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9" r:id="rId3"/>
    <p:sldId id="260" r:id="rId4"/>
    <p:sldId id="261" r:id="rId5"/>
    <p:sldId id="262" r:id="rId6"/>
    <p:sldId id="267" r:id="rId7"/>
    <p:sldId id="263" r:id="rId8"/>
    <p:sldId id="264" r:id="rId9"/>
    <p:sldId id="257" r:id="rId10"/>
    <p:sldId id="258" r:id="rId11"/>
    <p:sldId id="268"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639D3C8-A7D6-45AA-8505-51F146507C76}"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359852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9D3C8-A7D6-45AA-8505-51F146507C76}"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354031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9D3C8-A7D6-45AA-8505-51F146507C76}"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3724217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9D3C8-A7D6-45AA-8505-51F146507C76}"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C0431-7C72-44A8-9CB8-B77E7E27EEDA}"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175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9D3C8-A7D6-45AA-8505-51F146507C76}"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806266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39D3C8-A7D6-45AA-8505-51F146507C76}"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1108622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39D3C8-A7D6-45AA-8505-51F146507C76}"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427488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9D3C8-A7D6-45AA-8505-51F146507C76}"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3730055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9D3C8-A7D6-45AA-8505-51F146507C76}"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148112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9D3C8-A7D6-45AA-8505-51F146507C76}"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18135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9D3C8-A7D6-45AA-8505-51F146507C76}"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14358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39D3C8-A7D6-45AA-8505-51F146507C76}"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301857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39D3C8-A7D6-45AA-8505-51F146507C76}"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39011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39D3C8-A7D6-45AA-8505-51F146507C76}"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250469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9D3C8-A7D6-45AA-8505-51F146507C76}"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129813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9D3C8-A7D6-45AA-8505-51F146507C76}"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197076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9D3C8-A7D6-45AA-8505-51F146507C76}"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C0431-7C72-44A8-9CB8-B77E7E27EEDA}" type="slidenum">
              <a:rPr lang="en-US" smtClean="0"/>
              <a:t>‹#›</a:t>
            </a:fld>
            <a:endParaRPr lang="en-US"/>
          </a:p>
        </p:txBody>
      </p:sp>
    </p:spTree>
    <p:extLst>
      <p:ext uri="{BB962C8B-B14F-4D97-AF65-F5344CB8AC3E}">
        <p14:creationId xmlns:p14="http://schemas.microsoft.com/office/powerpoint/2010/main" val="204682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639D3C8-A7D6-45AA-8505-51F146507C76}" type="datetimeFigureOut">
              <a:rPr lang="en-US" smtClean="0"/>
              <a:t>12/12/2023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6C0431-7C72-44A8-9CB8-B77E7E27EEDA}" type="slidenum">
              <a:rPr lang="en-US" smtClean="0"/>
              <a:t>‹#›</a:t>
            </a:fld>
            <a:endParaRPr lang="en-US"/>
          </a:p>
        </p:txBody>
      </p:sp>
    </p:spTree>
    <p:extLst>
      <p:ext uri="{BB962C8B-B14F-4D97-AF65-F5344CB8AC3E}">
        <p14:creationId xmlns:p14="http://schemas.microsoft.com/office/powerpoint/2010/main" val="33716360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CA221A-DB7B-D4E4-C306-21A75C6B4586}"/>
              </a:ext>
            </a:extLst>
          </p:cNvPr>
          <p:cNvPicPr>
            <a:picLocks noChangeAspect="1"/>
          </p:cNvPicPr>
          <p:nvPr/>
        </p:nvPicPr>
        <p:blipFill rotWithShape="1">
          <a:blip r:embed="rId3">
            <a:alphaModFix amt="12000"/>
            <a:grayscl/>
          </a:blip>
          <a:srcRect t="5917" b="20280"/>
          <a:stretch/>
        </p:blipFill>
        <p:spPr>
          <a:xfrm>
            <a:off x="0" y="459658"/>
            <a:ext cx="12191980" cy="5938683"/>
          </a:xfrm>
          <a:prstGeom prst="rect">
            <a:avLst/>
          </a:prstGeom>
          <a:effectLst>
            <a:reflection blurRad="38100" stA="55000" endPos="15000" dir="5400000" sy="-100000" algn="bl" rotWithShape="0"/>
          </a:effectLst>
        </p:spPr>
      </p:pic>
      <p:sp>
        <p:nvSpPr>
          <p:cNvPr id="4" name="Title 3">
            <a:extLst>
              <a:ext uri="{FF2B5EF4-FFF2-40B4-BE49-F238E27FC236}">
                <a16:creationId xmlns:a16="http://schemas.microsoft.com/office/drawing/2014/main" id="{60A50CD0-9A86-15F9-43DD-452FA01A2D49}"/>
              </a:ext>
            </a:extLst>
          </p:cNvPr>
          <p:cNvSpPr>
            <a:spLocks noGrp="1"/>
          </p:cNvSpPr>
          <p:nvPr>
            <p:ph type="ctrTitle"/>
          </p:nvPr>
        </p:nvSpPr>
        <p:spPr>
          <a:xfrm>
            <a:off x="2687762" y="1877564"/>
            <a:ext cx="9144000" cy="1641490"/>
          </a:xfrm>
        </p:spPr>
        <p:txBody>
          <a:bodyPr>
            <a:normAutofit/>
          </a:bodyPr>
          <a:lstStyle/>
          <a:p>
            <a:r>
              <a:rPr lang="en-US" sz="5400" dirty="0"/>
              <a:t>X86 Gem5 Checkpoint Generation with </a:t>
            </a:r>
            <a:br>
              <a:rPr lang="en-US" sz="5400" dirty="0"/>
            </a:br>
            <a:r>
              <a:rPr lang="en-US" sz="5400" dirty="0" err="1"/>
              <a:t>SimPoint</a:t>
            </a:r>
            <a:endParaRPr lang="en-US" sz="5400" dirty="0"/>
          </a:p>
        </p:txBody>
      </p:sp>
      <p:sp>
        <p:nvSpPr>
          <p:cNvPr id="5" name="Subtitle 4">
            <a:extLst>
              <a:ext uri="{FF2B5EF4-FFF2-40B4-BE49-F238E27FC236}">
                <a16:creationId xmlns:a16="http://schemas.microsoft.com/office/drawing/2014/main" id="{FF7329DF-262F-F295-48BE-E01733373B1F}"/>
              </a:ext>
            </a:extLst>
          </p:cNvPr>
          <p:cNvSpPr>
            <a:spLocks noGrp="1"/>
          </p:cNvSpPr>
          <p:nvPr>
            <p:ph type="subTitle" idx="1"/>
          </p:nvPr>
        </p:nvSpPr>
        <p:spPr>
          <a:xfrm>
            <a:off x="2468419" y="3731491"/>
            <a:ext cx="9252526" cy="1560945"/>
          </a:xfrm>
        </p:spPr>
        <p:txBody>
          <a:bodyPr>
            <a:normAutofit/>
          </a:bodyPr>
          <a:lstStyle/>
          <a:p>
            <a:r>
              <a:rPr lang="en-US" sz="2400" dirty="0"/>
              <a:t>Abir Mojumder</a:t>
            </a:r>
          </a:p>
          <a:p>
            <a:r>
              <a:rPr lang="en-US" sz="2400" dirty="0"/>
              <a:t>CPRE 581</a:t>
            </a:r>
          </a:p>
          <a:p>
            <a:r>
              <a:rPr lang="en-US" sz="2400" dirty="0"/>
              <a:t>Instructor: Dr. Henry Duwe</a:t>
            </a:r>
          </a:p>
        </p:txBody>
      </p:sp>
    </p:spTree>
    <p:extLst>
      <p:ext uri="{BB962C8B-B14F-4D97-AF65-F5344CB8AC3E}">
        <p14:creationId xmlns:p14="http://schemas.microsoft.com/office/powerpoint/2010/main" val="173765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AAF8-3A48-DDB4-F452-7F997079D173}"/>
              </a:ext>
            </a:extLst>
          </p:cNvPr>
          <p:cNvSpPr>
            <a:spLocks noGrp="1"/>
          </p:cNvSpPr>
          <p:nvPr>
            <p:ph type="title"/>
          </p:nvPr>
        </p:nvSpPr>
        <p:spPr>
          <a:xfrm>
            <a:off x="838200" y="198870"/>
            <a:ext cx="10515600" cy="1325563"/>
          </a:xfrm>
        </p:spPr>
        <p:txBody>
          <a:bodyPr/>
          <a:lstStyle/>
          <a:p>
            <a:r>
              <a:rPr lang="en-US" dirty="0"/>
              <a:t>Results</a:t>
            </a:r>
          </a:p>
        </p:txBody>
      </p:sp>
      <p:pic>
        <p:nvPicPr>
          <p:cNvPr id="8" name="Content Placeholder 7" descr="A graph with blue bars&#10;&#10;Description automatically generated with medium confidence">
            <a:extLst>
              <a:ext uri="{FF2B5EF4-FFF2-40B4-BE49-F238E27FC236}">
                <a16:creationId xmlns:a16="http://schemas.microsoft.com/office/drawing/2014/main" id="{00239616-A705-D177-0E1A-6936E1DF85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1428" y="2214892"/>
            <a:ext cx="6297299" cy="3975097"/>
          </a:xfrm>
        </p:spPr>
      </p:pic>
      <p:pic>
        <p:nvPicPr>
          <p:cNvPr id="10" name="Picture 9">
            <a:extLst>
              <a:ext uri="{FF2B5EF4-FFF2-40B4-BE49-F238E27FC236}">
                <a16:creationId xmlns:a16="http://schemas.microsoft.com/office/drawing/2014/main" id="{A7FFF5EE-6712-B6A1-73A6-51B26BB0A391}"/>
              </a:ext>
            </a:extLst>
          </p:cNvPr>
          <p:cNvPicPr>
            <a:picLocks noChangeAspect="1"/>
          </p:cNvPicPr>
          <p:nvPr/>
        </p:nvPicPr>
        <p:blipFill>
          <a:blip r:embed="rId3"/>
          <a:stretch>
            <a:fillRect/>
          </a:stretch>
        </p:blipFill>
        <p:spPr>
          <a:xfrm>
            <a:off x="209731" y="3092552"/>
            <a:ext cx="5128888" cy="1774658"/>
          </a:xfrm>
          <a:prstGeom prst="rect">
            <a:avLst/>
          </a:prstGeom>
        </p:spPr>
      </p:pic>
    </p:spTree>
    <p:extLst>
      <p:ext uri="{BB962C8B-B14F-4D97-AF65-F5344CB8AC3E}">
        <p14:creationId xmlns:p14="http://schemas.microsoft.com/office/powerpoint/2010/main" val="242889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8452-16F5-EC65-714B-C43DAC92C487}"/>
              </a:ext>
            </a:extLst>
          </p:cNvPr>
          <p:cNvSpPr>
            <a:spLocks noGrp="1"/>
          </p:cNvSpPr>
          <p:nvPr>
            <p:ph type="title"/>
          </p:nvPr>
        </p:nvSpPr>
        <p:spPr/>
        <p:txBody>
          <a:bodyPr/>
          <a:lstStyle/>
          <a:p>
            <a:r>
              <a:rPr lang="en-US" dirty="0"/>
              <a:t>Issues Faced</a:t>
            </a:r>
          </a:p>
        </p:txBody>
      </p:sp>
      <p:sp>
        <p:nvSpPr>
          <p:cNvPr id="3" name="Content Placeholder 2">
            <a:extLst>
              <a:ext uri="{FF2B5EF4-FFF2-40B4-BE49-F238E27FC236}">
                <a16:creationId xmlns:a16="http://schemas.microsoft.com/office/drawing/2014/main" id="{5E1CD32D-3B31-80C0-1B44-CEC857209F10}"/>
              </a:ext>
            </a:extLst>
          </p:cNvPr>
          <p:cNvSpPr>
            <a:spLocks noGrp="1"/>
          </p:cNvSpPr>
          <p:nvPr>
            <p:ph idx="1"/>
          </p:nvPr>
        </p:nvSpPr>
        <p:spPr/>
        <p:txBody>
          <a:bodyPr/>
          <a:lstStyle/>
          <a:p>
            <a:r>
              <a:rPr lang="en-US" dirty="0"/>
              <a:t>Some programs such as GCC and MCF kept crashing when other programs running at the same.</a:t>
            </a:r>
          </a:p>
          <a:p>
            <a:r>
              <a:rPr lang="en-US" dirty="0"/>
              <a:t>A few of the benchmarks stopped midway (after 3-4 days of simulation).</a:t>
            </a:r>
          </a:p>
          <a:p>
            <a:r>
              <a:rPr lang="en-US" dirty="0"/>
              <a:t>Some of the Fortran programs caused kernel panics.</a:t>
            </a:r>
          </a:p>
          <a:p>
            <a:endParaRPr lang="en-US" dirty="0"/>
          </a:p>
        </p:txBody>
      </p:sp>
    </p:spTree>
    <p:extLst>
      <p:ext uri="{BB962C8B-B14F-4D97-AF65-F5344CB8AC3E}">
        <p14:creationId xmlns:p14="http://schemas.microsoft.com/office/powerpoint/2010/main" val="16539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5D8B-8BF2-A862-AFD5-255F48E65FC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D029FA0-D30F-A8F3-E6FE-D4AEC7FFE882}"/>
              </a:ext>
            </a:extLst>
          </p:cNvPr>
          <p:cNvSpPr>
            <a:spLocks noGrp="1"/>
          </p:cNvSpPr>
          <p:nvPr>
            <p:ph idx="1"/>
          </p:nvPr>
        </p:nvSpPr>
        <p:spPr/>
        <p:txBody>
          <a:bodyPr>
            <a:normAutofit lnSpcReduction="10000"/>
          </a:bodyPr>
          <a:lstStyle/>
          <a:p>
            <a:r>
              <a:rPr lang="en-US" dirty="0"/>
              <a:t>Generating checkpoints in Gem5 is fairly straightforward, but very time consuming.</a:t>
            </a:r>
          </a:p>
          <a:p>
            <a:r>
              <a:rPr lang="en-US" dirty="0"/>
              <a:t>BBV + Checkpoint generation has huge time overhead (twice as long as a single full simulation)</a:t>
            </a:r>
          </a:p>
          <a:p>
            <a:r>
              <a:rPr lang="en-US" dirty="0"/>
              <a:t>Low error rates even with test inputs show that </a:t>
            </a:r>
            <a:r>
              <a:rPr lang="en-US" dirty="0" err="1"/>
              <a:t>SimPoint</a:t>
            </a:r>
            <a:r>
              <a:rPr lang="en-US" dirty="0"/>
              <a:t> sampling method is effective even with fewer patterns.</a:t>
            </a:r>
          </a:p>
          <a:p>
            <a:r>
              <a:rPr lang="en-US" dirty="0"/>
              <a:t>Speedup is largely dependent on number of checkpoints and their weights.</a:t>
            </a:r>
          </a:p>
          <a:p>
            <a:r>
              <a:rPr lang="en-US" dirty="0"/>
              <a:t>Future work to reduce some of the overheads; sampling method integration in simulators could save time.</a:t>
            </a:r>
          </a:p>
          <a:p>
            <a:endParaRPr lang="en-US" dirty="0"/>
          </a:p>
          <a:p>
            <a:endParaRPr lang="en-US" dirty="0"/>
          </a:p>
        </p:txBody>
      </p:sp>
    </p:spTree>
    <p:extLst>
      <p:ext uri="{BB962C8B-B14F-4D97-AF65-F5344CB8AC3E}">
        <p14:creationId xmlns:p14="http://schemas.microsoft.com/office/powerpoint/2010/main" val="129104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0035-B00B-D889-DC4A-8E8F5598CFD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1059571-B741-AF25-7444-C3DAC5A9E7AC}"/>
              </a:ext>
            </a:extLst>
          </p:cNvPr>
          <p:cNvSpPr>
            <a:spLocks noGrp="1"/>
          </p:cNvSpPr>
          <p:nvPr>
            <p:ph idx="1"/>
          </p:nvPr>
        </p:nvSpPr>
        <p:spPr/>
        <p:txBody>
          <a:bodyPr>
            <a:normAutofit/>
          </a:bodyPr>
          <a:lstStyle/>
          <a:p>
            <a:pPr marL="0" indent="0" algn="l">
              <a:buNone/>
            </a:pPr>
            <a:r>
              <a:rPr lang="en-US" sz="1600" dirty="0"/>
              <a:t>[1]</a:t>
            </a:r>
            <a:r>
              <a:rPr lang="en-US" sz="1600" b="0" i="0" u="none" strike="noStrike" baseline="0" dirty="0">
                <a:latin typeface="CMCSC10"/>
              </a:rPr>
              <a:t> Sherwood, T., Perelman, E., </a:t>
            </a:r>
            <a:r>
              <a:rPr lang="en-US" sz="1600" b="0" i="0" u="none" strike="noStrike" baseline="0" dirty="0" err="1">
                <a:latin typeface="CMCSC10"/>
              </a:rPr>
              <a:t>Hamerly</a:t>
            </a:r>
            <a:r>
              <a:rPr lang="en-US" sz="1600" b="0" i="0" u="none" strike="noStrike" baseline="0" dirty="0">
                <a:latin typeface="CMCSC10"/>
              </a:rPr>
              <a:t>, G., and Calder, B. </a:t>
            </a:r>
            <a:r>
              <a:rPr lang="en-US" sz="1600" b="0" i="0" u="none" strike="noStrike" baseline="0" dirty="0">
                <a:latin typeface="CMR12"/>
              </a:rPr>
              <a:t>Automatically characterizing large scale program behavior. In </a:t>
            </a:r>
            <a:r>
              <a:rPr lang="en-US" sz="1600" b="0" i="0" u="none" strike="noStrike" baseline="0" dirty="0">
                <a:latin typeface="CMTI12"/>
              </a:rPr>
              <a:t>Proceedings of the 10th International Conference on Architectural Support for Programming Languages and Operating Systems </a:t>
            </a:r>
            <a:r>
              <a:rPr lang="en-US" sz="1600" b="0" i="0" u="none" strike="noStrike" baseline="0" dirty="0">
                <a:latin typeface="CMR12"/>
              </a:rPr>
              <a:t>(New York, NY, USA, 2002), ASPLOS X, Association for Computing Machinery, p. 45–57.</a:t>
            </a:r>
            <a:endParaRPr lang="en-US" sz="1600" dirty="0">
              <a:latin typeface="CMR12"/>
            </a:endParaRPr>
          </a:p>
          <a:p>
            <a:pPr marL="0" indent="0" algn="l">
              <a:buNone/>
            </a:pPr>
            <a:r>
              <a:rPr lang="en-US" sz="1600" dirty="0">
                <a:latin typeface="CMR12"/>
              </a:rPr>
              <a:t>[2] Van </a:t>
            </a:r>
            <a:r>
              <a:rPr lang="en-US" sz="1600" dirty="0" err="1">
                <a:latin typeface="CMR12"/>
              </a:rPr>
              <a:t>Biesbrouck</a:t>
            </a:r>
            <a:r>
              <a:rPr lang="en-US" sz="1600" dirty="0">
                <a:latin typeface="CMR12"/>
              </a:rPr>
              <a:t>, M., Calder, B., and </a:t>
            </a:r>
            <a:r>
              <a:rPr lang="en-US" sz="1600" dirty="0" err="1">
                <a:latin typeface="CMR12"/>
              </a:rPr>
              <a:t>Eeckhout</a:t>
            </a:r>
            <a:r>
              <a:rPr lang="en-US" sz="1600" dirty="0">
                <a:latin typeface="CMR12"/>
              </a:rPr>
              <a:t>, L. Efficient sampling startup for </a:t>
            </a:r>
            <a:r>
              <a:rPr lang="en-US" sz="1600" dirty="0" err="1">
                <a:latin typeface="CMR12"/>
              </a:rPr>
              <a:t>simpoint</a:t>
            </a:r>
            <a:r>
              <a:rPr lang="en-US" sz="1600" dirty="0">
                <a:latin typeface="CMR12"/>
              </a:rPr>
              <a:t>. IEEE Micro 26, 4 (2006), 32–42.</a:t>
            </a:r>
          </a:p>
          <a:p>
            <a:pPr marL="0" indent="0" algn="l">
              <a:buNone/>
            </a:pPr>
            <a:r>
              <a:rPr lang="en-US" sz="1600" dirty="0">
                <a:latin typeface="CMR12"/>
              </a:rPr>
              <a:t>[3] Wunderlich, R. E., </a:t>
            </a:r>
            <a:r>
              <a:rPr lang="en-US" sz="1600" dirty="0" err="1">
                <a:latin typeface="CMR12"/>
              </a:rPr>
              <a:t>Wenisch</a:t>
            </a:r>
            <a:r>
              <a:rPr lang="en-US" sz="1600" dirty="0">
                <a:latin typeface="CMR12"/>
              </a:rPr>
              <a:t>, T. F., </a:t>
            </a:r>
            <a:r>
              <a:rPr lang="en-US" sz="1600" dirty="0" err="1">
                <a:latin typeface="CMR12"/>
              </a:rPr>
              <a:t>Falsafi</a:t>
            </a:r>
            <a:r>
              <a:rPr lang="en-US" sz="1600" dirty="0">
                <a:latin typeface="CMR12"/>
              </a:rPr>
              <a:t>, B., and Hoe, J. C. Smarts: Accelerating microarchitecture simulation via rigorous statistical sampling. In Proceedings of the 30th Annual International Symposium on Computer Architecture (New York, NY, USA, 2003), ISCA ’03, Association for Computing Machinery, p. 84–97.</a:t>
            </a:r>
          </a:p>
          <a:p>
            <a:pPr marL="0" indent="0" algn="l">
              <a:buNone/>
            </a:pPr>
            <a:r>
              <a:rPr lang="en-US" sz="1600" dirty="0">
                <a:latin typeface="CMR12"/>
              </a:rPr>
              <a:t>[4] Yi, J. J., </a:t>
            </a:r>
            <a:r>
              <a:rPr lang="en-US" sz="1600" dirty="0" err="1">
                <a:latin typeface="CMR12"/>
              </a:rPr>
              <a:t>Sendag</a:t>
            </a:r>
            <a:r>
              <a:rPr lang="en-US" sz="1600" dirty="0">
                <a:latin typeface="CMR12"/>
              </a:rPr>
              <a:t>, R., </a:t>
            </a:r>
            <a:r>
              <a:rPr lang="en-US" sz="1600" dirty="0" err="1">
                <a:latin typeface="CMR12"/>
              </a:rPr>
              <a:t>Lilja</a:t>
            </a:r>
            <a:r>
              <a:rPr lang="en-US" sz="1600" dirty="0">
                <a:latin typeface="CMR12"/>
              </a:rPr>
              <a:t>, D. J., and Hawkins, D. M. Speed versus accuracy trade-offs in microarchitectural simulations. IEEE Transactions on Computers 56, 11 (2007), 1549–1563.</a:t>
            </a:r>
            <a:endParaRPr lang="en-US" sz="1600" dirty="0"/>
          </a:p>
        </p:txBody>
      </p:sp>
    </p:spTree>
    <p:extLst>
      <p:ext uri="{BB962C8B-B14F-4D97-AF65-F5344CB8AC3E}">
        <p14:creationId xmlns:p14="http://schemas.microsoft.com/office/powerpoint/2010/main" val="6855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B601-DEF9-0245-548D-5CA24D72678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BD3E919-0F67-95B7-F989-295983B6BF19}"/>
              </a:ext>
            </a:extLst>
          </p:cNvPr>
          <p:cNvSpPr>
            <a:spLocks noGrp="1"/>
          </p:cNvSpPr>
          <p:nvPr>
            <p:ph idx="1"/>
          </p:nvPr>
        </p:nvSpPr>
        <p:spPr/>
        <p:txBody>
          <a:bodyPr/>
          <a:lstStyle/>
          <a:p>
            <a:r>
              <a:rPr lang="en-US" dirty="0"/>
              <a:t>Accurate analysis of microarchitecture requires cycle-level, detailed simulation</a:t>
            </a:r>
          </a:p>
          <a:p>
            <a:pPr lvl="1"/>
            <a:r>
              <a:rPr lang="en-US" dirty="0"/>
              <a:t>Detailed Simulation takes a very long time – Weeks/Months</a:t>
            </a:r>
          </a:p>
          <a:p>
            <a:pPr lvl="1"/>
            <a:r>
              <a:rPr lang="en-US" dirty="0"/>
              <a:t>Benchmarking an architecture relies on executing several loops</a:t>
            </a:r>
          </a:p>
          <a:p>
            <a:r>
              <a:rPr lang="en-US" dirty="0"/>
              <a:t>How do you shorten this simulation time?</a:t>
            </a:r>
          </a:p>
          <a:p>
            <a:pPr lvl="1"/>
            <a:r>
              <a:rPr lang="en-US" dirty="0"/>
              <a:t>Analyze program behavior</a:t>
            </a:r>
          </a:p>
          <a:p>
            <a:pPr lvl="1"/>
            <a:r>
              <a:rPr lang="en-US" dirty="0"/>
              <a:t>Select portion that best represents the overall behavior/patterns</a:t>
            </a:r>
          </a:p>
          <a:p>
            <a:pPr lvl="1"/>
            <a:r>
              <a:rPr lang="en-US" dirty="0"/>
              <a:t>Execute only this portion</a:t>
            </a:r>
          </a:p>
          <a:p>
            <a:r>
              <a:rPr lang="en-US" dirty="0"/>
              <a:t>Benefit: Huge speedup, high accuracy</a:t>
            </a:r>
          </a:p>
          <a:p>
            <a:endParaRPr lang="en-US" dirty="0"/>
          </a:p>
        </p:txBody>
      </p:sp>
    </p:spTree>
    <p:extLst>
      <p:ext uri="{BB962C8B-B14F-4D97-AF65-F5344CB8AC3E}">
        <p14:creationId xmlns:p14="http://schemas.microsoft.com/office/powerpoint/2010/main" val="1871573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1046-083B-70DF-27B1-66429DFB1C1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2B216F6-E9C8-B955-FAD0-5D4819991ED1}"/>
              </a:ext>
            </a:extLst>
          </p:cNvPr>
          <p:cNvSpPr>
            <a:spLocks noGrp="1"/>
          </p:cNvSpPr>
          <p:nvPr>
            <p:ph idx="1"/>
          </p:nvPr>
        </p:nvSpPr>
        <p:spPr/>
        <p:txBody>
          <a:bodyPr/>
          <a:lstStyle/>
          <a:p>
            <a:r>
              <a:rPr lang="en-US" dirty="0"/>
              <a:t>Gem5 portions of the </a:t>
            </a:r>
            <a:r>
              <a:rPr lang="en-US" dirty="0" err="1"/>
              <a:t>homeworks</a:t>
            </a:r>
            <a:r>
              <a:rPr lang="en-US" dirty="0"/>
              <a:t> use checkpoints from </a:t>
            </a:r>
            <a:r>
              <a:rPr lang="en-US" dirty="0" err="1"/>
              <a:t>SimPoint</a:t>
            </a:r>
            <a:endParaRPr lang="en-US" dirty="0"/>
          </a:p>
          <a:p>
            <a:r>
              <a:rPr lang="en-US" dirty="0"/>
              <a:t>Only 1 checkpoint is run for each benchmark program</a:t>
            </a:r>
          </a:p>
          <a:p>
            <a:r>
              <a:rPr lang="en-US" dirty="0"/>
              <a:t>Is this representative of the entire program?</a:t>
            </a:r>
          </a:p>
          <a:p>
            <a:r>
              <a:rPr lang="en-US" dirty="0"/>
              <a:t>How accurate are the CPI values we are measuring?</a:t>
            </a:r>
          </a:p>
          <a:p>
            <a:r>
              <a:rPr lang="en-US" dirty="0"/>
              <a:t>Learn the process of creating checkpoints in Gem5</a:t>
            </a:r>
          </a:p>
          <a:p>
            <a:r>
              <a:rPr lang="en-US" dirty="0"/>
              <a:t>Analyze how accurately the simulation </a:t>
            </a:r>
            <a:r>
              <a:rPr lang="en-US"/>
              <a:t>points  replicate the program’s </a:t>
            </a:r>
            <a:r>
              <a:rPr lang="en-US" dirty="0"/>
              <a:t>behavior.</a:t>
            </a:r>
          </a:p>
          <a:p>
            <a:r>
              <a:rPr lang="en-US" dirty="0"/>
              <a:t>How much faster is it?</a:t>
            </a:r>
          </a:p>
        </p:txBody>
      </p:sp>
    </p:spTree>
    <p:extLst>
      <p:ext uri="{BB962C8B-B14F-4D97-AF65-F5344CB8AC3E}">
        <p14:creationId xmlns:p14="http://schemas.microsoft.com/office/powerpoint/2010/main" val="46379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9511-2ACD-740B-26C5-88D0A321E03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1B26B26D-CD62-9558-EEF2-3A76540BB145}"/>
              </a:ext>
            </a:extLst>
          </p:cNvPr>
          <p:cNvSpPr>
            <a:spLocks noGrp="1"/>
          </p:cNvSpPr>
          <p:nvPr>
            <p:ph idx="1"/>
          </p:nvPr>
        </p:nvSpPr>
        <p:spPr>
          <a:xfrm>
            <a:off x="415635" y="1764145"/>
            <a:ext cx="11305309" cy="4608946"/>
          </a:xfrm>
        </p:spPr>
        <p:txBody>
          <a:bodyPr/>
          <a:lstStyle/>
          <a:p>
            <a:r>
              <a:rPr lang="en-US" dirty="0"/>
              <a:t>Sampling Simulations: </a:t>
            </a:r>
            <a:r>
              <a:rPr lang="en-US" dirty="0" err="1"/>
              <a:t>SimPoint</a:t>
            </a:r>
            <a:r>
              <a:rPr lang="en-US" dirty="0"/>
              <a:t> paper</a:t>
            </a:r>
            <a:r>
              <a:rPr lang="en-US" sz="1800" dirty="0"/>
              <a:t>[1]</a:t>
            </a:r>
            <a:r>
              <a:rPr lang="en-US" dirty="0"/>
              <a:t> discusses finding intervals that closely relate via Basic Block Vectors. Using k-means algorithm for phase classification to sample regions of a program that behave similarly. Simulating these regions should in theory produce results that imitate the real program.</a:t>
            </a:r>
          </a:p>
          <a:p>
            <a:r>
              <a:rPr lang="en-US" dirty="0"/>
              <a:t>Quality of sample simulation is largely dependent on the starting state image. Fast-forwarding to an instruction vs generating checkpoints is discussed by Van </a:t>
            </a:r>
            <a:r>
              <a:rPr lang="en-US" dirty="0" err="1"/>
              <a:t>Biesbrouck</a:t>
            </a:r>
            <a:r>
              <a:rPr lang="en-US" sz="1800" dirty="0"/>
              <a:t>[2]</a:t>
            </a:r>
            <a:r>
              <a:rPr lang="en-US" dirty="0"/>
              <a:t>.</a:t>
            </a:r>
          </a:p>
          <a:p>
            <a:r>
              <a:rPr lang="en-US" dirty="0"/>
              <a:t>Cache warming method affects accuracy of simulation and is a topic for speed vs accuracy</a:t>
            </a:r>
            <a:r>
              <a:rPr lang="en-US" sz="1800" dirty="0"/>
              <a:t>[3][4]</a:t>
            </a:r>
            <a:r>
              <a:rPr lang="en-US" dirty="0"/>
              <a:t>. </a:t>
            </a:r>
            <a:r>
              <a:rPr lang="en-US" dirty="0" err="1"/>
              <a:t>SimPoint</a:t>
            </a:r>
            <a:r>
              <a:rPr lang="en-US" dirty="0"/>
              <a:t> and SMARTS methods have 3% and 0.64% error rates respectively. </a:t>
            </a:r>
            <a:r>
              <a:rPr lang="en-US" dirty="0" err="1"/>
              <a:t>SimPoint</a:t>
            </a:r>
            <a:r>
              <a:rPr lang="en-US" dirty="0"/>
              <a:t> is twice as fast as SMARTS.</a:t>
            </a:r>
          </a:p>
        </p:txBody>
      </p:sp>
    </p:spTree>
    <p:extLst>
      <p:ext uri="{BB962C8B-B14F-4D97-AF65-F5344CB8AC3E}">
        <p14:creationId xmlns:p14="http://schemas.microsoft.com/office/powerpoint/2010/main" val="341919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8693-1B20-FA15-2818-7FC8206DD19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476D885-3F64-7EEA-EF64-04DD2BC795CE}"/>
              </a:ext>
            </a:extLst>
          </p:cNvPr>
          <p:cNvSpPr>
            <a:spLocks noGrp="1"/>
          </p:cNvSpPr>
          <p:nvPr>
            <p:ph idx="1"/>
          </p:nvPr>
        </p:nvSpPr>
        <p:spPr>
          <a:xfrm>
            <a:off x="480291" y="1690688"/>
            <a:ext cx="11092873" cy="4891267"/>
          </a:xfrm>
        </p:spPr>
        <p:txBody>
          <a:bodyPr>
            <a:normAutofit/>
          </a:bodyPr>
          <a:lstStyle/>
          <a:p>
            <a:r>
              <a:rPr lang="en-US" dirty="0"/>
              <a:t>1. Selecting benchmarks and their data sets from SPEC2006 suite.</a:t>
            </a:r>
          </a:p>
          <a:p>
            <a:r>
              <a:rPr lang="en-US" dirty="0"/>
              <a:t>2. Generate BBV from each of the benchmark programs via Gem5.</a:t>
            </a:r>
          </a:p>
          <a:p>
            <a:r>
              <a:rPr lang="en-US" dirty="0"/>
              <a:t>3. Feed the BBV data into the </a:t>
            </a:r>
            <a:r>
              <a:rPr lang="en-US" dirty="0" err="1"/>
              <a:t>SimPoint</a:t>
            </a:r>
            <a:r>
              <a:rPr lang="en-US" dirty="0"/>
              <a:t> tool to get simulation points and their respective weights.</a:t>
            </a:r>
          </a:p>
          <a:p>
            <a:r>
              <a:rPr lang="en-US" dirty="0"/>
              <a:t>4. Re-run the benchmarks in Gem5 with the simulation points to capture sampling information (checkpoints).</a:t>
            </a:r>
          </a:p>
          <a:p>
            <a:r>
              <a:rPr lang="en-US" dirty="0"/>
              <a:t>5. Run benchmarks with the created checkpoints (Multiple checkpoint runs per program).</a:t>
            </a:r>
          </a:p>
          <a:p>
            <a:r>
              <a:rPr lang="en-US" dirty="0"/>
              <a:t>6. Compare the accuracy in terms of CPI, and the speedup in terms of real execution time.</a:t>
            </a:r>
          </a:p>
        </p:txBody>
      </p:sp>
    </p:spTree>
    <p:extLst>
      <p:ext uri="{BB962C8B-B14F-4D97-AF65-F5344CB8AC3E}">
        <p14:creationId xmlns:p14="http://schemas.microsoft.com/office/powerpoint/2010/main" val="88776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9229-8899-2F7D-3F90-F5A46A7704F1}"/>
              </a:ext>
            </a:extLst>
          </p:cNvPr>
          <p:cNvSpPr>
            <a:spLocks noGrp="1"/>
          </p:cNvSpPr>
          <p:nvPr>
            <p:ph type="title"/>
          </p:nvPr>
        </p:nvSpPr>
        <p:spPr/>
        <p:txBody>
          <a:bodyPr/>
          <a:lstStyle/>
          <a:p>
            <a:r>
              <a:rPr lang="en-US" dirty="0"/>
              <a:t>Tools Used for the Experiments</a:t>
            </a:r>
          </a:p>
        </p:txBody>
      </p:sp>
      <p:sp>
        <p:nvSpPr>
          <p:cNvPr id="3" name="Content Placeholder 2">
            <a:extLst>
              <a:ext uri="{FF2B5EF4-FFF2-40B4-BE49-F238E27FC236}">
                <a16:creationId xmlns:a16="http://schemas.microsoft.com/office/drawing/2014/main" id="{81BF7B7E-6F32-6556-FB4F-14B8A7AAFF72}"/>
              </a:ext>
            </a:extLst>
          </p:cNvPr>
          <p:cNvSpPr>
            <a:spLocks noGrp="1"/>
          </p:cNvSpPr>
          <p:nvPr>
            <p:ph idx="1"/>
          </p:nvPr>
        </p:nvSpPr>
        <p:spPr/>
        <p:txBody>
          <a:bodyPr/>
          <a:lstStyle/>
          <a:p>
            <a:r>
              <a:rPr lang="en-US" dirty="0"/>
              <a:t>Gem5 v23.0.1.0</a:t>
            </a:r>
          </a:p>
          <a:p>
            <a:r>
              <a:rPr lang="en-US" dirty="0" err="1"/>
              <a:t>SimPoint</a:t>
            </a:r>
            <a:r>
              <a:rPr lang="en-US" dirty="0"/>
              <a:t> 3.2</a:t>
            </a:r>
          </a:p>
          <a:p>
            <a:r>
              <a:rPr lang="en-US" dirty="0" err="1"/>
              <a:t>BBMatrix</a:t>
            </a:r>
            <a:r>
              <a:rPr lang="en-US" dirty="0"/>
              <a:t> (python-based similarity matrix visualization)</a:t>
            </a:r>
          </a:p>
          <a:p>
            <a:r>
              <a:rPr lang="en-US" dirty="0"/>
              <a:t>SPEC2006 - </a:t>
            </a:r>
            <a:r>
              <a:rPr lang="en-US" dirty="0" err="1"/>
              <a:t>astar</a:t>
            </a:r>
            <a:r>
              <a:rPr lang="en-US" dirty="0"/>
              <a:t>, bzip2, </a:t>
            </a:r>
            <a:r>
              <a:rPr lang="en-US" dirty="0" err="1"/>
              <a:t>gobmk</a:t>
            </a:r>
            <a:r>
              <a:rPr lang="en-US" dirty="0"/>
              <a:t>, h264ref, </a:t>
            </a:r>
            <a:r>
              <a:rPr lang="en-US" dirty="0" err="1"/>
              <a:t>hmmer</a:t>
            </a:r>
            <a:r>
              <a:rPr lang="en-US" dirty="0"/>
              <a:t>, </a:t>
            </a:r>
            <a:r>
              <a:rPr lang="en-US" dirty="0" err="1"/>
              <a:t>namd</a:t>
            </a:r>
            <a:r>
              <a:rPr lang="en-US" dirty="0"/>
              <a:t> and </a:t>
            </a:r>
            <a:r>
              <a:rPr lang="en-US" dirty="0" err="1"/>
              <a:t>sjeng</a:t>
            </a:r>
            <a:endParaRPr lang="en-US" dirty="0"/>
          </a:p>
          <a:p>
            <a:pPr marL="0" indent="0">
              <a:buNone/>
            </a:pPr>
            <a:endParaRPr lang="en-US" dirty="0"/>
          </a:p>
        </p:txBody>
      </p:sp>
      <p:pic>
        <p:nvPicPr>
          <p:cNvPr id="5" name="Picture 4">
            <a:extLst>
              <a:ext uri="{FF2B5EF4-FFF2-40B4-BE49-F238E27FC236}">
                <a16:creationId xmlns:a16="http://schemas.microsoft.com/office/drawing/2014/main" id="{46B9FDF1-94BA-9000-0977-7ECAD0338FD1}"/>
              </a:ext>
            </a:extLst>
          </p:cNvPr>
          <p:cNvPicPr>
            <a:picLocks noChangeAspect="1"/>
          </p:cNvPicPr>
          <p:nvPr/>
        </p:nvPicPr>
        <p:blipFill>
          <a:blip r:embed="rId2"/>
          <a:stretch>
            <a:fillRect/>
          </a:stretch>
        </p:blipFill>
        <p:spPr>
          <a:xfrm>
            <a:off x="3151125" y="3987058"/>
            <a:ext cx="5889749" cy="2658518"/>
          </a:xfrm>
          <a:prstGeom prst="rect">
            <a:avLst/>
          </a:prstGeom>
        </p:spPr>
      </p:pic>
    </p:spTree>
    <p:extLst>
      <p:ext uri="{BB962C8B-B14F-4D97-AF65-F5344CB8AC3E}">
        <p14:creationId xmlns:p14="http://schemas.microsoft.com/office/powerpoint/2010/main" val="298109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1222-1F1A-E921-14AB-686AD91165DA}"/>
              </a:ext>
            </a:extLst>
          </p:cNvPr>
          <p:cNvSpPr>
            <a:spLocks noGrp="1"/>
          </p:cNvSpPr>
          <p:nvPr>
            <p:ph type="title"/>
          </p:nvPr>
        </p:nvSpPr>
        <p:spPr/>
        <p:txBody>
          <a:bodyPr/>
          <a:lstStyle/>
          <a:p>
            <a:r>
              <a:rPr lang="en-US" dirty="0"/>
              <a:t>BBV Similarity Matrix</a:t>
            </a:r>
          </a:p>
        </p:txBody>
      </p:sp>
      <p:pic>
        <p:nvPicPr>
          <p:cNvPr id="5" name="Content Placeholder 4" descr="A black and white triangle&#10;&#10;Description automatically generated">
            <a:extLst>
              <a:ext uri="{FF2B5EF4-FFF2-40B4-BE49-F238E27FC236}">
                <a16:creationId xmlns:a16="http://schemas.microsoft.com/office/drawing/2014/main" id="{02637B77-6CD7-70C6-9C9A-C0D5DE9FE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017" y="1576243"/>
            <a:ext cx="8639677" cy="4351338"/>
          </a:xfrm>
        </p:spPr>
      </p:pic>
      <p:sp>
        <p:nvSpPr>
          <p:cNvPr id="6" name="TextBox 5">
            <a:extLst>
              <a:ext uri="{FF2B5EF4-FFF2-40B4-BE49-F238E27FC236}">
                <a16:creationId xmlns:a16="http://schemas.microsoft.com/office/drawing/2014/main" id="{BE85BB72-6178-4EA2-3237-CD70C2AC73CB}"/>
              </a:ext>
            </a:extLst>
          </p:cNvPr>
          <p:cNvSpPr txBox="1"/>
          <p:nvPr/>
        </p:nvSpPr>
        <p:spPr>
          <a:xfrm>
            <a:off x="3030810" y="6003985"/>
            <a:ext cx="5992090" cy="369332"/>
          </a:xfrm>
          <a:prstGeom prst="rect">
            <a:avLst/>
          </a:prstGeom>
          <a:noFill/>
        </p:spPr>
        <p:txBody>
          <a:bodyPr wrap="none" rtlCol="0">
            <a:spAutoFit/>
          </a:bodyPr>
          <a:lstStyle/>
          <a:p>
            <a:r>
              <a:rPr lang="en-US" dirty="0"/>
              <a:t>Bzip2 Similarity Matrix – Calculated with Manhattan Distance</a:t>
            </a:r>
          </a:p>
        </p:txBody>
      </p:sp>
    </p:spTree>
    <p:extLst>
      <p:ext uri="{BB962C8B-B14F-4D97-AF65-F5344CB8AC3E}">
        <p14:creationId xmlns:p14="http://schemas.microsoft.com/office/powerpoint/2010/main" val="1116103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3122-AA30-F9EA-135A-E8BE6675AC8E}"/>
              </a:ext>
            </a:extLst>
          </p:cNvPr>
          <p:cNvSpPr>
            <a:spLocks noGrp="1"/>
          </p:cNvSpPr>
          <p:nvPr>
            <p:ph type="title"/>
          </p:nvPr>
        </p:nvSpPr>
        <p:spPr>
          <a:xfrm>
            <a:off x="708803" y="114959"/>
            <a:ext cx="10515600" cy="1325563"/>
          </a:xfrm>
        </p:spPr>
        <p:txBody>
          <a:bodyPr/>
          <a:lstStyle/>
          <a:p>
            <a:r>
              <a:rPr lang="en-US" dirty="0"/>
              <a:t>Results</a:t>
            </a:r>
          </a:p>
        </p:txBody>
      </p:sp>
      <p:pic>
        <p:nvPicPr>
          <p:cNvPr id="5" name="Content Placeholder 4" descr="A graph of different colored bars&#10;&#10;Description automatically generated">
            <a:extLst>
              <a:ext uri="{FF2B5EF4-FFF2-40B4-BE49-F238E27FC236}">
                <a16:creationId xmlns:a16="http://schemas.microsoft.com/office/drawing/2014/main" id="{B3F22A0F-59D2-028D-D4C6-012B270B3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9910" y="1440521"/>
            <a:ext cx="7983734" cy="4446637"/>
          </a:xfrm>
        </p:spPr>
      </p:pic>
      <p:sp>
        <p:nvSpPr>
          <p:cNvPr id="6" name="TextBox 5">
            <a:extLst>
              <a:ext uri="{FF2B5EF4-FFF2-40B4-BE49-F238E27FC236}">
                <a16:creationId xmlns:a16="http://schemas.microsoft.com/office/drawing/2014/main" id="{6021D0CD-FD8F-6AEF-89B1-9E8A1FB24628}"/>
              </a:ext>
            </a:extLst>
          </p:cNvPr>
          <p:cNvSpPr txBox="1"/>
          <p:nvPr/>
        </p:nvSpPr>
        <p:spPr>
          <a:xfrm>
            <a:off x="879894" y="1311214"/>
            <a:ext cx="314001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CPI for </a:t>
            </a:r>
            <a:r>
              <a:rPr lang="en-US" dirty="0" err="1"/>
              <a:t>simpoints</a:t>
            </a:r>
            <a:r>
              <a:rPr lang="en-US" dirty="0"/>
              <a:t> are weighted.</a:t>
            </a:r>
            <a:br>
              <a:rPr lang="en-US" dirty="0"/>
            </a:br>
            <a:r>
              <a:rPr lang="en-US" dirty="0"/>
              <a:t>CPI = W1*CPI1 + W2*CPI2…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CPI is generally higher (slower).</a:t>
            </a:r>
            <a:br>
              <a:rPr lang="en-US" dirty="0"/>
            </a:br>
            <a:endParaRPr lang="en-US" dirty="0"/>
          </a:p>
          <a:p>
            <a:pPr marL="285750" indent="-285750">
              <a:buFont typeface="Arial" panose="020B0604020202020204" pitchFamily="34" charset="0"/>
              <a:buChar char="•"/>
            </a:pPr>
            <a:r>
              <a:rPr lang="en-US" dirty="0"/>
              <a:t>Values are close enough to show that the checkpoints were created from representative samples.</a:t>
            </a:r>
          </a:p>
        </p:txBody>
      </p:sp>
    </p:spTree>
    <p:extLst>
      <p:ext uri="{BB962C8B-B14F-4D97-AF65-F5344CB8AC3E}">
        <p14:creationId xmlns:p14="http://schemas.microsoft.com/office/powerpoint/2010/main" val="284289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43E5-8ED4-8CEA-BC36-2CB2781F78B1}"/>
              </a:ext>
            </a:extLst>
          </p:cNvPr>
          <p:cNvSpPr>
            <a:spLocks noGrp="1"/>
          </p:cNvSpPr>
          <p:nvPr>
            <p:ph type="title"/>
          </p:nvPr>
        </p:nvSpPr>
        <p:spPr>
          <a:xfrm>
            <a:off x="838200" y="157366"/>
            <a:ext cx="10515600" cy="1325563"/>
          </a:xfrm>
        </p:spPr>
        <p:txBody>
          <a:bodyPr/>
          <a:lstStyle/>
          <a:p>
            <a:r>
              <a:rPr lang="en-US" dirty="0"/>
              <a:t>Results</a:t>
            </a:r>
          </a:p>
        </p:txBody>
      </p:sp>
      <p:pic>
        <p:nvPicPr>
          <p:cNvPr id="9" name="Content Placeholder 8" descr="A graph with blue bars&#10;&#10;Description automatically generated">
            <a:extLst>
              <a:ext uri="{FF2B5EF4-FFF2-40B4-BE49-F238E27FC236}">
                <a16:creationId xmlns:a16="http://schemas.microsoft.com/office/drawing/2014/main" id="{69D0CEB1-A133-51C7-40A9-BA8FF29866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4143" y="1871932"/>
            <a:ext cx="7193680" cy="4224067"/>
          </a:xfrm>
        </p:spPr>
      </p:pic>
      <p:sp>
        <p:nvSpPr>
          <p:cNvPr id="10" name="TextBox 9">
            <a:extLst>
              <a:ext uri="{FF2B5EF4-FFF2-40B4-BE49-F238E27FC236}">
                <a16:creationId xmlns:a16="http://schemas.microsoft.com/office/drawing/2014/main" id="{F581183C-6CFA-B064-56BC-3BF340DC2041}"/>
              </a:ext>
            </a:extLst>
          </p:cNvPr>
          <p:cNvSpPr txBox="1"/>
          <p:nvPr/>
        </p:nvSpPr>
        <p:spPr>
          <a:xfrm>
            <a:off x="586596" y="1690687"/>
            <a:ext cx="409754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Reference papers show that </a:t>
            </a:r>
            <a:r>
              <a:rPr lang="en-US" dirty="0" err="1"/>
              <a:t>SimPoint</a:t>
            </a:r>
            <a:r>
              <a:rPr lang="en-US" dirty="0"/>
              <a:t> CPI Error rate with reference data averages to 3%</a:t>
            </a:r>
            <a:br>
              <a:rPr lang="en-US" dirty="0"/>
            </a:br>
            <a:endParaRPr lang="en-US" dirty="0"/>
          </a:p>
          <a:p>
            <a:pPr marL="285750" indent="-285750">
              <a:buFont typeface="Arial" panose="020B0604020202020204" pitchFamily="34" charset="0"/>
              <a:buChar char="•"/>
            </a:pPr>
            <a:r>
              <a:rPr lang="en-US" dirty="0"/>
              <a:t>Error rates in this experiment are far smaller with an average of 0.6%</a:t>
            </a:r>
            <a:br>
              <a:rPr lang="en-US" dirty="0"/>
            </a:br>
            <a:r>
              <a:rPr lang="en-US" dirty="0"/>
              <a:t>2 Reasons:</a:t>
            </a:r>
          </a:p>
          <a:p>
            <a:pPr marL="742950" lvl="1" indent="-285750">
              <a:buFont typeface="Arial" panose="020B0604020202020204" pitchFamily="34" charset="0"/>
              <a:buChar char="•"/>
            </a:pPr>
            <a:r>
              <a:rPr lang="en-US" dirty="0"/>
              <a:t>Small subset of benchmarks</a:t>
            </a:r>
          </a:p>
          <a:p>
            <a:pPr marL="742950" lvl="1" indent="-285750">
              <a:buFont typeface="Arial" panose="020B0604020202020204" pitchFamily="34" charset="0"/>
              <a:buChar char="•"/>
            </a:pPr>
            <a:r>
              <a:rPr lang="en-US" dirty="0"/>
              <a:t>Test data much smaller than reference.</a:t>
            </a:r>
          </a:p>
        </p:txBody>
      </p:sp>
    </p:spTree>
    <p:extLst>
      <p:ext uri="{BB962C8B-B14F-4D97-AF65-F5344CB8AC3E}">
        <p14:creationId xmlns:p14="http://schemas.microsoft.com/office/powerpoint/2010/main" val="118387141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177</TotalTime>
  <Words>826</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CMCSC10</vt:lpstr>
      <vt:lpstr>CMR12</vt:lpstr>
      <vt:lpstr>CMTI12</vt:lpstr>
      <vt:lpstr>Corbel</vt:lpstr>
      <vt:lpstr>Depth</vt:lpstr>
      <vt:lpstr>X86 Gem5 Checkpoint Generation with  SimPoint</vt:lpstr>
      <vt:lpstr>Introduction</vt:lpstr>
      <vt:lpstr>Motivation</vt:lpstr>
      <vt:lpstr>Related Work</vt:lpstr>
      <vt:lpstr>Methodology</vt:lpstr>
      <vt:lpstr>Tools Used for the Experiments</vt:lpstr>
      <vt:lpstr>BBV Similarity Matrix</vt:lpstr>
      <vt:lpstr>Results</vt:lpstr>
      <vt:lpstr>Results</vt:lpstr>
      <vt:lpstr>Results</vt:lpstr>
      <vt:lpstr>Issues Faced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X86 Gem5 Checkpoint Generation with SimPoint</dc:title>
  <dc:creator>Mojumder, Abir [E CPE]</dc:creator>
  <cp:lastModifiedBy>Mojumder, Abir [E CPE]</cp:lastModifiedBy>
  <cp:revision>13</cp:revision>
  <dcterms:created xsi:type="dcterms:W3CDTF">2023-12-13T04:59:19Z</dcterms:created>
  <dcterms:modified xsi:type="dcterms:W3CDTF">2023-12-13T07:56:50Z</dcterms:modified>
</cp:coreProperties>
</file>