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1" r:id="rId4"/>
    <p:sldId id="289" r:id="rId5"/>
    <p:sldId id="290" r:id="rId6"/>
    <p:sldId id="291" r:id="rId7"/>
    <p:sldId id="288" r:id="rId8"/>
    <p:sldId id="285" r:id="rId9"/>
    <p:sldId id="286" r:id="rId10"/>
    <p:sldId id="284" r:id="rId11"/>
    <p:sldId id="292" r:id="rId12"/>
    <p:sldId id="293" r:id="rId13"/>
    <p:sldId id="294" r:id="rId14"/>
    <p:sldId id="295" r:id="rId15"/>
    <p:sldId id="296" r:id="rId16"/>
    <p:sldId id="282" r:id="rId17"/>
    <p:sldId id="297" r:id="rId18"/>
    <p:sldId id="300" r:id="rId19"/>
    <p:sldId id="301" r:id="rId20"/>
    <p:sldId id="302" r:id="rId21"/>
    <p:sldId id="303" r:id="rId22"/>
    <p:sldId id="298" r:id="rId23"/>
    <p:sldId id="299" r:id="rId24"/>
    <p:sldId id="283" r:id="rId25"/>
    <p:sldId id="304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212121"/>
    <a:srgbClr val="FF5722"/>
    <a:srgbClr val="388E3C"/>
    <a:srgbClr val="7C4DFF"/>
    <a:srgbClr val="D59CD5"/>
    <a:srgbClr val="7BB67B"/>
    <a:srgbClr val="F17F7A"/>
    <a:srgbClr val="838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140" autoAdjust="0"/>
  </p:normalViewPr>
  <p:slideViewPr>
    <p:cSldViewPr snapToGrid="0">
      <p:cViewPr>
        <p:scale>
          <a:sx n="75" d="100"/>
          <a:sy n="75" d="100"/>
        </p:scale>
        <p:origin x="-29" y="-48"/>
      </p:cViewPr>
      <p:guideLst>
        <p:guide pos="37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7AE2-511A-4C13-8BE6-31E62D1AB770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AB29-2DA3-4135-8B30-9D32DE0D8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78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2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37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8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9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6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7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8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1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803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6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23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86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85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02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6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6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1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5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7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2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6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8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2468880" y="1339087"/>
            <a:ext cx="7264400" cy="1198880"/>
          </a:xfrm>
          <a:prstGeom prst="parallelogram">
            <a:avLst>
              <a:gd name="adj" fmla="val 27542"/>
            </a:avLst>
          </a:prstGeom>
          <a:noFill/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Record Linkage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89710" y="4353560"/>
            <a:ext cx="3651457" cy="1819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Presented By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Abir Bin Ayub Khan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C131001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Spring’13, Dept. of CSE, IIUC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88342" y="4353561"/>
            <a:ext cx="4069498" cy="181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Presented To </a:t>
            </a:r>
          </a:p>
          <a:p>
            <a:r>
              <a:rPr lang="en-US" sz="2400" dirty="0" err="1" smtClean="0">
                <a:solidFill>
                  <a:srgbClr val="212121"/>
                </a:solidFill>
                <a:latin typeface="Agency FB" panose="020B0503020202020204" pitchFamily="34" charset="0"/>
              </a:rPr>
              <a:t>Shahidul</a:t>
            </a: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 Islam Khan (</a:t>
            </a:r>
            <a:r>
              <a:rPr lang="en-US" sz="2400" dirty="0" err="1" smtClean="0">
                <a:solidFill>
                  <a:srgbClr val="212121"/>
                </a:solidFill>
                <a:latin typeface="Agency FB" panose="020B0503020202020204" pitchFamily="34" charset="0"/>
              </a:rPr>
              <a:t>Nayeem</a:t>
            </a: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Doctoral Fellow, Dept. of CSE, BUET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Associate Professor, Dept. of CSE, IIUC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01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"/>
    </mc:Choice>
    <mc:Fallback xmlns="">
      <p:transition spd="slow" advTm="25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5231" y="2164585"/>
            <a:ext cx="5322142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Problem Statement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5231" y="2909781"/>
            <a:ext cx="542205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Problem Definition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5231" y="3650303"/>
            <a:ext cx="542205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An end-to-end Framework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5231" y="4395499"/>
            <a:ext cx="542205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Background for Graph Clustering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55" y="2616375"/>
            <a:ext cx="903720" cy="556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55" y="3843042"/>
            <a:ext cx="903720" cy="5562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93273" y="2084013"/>
            <a:ext cx="6149093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 set of records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14504" y="3254421"/>
            <a:ext cx="7221989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The batch linkage method that obtains            on  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55" y="3237583"/>
            <a:ext cx="2156647" cy="556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55" y="2182608"/>
            <a:ext cx="580502" cy="43490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293273" y="2635155"/>
            <a:ext cx="7221989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 clustering of records in         as record-linkage results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17" y="2677052"/>
            <a:ext cx="580502" cy="4349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49" y="3225465"/>
            <a:ext cx="903720" cy="5562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05" y="3286143"/>
            <a:ext cx="580502" cy="4349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293274" y="3827494"/>
            <a:ext cx="781437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Increment: Update operations(Insert, Delete, Change) made at the same time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28" y="5377485"/>
            <a:ext cx="903720" cy="55626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987148" y="5348012"/>
            <a:ext cx="1500135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Is valid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99389" y="5176515"/>
            <a:ext cx="5822548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 Records in Delete or Change operations already exists in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13618" y="5674865"/>
            <a:ext cx="478684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Records in Insert does not exit in 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92" y="5239960"/>
            <a:ext cx="580502" cy="4349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95" y="5713424"/>
            <a:ext cx="580502" cy="434905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3277797" y="2182608"/>
            <a:ext cx="0" cy="221669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856369" y="5101749"/>
            <a:ext cx="0" cy="1371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4638" y="1317896"/>
            <a:ext cx="494032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Familiarization with Symbols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-223520" y="163781"/>
            <a:ext cx="4780280" cy="851915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Problem Statement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94027" y="340076"/>
            <a:ext cx="3781206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2.1 Problem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851915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Problem Statement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4027" y="340076"/>
            <a:ext cx="3781206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2.1 Problem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639" y="1317896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 2.1 : </a:t>
            </a:r>
            <a:r>
              <a:rPr lang="en-US" sz="28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INCREMENTAL</a:t>
            </a:r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 LINKAGE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5" y="3171978"/>
            <a:ext cx="2552921" cy="63251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85941" y="1964532"/>
            <a:ext cx="6149093" cy="588477"/>
            <a:chOff x="1006210" y="1887478"/>
            <a:chExt cx="6149093" cy="588477"/>
          </a:xfrm>
          <a:noFill/>
        </p:grpSpPr>
        <p:sp>
          <p:nvSpPr>
            <p:cNvPr id="42" name="Rectangle 41"/>
            <p:cNvSpPr/>
            <p:nvPr/>
          </p:nvSpPr>
          <p:spPr>
            <a:xfrm>
              <a:off x="1006210" y="1916371"/>
              <a:ext cx="6149093" cy="4983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Clusters records in         </a:t>
              </a:r>
              <a:r>
                <a:rPr lang="en-US" sz="2400" b="1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|             </a:t>
              </a:r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based on </a:t>
              </a:r>
              <a:endParaRPr lang="en-GB" sz="2400" b="1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021" y="1978353"/>
              <a:ext cx="580502" cy="434905"/>
            </a:xfrm>
            <a:prstGeom prst="rect">
              <a:avLst/>
            </a:prstGeom>
            <a:grpFill/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199" y="1919695"/>
              <a:ext cx="903720" cy="556260"/>
            </a:xfrm>
            <a:prstGeom prst="rect">
              <a:avLst/>
            </a:prstGeom>
            <a:grpFill/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71" y="1887478"/>
              <a:ext cx="903720" cy="556260"/>
            </a:xfrm>
            <a:prstGeom prst="rect">
              <a:avLst/>
            </a:prstGeom>
            <a:grpFill/>
          </p:spPr>
        </p:pic>
      </p:grpSp>
      <p:sp>
        <p:nvSpPr>
          <p:cNvPr id="51" name="Rectangle 50"/>
          <p:cNvSpPr/>
          <p:nvPr/>
        </p:nvSpPr>
        <p:spPr>
          <a:xfrm>
            <a:off x="485941" y="2702645"/>
            <a:ext cx="6149093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Denoted by, 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52369" y="1176615"/>
            <a:ext cx="4735413" cy="2255464"/>
            <a:chOff x="6752369" y="1176615"/>
            <a:chExt cx="4735413" cy="22554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369" y="2304582"/>
              <a:ext cx="903720" cy="5562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372" y="2875819"/>
              <a:ext cx="903720" cy="55626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8132414" y="1806232"/>
              <a:ext cx="3355368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A set of records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769" y="1870815"/>
              <a:ext cx="580502" cy="43490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132414" y="2357374"/>
              <a:ext cx="3355368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A clustering of records in         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457" y="2399271"/>
              <a:ext cx="580502" cy="434905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8116937" y="2894283"/>
              <a:ext cx="3370845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Increment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970451" y="1869929"/>
              <a:ext cx="0" cy="1487806"/>
            </a:xfrm>
            <a:prstGeom prst="line">
              <a:avLst/>
            </a:prstGeom>
            <a:ln w="57150">
              <a:solidFill>
                <a:srgbClr val="FF57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90990" y="1176615"/>
              <a:ext cx="1358921" cy="49367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rgbClr val="FF5722"/>
                  </a:solidFill>
                  <a:latin typeface="Agency FB" panose="020B0503020202020204" pitchFamily="34" charset="0"/>
                </a:rPr>
                <a:t>Legends</a:t>
              </a:r>
              <a:endParaRPr lang="en-GB" sz="3200" b="1" dirty="0">
                <a:solidFill>
                  <a:srgbClr val="FF572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85941" y="3942022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Goals in Details: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61043" y="4545520"/>
            <a:ext cx="10047173" cy="675985"/>
            <a:chOff x="579284" y="4519409"/>
            <a:chExt cx="10047173" cy="675985"/>
          </a:xfrm>
        </p:grpSpPr>
        <p:sp>
          <p:nvSpPr>
            <p:cNvPr id="56" name="Rounded Rectangle 55"/>
            <p:cNvSpPr/>
            <p:nvPr/>
          </p:nvSpPr>
          <p:spPr>
            <a:xfrm>
              <a:off x="579284" y="4519409"/>
              <a:ext cx="10047173" cy="675985"/>
            </a:xfrm>
            <a:prstGeom prst="roundRect">
              <a:avLst>
                <a:gd name="adj" fmla="val 8772"/>
              </a:avLst>
            </a:prstGeom>
            <a:noFill/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                                            Much Faster than                                     , when </a:t>
              </a:r>
              <a:endParaRPr lang="en-GB" sz="24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26" b="15992"/>
            <a:stretch/>
          </p:blipFill>
          <p:spPr>
            <a:xfrm>
              <a:off x="743483" y="4628801"/>
              <a:ext cx="2552921" cy="4572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077" y="4608606"/>
              <a:ext cx="2156647" cy="55630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096" y="4616625"/>
              <a:ext cx="2392887" cy="48328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461043" y="5352903"/>
            <a:ext cx="10045157" cy="675985"/>
            <a:chOff x="1461043" y="5352903"/>
            <a:chExt cx="10045157" cy="675985"/>
          </a:xfrm>
        </p:grpSpPr>
        <p:sp>
          <p:nvSpPr>
            <p:cNvPr id="59" name="Rounded Rectangle 58"/>
            <p:cNvSpPr/>
            <p:nvPr/>
          </p:nvSpPr>
          <p:spPr>
            <a:xfrm>
              <a:off x="1461043" y="5352903"/>
              <a:ext cx="10045157" cy="675985"/>
            </a:xfrm>
            <a:prstGeom prst="roundRect">
              <a:avLst>
                <a:gd name="adj" fmla="val 8772"/>
              </a:avLst>
            </a:prstGeom>
            <a:noFill/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Quality similar to Batch,</a:t>
              </a:r>
              <a:endParaRPr lang="en-GB" sz="24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578" y="5411480"/>
              <a:ext cx="5204911" cy="518205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741370" y="4647718"/>
            <a:ext cx="539626" cy="464394"/>
          </a:xfrm>
          <a:prstGeom prst="roundRect">
            <a:avLst>
              <a:gd name="adj" fmla="val 877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01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41370" y="5438385"/>
            <a:ext cx="539626" cy="464394"/>
          </a:xfrm>
          <a:prstGeom prst="roundRect">
            <a:avLst>
              <a:gd name="adj" fmla="val 877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851915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Problem Statement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4027" y="340076"/>
            <a:ext cx="3781206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2.1 Problem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2823" y="1146072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Graph Representation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8413" y="1731099"/>
            <a:ext cx="106936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Insert: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5089" y="2249628"/>
            <a:ext cx="1082686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Delete: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5089" y="2768157"/>
            <a:ext cx="1082686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Change: 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57774" y="1731099"/>
            <a:ext cx="641604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Adding a node  and edges to the node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57774" y="2264115"/>
            <a:ext cx="641604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Removing a node and edges to the node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57774" y="2735605"/>
            <a:ext cx="757428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Removing existing edges and adding new edges to the corresponding node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15220" y="3562066"/>
            <a:ext cx="10218661" cy="2706557"/>
            <a:chOff x="632218" y="1086940"/>
            <a:chExt cx="10218661" cy="2706557"/>
          </a:xfrm>
        </p:grpSpPr>
        <p:sp>
          <p:nvSpPr>
            <p:cNvPr id="63" name="Rectangle 62"/>
            <p:cNvSpPr/>
            <p:nvPr/>
          </p:nvSpPr>
          <p:spPr>
            <a:xfrm>
              <a:off x="3268976" y="3145953"/>
              <a:ext cx="6341846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Each edge has weight 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535" y="3154752"/>
              <a:ext cx="1577477" cy="47248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268976" y="1555354"/>
              <a:ext cx="6326055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A similarity Graph for  records in 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68976" y="2106496"/>
              <a:ext cx="6326055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Each node represents a record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4920" y="1597612"/>
              <a:ext cx="592332" cy="434905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3253184" y="2643405"/>
              <a:ext cx="7597695" cy="4983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Each edge has weight                            </a:t>
              </a:r>
              <a:r>
                <a:rPr lang="en-US" sz="32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(0</a:t>
              </a:r>
              <a:r>
                <a:rPr lang="en-US" sz="3200" dirty="0">
                  <a:solidFill>
                    <a:srgbClr val="212121"/>
                  </a:solidFill>
                  <a:latin typeface="Agency FB" panose="020B0503020202020204" pitchFamily="34" charset="0"/>
                </a:rPr>
                <a:t> </a:t>
              </a:r>
              <a:r>
                <a:rPr lang="en-US" sz="3200" dirty="0" smtClean="0">
                  <a:solidFill>
                    <a:srgbClr val="212121"/>
                  </a:solidFill>
                  <a:latin typeface="Agency FB" panose="020B0503020202020204" pitchFamily="34" charset="0"/>
                </a:rPr>
                <a:t>≤                      ≤ 1)</a:t>
              </a:r>
              <a:endParaRPr lang="en-GB" sz="2400" dirty="0">
                <a:solidFill>
                  <a:srgbClr val="21212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103714" y="1619051"/>
              <a:ext cx="0" cy="2174446"/>
            </a:xfrm>
            <a:prstGeom prst="line">
              <a:avLst/>
            </a:prstGeom>
            <a:ln w="57150">
              <a:solidFill>
                <a:srgbClr val="FF57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410407" y="1086940"/>
              <a:ext cx="1386614" cy="49367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rgbClr val="FF5722"/>
                  </a:solidFill>
                  <a:latin typeface="Agency FB" panose="020B0503020202020204" pitchFamily="34" charset="0"/>
                </a:rPr>
                <a:t>Legends</a:t>
              </a:r>
              <a:endParaRPr lang="en-GB" sz="3200" b="1" dirty="0">
                <a:solidFill>
                  <a:srgbClr val="FF5722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8" y="1639068"/>
              <a:ext cx="1493649" cy="5258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2" y="2160399"/>
              <a:ext cx="1333616" cy="4724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222" y="2104125"/>
              <a:ext cx="1188823" cy="44199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2" y="2651309"/>
              <a:ext cx="2217612" cy="5258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8" y="3255530"/>
              <a:ext cx="1615580" cy="49534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992" y="2645160"/>
              <a:ext cx="1615580" cy="49534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363" y="2644918"/>
              <a:ext cx="1615580" cy="495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3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851915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Problem Statement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4026" y="340076"/>
            <a:ext cx="5199797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2.2 An End-to-End framework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2994" y="1508809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Blocking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994" y="2178603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Similarity Computation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2994" y="2747763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Graph Clustering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851915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Problem Statement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4026" y="340076"/>
            <a:ext cx="5960944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2.3 Backgroun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 for graph Clustering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2994" y="1508809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Correlation clustering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994" y="2178603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DB-Index clustering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2955" y="2184313"/>
            <a:ext cx="546989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3 Optimal </a:t>
            </a:r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25496" y="2845859"/>
            <a:ext cx="631850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3.1 Desirable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25496" y="3502731"/>
            <a:ext cx="631850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3.2 Connected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component 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22954" y="4159604"/>
            <a:ext cx="5469889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3.3 Iterative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6760" y="560882"/>
            <a:ext cx="553297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3.1 Desirable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995" y="1648919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 3.1 : </a:t>
            </a:r>
            <a:r>
              <a:rPr lang="en-US" sz="28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CONNECTIVITY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995" y="2614737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 3.2 : </a:t>
            </a:r>
            <a:r>
              <a:rPr lang="en-US" sz="28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LOCALITY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5201153"/>
            <a:ext cx="7208520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DB-Index violates 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connectivity</a:t>
            </a:r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and 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locality</a:t>
            </a:r>
            <a:endParaRPr lang="en-GB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6760" y="560882"/>
            <a:ext cx="553297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3.1 Desirable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995" y="1648919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 3.4 : </a:t>
            </a:r>
            <a:r>
              <a:rPr lang="en-US" sz="28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EXCHANGEABILITY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995" y="4033370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 3.5 : </a:t>
            </a:r>
            <a:r>
              <a:rPr lang="en-US" sz="28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SEPARABILITY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995" y="4939717"/>
            <a:ext cx="7208520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DB-Index violates </a:t>
            </a:r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SEPARABILITY</a:t>
            </a:r>
            <a:endParaRPr lang="en-GB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995" y="2553184"/>
            <a:ext cx="7208520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DB-Index violates </a:t>
            </a:r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EXCHANGEABILITY</a:t>
            </a:r>
            <a:endParaRPr lang="en-GB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6760" y="560882"/>
            <a:ext cx="553297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3.1 Desirable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995" y="1648919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Definition 3.7 : </a:t>
            </a:r>
            <a:r>
              <a:rPr lang="en-US" sz="28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MONOTONICITY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995" y="2553184"/>
            <a:ext cx="7208520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Positive Monotonicity – increasing edge weight</a:t>
            </a:r>
            <a:endParaRPr lang="en-GB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995" y="3147545"/>
            <a:ext cx="7208520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Negative Monotonicity – decreasing edge weight</a:t>
            </a:r>
            <a:endParaRPr lang="en-GB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4387728"/>
            <a:ext cx="10489805" cy="116531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Objective function(O) </a:t>
            </a:r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Satisfies monotonicity if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it satisfies both positive and negative monotonicity</a:t>
            </a:r>
            <a:endParaRPr lang="en-GB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4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69942" y="3207259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An Efficient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69942" y="1044955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69942" y="1765723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Problem Statement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69942" y="2486491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Optimal Incremental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9942" y="3928027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Experimental Evaluation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69942" y="4648795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Related Work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69942" y="5369562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Conclusion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3" grpId="0" animBg="1"/>
      <p:bldP spid="44" grpId="0" animBg="1"/>
      <p:bldP spid="46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6760" y="560882"/>
            <a:ext cx="553297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3.1 Desirable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8275" y="1695258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THEOREM 3.8 :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8275" y="2129980"/>
            <a:ext cx="10230726" cy="38070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l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ocality </a:t>
            </a:r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implies connectivity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exchangeability implies locality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s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eparability implies locality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th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ere exists an objective function that satisfies exchangeability </a:t>
            </a:r>
          </a:p>
          <a:p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   but not separability and vice versa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there </a:t>
            </a:r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exists an objective function that </a:t>
            </a:r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satisfies connectivity </a:t>
            </a:r>
          </a:p>
          <a:p>
            <a:r>
              <a:rPr lang="en-US" sz="32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   but not monotonicity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9561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6760" y="560882"/>
            <a:ext cx="553297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3.1 Desirable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8275" y="1695258"/>
            <a:ext cx="5603262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Is it really Optimal?</a:t>
            </a:r>
            <a:endParaRPr lang="en-GB" sz="32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7513" y="2324839"/>
            <a:ext cx="6149093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Defined Objective function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18980" y="4541995"/>
            <a:ext cx="1500135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Second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2460" y="4374355"/>
            <a:ext cx="4779374" cy="498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linkage algorithm design possible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10787" y="2324378"/>
            <a:ext cx="0" cy="145975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366504" y="4354545"/>
            <a:ext cx="1147" cy="17378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15011" y="2411882"/>
            <a:ext cx="110849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First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87513" y="2745595"/>
            <a:ext cx="6149093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 Clustering method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87513" y="3246212"/>
            <a:ext cx="6149093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Rather than for the clustering algorithm F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3120" y="4377630"/>
            <a:ext cx="3040767" cy="4983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212121"/>
                </a:solidFill>
                <a:latin typeface="Agency FB" panose="020B0503020202020204" pitchFamily="34" charset="0"/>
              </a:rPr>
              <a:t>N</a:t>
            </a: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ot General Incremental 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03120" y="5025743"/>
            <a:ext cx="3040767" cy="498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212121"/>
                </a:solidFill>
                <a:latin typeface="Agency FB" panose="020B0503020202020204" pitchFamily="34" charset="0"/>
              </a:rPr>
              <a:t>defined properties are met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2459" y="5025743"/>
            <a:ext cx="4779376" cy="498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212121"/>
                </a:solidFill>
                <a:latin typeface="Agency FB" panose="020B0503020202020204" pitchFamily="34" charset="0"/>
              </a:rPr>
              <a:t>An optimal solution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2459" y="5594003"/>
            <a:ext cx="4779374" cy="498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High Quality linkage results generation possible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3119" y="5597278"/>
            <a:ext cx="3040767" cy="4983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Properties don’t hold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  <p:bldP spid="33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70548" y="560882"/>
            <a:ext cx="5943599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3.2 Connected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component 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23520" y="163781"/>
            <a:ext cx="4780280" cy="1253590"/>
          </a:xfrm>
          <a:prstGeom prst="parallelogram">
            <a:avLst>
              <a:gd name="adj" fmla="val 17844"/>
            </a:avLst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12121"/>
                </a:solidFill>
                <a:latin typeface="Agency FB" panose="020B0503020202020204" pitchFamily="34" charset="0"/>
              </a:rPr>
              <a:t>3 Optimal Incremental Solution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53674" y="543738"/>
            <a:ext cx="3885563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3.3 Iterative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5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45228" y="2277046"/>
            <a:ext cx="5520692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4 An Efficient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5228" y="3034201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4.1 Gree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dy 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22870" y="3786682"/>
            <a:ext cx="7326774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4.2 Instantiation for correlation clustering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41468" y="2034792"/>
            <a:ext cx="5520692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5. Experimental </a:t>
            </a:r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Evaluation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1468" y="2791947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5.1 Experimental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Setup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41468" y="3544428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5.2 Experiments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on Biz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10354" y="4296909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5.3 Experiments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on Cora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41467" y="5049391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5.4 Experiments </a:t>
            </a:r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on </a:t>
            </a:r>
            <a:r>
              <a:rPr lang="en-US" sz="3600" b="1" dirty="0" err="1" smtClean="0">
                <a:solidFill>
                  <a:srgbClr val="FF5722"/>
                </a:solidFill>
                <a:latin typeface="Agency FB" panose="020B0503020202020204" pitchFamily="34" charset="0"/>
              </a:rPr>
              <a:t>Febrl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07127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53350" y="2068687"/>
            <a:ext cx="4288218" cy="1513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Questions</a:t>
            </a:r>
            <a:endParaRPr lang="en-GB" sz="7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53350" y="3235013"/>
            <a:ext cx="4288218" cy="1513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Are Welcome</a:t>
            </a:r>
            <a:endParaRPr lang="en-GB" sz="7200" dirty="0">
              <a:solidFill>
                <a:srgbClr val="FF572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1755649" y="569773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00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07127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94803" y="2634092"/>
            <a:ext cx="2316362" cy="15136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Thank </a:t>
            </a:r>
            <a:endParaRPr lang="en-GB" sz="7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7587" y="2823814"/>
            <a:ext cx="2403433" cy="10936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You</a:t>
            </a:r>
            <a:endParaRPr lang="en-GB" sz="7200" dirty="0">
              <a:solidFill>
                <a:srgbClr val="FF572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1755649" y="569773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00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59" name="Rectangle 195" hidden="1"/>
          <p:cNvSpPr>
            <a:spLocks noChangeArrowheads="1"/>
          </p:cNvSpPr>
          <p:nvPr/>
        </p:nvSpPr>
        <p:spPr bwMode="auto">
          <a:xfrm>
            <a:off x="9575801" y="3087688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819537" y="1270928"/>
            <a:ext cx="2139696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Record linkage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3589425" y="708965"/>
            <a:ext cx="2960225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Clusters Database records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3589425" y="1224832"/>
            <a:ext cx="627348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Each cluster represents a single distinct real-world entity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3589425" y="1740699"/>
            <a:ext cx="627348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Example- A business,  A person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819537" y="2391458"/>
            <a:ext cx="3782028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Challenges of Big Data Era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61595" y="2977664"/>
            <a:ext cx="960699" cy="528764"/>
          </a:xfrm>
          <a:prstGeom prst="roundRect">
            <a:avLst>
              <a:gd name="adj" fmla="val 877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First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38" name="Rounded Rectangle 437"/>
          <p:cNvSpPr/>
          <p:nvPr/>
        </p:nvSpPr>
        <p:spPr>
          <a:xfrm>
            <a:off x="2813028" y="2977664"/>
            <a:ext cx="3189074" cy="52876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Huge Volume of Data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39" name="Rounded Rectangle 438"/>
          <p:cNvSpPr/>
          <p:nvPr/>
        </p:nvSpPr>
        <p:spPr>
          <a:xfrm>
            <a:off x="1661595" y="3667391"/>
            <a:ext cx="960699" cy="528764"/>
          </a:xfrm>
          <a:prstGeom prst="roundRect">
            <a:avLst>
              <a:gd name="adj" fmla="val 877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Second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6184403" y="2977664"/>
            <a:ext cx="4583576" cy="52876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Record Linkage application takes lot of Time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2813028" y="3661342"/>
            <a:ext cx="3189074" cy="52876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High Velocity of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Data Updates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6184403" y="3661342"/>
            <a:ext cx="4583576" cy="52876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Previous 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Linkage results gets Obsolete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812806" y="4492783"/>
            <a:ext cx="4488084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Goals for Incremental Linkage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661595" y="5025930"/>
            <a:ext cx="960699" cy="528764"/>
          </a:xfrm>
          <a:prstGeom prst="roundRect">
            <a:avLst>
              <a:gd name="adj" fmla="val 877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First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2813027" y="5025930"/>
            <a:ext cx="7954951" cy="52876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Obtains same or Similar results as Batch Linkage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661595" y="5715657"/>
            <a:ext cx="960699" cy="528764"/>
          </a:xfrm>
          <a:prstGeom prst="roundRect">
            <a:avLst>
              <a:gd name="adj" fmla="val 877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Second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2813028" y="5709608"/>
            <a:ext cx="7954950" cy="52876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Significantly Faster execution than Batch Linkage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0206" y="759507"/>
            <a:ext cx="0" cy="141580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Parallelogram 449"/>
          <p:cNvSpPr/>
          <p:nvPr/>
        </p:nvSpPr>
        <p:spPr>
          <a:xfrm>
            <a:off x="-254000" y="326645"/>
            <a:ext cx="365252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1. 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65252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1. 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59" name="Rectangle 195" hidden="1"/>
          <p:cNvSpPr>
            <a:spLocks noChangeArrowheads="1"/>
          </p:cNvSpPr>
          <p:nvPr/>
        </p:nvSpPr>
        <p:spPr bwMode="auto">
          <a:xfrm>
            <a:off x="9575801" y="3087688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9537" y="1343063"/>
            <a:ext cx="2139696" cy="14824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</a:t>
            </a:r>
          </a:p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Record </a:t>
            </a:r>
          </a:p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Linkage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48452" y="1295411"/>
            <a:ext cx="2960225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1. For each inserted record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8452" y="1811278"/>
            <a:ext cx="627348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2. Compare it with existing clusters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52" y="2327145"/>
            <a:ext cx="627348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3. Matches with existing </a:t>
            </a:r>
            <a:r>
              <a:rPr lang="en-US" sz="2400" dirty="0">
                <a:solidFill>
                  <a:srgbClr val="212121"/>
                </a:solidFill>
                <a:latin typeface="Agency FB" panose="020B0503020202020204" pitchFamily="34" charset="0"/>
              </a:rPr>
              <a:t>Cluster: Put it into that cluster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59233" y="1345953"/>
            <a:ext cx="0" cy="199540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48452" y="2843012"/>
            <a:ext cx="627348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5. Doesn’t Match? Create a new Cluster 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76558" y="3938362"/>
            <a:ext cx="2462652" cy="1493135"/>
          </a:xfrm>
          <a:prstGeom prst="roundRect">
            <a:avLst>
              <a:gd name="adj" fmla="val 5954"/>
            </a:avLst>
          </a:prstGeom>
          <a:noFill/>
          <a:ln w="28575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4633073" y="3935723"/>
            <a:ext cx="2462652" cy="1493135"/>
          </a:xfrm>
          <a:prstGeom prst="roundRect">
            <a:avLst>
              <a:gd name="adj" fmla="val 5954"/>
            </a:avLst>
          </a:prstGeom>
          <a:noFill/>
          <a:ln w="28575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1476557" y="3938361"/>
            <a:ext cx="2462652" cy="571923"/>
          </a:xfrm>
          <a:prstGeom prst="roundRect">
            <a:avLst>
              <a:gd name="adj" fmla="val 595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Existing Cluster 01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633073" y="3933085"/>
            <a:ext cx="2462652" cy="571923"/>
          </a:xfrm>
          <a:prstGeom prst="roundRect">
            <a:avLst>
              <a:gd name="adj" fmla="val 595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Existing Cluster </a:t>
            </a:r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01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89590" y="3938361"/>
            <a:ext cx="2462652" cy="1493135"/>
          </a:xfrm>
          <a:prstGeom prst="roundRect">
            <a:avLst>
              <a:gd name="adj" fmla="val 5954"/>
            </a:avLst>
          </a:prstGeom>
          <a:noFill/>
          <a:ln w="28575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7789590" y="3935723"/>
            <a:ext cx="2462652" cy="571923"/>
          </a:xfrm>
          <a:prstGeom prst="roundRect">
            <a:avLst>
              <a:gd name="adj" fmla="val 595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New 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Cluster </a:t>
            </a:r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01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85212" y="4684305"/>
            <a:ext cx="501530" cy="531004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64053" y="5890728"/>
            <a:ext cx="501530" cy="53301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12790" y="5973403"/>
            <a:ext cx="1436737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New Record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82908" y="4682289"/>
            <a:ext cx="501530" cy="533019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4968906" y="4766309"/>
            <a:ext cx="462988" cy="496752"/>
          </a:xfrm>
          <a:prstGeom prst="triangle">
            <a:avLst>
              <a:gd name="adj" fmla="val 55000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5569327" y="4772772"/>
            <a:ext cx="462988" cy="496752"/>
          </a:xfrm>
          <a:prstGeom prst="triangle">
            <a:avLst>
              <a:gd name="adj" fmla="val 55000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4968906" y="5940133"/>
            <a:ext cx="462988" cy="496752"/>
          </a:xfrm>
          <a:prstGeom prst="triangle">
            <a:avLst>
              <a:gd name="adj" fmla="val 55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13911" y="5938535"/>
            <a:ext cx="1436737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New Record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42276" y="5986541"/>
            <a:ext cx="501530" cy="4503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761195" y="5914532"/>
            <a:ext cx="1436737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New Record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10586 -0.17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0039 -0.1710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85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05859 -0.1814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9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9" grpId="0" animBg="1"/>
      <p:bldP spid="51" grpId="0" animBg="1"/>
      <p:bldP spid="9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59" name="Rectangle 195" hidden="1"/>
          <p:cNvSpPr>
            <a:spLocks noChangeArrowheads="1"/>
          </p:cNvSpPr>
          <p:nvPr/>
        </p:nvSpPr>
        <p:spPr bwMode="auto">
          <a:xfrm>
            <a:off x="9575801" y="3087688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933073" y="1371600"/>
            <a:ext cx="4250174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2 Questions asked in the paper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1675756" y="2209818"/>
            <a:ext cx="7690748" cy="799925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When Batch Linkage not General Incremental, 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75756" y="3009743"/>
            <a:ext cx="7690748" cy="790221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Can we do better than just conducting linkage from Scratch?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235842" y="2797294"/>
            <a:ext cx="474875" cy="424898"/>
          </a:xfrm>
          <a:prstGeom prst="homePlate">
            <a:avLst>
              <a:gd name="adj" fmla="val 15863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01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19082" y="5163455"/>
            <a:ext cx="7690748" cy="777534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Efficiency of the algorithm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Pentagon 38"/>
          <p:cNvSpPr/>
          <p:nvPr/>
        </p:nvSpPr>
        <p:spPr>
          <a:xfrm>
            <a:off x="1252572" y="4954283"/>
            <a:ext cx="474875" cy="424898"/>
          </a:xfrm>
          <a:prstGeom prst="homePlate">
            <a:avLst>
              <a:gd name="adj" fmla="val 15863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10717" y="4386827"/>
            <a:ext cx="7690748" cy="776628"/>
          </a:xfrm>
          <a:prstGeom prst="roundRect">
            <a:avLst>
              <a:gd name="adj" fmla="val 8772"/>
            </a:avLst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Quality of the Linkage results</a:t>
            </a:r>
            <a:endParaRPr lang="en-GB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18" y="2311439"/>
            <a:ext cx="698304" cy="698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76" y="3222192"/>
            <a:ext cx="399963" cy="39996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017583" y="4888330"/>
            <a:ext cx="787079" cy="677820"/>
          </a:xfrm>
          <a:prstGeom prst="roundRect">
            <a:avLst>
              <a:gd name="adj" fmla="val 129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Vs</a:t>
            </a:r>
            <a:endParaRPr lang="en-GB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3" y="5328912"/>
            <a:ext cx="599434" cy="599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932" y="4480762"/>
            <a:ext cx="715249" cy="7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  <p:bldP spid="30" grpId="0" animBg="1"/>
      <p:bldP spid="2" grpId="0" animBg="1"/>
      <p:bldP spid="38" grpId="0" animBg="1"/>
      <p:bldP spid="39" grpId="0" animBg="1"/>
      <p:bldP spid="41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59" name="Rectangle 195" hidden="1"/>
          <p:cNvSpPr>
            <a:spLocks noChangeArrowheads="1"/>
          </p:cNvSpPr>
          <p:nvPr/>
        </p:nvSpPr>
        <p:spPr bwMode="auto">
          <a:xfrm>
            <a:off x="9575801" y="3087688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24140" y="401462"/>
            <a:ext cx="2139696" cy="8125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3 </a:t>
            </a:r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Contributions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40635" y="1249613"/>
            <a:ext cx="2179991" cy="146054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End-to-End solution 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for 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record 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91053" y="1302922"/>
            <a:ext cx="0" cy="137160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83365" y="3046644"/>
            <a:ext cx="0" cy="1371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83365" y="4790366"/>
            <a:ext cx="0" cy="1371600"/>
          </a:xfrm>
          <a:prstGeom prst="line">
            <a:avLst/>
          </a:prstGeom>
          <a:ln w="5715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0376" y="1738293"/>
            <a:ext cx="556720" cy="4831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01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0376" y="3490850"/>
            <a:ext cx="556720" cy="4831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376" y="5234572"/>
            <a:ext cx="556720" cy="4831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03</a:t>
            </a:r>
            <a:endParaRPr lang="en-GB" sz="28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22299" y="1273747"/>
            <a:ext cx="6149093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Incrementally maintains a similarity graph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2298" y="1738687"/>
            <a:ext cx="6149094" cy="5118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Conducts Incremental graph clustering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22297" y="2217151"/>
            <a:ext cx="6149095" cy="6212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Cluster of records referring to same real-world entity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756013" y="1338558"/>
            <a:ext cx="0" cy="1371600"/>
          </a:xfrm>
          <a:prstGeom prst="line">
            <a:avLst/>
          </a:prstGeom>
          <a:ln w="28575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41018" y="3091239"/>
            <a:ext cx="6149096" cy="6212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212121"/>
                </a:solidFill>
                <a:latin typeface="Agency FB" panose="020B0503020202020204" pitchFamily="34" charset="0"/>
              </a:rPr>
              <a:t>2</a:t>
            </a: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 optimal clustering algorithms, on the subsets of records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1016" y="3763581"/>
            <a:ext cx="6149097" cy="6212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Greedy approach to conduct linkage in polynomial time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745853" y="3026736"/>
            <a:ext cx="0" cy="1371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28875" y="3091239"/>
            <a:ext cx="2179991" cy="12936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</a:t>
            </a:r>
            <a:b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</a:b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Graph </a:t>
            </a:r>
          </a:p>
          <a:p>
            <a:pPr algn="ctr"/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Clustering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41015" y="4758111"/>
            <a:ext cx="6149097" cy="6212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Instantiate methods on Correlation and DB-Index clustering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41015" y="5282262"/>
            <a:ext cx="6149097" cy="6212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On real-world data : significantly faster &amp; similar results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/>
          <p:cNvSpPr/>
          <p:nvPr/>
        </p:nvSpPr>
        <p:spPr>
          <a:xfrm>
            <a:off x="6490920" y="4191090"/>
            <a:ext cx="830157" cy="1180705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8872289" y="3719578"/>
            <a:ext cx="1972017" cy="183929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0421006" y="5164436"/>
            <a:ext cx="984041" cy="908026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7665857" y="4144129"/>
            <a:ext cx="830157" cy="1180705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3855618" y="3549580"/>
            <a:ext cx="2288728" cy="2673752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9326" y="4115775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469325" y="503670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19427" y="4632915"/>
            <a:ext cx="151684" cy="151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18412" y="5598265"/>
            <a:ext cx="110889" cy="11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35535" y="473100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975069" y="470187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9522284" y="4225075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9550513" y="5067635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0387417" y="458868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10688858" y="5630942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>
            <a:stCxn id="45" idx="4"/>
            <a:endCxn id="46" idx="0"/>
          </p:cNvCxnSpPr>
          <p:nvPr/>
        </p:nvCxnSpPr>
        <p:spPr>
          <a:xfrm flipH="1">
            <a:off x="4547049" y="4271223"/>
            <a:ext cx="1" cy="76548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5"/>
            <a:endCxn id="48" idx="1"/>
          </p:cNvCxnSpPr>
          <p:nvPr/>
        </p:nvCxnSpPr>
        <p:spPr>
          <a:xfrm>
            <a:off x="4602008" y="5169391"/>
            <a:ext cx="732643" cy="445113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4"/>
            <a:endCxn id="48" idx="0"/>
          </p:cNvCxnSpPr>
          <p:nvPr/>
        </p:nvCxnSpPr>
        <p:spPr>
          <a:xfrm flipH="1">
            <a:off x="5373857" y="4784599"/>
            <a:ext cx="21412" cy="81366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6"/>
            <a:endCxn id="47" idx="1"/>
          </p:cNvCxnSpPr>
          <p:nvPr/>
        </p:nvCxnSpPr>
        <p:spPr>
          <a:xfrm>
            <a:off x="4624774" y="4193499"/>
            <a:ext cx="716867" cy="46163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3"/>
            <a:endCxn id="46" idx="7"/>
          </p:cNvCxnSpPr>
          <p:nvPr/>
        </p:nvCxnSpPr>
        <p:spPr>
          <a:xfrm flipH="1">
            <a:off x="4602008" y="4762385"/>
            <a:ext cx="739633" cy="29708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4"/>
            <a:endCxn id="52" idx="0"/>
          </p:cNvCxnSpPr>
          <p:nvPr/>
        </p:nvCxnSpPr>
        <p:spPr>
          <a:xfrm>
            <a:off x="9600008" y="4380523"/>
            <a:ext cx="28229" cy="68711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1" idx="6"/>
            <a:endCxn id="53" idx="1"/>
          </p:cNvCxnSpPr>
          <p:nvPr/>
        </p:nvCxnSpPr>
        <p:spPr>
          <a:xfrm>
            <a:off x="9677732" y="4302799"/>
            <a:ext cx="732450" cy="30865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3" idx="4"/>
            <a:endCxn id="54" idx="0"/>
          </p:cNvCxnSpPr>
          <p:nvPr/>
        </p:nvCxnSpPr>
        <p:spPr>
          <a:xfrm>
            <a:off x="10465141" y="4744132"/>
            <a:ext cx="301441" cy="88681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3"/>
            <a:endCxn id="52" idx="6"/>
          </p:cNvCxnSpPr>
          <p:nvPr/>
        </p:nvCxnSpPr>
        <p:spPr>
          <a:xfrm flipH="1">
            <a:off x="9705961" y="4721367"/>
            <a:ext cx="704221" cy="42399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64941" y="1615440"/>
            <a:ext cx="3232866" cy="10412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1(a): </a:t>
            </a:r>
          </a:p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Original business listings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4941" y="4442898"/>
            <a:ext cx="3167714" cy="10412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1(b): </a:t>
            </a:r>
          </a:p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Record Linkage Results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7126" y="348303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864055" y="4024987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17208" y="4078043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691036" y="3605133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767222" y="5052130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096371" y="3795663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endParaRPr lang="en-GB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57853" y="5067635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156414" y="562537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479337" y="432913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720918" y="4834717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854723" y="4784819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9148883" y="3933912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612235" y="5114432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0479256" y="423317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9</a:t>
            </a:r>
            <a:endParaRPr lang="en-GB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0608916" y="5653709"/>
            <a:ext cx="515312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339064" y="4573968"/>
            <a:ext cx="368291" cy="245246"/>
            <a:chOff x="3887408" y="5489523"/>
            <a:chExt cx="309153" cy="178427"/>
          </a:xfrm>
        </p:grpSpPr>
        <p:sp>
          <p:nvSpPr>
            <p:cNvPr id="158" name="Rounded Rectangle 15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892722" y="4372722"/>
            <a:ext cx="368291" cy="245246"/>
            <a:chOff x="3887408" y="5489523"/>
            <a:chExt cx="309153" cy="178427"/>
          </a:xfrm>
        </p:grpSpPr>
        <p:sp>
          <p:nvSpPr>
            <p:cNvPr id="167" name="Rounded Rectangle 166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830112" y="4343438"/>
            <a:ext cx="368291" cy="245246"/>
            <a:chOff x="3887408" y="5489523"/>
            <a:chExt cx="309153" cy="178427"/>
          </a:xfrm>
        </p:grpSpPr>
        <p:sp>
          <p:nvSpPr>
            <p:cNvPr id="170" name="Rounded Rectangle 169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9830112" y="4819214"/>
            <a:ext cx="368291" cy="245246"/>
            <a:chOff x="3887408" y="5489523"/>
            <a:chExt cx="309153" cy="178427"/>
          </a:xfrm>
        </p:grpSpPr>
        <p:sp>
          <p:nvSpPr>
            <p:cNvPr id="173" name="Rounded Rectangle 172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0377025" y="4883154"/>
            <a:ext cx="368291" cy="245246"/>
            <a:chOff x="3887408" y="5489523"/>
            <a:chExt cx="309153" cy="178427"/>
          </a:xfrm>
        </p:grpSpPr>
        <p:sp>
          <p:nvSpPr>
            <p:cNvPr id="176" name="Rounded Rectangle 175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8" name="R1vsR2EdgeVal"/>
          <p:cNvGrpSpPr/>
          <p:nvPr/>
        </p:nvGrpSpPr>
        <p:grpSpPr>
          <a:xfrm>
            <a:off x="4720741" y="5256396"/>
            <a:ext cx="368291" cy="245246"/>
            <a:chOff x="3887408" y="5489523"/>
            <a:chExt cx="309153" cy="178427"/>
          </a:xfrm>
        </p:grpSpPr>
        <p:sp>
          <p:nvSpPr>
            <p:cNvPr id="179" name="Rounded Rectangle 17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203348" y="5031097"/>
            <a:ext cx="368291" cy="245246"/>
            <a:chOff x="3887408" y="5489523"/>
            <a:chExt cx="309153" cy="178427"/>
          </a:xfrm>
        </p:grpSpPr>
        <p:sp>
          <p:nvSpPr>
            <p:cNvPr id="182" name="Rounded Rectangle 18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770075" y="4795118"/>
            <a:ext cx="365061" cy="245246"/>
            <a:chOff x="3430143" y="5333609"/>
            <a:chExt cx="306442" cy="178427"/>
          </a:xfrm>
        </p:grpSpPr>
        <p:sp>
          <p:nvSpPr>
            <p:cNvPr id="185" name="Rounded Rectangle 184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427667" y="4625315"/>
            <a:ext cx="365061" cy="245246"/>
            <a:chOff x="3430143" y="5333609"/>
            <a:chExt cx="306442" cy="178427"/>
          </a:xfrm>
        </p:grpSpPr>
        <p:sp>
          <p:nvSpPr>
            <p:cNvPr id="188" name="Rounded Rectangle 187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192" name="AutoShape 27"/>
          <p:cNvSpPr>
            <a:spLocks noChangeAspect="1" noChangeArrowheads="1" noTextEdit="1"/>
          </p:cNvSpPr>
          <p:nvPr/>
        </p:nvSpPr>
        <p:spPr bwMode="auto">
          <a:xfrm>
            <a:off x="3636963" y="288925"/>
            <a:ext cx="824865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9" name="Rectangle 195" hidden="1"/>
          <p:cNvSpPr>
            <a:spLocks noChangeArrowheads="1"/>
          </p:cNvSpPr>
          <p:nvPr/>
        </p:nvSpPr>
        <p:spPr bwMode="auto">
          <a:xfrm>
            <a:off x="9575801" y="3087688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4" name="Group 343"/>
          <p:cNvGrpSpPr/>
          <p:nvPr/>
        </p:nvGrpSpPr>
        <p:grpSpPr>
          <a:xfrm>
            <a:off x="3636963" y="301290"/>
            <a:ext cx="8248650" cy="3070225"/>
            <a:chOff x="2449226" y="3136297"/>
            <a:chExt cx="8248650" cy="3070225"/>
          </a:xfrm>
        </p:grpSpPr>
        <p:sp>
          <p:nvSpPr>
            <p:cNvPr id="366" name="Rounded Rectangle 365"/>
            <p:cNvSpPr/>
            <p:nvPr/>
          </p:nvSpPr>
          <p:spPr>
            <a:xfrm>
              <a:off x="2963894" y="3415936"/>
              <a:ext cx="7715250" cy="519114"/>
            </a:xfrm>
            <a:prstGeom prst="roundRect">
              <a:avLst>
                <a:gd name="adj" fmla="val 9328"/>
              </a:avLst>
            </a:prstGeom>
            <a:solidFill>
              <a:srgbClr val="FF572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449226" y="3136297"/>
              <a:ext cx="8248650" cy="307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Rectangle 29"/>
            <p:cNvSpPr>
              <a:spLocks noChangeArrowheads="1"/>
            </p:cNvSpPr>
            <p:nvPr/>
          </p:nvSpPr>
          <p:spPr bwMode="auto">
            <a:xfrm>
              <a:off x="2457164" y="3142647"/>
              <a:ext cx="519113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" name="Rectangle 30"/>
            <p:cNvSpPr>
              <a:spLocks noChangeArrowheads="1"/>
            </p:cNvSpPr>
            <p:nvPr/>
          </p:nvSpPr>
          <p:spPr bwMode="auto">
            <a:xfrm>
              <a:off x="2976276" y="3142647"/>
              <a:ext cx="665163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0" name="Rectangle 31"/>
            <p:cNvSpPr>
              <a:spLocks noChangeArrowheads="1"/>
            </p:cNvSpPr>
            <p:nvPr/>
          </p:nvSpPr>
          <p:spPr bwMode="auto">
            <a:xfrm>
              <a:off x="3641439" y="3142647"/>
              <a:ext cx="56197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Rectangle 32"/>
            <p:cNvSpPr>
              <a:spLocks noChangeArrowheads="1"/>
            </p:cNvSpPr>
            <p:nvPr/>
          </p:nvSpPr>
          <p:spPr bwMode="auto">
            <a:xfrm>
              <a:off x="4203414" y="3142647"/>
              <a:ext cx="1454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Rectangle 33"/>
            <p:cNvSpPr>
              <a:spLocks noChangeArrowheads="1"/>
            </p:cNvSpPr>
            <p:nvPr/>
          </p:nvSpPr>
          <p:spPr bwMode="auto">
            <a:xfrm>
              <a:off x="5657564" y="3142647"/>
              <a:ext cx="2089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Rectangle 34"/>
            <p:cNvSpPr>
              <a:spLocks noChangeArrowheads="1"/>
            </p:cNvSpPr>
            <p:nvPr/>
          </p:nvSpPr>
          <p:spPr bwMode="auto">
            <a:xfrm>
              <a:off x="7746714" y="3142647"/>
              <a:ext cx="1633538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Rectangle 35"/>
            <p:cNvSpPr>
              <a:spLocks noChangeArrowheads="1"/>
            </p:cNvSpPr>
            <p:nvPr/>
          </p:nvSpPr>
          <p:spPr bwMode="auto">
            <a:xfrm>
              <a:off x="9380251" y="3142647"/>
              <a:ext cx="130492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Rectangle 36"/>
            <p:cNvSpPr>
              <a:spLocks noChangeArrowheads="1"/>
            </p:cNvSpPr>
            <p:nvPr/>
          </p:nvSpPr>
          <p:spPr bwMode="auto">
            <a:xfrm>
              <a:off x="2457164" y="3417285"/>
              <a:ext cx="519113" cy="2743200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Rectangle 37"/>
            <p:cNvSpPr>
              <a:spLocks noChangeArrowheads="1"/>
            </p:cNvSpPr>
            <p:nvPr/>
          </p:nvSpPr>
          <p:spPr bwMode="auto">
            <a:xfrm>
              <a:off x="2976276" y="3417285"/>
              <a:ext cx="665163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7" name="Rectangle 38"/>
            <p:cNvSpPr>
              <a:spLocks noChangeArrowheads="1"/>
            </p:cNvSpPr>
            <p:nvPr/>
          </p:nvSpPr>
          <p:spPr bwMode="auto">
            <a:xfrm>
              <a:off x="3641439" y="3417285"/>
              <a:ext cx="56197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8" name="Rectangle 39"/>
            <p:cNvSpPr>
              <a:spLocks noChangeArrowheads="1"/>
            </p:cNvSpPr>
            <p:nvPr/>
          </p:nvSpPr>
          <p:spPr bwMode="auto">
            <a:xfrm>
              <a:off x="4203414" y="3417285"/>
              <a:ext cx="1454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Rectangle 40"/>
            <p:cNvSpPr>
              <a:spLocks noChangeArrowheads="1"/>
            </p:cNvSpPr>
            <p:nvPr/>
          </p:nvSpPr>
          <p:spPr bwMode="auto">
            <a:xfrm>
              <a:off x="5657564" y="3417285"/>
              <a:ext cx="2089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Rectangle 41"/>
            <p:cNvSpPr>
              <a:spLocks noChangeArrowheads="1"/>
            </p:cNvSpPr>
            <p:nvPr/>
          </p:nvSpPr>
          <p:spPr bwMode="auto">
            <a:xfrm>
              <a:off x="7746714" y="3417285"/>
              <a:ext cx="1633538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Rectangle 42"/>
            <p:cNvSpPr>
              <a:spLocks noChangeArrowheads="1"/>
            </p:cNvSpPr>
            <p:nvPr/>
          </p:nvSpPr>
          <p:spPr bwMode="auto">
            <a:xfrm>
              <a:off x="9380251" y="3417285"/>
              <a:ext cx="130492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Rectangle 43"/>
            <p:cNvSpPr>
              <a:spLocks noChangeArrowheads="1"/>
            </p:cNvSpPr>
            <p:nvPr/>
          </p:nvSpPr>
          <p:spPr bwMode="auto">
            <a:xfrm>
              <a:off x="2976276" y="3691922"/>
              <a:ext cx="665163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Rectangle 44"/>
            <p:cNvSpPr>
              <a:spLocks noChangeArrowheads="1"/>
            </p:cNvSpPr>
            <p:nvPr/>
          </p:nvSpPr>
          <p:spPr bwMode="auto">
            <a:xfrm>
              <a:off x="3641439" y="3691922"/>
              <a:ext cx="561975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Rectangle 45"/>
            <p:cNvSpPr>
              <a:spLocks noChangeArrowheads="1"/>
            </p:cNvSpPr>
            <p:nvPr/>
          </p:nvSpPr>
          <p:spPr bwMode="auto">
            <a:xfrm>
              <a:off x="4203414" y="3691922"/>
              <a:ext cx="1454150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5" name="Rectangle 46"/>
            <p:cNvSpPr>
              <a:spLocks noChangeArrowheads="1"/>
            </p:cNvSpPr>
            <p:nvPr/>
          </p:nvSpPr>
          <p:spPr bwMode="auto">
            <a:xfrm>
              <a:off x="5657564" y="3691922"/>
              <a:ext cx="2089150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6" name="Rectangle 47"/>
            <p:cNvSpPr>
              <a:spLocks noChangeArrowheads="1"/>
            </p:cNvSpPr>
            <p:nvPr/>
          </p:nvSpPr>
          <p:spPr bwMode="auto">
            <a:xfrm>
              <a:off x="7746714" y="3691922"/>
              <a:ext cx="1633538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Rectangle 48"/>
            <p:cNvSpPr>
              <a:spLocks noChangeArrowheads="1"/>
            </p:cNvSpPr>
            <p:nvPr/>
          </p:nvSpPr>
          <p:spPr bwMode="auto">
            <a:xfrm>
              <a:off x="9380251" y="3691922"/>
              <a:ext cx="1304925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Rectangle 49"/>
            <p:cNvSpPr>
              <a:spLocks noChangeArrowheads="1"/>
            </p:cNvSpPr>
            <p:nvPr/>
          </p:nvSpPr>
          <p:spPr bwMode="auto">
            <a:xfrm>
              <a:off x="2976276" y="3964972"/>
              <a:ext cx="665163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Rectangle 50"/>
            <p:cNvSpPr>
              <a:spLocks noChangeArrowheads="1"/>
            </p:cNvSpPr>
            <p:nvPr/>
          </p:nvSpPr>
          <p:spPr bwMode="auto">
            <a:xfrm>
              <a:off x="3641439" y="3964972"/>
              <a:ext cx="56197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Rectangle 51"/>
            <p:cNvSpPr>
              <a:spLocks noChangeArrowheads="1"/>
            </p:cNvSpPr>
            <p:nvPr/>
          </p:nvSpPr>
          <p:spPr bwMode="auto">
            <a:xfrm>
              <a:off x="4203414" y="3964972"/>
              <a:ext cx="1454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Rectangle 52"/>
            <p:cNvSpPr>
              <a:spLocks noChangeArrowheads="1"/>
            </p:cNvSpPr>
            <p:nvPr/>
          </p:nvSpPr>
          <p:spPr bwMode="auto">
            <a:xfrm>
              <a:off x="5657564" y="3964972"/>
              <a:ext cx="2089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Rectangle 53"/>
            <p:cNvSpPr>
              <a:spLocks noChangeArrowheads="1"/>
            </p:cNvSpPr>
            <p:nvPr/>
          </p:nvSpPr>
          <p:spPr bwMode="auto">
            <a:xfrm>
              <a:off x="7746714" y="3964972"/>
              <a:ext cx="1633538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Rectangle 54"/>
            <p:cNvSpPr>
              <a:spLocks noChangeArrowheads="1"/>
            </p:cNvSpPr>
            <p:nvPr/>
          </p:nvSpPr>
          <p:spPr bwMode="auto">
            <a:xfrm>
              <a:off x="9380251" y="3964972"/>
              <a:ext cx="130492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" name="Rectangle 55"/>
            <p:cNvSpPr>
              <a:spLocks noChangeArrowheads="1"/>
            </p:cNvSpPr>
            <p:nvPr/>
          </p:nvSpPr>
          <p:spPr bwMode="auto">
            <a:xfrm>
              <a:off x="2976276" y="4239610"/>
              <a:ext cx="665163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" name="Rectangle 56"/>
            <p:cNvSpPr>
              <a:spLocks noChangeArrowheads="1"/>
            </p:cNvSpPr>
            <p:nvPr/>
          </p:nvSpPr>
          <p:spPr bwMode="auto">
            <a:xfrm>
              <a:off x="3641439" y="4239610"/>
              <a:ext cx="56197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Rectangle 57"/>
            <p:cNvSpPr>
              <a:spLocks noChangeArrowheads="1"/>
            </p:cNvSpPr>
            <p:nvPr/>
          </p:nvSpPr>
          <p:spPr bwMode="auto">
            <a:xfrm>
              <a:off x="4203414" y="4239610"/>
              <a:ext cx="1454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Rectangle 58"/>
            <p:cNvSpPr>
              <a:spLocks noChangeArrowheads="1"/>
            </p:cNvSpPr>
            <p:nvPr/>
          </p:nvSpPr>
          <p:spPr bwMode="auto">
            <a:xfrm>
              <a:off x="5657564" y="4239610"/>
              <a:ext cx="2089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Rectangle 59"/>
            <p:cNvSpPr>
              <a:spLocks noChangeArrowheads="1"/>
            </p:cNvSpPr>
            <p:nvPr/>
          </p:nvSpPr>
          <p:spPr bwMode="auto">
            <a:xfrm>
              <a:off x="7746714" y="4239610"/>
              <a:ext cx="1633538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Rectangle 60"/>
            <p:cNvSpPr>
              <a:spLocks noChangeArrowheads="1"/>
            </p:cNvSpPr>
            <p:nvPr/>
          </p:nvSpPr>
          <p:spPr bwMode="auto">
            <a:xfrm>
              <a:off x="9380251" y="4239610"/>
              <a:ext cx="130492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Rectangle 61"/>
            <p:cNvSpPr>
              <a:spLocks noChangeArrowheads="1"/>
            </p:cNvSpPr>
            <p:nvPr/>
          </p:nvSpPr>
          <p:spPr bwMode="auto">
            <a:xfrm>
              <a:off x="2976276" y="4514247"/>
              <a:ext cx="665163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1" name="Rectangle 62"/>
            <p:cNvSpPr>
              <a:spLocks noChangeArrowheads="1"/>
            </p:cNvSpPr>
            <p:nvPr/>
          </p:nvSpPr>
          <p:spPr bwMode="auto">
            <a:xfrm>
              <a:off x="3641439" y="4514247"/>
              <a:ext cx="56197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" name="Rectangle 63"/>
            <p:cNvSpPr>
              <a:spLocks noChangeArrowheads="1"/>
            </p:cNvSpPr>
            <p:nvPr/>
          </p:nvSpPr>
          <p:spPr bwMode="auto">
            <a:xfrm>
              <a:off x="4203414" y="4514247"/>
              <a:ext cx="1454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Rectangle 64"/>
            <p:cNvSpPr>
              <a:spLocks noChangeArrowheads="1"/>
            </p:cNvSpPr>
            <p:nvPr/>
          </p:nvSpPr>
          <p:spPr bwMode="auto">
            <a:xfrm>
              <a:off x="5657564" y="4514247"/>
              <a:ext cx="2089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Rectangle 65"/>
            <p:cNvSpPr>
              <a:spLocks noChangeArrowheads="1"/>
            </p:cNvSpPr>
            <p:nvPr/>
          </p:nvSpPr>
          <p:spPr bwMode="auto">
            <a:xfrm>
              <a:off x="7746714" y="4514247"/>
              <a:ext cx="1633538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Rectangle 66"/>
            <p:cNvSpPr>
              <a:spLocks noChangeArrowheads="1"/>
            </p:cNvSpPr>
            <p:nvPr/>
          </p:nvSpPr>
          <p:spPr bwMode="auto">
            <a:xfrm>
              <a:off x="9380251" y="4514247"/>
              <a:ext cx="130492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Rectangle 67"/>
            <p:cNvSpPr>
              <a:spLocks noChangeArrowheads="1"/>
            </p:cNvSpPr>
            <p:nvPr/>
          </p:nvSpPr>
          <p:spPr bwMode="auto">
            <a:xfrm>
              <a:off x="2976276" y="4788885"/>
              <a:ext cx="665163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Rectangle 68"/>
            <p:cNvSpPr>
              <a:spLocks noChangeArrowheads="1"/>
            </p:cNvSpPr>
            <p:nvPr/>
          </p:nvSpPr>
          <p:spPr bwMode="auto">
            <a:xfrm>
              <a:off x="3641439" y="4788885"/>
              <a:ext cx="56197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Rectangle 69"/>
            <p:cNvSpPr>
              <a:spLocks noChangeArrowheads="1"/>
            </p:cNvSpPr>
            <p:nvPr/>
          </p:nvSpPr>
          <p:spPr bwMode="auto">
            <a:xfrm>
              <a:off x="4203414" y="4788885"/>
              <a:ext cx="1454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Rectangle 70"/>
            <p:cNvSpPr>
              <a:spLocks noChangeArrowheads="1"/>
            </p:cNvSpPr>
            <p:nvPr/>
          </p:nvSpPr>
          <p:spPr bwMode="auto">
            <a:xfrm>
              <a:off x="5657564" y="4788885"/>
              <a:ext cx="2089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Rectangle 71"/>
            <p:cNvSpPr>
              <a:spLocks noChangeArrowheads="1"/>
            </p:cNvSpPr>
            <p:nvPr/>
          </p:nvSpPr>
          <p:spPr bwMode="auto">
            <a:xfrm>
              <a:off x="7746714" y="4788885"/>
              <a:ext cx="1633538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" name="Rectangle 72"/>
            <p:cNvSpPr>
              <a:spLocks noChangeArrowheads="1"/>
            </p:cNvSpPr>
            <p:nvPr/>
          </p:nvSpPr>
          <p:spPr bwMode="auto">
            <a:xfrm>
              <a:off x="9380251" y="4788885"/>
              <a:ext cx="130492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" name="Rectangle 73"/>
            <p:cNvSpPr>
              <a:spLocks noChangeArrowheads="1"/>
            </p:cNvSpPr>
            <p:nvPr/>
          </p:nvSpPr>
          <p:spPr bwMode="auto">
            <a:xfrm>
              <a:off x="2976276" y="5063522"/>
              <a:ext cx="665163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Rectangle 74"/>
            <p:cNvSpPr>
              <a:spLocks noChangeArrowheads="1"/>
            </p:cNvSpPr>
            <p:nvPr/>
          </p:nvSpPr>
          <p:spPr bwMode="auto">
            <a:xfrm>
              <a:off x="3641439" y="5063522"/>
              <a:ext cx="56197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Rectangle 75"/>
            <p:cNvSpPr>
              <a:spLocks noChangeArrowheads="1"/>
            </p:cNvSpPr>
            <p:nvPr/>
          </p:nvSpPr>
          <p:spPr bwMode="auto">
            <a:xfrm>
              <a:off x="4203414" y="5063522"/>
              <a:ext cx="1454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Rectangle 76"/>
            <p:cNvSpPr>
              <a:spLocks noChangeArrowheads="1"/>
            </p:cNvSpPr>
            <p:nvPr/>
          </p:nvSpPr>
          <p:spPr bwMode="auto">
            <a:xfrm>
              <a:off x="5657564" y="5063522"/>
              <a:ext cx="2089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Rectangle 77"/>
            <p:cNvSpPr>
              <a:spLocks noChangeArrowheads="1"/>
            </p:cNvSpPr>
            <p:nvPr/>
          </p:nvSpPr>
          <p:spPr bwMode="auto">
            <a:xfrm>
              <a:off x="7746714" y="5063522"/>
              <a:ext cx="1633538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7" name="Rectangle 78"/>
            <p:cNvSpPr>
              <a:spLocks noChangeArrowheads="1"/>
            </p:cNvSpPr>
            <p:nvPr/>
          </p:nvSpPr>
          <p:spPr bwMode="auto">
            <a:xfrm>
              <a:off x="9380251" y="5063522"/>
              <a:ext cx="130492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8" name="Rectangle 79"/>
            <p:cNvSpPr>
              <a:spLocks noChangeArrowheads="1"/>
            </p:cNvSpPr>
            <p:nvPr/>
          </p:nvSpPr>
          <p:spPr bwMode="auto">
            <a:xfrm>
              <a:off x="2976276" y="5338160"/>
              <a:ext cx="665163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Rectangle 80"/>
            <p:cNvSpPr>
              <a:spLocks noChangeArrowheads="1"/>
            </p:cNvSpPr>
            <p:nvPr/>
          </p:nvSpPr>
          <p:spPr bwMode="auto">
            <a:xfrm>
              <a:off x="3641439" y="5338160"/>
              <a:ext cx="561975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Rectangle 81"/>
            <p:cNvSpPr>
              <a:spLocks noChangeArrowheads="1"/>
            </p:cNvSpPr>
            <p:nvPr/>
          </p:nvSpPr>
          <p:spPr bwMode="auto">
            <a:xfrm>
              <a:off x="4203414" y="5338160"/>
              <a:ext cx="1454150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Rectangle 82"/>
            <p:cNvSpPr>
              <a:spLocks noChangeArrowheads="1"/>
            </p:cNvSpPr>
            <p:nvPr/>
          </p:nvSpPr>
          <p:spPr bwMode="auto">
            <a:xfrm>
              <a:off x="5657564" y="5338160"/>
              <a:ext cx="2089150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Rectangle 83"/>
            <p:cNvSpPr>
              <a:spLocks noChangeArrowheads="1"/>
            </p:cNvSpPr>
            <p:nvPr/>
          </p:nvSpPr>
          <p:spPr bwMode="auto">
            <a:xfrm>
              <a:off x="7746714" y="5338160"/>
              <a:ext cx="1633538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Rectangle 84"/>
            <p:cNvSpPr>
              <a:spLocks noChangeArrowheads="1"/>
            </p:cNvSpPr>
            <p:nvPr/>
          </p:nvSpPr>
          <p:spPr bwMode="auto">
            <a:xfrm>
              <a:off x="9380251" y="5338160"/>
              <a:ext cx="1304925" cy="2730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Rectangle 85"/>
            <p:cNvSpPr>
              <a:spLocks noChangeArrowheads="1"/>
            </p:cNvSpPr>
            <p:nvPr/>
          </p:nvSpPr>
          <p:spPr bwMode="auto">
            <a:xfrm>
              <a:off x="2976276" y="5611210"/>
              <a:ext cx="665163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Rectangle 86"/>
            <p:cNvSpPr>
              <a:spLocks noChangeArrowheads="1"/>
            </p:cNvSpPr>
            <p:nvPr/>
          </p:nvSpPr>
          <p:spPr bwMode="auto">
            <a:xfrm>
              <a:off x="3641439" y="5611210"/>
              <a:ext cx="56197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Rectangle 87"/>
            <p:cNvSpPr>
              <a:spLocks noChangeArrowheads="1"/>
            </p:cNvSpPr>
            <p:nvPr/>
          </p:nvSpPr>
          <p:spPr bwMode="auto">
            <a:xfrm>
              <a:off x="4203414" y="5611210"/>
              <a:ext cx="1454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Rectangle 88"/>
            <p:cNvSpPr>
              <a:spLocks noChangeArrowheads="1"/>
            </p:cNvSpPr>
            <p:nvPr/>
          </p:nvSpPr>
          <p:spPr bwMode="auto">
            <a:xfrm>
              <a:off x="5657564" y="5611210"/>
              <a:ext cx="2089150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" name="Rectangle 89"/>
            <p:cNvSpPr>
              <a:spLocks noChangeArrowheads="1"/>
            </p:cNvSpPr>
            <p:nvPr/>
          </p:nvSpPr>
          <p:spPr bwMode="auto">
            <a:xfrm>
              <a:off x="7746714" y="5611210"/>
              <a:ext cx="1633538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Rectangle 90"/>
            <p:cNvSpPr>
              <a:spLocks noChangeArrowheads="1"/>
            </p:cNvSpPr>
            <p:nvPr/>
          </p:nvSpPr>
          <p:spPr bwMode="auto">
            <a:xfrm>
              <a:off x="9380251" y="5611210"/>
              <a:ext cx="1304925" cy="27463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Rectangle 91"/>
            <p:cNvSpPr>
              <a:spLocks noChangeArrowheads="1"/>
            </p:cNvSpPr>
            <p:nvPr/>
          </p:nvSpPr>
          <p:spPr bwMode="auto">
            <a:xfrm>
              <a:off x="2976276" y="5885847"/>
              <a:ext cx="665163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Rectangle 92"/>
            <p:cNvSpPr>
              <a:spLocks noChangeArrowheads="1"/>
            </p:cNvSpPr>
            <p:nvPr/>
          </p:nvSpPr>
          <p:spPr bwMode="auto">
            <a:xfrm>
              <a:off x="3641439" y="5885847"/>
              <a:ext cx="56197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Rectangle 93"/>
            <p:cNvSpPr>
              <a:spLocks noChangeArrowheads="1"/>
            </p:cNvSpPr>
            <p:nvPr/>
          </p:nvSpPr>
          <p:spPr bwMode="auto">
            <a:xfrm>
              <a:off x="4203414" y="5885847"/>
              <a:ext cx="1454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" name="Rectangle 94"/>
            <p:cNvSpPr>
              <a:spLocks noChangeArrowheads="1"/>
            </p:cNvSpPr>
            <p:nvPr/>
          </p:nvSpPr>
          <p:spPr bwMode="auto">
            <a:xfrm>
              <a:off x="5657564" y="5885847"/>
              <a:ext cx="2089150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Rectangle 95"/>
            <p:cNvSpPr>
              <a:spLocks noChangeArrowheads="1"/>
            </p:cNvSpPr>
            <p:nvPr/>
          </p:nvSpPr>
          <p:spPr bwMode="auto">
            <a:xfrm>
              <a:off x="7746714" y="5885847"/>
              <a:ext cx="1633538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Rectangle 96"/>
            <p:cNvSpPr>
              <a:spLocks noChangeArrowheads="1"/>
            </p:cNvSpPr>
            <p:nvPr/>
          </p:nvSpPr>
          <p:spPr bwMode="auto">
            <a:xfrm>
              <a:off x="9380251" y="5885847"/>
              <a:ext cx="1304925" cy="27463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Line 97"/>
            <p:cNvSpPr>
              <a:spLocks noChangeShapeType="1"/>
            </p:cNvSpPr>
            <p:nvPr/>
          </p:nvSpPr>
          <p:spPr bwMode="auto">
            <a:xfrm>
              <a:off x="2976276" y="313629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Line 98"/>
            <p:cNvSpPr>
              <a:spLocks noChangeShapeType="1"/>
            </p:cNvSpPr>
            <p:nvPr/>
          </p:nvSpPr>
          <p:spPr bwMode="auto">
            <a:xfrm>
              <a:off x="2976276" y="3417285"/>
              <a:ext cx="0" cy="82232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Line 99"/>
            <p:cNvSpPr>
              <a:spLocks noChangeShapeType="1"/>
            </p:cNvSpPr>
            <p:nvPr/>
          </p:nvSpPr>
          <p:spPr bwMode="auto">
            <a:xfrm>
              <a:off x="2976276" y="4239610"/>
              <a:ext cx="0" cy="27463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Line 100"/>
            <p:cNvSpPr>
              <a:spLocks noChangeShapeType="1"/>
            </p:cNvSpPr>
            <p:nvPr/>
          </p:nvSpPr>
          <p:spPr bwMode="auto">
            <a:xfrm>
              <a:off x="2976276" y="4514247"/>
              <a:ext cx="0" cy="82391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" name="Line 101"/>
            <p:cNvSpPr>
              <a:spLocks noChangeShapeType="1"/>
            </p:cNvSpPr>
            <p:nvPr/>
          </p:nvSpPr>
          <p:spPr bwMode="auto">
            <a:xfrm>
              <a:off x="2976276" y="5338160"/>
              <a:ext cx="0" cy="82867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" name="Line 102"/>
            <p:cNvSpPr>
              <a:spLocks noChangeShapeType="1"/>
            </p:cNvSpPr>
            <p:nvPr/>
          </p:nvSpPr>
          <p:spPr bwMode="auto">
            <a:xfrm>
              <a:off x="3641439" y="313629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" name="Line 103"/>
            <p:cNvSpPr>
              <a:spLocks noChangeShapeType="1"/>
            </p:cNvSpPr>
            <p:nvPr/>
          </p:nvSpPr>
          <p:spPr bwMode="auto">
            <a:xfrm>
              <a:off x="3641439" y="3417285"/>
              <a:ext cx="0" cy="82232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" name="Line 104"/>
            <p:cNvSpPr>
              <a:spLocks noChangeShapeType="1"/>
            </p:cNvSpPr>
            <p:nvPr/>
          </p:nvSpPr>
          <p:spPr bwMode="auto">
            <a:xfrm>
              <a:off x="3641439" y="4239610"/>
              <a:ext cx="0" cy="27463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4" name="Line 105"/>
            <p:cNvSpPr>
              <a:spLocks noChangeShapeType="1"/>
            </p:cNvSpPr>
            <p:nvPr/>
          </p:nvSpPr>
          <p:spPr bwMode="auto">
            <a:xfrm>
              <a:off x="3641439" y="4514247"/>
              <a:ext cx="0" cy="82391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5" name="Line 106"/>
            <p:cNvSpPr>
              <a:spLocks noChangeShapeType="1"/>
            </p:cNvSpPr>
            <p:nvPr/>
          </p:nvSpPr>
          <p:spPr bwMode="auto">
            <a:xfrm>
              <a:off x="3641439" y="5338160"/>
              <a:ext cx="0" cy="82867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6" name="Line 107"/>
            <p:cNvSpPr>
              <a:spLocks noChangeShapeType="1"/>
            </p:cNvSpPr>
            <p:nvPr/>
          </p:nvSpPr>
          <p:spPr bwMode="auto">
            <a:xfrm flipH="1">
              <a:off x="4203413" y="3423635"/>
              <a:ext cx="6795" cy="2743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7" name="Line 108"/>
            <p:cNvSpPr>
              <a:spLocks noChangeShapeType="1"/>
            </p:cNvSpPr>
            <p:nvPr/>
          </p:nvSpPr>
          <p:spPr bwMode="auto">
            <a:xfrm>
              <a:off x="5657564" y="3423635"/>
              <a:ext cx="0" cy="2743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8" name="Line 109"/>
            <p:cNvSpPr>
              <a:spLocks noChangeShapeType="1"/>
            </p:cNvSpPr>
            <p:nvPr/>
          </p:nvSpPr>
          <p:spPr bwMode="auto">
            <a:xfrm flipH="1">
              <a:off x="7746714" y="3431571"/>
              <a:ext cx="9526" cy="27352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9" name="Line 110"/>
            <p:cNvSpPr>
              <a:spLocks noChangeShapeType="1"/>
            </p:cNvSpPr>
            <p:nvPr/>
          </p:nvSpPr>
          <p:spPr bwMode="auto">
            <a:xfrm>
              <a:off x="9380251" y="3423635"/>
              <a:ext cx="0" cy="2743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0" name="Line 111"/>
            <p:cNvSpPr>
              <a:spLocks noChangeShapeType="1"/>
            </p:cNvSpPr>
            <p:nvPr/>
          </p:nvSpPr>
          <p:spPr bwMode="auto">
            <a:xfrm>
              <a:off x="2449226" y="3417285"/>
              <a:ext cx="5270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1" name="Line 112"/>
            <p:cNvSpPr>
              <a:spLocks noChangeShapeType="1"/>
            </p:cNvSpPr>
            <p:nvPr/>
          </p:nvSpPr>
          <p:spPr bwMode="auto">
            <a:xfrm>
              <a:off x="2976276" y="3417285"/>
              <a:ext cx="6651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2" name="Line 113"/>
            <p:cNvSpPr>
              <a:spLocks noChangeShapeType="1"/>
            </p:cNvSpPr>
            <p:nvPr/>
          </p:nvSpPr>
          <p:spPr bwMode="auto">
            <a:xfrm>
              <a:off x="3641439" y="3417285"/>
              <a:ext cx="7050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3" name="Line 114"/>
            <p:cNvSpPr>
              <a:spLocks noChangeShapeType="1"/>
            </p:cNvSpPr>
            <p:nvPr/>
          </p:nvSpPr>
          <p:spPr bwMode="auto">
            <a:xfrm>
              <a:off x="2969926" y="4239610"/>
              <a:ext cx="671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4" name="Line 115"/>
            <p:cNvSpPr>
              <a:spLocks noChangeShapeType="1"/>
            </p:cNvSpPr>
            <p:nvPr/>
          </p:nvSpPr>
          <p:spPr bwMode="auto">
            <a:xfrm>
              <a:off x="3641439" y="4239610"/>
              <a:ext cx="7050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5" name="Line 116"/>
            <p:cNvSpPr>
              <a:spLocks noChangeShapeType="1"/>
            </p:cNvSpPr>
            <p:nvPr/>
          </p:nvSpPr>
          <p:spPr bwMode="auto">
            <a:xfrm>
              <a:off x="2969926" y="4514247"/>
              <a:ext cx="671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6" name="Line 117"/>
            <p:cNvSpPr>
              <a:spLocks noChangeShapeType="1"/>
            </p:cNvSpPr>
            <p:nvPr/>
          </p:nvSpPr>
          <p:spPr bwMode="auto">
            <a:xfrm>
              <a:off x="3641439" y="4514247"/>
              <a:ext cx="7050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7" name="Line 118"/>
            <p:cNvSpPr>
              <a:spLocks noChangeShapeType="1"/>
            </p:cNvSpPr>
            <p:nvPr/>
          </p:nvSpPr>
          <p:spPr bwMode="auto">
            <a:xfrm>
              <a:off x="2969926" y="5063522"/>
              <a:ext cx="671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8" name="Line 119"/>
            <p:cNvSpPr>
              <a:spLocks noChangeShapeType="1"/>
            </p:cNvSpPr>
            <p:nvPr/>
          </p:nvSpPr>
          <p:spPr bwMode="auto">
            <a:xfrm>
              <a:off x="3641439" y="5063522"/>
              <a:ext cx="7050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9" name="Line 120"/>
            <p:cNvSpPr>
              <a:spLocks noChangeShapeType="1"/>
            </p:cNvSpPr>
            <p:nvPr/>
          </p:nvSpPr>
          <p:spPr bwMode="auto">
            <a:xfrm>
              <a:off x="2969926" y="5611210"/>
              <a:ext cx="772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0" name="Line 121"/>
            <p:cNvSpPr>
              <a:spLocks noChangeShapeType="1"/>
            </p:cNvSpPr>
            <p:nvPr/>
          </p:nvSpPr>
          <p:spPr bwMode="auto">
            <a:xfrm flipH="1">
              <a:off x="2457163" y="3417285"/>
              <a:ext cx="1" cy="274955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1" name="Line 122"/>
            <p:cNvSpPr>
              <a:spLocks noChangeShapeType="1"/>
            </p:cNvSpPr>
            <p:nvPr/>
          </p:nvSpPr>
          <p:spPr bwMode="auto">
            <a:xfrm flipH="1">
              <a:off x="10685176" y="3417285"/>
              <a:ext cx="6350" cy="274955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2" name="Line 123"/>
            <p:cNvSpPr>
              <a:spLocks noChangeShapeType="1"/>
            </p:cNvSpPr>
            <p:nvPr/>
          </p:nvSpPr>
          <p:spPr bwMode="auto">
            <a:xfrm>
              <a:off x="2450814" y="3142647"/>
              <a:ext cx="82407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3" name="Line 124"/>
            <p:cNvSpPr>
              <a:spLocks noChangeShapeType="1"/>
            </p:cNvSpPr>
            <p:nvPr/>
          </p:nvSpPr>
          <p:spPr bwMode="auto">
            <a:xfrm>
              <a:off x="2450814" y="6160485"/>
              <a:ext cx="82407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4" name="Rectangle 125"/>
            <p:cNvSpPr>
              <a:spLocks noChangeArrowheads="1"/>
            </p:cNvSpPr>
            <p:nvPr/>
          </p:nvSpPr>
          <p:spPr bwMode="auto">
            <a:xfrm>
              <a:off x="3103276" y="3191860"/>
              <a:ext cx="5048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Biz ID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" name="Rectangle 126"/>
            <p:cNvSpPr>
              <a:spLocks noChangeArrowheads="1"/>
            </p:cNvSpPr>
            <p:nvPr/>
          </p:nvSpPr>
          <p:spPr bwMode="auto">
            <a:xfrm>
              <a:off x="3843051" y="3191860"/>
              <a:ext cx="2508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6" name="Rectangle 127"/>
            <p:cNvSpPr>
              <a:spLocks noChangeArrowheads="1"/>
            </p:cNvSpPr>
            <p:nvPr/>
          </p:nvSpPr>
          <p:spPr bwMode="auto">
            <a:xfrm>
              <a:off x="4735226" y="3191860"/>
              <a:ext cx="4810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7" name="Rectangle 128"/>
            <p:cNvSpPr>
              <a:spLocks noChangeArrowheads="1"/>
            </p:cNvSpPr>
            <p:nvPr/>
          </p:nvSpPr>
          <p:spPr bwMode="auto">
            <a:xfrm>
              <a:off x="6202076" y="3191860"/>
              <a:ext cx="10953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street address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Rectangle 129"/>
            <p:cNvSpPr>
              <a:spLocks noChangeArrowheads="1"/>
            </p:cNvSpPr>
            <p:nvPr/>
          </p:nvSpPr>
          <p:spPr bwMode="auto">
            <a:xfrm>
              <a:off x="8435689" y="3191860"/>
              <a:ext cx="3476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Rectangle 130"/>
            <p:cNvSpPr>
              <a:spLocks noChangeArrowheads="1"/>
            </p:cNvSpPr>
            <p:nvPr/>
          </p:nvSpPr>
          <p:spPr bwMode="auto">
            <a:xfrm>
              <a:off x="9810464" y="3191860"/>
              <a:ext cx="5334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phone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131"/>
            <p:cNvSpPr>
              <a:spLocks noChangeArrowheads="1"/>
            </p:cNvSpPr>
            <p:nvPr/>
          </p:nvSpPr>
          <p:spPr bwMode="auto">
            <a:xfrm>
              <a:off x="2623851" y="4699985"/>
              <a:ext cx="2794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132"/>
            <p:cNvSpPr>
              <a:spLocks noChangeArrowheads="1"/>
            </p:cNvSpPr>
            <p:nvPr/>
          </p:nvSpPr>
          <p:spPr bwMode="auto">
            <a:xfrm>
              <a:off x="3222339" y="3466497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133"/>
            <p:cNvSpPr>
              <a:spLocks noChangeArrowheads="1"/>
            </p:cNvSpPr>
            <p:nvPr/>
          </p:nvSpPr>
          <p:spPr bwMode="auto">
            <a:xfrm>
              <a:off x="3849401" y="3466497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134"/>
            <p:cNvSpPr>
              <a:spLocks noChangeArrowheads="1"/>
            </p:cNvSpPr>
            <p:nvPr/>
          </p:nvSpPr>
          <p:spPr bwMode="auto">
            <a:xfrm>
              <a:off x="4608226" y="3466497"/>
              <a:ext cx="7397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135"/>
            <p:cNvSpPr>
              <a:spLocks noChangeArrowheads="1"/>
            </p:cNvSpPr>
            <p:nvPr/>
          </p:nvSpPr>
          <p:spPr bwMode="auto">
            <a:xfrm>
              <a:off x="5843745" y="3466496"/>
              <a:ext cx="1689522" cy="19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123 MISSION ST STE ST1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136"/>
            <p:cNvSpPr>
              <a:spLocks noChangeArrowheads="1"/>
            </p:cNvSpPr>
            <p:nvPr/>
          </p:nvSpPr>
          <p:spPr bwMode="auto">
            <a:xfrm>
              <a:off x="8026114" y="3466497"/>
              <a:ext cx="11715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 FRANCISCO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137"/>
            <p:cNvSpPr>
              <a:spLocks noChangeArrowheads="1"/>
            </p:cNvSpPr>
            <p:nvPr/>
          </p:nvSpPr>
          <p:spPr bwMode="auto">
            <a:xfrm>
              <a:off x="9472326" y="3466497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4155431510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" name="Rectangle 138"/>
            <p:cNvSpPr>
              <a:spLocks noChangeArrowheads="1"/>
            </p:cNvSpPr>
            <p:nvPr/>
          </p:nvSpPr>
          <p:spPr bwMode="auto">
            <a:xfrm>
              <a:off x="3222339" y="3739547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Rectangle 139"/>
            <p:cNvSpPr>
              <a:spLocks noChangeArrowheads="1"/>
            </p:cNvSpPr>
            <p:nvPr/>
          </p:nvSpPr>
          <p:spPr bwMode="auto">
            <a:xfrm>
              <a:off x="3849401" y="3739547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140"/>
            <p:cNvSpPr>
              <a:spLocks noChangeArrowheads="1"/>
            </p:cNvSpPr>
            <p:nvPr/>
          </p:nvSpPr>
          <p:spPr bwMode="auto">
            <a:xfrm>
              <a:off x="4608226" y="3739547"/>
              <a:ext cx="7397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" name="Rectangle 141"/>
            <p:cNvSpPr>
              <a:spLocks noChangeArrowheads="1"/>
            </p:cNvSpPr>
            <p:nvPr/>
          </p:nvSpPr>
          <p:spPr bwMode="auto">
            <a:xfrm>
              <a:off x="5843744" y="3739547"/>
              <a:ext cx="148387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123 MISSION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Rectangle 142"/>
            <p:cNvSpPr>
              <a:spLocks noChangeArrowheads="1"/>
            </p:cNvSpPr>
            <p:nvPr/>
          </p:nvSpPr>
          <p:spPr bwMode="auto">
            <a:xfrm>
              <a:off x="8026114" y="3739547"/>
              <a:ext cx="11715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 FRANCISCO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" name="Rectangle 143"/>
            <p:cNvSpPr>
              <a:spLocks noChangeArrowheads="1"/>
            </p:cNvSpPr>
            <p:nvPr/>
          </p:nvSpPr>
          <p:spPr bwMode="auto">
            <a:xfrm>
              <a:off x="9472326" y="3739547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4155431510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" name="Rectangle 144"/>
            <p:cNvSpPr>
              <a:spLocks noChangeArrowheads="1"/>
            </p:cNvSpPr>
            <p:nvPr/>
          </p:nvSpPr>
          <p:spPr bwMode="auto">
            <a:xfrm>
              <a:off x="3222339" y="4014185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Rectangle 145"/>
            <p:cNvSpPr>
              <a:spLocks noChangeArrowheads="1"/>
            </p:cNvSpPr>
            <p:nvPr/>
          </p:nvSpPr>
          <p:spPr bwMode="auto">
            <a:xfrm>
              <a:off x="3849401" y="4014185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5" name="Rectangle 146"/>
            <p:cNvSpPr>
              <a:spLocks noChangeArrowheads="1"/>
            </p:cNvSpPr>
            <p:nvPr/>
          </p:nvSpPr>
          <p:spPr bwMode="auto">
            <a:xfrm>
              <a:off x="4608226" y="4014185"/>
              <a:ext cx="7397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" name="Rectangle 147"/>
            <p:cNvSpPr>
              <a:spLocks noChangeArrowheads="1"/>
            </p:cNvSpPr>
            <p:nvPr/>
          </p:nvSpPr>
          <p:spPr bwMode="auto">
            <a:xfrm>
              <a:off x="5834219" y="4014185"/>
              <a:ext cx="14378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123 Mission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7" name="Rectangle 148"/>
            <p:cNvSpPr>
              <a:spLocks noChangeArrowheads="1"/>
            </p:cNvSpPr>
            <p:nvPr/>
          </p:nvSpPr>
          <p:spPr bwMode="auto">
            <a:xfrm>
              <a:off x="8118189" y="4014185"/>
              <a:ext cx="3302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8" name="Rectangle 149"/>
            <p:cNvSpPr>
              <a:spLocks noChangeArrowheads="1"/>
            </p:cNvSpPr>
            <p:nvPr/>
          </p:nvSpPr>
          <p:spPr bwMode="auto">
            <a:xfrm>
              <a:off x="8388064" y="4014185"/>
              <a:ext cx="7223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Francisco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9" name="Rectangle 150"/>
            <p:cNvSpPr>
              <a:spLocks noChangeArrowheads="1"/>
            </p:cNvSpPr>
            <p:nvPr/>
          </p:nvSpPr>
          <p:spPr bwMode="auto">
            <a:xfrm>
              <a:off x="9472326" y="4014185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4155431510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0" name="Rectangle 151"/>
            <p:cNvSpPr>
              <a:spLocks noChangeArrowheads="1"/>
            </p:cNvSpPr>
            <p:nvPr/>
          </p:nvSpPr>
          <p:spPr bwMode="auto">
            <a:xfrm>
              <a:off x="3222339" y="4288822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1" name="Rectangle 152"/>
            <p:cNvSpPr>
              <a:spLocks noChangeArrowheads="1"/>
            </p:cNvSpPr>
            <p:nvPr/>
          </p:nvSpPr>
          <p:spPr bwMode="auto">
            <a:xfrm>
              <a:off x="3849401" y="4288822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2" name="Rectangle 153"/>
            <p:cNvSpPr>
              <a:spLocks noChangeArrowheads="1"/>
            </p:cNvSpPr>
            <p:nvPr/>
          </p:nvSpPr>
          <p:spPr bwMode="auto">
            <a:xfrm>
              <a:off x="4389151" y="4288822"/>
              <a:ext cx="11795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 Coffee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3" name="Rectangle 154"/>
            <p:cNvSpPr>
              <a:spLocks noChangeArrowheads="1"/>
            </p:cNvSpPr>
            <p:nvPr/>
          </p:nvSpPr>
          <p:spPr bwMode="auto">
            <a:xfrm>
              <a:off x="5843744" y="4288822"/>
              <a:ext cx="148387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340 MISSION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4" name="Rectangle 155"/>
            <p:cNvSpPr>
              <a:spLocks noChangeArrowheads="1"/>
            </p:cNvSpPr>
            <p:nvPr/>
          </p:nvSpPr>
          <p:spPr bwMode="auto">
            <a:xfrm>
              <a:off x="8026114" y="4288822"/>
              <a:ext cx="11715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 FRANCISCO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" name="Rectangle 156"/>
            <p:cNvSpPr>
              <a:spLocks noChangeArrowheads="1"/>
            </p:cNvSpPr>
            <p:nvPr/>
          </p:nvSpPr>
          <p:spPr bwMode="auto">
            <a:xfrm>
              <a:off x="9472326" y="4288822"/>
              <a:ext cx="890588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anose="02040503050406030204" pitchFamily="18" charset="0"/>
                </a:rPr>
                <a:t>4155431510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6" name="Rectangle 157"/>
            <p:cNvSpPr>
              <a:spLocks noChangeArrowheads="1"/>
            </p:cNvSpPr>
            <p:nvPr/>
          </p:nvSpPr>
          <p:spPr bwMode="auto">
            <a:xfrm>
              <a:off x="3222339" y="4563460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7" name="Rectangle 158"/>
            <p:cNvSpPr>
              <a:spLocks noChangeArrowheads="1"/>
            </p:cNvSpPr>
            <p:nvPr/>
          </p:nvSpPr>
          <p:spPr bwMode="auto">
            <a:xfrm>
              <a:off x="3849401" y="4563460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8" name="Rectangle 159"/>
            <p:cNvSpPr>
              <a:spLocks noChangeArrowheads="1"/>
            </p:cNvSpPr>
            <p:nvPr/>
          </p:nvSpPr>
          <p:spPr bwMode="auto">
            <a:xfrm>
              <a:off x="4389151" y="4563460"/>
              <a:ext cx="11795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 Coffee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9" name="Rectangle 160"/>
            <p:cNvSpPr>
              <a:spLocks noChangeArrowheads="1"/>
            </p:cNvSpPr>
            <p:nvPr/>
          </p:nvSpPr>
          <p:spPr bwMode="auto">
            <a:xfrm>
              <a:off x="5834220" y="4563460"/>
              <a:ext cx="14981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333 MARKET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0" name="Rectangle 161"/>
            <p:cNvSpPr>
              <a:spLocks noChangeArrowheads="1"/>
            </p:cNvSpPr>
            <p:nvPr/>
          </p:nvSpPr>
          <p:spPr bwMode="auto">
            <a:xfrm>
              <a:off x="8026114" y="4563460"/>
              <a:ext cx="11715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 FRANCISCO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1" name="Rectangle 162"/>
            <p:cNvSpPr>
              <a:spLocks noChangeArrowheads="1"/>
            </p:cNvSpPr>
            <p:nvPr/>
          </p:nvSpPr>
          <p:spPr bwMode="auto">
            <a:xfrm>
              <a:off x="9472326" y="4563460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4155434786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2" name="Rectangle 163"/>
            <p:cNvSpPr>
              <a:spLocks noChangeArrowheads="1"/>
            </p:cNvSpPr>
            <p:nvPr/>
          </p:nvSpPr>
          <p:spPr bwMode="auto">
            <a:xfrm>
              <a:off x="3222339" y="4838097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3" name="Rectangle 164"/>
            <p:cNvSpPr>
              <a:spLocks noChangeArrowheads="1"/>
            </p:cNvSpPr>
            <p:nvPr/>
          </p:nvSpPr>
          <p:spPr bwMode="auto">
            <a:xfrm>
              <a:off x="3849401" y="4838097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4" name="Rectangle 165"/>
            <p:cNvSpPr>
              <a:spLocks noChangeArrowheads="1"/>
            </p:cNvSpPr>
            <p:nvPr/>
          </p:nvSpPr>
          <p:spPr bwMode="auto">
            <a:xfrm>
              <a:off x="4608226" y="4838097"/>
              <a:ext cx="7397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5" name="Rectangle 166"/>
            <p:cNvSpPr>
              <a:spLocks noChangeArrowheads="1"/>
            </p:cNvSpPr>
            <p:nvPr/>
          </p:nvSpPr>
          <p:spPr bwMode="auto">
            <a:xfrm>
              <a:off x="5834219" y="4838097"/>
              <a:ext cx="135687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MARKET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6" name="Rectangle 167"/>
            <p:cNvSpPr>
              <a:spLocks noChangeArrowheads="1"/>
            </p:cNvSpPr>
            <p:nvPr/>
          </p:nvSpPr>
          <p:spPr bwMode="auto">
            <a:xfrm>
              <a:off x="8118189" y="4838097"/>
              <a:ext cx="3302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" name="Rectangle 168"/>
            <p:cNvSpPr>
              <a:spLocks noChangeArrowheads="1"/>
            </p:cNvSpPr>
            <p:nvPr/>
          </p:nvSpPr>
          <p:spPr bwMode="auto">
            <a:xfrm>
              <a:off x="8388064" y="4838097"/>
              <a:ext cx="7223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Francisco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8" name="Rectangle 169"/>
            <p:cNvSpPr>
              <a:spLocks noChangeArrowheads="1"/>
            </p:cNvSpPr>
            <p:nvPr/>
          </p:nvSpPr>
          <p:spPr bwMode="auto">
            <a:xfrm>
              <a:off x="3222339" y="5112735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9" name="Rectangle 170"/>
            <p:cNvSpPr>
              <a:spLocks noChangeArrowheads="1"/>
            </p:cNvSpPr>
            <p:nvPr/>
          </p:nvSpPr>
          <p:spPr bwMode="auto">
            <a:xfrm>
              <a:off x="3849401" y="5112735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0" name="Rectangle 171"/>
            <p:cNvSpPr>
              <a:spLocks noChangeArrowheads="1"/>
            </p:cNvSpPr>
            <p:nvPr/>
          </p:nvSpPr>
          <p:spPr bwMode="auto">
            <a:xfrm>
              <a:off x="4389151" y="5112735"/>
              <a:ext cx="11795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 Coffee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1" name="Rectangle 172"/>
            <p:cNvSpPr>
              <a:spLocks noChangeArrowheads="1"/>
            </p:cNvSpPr>
            <p:nvPr/>
          </p:nvSpPr>
          <p:spPr bwMode="auto">
            <a:xfrm>
              <a:off x="5843744" y="5112735"/>
              <a:ext cx="144894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52 California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" name="Rectangle 173"/>
            <p:cNvSpPr>
              <a:spLocks noChangeArrowheads="1"/>
            </p:cNvSpPr>
            <p:nvPr/>
          </p:nvSpPr>
          <p:spPr bwMode="auto">
            <a:xfrm>
              <a:off x="8118189" y="5112735"/>
              <a:ext cx="3302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" name="Rectangle 174"/>
            <p:cNvSpPr>
              <a:spLocks noChangeArrowheads="1"/>
            </p:cNvSpPr>
            <p:nvPr/>
          </p:nvSpPr>
          <p:spPr bwMode="auto">
            <a:xfrm>
              <a:off x="8388064" y="5112735"/>
              <a:ext cx="7223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Francisco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" name="Rectangle 175"/>
            <p:cNvSpPr>
              <a:spLocks noChangeArrowheads="1"/>
            </p:cNvSpPr>
            <p:nvPr/>
          </p:nvSpPr>
          <p:spPr bwMode="auto">
            <a:xfrm>
              <a:off x="9472326" y="5112735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4153988630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" name="Rectangle 176"/>
            <p:cNvSpPr>
              <a:spLocks noChangeArrowheads="1"/>
            </p:cNvSpPr>
            <p:nvPr/>
          </p:nvSpPr>
          <p:spPr bwMode="auto">
            <a:xfrm>
              <a:off x="3222339" y="5387372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" name="Rectangle 177"/>
            <p:cNvSpPr>
              <a:spLocks noChangeArrowheads="1"/>
            </p:cNvSpPr>
            <p:nvPr/>
          </p:nvSpPr>
          <p:spPr bwMode="auto">
            <a:xfrm>
              <a:off x="3849401" y="5387372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" name="Rectangle 178"/>
            <p:cNvSpPr>
              <a:spLocks noChangeArrowheads="1"/>
            </p:cNvSpPr>
            <p:nvPr/>
          </p:nvSpPr>
          <p:spPr bwMode="auto">
            <a:xfrm>
              <a:off x="4389151" y="5387372"/>
              <a:ext cx="11795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 Coffee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" name="Rectangle 179"/>
            <p:cNvSpPr>
              <a:spLocks noChangeArrowheads="1"/>
            </p:cNvSpPr>
            <p:nvPr/>
          </p:nvSpPr>
          <p:spPr bwMode="auto">
            <a:xfrm>
              <a:off x="5843744" y="5387372"/>
              <a:ext cx="136798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52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CALIFORNIA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" name="Rectangle 181"/>
            <p:cNvSpPr>
              <a:spLocks noChangeArrowheads="1"/>
            </p:cNvSpPr>
            <p:nvPr/>
          </p:nvSpPr>
          <p:spPr bwMode="auto">
            <a:xfrm>
              <a:off x="8026114" y="5387372"/>
              <a:ext cx="11715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 FRANCISCO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" name="Rectangle 182"/>
            <p:cNvSpPr>
              <a:spLocks noChangeArrowheads="1"/>
            </p:cNvSpPr>
            <p:nvPr/>
          </p:nvSpPr>
          <p:spPr bwMode="auto">
            <a:xfrm>
              <a:off x="9472326" y="5387372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4153988630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" name="Rectangle 183"/>
            <p:cNvSpPr>
              <a:spLocks noChangeArrowheads="1"/>
            </p:cNvSpPr>
            <p:nvPr/>
          </p:nvSpPr>
          <p:spPr bwMode="auto">
            <a:xfrm>
              <a:off x="3222339" y="5660422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" name="Rectangle 184"/>
            <p:cNvSpPr>
              <a:spLocks noChangeArrowheads="1"/>
            </p:cNvSpPr>
            <p:nvPr/>
          </p:nvSpPr>
          <p:spPr bwMode="auto">
            <a:xfrm>
              <a:off x="3849401" y="5660422"/>
              <a:ext cx="2413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" name="Rectangle 185"/>
            <p:cNvSpPr>
              <a:spLocks noChangeArrowheads="1"/>
            </p:cNvSpPr>
            <p:nvPr/>
          </p:nvSpPr>
          <p:spPr bwMode="auto">
            <a:xfrm>
              <a:off x="4389151" y="5660422"/>
              <a:ext cx="11795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 Coffee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" name="Rectangle 186"/>
            <p:cNvSpPr>
              <a:spLocks noChangeArrowheads="1"/>
            </p:cNvSpPr>
            <p:nvPr/>
          </p:nvSpPr>
          <p:spPr bwMode="auto">
            <a:xfrm>
              <a:off x="5843745" y="5660422"/>
              <a:ext cx="149180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295 California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" name="Rectangle 187"/>
            <p:cNvSpPr>
              <a:spLocks noChangeArrowheads="1"/>
            </p:cNvSpPr>
            <p:nvPr/>
          </p:nvSpPr>
          <p:spPr bwMode="auto">
            <a:xfrm>
              <a:off x="8118189" y="5660422"/>
              <a:ext cx="3302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" name="Rectangle 188"/>
            <p:cNvSpPr>
              <a:spLocks noChangeArrowheads="1"/>
            </p:cNvSpPr>
            <p:nvPr/>
          </p:nvSpPr>
          <p:spPr bwMode="auto">
            <a:xfrm>
              <a:off x="8388064" y="5660422"/>
              <a:ext cx="72231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Francisco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" name="Rectangle 189"/>
            <p:cNvSpPr>
              <a:spLocks noChangeArrowheads="1"/>
            </p:cNvSpPr>
            <p:nvPr/>
          </p:nvSpPr>
          <p:spPr bwMode="auto">
            <a:xfrm>
              <a:off x="9472326" y="5660422"/>
              <a:ext cx="9318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4159862349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" name="Rectangle 190"/>
            <p:cNvSpPr>
              <a:spLocks noChangeArrowheads="1"/>
            </p:cNvSpPr>
            <p:nvPr/>
          </p:nvSpPr>
          <p:spPr bwMode="auto">
            <a:xfrm>
              <a:off x="3222339" y="5935060"/>
              <a:ext cx="2714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" name="Rectangle 191"/>
            <p:cNvSpPr>
              <a:spLocks noChangeArrowheads="1"/>
            </p:cNvSpPr>
            <p:nvPr/>
          </p:nvSpPr>
          <p:spPr bwMode="auto">
            <a:xfrm>
              <a:off x="3808126" y="5935060"/>
              <a:ext cx="32385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" name="Rectangle 192"/>
            <p:cNvSpPr>
              <a:spLocks noChangeArrowheads="1"/>
            </p:cNvSpPr>
            <p:nvPr/>
          </p:nvSpPr>
          <p:spPr bwMode="auto">
            <a:xfrm>
              <a:off x="4608226" y="5935060"/>
              <a:ext cx="7397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Starbucks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" name="Rectangle 193"/>
            <p:cNvSpPr>
              <a:spLocks noChangeArrowheads="1"/>
            </p:cNvSpPr>
            <p:nvPr/>
          </p:nvSpPr>
          <p:spPr bwMode="auto">
            <a:xfrm>
              <a:off x="5843744" y="5935060"/>
              <a:ext cx="149180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295 California St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" name="Rectangle 194"/>
            <p:cNvSpPr>
              <a:spLocks noChangeArrowheads="1"/>
            </p:cNvSpPr>
            <p:nvPr/>
          </p:nvSpPr>
          <p:spPr bwMode="auto">
            <a:xfrm>
              <a:off x="8118189" y="5935060"/>
              <a:ext cx="3302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" name="Line 97"/>
            <p:cNvSpPr>
              <a:spLocks noChangeShapeType="1"/>
            </p:cNvSpPr>
            <p:nvPr/>
          </p:nvSpPr>
          <p:spPr bwMode="auto">
            <a:xfrm>
              <a:off x="2457163" y="313629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4" name="Line 97"/>
            <p:cNvSpPr>
              <a:spLocks noChangeShapeType="1"/>
            </p:cNvSpPr>
            <p:nvPr/>
          </p:nvSpPr>
          <p:spPr bwMode="auto">
            <a:xfrm>
              <a:off x="10691971" y="314264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5" name="Line 102"/>
            <p:cNvSpPr>
              <a:spLocks noChangeShapeType="1"/>
            </p:cNvSpPr>
            <p:nvPr/>
          </p:nvSpPr>
          <p:spPr bwMode="auto">
            <a:xfrm>
              <a:off x="4210208" y="3150583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6" name="Line 102"/>
            <p:cNvSpPr>
              <a:spLocks noChangeShapeType="1"/>
            </p:cNvSpPr>
            <p:nvPr/>
          </p:nvSpPr>
          <p:spPr bwMode="auto">
            <a:xfrm>
              <a:off x="5657564" y="313629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7" name="Line 102"/>
            <p:cNvSpPr>
              <a:spLocks noChangeShapeType="1"/>
            </p:cNvSpPr>
            <p:nvPr/>
          </p:nvSpPr>
          <p:spPr bwMode="auto">
            <a:xfrm>
              <a:off x="7746714" y="314264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8" name="Line 102"/>
            <p:cNvSpPr>
              <a:spLocks noChangeShapeType="1"/>
            </p:cNvSpPr>
            <p:nvPr/>
          </p:nvSpPr>
          <p:spPr bwMode="auto">
            <a:xfrm>
              <a:off x="9377966" y="3142647"/>
              <a:ext cx="0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9" name="R1vsR2roundedRect"/>
          <p:cNvSpPr/>
          <p:nvPr/>
        </p:nvSpPr>
        <p:spPr>
          <a:xfrm>
            <a:off x="4160252" y="593884"/>
            <a:ext cx="7708901" cy="542923"/>
          </a:xfrm>
          <a:prstGeom prst="roundRect">
            <a:avLst>
              <a:gd name="adj" fmla="val 880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" name="Rectangle 134"/>
          <p:cNvSpPr>
            <a:spLocks noChangeArrowheads="1"/>
          </p:cNvSpPr>
          <p:nvPr/>
        </p:nvSpPr>
        <p:spPr bwMode="auto">
          <a:xfrm>
            <a:off x="5858274" y="623251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1" name="Rectangle 135"/>
          <p:cNvSpPr>
            <a:spLocks noChangeArrowheads="1"/>
          </p:cNvSpPr>
          <p:nvPr/>
        </p:nvSpPr>
        <p:spPr bwMode="auto">
          <a:xfrm>
            <a:off x="6975423" y="649307"/>
            <a:ext cx="386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2" name="Rectangle 136"/>
          <p:cNvSpPr>
            <a:spLocks noChangeArrowheads="1"/>
          </p:cNvSpPr>
          <p:nvPr/>
        </p:nvSpPr>
        <p:spPr bwMode="auto">
          <a:xfrm>
            <a:off x="9276162" y="623251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3" name="Rectangle 137"/>
          <p:cNvSpPr>
            <a:spLocks noChangeArrowheads="1"/>
          </p:cNvSpPr>
          <p:nvPr/>
        </p:nvSpPr>
        <p:spPr bwMode="auto">
          <a:xfrm>
            <a:off x="10722374" y="623251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4" name="Rectangle 140"/>
          <p:cNvSpPr>
            <a:spLocks noChangeArrowheads="1"/>
          </p:cNvSpPr>
          <p:nvPr/>
        </p:nvSpPr>
        <p:spPr bwMode="auto">
          <a:xfrm>
            <a:off x="5858274" y="896301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5" name="Rectangle 141"/>
          <p:cNvSpPr>
            <a:spLocks noChangeArrowheads="1"/>
          </p:cNvSpPr>
          <p:nvPr/>
        </p:nvSpPr>
        <p:spPr bwMode="auto">
          <a:xfrm>
            <a:off x="6975423" y="896301"/>
            <a:ext cx="386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6" name="Rectangle 142"/>
          <p:cNvSpPr>
            <a:spLocks noChangeArrowheads="1"/>
          </p:cNvSpPr>
          <p:nvPr/>
        </p:nvSpPr>
        <p:spPr bwMode="auto">
          <a:xfrm>
            <a:off x="9276162" y="896301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7" name="Rectangle 143"/>
          <p:cNvSpPr>
            <a:spLocks noChangeArrowheads="1"/>
          </p:cNvSpPr>
          <p:nvPr/>
        </p:nvSpPr>
        <p:spPr bwMode="auto">
          <a:xfrm>
            <a:off x="10722374" y="896301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8" name="Rectangle 135"/>
          <p:cNvSpPr>
            <a:spLocks noChangeArrowheads="1"/>
          </p:cNvSpPr>
          <p:nvPr/>
        </p:nvSpPr>
        <p:spPr bwMode="auto">
          <a:xfrm>
            <a:off x="7505749" y="643076"/>
            <a:ext cx="1474606" cy="19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MISSION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 STE ST1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9" name="Rectangle 141"/>
          <p:cNvSpPr>
            <a:spLocks noChangeArrowheads="1"/>
          </p:cNvSpPr>
          <p:nvPr/>
        </p:nvSpPr>
        <p:spPr bwMode="auto">
          <a:xfrm>
            <a:off x="7496485" y="896466"/>
            <a:ext cx="14838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MISSION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50" name="Picture 5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78" y="622419"/>
            <a:ext cx="201296" cy="201296"/>
          </a:xfrm>
          <a:prstGeom prst="rect">
            <a:avLst/>
          </a:prstGeom>
        </p:spPr>
      </p:pic>
      <p:pic>
        <p:nvPicPr>
          <p:cNvPr id="551" name="Picture 5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70" y="879671"/>
            <a:ext cx="201296" cy="201296"/>
          </a:xfrm>
          <a:prstGeom prst="rect">
            <a:avLst/>
          </a:prstGeom>
        </p:spPr>
      </p:pic>
      <p:pic>
        <p:nvPicPr>
          <p:cNvPr id="552" name="Picture 5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32" y="622419"/>
            <a:ext cx="201296" cy="201296"/>
          </a:xfrm>
          <a:prstGeom prst="rect">
            <a:avLst/>
          </a:prstGeom>
        </p:spPr>
      </p:pic>
      <p:pic>
        <p:nvPicPr>
          <p:cNvPr id="553" name="Picture 5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24" y="879671"/>
            <a:ext cx="201296" cy="201296"/>
          </a:xfrm>
          <a:prstGeom prst="rect">
            <a:avLst/>
          </a:prstGeom>
        </p:spPr>
      </p:pic>
      <p:pic>
        <p:nvPicPr>
          <p:cNvPr id="554" name="Picture 5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66" y="622419"/>
            <a:ext cx="201296" cy="201296"/>
          </a:xfrm>
          <a:prstGeom prst="rect">
            <a:avLst/>
          </a:prstGeom>
        </p:spPr>
      </p:pic>
      <p:pic>
        <p:nvPicPr>
          <p:cNvPr id="555" name="Picture 5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58" y="879671"/>
            <a:ext cx="201296" cy="201296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29" y="622419"/>
            <a:ext cx="201296" cy="201296"/>
          </a:xfrm>
          <a:prstGeom prst="rect">
            <a:avLst/>
          </a:prstGeom>
        </p:spPr>
      </p:pic>
      <p:pic>
        <p:nvPicPr>
          <p:cNvPr id="557" name="Picture 5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521" y="879671"/>
            <a:ext cx="201296" cy="201296"/>
          </a:xfrm>
          <a:prstGeom prst="rect">
            <a:avLst/>
          </a:prstGeom>
        </p:spPr>
      </p:pic>
      <p:grpSp>
        <p:nvGrpSpPr>
          <p:cNvPr id="558" name="simValue"/>
          <p:cNvGrpSpPr/>
          <p:nvPr/>
        </p:nvGrpSpPr>
        <p:grpSpPr>
          <a:xfrm>
            <a:off x="4964104" y="615030"/>
            <a:ext cx="664169" cy="492414"/>
            <a:chOff x="3852709" y="5453559"/>
            <a:chExt cx="343852" cy="260524"/>
          </a:xfrm>
        </p:grpSpPr>
        <p:sp>
          <p:nvSpPr>
            <p:cNvPr id="559" name="Rounded Rectangle 558"/>
            <p:cNvSpPr/>
            <p:nvPr/>
          </p:nvSpPr>
          <p:spPr>
            <a:xfrm>
              <a:off x="3930942" y="5504361"/>
              <a:ext cx="202758" cy="1784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3852709" y="5453559"/>
              <a:ext cx="343852" cy="2605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561" name="SimPairs"/>
          <p:cNvGrpSpPr/>
          <p:nvPr/>
        </p:nvGrpSpPr>
        <p:grpSpPr>
          <a:xfrm>
            <a:off x="4140775" y="643076"/>
            <a:ext cx="1022541" cy="437896"/>
            <a:chOff x="3759465" y="5453558"/>
            <a:chExt cx="437097" cy="231680"/>
          </a:xfrm>
        </p:grpSpPr>
        <p:sp>
          <p:nvSpPr>
            <p:cNvPr id="562" name="Rounded Rectangle 561"/>
            <p:cNvSpPr/>
            <p:nvPr/>
          </p:nvSpPr>
          <p:spPr>
            <a:xfrm>
              <a:off x="3827286" y="5489522"/>
              <a:ext cx="306413" cy="1784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3759465" y="5453558"/>
              <a:ext cx="437097" cy="23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4 Same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pic>
        <p:nvPicPr>
          <p:cNvPr id="564" name="Picture 5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96" y="643076"/>
            <a:ext cx="118708" cy="198249"/>
          </a:xfrm>
          <a:prstGeom prst="rect">
            <a:avLst/>
          </a:prstGeom>
        </p:spPr>
      </p:pic>
      <p:pic>
        <p:nvPicPr>
          <p:cNvPr id="565" name="Picture 5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48" y="894115"/>
            <a:ext cx="118708" cy="198249"/>
          </a:xfrm>
          <a:prstGeom prst="rect">
            <a:avLst/>
          </a:prstGeom>
        </p:spPr>
      </p:pic>
      <p:sp>
        <p:nvSpPr>
          <p:cNvPr id="566" name="R1vsR2roundedRect"/>
          <p:cNvSpPr/>
          <p:nvPr/>
        </p:nvSpPr>
        <p:spPr>
          <a:xfrm>
            <a:off x="4160252" y="861107"/>
            <a:ext cx="7708901" cy="542923"/>
          </a:xfrm>
          <a:prstGeom prst="roundRect">
            <a:avLst>
              <a:gd name="adj" fmla="val 880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Rectangle 134"/>
          <p:cNvSpPr>
            <a:spLocks noChangeArrowheads="1"/>
          </p:cNvSpPr>
          <p:nvPr/>
        </p:nvSpPr>
        <p:spPr bwMode="auto">
          <a:xfrm>
            <a:off x="5858274" y="890474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8" name="Rectangle 135"/>
          <p:cNvSpPr>
            <a:spLocks noChangeArrowheads="1"/>
          </p:cNvSpPr>
          <p:nvPr/>
        </p:nvSpPr>
        <p:spPr bwMode="auto">
          <a:xfrm>
            <a:off x="6975423" y="916530"/>
            <a:ext cx="386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9" name="Rectangle 136"/>
          <p:cNvSpPr>
            <a:spLocks noChangeArrowheads="1"/>
          </p:cNvSpPr>
          <p:nvPr/>
        </p:nvSpPr>
        <p:spPr bwMode="auto">
          <a:xfrm>
            <a:off x="9276162" y="890474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0" name="Rectangle 137"/>
          <p:cNvSpPr>
            <a:spLocks noChangeArrowheads="1"/>
          </p:cNvSpPr>
          <p:nvPr/>
        </p:nvSpPr>
        <p:spPr bwMode="auto">
          <a:xfrm>
            <a:off x="10722374" y="890474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1" name="Rectangle 140"/>
          <p:cNvSpPr>
            <a:spLocks noChangeArrowheads="1"/>
          </p:cNvSpPr>
          <p:nvPr/>
        </p:nvSpPr>
        <p:spPr bwMode="auto">
          <a:xfrm>
            <a:off x="5858274" y="1163524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2" name="Rectangle 141"/>
          <p:cNvSpPr>
            <a:spLocks noChangeArrowheads="1"/>
          </p:cNvSpPr>
          <p:nvPr/>
        </p:nvSpPr>
        <p:spPr bwMode="auto">
          <a:xfrm>
            <a:off x="6975423" y="1163524"/>
            <a:ext cx="386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3" name="Rectangle 142"/>
          <p:cNvSpPr>
            <a:spLocks noChangeArrowheads="1"/>
          </p:cNvSpPr>
          <p:nvPr/>
        </p:nvSpPr>
        <p:spPr bwMode="auto">
          <a:xfrm>
            <a:off x="9276162" y="1163524"/>
            <a:ext cx="901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San </a:t>
            </a:r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Francisco</a:t>
            </a:r>
            <a:endParaRPr lang="en-US" altLang="en-US" dirty="0">
              <a:solidFill>
                <a:prstClr val="black"/>
              </a:solidFill>
            </a:endParaRPr>
          </a:p>
          <a:p>
            <a:pPr lvl="0"/>
            <a:endParaRPr lang="en-US" altLang="en-US" dirty="0"/>
          </a:p>
        </p:txBody>
      </p:sp>
      <p:sp>
        <p:nvSpPr>
          <p:cNvPr id="574" name="Rectangle 143"/>
          <p:cNvSpPr>
            <a:spLocks noChangeArrowheads="1"/>
          </p:cNvSpPr>
          <p:nvPr/>
        </p:nvSpPr>
        <p:spPr bwMode="auto">
          <a:xfrm>
            <a:off x="10722374" y="1163524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5" name="Rectangle 135"/>
          <p:cNvSpPr>
            <a:spLocks noChangeArrowheads="1"/>
          </p:cNvSpPr>
          <p:nvPr/>
        </p:nvSpPr>
        <p:spPr bwMode="auto">
          <a:xfrm>
            <a:off x="7505749" y="910299"/>
            <a:ext cx="1474606" cy="19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MISSION ST</a:t>
            </a:r>
            <a:endParaRPr lang="en-US" altLang="en-US" dirty="0"/>
          </a:p>
        </p:txBody>
      </p:sp>
      <p:sp>
        <p:nvSpPr>
          <p:cNvPr id="576" name="Rectangle 141"/>
          <p:cNvSpPr>
            <a:spLocks noChangeArrowheads="1"/>
          </p:cNvSpPr>
          <p:nvPr/>
        </p:nvSpPr>
        <p:spPr bwMode="auto">
          <a:xfrm>
            <a:off x="7496485" y="1163689"/>
            <a:ext cx="14838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Mission 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77" name="Picture 5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70" y="1146894"/>
            <a:ext cx="201296" cy="201296"/>
          </a:xfrm>
          <a:prstGeom prst="rect">
            <a:avLst/>
          </a:prstGeom>
        </p:spPr>
      </p:pic>
      <p:pic>
        <p:nvPicPr>
          <p:cNvPr id="578" name="Picture 5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32" y="889642"/>
            <a:ext cx="201296" cy="201296"/>
          </a:xfrm>
          <a:prstGeom prst="rect">
            <a:avLst/>
          </a:prstGeom>
        </p:spPr>
      </p:pic>
      <p:pic>
        <p:nvPicPr>
          <p:cNvPr id="579" name="Picture 5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24" y="1146894"/>
            <a:ext cx="201296" cy="201296"/>
          </a:xfrm>
          <a:prstGeom prst="rect">
            <a:avLst/>
          </a:prstGeom>
        </p:spPr>
      </p:pic>
      <p:pic>
        <p:nvPicPr>
          <p:cNvPr id="580" name="Picture 5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66" y="889642"/>
            <a:ext cx="201296" cy="201296"/>
          </a:xfrm>
          <a:prstGeom prst="rect">
            <a:avLst/>
          </a:prstGeom>
        </p:spPr>
      </p:pic>
      <p:pic>
        <p:nvPicPr>
          <p:cNvPr id="581" name="Picture 5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58" y="1146894"/>
            <a:ext cx="201296" cy="201296"/>
          </a:xfrm>
          <a:prstGeom prst="rect">
            <a:avLst/>
          </a:prstGeom>
        </p:spPr>
      </p:pic>
      <p:pic>
        <p:nvPicPr>
          <p:cNvPr id="582" name="Picture 5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29" y="889642"/>
            <a:ext cx="201296" cy="201296"/>
          </a:xfrm>
          <a:prstGeom prst="rect">
            <a:avLst/>
          </a:prstGeom>
        </p:spPr>
      </p:pic>
      <p:pic>
        <p:nvPicPr>
          <p:cNvPr id="583" name="Picture 5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521" y="1146894"/>
            <a:ext cx="201296" cy="201296"/>
          </a:xfrm>
          <a:prstGeom prst="rect">
            <a:avLst/>
          </a:prstGeom>
        </p:spPr>
      </p:pic>
      <p:grpSp>
        <p:nvGrpSpPr>
          <p:cNvPr id="584" name="simValue"/>
          <p:cNvGrpSpPr/>
          <p:nvPr/>
        </p:nvGrpSpPr>
        <p:grpSpPr>
          <a:xfrm>
            <a:off x="4964104" y="882253"/>
            <a:ext cx="664169" cy="492414"/>
            <a:chOff x="3852709" y="5453559"/>
            <a:chExt cx="343852" cy="260524"/>
          </a:xfrm>
        </p:grpSpPr>
        <p:sp>
          <p:nvSpPr>
            <p:cNvPr id="585" name="Rounded Rectangle 584"/>
            <p:cNvSpPr/>
            <p:nvPr/>
          </p:nvSpPr>
          <p:spPr>
            <a:xfrm>
              <a:off x="3930942" y="5504361"/>
              <a:ext cx="202758" cy="1784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2709" y="5453559"/>
              <a:ext cx="343852" cy="2605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587" name="SimPairs"/>
          <p:cNvGrpSpPr/>
          <p:nvPr/>
        </p:nvGrpSpPr>
        <p:grpSpPr>
          <a:xfrm>
            <a:off x="4140775" y="910299"/>
            <a:ext cx="1022541" cy="437896"/>
            <a:chOff x="3759465" y="5453558"/>
            <a:chExt cx="437097" cy="231680"/>
          </a:xfrm>
        </p:grpSpPr>
        <p:sp>
          <p:nvSpPr>
            <p:cNvPr id="588" name="Rounded Rectangle 587"/>
            <p:cNvSpPr/>
            <p:nvPr/>
          </p:nvSpPr>
          <p:spPr>
            <a:xfrm>
              <a:off x="3827286" y="5489522"/>
              <a:ext cx="306413" cy="1784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759465" y="5453558"/>
              <a:ext cx="437097" cy="23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5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Same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pic>
        <p:nvPicPr>
          <p:cNvPr id="590" name="Picture 5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598" y="888886"/>
            <a:ext cx="201296" cy="201296"/>
          </a:xfrm>
          <a:prstGeom prst="rect">
            <a:avLst/>
          </a:prstGeom>
        </p:spPr>
      </p:pic>
      <p:pic>
        <p:nvPicPr>
          <p:cNvPr id="591" name="Picture 5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90" y="1146138"/>
            <a:ext cx="201296" cy="201296"/>
          </a:xfrm>
          <a:prstGeom prst="rect">
            <a:avLst/>
          </a:prstGeom>
        </p:spPr>
      </p:pic>
      <p:pic>
        <p:nvPicPr>
          <p:cNvPr id="592" name="Picture 5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58" y="895553"/>
            <a:ext cx="201296" cy="2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6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5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8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4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0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3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9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2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8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4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3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6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9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2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5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8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4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138" grpId="0"/>
      <p:bldP spid="139" grpId="0"/>
      <p:bldP spid="539" grpId="0" animBg="1"/>
      <p:bldP spid="539" grpId="1" animBg="1"/>
      <p:bldP spid="540" grpId="0"/>
      <p:bldP spid="540" grpId="1"/>
      <p:bldP spid="541" grpId="0"/>
      <p:bldP spid="541" grpId="1"/>
      <p:bldP spid="542" grpId="0"/>
      <p:bldP spid="542" grpId="1"/>
      <p:bldP spid="543" grpId="0"/>
      <p:bldP spid="543" grpId="1"/>
      <p:bldP spid="544" grpId="0"/>
      <p:bldP spid="544" grpId="1"/>
      <p:bldP spid="545" grpId="0"/>
      <p:bldP spid="545" grpId="1"/>
      <p:bldP spid="546" grpId="0"/>
      <p:bldP spid="546" grpId="1"/>
      <p:bldP spid="547" grpId="0"/>
      <p:bldP spid="547" grpId="1"/>
      <p:bldP spid="548" grpId="0"/>
      <p:bldP spid="548" grpId="1"/>
      <p:bldP spid="549" grpId="0"/>
      <p:bldP spid="549" grpId="1"/>
      <p:bldP spid="566" grpId="0" animBg="1"/>
      <p:bldP spid="566" grpId="1" animBg="1"/>
      <p:bldP spid="567" grpId="0"/>
      <p:bldP spid="567" grpId="1"/>
      <p:bldP spid="568" grpId="0"/>
      <p:bldP spid="568" grpId="1"/>
      <p:bldP spid="569" grpId="0"/>
      <p:bldP spid="569" grpId="1"/>
      <p:bldP spid="570" grpId="0"/>
      <p:bldP spid="570" grpId="1"/>
      <p:bldP spid="571" grpId="0"/>
      <p:bldP spid="571" grpId="1"/>
      <p:bldP spid="572" grpId="0"/>
      <p:bldP spid="572" grpId="1"/>
      <p:bldP spid="573" grpId="0"/>
      <p:bldP spid="573" grpId="1"/>
      <p:bldP spid="574" grpId="0"/>
      <p:bldP spid="574" grpId="1"/>
      <p:bldP spid="575" grpId="0"/>
      <p:bldP spid="575" grpId="1"/>
      <p:bldP spid="576" grpId="0"/>
      <p:bldP spid="57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Oval 411"/>
          <p:cNvSpPr/>
          <p:nvPr/>
        </p:nvSpPr>
        <p:spPr>
          <a:xfrm>
            <a:off x="9580283" y="3952492"/>
            <a:ext cx="1969992" cy="203234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/>
          <p:cNvSpPr/>
          <p:nvPr/>
        </p:nvSpPr>
        <p:spPr>
          <a:xfrm>
            <a:off x="4147419" y="3736676"/>
            <a:ext cx="1880537" cy="2226566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8946"/>
              </p:ext>
            </p:extLst>
          </p:nvPr>
        </p:nvGraphicFramePr>
        <p:xfrm>
          <a:off x="3619500" y="326644"/>
          <a:ext cx="8229600" cy="24988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422"/>
                <a:gridCol w="662275"/>
                <a:gridCol w="521138"/>
                <a:gridCol w="1335409"/>
                <a:gridCol w="1856547"/>
                <a:gridCol w="1693690"/>
                <a:gridCol w="1661119"/>
              </a:tblGrid>
              <a:tr h="292074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Biz 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 address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city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phone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201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Spear Street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4159745077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333 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="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20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295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4159862349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74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52 California Street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="0" baseline="0" dirty="0" smtClean="0">
                          <a:latin typeface="Cambria" panose="02040503050406030204" pitchFamily="18" charset="0"/>
                        </a:rPr>
                        <a:t> FRANCISCO SF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4153988630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42900" y="1150285"/>
            <a:ext cx="3232866" cy="97806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2(a): </a:t>
            </a:r>
          </a:p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Updates for business listings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6566" y="6377193"/>
            <a:ext cx="7494269" cy="48080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2(b): Record linkage results with all updates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3273424">
            <a:off x="1167287" y="2386107"/>
            <a:ext cx="974460" cy="1004133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47982" y="3326326"/>
            <a:ext cx="2942005" cy="3237035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345248" y="297747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35110" y="438405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76737" y="3793605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65617" y="4629747"/>
            <a:ext cx="172780" cy="172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>
            <a:stCxn id="23" idx="4"/>
            <a:endCxn id="24" idx="0"/>
          </p:cNvCxnSpPr>
          <p:nvPr/>
        </p:nvCxnSpPr>
        <p:spPr>
          <a:xfrm flipH="1">
            <a:off x="1212834" y="3132919"/>
            <a:ext cx="210138" cy="125113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5"/>
            <a:endCxn id="26" idx="1"/>
          </p:cNvCxnSpPr>
          <p:nvPr/>
        </p:nvCxnSpPr>
        <p:spPr>
          <a:xfrm>
            <a:off x="1267793" y="4516733"/>
            <a:ext cx="923127" cy="13831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4"/>
            <a:endCxn id="26" idx="7"/>
          </p:cNvCxnSpPr>
          <p:nvPr/>
        </p:nvCxnSpPr>
        <p:spPr>
          <a:xfrm flipH="1">
            <a:off x="2313094" y="3959898"/>
            <a:ext cx="246790" cy="69515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25" idx="1"/>
          </p:cNvCxnSpPr>
          <p:nvPr/>
        </p:nvCxnSpPr>
        <p:spPr>
          <a:xfrm>
            <a:off x="1477931" y="3110154"/>
            <a:ext cx="1023159" cy="70780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  <a:endCxn id="24" idx="7"/>
          </p:cNvCxnSpPr>
          <p:nvPr/>
        </p:nvCxnSpPr>
        <p:spPr>
          <a:xfrm flipH="1">
            <a:off x="1267793" y="3935545"/>
            <a:ext cx="1233297" cy="47127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44002" y="2625552"/>
            <a:ext cx="451125" cy="33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7798" y="4164428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79616" y="357409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48442" y="5401227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2770051" y="5911456"/>
            <a:ext cx="110889" cy="11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>
            <a:stCxn id="24" idx="4"/>
            <a:endCxn id="84" idx="0"/>
          </p:cNvCxnSpPr>
          <p:nvPr/>
        </p:nvCxnSpPr>
        <p:spPr>
          <a:xfrm flipH="1">
            <a:off x="1026166" y="4539498"/>
            <a:ext cx="186668" cy="86172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4" idx="5"/>
            <a:endCxn id="87" idx="2"/>
          </p:cNvCxnSpPr>
          <p:nvPr/>
        </p:nvCxnSpPr>
        <p:spPr>
          <a:xfrm>
            <a:off x="1081125" y="5533910"/>
            <a:ext cx="1688926" cy="43299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5"/>
            <a:endCxn id="87" idx="0"/>
          </p:cNvCxnSpPr>
          <p:nvPr/>
        </p:nvCxnSpPr>
        <p:spPr>
          <a:xfrm>
            <a:off x="2618677" y="3935545"/>
            <a:ext cx="206819" cy="197591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5"/>
            <a:endCxn id="87" idx="1"/>
          </p:cNvCxnSpPr>
          <p:nvPr/>
        </p:nvCxnSpPr>
        <p:spPr>
          <a:xfrm>
            <a:off x="1267793" y="4516733"/>
            <a:ext cx="1518497" cy="141096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5"/>
            <a:endCxn id="87" idx="0"/>
          </p:cNvCxnSpPr>
          <p:nvPr/>
        </p:nvCxnSpPr>
        <p:spPr>
          <a:xfrm>
            <a:off x="2313094" y="4777224"/>
            <a:ext cx="512402" cy="113423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6" idx="3"/>
            <a:endCxn id="84" idx="6"/>
          </p:cNvCxnSpPr>
          <p:nvPr/>
        </p:nvCxnSpPr>
        <p:spPr>
          <a:xfrm flipH="1">
            <a:off x="1103890" y="4777224"/>
            <a:ext cx="1087030" cy="70172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04277" y="464454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256962" y="5218042"/>
            <a:ext cx="365061" cy="245246"/>
            <a:chOff x="3430143" y="5333609"/>
            <a:chExt cx="306442" cy="178427"/>
          </a:xfrm>
        </p:grpSpPr>
        <p:sp>
          <p:nvSpPr>
            <p:cNvPr id="133" name="Rounded Rectangle 132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118" name="Straight Connector 117"/>
          <p:cNvCxnSpPr>
            <a:stCxn id="25" idx="3"/>
            <a:endCxn id="84" idx="7"/>
          </p:cNvCxnSpPr>
          <p:nvPr/>
        </p:nvCxnSpPr>
        <p:spPr>
          <a:xfrm flipH="1">
            <a:off x="1081125" y="3935545"/>
            <a:ext cx="1419965" cy="148844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521250" y="5922742"/>
            <a:ext cx="533281" cy="24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 rot="21377971">
            <a:off x="2515815" y="4628182"/>
            <a:ext cx="368291" cy="245246"/>
            <a:chOff x="3887408" y="5489523"/>
            <a:chExt cx="309153" cy="178427"/>
          </a:xfrm>
        </p:grpSpPr>
        <p:sp>
          <p:nvSpPr>
            <p:cNvPr id="134" name="Rounded Rectangle 1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 rot="21394080">
            <a:off x="1253734" y="4884232"/>
            <a:ext cx="368291" cy="245246"/>
            <a:chOff x="3887408" y="5489523"/>
            <a:chExt cx="309153" cy="178427"/>
          </a:xfrm>
        </p:grpSpPr>
        <p:sp>
          <p:nvSpPr>
            <p:cNvPr id="139" name="Rounded Rectangle 13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998720" y="5249458"/>
            <a:ext cx="368291" cy="245246"/>
            <a:chOff x="3887408" y="5489523"/>
            <a:chExt cx="309153" cy="178427"/>
          </a:xfrm>
        </p:grpSpPr>
        <p:sp>
          <p:nvSpPr>
            <p:cNvPr id="142" name="Rounded Rectangle 1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93855" y="4955395"/>
            <a:ext cx="368291" cy="245246"/>
            <a:chOff x="3887408" y="5489523"/>
            <a:chExt cx="309153" cy="178427"/>
          </a:xfrm>
        </p:grpSpPr>
        <p:sp>
          <p:nvSpPr>
            <p:cNvPr id="145" name="Rounded Rectangle 1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03778" y="5583102"/>
            <a:ext cx="365061" cy="245246"/>
            <a:chOff x="3430143" y="5333609"/>
            <a:chExt cx="306442" cy="178427"/>
          </a:xfrm>
        </p:grpSpPr>
        <p:sp>
          <p:nvSpPr>
            <p:cNvPr id="195" name="Rounded Rectangle 194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341324" y="5102111"/>
            <a:ext cx="365061" cy="245246"/>
            <a:chOff x="3430143" y="5333609"/>
            <a:chExt cx="306442" cy="178427"/>
          </a:xfrm>
        </p:grpSpPr>
        <p:sp>
          <p:nvSpPr>
            <p:cNvPr id="198" name="Rounded Rectangle 197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410982" y="4427010"/>
            <a:ext cx="368291" cy="245246"/>
            <a:chOff x="3887408" y="5489523"/>
            <a:chExt cx="309153" cy="178427"/>
          </a:xfrm>
        </p:grpSpPr>
        <p:sp>
          <p:nvSpPr>
            <p:cNvPr id="201" name="Rounded Rectangle 20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222610" y="4212694"/>
            <a:ext cx="368291" cy="245246"/>
            <a:chOff x="3887408" y="5489523"/>
            <a:chExt cx="309153" cy="178427"/>
          </a:xfrm>
        </p:grpSpPr>
        <p:sp>
          <p:nvSpPr>
            <p:cNvPr id="204" name="Rounded Rectangle 20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710831" y="3995062"/>
            <a:ext cx="365061" cy="245246"/>
            <a:chOff x="3430143" y="5333609"/>
            <a:chExt cx="306442" cy="178427"/>
          </a:xfrm>
        </p:grpSpPr>
        <p:sp>
          <p:nvSpPr>
            <p:cNvPr id="207" name="Rounded Rectangle 206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922514" y="3475652"/>
            <a:ext cx="368291" cy="245246"/>
            <a:chOff x="3887408" y="5489523"/>
            <a:chExt cx="309153" cy="178427"/>
          </a:xfrm>
        </p:grpSpPr>
        <p:sp>
          <p:nvSpPr>
            <p:cNvPr id="210" name="Rounded Rectangle 209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65658" y="3826014"/>
            <a:ext cx="404163" cy="258147"/>
            <a:chOff x="3887408" y="5489523"/>
            <a:chExt cx="309153" cy="178427"/>
          </a:xfrm>
        </p:grpSpPr>
        <p:sp>
          <p:nvSpPr>
            <p:cNvPr id="213" name="Rounded Rectangle 212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827066" y="5515515"/>
            <a:ext cx="490837" cy="25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581991" y="5984833"/>
            <a:ext cx="502941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539273" y="2490684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4450291" y="4103623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>
            <a:off x="4473056" y="502109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>
            <a:off x="5408384" y="4575930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/>
          <p:cNvCxnSpPr>
            <a:stCxn id="283" idx="4"/>
            <a:endCxn id="284" idx="0"/>
          </p:cNvCxnSpPr>
          <p:nvPr/>
        </p:nvCxnSpPr>
        <p:spPr>
          <a:xfrm>
            <a:off x="4528015" y="4259071"/>
            <a:ext cx="22765" cy="7620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3" idx="6"/>
            <a:endCxn id="285" idx="1"/>
          </p:cNvCxnSpPr>
          <p:nvPr/>
        </p:nvCxnSpPr>
        <p:spPr>
          <a:xfrm>
            <a:off x="4605739" y="4181347"/>
            <a:ext cx="826998" cy="41893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5" idx="3"/>
            <a:endCxn id="284" idx="7"/>
          </p:cNvCxnSpPr>
          <p:nvPr/>
        </p:nvCxnSpPr>
        <p:spPr>
          <a:xfrm flipH="1">
            <a:off x="4605739" y="4717870"/>
            <a:ext cx="826998" cy="32598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5370814" y="547474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8" name="Straight Connector 297"/>
          <p:cNvCxnSpPr>
            <a:stCxn id="285" idx="4"/>
            <a:endCxn id="297" idx="0"/>
          </p:cNvCxnSpPr>
          <p:nvPr/>
        </p:nvCxnSpPr>
        <p:spPr>
          <a:xfrm flipH="1">
            <a:off x="5448538" y="4742223"/>
            <a:ext cx="42993" cy="73252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84" idx="5"/>
            <a:endCxn id="297" idx="1"/>
          </p:cNvCxnSpPr>
          <p:nvPr/>
        </p:nvCxnSpPr>
        <p:spPr>
          <a:xfrm>
            <a:off x="4605739" y="5153773"/>
            <a:ext cx="787840" cy="34373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473863" y="3898235"/>
            <a:ext cx="451125" cy="1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221283" y="5080962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5112930" y="5525497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497514" y="4489427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4740035" y="5200601"/>
            <a:ext cx="368291" cy="245246"/>
            <a:chOff x="3887408" y="5489523"/>
            <a:chExt cx="309153" cy="178427"/>
          </a:xfrm>
        </p:grpSpPr>
        <p:sp>
          <p:nvSpPr>
            <p:cNvPr id="322" name="Rounded Rectangle 32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5288785" y="5019065"/>
            <a:ext cx="368291" cy="245246"/>
            <a:chOff x="3887408" y="5489523"/>
            <a:chExt cx="309153" cy="178427"/>
          </a:xfrm>
        </p:grpSpPr>
        <p:sp>
          <p:nvSpPr>
            <p:cNvPr id="325" name="Rounded Rectangle 32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4343869" y="4522083"/>
            <a:ext cx="368291" cy="245246"/>
            <a:chOff x="3887408" y="5489523"/>
            <a:chExt cx="309153" cy="178427"/>
          </a:xfrm>
        </p:grpSpPr>
        <p:sp>
          <p:nvSpPr>
            <p:cNvPr id="328" name="Rounded Rectangle 32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819387" y="4283735"/>
            <a:ext cx="368291" cy="245246"/>
            <a:chOff x="3887408" y="5489523"/>
            <a:chExt cx="309153" cy="178427"/>
          </a:xfrm>
        </p:grpSpPr>
        <p:sp>
          <p:nvSpPr>
            <p:cNvPr id="331" name="Rounded Rectangle 33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879469" y="4768439"/>
            <a:ext cx="368291" cy="245246"/>
            <a:chOff x="3887408" y="5489523"/>
            <a:chExt cx="309153" cy="178427"/>
          </a:xfrm>
        </p:grpSpPr>
        <p:sp>
          <p:nvSpPr>
            <p:cNvPr id="334" name="Rounded Rectangle 3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36" name="Rectangle 335"/>
          <p:cNvSpPr/>
          <p:nvPr/>
        </p:nvSpPr>
        <p:spPr>
          <a:xfrm>
            <a:off x="5069515" y="3812953"/>
            <a:ext cx="494540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567947" y="4764513"/>
            <a:ext cx="850377" cy="1004133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6626558" y="538882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/>
          <p:cNvSpPr/>
          <p:nvPr/>
        </p:nvSpPr>
        <p:spPr>
          <a:xfrm>
            <a:off x="6738663" y="5447299"/>
            <a:ext cx="509469" cy="186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6641085" y="4738429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7776271" y="3225080"/>
            <a:ext cx="1921433" cy="1979278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/>
          <p:cNvSpPr/>
          <p:nvPr/>
        </p:nvSpPr>
        <p:spPr>
          <a:xfrm>
            <a:off x="7873526" y="405789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/>
          <p:cNvSpPr/>
          <p:nvPr/>
        </p:nvSpPr>
        <p:spPr>
          <a:xfrm>
            <a:off x="8791442" y="4814342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/>
          <p:cNvSpPr/>
          <p:nvPr/>
        </p:nvSpPr>
        <p:spPr>
          <a:xfrm>
            <a:off x="9056324" y="3789077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Straight Connector 347"/>
          <p:cNvCxnSpPr>
            <a:endCxn id="346" idx="1"/>
          </p:cNvCxnSpPr>
          <p:nvPr/>
        </p:nvCxnSpPr>
        <p:spPr>
          <a:xfrm>
            <a:off x="8002309" y="4206274"/>
            <a:ext cx="811898" cy="630833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45" idx="6"/>
            <a:endCxn id="347" idx="2"/>
          </p:cNvCxnSpPr>
          <p:nvPr/>
        </p:nvCxnSpPr>
        <p:spPr>
          <a:xfrm flipV="1">
            <a:off x="8028974" y="3872224"/>
            <a:ext cx="1027350" cy="26339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47" idx="3"/>
            <a:endCxn id="346" idx="0"/>
          </p:cNvCxnSpPr>
          <p:nvPr/>
        </p:nvCxnSpPr>
        <p:spPr>
          <a:xfrm flipH="1">
            <a:off x="8869166" y="3931017"/>
            <a:ext cx="211511" cy="88332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9956411" y="471244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2" name="Straight Connector 351"/>
          <p:cNvCxnSpPr>
            <a:stCxn id="347" idx="5"/>
            <a:endCxn id="351" idx="1"/>
          </p:cNvCxnSpPr>
          <p:nvPr/>
        </p:nvCxnSpPr>
        <p:spPr>
          <a:xfrm>
            <a:off x="9198264" y="3931017"/>
            <a:ext cx="780912" cy="80419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46" idx="6"/>
            <a:endCxn id="351" idx="2"/>
          </p:cNvCxnSpPr>
          <p:nvPr/>
        </p:nvCxnSpPr>
        <p:spPr>
          <a:xfrm flipV="1">
            <a:off x="8946890" y="4790168"/>
            <a:ext cx="1009521" cy="10189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 rot="21103633">
            <a:off x="7807042" y="3810555"/>
            <a:ext cx="484958" cy="1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8610993" y="4893908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9925428" y="4467028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9090467" y="3620866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9080098" y="4676213"/>
            <a:ext cx="368291" cy="245246"/>
            <a:chOff x="3887408" y="5489523"/>
            <a:chExt cx="309153" cy="178427"/>
          </a:xfrm>
        </p:grpSpPr>
        <p:sp>
          <p:nvSpPr>
            <p:cNvPr id="362" name="Rounded Rectangle 36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8195034" y="4363102"/>
            <a:ext cx="368291" cy="245246"/>
            <a:chOff x="3887408" y="5489523"/>
            <a:chExt cx="309153" cy="178427"/>
          </a:xfrm>
        </p:grpSpPr>
        <p:sp>
          <p:nvSpPr>
            <p:cNvPr id="365" name="Rounded Rectangle 36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8364236" y="3841889"/>
            <a:ext cx="368291" cy="245246"/>
            <a:chOff x="3887408" y="5489523"/>
            <a:chExt cx="309153" cy="178427"/>
          </a:xfrm>
        </p:grpSpPr>
        <p:sp>
          <p:nvSpPr>
            <p:cNvPr id="368" name="Rounded Rectangle 36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9280222" y="4108004"/>
            <a:ext cx="368291" cy="245246"/>
            <a:chOff x="3887408" y="5489523"/>
            <a:chExt cx="309153" cy="178427"/>
          </a:xfrm>
        </p:grpSpPr>
        <p:sp>
          <p:nvSpPr>
            <p:cNvPr id="371" name="Rounded Rectangle 37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8506766" y="3217912"/>
            <a:ext cx="494540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80" name="Oval 379"/>
          <p:cNvSpPr/>
          <p:nvPr/>
        </p:nvSpPr>
        <p:spPr>
          <a:xfrm>
            <a:off x="11022376" y="463754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1" name="Straight Connector 380"/>
          <p:cNvCxnSpPr>
            <a:stCxn id="351" idx="6"/>
          </p:cNvCxnSpPr>
          <p:nvPr/>
        </p:nvCxnSpPr>
        <p:spPr>
          <a:xfrm flipV="1">
            <a:off x="10111859" y="4706519"/>
            <a:ext cx="910517" cy="8364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90" idx="7"/>
            <a:endCxn id="380" idx="3"/>
          </p:cNvCxnSpPr>
          <p:nvPr/>
        </p:nvCxnSpPr>
        <p:spPr>
          <a:xfrm flipV="1">
            <a:off x="10602247" y="4770227"/>
            <a:ext cx="442894" cy="7633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/>
          <p:cNvSpPr/>
          <p:nvPr/>
        </p:nvSpPr>
        <p:spPr>
          <a:xfrm>
            <a:off x="10469564" y="551078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Connector 390"/>
          <p:cNvCxnSpPr>
            <a:stCxn id="351" idx="5"/>
            <a:endCxn id="390" idx="1"/>
          </p:cNvCxnSpPr>
          <p:nvPr/>
        </p:nvCxnSpPr>
        <p:spPr>
          <a:xfrm>
            <a:off x="10089094" y="4845127"/>
            <a:ext cx="403235" cy="6884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0469564" y="5638909"/>
            <a:ext cx="480719" cy="19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10963349" y="4772670"/>
            <a:ext cx="496039" cy="218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10064129" y="5074162"/>
            <a:ext cx="368291" cy="245246"/>
            <a:chOff x="3887408" y="5489523"/>
            <a:chExt cx="309153" cy="178427"/>
          </a:xfrm>
        </p:grpSpPr>
        <p:sp>
          <p:nvSpPr>
            <p:cNvPr id="359" name="Rounded Rectangle 35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8802477" y="4281068"/>
            <a:ext cx="365061" cy="245246"/>
            <a:chOff x="3430143" y="5333609"/>
            <a:chExt cx="306442" cy="178427"/>
          </a:xfrm>
        </p:grpSpPr>
        <p:sp>
          <p:nvSpPr>
            <p:cNvPr id="439" name="Rounded Rectangle 438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10603678" y="5085545"/>
            <a:ext cx="368291" cy="245246"/>
            <a:chOff x="3887408" y="5489523"/>
            <a:chExt cx="309153" cy="178427"/>
          </a:xfrm>
        </p:grpSpPr>
        <p:sp>
          <p:nvSpPr>
            <p:cNvPr id="442" name="Rounded Rectangle 4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10363143" y="4637544"/>
            <a:ext cx="368291" cy="245246"/>
            <a:chOff x="3887408" y="5489523"/>
            <a:chExt cx="309153" cy="178427"/>
          </a:xfrm>
        </p:grpSpPr>
        <p:sp>
          <p:nvSpPr>
            <p:cNvPr id="445" name="Rounded Rectangle 4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47" name="Rectangle 446"/>
          <p:cNvSpPr/>
          <p:nvPr/>
        </p:nvSpPr>
        <p:spPr>
          <a:xfrm>
            <a:off x="10350615" y="3992101"/>
            <a:ext cx="494540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5643818" y="5133185"/>
            <a:ext cx="934820" cy="983107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Oval 411"/>
          <p:cNvSpPr/>
          <p:nvPr/>
        </p:nvSpPr>
        <p:spPr>
          <a:xfrm>
            <a:off x="9815003" y="4320019"/>
            <a:ext cx="1561234" cy="1652997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/>
          <p:cNvSpPr/>
          <p:nvPr/>
        </p:nvSpPr>
        <p:spPr>
          <a:xfrm>
            <a:off x="4077345" y="3736676"/>
            <a:ext cx="1870415" cy="1952318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8946"/>
              </p:ext>
            </p:extLst>
          </p:nvPr>
        </p:nvGraphicFramePr>
        <p:xfrm>
          <a:off x="3619500" y="326644"/>
          <a:ext cx="8229600" cy="24988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422"/>
                <a:gridCol w="662275"/>
                <a:gridCol w="521138"/>
                <a:gridCol w="1335409"/>
                <a:gridCol w="1856547"/>
                <a:gridCol w="1693690"/>
                <a:gridCol w="1661119"/>
              </a:tblGrid>
              <a:tr h="292074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Biz 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 address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city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phone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201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Spear Street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4159745077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333 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="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20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295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4159862349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74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52 California Street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="0" baseline="0" dirty="0" smtClean="0">
                          <a:latin typeface="Cambria" panose="02040503050406030204" pitchFamily="18" charset="0"/>
                        </a:rPr>
                        <a:t> FRANCISCO SF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4153988630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76566" y="6377193"/>
            <a:ext cx="7494269" cy="48080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3: Results of a baseline incremental linkage algorithm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8756" y="2489200"/>
            <a:ext cx="3385384" cy="407416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345248" y="297747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35110" y="438405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76737" y="3793605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65617" y="4629747"/>
            <a:ext cx="172780" cy="172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>
            <a:stCxn id="23" idx="4"/>
            <a:endCxn id="24" idx="0"/>
          </p:cNvCxnSpPr>
          <p:nvPr/>
        </p:nvCxnSpPr>
        <p:spPr>
          <a:xfrm flipH="1">
            <a:off x="1212834" y="3132919"/>
            <a:ext cx="210138" cy="125113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5"/>
            <a:endCxn id="26" idx="1"/>
          </p:cNvCxnSpPr>
          <p:nvPr/>
        </p:nvCxnSpPr>
        <p:spPr>
          <a:xfrm>
            <a:off x="1267793" y="4516733"/>
            <a:ext cx="923127" cy="13831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4"/>
            <a:endCxn id="26" idx="7"/>
          </p:cNvCxnSpPr>
          <p:nvPr/>
        </p:nvCxnSpPr>
        <p:spPr>
          <a:xfrm flipH="1">
            <a:off x="2313094" y="3959898"/>
            <a:ext cx="246790" cy="69515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25" idx="1"/>
          </p:cNvCxnSpPr>
          <p:nvPr/>
        </p:nvCxnSpPr>
        <p:spPr>
          <a:xfrm>
            <a:off x="1477931" y="3110154"/>
            <a:ext cx="1023159" cy="70780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  <a:endCxn id="24" idx="7"/>
          </p:cNvCxnSpPr>
          <p:nvPr/>
        </p:nvCxnSpPr>
        <p:spPr>
          <a:xfrm flipH="1">
            <a:off x="1267793" y="3935545"/>
            <a:ext cx="1233297" cy="47127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44002" y="2625552"/>
            <a:ext cx="451125" cy="33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7798" y="4164428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79616" y="357409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48442" y="5401227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2770051" y="5911456"/>
            <a:ext cx="110889" cy="11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>
            <a:stCxn id="24" idx="4"/>
            <a:endCxn id="84" idx="0"/>
          </p:cNvCxnSpPr>
          <p:nvPr/>
        </p:nvCxnSpPr>
        <p:spPr>
          <a:xfrm flipH="1">
            <a:off x="1026166" y="4539498"/>
            <a:ext cx="186668" cy="86172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4" idx="5"/>
            <a:endCxn id="87" idx="2"/>
          </p:cNvCxnSpPr>
          <p:nvPr/>
        </p:nvCxnSpPr>
        <p:spPr>
          <a:xfrm>
            <a:off x="1081125" y="5533910"/>
            <a:ext cx="1688926" cy="43299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5"/>
            <a:endCxn id="87" idx="0"/>
          </p:cNvCxnSpPr>
          <p:nvPr/>
        </p:nvCxnSpPr>
        <p:spPr>
          <a:xfrm>
            <a:off x="2618677" y="3935545"/>
            <a:ext cx="206819" cy="197591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5"/>
            <a:endCxn id="87" idx="1"/>
          </p:cNvCxnSpPr>
          <p:nvPr/>
        </p:nvCxnSpPr>
        <p:spPr>
          <a:xfrm>
            <a:off x="1267793" y="4516733"/>
            <a:ext cx="1518497" cy="141096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5"/>
            <a:endCxn id="87" idx="0"/>
          </p:cNvCxnSpPr>
          <p:nvPr/>
        </p:nvCxnSpPr>
        <p:spPr>
          <a:xfrm>
            <a:off x="2313094" y="4777224"/>
            <a:ext cx="512402" cy="113423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6" idx="3"/>
            <a:endCxn id="84" idx="6"/>
          </p:cNvCxnSpPr>
          <p:nvPr/>
        </p:nvCxnSpPr>
        <p:spPr>
          <a:xfrm flipH="1">
            <a:off x="1103890" y="4777224"/>
            <a:ext cx="1087030" cy="70172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04277" y="464454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256962" y="5218042"/>
            <a:ext cx="365061" cy="245246"/>
            <a:chOff x="3430143" y="5333609"/>
            <a:chExt cx="306442" cy="178427"/>
          </a:xfrm>
        </p:grpSpPr>
        <p:sp>
          <p:nvSpPr>
            <p:cNvPr id="133" name="Rounded Rectangle 132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118" name="Straight Connector 117"/>
          <p:cNvCxnSpPr>
            <a:stCxn id="25" idx="3"/>
            <a:endCxn id="84" idx="7"/>
          </p:cNvCxnSpPr>
          <p:nvPr/>
        </p:nvCxnSpPr>
        <p:spPr>
          <a:xfrm flipH="1">
            <a:off x="1081125" y="3935545"/>
            <a:ext cx="1419965" cy="148844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521250" y="5922742"/>
            <a:ext cx="533281" cy="24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 rot="21377971">
            <a:off x="2515815" y="4628182"/>
            <a:ext cx="368291" cy="245246"/>
            <a:chOff x="3887408" y="5489523"/>
            <a:chExt cx="309153" cy="178427"/>
          </a:xfrm>
        </p:grpSpPr>
        <p:sp>
          <p:nvSpPr>
            <p:cNvPr id="134" name="Rounded Rectangle 1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 rot="21394080">
            <a:off x="1253734" y="4884232"/>
            <a:ext cx="368291" cy="245246"/>
            <a:chOff x="3887408" y="5489523"/>
            <a:chExt cx="309153" cy="178427"/>
          </a:xfrm>
        </p:grpSpPr>
        <p:sp>
          <p:nvSpPr>
            <p:cNvPr id="139" name="Rounded Rectangle 13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998720" y="5249458"/>
            <a:ext cx="368291" cy="245246"/>
            <a:chOff x="3887408" y="5489523"/>
            <a:chExt cx="309153" cy="178427"/>
          </a:xfrm>
        </p:grpSpPr>
        <p:sp>
          <p:nvSpPr>
            <p:cNvPr id="142" name="Rounded Rectangle 1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93855" y="4955395"/>
            <a:ext cx="368291" cy="245246"/>
            <a:chOff x="3887408" y="5489523"/>
            <a:chExt cx="309153" cy="178427"/>
          </a:xfrm>
        </p:grpSpPr>
        <p:sp>
          <p:nvSpPr>
            <p:cNvPr id="145" name="Rounded Rectangle 1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03778" y="5583102"/>
            <a:ext cx="365061" cy="245246"/>
            <a:chOff x="3430143" y="5333609"/>
            <a:chExt cx="306442" cy="178427"/>
          </a:xfrm>
        </p:grpSpPr>
        <p:sp>
          <p:nvSpPr>
            <p:cNvPr id="195" name="Rounded Rectangle 194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341324" y="5102111"/>
            <a:ext cx="365061" cy="245246"/>
            <a:chOff x="3430143" y="5333609"/>
            <a:chExt cx="306442" cy="178427"/>
          </a:xfrm>
        </p:grpSpPr>
        <p:sp>
          <p:nvSpPr>
            <p:cNvPr id="198" name="Rounded Rectangle 197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410982" y="4427010"/>
            <a:ext cx="368291" cy="245246"/>
            <a:chOff x="3887408" y="5489523"/>
            <a:chExt cx="309153" cy="178427"/>
          </a:xfrm>
        </p:grpSpPr>
        <p:sp>
          <p:nvSpPr>
            <p:cNvPr id="201" name="Rounded Rectangle 20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222610" y="4212694"/>
            <a:ext cx="368291" cy="245246"/>
            <a:chOff x="3887408" y="5489523"/>
            <a:chExt cx="309153" cy="178427"/>
          </a:xfrm>
        </p:grpSpPr>
        <p:sp>
          <p:nvSpPr>
            <p:cNvPr id="204" name="Rounded Rectangle 20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710831" y="3995062"/>
            <a:ext cx="365061" cy="245246"/>
            <a:chOff x="3430143" y="5333609"/>
            <a:chExt cx="306442" cy="178427"/>
          </a:xfrm>
        </p:grpSpPr>
        <p:sp>
          <p:nvSpPr>
            <p:cNvPr id="207" name="Rounded Rectangle 206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891746" y="3380630"/>
            <a:ext cx="368291" cy="245246"/>
            <a:chOff x="3887408" y="5489523"/>
            <a:chExt cx="309153" cy="178427"/>
          </a:xfrm>
        </p:grpSpPr>
        <p:sp>
          <p:nvSpPr>
            <p:cNvPr id="210" name="Rounded Rectangle 209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65711" y="3675553"/>
            <a:ext cx="404163" cy="258147"/>
            <a:chOff x="3887408" y="5489523"/>
            <a:chExt cx="309153" cy="178427"/>
          </a:xfrm>
        </p:grpSpPr>
        <p:sp>
          <p:nvSpPr>
            <p:cNvPr id="213" name="Rounded Rectangle 212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827066" y="5515515"/>
            <a:ext cx="490837" cy="25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500697" y="5984833"/>
            <a:ext cx="584236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4450291" y="4103623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>
            <a:off x="4473056" y="502109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>
            <a:off x="5408384" y="4575930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/>
          <p:cNvCxnSpPr>
            <a:stCxn id="283" idx="4"/>
            <a:endCxn id="284" idx="0"/>
          </p:cNvCxnSpPr>
          <p:nvPr/>
        </p:nvCxnSpPr>
        <p:spPr>
          <a:xfrm>
            <a:off x="4528015" y="4259071"/>
            <a:ext cx="22765" cy="7620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3" idx="6"/>
            <a:endCxn id="285" idx="1"/>
          </p:cNvCxnSpPr>
          <p:nvPr/>
        </p:nvCxnSpPr>
        <p:spPr>
          <a:xfrm>
            <a:off x="4605739" y="4181347"/>
            <a:ext cx="826998" cy="41893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5" idx="3"/>
            <a:endCxn id="284" idx="7"/>
          </p:cNvCxnSpPr>
          <p:nvPr/>
        </p:nvCxnSpPr>
        <p:spPr>
          <a:xfrm flipH="1">
            <a:off x="4605739" y="4717870"/>
            <a:ext cx="826998" cy="32598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5915533" y="561480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8" name="Straight Connector 297"/>
          <p:cNvCxnSpPr>
            <a:stCxn id="285" idx="5"/>
            <a:endCxn id="297" idx="0"/>
          </p:cNvCxnSpPr>
          <p:nvPr/>
        </p:nvCxnSpPr>
        <p:spPr>
          <a:xfrm>
            <a:off x="5550324" y="4717870"/>
            <a:ext cx="442933" cy="89693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84" idx="5"/>
            <a:endCxn id="297" idx="2"/>
          </p:cNvCxnSpPr>
          <p:nvPr/>
        </p:nvCxnSpPr>
        <p:spPr>
          <a:xfrm>
            <a:off x="4605739" y="5153773"/>
            <a:ext cx="1309794" cy="53875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473863" y="3898235"/>
            <a:ext cx="451125" cy="1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221283" y="5080962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5830605" y="5787119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497514" y="4489427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5043042" y="5238124"/>
            <a:ext cx="368291" cy="245246"/>
            <a:chOff x="3887408" y="5489523"/>
            <a:chExt cx="309153" cy="178427"/>
          </a:xfrm>
        </p:grpSpPr>
        <p:sp>
          <p:nvSpPr>
            <p:cNvPr id="322" name="Rounded Rectangle 32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5453086" y="4928607"/>
            <a:ext cx="368291" cy="245246"/>
            <a:chOff x="3887408" y="5489523"/>
            <a:chExt cx="309153" cy="178427"/>
          </a:xfrm>
        </p:grpSpPr>
        <p:sp>
          <p:nvSpPr>
            <p:cNvPr id="325" name="Rounded Rectangle 32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4343869" y="4522083"/>
            <a:ext cx="368291" cy="245246"/>
            <a:chOff x="3887408" y="5489523"/>
            <a:chExt cx="309153" cy="178427"/>
          </a:xfrm>
        </p:grpSpPr>
        <p:sp>
          <p:nvSpPr>
            <p:cNvPr id="328" name="Rounded Rectangle 32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819387" y="4283735"/>
            <a:ext cx="368291" cy="245246"/>
            <a:chOff x="3887408" y="5489523"/>
            <a:chExt cx="309153" cy="178427"/>
          </a:xfrm>
        </p:grpSpPr>
        <p:sp>
          <p:nvSpPr>
            <p:cNvPr id="331" name="Rounded Rectangle 33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879469" y="4768439"/>
            <a:ext cx="368291" cy="245246"/>
            <a:chOff x="3887408" y="5489523"/>
            <a:chExt cx="309153" cy="178427"/>
          </a:xfrm>
        </p:grpSpPr>
        <p:sp>
          <p:nvSpPr>
            <p:cNvPr id="334" name="Rounded Rectangle 3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36" name="Rectangle 335"/>
          <p:cNvSpPr/>
          <p:nvPr/>
        </p:nvSpPr>
        <p:spPr>
          <a:xfrm>
            <a:off x="4955714" y="3773183"/>
            <a:ext cx="575735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2’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640757" y="5229567"/>
            <a:ext cx="910034" cy="90629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6987851" y="567447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/>
          <p:cNvSpPr/>
          <p:nvPr/>
        </p:nvSpPr>
        <p:spPr>
          <a:xfrm>
            <a:off x="6871129" y="5814511"/>
            <a:ext cx="509469" cy="186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6823433" y="5165296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7510398" y="3244014"/>
            <a:ext cx="2556306" cy="1979278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/>
          <p:cNvSpPr/>
          <p:nvPr/>
        </p:nvSpPr>
        <p:spPr>
          <a:xfrm>
            <a:off x="7607653" y="407682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/>
          <p:cNvSpPr/>
          <p:nvPr/>
        </p:nvSpPr>
        <p:spPr>
          <a:xfrm>
            <a:off x="8525569" y="4833276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/>
          <p:cNvSpPr/>
          <p:nvPr/>
        </p:nvSpPr>
        <p:spPr>
          <a:xfrm>
            <a:off x="8790451" y="3808011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Straight Connector 347"/>
          <p:cNvCxnSpPr>
            <a:endCxn id="346" idx="1"/>
          </p:cNvCxnSpPr>
          <p:nvPr/>
        </p:nvCxnSpPr>
        <p:spPr>
          <a:xfrm>
            <a:off x="7736436" y="4225208"/>
            <a:ext cx="811898" cy="630833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45" idx="6"/>
            <a:endCxn id="347" idx="2"/>
          </p:cNvCxnSpPr>
          <p:nvPr/>
        </p:nvCxnSpPr>
        <p:spPr>
          <a:xfrm flipV="1">
            <a:off x="7763101" y="3891158"/>
            <a:ext cx="1027350" cy="26339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47" idx="3"/>
            <a:endCxn id="346" idx="0"/>
          </p:cNvCxnSpPr>
          <p:nvPr/>
        </p:nvCxnSpPr>
        <p:spPr>
          <a:xfrm flipH="1">
            <a:off x="8603293" y="3949951"/>
            <a:ext cx="211511" cy="88332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9509239" y="443586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2" name="Straight Connector 351"/>
          <p:cNvCxnSpPr>
            <a:stCxn id="347" idx="5"/>
            <a:endCxn id="351" idx="1"/>
          </p:cNvCxnSpPr>
          <p:nvPr/>
        </p:nvCxnSpPr>
        <p:spPr>
          <a:xfrm>
            <a:off x="8932391" y="3949951"/>
            <a:ext cx="599613" cy="50868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46" idx="6"/>
            <a:endCxn id="351" idx="2"/>
          </p:cNvCxnSpPr>
          <p:nvPr/>
        </p:nvCxnSpPr>
        <p:spPr>
          <a:xfrm flipV="1">
            <a:off x="8681017" y="4513592"/>
            <a:ext cx="828222" cy="39740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 rot="21103633">
            <a:off x="7541169" y="3829489"/>
            <a:ext cx="484958" cy="1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8345120" y="4912842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9500385" y="4210189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8824594" y="3639800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8914468" y="4612809"/>
            <a:ext cx="368291" cy="245246"/>
            <a:chOff x="3887408" y="5489523"/>
            <a:chExt cx="309153" cy="178427"/>
          </a:xfrm>
        </p:grpSpPr>
        <p:sp>
          <p:nvSpPr>
            <p:cNvPr id="362" name="Rounded Rectangle 36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929161" y="4382036"/>
            <a:ext cx="368291" cy="245246"/>
            <a:chOff x="3887408" y="5489523"/>
            <a:chExt cx="309153" cy="178427"/>
          </a:xfrm>
        </p:grpSpPr>
        <p:sp>
          <p:nvSpPr>
            <p:cNvPr id="365" name="Rounded Rectangle 36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8098363" y="3860823"/>
            <a:ext cx="368291" cy="245246"/>
            <a:chOff x="3887408" y="5489523"/>
            <a:chExt cx="309153" cy="178427"/>
          </a:xfrm>
        </p:grpSpPr>
        <p:sp>
          <p:nvSpPr>
            <p:cNvPr id="368" name="Rounded Rectangle 36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9044541" y="4076323"/>
            <a:ext cx="368291" cy="245246"/>
            <a:chOff x="3887408" y="5489523"/>
            <a:chExt cx="309153" cy="178427"/>
          </a:xfrm>
        </p:grpSpPr>
        <p:sp>
          <p:nvSpPr>
            <p:cNvPr id="371" name="Rounded Rectangle 37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8177715" y="3236846"/>
            <a:ext cx="557718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80" name="Oval 379"/>
          <p:cNvSpPr/>
          <p:nvPr/>
        </p:nvSpPr>
        <p:spPr>
          <a:xfrm>
            <a:off x="10765451" y="4755552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1" name="Straight Connector 380"/>
          <p:cNvCxnSpPr>
            <a:stCxn id="351" idx="6"/>
            <a:endCxn id="380" idx="2"/>
          </p:cNvCxnSpPr>
          <p:nvPr/>
        </p:nvCxnSpPr>
        <p:spPr>
          <a:xfrm>
            <a:off x="9664687" y="4513592"/>
            <a:ext cx="1100764" cy="31968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90" idx="7"/>
            <a:endCxn id="380" idx="3"/>
          </p:cNvCxnSpPr>
          <p:nvPr/>
        </p:nvCxnSpPr>
        <p:spPr>
          <a:xfrm flipV="1">
            <a:off x="10491311" y="4888235"/>
            <a:ext cx="296905" cy="66422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/>
          <p:cNvSpPr/>
          <p:nvPr/>
        </p:nvSpPr>
        <p:spPr>
          <a:xfrm>
            <a:off x="10358628" y="552969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Connector 390"/>
          <p:cNvCxnSpPr>
            <a:stCxn id="351" idx="5"/>
            <a:endCxn id="390" idx="1"/>
          </p:cNvCxnSpPr>
          <p:nvPr/>
        </p:nvCxnSpPr>
        <p:spPr>
          <a:xfrm>
            <a:off x="9641922" y="4568551"/>
            <a:ext cx="739471" cy="98390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0203691" y="5657843"/>
            <a:ext cx="480719" cy="19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10749168" y="4497100"/>
            <a:ext cx="496039" cy="218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9879758" y="5021090"/>
            <a:ext cx="368291" cy="245246"/>
            <a:chOff x="3887408" y="5489523"/>
            <a:chExt cx="309153" cy="178427"/>
          </a:xfrm>
        </p:grpSpPr>
        <p:sp>
          <p:nvSpPr>
            <p:cNvPr id="359" name="Rounded Rectangle 35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8536604" y="4300002"/>
            <a:ext cx="365061" cy="245246"/>
            <a:chOff x="3430143" y="5333609"/>
            <a:chExt cx="306442" cy="178427"/>
          </a:xfrm>
        </p:grpSpPr>
        <p:sp>
          <p:nvSpPr>
            <p:cNvPr id="439" name="Rounded Rectangle 438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10433679" y="5104161"/>
            <a:ext cx="368291" cy="245246"/>
            <a:chOff x="3887408" y="5489523"/>
            <a:chExt cx="309153" cy="178427"/>
          </a:xfrm>
        </p:grpSpPr>
        <p:sp>
          <p:nvSpPr>
            <p:cNvPr id="442" name="Rounded Rectangle 4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10148458" y="4575930"/>
            <a:ext cx="368291" cy="245246"/>
            <a:chOff x="3887408" y="5489523"/>
            <a:chExt cx="309153" cy="178427"/>
          </a:xfrm>
        </p:grpSpPr>
        <p:sp>
          <p:nvSpPr>
            <p:cNvPr id="445" name="Rounded Rectangle 4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47" name="Rectangle 446"/>
          <p:cNvSpPr/>
          <p:nvPr/>
        </p:nvSpPr>
        <p:spPr>
          <a:xfrm>
            <a:off x="10846083" y="5211129"/>
            <a:ext cx="565918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18044" y="5043234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1348</Words>
  <Application>Microsoft Office PowerPoint</Application>
  <PresentationFormat>Widescreen</PresentationFormat>
  <Paragraphs>585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Agency FB</vt:lpstr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362</cp:revision>
  <dcterms:created xsi:type="dcterms:W3CDTF">2017-04-05T03:10:14Z</dcterms:created>
  <dcterms:modified xsi:type="dcterms:W3CDTF">2017-04-13T03:04:03Z</dcterms:modified>
</cp:coreProperties>
</file>