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ppt/tags/tag45.xml" ContentType="application/vnd.openxmlformats-officedocument.presentationml.tags+xml"/>
  <Override PartName="/ppt/notesSlides/notesSlide45.xml" ContentType="application/vnd.openxmlformats-officedocument.presentationml.notesSlide+xml"/>
  <Override PartName="/ppt/tags/tag46.xml" ContentType="application/vnd.openxmlformats-officedocument.presentationml.tags+xml"/>
  <Override PartName="/ppt/notesSlides/notesSlide46.xml" ContentType="application/vnd.openxmlformats-officedocument.presentationml.notesSlide+xml"/>
  <Override PartName="/ppt/tags/tag47.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tags/tag48.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58" r:id="rId3"/>
    <p:sldId id="281" r:id="rId4"/>
    <p:sldId id="289" r:id="rId5"/>
    <p:sldId id="290" r:id="rId6"/>
    <p:sldId id="291" r:id="rId7"/>
    <p:sldId id="288" r:id="rId8"/>
    <p:sldId id="310" r:id="rId9"/>
    <p:sldId id="286" r:id="rId10"/>
    <p:sldId id="285" r:id="rId11"/>
    <p:sldId id="284" r:id="rId12"/>
    <p:sldId id="292" r:id="rId13"/>
    <p:sldId id="293" r:id="rId14"/>
    <p:sldId id="294" r:id="rId15"/>
    <p:sldId id="311" r:id="rId16"/>
    <p:sldId id="295" r:id="rId17"/>
    <p:sldId id="313" r:id="rId18"/>
    <p:sldId id="314" r:id="rId19"/>
    <p:sldId id="315" r:id="rId20"/>
    <p:sldId id="316" r:id="rId21"/>
    <p:sldId id="317" r:id="rId22"/>
    <p:sldId id="296" r:id="rId23"/>
    <p:sldId id="318" r:id="rId24"/>
    <p:sldId id="319" r:id="rId25"/>
    <p:sldId id="320" r:id="rId26"/>
    <p:sldId id="321" r:id="rId27"/>
    <p:sldId id="322" r:id="rId28"/>
    <p:sldId id="323" r:id="rId29"/>
    <p:sldId id="324" r:id="rId30"/>
    <p:sldId id="325" r:id="rId31"/>
    <p:sldId id="326" r:id="rId32"/>
    <p:sldId id="327" r:id="rId33"/>
    <p:sldId id="328" r:id="rId34"/>
    <p:sldId id="282" r:id="rId35"/>
    <p:sldId id="297" r:id="rId36"/>
    <p:sldId id="329" r:id="rId37"/>
    <p:sldId id="330" r:id="rId38"/>
    <p:sldId id="331" r:id="rId39"/>
    <p:sldId id="333" r:id="rId40"/>
    <p:sldId id="332" r:id="rId41"/>
    <p:sldId id="334" r:id="rId42"/>
    <p:sldId id="335" r:id="rId43"/>
    <p:sldId id="336" r:id="rId44"/>
    <p:sldId id="337" r:id="rId45"/>
    <p:sldId id="301" r:id="rId46"/>
    <p:sldId id="302" r:id="rId47"/>
    <p:sldId id="338" r:id="rId48"/>
    <p:sldId id="303" r:id="rId49"/>
    <p:sldId id="309" r:id="rId50"/>
    <p:sldId id="343" r:id="rId51"/>
    <p:sldId id="344" r:id="rId52"/>
    <p:sldId id="341" r:id="rId53"/>
    <p:sldId id="342" r:id="rId54"/>
    <p:sldId id="345" r:id="rId55"/>
    <p:sldId id="299" r:id="rId56"/>
    <p:sldId id="346" r:id="rId57"/>
    <p:sldId id="347" r:id="rId58"/>
    <p:sldId id="348" r:id="rId59"/>
    <p:sldId id="283" r:id="rId60"/>
    <p:sldId id="305" r:id="rId61"/>
    <p:sldId id="349" r:id="rId62"/>
    <p:sldId id="352" r:id="rId63"/>
    <p:sldId id="350" r:id="rId64"/>
    <p:sldId id="351" r:id="rId65"/>
    <p:sldId id="353" r:id="rId66"/>
    <p:sldId id="306" r:id="rId67"/>
    <p:sldId id="304" r:id="rId68"/>
    <p:sldId id="354" r:id="rId69"/>
    <p:sldId id="358" r:id="rId70"/>
    <p:sldId id="355" r:id="rId71"/>
    <p:sldId id="359" r:id="rId72"/>
    <p:sldId id="360" r:id="rId73"/>
    <p:sldId id="361" r:id="rId74"/>
    <p:sldId id="356" r:id="rId75"/>
    <p:sldId id="357" r:id="rId76"/>
    <p:sldId id="279" r:id="rId77"/>
    <p:sldId id="280"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6" userDrawn="1">
          <p15:clr>
            <a:srgbClr val="A4A3A4"/>
          </p15:clr>
        </p15:guide>
        <p15:guide id="3" orient="horz" pos="22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A06E"/>
    <a:srgbClr val="FF5722"/>
    <a:srgbClr val="92D050"/>
    <a:srgbClr val="FFFFFF"/>
    <a:srgbClr val="5688B6"/>
    <a:srgbClr val="FF0000"/>
    <a:srgbClr val="4B739D"/>
    <a:srgbClr val="D0E1F4"/>
    <a:srgbClr val="212121"/>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4140" autoAdjust="0"/>
  </p:normalViewPr>
  <p:slideViewPr>
    <p:cSldViewPr snapToGrid="0">
      <p:cViewPr varScale="1">
        <p:scale>
          <a:sx n="72" d="100"/>
          <a:sy n="72" d="100"/>
        </p:scale>
        <p:origin x="154" y="72"/>
      </p:cViewPr>
      <p:guideLst>
        <p:guide pos="3816"/>
        <p:guide orient="horz" pos="22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67AE2-511A-4C13-8BE6-31E62D1AB770}" type="datetimeFigureOut">
              <a:rPr lang="en-GB" smtClean="0"/>
              <a:t>17/04/2017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2AB29-2DA3-4135-8B30-9D32DE0D867B}" type="slidenum">
              <a:rPr lang="en-GB" smtClean="0"/>
              <a:t>‹#›</a:t>
            </a:fld>
            <a:endParaRPr lang="en-GB"/>
          </a:p>
        </p:txBody>
      </p:sp>
    </p:spTree>
    <p:extLst>
      <p:ext uri="{BB962C8B-B14F-4D97-AF65-F5344CB8AC3E}">
        <p14:creationId xmlns:p14="http://schemas.microsoft.com/office/powerpoint/2010/main" val="662608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1</a:t>
            </a:fld>
            <a:endParaRPr lang="en-GB"/>
          </a:p>
        </p:txBody>
      </p:sp>
    </p:spTree>
    <p:extLst>
      <p:ext uri="{BB962C8B-B14F-4D97-AF65-F5344CB8AC3E}">
        <p14:creationId xmlns:p14="http://schemas.microsoft.com/office/powerpoint/2010/main" val="2653278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11</a:t>
            </a:fld>
            <a:endParaRPr lang="en-GB"/>
          </a:p>
        </p:txBody>
      </p:sp>
    </p:spTree>
    <p:extLst>
      <p:ext uri="{BB962C8B-B14F-4D97-AF65-F5344CB8AC3E}">
        <p14:creationId xmlns:p14="http://schemas.microsoft.com/office/powerpoint/2010/main" val="3155721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12</a:t>
            </a:fld>
            <a:endParaRPr lang="en-GB"/>
          </a:p>
        </p:txBody>
      </p:sp>
    </p:spTree>
    <p:extLst>
      <p:ext uri="{BB962C8B-B14F-4D97-AF65-F5344CB8AC3E}">
        <p14:creationId xmlns:p14="http://schemas.microsoft.com/office/powerpoint/2010/main" val="2729937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13</a:t>
            </a:fld>
            <a:endParaRPr lang="en-GB"/>
          </a:p>
        </p:txBody>
      </p:sp>
    </p:spTree>
    <p:extLst>
      <p:ext uri="{BB962C8B-B14F-4D97-AF65-F5344CB8AC3E}">
        <p14:creationId xmlns:p14="http://schemas.microsoft.com/office/powerpoint/2010/main" val="2334483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14</a:t>
            </a:fld>
            <a:endParaRPr lang="en-GB"/>
          </a:p>
        </p:txBody>
      </p:sp>
    </p:spTree>
    <p:extLst>
      <p:ext uri="{BB962C8B-B14F-4D97-AF65-F5344CB8AC3E}">
        <p14:creationId xmlns:p14="http://schemas.microsoft.com/office/powerpoint/2010/main" val="763690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15</a:t>
            </a:fld>
            <a:endParaRPr lang="en-GB"/>
          </a:p>
        </p:txBody>
      </p:sp>
    </p:spTree>
    <p:extLst>
      <p:ext uri="{BB962C8B-B14F-4D97-AF65-F5344CB8AC3E}">
        <p14:creationId xmlns:p14="http://schemas.microsoft.com/office/powerpoint/2010/main" val="3684053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16</a:t>
            </a:fld>
            <a:endParaRPr lang="en-GB"/>
          </a:p>
        </p:txBody>
      </p:sp>
    </p:spTree>
    <p:extLst>
      <p:ext uri="{BB962C8B-B14F-4D97-AF65-F5344CB8AC3E}">
        <p14:creationId xmlns:p14="http://schemas.microsoft.com/office/powerpoint/2010/main" val="334683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17</a:t>
            </a:fld>
            <a:endParaRPr lang="en-GB"/>
          </a:p>
        </p:txBody>
      </p:sp>
    </p:spTree>
    <p:extLst>
      <p:ext uri="{BB962C8B-B14F-4D97-AF65-F5344CB8AC3E}">
        <p14:creationId xmlns:p14="http://schemas.microsoft.com/office/powerpoint/2010/main" val="2530764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18</a:t>
            </a:fld>
            <a:endParaRPr lang="en-GB"/>
          </a:p>
        </p:txBody>
      </p:sp>
    </p:spTree>
    <p:extLst>
      <p:ext uri="{BB962C8B-B14F-4D97-AF65-F5344CB8AC3E}">
        <p14:creationId xmlns:p14="http://schemas.microsoft.com/office/powerpoint/2010/main" val="3363089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19</a:t>
            </a:fld>
            <a:endParaRPr lang="en-GB"/>
          </a:p>
        </p:txBody>
      </p:sp>
    </p:spTree>
    <p:extLst>
      <p:ext uri="{BB962C8B-B14F-4D97-AF65-F5344CB8AC3E}">
        <p14:creationId xmlns:p14="http://schemas.microsoft.com/office/powerpoint/2010/main" val="2995520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20</a:t>
            </a:fld>
            <a:endParaRPr lang="en-GB"/>
          </a:p>
        </p:txBody>
      </p:sp>
    </p:spTree>
    <p:extLst>
      <p:ext uri="{BB962C8B-B14F-4D97-AF65-F5344CB8AC3E}">
        <p14:creationId xmlns:p14="http://schemas.microsoft.com/office/powerpoint/2010/main" val="389923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2</a:t>
            </a:fld>
            <a:endParaRPr lang="en-GB"/>
          </a:p>
        </p:txBody>
      </p:sp>
    </p:spTree>
    <p:extLst>
      <p:ext uri="{BB962C8B-B14F-4D97-AF65-F5344CB8AC3E}">
        <p14:creationId xmlns:p14="http://schemas.microsoft.com/office/powerpoint/2010/main" val="955803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21</a:t>
            </a:fld>
            <a:endParaRPr lang="en-GB"/>
          </a:p>
        </p:txBody>
      </p:sp>
    </p:spTree>
    <p:extLst>
      <p:ext uri="{BB962C8B-B14F-4D97-AF65-F5344CB8AC3E}">
        <p14:creationId xmlns:p14="http://schemas.microsoft.com/office/powerpoint/2010/main" val="87350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22</a:t>
            </a:fld>
            <a:endParaRPr lang="en-GB"/>
          </a:p>
        </p:txBody>
      </p:sp>
    </p:spTree>
    <p:extLst>
      <p:ext uri="{BB962C8B-B14F-4D97-AF65-F5344CB8AC3E}">
        <p14:creationId xmlns:p14="http://schemas.microsoft.com/office/powerpoint/2010/main" val="285616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23</a:t>
            </a:fld>
            <a:endParaRPr lang="en-GB"/>
          </a:p>
        </p:txBody>
      </p:sp>
    </p:spTree>
    <p:extLst>
      <p:ext uri="{BB962C8B-B14F-4D97-AF65-F5344CB8AC3E}">
        <p14:creationId xmlns:p14="http://schemas.microsoft.com/office/powerpoint/2010/main" val="1502942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24</a:t>
            </a:fld>
            <a:endParaRPr lang="en-GB"/>
          </a:p>
        </p:txBody>
      </p:sp>
    </p:spTree>
    <p:extLst>
      <p:ext uri="{BB962C8B-B14F-4D97-AF65-F5344CB8AC3E}">
        <p14:creationId xmlns:p14="http://schemas.microsoft.com/office/powerpoint/2010/main" val="2632279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25</a:t>
            </a:fld>
            <a:endParaRPr lang="en-GB"/>
          </a:p>
        </p:txBody>
      </p:sp>
    </p:spTree>
    <p:extLst>
      <p:ext uri="{BB962C8B-B14F-4D97-AF65-F5344CB8AC3E}">
        <p14:creationId xmlns:p14="http://schemas.microsoft.com/office/powerpoint/2010/main" val="2986839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26</a:t>
            </a:fld>
            <a:endParaRPr lang="en-GB"/>
          </a:p>
        </p:txBody>
      </p:sp>
    </p:spTree>
    <p:extLst>
      <p:ext uri="{BB962C8B-B14F-4D97-AF65-F5344CB8AC3E}">
        <p14:creationId xmlns:p14="http://schemas.microsoft.com/office/powerpoint/2010/main" val="2136306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27</a:t>
            </a:fld>
            <a:endParaRPr lang="en-GB"/>
          </a:p>
        </p:txBody>
      </p:sp>
    </p:spTree>
    <p:extLst>
      <p:ext uri="{BB962C8B-B14F-4D97-AF65-F5344CB8AC3E}">
        <p14:creationId xmlns:p14="http://schemas.microsoft.com/office/powerpoint/2010/main" val="30858266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28</a:t>
            </a:fld>
            <a:endParaRPr lang="en-GB"/>
          </a:p>
        </p:txBody>
      </p:sp>
    </p:spTree>
    <p:extLst>
      <p:ext uri="{BB962C8B-B14F-4D97-AF65-F5344CB8AC3E}">
        <p14:creationId xmlns:p14="http://schemas.microsoft.com/office/powerpoint/2010/main" val="1755261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29</a:t>
            </a:fld>
            <a:endParaRPr lang="en-GB"/>
          </a:p>
        </p:txBody>
      </p:sp>
    </p:spTree>
    <p:extLst>
      <p:ext uri="{BB962C8B-B14F-4D97-AF65-F5344CB8AC3E}">
        <p14:creationId xmlns:p14="http://schemas.microsoft.com/office/powerpoint/2010/main" val="1979000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30</a:t>
            </a:fld>
            <a:endParaRPr lang="en-GB"/>
          </a:p>
        </p:txBody>
      </p:sp>
    </p:spTree>
    <p:extLst>
      <p:ext uri="{BB962C8B-B14F-4D97-AF65-F5344CB8AC3E}">
        <p14:creationId xmlns:p14="http://schemas.microsoft.com/office/powerpoint/2010/main" val="1456728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3</a:t>
            </a:fld>
            <a:endParaRPr lang="en-GB"/>
          </a:p>
        </p:txBody>
      </p:sp>
    </p:spTree>
    <p:extLst>
      <p:ext uri="{BB962C8B-B14F-4D97-AF65-F5344CB8AC3E}">
        <p14:creationId xmlns:p14="http://schemas.microsoft.com/office/powerpoint/2010/main" val="22161285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31</a:t>
            </a:fld>
            <a:endParaRPr lang="en-GB"/>
          </a:p>
        </p:txBody>
      </p:sp>
    </p:spTree>
    <p:extLst>
      <p:ext uri="{BB962C8B-B14F-4D97-AF65-F5344CB8AC3E}">
        <p14:creationId xmlns:p14="http://schemas.microsoft.com/office/powerpoint/2010/main" val="38183946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32</a:t>
            </a:fld>
            <a:endParaRPr lang="en-GB"/>
          </a:p>
        </p:txBody>
      </p:sp>
    </p:spTree>
    <p:extLst>
      <p:ext uri="{BB962C8B-B14F-4D97-AF65-F5344CB8AC3E}">
        <p14:creationId xmlns:p14="http://schemas.microsoft.com/office/powerpoint/2010/main" val="4513955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33</a:t>
            </a:fld>
            <a:endParaRPr lang="en-GB"/>
          </a:p>
        </p:txBody>
      </p:sp>
    </p:spTree>
    <p:extLst>
      <p:ext uri="{BB962C8B-B14F-4D97-AF65-F5344CB8AC3E}">
        <p14:creationId xmlns:p14="http://schemas.microsoft.com/office/powerpoint/2010/main" val="15574966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34</a:t>
            </a:fld>
            <a:endParaRPr lang="en-GB"/>
          </a:p>
        </p:txBody>
      </p:sp>
    </p:spTree>
    <p:extLst>
      <p:ext uri="{BB962C8B-B14F-4D97-AF65-F5344CB8AC3E}">
        <p14:creationId xmlns:p14="http://schemas.microsoft.com/office/powerpoint/2010/main" val="3538264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35</a:t>
            </a:fld>
            <a:endParaRPr lang="en-GB"/>
          </a:p>
        </p:txBody>
      </p:sp>
    </p:spTree>
    <p:extLst>
      <p:ext uri="{BB962C8B-B14F-4D97-AF65-F5344CB8AC3E}">
        <p14:creationId xmlns:p14="http://schemas.microsoft.com/office/powerpoint/2010/main" val="31600751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36</a:t>
            </a:fld>
            <a:endParaRPr lang="en-GB"/>
          </a:p>
        </p:txBody>
      </p:sp>
    </p:spTree>
    <p:extLst>
      <p:ext uri="{BB962C8B-B14F-4D97-AF65-F5344CB8AC3E}">
        <p14:creationId xmlns:p14="http://schemas.microsoft.com/office/powerpoint/2010/main" val="13694104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37</a:t>
            </a:fld>
            <a:endParaRPr lang="en-GB"/>
          </a:p>
        </p:txBody>
      </p:sp>
    </p:spTree>
    <p:extLst>
      <p:ext uri="{BB962C8B-B14F-4D97-AF65-F5344CB8AC3E}">
        <p14:creationId xmlns:p14="http://schemas.microsoft.com/office/powerpoint/2010/main" val="25213955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38</a:t>
            </a:fld>
            <a:endParaRPr lang="en-GB"/>
          </a:p>
        </p:txBody>
      </p:sp>
    </p:spTree>
    <p:extLst>
      <p:ext uri="{BB962C8B-B14F-4D97-AF65-F5344CB8AC3E}">
        <p14:creationId xmlns:p14="http://schemas.microsoft.com/office/powerpoint/2010/main" val="29174320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39</a:t>
            </a:fld>
            <a:endParaRPr lang="en-GB"/>
          </a:p>
        </p:txBody>
      </p:sp>
    </p:spTree>
    <p:extLst>
      <p:ext uri="{BB962C8B-B14F-4D97-AF65-F5344CB8AC3E}">
        <p14:creationId xmlns:p14="http://schemas.microsoft.com/office/powerpoint/2010/main" val="23524301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40</a:t>
            </a:fld>
            <a:endParaRPr lang="en-GB"/>
          </a:p>
        </p:txBody>
      </p:sp>
    </p:spTree>
    <p:extLst>
      <p:ext uri="{BB962C8B-B14F-4D97-AF65-F5344CB8AC3E}">
        <p14:creationId xmlns:p14="http://schemas.microsoft.com/office/powerpoint/2010/main" val="3488280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4</a:t>
            </a:fld>
            <a:endParaRPr lang="en-GB"/>
          </a:p>
        </p:txBody>
      </p:sp>
    </p:spTree>
    <p:extLst>
      <p:ext uri="{BB962C8B-B14F-4D97-AF65-F5344CB8AC3E}">
        <p14:creationId xmlns:p14="http://schemas.microsoft.com/office/powerpoint/2010/main" val="5983199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41</a:t>
            </a:fld>
            <a:endParaRPr lang="en-GB"/>
          </a:p>
        </p:txBody>
      </p:sp>
    </p:spTree>
    <p:extLst>
      <p:ext uri="{BB962C8B-B14F-4D97-AF65-F5344CB8AC3E}">
        <p14:creationId xmlns:p14="http://schemas.microsoft.com/office/powerpoint/2010/main" val="9737432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42</a:t>
            </a:fld>
            <a:endParaRPr lang="en-GB"/>
          </a:p>
        </p:txBody>
      </p:sp>
    </p:spTree>
    <p:extLst>
      <p:ext uri="{BB962C8B-B14F-4D97-AF65-F5344CB8AC3E}">
        <p14:creationId xmlns:p14="http://schemas.microsoft.com/office/powerpoint/2010/main" val="31684229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43</a:t>
            </a:fld>
            <a:endParaRPr lang="en-GB"/>
          </a:p>
        </p:txBody>
      </p:sp>
    </p:spTree>
    <p:extLst>
      <p:ext uri="{BB962C8B-B14F-4D97-AF65-F5344CB8AC3E}">
        <p14:creationId xmlns:p14="http://schemas.microsoft.com/office/powerpoint/2010/main" val="32105522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44</a:t>
            </a:fld>
            <a:endParaRPr lang="en-GB"/>
          </a:p>
        </p:txBody>
      </p:sp>
    </p:spTree>
    <p:extLst>
      <p:ext uri="{BB962C8B-B14F-4D97-AF65-F5344CB8AC3E}">
        <p14:creationId xmlns:p14="http://schemas.microsoft.com/office/powerpoint/2010/main" val="38186144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45</a:t>
            </a:fld>
            <a:endParaRPr lang="en-GB"/>
          </a:p>
        </p:txBody>
      </p:sp>
    </p:spTree>
    <p:extLst>
      <p:ext uri="{BB962C8B-B14F-4D97-AF65-F5344CB8AC3E}">
        <p14:creationId xmlns:p14="http://schemas.microsoft.com/office/powerpoint/2010/main" val="33507140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46</a:t>
            </a:fld>
            <a:endParaRPr lang="en-GB"/>
          </a:p>
        </p:txBody>
      </p:sp>
    </p:spTree>
    <p:extLst>
      <p:ext uri="{BB962C8B-B14F-4D97-AF65-F5344CB8AC3E}">
        <p14:creationId xmlns:p14="http://schemas.microsoft.com/office/powerpoint/2010/main" val="6262653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47</a:t>
            </a:fld>
            <a:endParaRPr lang="en-GB"/>
          </a:p>
        </p:txBody>
      </p:sp>
    </p:spTree>
    <p:extLst>
      <p:ext uri="{BB962C8B-B14F-4D97-AF65-F5344CB8AC3E}">
        <p14:creationId xmlns:p14="http://schemas.microsoft.com/office/powerpoint/2010/main" val="24378433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48</a:t>
            </a:fld>
            <a:endParaRPr lang="en-GB"/>
          </a:p>
        </p:txBody>
      </p:sp>
    </p:spTree>
    <p:extLst>
      <p:ext uri="{BB962C8B-B14F-4D97-AF65-F5344CB8AC3E}">
        <p14:creationId xmlns:p14="http://schemas.microsoft.com/office/powerpoint/2010/main" val="10002231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49</a:t>
            </a:fld>
            <a:endParaRPr lang="en-GB"/>
          </a:p>
        </p:txBody>
      </p:sp>
    </p:spTree>
    <p:extLst>
      <p:ext uri="{BB962C8B-B14F-4D97-AF65-F5344CB8AC3E}">
        <p14:creationId xmlns:p14="http://schemas.microsoft.com/office/powerpoint/2010/main" val="32673507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50</a:t>
            </a:fld>
            <a:endParaRPr lang="en-GB"/>
          </a:p>
        </p:txBody>
      </p:sp>
    </p:spTree>
    <p:extLst>
      <p:ext uri="{BB962C8B-B14F-4D97-AF65-F5344CB8AC3E}">
        <p14:creationId xmlns:p14="http://schemas.microsoft.com/office/powerpoint/2010/main" val="4251455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5</a:t>
            </a:fld>
            <a:endParaRPr lang="en-GB"/>
          </a:p>
        </p:txBody>
      </p:sp>
    </p:spTree>
    <p:extLst>
      <p:ext uri="{BB962C8B-B14F-4D97-AF65-F5344CB8AC3E}">
        <p14:creationId xmlns:p14="http://schemas.microsoft.com/office/powerpoint/2010/main" val="7119586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51</a:t>
            </a:fld>
            <a:endParaRPr lang="en-GB"/>
          </a:p>
        </p:txBody>
      </p:sp>
    </p:spTree>
    <p:extLst>
      <p:ext uri="{BB962C8B-B14F-4D97-AF65-F5344CB8AC3E}">
        <p14:creationId xmlns:p14="http://schemas.microsoft.com/office/powerpoint/2010/main" val="12316388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52</a:t>
            </a:fld>
            <a:endParaRPr lang="en-GB"/>
          </a:p>
        </p:txBody>
      </p:sp>
    </p:spTree>
    <p:extLst>
      <p:ext uri="{BB962C8B-B14F-4D97-AF65-F5344CB8AC3E}">
        <p14:creationId xmlns:p14="http://schemas.microsoft.com/office/powerpoint/2010/main" val="4236522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53</a:t>
            </a:fld>
            <a:endParaRPr lang="en-GB"/>
          </a:p>
        </p:txBody>
      </p:sp>
    </p:spTree>
    <p:extLst>
      <p:ext uri="{BB962C8B-B14F-4D97-AF65-F5344CB8AC3E}">
        <p14:creationId xmlns:p14="http://schemas.microsoft.com/office/powerpoint/2010/main" val="5771607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54</a:t>
            </a:fld>
            <a:endParaRPr lang="en-GB"/>
          </a:p>
        </p:txBody>
      </p:sp>
    </p:spTree>
    <p:extLst>
      <p:ext uri="{BB962C8B-B14F-4D97-AF65-F5344CB8AC3E}">
        <p14:creationId xmlns:p14="http://schemas.microsoft.com/office/powerpoint/2010/main" val="791279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55</a:t>
            </a:fld>
            <a:endParaRPr lang="en-GB"/>
          </a:p>
        </p:txBody>
      </p:sp>
    </p:spTree>
    <p:extLst>
      <p:ext uri="{BB962C8B-B14F-4D97-AF65-F5344CB8AC3E}">
        <p14:creationId xmlns:p14="http://schemas.microsoft.com/office/powerpoint/2010/main" val="12496853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56</a:t>
            </a:fld>
            <a:endParaRPr lang="en-GB"/>
          </a:p>
        </p:txBody>
      </p:sp>
    </p:spTree>
    <p:extLst>
      <p:ext uri="{BB962C8B-B14F-4D97-AF65-F5344CB8AC3E}">
        <p14:creationId xmlns:p14="http://schemas.microsoft.com/office/powerpoint/2010/main" val="4277785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57</a:t>
            </a:fld>
            <a:endParaRPr lang="en-GB"/>
          </a:p>
        </p:txBody>
      </p:sp>
    </p:spTree>
    <p:extLst>
      <p:ext uri="{BB962C8B-B14F-4D97-AF65-F5344CB8AC3E}">
        <p14:creationId xmlns:p14="http://schemas.microsoft.com/office/powerpoint/2010/main" val="28312411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58</a:t>
            </a:fld>
            <a:endParaRPr lang="en-GB"/>
          </a:p>
        </p:txBody>
      </p:sp>
    </p:spTree>
    <p:extLst>
      <p:ext uri="{BB962C8B-B14F-4D97-AF65-F5344CB8AC3E}">
        <p14:creationId xmlns:p14="http://schemas.microsoft.com/office/powerpoint/2010/main" val="34546593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59</a:t>
            </a:fld>
            <a:endParaRPr lang="en-GB"/>
          </a:p>
        </p:txBody>
      </p:sp>
    </p:spTree>
    <p:extLst>
      <p:ext uri="{BB962C8B-B14F-4D97-AF65-F5344CB8AC3E}">
        <p14:creationId xmlns:p14="http://schemas.microsoft.com/office/powerpoint/2010/main" val="364842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60</a:t>
            </a:fld>
            <a:endParaRPr lang="en-GB"/>
          </a:p>
        </p:txBody>
      </p:sp>
    </p:spTree>
    <p:extLst>
      <p:ext uri="{BB962C8B-B14F-4D97-AF65-F5344CB8AC3E}">
        <p14:creationId xmlns:p14="http://schemas.microsoft.com/office/powerpoint/2010/main" val="2600802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6</a:t>
            </a:fld>
            <a:endParaRPr lang="en-GB"/>
          </a:p>
        </p:txBody>
      </p:sp>
    </p:spTree>
    <p:extLst>
      <p:ext uri="{BB962C8B-B14F-4D97-AF65-F5344CB8AC3E}">
        <p14:creationId xmlns:p14="http://schemas.microsoft.com/office/powerpoint/2010/main" val="29579752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61</a:t>
            </a:fld>
            <a:endParaRPr lang="en-GB"/>
          </a:p>
        </p:txBody>
      </p:sp>
    </p:spTree>
    <p:extLst>
      <p:ext uri="{BB962C8B-B14F-4D97-AF65-F5344CB8AC3E}">
        <p14:creationId xmlns:p14="http://schemas.microsoft.com/office/powerpoint/2010/main" val="13442434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62</a:t>
            </a:fld>
            <a:endParaRPr lang="en-GB"/>
          </a:p>
        </p:txBody>
      </p:sp>
    </p:spTree>
    <p:extLst>
      <p:ext uri="{BB962C8B-B14F-4D97-AF65-F5344CB8AC3E}">
        <p14:creationId xmlns:p14="http://schemas.microsoft.com/office/powerpoint/2010/main" val="7157313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63</a:t>
            </a:fld>
            <a:endParaRPr lang="en-GB"/>
          </a:p>
        </p:txBody>
      </p:sp>
    </p:spTree>
    <p:extLst>
      <p:ext uri="{BB962C8B-B14F-4D97-AF65-F5344CB8AC3E}">
        <p14:creationId xmlns:p14="http://schemas.microsoft.com/office/powerpoint/2010/main" val="27536127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64</a:t>
            </a:fld>
            <a:endParaRPr lang="en-GB"/>
          </a:p>
        </p:txBody>
      </p:sp>
    </p:spTree>
    <p:extLst>
      <p:ext uri="{BB962C8B-B14F-4D97-AF65-F5344CB8AC3E}">
        <p14:creationId xmlns:p14="http://schemas.microsoft.com/office/powerpoint/2010/main" val="38916411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65</a:t>
            </a:fld>
            <a:endParaRPr lang="en-GB"/>
          </a:p>
        </p:txBody>
      </p:sp>
    </p:spTree>
    <p:extLst>
      <p:ext uri="{BB962C8B-B14F-4D97-AF65-F5344CB8AC3E}">
        <p14:creationId xmlns:p14="http://schemas.microsoft.com/office/powerpoint/2010/main" val="26743896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66</a:t>
            </a:fld>
            <a:endParaRPr lang="en-GB"/>
          </a:p>
        </p:txBody>
      </p:sp>
    </p:spTree>
    <p:extLst>
      <p:ext uri="{BB962C8B-B14F-4D97-AF65-F5344CB8AC3E}">
        <p14:creationId xmlns:p14="http://schemas.microsoft.com/office/powerpoint/2010/main" val="210291784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67</a:t>
            </a:fld>
            <a:endParaRPr lang="en-GB"/>
          </a:p>
        </p:txBody>
      </p:sp>
    </p:spTree>
    <p:extLst>
      <p:ext uri="{BB962C8B-B14F-4D97-AF65-F5344CB8AC3E}">
        <p14:creationId xmlns:p14="http://schemas.microsoft.com/office/powerpoint/2010/main" val="19616029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68</a:t>
            </a:fld>
            <a:endParaRPr lang="en-GB"/>
          </a:p>
        </p:txBody>
      </p:sp>
    </p:spTree>
    <p:extLst>
      <p:ext uri="{BB962C8B-B14F-4D97-AF65-F5344CB8AC3E}">
        <p14:creationId xmlns:p14="http://schemas.microsoft.com/office/powerpoint/2010/main" val="36855577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69</a:t>
            </a:fld>
            <a:endParaRPr lang="en-GB"/>
          </a:p>
        </p:txBody>
      </p:sp>
    </p:spTree>
    <p:extLst>
      <p:ext uri="{BB962C8B-B14F-4D97-AF65-F5344CB8AC3E}">
        <p14:creationId xmlns:p14="http://schemas.microsoft.com/office/powerpoint/2010/main" val="310917378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70</a:t>
            </a:fld>
            <a:endParaRPr lang="en-GB"/>
          </a:p>
        </p:txBody>
      </p:sp>
    </p:spTree>
    <p:extLst>
      <p:ext uri="{BB962C8B-B14F-4D97-AF65-F5344CB8AC3E}">
        <p14:creationId xmlns:p14="http://schemas.microsoft.com/office/powerpoint/2010/main" val="1672001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r9 and r10 these</a:t>
            </a:r>
            <a:r>
              <a:rPr lang="en-US" baseline="0" dirty="0" smtClean="0"/>
              <a:t> two records belong to the same business entity which we can understand from the Biz ID they did not make a cluster.</a:t>
            </a:r>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7</a:t>
            </a:fld>
            <a:endParaRPr lang="en-GB"/>
          </a:p>
        </p:txBody>
      </p:sp>
    </p:spTree>
    <p:extLst>
      <p:ext uri="{BB962C8B-B14F-4D97-AF65-F5344CB8AC3E}">
        <p14:creationId xmlns:p14="http://schemas.microsoft.com/office/powerpoint/2010/main" val="8135313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71</a:t>
            </a:fld>
            <a:endParaRPr lang="en-GB"/>
          </a:p>
        </p:txBody>
      </p:sp>
    </p:spTree>
    <p:extLst>
      <p:ext uri="{BB962C8B-B14F-4D97-AF65-F5344CB8AC3E}">
        <p14:creationId xmlns:p14="http://schemas.microsoft.com/office/powerpoint/2010/main" val="23452745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72</a:t>
            </a:fld>
            <a:endParaRPr lang="en-GB"/>
          </a:p>
        </p:txBody>
      </p:sp>
    </p:spTree>
    <p:extLst>
      <p:ext uri="{BB962C8B-B14F-4D97-AF65-F5344CB8AC3E}">
        <p14:creationId xmlns:p14="http://schemas.microsoft.com/office/powerpoint/2010/main" val="744469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73</a:t>
            </a:fld>
            <a:endParaRPr lang="en-GB"/>
          </a:p>
        </p:txBody>
      </p:sp>
    </p:spTree>
    <p:extLst>
      <p:ext uri="{BB962C8B-B14F-4D97-AF65-F5344CB8AC3E}">
        <p14:creationId xmlns:p14="http://schemas.microsoft.com/office/powerpoint/2010/main" val="149675912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74</a:t>
            </a:fld>
            <a:endParaRPr lang="en-GB"/>
          </a:p>
        </p:txBody>
      </p:sp>
    </p:spTree>
    <p:extLst>
      <p:ext uri="{BB962C8B-B14F-4D97-AF65-F5344CB8AC3E}">
        <p14:creationId xmlns:p14="http://schemas.microsoft.com/office/powerpoint/2010/main" val="22050728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75</a:t>
            </a:fld>
            <a:endParaRPr lang="en-GB"/>
          </a:p>
        </p:txBody>
      </p:sp>
    </p:spTree>
    <p:extLst>
      <p:ext uri="{BB962C8B-B14F-4D97-AF65-F5344CB8AC3E}">
        <p14:creationId xmlns:p14="http://schemas.microsoft.com/office/powerpoint/2010/main" val="382298075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76</a:t>
            </a:fld>
            <a:endParaRPr lang="en-GB"/>
          </a:p>
        </p:txBody>
      </p:sp>
    </p:spTree>
    <p:extLst>
      <p:ext uri="{BB962C8B-B14F-4D97-AF65-F5344CB8AC3E}">
        <p14:creationId xmlns:p14="http://schemas.microsoft.com/office/powerpoint/2010/main" val="17076672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77</a:t>
            </a:fld>
            <a:endParaRPr lang="en-GB"/>
          </a:p>
        </p:txBody>
      </p:sp>
    </p:spTree>
    <p:extLst>
      <p:ext uri="{BB962C8B-B14F-4D97-AF65-F5344CB8AC3E}">
        <p14:creationId xmlns:p14="http://schemas.microsoft.com/office/powerpoint/2010/main" val="1432867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lets</a:t>
            </a:r>
            <a:r>
              <a:rPr lang="en-US" baseline="0" dirty="0" smtClean="0"/>
              <a:t> see how r14 and r15 got placed in cluster 1. similarly we can see that r12, r13 have been placed inside cluster C2. r11 did not get the required similarity values to get into any of the existing clusters, so it made its own cluster C6. r16 is placed in C5 cluster and r17 in C4. </a:t>
            </a:r>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9</a:t>
            </a:fld>
            <a:endParaRPr lang="en-GB"/>
          </a:p>
        </p:txBody>
      </p:sp>
    </p:spTree>
    <p:extLst>
      <p:ext uri="{BB962C8B-B14F-4D97-AF65-F5344CB8AC3E}">
        <p14:creationId xmlns:p14="http://schemas.microsoft.com/office/powerpoint/2010/main" val="354648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10</a:t>
            </a:fld>
            <a:endParaRPr lang="en-GB"/>
          </a:p>
        </p:txBody>
      </p:sp>
    </p:spTree>
    <p:extLst>
      <p:ext uri="{BB962C8B-B14F-4D97-AF65-F5344CB8AC3E}">
        <p14:creationId xmlns:p14="http://schemas.microsoft.com/office/powerpoint/2010/main" val="1832626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74F17EE-4B04-420D-9F82-674DFD7660E3}" type="datetimeFigureOut">
              <a:rPr lang="en-GB" smtClean="0"/>
              <a:t>17/04/2017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2F8C50-C6C5-4DB5-9FB5-25999F8BCF07}" type="slidenum">
              <a:rPr lang="en-GB" smtClean="0"/>
              <a:t>‹#›</a:t>
            </a:fld>
            <a:endParaRPr lang="en-GB"/>
          </a:p>
        </p:txBody>
      </p:sp>
    </p:spTree>
    <p:extLst>
      <p:ext uri="{BB962C8B-B14F-4D97-AF65-F5344CB8AC3E}">
        <p14:creationId xmlns:p14="http://schemas.microsoft.com/office/powerpoint/2010/main" val="1907111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74F17EE-4B04-420D-9F82-674DFD7660E3}" type="datetimeFigureOut">
              <a:rPr lang="en-GB" smtClean="0"/>
              <a:t>17/04/2017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2F8C50-C6C5-4DB5-9FB5-25999F8BCF07}" type="slidenum">
              <a:rPr lang="en-GB" smtClean="0"/>
              <a:t>‹#›</a:t>
            </a:fld>
            <a:endParaRPr lang="en-GB"/>
          </a:p>
        </p:txBody>
      </p:sp>
    </p:spTree>
    <p:extLst>
      <p:ext uri="{BB962C8B-B14F-4D97-AF65-F5344CB8AC3E}">
        <p14:creationId xmlns:p14="http://schemas.microsoft.com/office/powerpoint/2010/main" val="1812535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74F17EE-4B04-420D-9F82-674DFD7660E3}" type="datetimeFigureOut">
              <a:rPr lang="en-GB" smtClean="0"/>
              <a:t>17/04/2017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2F8C50-C6C5-4DB5-9FB5-25999F8BCF07}" type="slidenum">
              <a:rPr lang="en-GB" smtClean="0"/>
              <a:t>‹#›</a:t>
            </a:fld>
            <a:endParaRPr lang="en-GB"/>
          </a:p>
        </p:txBody>
      </p:sp>
    </p:spTree>
    <p:extLst>
      <p:ext uri="{BB962C8B-B14F-4D97-AF65-F5344CB8AC3E}">
        <p14:creationId xmlns:p14="http://schemas.microsoft.com/office/powerpoint/2010/main" val="2705349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74F17EE-4B04-420D-9F82-674DFD7660E3}" type="datetimeFigureOut">
              <a:rPr lang="en-GB" smtClean="0"/>
              <a:t>17/04/2017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2F8C50-C6C5-4DB5-9FB5-25999F8BCF07}" type="slidenum">
              <a:rPr lang="en-GB" smtClean="0"/>
              <a:t>‹#›</a:t>
            </a:fld>
            <a:endParaRPr lang="en-GB"/>
          </a:p>
        </p:txBody>
      </p:sp>
    </p:spTree>
    <p:extLst>
      <p:ext uri="{BB962C8B-B14F-4D97-AF65-F5344CB8AC3E}">
        <p14:creationId xmlns:p14="http://schemas.microsoft.com/office/powerpoint/2010/main" val="179872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4F17EE-4B04-420D-9F82-674DFD7660E3}" type="datetimeFigureOut">
              <a:rPr lang="en-GB" smtClean="0"/>
              <a:t>17/04/2017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2F8C50-C6C5-4DB5-9FB5-25999F8BCF07}" type="slidenum">
              <a:rPr lang="en-GB" smtClean="0"/>
              <a:t>‹#›</a:t>
            </a:fld>
            <a:endParaRPr lang="en-GB"/>
          </a:p>
        </p:txBody>
      </p:sp>
    </p:spTree>
    <p:extLst>
      <p:ext uri="{BB962C8B-B14F-4D97-AF65-F5344CB8AC3E}">
        <p14:creationId xmlns:p14="http://schemas.microsoft.com/office/powerpoint/2010/main" val="4150673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74F17EE-4B04-420D-9F82-674DFD7660E3}" type="datetimeFigureOut">
              <a:rPr lang="en-GB" smtClean="0"/>
              <a:t>17/04/2017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2F8C50-C6C5-4DB5-9FB5-25999F8BCF07}" type="slidenum">
              <a:rPr lang="en-GB" smtClean="0"/>
              <a:t>‹#›</a:t>
            </a:fld>
            <a:endParaRPr lang="en-GB"/>
          </a:p>
        </p:txBody>
      </p:sp>
    </p:spTree>
    <p:extLst>
      <p:ext uri="{BB962C8B-B14F-4D97-AF65-F5344CB8AC3E}">
        <p14:creationId xmlns:p14="http://schemas.microsoft.com/office/powerpoint/2010/main" val="236764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74F17EE-4B04-420D-9F82-674DFD7660E3}" type="datetimeFigureOut">
              <a:rPr lang="en-GB" smtClean="0"/>
              <a:t>17/04/2017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42F8C50-C6C5-4DB5-9FB5-25999F8BCF07}" type="slidenum">
              <a:rPr lang="en-GB" smtClean="0"/>
              <a:t>‹#›</a:t>
            </a:fld>
            <a:endParaRPr lang="en-GB"/>
          </a:p>
        </p:txBody>
      </p:sp>
    </p:spTree>
    <p:extLst>
      <p:ext uri="{BB962C8B-B14F-4D97-AF65-F5344CB8AC3E}">
        <p14:creationId xmlns:p14="http://schemas.microsoft.com/office/powerpoint/2010/main" val="1720952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74F17EE-4B04-420D-9F82-674DFD7660E3}" type="datetimeFigureOut">
              <a:rPr lang="en-GB" smtClean="0"/>
              <a:t>17/04/2017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42F8C50-C6C5-4DB5-9FB5-25999F8BCF07}" type="slidenum">
              <a:rPr lang="en-GB" smtClean="0"/>
              <a:t>‹#›</a:t>
            </a:fld>
            <a:endParaRPr lang="en-GB"/>
          </a:p>
        </p:txBody>
      </p:sp>
    </p:spTree>
    <p:extLst>
      <p:ext uri="{BB962C8B-B14F-4D97-AF65-F5344CB8AC3E}">
        <p14:creationId xmlns:p14="http://schemas.microsoft.com/office/powerpoint/2010/main" val="672707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4F17EE-4B04-420D-9F82-674DFD7660E3}" type="datetimeFigureOut">
              <a:rPr lang="en-GB" smtClean="0"/>
              <a:t>17/04/2017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42F8C50-C6C5-4DB5-9FB5-25999F8BCF07}" type="slidenum">
              <a:rPr lang="en-GB" smtClean="0"/>
              <a:t>‹#›</a:t>
            </a:fld>
            <a:endParaRPr lang="en-GB"/>
          </a:p>
        </p:txBody>
      </p:sp>
    </p:spTree>
    <p:extLst>
      <p:ext uri="{BB962C8B-B14F-4D97-AF65-F5344CB8AC3E}">
        <p14:creationId xmlns:p14="http://schemas.microsoft.com/office/powerpoint/2010/main" val="787882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4F17EE-4B04-420D-9F82-674DFD7660E3}" type="datetimeFigureOut">
              <a:rPr lang="en-GB" smtClean="0"/>
              <a:t>17/04/2017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2F8C50-C6C5-4DB5-9FB5-25999F8BCF07}" type="slidenum">
              <a:rPr lang="en-GB" smtClean="0"/>
              <a:t>‹#›</a:t>
            </a:fld>
            <a:endParaRPr lang="en-GB"/>
          </a:p>
        </p:txBody>
      </p:sp>
    </p:spTree>
    <p:extLst>
      <p:ext uri="{BB962C8B-B14F-4D97-AF65-F5344CB8AC3E}">
        <p14:creationId xmlns:p14="http://schemas.microsoft.com/office/powerpoint/2010/main" val="1703851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4F17EE-4B04-420D-9F82-674DFD7660E3}" type="datetimeFigureOut">
              <a:rPr lang="en-GB" smtClean="0"/>
              <a:t>17/04/2017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2F8C50-C6C5-4DB5-9FB5-25999F8BCF07}" type="slidenum">
              <a:rPr lang="en-GB" smtClean="0"/>
              <a:t>‹#›</a:t>
            </a:fld>
            <a:endParaRPr lang="en-GB"/>
          </a:p>
        </p:txBody>
      </p:sp>
    </p:spTree>
    <p:extLst>
      <p:ext uri="{BB962C8B-B14F-4D97-AF65-F5344CB8AC3E}">
        <p14:creationId xmlns:p14="http://schemas.microsoft.com/office/powerpoint/2010/main" val="18075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4F17EE-4B04-420D-9F82-674DFD7660E3}" type="datetimeFigureOut">
              <a:rPr lang="en-GB" smtClean="0"/>
              <a:t>17/04/2017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F8C50-C6C5-4DB5-9FB5-25999F8BCF07}" type="slidenum">
              <a:rPr lang="en-GB" smtClean="0"/>
              <a:t>‹#›</a:t>
            </a:fld>
            <a:endParaRPr lang="en-GB"/>
          </a:p>
        </p:txBody>
      </p:sp>
    </p:spTree>
    <p:extLst>
      <p:ext uri="{BB962C8B-B14F-4D97-AF65-F5344CB8AC3E}">
        <p14:creationId xmlns:p14="http://schemas.microsoft.com/office/powerpoint/2010/main" val="1475530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2.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image" Target="../media/image9.png"/><Relationship Id="rId5" Type="http://schemas.openxmlformats.org/officeDocument/2006/relationships/image" Target="../media/image11.png"/><Relationship Id="rId10"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3.xml"/><Relationship Id="rId7"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1.png"/><Relationship Id="rId10" Type="http://schemas.openxmlformats.org/officeDocument/2006/relationships/image" Target="../media/image20.PNG"/><Relationship Id="rId4" Type="http://schemas.openxmlformats.org/officeDocument/2006/relationships/image" Target="../media/image15.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22.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9.png"/><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8.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2.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39.png"/><Relationship Id="rId2" Type="http://schemas.openxmlformats.org/officeDocument/2006/relationships/slideLayout" Target="../slideLayouts/slideLayout1.xml"/><Relationship Id="rId1" Type="http://schemas.openxmlformats.org/officeDocument/2006/relationships/tags" Target="../tags/tag23.xml"/><Relationship Id="rId6" Type="http://schemas.openxmlformats.org/officeDocument/2006/relationships/image" Target="../media/image38.png"/><Relationship Id="rId5" Type="http://schemas.microsoft.com/office/2007/relationships/hdphoto" Target="../media/hdphoto2.wdp"/><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42.PNG"/><Relationship Id="rId2" Type="http://schemas.openxmlformats.org/officeDocument/2006/relationships/slideLayout" Target="../slideLayouts/slideLayout1.xml"/><Relationship Id="rId1" Type="http://schemas.openxmlformats.org/officeDocument/2006/relationships/tags" Target="../tags/tag25.xml"/><Relationship Id="rId6" Type="http://schemas.openxmlformats.org/officeDocument/2006/relationships/image" Target="../media/image41.PNG"/><Relationship Id="rId5" Type="http://schemas.openxmlformats.org/officeDocument/2006/relationships/image" Target="../media/image20.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26.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46.PNG"/><Relationship Id="rId2" Type="http://schemas.openxmlformats.org/officeDocument/2006/relationships/slideLayout" Target="../slideLayouts/slideLayout1.xml"/><Relationship Id="rId1" Type="http://schemas.openxmlformats.org/officeDocument/2006/relationships/tags" Target="../tags/tag2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jpeg"/></Relationships>
</file>

<file path=ppt/slides/_rels/slide2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notesSlide" Target="../notesSlides/notesSlide28.xml"/><Relationship Id="rId7" Type="http://schemas.openxmlformats.org/officeDocument/2006/relationships/image" Target="../media/image50.PNG"/><Relationship Id="rId2" Type="http://schemas.openxmlformats.org/officeDocument/2006/relationships/slideLayout" Target="../slideLayouts/slideLayout1.xml"/><Relationship Id="rId1" Type="http://schemas.openxmlformats.org/officeDocument/2006/relationships/tags" Target="../tags/tag28.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31.xml"/><Relationship Id="rId5" Type="http://schemas.openxmlformats.org/officeDocument/2006/relationships/image" Target="../media/image52.PNG"/><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notesSlide" Target="../notesSlides/notesSlide34.xml"/><Relationship Id="rId7" Type="http://schemas.openxmlformats.org/officeDocument/2006/relationships/image" Target="../media/image56.PNG"/><Relationship Id="rId2" Type="http://schemas.openxmlformats.org/officeDocument/2006/relationships/slideLayout" Target="../slideLayouts/slideLayout1.xml"/><Relationship Id="rId1" Type="http://schemas.openxmlformats.org/officeDocument/2006/relationships/tags" Target="../tags/tag34.xml"/><Relationship Id="rId6" Type="http://schemas.openxmlformats.org/officeDocument/2006/relationships/image" Target="../media/image55.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54.PNG"/><Relationship Id="rId2" Type="http://schemas.openxmlformats.org/officeDocument/2006/relationships/slideLayout" Target="../slideLayouts/slideLayout1.xml"/><Relationship Id="rId1" Type="http://schemas.openxmlformats.org/officeDocument/2006/relationships/tags" Target="../tags/tag35.xml"/><Relationship Id="rId6" Type="http://schemas.openxmlformats.org/officeDocument/2006/relationships/image" Target="../media/image7.png"/><Relationship Id="rId5" Type="http://schemas.openxmlformats.org/officeDocument/2006/relationships/image" Target="../media/image61.PNG"/><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notesSlide" Target="../notesSlides/notesSlide36.xml"/><Relationship Id="rId7" Type="http://schemas.openxmlformats.org/officeDocument/2006/relationships/image" Target="../media/image57.PNG"/><Relationship Id="rId2" Type="http://schemas.openxmlformats.org/officeDocument/2006/relationships/slideLayout" Target="../slideLayouts/slideLayout1.xml"/><Relationship Id="rId1" Type="http://schemas.openxmlformats.org/officeDocument/2006/relationships/tags" Target="../tags/tag36.xml"/><Relationship Id="rId6" Type="http://schemas.openxmlformats.org/officeDocument/2006/relationships/image" Target="../media/image56.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64.png"/></Relationships>
</file>

<file path=ppt/slides/_rels/slide38.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63.PNG"/><Relationship Id="rId3" Type="http://schemas.openxmlformats.org/officeDocument/2006/relationships/notesSlide" Target="../notesSlides/notesSlide37.xml"/><Relationship Id="rId7" Type="http://schemas.openxmlformats.org/officeDocument/2006/relationships/image" Target="../media/image68.PNG"/><Relationship Id="rId12" Type="http://schemas.openxmlformats.org/officeDocument/2006/relationships/image" Target="../media/image62.PNG"/><Relationship Id="rId2" Type="http://schemas.openxmlformats.org/officeDocument/2006/relationships/slideLayout" Target="../slideLayouts/slideLayout1.xml"/><Relationship Id="rId1" Type="http://schemas.openxmlformats.org/officeDocument/2006/relationships/tags" Target="../tags/tag37.xml"/><Relationship Id="rId6" Type="http://schemas.openxmlformats.org/officeDocument/2006/relationships/image" Target="../media/image67.PNG"/><Relationship Id="rId11" Type="http://schemas.openxmlformats.org/officeDocument/2006/relationships/image" Target="../media/image64.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s>
</file>

<file path=ppt/slides/_rels/slide39.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notesSlide" Target="../notesSlides/notesSlide38.xml"/><Relationship Id="rId7" Type="http://schemas.openxmlformats.org/officeDocument/2006/relationships/image" Target="../media/image75.PNG"/><Relationship Id="rId12" Type="http://schemas.openxmlformats.org/officeDocument/2006/relationships/image" Target="../media/image63.PNG"/><Relationship Id="rId2" Type="http://schemas.openxmlformats.org/officeDocument/2006/relationships/slideLayout" Target="../slideLayouts/slideLayout1.xml"/><Relationship Id="rId1" Type="http://schemas.openxmlformats.org/officeDocument/2006/relationships/tags" Target="../tags/tag38.xml"/><Relationship Id="rId6" Type="http://schemas.openxmlformats.org/officeDocument/2006/relationships/image" Target="../media/image74.PNG"/><Relationship Id="rId11" Type="http://schemas.openxmlformats.org/officeDocument/2006/relationships/image" Target="../media/image62.PNG"/><Relationship Id="rId5" Type="http://schemas.openxmlformats.org/officeDocument/2006/relationships/image" Target="../media/image73.PNG"/><Relationship Id="rId10" Type="http://schemas.openxmlformats.org/officeDocument/2006/relationships/image" Target="../media/image77.PNG"/><Relationship Id="rId4" Type="http://schemas.openxmlformats.org/officeDocument/2006/relationships/image" Target="../media/image72.PNG"/><Relationship Id="rId9" Type="http://schemas.openxmlformats.org/officeDocument/2006/relationships/image" Target="../media/image7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4.PNG"/><Relationship Id="rId3" Type="http://schemas.openxmlformats.org/officeDocument/2006/relationships/notesSlide" Target="../notesSlides/notesSlide39.xml"/><Relationship Id="rId7" Type="http://schemas.openxmlformats.org/officeDocument/2006/relationships/image" Target="../media/image81.PNG"/><Relationship Id="rId12" Type="http://schemas.openxmlformats.org/officeDocument/2006/relationships/image" Target="../media/image83.PNG"/><Relationship Id="rId2" Type="http://schemas.openxmlformats.org/officeDocument/2006/relationships/slideLayout" Target="../slideLayouts/slideLayout1.xml"/><Relationship Id="rId1" Type="http://schemas.openxmlformats.org/officeDocument/2006/relationships/tags" Target="../tags/tag39.xml"/><Relationship Id="rId6" Type="http://schemas.openxmlformats.org/officeDocument/2006/relationships/image" Target="../media/image80.PNG"/><Relationship Id="rId11" Type="http://schemas.openxmlformats.org/officeDocument/2006/relationships/image" Target="../media/image82.PNG"/><Relationship Id="rId5" Type="http://schemas.openxmlformats.org/officeDocument/2006/relationships/image" Target="../media/image79.PNG"/><Relationship Id="rId10" Type="http://schemas.openxmlformats.org/officeDocument/2006/relationships/image" Target="../media/image66.PNG"/><Relationship Id="rId4" Type="http://schemas.openxmlformats.org/officeDocument/2006/relationships/image" Target="../media/image78.PNG"/><Relationship Id="rId9" Type="http://schemas.openxmlformats.org/officeDocument/2006/relationships/image" Target="../media/image57.PNG"/><Relationship Id="rId14" Type="http://schemas.openxmlformats.org/officeDocument/2006/relationships/image" Target="../media/image7.png"/></Relationships>
</file>

<file path=ppt/slides/_rels/slide41.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notesSlide" Target="../notesSlides/notesSlide40.xml"/><Relationship Id="rId7" Type="http://schemas.openxmlformats.org/officeDocument/2006/relationships/image" Target="../media/image86.PNG"/><Relationship Id="rId2" Type="http://schemas.openxmlformats.org/officeDocument/2006/relationships/slideLayout" Target="../slideLayouts/slideLayout1.xml"/><Relationship Id="rId1" Type="http://schemas.openxmlformats.org/officeDocument/2006/relationships/tags" Target="../tags/tag40.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notesSlide" Target="../notesSlides/notesSlide41.xml"/><Relationship Id="rId7" Type="http://schemas.openxmlformats.org/officeDocument/2006/relationships/image" Target="../media/image63.PNG"/><Relationship Id="rId2" Type="http://schemas.openxmlformats.org/officeDocument/2006/relationships/slideLayout" Target="../slideLayouts/slideLayout1.xml"/><Relationship Id="rId1" Type="http://schemas.openxmlformats.org/officeDocument/2006/relationships/tags" Target="../tags/tag41.xml"/><Relationship Id="rId6" Type="http://schemas.openxmlformats.org/officeDocument/2006/relationships/image" Target="../media/image62.PNG"/><Relationship Id="rId5" Type="http://schemas.openxmlformats.org/officeDocument/2006/relationships/image" Target="../media/image89.PNG"/><Relationship Id="rId4" Type="http://schemas.openxmlformats.org/officeDocument/2006/relationships/image" Target="../media/image88.PNG"/><Relationship Id="rId9" Type="http://schemas.openxmlformats.org/officeDocument/2006/relationships/image" Target="../media/image64.png"/></Relationships>
</file>

<file path=ppt/slides/_rels/slide43.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3" Type="http://schemas.openxmlformats.org/officeDocument/2006/relationships/notesSlide" Target="../notesSlides/notesSlide42.xml"/><Relationship Id="rId7" Type="http://schemas.openxmlformats.org/officeDocument/2006/relationships/image" Target="../media/image91.PNG"/><Relationship Id="rId12" Type="http://schemas.openxmlformats.org/officeDocument/2006/relationships/image" Target="../media/image96.PNG"/><Relationship Id="rId17" Type="http://schemas.openxmlformats.org/officeDocument/2006/relationships/image" Target="../media/image39.png"/><Relationship Id="rId2" Type="http://schemas.openxmlformats.org/officeDocument/2006/relationships/slideLayout" Target="../slideLayouts/slideLayout1.xml"/><Relationship Id="rId16" Type="http://schemas.openxmlformats.org/officeDocument/2006/relationships/image" Target="../media/image38.png"/><Relationship Id="rId1" Type="http://schemas.openxmlformats.org/officeDocument/2006/relationships/tags" Target="../tags/tag42.xml"/><Relationship Id="rId6" Type="http://schemas.openxmlformats.org/officeDocument/2006/relationships/image" Target="../media/image90.PNG"/><Relationship Id="rId11" Type="http://schemas.openxmlformats.org/officeDocument/2006/relationships/image" Target="../media/image95.PNG"/><Relationship Id="rId5" Type="http://schemas.openxmlformats.org/officeDocument/2006/relationships/image" Target="../media/image86.PNG"/><Relationship Id="rId15" Type="http://schemas.microsoft.com/office/2007/relationships/hdphoto" Target="../media/hdphoto2.wdp"/><Relationship Id="rId10" Type="http://schemas.openxmlformats.org/officeDocument/2006/relationships/image" Target="../media/image94.PNG"/><Relationship Id="rId4" Type="http://schemas.openxmlformats.org/officeDocument/2006/relationships/image" Target="../media/image54.PNG"/><Relationship Id="rId9" Type="http://schemas.openxmlformats.org/officeDocument/2006/relationships/image" Target="../media/image93.PNG"/><Relationship Id="rId14" Type="http://schemas.openxmlformats.org/officeDocument/2006/relationships/image" Target="../media/image98.png"/></Relationships>
</file>

<file path=ppt/slides/_rels/slide44.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92.PNG"/><Relationship Id="rId18" Type="http://schemas.openxmlformats.org/officeDocument/2006/relationships/image" Target="../media/image38.png"/><Relationship Id="rId3" Type="http://schemas.openxmlformats.org/officeDocument/2006/relationships/notesSlide" Target="../notesSlides/notesSlide43.xml"/><Relationship Id="rId21" Type="http://schemas.openxmlformats.org/officeDocument/2006/relationships/image" Target="../media/image106.PNG"/><Relationship Id="rId7" Type="http://schemas.openxmlformats.org/officeDocument/2006/relationships/image" Target="../media/image99.PNG"/><Relationship Id="rId12" Type="http://schemas.openxmlformats.org/officeDocument/2006/relationships/image" Target="../media/image103.PNG"/><Relationship Id="rId17" Type="http://schemas.microsoft.com/office/2007/relationships/hdphoto" Target="../media/hdphoto2.wdp"/><Relationship Id="rId2" Type="http://schemas.openxmlformats.org/officeDocument/2006/relationships/slideLayout" Target="../slideLayouts/slideLayout1.xml"/><Relationship Id="rId16" Type="http://schemas.openxmlformats.org/officeDocument/2006/relationships/image" Target="../media/image105.png"/><Relationship Id="rId20" Type="http://schemas.openxmlformats.org/officeDocument/2006/relationships/image" Target="../media/image64.png"/><Relationship Id="rId1" Type="http://schemas.openxmlformats.org/officeDocument/2006/relationships/tags" Target="../tags/tag43.xml"/><Relationship Id="rId6" Type="http://schemas.openxmlformats.org/officeDocument/2006/relationships/image" Target="../media/image86.PNG"/><Relationship Id="rId11" Type="http://schemas.openxmlformats.org/officeDocument/2006/relationships/image" Target="../media/image91.PNG"/><Relationship Id="rId5" Type="http://schemas.openxmlformats.org/officeDocument/2006/relationships/image" Target="../media/image63.PNG"/><Relationship Id="rId15" Type="http://schemas.openxmlformats.org/officeDocument/2006/relationships/image" Target="../media/image104.PNG"/><Relationship Id="rId10" Type="http://schemas.openxmlformats.org/officeDocument/2006/relationships/image" Target="../media/image102.PNG"/><Relationship Id="rId19" Type="http://schemas.openxmlformats.org/officeDocument/2006/relationships/image" Target="../media/image39.png"/><Relationship Id="rId4" Type="http://schemas.openxmlformats.org/officeDocument/2006/relationships/image" Target="../media/image62.PNG"/><Relationship Id="rId9" Type="http://schemas.openxmlformats.org/officeDocument/2006/relationships/image" Target="../media/image101.PNG"/><Relationship Id="rId14" Type="http://schemas.openxmlformats.org/officeDocument/2006/relationships/image" Target="../media/image93.PNG"/></Relationships>
</file>

<file path=ppt/slides/_rels/slide4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notesSlide" Target="../notesSlides/notesSlide44.xml"/><Relationship Id="rId7" Type="http://schemas.openxmlformats.org/officeDocument/2006/relationships/image" Target="../media/image108.PNG"/><Relationship Id="rId2" Type="http://schemas.openxmlformats.org/officeDocument/2006/relationships/slideLayout" Target="../slideLayouts/slideLayout1.xml"/><Relationship Id="rId1" Type="http://schemas.openxmlformats.org/officeDocument/2006/relationships/tags" Target="../tags/tag44.xml"/><Relationship Id="rId6" Type="http://schemas.openxmlformats.org/officeDocument/2006/relationships/image" Target="../media/image107.PNG"/><Relationship Id="rId5" Type="http://schemas.openxmlformats.org/officeDocument/2006/relationships/image" Target="../media/image85.PNG"/><Relationship Id="rId4" Type="http://schemas.openxmlformats.org/officeDocument/2006/relationships/image" Target="../media/image84.PNG"/><Relationship Id="rId9"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45.xml"/><Relationship Id="rId4" Type="http://schemas.openxmlformats.org/officeDocument/2006/relationships/image" Target="../media/image109.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46.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4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5.xml"/><Relationship Id="rId7" Type="http://schemas.microsoft.com/office/2007/relationships/hdphoto" Target="../media/hdphoto1.wdp"/><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image" Target="../media/image86.PNG"/><Relationship Id="rId7" Type="http://schemas.openxmlformats.org/officeDocument/2006/relationships/image" Target="../media/image116.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115.PNG"/><Relationship Id="rId5" Type="http://schemas.openxmlformats.org/officeDocument/2006/relationships/image" Target="../media/image112.PNG"/><Relationship Id="rId4" Type="http://schemas.openxmlformats.org/officeDocument/2006/relationships/image" Target="../media/image84.PNG"/></Relationships>
</file>

<file path=ppt/slides/_rels/slide5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84.PNG"/></Relationships>
</file>

<file path=ppt/slides/_rels/slide52.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31.png"/><Relationship Id="rId7" Type="http://schemas.openxmlformats.org/officeDocument/2006/relationships/image" Target="../media/image121.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120.PNG"/><Relationship Id="rId5" Type="http://schemas.openxmlformats.org/officeDocument/2006/relationships/image" Target="../media/image119.PNG"/><Relationship Id="rId10" Type="http://schemas.openxmlformats.org/officeDocument/2006/relationships/image" Target="../media/image124.PNG"/><Relationship Id="rId4" Type="http://schemas.openxmlformats.org/officeDocument/2006/relationships/image" Target="../media/image118.PNG"/><Relationship Id="rId9" Type="http://schemas.openxmlformats.org/officeDocument/2006/relationships/image" Target="../media/image123.PNG"/></Relationships>
</file>

<file path=ppt/slides/_rels/slide53.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s>
</file>

<file path=ppt/slides/_rels/slide5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53.xml"/><Relationship Id="rId1" Type="http://schemas.openxmlformats.org/officeDocument/2006/relationships/slideLayout" Target="../slideLayouts/slideLayout1.xml"/><Relationship Id="rId5" Type="http://schemas.openxmlformats.org/officeDocument/2006/relationships/image" Target="../media/image86.PNG"/><Relationship Id="rId4" Type="http://schemas.openxmlformats.org/officeDocument/2006/relationships/image" Target="../media/image131.PNG"/></Relationships>
</file>

<file path=ppt/slides/_rels/slide55.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image" Target="../media/image132.PNG"/><Relationship Id="rId7" Type="http://schemas.openxmlformats.org/officeDocument/2006/relationships/image" Target="../media/image116.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135.PNG"/><Relationship Id="rId5" Type="http://schemas.openxmlformats.org/officeDocument/2006/relationships/image" Target="../media/image134.PNG"/><Relationship Id="rId4" Type="http://schemas.openxmlformats.org/officeDocument/2006/relationships/image" Target="../media/image133.PNG"/><Relationship Id="rId9" Type="http://schemas.openxmlformats.org/officeDocument/2006/relationships/image" Target="../media/image84.PNG"/></Relationships>
</file>

<file path=ppt/slides/_rels/slide56.xml.rels><?xml version="1.0" encoding="UTF-8" standalone="yes"?>
<Relationships xmlns="http://schemas.openxmlformats.org/package/2006/relationships"><Relationship Id="rId8" Type="http://schemas.openxmlformats.org/officeDocument/2006/relationships/image" Target="../media/image137.PNG"/><Relationship Id="rId3" Type="http://schemas.openxmlformats.org/officeDocument/2006/relationships/image" Target="../media/image31.png"/><Relationship Id="rId7" Type="http://schemas.openxmlformats.org/officeDocument/2006/relationships/image" Target="../media/image122.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136.PNG"/><Relationship Id="rId5" Type="http://schemas.openxmlformats.org/officeDocument/2006/relationships/image" Target="../media/image119.PNG"/><Relationship Id="rId10" Type="http://schemas.openxmlformats.org/officeDocument/2006/relationships/image" Target="../media/image134.PNG"/><Relationship Id="rId4" Type="http://schemas.openxmlformats.org/officeDocument/2006/relationships/image" Target="../media/image118.PNG"/><Relationship Id="rId9" Type="http://schemas.openxmlformats.org/officeDocument/2006/relationships/image" Target="../media/image116.PNG"/></Relationships>
</file>

<file path=ppt/slides/_rels/slide57.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56.xml"/><Relationship Id="rId1" Type="http://schemas.openxmlformats.org/officeDocument/2006/relationships/slideLayout" Target="../slideLayouts/slideLayout1.xml"/><Relationship Id="rId5" Type="http://schemas.openxmlformats.org/officeDocument/2006/relationships/image" Target="../media/image139.PNG"/><Relationship Id="rId4" Type="http://schemas.openxmlformats.org/officeDocument/2006/relationships/image" Target="../media/image138.PNG"/></Relationships>
</file>

<file path=ppt/slides/_rels/slide5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3" Type="http://schemas.openxmlformats.org/officeDocument/2006/relationships/image" Target="../media/image141.PNG"/><Relationship Id="rId7" Type="http://schemas.openxmlformats.org/officeDocument/2006/relationships/image" Target="../media/image38.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98.png"/><Relationship Id="rId4" Type="http://schemas.openxmlformats.org/officeDocument/2006/relationships/image" Target="../media/image138.PNG"/></Relationships>
</file>

<file path=ppt/slides/_rels/slide61.xml.rels><?xml version="1.0" encoding="UTF-8" standalone="yes"?>
<Relationships xmlns="http://schemas.openxmlformats.org/package/2006/relationships"><Relationship Id="rId3" Type="http://schemas.openxmlformats.org/officeDocument/2006/relationships/image" Target="../media/image142.PNG"/><Relationship Id="rId7" Type="http://schemas.openxmlformats.org/officeDocument/2006/relationships/image" Target="../media/image145.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141.PNG"/><Relationship Id="rId5" Type="http://schemas.openxmlformats.org/officeDocument/2006/relationships/image" Target="../media/image144.PNG"/><Relationship Id="rId4" Type="http://schemas.openxmlformats.org/officeDocument/2006/relationships/image" Target="../media/image143.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146.PNG"/><Relationship Id="rId7" Type="http://schemas.openxmlformats.org/officeDocument/2006/relationships/image" Target="../media/image150.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149.PNG"/><Relationship Id="rId5" Type="http://schemas.openxmlformats.org/officeDocument/2006/relationships/image" Target="../media/image148.PNG"/><Relationship Id="rId4" Type="http://schemas.openxmlformats.org/officeDocument/2006/relationships/image" Target="../media/image147.PNG"/></Relationships>
</file>

<file path=ppt/slides/_rels/slide64.xml.rels><?xml version="1.0" encoding="UTF-8" standalone="yes"?>
<Relationships xmlns="http://schemas.openxmlformats.org/package/2006/relationships"><Relationship Id="rId3" Type="http://schemas.openxmlformats.org/officeDocument/2006/relationships/image" Target="../media/image142.PNG"/><Relationship Id="rId7" Type="http://schemas.openxmlformats.org/officeDocument/2006/relationships/image" Target="../media/image141.PN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145.PNG"/><Relationship Id="rId5" Type="http://schemas.openxmlformats.org/officeDocument/2006/relationships/image" Target="../media/image148.PNG"/><Relationship Id="rId4" Type="http://schemas.openxmlformats.org/officeDocument/2006/relationships/image" Target="../media/image146.PNG"/></Relationships>
</file>

<file path=ppt/slides/_rels/slide65.xml.rels><?xml version="1.0" encoding="UTF-8" standalone="yes"?>
<Relationships xmlns="http://schemas.openxmlformats.org/package/2006/relationships"><Relationship Id="rId3" Type="http://schemas.openxmlformats.org/officeDocument/2006/relationships/image" Target="../media/image142.PNG"/><Relationship Id="rId7" Type="http://schemas.openxmlformats.org/officeDocument/2006/relationships/image" Target="../media/image141.PNG"/><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image" Target="../media/image145.PNG"/><Relationship Id="rId5" Type="http://schemas.openxmlformats.org/officeDocument/2006/relationships/image" Target="../media/image148.PNG"/><Relationship Id="rId4" Type="http://schemas.openxmlformats.org/officeDocument/2006/relationships/image" Target="../media/image146.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152.PNG"/></Relationships>
</file>

<file path=ppt/slides/_rels/slide69.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42.PNG"/><Relationship Id="rId7" Type="http://schemas.openxmlformats.org/officeDocument/2006/relationships/image" Target="../media/image141.PNG"/><Relationship Id="rId2" Type="http://schemas.openxmlformats.org/officeDocument/2006/relationships/notesSlide" Target="../notesSlides/notesSlide73.xml"/><Relationship Id="rId1" Type="http://schemas.openxmlformats.org/officeDocument/2006/relationships/slideLayout" Target="../slideLayouts/slideLayout1.xml"/><Relationship Id="rId6" Type="http://schemas.openxmlformats.org/officeDocument/2006/relationships/image" Target="../media/image145.PNG"/><Relationship Id="rId5" Type="http://schemas.openxmlformats.org/officeDocument/2006/relationships/image" Target="../media/image148.PNG"/><Relationship Id="rId4" Type="http://schemas.openxmlformats.org/officeDocument/2006/relationships/image" Target="../media/image146.PNG"/></Relationships>
</file>

<file path=ppt/slides/_rels/slide75.xml.rels><?xml version="1.0" encoding="UTF-8" standalone="yes"?>
<Relationships xmlns="http://schemas.openxmlformats.org/package/2006/relationships"><Relationship Id="rId3" Type="http://schemas.openxmlformats.org/officeDocument/2006/relationships/image" Target="../media/image142.PNG"/><Relationship Id="rId7" Type="http://schemas.openxmlformats.org/officeDocument/2006/relationships/image" Target="../media/image141.PNG"/><Relationship Id="rId2" Type="http://schemas.openxmlformats.org/officeDocument/2006/relationships/notesSlide" Target="../notesSlides/notesSlide74.xml"/><Relationship Id="rId1" Type="http://schemas.openxmlformats.org/officeDocument/2006/relationships/slideLayout" Target="../slideLayouts/slideLayout1.xml"/><Relationship Id="rId6" Type="http://schemas.openxmlformats.org/officeDocument/2006/relationships/image" Target="../media/image145.PNG"/><Relationship Id="rId5" Type="http://schemas.openxmlformats.org/officeDocument/2006/relationships/image" Target="../media/image148.PNG"/><Relationship Id="rId4" Type="http://schemas.openxmlformats.org/officeDocument/2006/relationships/image" Target="../media/image146.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387600" y="685800"/>
            <a:ext cx="7264400" cy="1198880"/>
          </a:xfrm>
          <a:prstGeom prst="parallelogram">
            <a:avLst>
              <a:gd name="adj" fmla="val 20762"/>
            </a:avLst>
          </a:prstGeom>
          <a:no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Incremental Record Linkage</a:t>
            </a:r>
            <a:endParaRPr lang="en-GB" sz="4000" b="1" dirty="0">
              <a:solidFill>
                <a:srgbClr val="212121"/>
              </a:solidFill>
              <a:latin typeface="Agency FB" panose="020B0503020202020204" pitchFamily="34" charset="0"/>
            </a:endParaRPr>
          </a:p>
        </p:txBody>
      </p:sp>
      <p:sp>
        <p:nvSpPr>
          <p:cNvPr id="44" name="Rectangle 43"/>
          <p:cNvSpPr/>
          <p:nvPr/>
        </p:nvSpPr>
        <p:spPr>
          <a:xfrm>
            <a:off x="1489710" y="4353560"/>
            <a:ext cx="3651457" cy="1819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212121"/>
                </a:solidFill>
                <a:latin typeface="Agency FB" panose="020B0503020202020204" pitchFamily="34" charset="0"/>
              </a:rPr>
              <a:t>Presented By</a:t>
            </a:r>
          </a:p>
          <a:p>
            <a:r>
              <a:rPr lang="en-US" sz="2400" dirty="0" smtClean="0">
                <a:solidFill>
                  <a:srgbClr val="212121"/>
                </a:solidFill>
                <a:latin typeface="Agency FB" panose="020B0503020202020204" pitchFamily="34" charset="0"/>
              </a:rPr>
              <a:t>Abir Bin Ayub Khan</a:t>
            </a:r>
          </a:p>
          <a:p>
            <a:r>
              <a:rPr lang="en-US" sz="2400" dirty="0" smtClean="0">
                <a:solidFill>
                  <a:srgbClr val="212121"/>
                </a:solidFill>
                <a:latin typeface="Agency FB" panose="020B0503020202020204" pitchFamily="34" charset="0"/>
              </a:rPr>
              <a:t>C131001</a:t>
            </a:r>
          </a:p>
          <a:p>
            <a:r>
              <a:rPr lang="en-US" sz="2400" dirty="0" smtClean="0">
                <a:solidFill>
                  <a:srgbClr val="212121"/>
                </a:solidFill>
                <a:latin typeface="Agency FB" panose="020B0503020202020204" pitchFamily="34" charset="0"/>
              </a:rPr>
              <a:t>Spring’13, Dept. of CSE, IIUC</a:t>
            </a:r>
            <a:endParaRPr lang="en-GB" sz="2400" dirty="0">
              <a:solidFill>
                <a:srgbClr val="212121"/>
              </a:solidFill>
              <a:latin typeface="Agency FB" panose="020B0503020202020204" pitchFamily="34" charset="0"/>
            </a:endParaRPr>
          </a:p>
        </p:txBody>
      </p:sp>
      <p:sp>
        <p:nvSpPr>
          <p:cNvPr id="45" name="Rectangle 44"/>
          <p:cNvSpPr/>
          <p:nvPr/>
        </p:nvSpPr>
        <p:spPr>
          <a:xfrm>
            <a:off x="6588342" y="4353561"/>
            <a:ext cx="4069498" cy="1819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212121"/>
                </a:solidFill>
                <a:latin typeface="Agency FB" panose="020B0503020202020204" pitchFamily="34" charset="0"/>
              </a:rPr>
              <a:t>Presented To </a:t>
            </a:r>
          </a:p>
          <a:p>
            <a:r>
              <a:rPr lang="en-US" sz="2400" dirty="0" err="1" smtClean="0">
                <a:solidFill>
                  <a:srgbClr val="212121"/>
                </a:solidFill>
                <a:latin typeface="Agency FB" panose="020B0503020202020204" pitchFamily="34" charset="0"/>
              </a:rPr>
              <a:t>Shahidul</a:t>
            </a:r>
            <a:r>
              <a:rPr lang="en-US" sz="2400" dirty="0" smtClean="0">
                <a:solidFill>
                  <a:srgbClr val="212121"/>
                </a:solidFill>
                <a:latin typeface="Agency FB" panose="020B0503020202020204" pitchFamily="34" charset="0"/>
              </a:rPr>
              <a:t> Islam Khan (</a:t>
            </a:r>
            <a:r>
              <a:rPr lang="en-US" sz="2400" dirty="0" err="1" smtClean="0">
                <a:solidFill>
                  <a:srgbClr val="212121"/>
                </a:solidFill>
                <a:latin typeface="Agency FB" panose="020B0503020202020204" pitchFamily="34" charset="0"/>
              </a:rPr>
              <a:t>Nayeem</a:t>
            </a:r>
            <a:r>
              <a:rPr lang="en-US" sz="2400" dirty="0" smtClean="0">
                <a:solidFill>
                  <a:srgbClr val="212121"/>
                </a:solidFill>
                <a:latin typeface="Agency FB" panose="020B0503020202020204" pitchFamily="34" charset="0"/>
              </a:rPr>
              <a:t>)</a:t>
            </a:r>
          </a:p>
          <a:p>
            <a:r>
              <a:rPr lang="en-US" sz="2400" dirty="0" smtClean="0">
                <a:solidFill>
                  <a:srgbClr val="212121"/>
                </a:solidFill>
                <a:latin typeface="Agency FB" panose="020B0503020202020204" pitchFamily="34" charset="0"/>
              </a:rPr>
              <a:t>Doctoral Fellow, Dept. of CSE, BUET</a:t>
            </a:r>
          </a:p>
          <a:p>
            <a:r>
              <a:rPr lang="en-US" sz="2400" dirty="0" smtClean="0">
                <a:solidFill>
                  <a:srgbClr val="212121"/>
                </a:solidFill>
                <a:latin typeface="Agency FB" panose="020B0503020202020204" pitchFamily="34" charset="0"/>
              </a:rPr>
              <a:t>Associate Professor, Dept. of CSE, IIUC</a:t>
            </a:r>
            <a:endParaRPr lang="en-GB" sz="2400" dirty="0">
              <a:solidFill>
                <a:srgbClr val="212121"/>
              </a:solidFill>
              <a:latin typeface="Agency FB" panose="020B0503020202020204" pitchFamily="34" charset="0"/>
            </a:endParaRPr>
          </a:p>
        </p:txBody>
      </p:sp>
      <p:cxnSp>
        <p:nvCxnSpPr>
          <p:cNvPr id="49" name="Straight Connector 48"/>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0" name="Parallelogram 49"/>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01</a:t>
            </a:r>
            <a:endParaRPr lang="en-GB" b="1" dirty="0">
              <a:solidFill>
                <a:srgbClr val="212121"/>
              </a:solidFill>
              <a:latin typeface="Agency FB" panose="020B0503020202020204" pitchFamily="34" charset="0"/>
            </a:endParaRPr>
          </a:p>
        </p:txBody>
      </p:sp>
      <p:sp>
        <p:nvSpPr>
          <p:cNvPr id="13" name="Rectangle 12"/>
          <p:cNvSpPr/>
          <p:nvPr/>
        </p:nvSpPr>
        <p:spPr>
          <a:xfrm>
            <a:off x="1134935" y="2519045"/>
            <a:ext cx="3186430" cy="893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rgbClr val="212121"/>
                </a:solidFill>
                <a:latin typeface="Cambria" panose="02040503050406030204" pitchFamily="18" charset="0"/>
              </a:rPr>
              <a:t>Anja</a:t>
            </a:r>
            <a:r>
              <a:rPr lang="en-US" b="1" dirty="0" smtClean="0">
                <a:solidFill>
                  <a:srgbClr val="212121"/>
                </a:solidFill>
                <a:latin typeface="Cambria" panose="02040503050406030204" pitchFamily="18" charset="0"/>
              </a:rPr>
              <a:t> </a:t>
            </a:r>
            <a:r>
              <a:rPr lang="en-US" b="1" dirty="0" err="1" smtClean="0">
                <a:solidFill>
                  <a:srgbClr val="212121"/>
                </a:solidFill>
                <a:latin typeface="Cambria" panose="02040503050406030204" pitchFamily="18" charset="0"/>
              </a:rPr>
              <a:t>Gruenheid</a:t>
            </a:r>
            <a:endParaRPr lang="en-US" b="1" dirty="0" smtClean="0">
              <a:solidFill>
                <a:srgbClr val="212121"/>
              </a:solidFill>
              <a:latin typeface="Cambria" panose="02040503050406030204" pitchFamily="18" charset="0"/>
            </a:endParaRPr>
          </a:p>
          <a:p>
            <a:pPr algn="ctr"/>
            <a:r>
              <a:rPr lang="en-US" dirty="0" smtClean="0">
                <a:solidFill>
                  <a:srgbClr val="212121"/>
                </a:solidFill>
                <a:latin typeface="Cambria" panose="02040503050406030204" pitchFamily="18" charset="0"/>
              </a:rPr>
              <a:t>ETH Zurich</a:t>
            </a:r>
          </a:p>
          <a:p>
            <a:pPr algn="ctr"/>
            <a:r>
              <a:rPr lang="en-US" dirty="0" smtClean="0">
                <a:solidFill>
                  <a:srgbClr val="212121"/>
                </a:solidFill>
                <a:latin typeface="Cambria" panose="02040503050406030204" pitchFamily="18" charset="0"/>
              </a:rPr>
              <a:t>anja.gruenheid@inf.ethz.ch</a:t>
            </a:r>
            <a:endParaRPr lang="en-GB" dirty="0">
              <a:solidFill>
                <a:srgbClr val="212121"/>
              </a:solidFill>
              <a:latin typeface="Cambria" panose="02040503050406030204" pitchFamily="18" charset="0"/>
            </a:endParaRPr>
          </a:p>
        </p:txBody>
      </p:sp>
      <p:sp>
        <p:nvSpPr>
          <p:cNvPr id="15" name="Rectangle 14"/>
          <p:cNvSpPr/>
          <p:nvPr/>
        </p:nvSpPr>
        <p:spPr>
          <a:xfrm>
            <a:off x="4482242" y="2519044"/>
            <a:ext cx="3186430" cy="8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212121"/>
                </a:solidFill>
                <a:latin typeface="Cambria" panose="02040503050406030204" pitchFamily="18" charset="0"/>
              </a:rPr>
              <a:t>Xin Luna Dong</a:t>
            </a:r>
          </a:p>
          <a:p>
            <a:pPr algn="ctr"/>
            <a:r>
              <a:rPr lang="en-US" dirty="0" smtClean="0">
                <a:solidFill>
                  <a:srgbClr val="212121"/>
                </a:solidFill>
                <a:latin typeface="Cambria" panose="02040503050406030204" pitchFamily="18" charset="0"/>
              </a:rPr>
              <a:t>Google Inc.</a:t>
            </a:r>
          </a:p>
          <a:p>
            <a:pPr algn="ctr"/>
            <a:r>
              <a:rPr lang="en-US" dirty="0" smtClean="0">
                <a:solidFill>
                  <a:srgbClr val="212121"/>
                </a:solidFill>
                <a:latin typeface="Cambria" panose="02040503050406030204" pitchFamily="18" charset="0"/>
              </a:rPr>
              <a:t>lunadon@google.com</a:t>
            </a:r>
            <a:endParaRPr lang="en-GB" dirty="0">
              <a:solidFill>
                <a:srgbClr val="212121"/>
              </a:solidFill>
              <a:latin typeface="Cambria" panose="02040503050406030204" pitchFamily="18" charset="0"/>
            </a:endParaRPr>
          </a:p>
        </p:txBody>
      </p:sp>
      <p:sp>
        <p:nvSpPr>
          <p:cNvPr id="16" name="Rectangle 15"/>
          <p:cNvSpPr/>
          <p:nvPr/>
        </p:nvSpPr>
        <p:spPr>
          <a:xfrm>
            <a:off x="7894192" y="2519044"/>
            <a:ext cx="3186430" cy="8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rgbClr val="212121"/>
                </a:solidFill>
                <a:latin typeface="Cambria" panose="02040503050406030204" pitchFamily="18" charset="0"/>
              </a:rPr>
              <a:t>Divesh</a:t>
            </a:r>
            <a:r>
              <a:rPr lang="en-US" b="1" dirty="0" smtClean="0">
                <a:solidFill>
                  <a:srgbClr val="212121"/>
                </a:solidFill>
                <a:latin typeface="Cambria" panose="02040503050406030204" pitchFamily="18" charset="0"/>
              </a:rPr>
              <a:t> Srivastava</a:t>
            </a:r>
          </a:p>
          <a:p>
            <a:pPr algn="ctr"/>
            <a:r>
              <a:rPr lang="en-US" dirty="0" smtClean="0">
                <a:solidFill>
                  <a:srgbClr val="212121"/>
                </a:solidFill>
                <a:latin typeface="Cambria" panose="02040503050406030204" pitchFamily="18" charset="0"/>
              </a:rPr>
              <a:t>AT&amp;T Labs-Research</a:t>
            </a:r>
          </a:p>
          <a:p>
            <a:pPr algn="ctr"/>
            <a:r>
              <a:rPr lang="en-US" dirty="0" smtClean="0">
                <a:solidFill>
                  <a:srgbClr val="212121"/>
                </a:solidFill>
                <a:latin typeface="Cambria" panose="02040503050406030204" pitchFamily="18" charset="0"/>
              </a:rPr>
              <a:t>divesh@research.att.com</a:t>
            </a:r>
            <a:endParaRPr lang="en-GB" dirty="0">
              <a:solidFill>
                <a:srgbClr val="212121"/>
              </a:solidFill>
              <a:latin typeface="Cambria" panose="02040503050406030204" pitchFamily="18" charset="0"/>
            </a:endParaRPr>
          </a:p>
        </p:txBody>
      </p:sp>
      <p:sp>
        <p:nvSpPr>
          <p:cNvPr id="2" name="TextBox 1"/>
          <p:cNvSpPr txBox="1"/>
          <p:nvPr/>
        </p:nvSpPr>
        <p:spPr>
          <a:xfrm>
            <a:off x="2270697" y="3412236"/>
            <a:ext cx="768159" cy="584775"/>
          </a:xfrm>
          <a:prstGeom prst="rect">
            <a:avLst/>
          </a:prstGeom>
          <a:solidFill>
            <a:srgbClr val="FFFF00"/>
          </a:solidFill>
        </p:spPr>
        <p:txBody>
          <a:bodyPr wrap="none" rtlCol="0">
            <a:spAutoFit/>
          </a:bodyPr>
          <a:lstStyle/>
          <a:p>
            <a:r>
              <a:rPr lang="en-US" sz="1600" dirty="0" smtClean="0"/>
              <a:t>Author</a:t>
            </a:r>
          </a:p>
          <a:p>
            <a:r>
              <a:rPr lang="en-US" sz="1600" dirty="0" smtClean="0"/>
              <a:t>Icon</a:t>
            </a:r>
            <a:endParaRPr lang="en-GB" sz="1600" dirty="0"/>
          </a:p>
        </p:txBody>
      </p:sp>
      <p:sp>
        <p:nvSpPr>
          <p:cNvPr id="18" name="TextBox 17"/>
          <p:cNvSpPr txBox="1"/>
          <p:nvPr/>
        </p:nvSpPr>
        <p:spPr>
          <a:xfrm>
            <a:off x="5635720" y="3461825"/>
            <a:ext cx="768159" cy="584775"/>
          </a:xfrm>
          <a:prstGeom prst="rect">
            <a:avLst/>
          </a:prstGeom>
          <a:solidFill>
            <a:srgbClr val="FFFF00"/>
          </a:solidFill>
        </p:spPr>
        <p:txBody>
          <a:bodyPr wrap="none" rtlCol="0">
            <a:spAutoFit/>
          </a:bodyPr>
          <a:lstStyle/>
          <a:p>
            <a:r>
              <a:rPr lang="en-US" sz="1600" dirty="0" smtClean="0"/>
              <a:t>Author</a:t>
            </a:r>
          </a:p>
          <a:p>
            <a:r>
              <a:rPr lang="en-US" sz="1600" dirty="0" smtClean="0"/>
              <a:t>Icon</a:t>
            </a:r>
            <a:endParaRPr lang="en-GB" sz="1600" dirty="0"/>
          </a:p>
        </p:txBody>
      </p:sp>
      <p:sp>
        <p:nvSpPr>
          <p:cNvPr id="19" name="TextBox 18"/>
          <p:cNvSpPr txBox="1"/>
          <p:nvPr/>
        </p:nvSpPr>
        <p:spPr>
          <a:xfrm>
            <a:off x="9103122" y="3429000"/>
            <a:ext cx="768570" cy="584775"/>
          </a:xfrm>
          <a:prstGeom prst="rect">
            <a:avLst/>
          </a:prstGeom>
          <a:solidFill>
            <a:srgbClr val="FFFF00"/>
          </a:solidFill>
        </p:spPr>
        <p:txBody>
          <a:bodyPr wrap="square" rtlCol="0">
            <a:spAutoFit/>
          </a:bodyPr>
          <a:lstStyle/>
          <a:p>
            <a:r>
              <a:rPr lang="en-US" sz="1600" dirty="0" smtClean="0"/>
              <a:t>Author</a:t>
            </a:r>
          </a:p>
          <a:p>
            <a:r>
              <a:rPr lang="en-US" sz="1600" dirty="0" smtClean="0"/>
              <a:t>Icon</a:t>
            </a:r>
            <a:endParaRPr lang="en-GB" sz="1600" dirty="0"/>
          </a:p>
        </p:txBody>
      </p:sp>
    </p:spTree>
    <p:extLst>
      <p:ext uri="{BB962C8B-B14F-4D97-AF65-F5344CB8AC3E}">
        <p14:creationId xmlns:p14="http://schemas.microsoft.com/office/powerpoint/2010/main" val="1386360822"/>
      </p:ext>
    </p:extLst>
  </p:cSld>
  <p:clrMapOvr>
    <a:masterClrMapping/>
  </p:clrMapOvr>
  <mc:AlternateContent xmlns:mc="http://schemas.openxmlformats.org/markup-compatibility/2006" xmlns:p14="http://schemas.microsoft.com/office/powerpoint/2010/main">
    <mc:Choice Requires="p14">
      <p:transition spd="slow" p14:dur="2000" advTm="4025"/>
    </mc:Choice>
    <mc:Fallback xmlns="">
      <p:transition spd="slow" advTm="402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Oval 411"/>
          <p:cNvSpPr/>
          <p:nvPr/>
        </p:nvSpPr>
        <p:spPr>
          <a:xfrm>
            <a:off x="9580283" y="3952492"/>
            <a:ext cx="1969992" cy="2032341"/>
          </a:xfrm>
          <a:prstGeom prst="ellipse">
            <a:avLst/>
          </a:prstGeom>
          <a:solidFill>
            <a:schemeClr val="accent2">
              <a:lumMod val="40000"/>
              <a:lumOff val="6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7" name="Oval 336"/>
          <p:cNvSpPr/>
          <p:nvPr/>
        </p:nvSpPr>
        <p:spPr>
          <a:xfrm>
            <a:off x="4147419" y="3736676"/>
            <a:ext cx="1880537" cy="2226566"/>
          </a:xfrm>
          <a:prstGeom prst="ellipse">
            <a:avLst/>
          </a:prstGeom>
          <a:solidFill>
            <a:schemeClr val="accent2">
              <a:lumMod val="40000"/>
              <a:lumOff val="6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08</a:t>
            </a:r>
            <a:endParaRPr lang="en-GB" b="1" dirty="0">
              <a:solidFill>
                <a:srgbClr val="212121"/>
              </a:solidFill>
              <a:latin typeface="Agency FB" panose="020B0503020202020204" pitchFamily="34" charset="0"/>
            </a:endParaRPr>
          </a:p>
        </p:txBody>
      </p:sp>
      <p:graphicFrame>
        <p:nvGraphicFramePr>
          <p:cNvPr id="44" name="Table 43"/>
          <p:cNvGraphicFramePr>
            <a:graphicFrameLocks noGrp="1"/>
          </p:cNvGraphicFramePr>
          <p:nvPr>
            <p:extLst>
              <p:ext uri="{D42A27DB-BD31-4B8C-83A1-F6EECF244321}">
                <p14:modId xmlns:p14="http://schemas.microsoft.com/office/powerpoint/2010/main" val="206098946"/>
              </p:ext>
            </p:extLst>
          </p:nvPr>
        </p:nvGraphicFramePr>
        <p:xfrm>
          <a:off x="3619500" y="326644"/>
          <a:ext cx="8229600" cy="2498852"/>
        </p:xfrm>
        <a:graphic>
          <a:graphicData uri="http://schemas.openxmlformats.org/drawingml/2006/table">
            <a:tbl>
              <a:tblPr firstRow="1" bandRow="1">
                <a:tableStyleId>{D7AC3CCA-C797-4891-BE02-D94E43425B78}</a:tableStyleId>
              </a:tblPr>
              <a:tblGrid>
                <a:gridCol w="499422"/>
                <a:gridCol w="662275"/>
                <a:gridCol w="521138"/>
                <a:gridCol w="1335409"/>
                <a:gridCol w="1856547"/>
                <a:gridCol w="1693690"/>
                <a:gridCol w="1661119"/>
              </a:tblGrid>
              <a:tr h="292074">
                <a:tc>
                  <a:txBody>
                    <a:bodyPr/>
                    <a:lstStyle/>
                    <a:p>
                      <a:pPr algn="ct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Biz ID</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ID</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name</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street address</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city</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phone</a:t>
                      </a:r>
                      <a:endParaRPr lang="en-GB" sz="1200" dirty="0">
                        <a:latin typeface="Cambria" panose="02040503050406030204" pitchFamily="18" charset="0"/>
                      </a:endParaRPr>
                    </a:p>
                  </a:txBody>
                  <a:tcPr/>
                </a:tc>
              </a:tr>
              <a:tr h="324526">
                <a:tc>
                  <a:txBody>
                    <a:bodyPr/>
                    <a:lstStyle/>
                    <a:p>
                      <a:pPr algn="ctr"/>
                      <a:r>
                        <a:rPr lang="en-US" sz="1200" dirty="0" smtClean="0">
                          <a:latin typeface="Cambria" panose="02040503050406030204" pitchFamily="18" charset="0"/>
                        </a:rPr>
                        <a:t>∆D1</a:t>
                      </a:r>
                    </a:p>
                  </a:txBody>
                  <a:tcPr/>
                </a:tc>
                <a:tc>
                  <a:txBody>
                    <a:bodyPr/>
                    <a:lstStyle/>
                    <a:p>
                      <a:pPr algn="ctr"/>
                      <a:r>
                        <a:rPr lang="en-US" sz="1200" dirty="0" smtClean="0">
                          <a:latin typeface="Cambria" panose="02040503050406030204" pitchFamily="18" charset="0"/>
                        </a:rPr>
                        <a:t>B6</a:t>
                      </a:r>
                    </a:p>
                  </a:txBody>
                  <a:tcPr/>
                </a:tc>
                <a:tc>
                  <a:txBody>
                    <a:bodyPr/>
                    <a:lstStyle/>
                    <a:p>
                      <a:pPr algn="ctr"/>
                      <a:r>
                        <a:rPr lang="en-US" sz="1200" dirty="0" smtClean="0">
                          <a:latin typeface="Cambria" panose="02040503050406030204" pitchFamily="18" charset="0"/>
                        </a:rPr>
                        <a:t>r11</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Starbucks Coffee</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201</a:t>
                      </a:r>
                      <a:r>
                        <a:rPr lang="en-US" sz="1200" baseline="0" dirty="0" smtClean="0">
                          <a:latin typeface="Cambria" panose="02040503050406030204" pitchFamily="18" charset="0"/>
                        </a:rPr>
                        <a:t> Spear Street</a:t>
                      </a:r>
                      <a:endParaRPr lang="en-US" sz="1200" dirty="0" smtClean="0">
                        <a:latin typeface="Cambria" panose="02040503050406030204" pitchFamily="18" charset="0"/>
                      </a:endParaRPr>
                    </a:p>
                  </a:txBody>
                  <a:tcPr/>
                </a:tc>
                <a:tc>
                  <a:txBody>
                    <a:bodyPr/>
                    <a:lstStyle/>
                    <a:p>
                      <a:pPr algn="ctr"/>
                      <a:r>
                        <a:rPr lang="en-US" sz="1400" dirty="0" smtClean="0">
                          <a:latin typeface="Cambria" panose="02040503050406030204" pitchFamily="18" charset="0"/>
                        </a:rPr>
                        <a:t>San</a:t>
                      </a:r>
                      <a:r>
                        <a:rPr lang="en-US" sz="1400" baseline="0" dirty="0" smtClean="0">
                          <a:latin typeface="Cambria" panose="02040503050406030204" pitchFamily="18" charset="0"/>
                        </a:rPr>
                        <a:t> Francisco</a:t>
                      </a:r>
                      <a:endParaRPr lang="en-GB" sz="1400" dirty="0"/>
                    </a:p>
                  </a:txBody>
                  <a:tcPr/>
                </a:tc>
                <a:tc>
                  <a:txBody>
                    <a:bodyPr/>
                    <a:lstStyle/>
                    <a:p>
                      <a:pPr algn="ctr"/>
                      <a:r>
                        <a:rPr lang="en-US" sz="1200" dirty="0" smtClean="0">
                          <a:latin typeface="Cambria" panose="02040503050406030204" pitchFamily="18" charset="0"/>
                        </a:rPr>
                        <a:t>4159745077</a:t>
                      </a:r>
                      <a:endParaRPr lang="en-GB" sz="1200" dirty="0">
                        <a:latin typeface="Cambria" panose="02040503050406030204" pitchFamily="18" charset="0"/>
                      </a:endParaRPr>
                    </a:p>
                  </a:txBody>
                  <a:tcPr/>
                </a:tc>
              </a:tr>
              <a:tr h="324526">
                <a:tc rowSpan="2">
                  <a:txBody>
                    <a:bodyPr/>
                    <a:lstStyle/>
                    <a:p>
                      <a:pPr algn="ctr"/>
                      <a:r>
                        <a:rPr lang="en-US" sz="1200" dirty="0" smtClean="0">
                          <a:latin typeface="Cambria" panose="02040503050406030204" pitchFamily="18" charset="0"/>
                        </a:rPr>
                        <a:t>∆D2</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B3</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r12</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Cambria" panose="02040503050406030204" pitchFamily="18" charset="0"/>
                        </a:rPr>
                        <a:t>Starbucks Coffee</a:t>
                      </a:r>
                      <a:endParaRPr lang="en-GB" sz="1200" dirty="0" smtClean="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MARKET ST</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400" dirty="0" smtClean="0">
                          <a:latin typeface="Cambria" panose="02040503050406030204" pitchFamily="18" charset="0"/>
                        </a:rPr>
                        <a:t>San</a:t>
                      </a:r>
                      <a:r>
                        <a:rPr lang="en-US" sz="1400" baseline="0" dirty="0" smtClean="0">
                          <a:latin typeface="Cambria" panose="02040503050406030204" pitchFamily="18" charset="0"/>
                        </a:rPr>
                        <a:t> Francisco</a:t>
                      </a:r>
                      <a:endParaRPr lang="en-GB" sz="1400" dirty="0"/>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4155434786</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r>
              <a:tr h="324526">
                <a:tc vMerge="1">
                  <a:txBody>
                    <a:bodyPr/>
                    <a:lstStyle/>
                    <a:p>
                      <a:pPr algn="ctr"/>
                      <a:endParaRPr lang="en-GB" sz="1600" dirty="0">
                        <a:latin typeface="Agency FB" panose="020B0503020202020204" pitchFamily="34" charset="0"/>
                      </a:endParaRPr>
                    </a:p>
                  </a:txBody>
                  <a:tcPr/>
                </a:tc>
                <a:tc>
                  <a:txBody>
                    <a:bodyPr/>
                    <a:lstStyle/>
                    <a:p>
                      <a:pPr algn="ctr"/>
                      <a:r>
                        <a:rPr lang="en-US" sz="1200" dirty="0" smtClean="0">
                          <a:latin typeface="Cambria" panose="02040503050406030204" pitchFamily="18" charset="0"/>
                        </a:rPr>
                        <a:t>B3</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r13</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Cambria" panose="02040503050406030204" pitchFamily="18" charset="0"/>
                        </a:rPr>
                        <a:t>Starbucks</a:t>
                      </a:r>
                      <a:endParaRPr lang="en-GB" sz="1200" dirty="0" smtClean="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333 MARKET ST</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400" dirty="0" smtClean="0">
                          <a:latin typeface="Cambria" panose="02040503050406030204" pitchFamily="18" charset="0"/>
                        </a:rPr>
                        <a:t>San</a:t>
                      </a:r>
                      <a:r>
                        <a:rPr lang="en-US" sz="1400" baseline="0" dirty="0" smtClean="0">
                          <a:latin typeface="Cambria" panose="02040503050406030204" pitchFamily="18" charset="0"/>
                        </a:rPr>
                        <a:t> Francisco</a:t>
                      </a:r>
                      <a:endParaRPr lang="en-GB" sz="1400" dirty="0"/>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4155434786</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r>
              <a:tr h="324526">
                <a:tc rowSpan="2">
                  <a:txBody>
                    <a:bodyPr/>
                    <a:lstStyle/>
                    <a:p>
                      <a:pPr algn="ctr"/>
                      <a:r>
                        <a:rPr lang="en-US" sz="1200" dirty="0" smtClean="0">
                          <a:latin typeface="Cambria" panose="02040503050406030204" pitchFamily="18" charset="0"/>
                        </a:rPr>
                        <a:t>∆D3</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B1</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r14</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Starbucks</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123 MISSION ST STE ST1</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400" b="0" dirty="0" smtClean="0">
                          <a:latin typeface="Cambria" panose="02040503050406030204" pitchFamily="18" charset="0"/>
                        </a:rPr>
                        <a:t>SAN</a:t>
                      </a:r>
                      <a:r>
                        <a:rPr lang="en-US" sz="1400" b="0" baseline="0" dirty="0" smtClean="0">
                          <a:latin typeface="Cambria" panose="02040503050406030204" pitchFamily="18" charset="0"/>
                        </a:rPr>
                        <a:t> FRANCISCO</a:t>
                      </a:r>
                      <a:endParaRPr lang="en-GB" sz="1400" b="0" dirty="0"/>
                    </a:p>
                  </a:txBody>
                  <a:tcPr>
                    <a:lnB w="12700" cap="flat" cmpd="sng" algn="ctr">
                      <a:noFill/>
                      <a:prstDash val="solid"/>
                      <a:round/>
                      <a:headEnd type="none" w="med" len="med"/>
                      <a:tailEnd type="none" w="med" len="med"/>
                    </a:lnB>
                  </a:tcPr>
                </a:tc>
                <a:tc>
                  <a:txBody>
                    <a:bodyPr/>
                    <a:lstStyle/>
                    <a:p>
                      <a:pPr algn="ctr"/>
                      <a:r>
                        <a:rPr lang="en-US" sz="1200" i="1" dirty="0" smtClean="0">
                          <a:latin typeface="Cambria" panose="02040503050406030204" pitchFamily="18" charset="0"/>
                        </a:rPr>
                        <a:t>4155431510</a:t>
                      </a:r>
                      <a:endParaRPr lang="en-GB" sz="1200" i="1" dirty="0">
                        <a:latin typeface="Cambria" panose="02040503050406030204" pitchFamily="18" charset="0"/>
                      </a:endParaRPr>
                    </a:p>
                  </a:txBody>
                  <a:tcPr>
                    <a:lnB w="12700" cap="flat" cmpd="sng" algn="ctr">
                      <a:noFill/>
                      <a:prstDash val="solid"/>
                      <a:round/>
                      <a:headEnd type="none" w="med" len="med"/>
                      <a:tailEnd type="none" w="med" len="med"/>
                    </a:lnB>
                  </a:tcPr>
                </a:tc>
              </a:tr>
              <a:tr h="324526">
                <a:tc vMerge="1">
                  <a:txBody>
                    <a:bodyPr/>
                    <a:lstStyle/>
                    <a:p>
                      <a:pPr algn="ctr"/>
                      <a:endParaRPr lang="en-GB" sz="1600" dirty="0">
                        <a:latin typeface="Agency FB" panose="020B0503020202020204" pitchFamily="34" charset="0"/>
                      </a:endParaRPr>
                    </a:p>
                  </a:txBody>
                  <a:tcPr/>
                </a:tc>
                <a:tc>
                  <a:txBody>
                    <a:bodyPr/>
                    <a:lstStyle/>
                    <a:p>
                      <a:pPr algn="ctr"/>
                      <a:r>
                        <a:rPr lang="en-US" sz="1200" dirty="0" smtClean="0">
                          <a:latin typeface="Cambria" panose="02040503050406030204" pitchFamily="18" charset="0"/>
                        </a:rPr>
                        <a:t>B1</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r15</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Starbucks</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123 Mission St Ste St1</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400" dirty="0" smtClean="0">
                          <a:latin typeface="Cambria" panose="02040503050406030204" pitchFamily="18" charset="0"/>
                        </a:rPr>
                        <a:t>San</a:t>
                      </a:r>
                      <a:r>
                        <a:rPr lang="en-US" sz="1400" baseline="0" dirty="0" smtClean="0">
                          <a:latin typeface="Cambria" panose="02040503050406030204" pitchFamily="18" charset="0"/>
                        </a:rPr>
                        <a:t> Francisco</a:t>
                      </a:r>
                      <a:endParaRPr lang="en-GB" sz="1400" dirty="0"/>
                    </a:p>
                  </a:txBody>
                  <a:tcPr>
                    <a:lnT w="12700" cap="flat" cmpd="sng" algn="ctr">
                      <a:noFill/>
                      <a:prstDash val="solid"/>
                      <a:round/>
                      <a:headEnd type="none" w="med" len="med"/>
                      <a:tailEnd type="none" w="med" len="med"/>
                    </a:lnT>
                  </a:tcPr>
                </a:tc>
                <a:tc>
                  <a:txBody>
                    <a:bodyPr/>
                    <a:lstStyle/>
                    <a:p>
                      <a:pPr algn="ctr"/>
                      <a:r>
                        <a:rPr lang="en-US" sz="1200" i="1" dirty="0" smtClean="0">
                          <a:latin typeface="Cambria" panose="02040503050406030204" pitchFamily="18" charset="0"/>
                        </a:rPr>
                        <a:t>4155431510</a:t>
                      </a:r>
                      <a:endParaRPr lang="en-GB" sz="1200" i="1" dirty="0">
                        <a:latin typeface="Cambria" panose="02040503050406030204" pitchFamily="18" charset="0"/>
                      </a:endParaRPr>
                    </a:p>
                  </a:txBody>
                  <a:tcPr>
                    <a:lnT w="12700" cap="flat" cmpd="sng" algn="ctr">
                      <a:noFill/>
                      <a:prstDash val="solid"/>
                      <a:round/>
                      <a:headEnd type="none" w="med" len="med"/>
                      <a:tailEnd type="none" w="med" len="med"/>
                    </a:lnT>
                  </a:tcPr>
                </a:tc>
              </a:tr>
              <a:tr h="292074">
                <a:tc rowSpan="2">
                  <a:txBody>
                    <a:bodyPr/>
                    <a:lstStyle/>
                    <a:p>
                      <a:pPr algn="ctr"/>
                      <a:r>
                        <a:rPr lang="en-US" sz="1200" dirty="0" smtClean="0">
                          <a:latin typeface="Cambria" panose="02040503050406030204" pitchFamily="18" charset="0"/>
                        </a:rPr>
                        <a:t>∆D4</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B5</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r16</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Starbucks</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295 CALIFORNIA ST</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San</a:t>
                      </a:r>
                      <a:r>
                        <a:rPr lang="en-US" sz="1200" baseline="0" dirty="0" smtClean="0">
                          <a:latin typeface="Cambria" panose="02040503050406030204" pitchFamily="18" charset="0"/>
                        </a:rPr>
                        <a:t> Francisco</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4159862349</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r>
              <a:tr h="292074">
                <a:tc vMerge="1">
                  <a:txBody>
                    <a:bodyPr/>
                    <a:lstStyle/>
                    <a:p>
                      <a:pPr algn="ctr"/>
                      <a:endParaRPr lang="en-GB" sz="1600" dirty="0">
                        <a:latin typeface="Agency FB" panose="020B0503020202020204" pitchFamily="34" charset="0"/>
                      </a:endParaRPr>
                    </a:p>
                  </a:txBody>
                  <a:tcPr/>
                </a:tc>
                <a:tc>
                  <a:txBody>
                    <a:bodyPr/>
                    <a:lstStyle/>
                    <a:p>
                      <a:pPr algn="ctr"/>
                      <a:r>
                        <a:rPr lang="en-US" sz="1200" dirty="0" smtClean="0">
                          <a:latin typeface="Cambria" panose="02040503050406030204" pitchFamily="18" charset="0"/>
                        </a:rPr>
                        <a:t>B4</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r17</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Starbucks</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52 California Street</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b="0" dirty="0" smtClean="0">
                          <a:latin typeface="Cambria" panose="02040503050406030204" pitchFamily="18" charset="0"/>
                        </a:rPr>
                        <a:t>SAN</a:t>
                      </a:r>
                      <a:r>
                        <a:rPr lang="en-US" sz="1200" b="0" baseline="0" dirty="0" smtClean="0">
                          <a:latin typeface="Cambria" panose="02040503050406030204" pitchFamily="18" charset="0"/>
                        </a:rPr>
                        <a:t> FRANCISCO SF</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4153988630</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r>
            </a:tbl>
          </a:graphicData>
        </a:graphic>
      </p:graphicFrame>
      <p:sp>
        <p:nvSpPr>
          <p:cNvPr id="13" name="Rectangle 12"/>
          <p:cNvSpPr/>
          <p:nvPr/>
        </p:nvSpPr>
        <p:spPr>
          <a:xfrm>
            <a:off x="342900" y="1150285"/>
            <a:ext cx="3232866" cy="978061"/>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212121"/>
                </a:solidFill>
                <a:latin typeface="Agency FB" panose="020B0503020202020204" pitchFamily="34" charset="0"/>
              </a:rPr>
              <a:t>Figure 2(a): </a:t>
            </a:r>
          </a:p>
          <a:p>
            <a:pPr algn="ctr"/>
            <a:r>
              <a:rPr lang="en-US" sz="2400" b="1" dirty="0" smtClean="0">
                <a:solidFill>
                  <a:srgbClr val="212121"/>
                </a:solidFill>
                <a:latin typeface="Agency FB" panose="020B0503020202020204" pitchFamily="34" charset="0"/>
              </a:rPr>
              <a:t>Updates for business listings</a:t>
            </a:r>
            <a:endParaRPr lang="en-GB" sz="2400" b="1" dirty="0">
              <a:solidFill>
                <a:srgbClr val="212121"/>
              </a:solidFill>
              <a:latin typeface="Agency FB" panose="020B0503020202020204" pitchFamily="34" charset="0"/>
            </a:endParaRPr>
          </a:p>
        </p:txBody>
      </p:sp>
      <p:sp>
        <p:nvSpPr>
          <p:cNvPr id="14" name="Rectangle 13"/>
          <p:cNvSpPr/>
          <p:nvPr/>
        </p:nvSpPr>
        <p:spPr>
          <a:xfrm>
            <a:off x="3776566" y="6377193"/>
            <a:ext cx="7494269" cy="48080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212121"/>
                </a:solidFill>
                <a:latin typeface="Agency FB" panose="020B0503020202020204" pitchFamily="34" charset="0"/>
              </a:rPr>
              <a:t>Figure 2(b): Record linkage results with all updates</a:t>
            </a:r>
            <a:endParaRPr lang="en-GB" sz="2400" b="1" dirty="0">
              <a:solidFill>
                <a:srgbClr val="212121"/>
              </a:solidFill>
              <a:latin typeface="Agency FB" panose="020B0503020202020204" pitchFamily="34" charset="0"/>
            </a:endParaRPr>
          </a:p>
        </p:txBody>
      </p:sp>
      <p:sp>
        <p:nvSpPr>
          <p:cNvPr id="17" name="Oval 16"/>
          <p:cNvSpPr/>
          <p:nvPr/>
        </p:nvSpPr>
        <p:spPr>
          <a:xfrm rot="3273424">
            <a:off x="1167287" y="2386107"/>
            <a:ext cx="974460" cy="1004133"/>
          </a:xfrm>
          <a:prstGeom prst="ellipse">
            <a:avLst/>
          </a:prstGeom>
          <a:solidFill>
            <a:schemeClr val="accent2">
              <a:lumMod val="40000"/>
              <a:lumOff val="6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647982" y="3326326"/>
            <a:ext cx="2942005" cy="3237035"/>
          </a:xfrm>
          <a:prstGeom prst="ellipse">
            <a:avLst/>
          </a:prstGeom>
          <a:solidFill>
            <a:schemeClr val="accent2">
              <a:lumMod val="40000"/>
              <a:lumOff val="6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1345248" y="2977471"/>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1135110" y="4384050"/>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2476737" y="3793605"/>
            <a:ext cx="166293" cy="1662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2165617" y="4629747"/>
            <a:ext cx="172780" cy="1727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Straight Connector 36"/>
          <p:cNvCxnSpPr>
            <a:stCxn id="23" idx="4"/>
            <a:endCxn id="24" idx="0"/>
          </p:cNvCxnSpPr>
          <p:nvPr/>
        </p:nvCxnSpPr>
        <p:spPr>
          <a:xfrm flipH="1">
            <a:off x="1212834" y="3132919"/>
            <a:ext cx="210138" cy="1251131"/>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4" idx="5"/>
            <a:endCxn id="26" idx="1"/>
          </p:cNvCxnSpPr>
          <p:nvPr/>
        </p:nvCxnSpPr>
        <p:spPr>
          <a:xfrm>
            <a:off x="1267793" y="4516733"/>
            <a:ext cx="923127" cy="138317"/>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5" idx="4"/>
            <a:endCxn id="26" idx="7"/>
          </p:cNvCxnSpPr>
          <p:nvPr/>
        </p:nvCxnSpPr>
        <p:spPr>
          <a:xfrm flipH="1">
            <a:off x="2313094" y="3959898"/>
            <a:ext cx="246790" cy="69515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3" idx="5"/>
            <a:endCxn id="25" idx="1"/>
          </p:cNvCxnSpPr>
          <p:nvPr/>
        </p:nvCxnSpPr>
        <p:spPr>
          <a:xfrm>
            <a:off x="1477931" y="3110154"/>
            <a:ext cx="1023159" cy="707804"/>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5" idx="3"/>
            <a:endCxn id="24" idx="7"/>
          </p:cNvCxnSpPr>
          <p:nvPr/>
        </p:nvCxnSpPr>
        <p:spPr>
          <a:xfrm flipH="1">
            <a:off x="1267793" y="3935545"/>
            <a:ext cx="1233297" cy="47127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44002" y="2625552"/>
            <a:ext cx="451125" cy="336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a:solidFill>
                  <a:schemeClr val="tx1"/>
                </a:solidFill>
                <a:latin typeface="Cambria" panose="02040503050406030204" pitchFamily="18" charset="0"/>
              </a:rPr>
              <a:t>4</a:t>
            </a:r>
            <a:endParaRPr lang="en-GB" sz="1600" b="1" dirty="0">
              <a:solidFill>
                <a:schemeClr val="tx1"/>
              </a:solidFill>
              <a:latin typeface="Cambria" panose="02040503050406030204" pitchFamily="18" charset="0"/>
            </a:endParaRPr>
          </a:p>
        </p:txBody>
      </p:sp>
      <p:sp>
        <p:nvSpPr>
          <p:cNvPr id="53" name="Rectangle 52"/>
          <p:cNvSpPr/>
          <p:nvPr/>
        </p:nvSpPr>
        <p:spPr>
          <a:xfrm>
            <a:off x="767798" y="4164428"/>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2</a:t>
            </a:r>
            <a:endParaRPr lang="en-GB" sz="1600" b="1" dirty="0">
              <a:solidFill>
                <a:schemeClr val="tx1"/>
              </a:solidFill>
              <a:latin typeface="Cambria" panose="02040503050406030204" pitchFamily="18" charset="0"/>
            </a:endParaRPr>
          </a:p>
        </p:txBody>
      </p:sp>
      <p:sp>
        <p:nvSpPr>
          <p:cNvPr id="55" name="Rectangle 54"/>
          <p:cNvSpPr/>
          <p:nvPr/>
        </p:nvSpPr>
        <p:spPr>
          <a:xfrm>
            <a:off x="2579616" y="3574094"/>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3</a:t>
            </a:r>
            <a:endParaRPr lang="en-GB" sz="1600" b="1" dirty="0">
              <a:solidFill>
                <a:schemeClr val="tx1"/>
              </a:solidFill>
              <a:latin typeface="Cambria" panose="02040503050406030204" pitchFamily="18" charset="0"/>
            </a:endParaRPr>
          </a:p>
        </p:txBody>
      </p:sp>
      <p:sp>
        <p:nvSpPr>
          <p:cNvPr id="84" name="Oval 83"/>
          <p:cNvSpPr/>
          <p:nvPr/>
        </p:nvSpPr>
        <p:spPr>
          <a:xfrm>
            <a:off x="948442" y="5401227"/>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p:cNvSpPr/>
          <p:nvPr/>
        </p:nvSpPr>
        <p:spPr>
          <a:xfrm>
            <a:off x="2770051" y="5911456"/>
            <a:ext cx="110889" cy="1108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9" name="Straight Connector 88"/>
          <p:cNvCxnSpPr>
            <a:stCxn id="24" idx="4"/>
            <a:endCxn id="84" idx="0"/>
          </p:cNvCxnSpPr>
          <p:nvPr/>
        </p:nvCxnSpPr>
        <p:spPr>
          <a:xfrm flipH="1">
            <a:off x="1026166" y="4539498"/>
            <a:ext cx="186668" cy="861729"/>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5"/>
            <a:endCxn id="87" idx="2"/>
          </p:cNvCxnSpPr>
          <p:nvPr/>
        </p:nvCxnSpPr>
        <p:spPr>
          <a:xfrm>
            <a:off x="1081125" y="5533910"/>
            <a:ext cx="1688926" cy="432991"/>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25" idx="5"/>
            <a:endCxn id="87" idx="0"/>
          </p:cNvCxnSpPr>
          <p:nvPr/>
        </p:nvCxnSpPr>
        <p:spPr>
          <a:xfrm>
            <a:off x="2618677" y="3935545"/>
            <a:ext cx="206819" cy="1975911"/>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24" idx="5"/>
            <a:endCxn id="87" idx="1"/>
          </p:cNvCxnSpPr>
          <p:nvPr/>
        </p:nvCxnSpPr>
        <p:spPr>
          <a:xfrm>
            <a:off x="1267793" y="4516733"/>
            <a:ext cx="1518497" cy="141096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26" idx="5"/>
            <a:endCxn id="87" idx="0"/>
          </p:cNvCxnSpPr>
          <p:nvPr/>
        </p:nvCxnSpPr>
        <p:spPr>
          <a:xfrm>
            <a:off x="2313094" y="4777224"/>
            <a:ext cx="512402" cy="113423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26" idx="3"/>
            <a:endCxn id="84" idx="6"/>
          </p:cNvCxnSpPr>
          <p:nvPr/>
        </p:nvCxnSpPr>
        <p:spPr>
          <a:xfrm flipH="1">
            <a:off x="1103890" y="4777224"/>
            <a:ext cx="1087030" cy="701727"/>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2004277" y="4644541"/>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a:t>
            </a:r>
            <a:endParaRPr lang="en-GB" sz="1600" b="1" dirty="0">
              <a:solidFill>
                <a:schemeClr val="tx1"/>
              </a:solidFill>
              <a:latin typeface="Cambria" panose="02040503050406030204" pitchFamily="18" charset="0"/>
            </a:endParaRPr>
          </a:p>
        </p:txBody>
      </p:sp>
      <p:grpSp>
        <p:nvGrpSpPr>
          <p:cNvPr id="136" name="Group 135"/>
          <p:cNvGrpSpPr/>
          <p:nvPr/>
        </p:nvGrpSpPr>
        <p:grpSpPr>
          <a:xfrm>
            <a:off x="1256962" y="5218042"/>
            <a:ext cx="365061" cy="245246"/>
            <a:chOff x="3430143" y="5333609"/>
            <a:chExt cx="306442" cy="178427"/>
          </a:xfrm>
        </p:grpSpPr>
        <p:sp>
          <p:nvSpPr>
            <p:cNvPr id="133" name="Rounded Rectangle 132"/>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17" name="Rectangle 116"/>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cxnSp>
        <p:nvCxnSpPr>
          <p:cNvPr id="118" name="Straight Connector 117"/>
          <p:cNvCxnSpPr>
            <a:stCxn id="25" idx="3"/>
            <a:endCxn id="84" idx="7"/>
          </p:cNvCxnSpPr>
          <p:nvPr/>
        </p:nvCxnSpPr>
        <p:spPr>
          <a:xfrm flipH="1">
            <a:off x="1081125" y="3935545"/>
            <a:ext cx="1419965" cy="1488447"/>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2521250" y="5922742"/>
            <a:ext cx="533281" cy="2427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15</a:t>
            </a:r>
            <a:endParaRPr lang="en-GB" sz="1600" b="1" dirty="0">
              <a:solidFill>
                <a:schemeClr val="tx1"/>
              </a:solidFill>
              <a:latin typeface="Cambria" panose="02040503050406030204" pitchFamily="18" charset="0"/>
            </a:endParaRPr>
          </a:p>
        </p:txBody>
      </p:sp>
      <p:grpSp>
        <p:nvGrpSpPr>
          <p:cNvPr id="137" name="Group 136"/>
          <p:cNvGrpSpPr/>
          <p:nvPr/>
        </p:nvGrpSpPr>
        <p:grpSpPr>
          <a:xfrm rot="21377971">
            <a:off x="2515815" y="4628182"/>
            <a:ext cx="368291" cy="245246"/>
            <a:chOff x="3887408" y="5489523"/>
            <a:chExt cx="309153" cy="178427"/>
          </a:xfrm>
        </p:grpSpPr>
        <p:sp>
          <p:nvSpPr>
            <p:cNvPr id="134" name="Rounded Rectangle 133"/>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35" name="Rectangle 134"/>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138" name="Group 137"/>
          <p:cNvGrpSpPr/>
          <p:nvPr/>
        </p:nvGrpSpPr>
        <p:grpSpPr>
          <a:xfrm rot="21394080">
            <a:off x="1253734" y="4884232"/>
            <a:ext cx="368291" cy="245246"/>
            <a:chOff x="3887408" y="5489523"/>
            <a:chExt cx="309153" cy="178427"/>
          </a:xfrm>
        </p:grpSpPr>
        <p:sp>
          <p:nvSpPr>
            <p:cNvPr id="139" name="Rounded Rectangle 138"/>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40" name="Rectangle 139"/>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141" name="Group 140"/>
          <p:cNvGrpSpPr/>
          <p:nvPr/>
        </p:nvGrpSpPr>
        <p:grpSpPr>
          <a:xfrm>
            <a:off x="1998720" y="5249458"/>
            <a:ext cx="368291" cy="245246"/>
            <a:chOff x="3887408" y="5489523"/>
            <a:chExt cx="309153" cy="178427"/>
          </a:xfrm>
        </p:grpSpPr>
        <p:sp>
          <p:nvSpPr>
            <p:cNvPr id="142" name="Rounded Rectangle 141"/>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43" name="Rectangle 142"/>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144" name="Group 143"/>
          <p:cNvGrpSpPr/>
          <p:nvPr/>
        </p:nvGrpSpPr>
        <p:grpSpPr>
          <a:xfrm>
            <a:off x="893855" y="4955395"/>
            <a:ext cx="368291" cy="245246"/>
            <a:chOff x="3887408" y="5489523"/>
            <a:chExt cx="309153" cy="178427"/>
          </a:xfrm>
        </p:grpSpPr>
        <p:sp>
          <p:nvSpPr>
            <p:cNvPr id="145" name="Rounded Rectangle 144"/>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46" name="Rectangle 145"/>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194" name="Group 193"/>
          <p:cNvGrpSpPr/>
          <p:nvPr/>
        </p:nvGrpSpPr>
        <p:grpSpPr>
          <a:xfrm>
            <a:off x="1603778" y="5583102"/>
            <a:ext cx="365061" cy="245246"/>
            <a:chOff x="3430143" y="5333609"/>
            <a:chExt cx="306442" cy="178427"/>
          </a:xfrm>
        </p:grpSpPr>
        <p:sp>
          <p:nvSpPr>
            <p:cNvPr id="195" name="Rounded Rectangle 194"/>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96" name="Rectangle 195"/>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197" name="Group 196"/>
          <p:cNvGrpSpPr/>
          <p:nvPr/>
        </p:nvGrpSpPr>
        <p:grpSpPr>
          <a:xfrm>
            <a:off x="2341324" y="5102111"/>
            <a:ext cx="365061" cy="245246"/>
            <a:chOff x="3430143" y="5333609"/>
            <a:chExt cx="306442" cy="178427"/>
          </a:xfrm>
        </p:grpSpPr>
        <p:sp>
          <p:nvSpPr>
            <p:cNvPr id="198" name="Rounded Rectangle 197"/>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99" name="Rectangle 198"/>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200" name="Group 199"/>
          <p:cNvGrpSpPr/>
          <p:nvPr/>
        </p:nvGrpSpPr>
        <p:grpSpPr>
          <a:xfrm>
            <a:off x="1410982" y="4427010"/>
            <a:ext cx="368291" cy="245246"/>
            <a:chOff x="3887408" y="5489523"/>
            <a:chExt cx="309153" cy="178427"/>
          </a:xfrm>
        </p:grpSpPr>
        <p:sp>
          <p:nvSpPr>
            <p:cNvPr id="201" name="Rounded Rectangle 200"/>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02" name="Rectangle 201"/>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203" name="Group 202"/>
          <p:cNvGrpSpPr/>
          <p:nvPr/>
        </p:nvGrpSpPr>
        <p:grpSpPr>
          <a:xfrm>
            <a:off x="2222610" y="4212694"/>
            <a:ext cx="368291" cy="245246"/>
            <a:chOff x="3887408" y="5489523"/>
            <a:chExt cx="309153" cy="178427"/>
          </a:xfrm>
        </p:grpSpPr>
        <p:sp>
          <p:nvSpPr>
            <p:cNvPr id="204" name="Rounded Rectangle 203"/>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05" name="Rectangle 204"/>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206" name="Group 205"/>
          <p:cNvGrpSpPr/>
          <p:nvPr/>
        </p:nvGrpSpPr>
        <p:grpSpPr>
          <a:xfrm>
            <a:off x="1710831" y="3995062"/>
            <a:ext cx="365061" cy="245246"/>
            <a:chOff x="3430143" y="5333609"/>
            <a:chExt cx="306442" cy="178427"/>
          </a:xfrm>
        </p:grpSpPr>
        <p:sp>
          <p:nvSpPr>
            <p:cNvPr id="207" name="Rounded Rectangle 206"/>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08" name="Rectangle 207"/>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209" name="Group 208"/>
          <p:cNvGrpSpPr/>
          <p:nvPr/>
        </p:nvGrpSpPr>
        <p:grpSpPr>
          <a:xfrm>
            <a:off x="1922514" y="3475652"/>
            <a:ext cx="368291" cy="245246"/>
            <a:chOff x="3887408" y="5489523"/>
            <a:chExt cx="309153" cy="178427"/>
          </a:xfrm>
        </p:grpSpPr>
        <p:sp>
          <p:nvSpPr>
            <p:cNvPr id="210" name="Rounded Rectangle 209"/>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11" name="Rectangle 210"/>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212" name="Group 211"/>
          <p:cNvGrpSpPr/>
          <p:nvPr/>
        </p:nvGrpSpPr>
        <p:grpSpPr>
          <a:xfrm>
            <a:off x="1065658" y="3826014"/>
            <a:ext cx="404163" cy="258147"/>
            <a:chOff x="3887408" y="5489523"/>
            <a:chExt cx="309153" cy="178427"/>
          </a:xfrm>
        </p:grpSpPr>
        <p:sp>
          <p:nvSpPr>
            <p:cNvPr id="213" name="Rounded Rectangle 212"/>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Rectangle 213"/>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sp>
        <p:nvSpPr>
          <p:cNvPr id="215" name="Rectangle 214"/>
          <p:cNvSpPr/>
          <p:nvPr/>
        </p:nvSpPr>
        <p:spPr>
          <a:xfrm>
            <a:off x="827066" y="5515515"/>
            <a:ext cx="490837" cy="2585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14</a:t>
            </a:r>
            <a:endParaRPr lang="en-GB" sz="1600" b="1" dirty="0">
              <a:solidFill>
                <a:schemeClr val="tx1"/>
              </a:solidFill>
              <a:latin typeface="Cambria" panose="02040503050406030204" pitchFamily="18" charset="0"/>
            </a:endParaRPr>
          </a:p>
        </p:txBody>
      </p:sp>
      <p:sp>
        <p:nvSpPr>
          <p:cNvPr id="275" name="Rectangle 274"/>
          <p:cNvSpPr/>
          <p:nvPr/>
        </p:nvSpPr>
        <p:spPr>
          <a:xfrm>
            <a:off x="1581991" y="5984833"/>
            <a:ext cx="502941"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1</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276" name="Rectangle 275"/>
          <p:cNvSpPr/>
          <p:nvPr/>
        </p:nvSpPr>
        <p:spPr>
          <a:xfrm>
            <a:off x="1539273" y="2490684"/>
            <a:ext cx="607047"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1</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283" name="Oval 282"/>
          <p:cNvSpPr/>
          <p:nvPr/>
        </p:nvSpPr>
        <p:spPr>
          <a:xfrm>
            <a:off x="4450291" y="4103623"/>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4" name="Oval 283"/>
          <p:cNvSpPr/>
          <p:nvPr/>
        </p:nvSpPr>
        <p:spPr>
          <a:xfrm>
            <a:off x="4473056" y="5021090"/>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5" name="Oval 284"/>
          <p:cNvSpPr/>
          <p:nvPr/>
        </p:nvSpPr>
        <p:spPr>
          <a:xfrm>
            <a:off x="5408384" y="4575930"/>
            <a:ext cx="166293" cy="1662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6" name="Straight Connector 285"/>
          <p:cNvCxnSpPr>
            <a:stCxn id="283" idx="4"/>
            <a:endCxn id="284" idx="0"/>
          </p:cNvCxnSpPr>
          <p:nvPr/>
        </p:nvCxnSpPr>
        <p:spPr>
          <a:xfrm>
            <a:off x="4528015" y="4259071"/>
            <a:ext cx="22765" cy="762019"/>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a:stCxn id="283" idx="6"/>
            <a:endCxn id="285" idx="1"/>
          </p:cNvCxnSpPr>
          <p:nvPr/>
        </p:nvCxnSpPr>
        <p:spPr>
          <a:xfrm>
            <a:off x="4605739" y="4181347"/>
            <a:ext cx="826998" cy="418936"/>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stCxn id="285" idx="3"/>
            <a:endCxn id="284" idx="7"/>
          </p:cNvCxnSpPr>
          <p:nvPr/>
        </p:nvCxnSpPr>
        <p:spPr>
          <a:xfrm flipH="1">
            <a:off x="4605739" y="4717870"/>
            <a:ext cx="826998" cy="325985"/>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297" name="Oval 296"/>
          <p:cNvSpPr/>
          <p:nvPr/>
        </p:nvSpPr>
        <p:spPr>
          <a:xfrm>
            <a:off x="5370814" y="5474744"/>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8" name="Straight Connector 297"/>
          <p:cNvCxnSpPr>
            <a:stCxn id="285" idx="4"/>
            <a:endCxn id="297" idx="0"/>
          </p:cNvCxnSpPr>
          <p:nvPr/>
        </p:nvCxnSpPr>
        <p:spPr>
          <a:xfrm flipH="1">
            <a:off x="5448538" y="4742223"/>
            <a:ext cx="42993" cy="732521"/>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stCxn id="284" idx="5"/>
            <a:endCxn id="297" idx="1"/>
          </p:cNvCxnSpPr>
          <p:nvPr/>
        </p:nvCxnSpPr>
        <p:spPr>
          <a:xfrm>
            <a:off x="4605739" y="5153773"/>
            <a:ext cx="787840" cy="343736"/>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307" name="Rectangle 306"/>
          <p:cNvSpPr/>
          <p:nvPr/>
        </p:nvSpPr>
        <p:spPr>
          <a:xfrm>
            <a:off x="4473863" y="3898235"/>
            <a:ext cx="451125" cy="168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5</a:t>
            </a:r>
            <a:endParaRPr lang="en-GB" sz="1600" b="1" dirty="0">
              <a:solidFill>
                <a:schemeClr val="tx1"/>
              </a:solidFill>
              <a:latin typeface="Cambria" panose="02040503050406030204" pitchFamily="18" charset="0"/>
            </a:endParaRPr>
          </a:p>
        </p:txBody>
      </p:sp>
      <p:sp>
        <p:nvSpPr>
          <p:cNvPr id="308" name="Rectangle 307"/>
          <p:cNvSpPr/>
          <p:nvPr/>
        </p:nvSpPr>
        <p:spPr>
          <a:xfrm>
            <a:off x="4221283" y="5080962"/>
            <a:ext cx="489355" cy="23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12</a:t>
            </a:r>
            <a:endParaRPr lang="en-GB" sz="1600" b="1" dirty="0">
              <a:solidFill>
                <a:schemeClr val="tx1"/>
              </a:solidFill>
              <a:latin typeface="Cambria" panose="02040503050406030204" pitchFamily="18" charset="0"/>
            </a:endParaRPr>
          </a:p>
        </p:txBody>
      </p:sp>
      <p:sp>
        <p:nvSpPr>
          <p:cNvPr id="309" name="Rectangle 308"/>
          <p:cNvSpPr/>
          <p:nvPr/>
        </p:nvSpPr>
        <p:spPr>
          <a:xfrm>
            <a:off x="5112930" y="5525497"/>
            <a:ext cx="451125" cy="190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6</a:t>
            </a:r>
            <a:endParaRPr lang="en-GB" sz="1600" b="1" dirty="0">
              <a:solidFill>
                <a:schemeClr val="tx1"/>
              </a:solidFill>
              <a:latin typeface="Cambria" panose="02040503050406030204" pitchFamily="18" charset="0"/>
            </a:endParaRPr>
          </a:p>
        </p:txBody>
      </p:sp>
      <p:sp>
        <p:nvSpPr>
          <p:cNvPr id="310" name="Rectangle 309"/>
          <p:cNvSpPr/>
          <p:nvPr/>
        </p:nvSpPr>
        <p:spPr>
          <a:xfrm>
            <a:off x="5497514" y="4489427"/>
            <a:ext cx="495743" cy="237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13</a:t>
            </a:r>
            <a:endParaRPr lang="en-GB" sz="1600" b="1" dirty="0">
              <a:solidFill>
                <a:schemeClr val="tx1"/>
              </a:solidFill>
              <a:latin typeface="Cambria" panose="02040503050406030204" pitchFamily="18" charset="0"/>
            </a:endParaRPr>
          </a:p>
        </p:txBody>
      </p:sp>
      <p:grpSp>
        <p:nvGrpSpPr>
          <p:cNvPr id="321" name="Group 320"/>
          <p:cNvGrpSpPr/>
          <p:nvPr/>
        </p:nvGrpSpPr>
        <p:grpSpPr>
          <a:xfrm>
            <a:off x="4740035" y="5200601"/>
            <a:ext cx="368291" cy="245246"/>
            <a:chOff x="3887408" y="5489523"/>
            <a:chExt cx="309153" cy="178427"/>
          </a:xfrm>
        </p:grpSpPr>
        <p:sp>
          <p:nvSpPr>
            <p:cNvPr id="322" name="Rounded Rectangle 321"/>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23" name="Rectangle 322"/>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324" name="Group 323"/>
          <p:cNvGrpSpPr/>
          <p:nvPr/>
        </p:nvGrpSpPr>
        <p:grpSpPr>
          <a:xfrm>
            <a:off x="5288785" y="5019065"/>
            <a:ext cx="368291" cy="245246"/>
            <a:chOff x="3887408" y="5489523"/>
            <a:chExt cx="309153" cy="178427"/>
          </a:xfrm>
        </p:grpSpPr>
        <p:sp>
          <p:nvSpPr>
            <p:cNvPr id="325" name="Rounded Rectangle 324"/>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26" name="Rectangle 325"/>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327" name="Group 326"/>
          <p:cNvGrpSpPr/>
          <p:nvPr/>
        </p:nvGrpSpPr>
        <p:grpSpPr>
          <a:xfrm>
            <a:off x="4343869" y="4522083"/>
            <a:ext cx="368291" cy="245246"/>
            <a:chOff x="3887408" y="5489523"/>
            <a:chExt cx="309153" cy="178427"/>
          </a:xfrm>
        </p:grpSpPr>
        <p:sp>
          <p:nvSpPr>
            <p:cNvPr id="328" name="Rounded Rectangle 327"/>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29" name="Rectangle 328"/>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330" name="Group 329"/>
          <p:cNvGrpSpPr/>
          <p:nvPr/>
        </p:nvGrpSpPr>
        <p:grpSpPr>
          <a:xfrm>
            <a:off x="4819387" y="4283735"/>
            <a:ext cx="368291" cy="245246"/>
            <a:chOff x="3887408" y="5489523"/>
            <a:chExt cx="309153" cy="178427"/>
          </a:xfrm>
        </p:grpSpPr>
        <p:sp>
          <p:nvSpPr>
            <p:cNvPr id="331" name="Rounded Rectangle 330"/>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32" name="Rectangle 331"/>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333" name="Group 332"/>
          <p:cNvGrpSpPr/>
          <p:nvPr/>
        </p:nvGrpSpPr>
        <p:grpSpPr>
          <a:xfrm>
            <a:off x="4879469" y="4768439"/>
            <a:ext cx="368291" cy="245246"/>
            <a:chOff x="3887408" y="5489523"/>
            <a:chExt cx="309153" cy="178427"/>
          </a:xfrm>
        </p:grpSpPr>
        <p:sp>
          <p:nvSpPr>
            <p:cNvPr id="334" name="Rounded Rectangle 333"/>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35" name="Rectangle 334"/>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sp>
        <p:nvSpPr>
          <p:cNvPr id="336" name="Rectangle 335"/>
          <p:cNvSpPr/>
          <p:nvPr/>
        </p:nvSpPr>
        <p:spPr>
          <a:xfrm>
            <a:off x="5069515" y="3812953"/>
            <a:ext cx="494540" cy="442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2</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340" name="Oval 339"/>
          <p:cNvSpPr/>
          <p:nvPr/>
        </p:nvSpPr>
        <p:spPr>
          <a:xfrm>
            <a:off x="6567947" y="4764513"/>
            <a:ext cx="850377" cy="1004133"/>
          </a:xfrm>
          <a:prstGeom prst="ellipse">
            <a:avLst/>
          </a:prstGeom>
          <a:solidFill>
            <a:schemeClr val="accent2">
              <a:lumMod val="40000"/>
              <a:lumOff val="6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1" name="Oval 340"/>
          <p:cNvSpPr/>
          <p:nvPr/>
        </p:nvSpPr>
        <p:spPr>
          <a:xfrm>
            <a:off x="6626558" y="5388828"/>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2" name="Rectangle 341"/>
          <p:cNvSpPr/>
          <p:nvPr/>
        </p:nvSpPr>
        <p:spPr>
          <a:xfrm>
            <a:off x="6738663" y="5447299"/>
            <a:ext cx="509469" cy="186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11</a:t>
            </a:r>
            <a:endParaRPr lang="en-GB" sz="1600" b="1" dirty="0">
              <a:solidFill>
                <a:schemeClr val="tx1"/>
              </a:solidFill>
              <a:latin typeface="Cambria" panose="02040503050406030204" pitchFamily="18" charset="0"/>
            </a:endParaRPr>
          </a:p>
        </p:txBody>
      </p:sp>
      <p:sp>
        <p:nvSpPr>
          <p:cNvPr id="343" name="Rectangle 342"/>
          <p:cNvSpPr/>
          <p:nvPr/>
        </p:nvSpPr>
        <p:spPr>
          <a:xfrm>
            <a:off x="6641085" y="4738429"/>
            <a:ext cx="607047"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1</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344" name="Oval 343"/>
          <p:cNvSpPr/>
          <p:nvPr/>
        </p:nvSpPr>
        <p:spPr>
          <a:xfrm>
            <a:off x="7776271" y="3225080"/>
            <a:ext cx="1921433" cy="1979278"/>
          </a:xfrm>
          <a:prstGeom prst="ellipse">
            <a:avLst/>
          </a:prstGeom>
          <a:solidFill>
            <a:schemeClr val="accent2">
              <a:lumMod val="40000"/>
              <a:lumOff val="6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5" name="Oval 344"/>
          <p:cNvSpPr/>
          <p:nvPr/>
        </p:nvSpPr>
        <p:spPr>
          <a:xfrm>
            <a:off x="7873526" y="4057894"/>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6" name="Oval 345"/>
          <p:cNvSpPr/>
          <p:nvPr/>
        </p:nvSpPr>
        <p:spPr>
          <a:xfrm>
            <a:off x="8791442" y="4814342"/>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7" name="Oval 346"/>
          <p:cNvSpPr/>
          <p:nvPr/>
        </p:nvSpPr>
        <p:spPr>
          <a:xfrm>
            <a:off x="9056324" y="3789077"/>
            <a:ext cx="166293" cy="1662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8" name="Straight Connector 347"/>
          <p:cNvCxnSpPr>
            <a:endCxn id="346" idx="1"/>
          </p:cNvCxnSpPr>
          <p:nvPr/>
        </p:nvCxnSpPr>
        <p:spPr>
          <a:xfrm>
            <a:off x="8002309" y="4206274"/>
            <a:ext cx="811898" cy="630833"/>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a:stCxn id="345" idx="6"/>
            <a:endCxn id="347" idx="2"/>
          </p:cNvCxnSpPr>
          <p:nvPr/>
        </p:nvCxnSpPr>
        <p:spPr>
          <a:xfrm flipV="1">
            <a:off x="8028974" y="3872224"/>
            <a:ext cx="1027350" cy="263394"/>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a:stCxn id="347" idx="3"/>
            <a:endCxn id="346" idx="0"/>
          </p:cNvCxnSpPr>
          <p:nvPr/>
        </p:nvCxnSpPr>
        <p:spPr>
          <a:xfrm flipH="1">
            <a:off x="8869166" y="3931017"/>
            <a:ext cx="211511" cy="883325"/>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351" name="Oval 350"/>
          <p:cNvSpPr/>
          <p:nvPr/>
        </p:nvSpPr>
        <p:spPr>
          <a:xfrm>
            <a:off x="9956411" y="4712444"/>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2" name="Straight Connector 351"/>
          <p:cNvCxnSpPr>
            <a:stCxn id="347" idx="5"/>
            <a:endCxn id="351" idx="1"/>
          </p:cNvCxnSpPr>
          <p:nvPr/>
        </p:nvCxnSpPr>
        <p:spPr>
          <a:xfrm>
            <a:off x="9198264" y="3931017"/>
            <a:ext cx="780912" cy="80419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a:stCxn id="346" idx="6"/>
            <a:endCxn id="351" idx="2"/>
          </p:cNvCxnSpPr>
          <p:nvPr/>
        </p:nvCxnSpPr>
        <p:spPr>
          <a:xfrm flipV="1">
            <a:off x="8946890" y="4790168"/>
            <a:ext cx="1009521" cy="101898"/>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354" name="Rectangle 353"/>
          <p:cNvSpPr/>
          <p:nvPr/>
        </p:nvSpPr>
        <p:spPr>
          <a:xfrm rot="21103633">
            <a:off x="7807042" y="3810555"/>
            <a:ext cx="484958" cy="140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17</a:t>
            </a:r>
            <a:endParaRPr lang="en-GB" sz="1600" b="1" dirty="0">
              <a:solidFill>
                <a:schemeClr val="tx1"/>
              </a:solidFill>
              <a:latin typeface="Cambria" panose="02040503050406030204" pitchFamily="18" charset="0"/>
            </a:endParaRPr>
          </a:p>
        </p:txBody>
      </p:sp>
      <p:sp>
        <p:nvSpPr>
          <p:cNvPr id="355" name="Rectangle 354"/>
          <p:cNvSpPr/>
          <p:nvPr/>
        </p:nvSpPr>
        <p:spPr>
          <a:xfrm>
            <a:off x="8610993" y="4893908"/>
            <a:ext cx="489355" cy="23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7</a:t>
            </a:r>
            <a:endParaRPr lang="en-GB" sz="1600" b="1" dirty="0">
              <a:solidFill>
                <a:schemeClr val="tx1"/>
              </a:solidFill>
              <a:latin typeface="Cambria" panose="02040503050406030204" pitchFamily="18" charset="0"/>
            </a:endParaRPr>
          </a:p>
        </p:txBody>
      </p:sp>
      <p:sp>
        <p:nvSpPr>
          <p:cNvPr id="356" name="Rectangle 355"/>
          <p:cNvSpPr/>
          <p:nvPr/>
        </p:nvSpPr>
        <p:spPr>
          <a:xfrm>
            <a:off x="9925428" y="4467028"/>
            <a:ext cx="451125" cy="190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9</a:t>
            </a:r>
            <a:endParaRPr lang="en-GB" sz="1600" b="1" dirty="0">
              <a:solidFill>
                <a:schemeClr val="tx1"/>
              </a:solidFill>
              <a:latin typeface="Cambria" panose="02040503050406030204" pitchFamily="18" charset="0"/>
            </a:endParaRPr>
          </a:p>
        </p:txBody>
      </p:sp>
      <p:sp>
        <p:nvSpPr>
          <p:cNvPr id="357" name="Rectangle 356"/>
          <p:cNvSpPr/>
          <p:nvPr/>
        </p:nvSpPr>
        <p:spPr>
          <a:xfrm>
            <a:off x="9090467" y="3620866"/>
            <a:ext cx="495743" cy="237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8</a:t>
            </a:r>
            <a:endParaRPr lang="en-GB" sz="1600" b="1" dirty="0">
              <a:solidFill>
                <a:schemeClr val="tx1"/>
              </a:solidFill>
              <a:latin typeface="Cambria" panose="02040503050406030204" pitchFamily="18" charset="0"/>
            </a:endParaRPr>
          </a:p>
        </p:txBody>
      </p:sp>
      <p:grpSp>
        <p:nvGrpSpPr>
          <p:cNvPr id="361" name="Group 360"/>
          <p:cNvGrpSpPr/>
          <p:nvPr/>
        </p:nvGrpSpPr>
        <p:grpSpPr>
          <a:xfrm>
            <a:off x="9080098" y="4676213"/>
            <a:ext cx="368291" cy="245246"/>
            <a:chOff x="3887408" y="5489523"/>
            <a:chExt cx="309153" cy="178427"/>
          </a:xfrm>
        </p:grpSpPr>
        <p:sp>
          <p:nvSpPr>
            <p:cNvPr id="362" name="Rounded Rectangle 361"/>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63" name="Rectangle 362"/>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364" name="Group 363"/>
          <p:cNvGrpSpPr/>
          <p:nvPr/>
        </p:nvGrpSpPr>
        <p:grpSpPr>
          <a:xfrm>
            <a:off x="8195034" y="4363102"/>
            <a:ext cx="368291" cy="245246"/>
            <a:chOff x="3887408" y="5489523"/>
            <a:chExt cx="309153" cy="178427"/>
          </a:xfrm>
        </p:grpSpPr>
        <p:sp>
          <p:nvSpPr>
            <p:cNvPr id="365" name="Rounded Rectangle 364"/>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66" name="Rectangle 365"/>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367" name="Group 366"/>
          <p:cNvGrpSpPr/>
          <p:nvPr/>
        </p:nvGrpSpPr>
        <p:grpSpPr>
          <a:xfrm>
            <a:off x="8364236" y="3841889"/>
            <a:ext cx="368291" cy="245246"/>
            <a:chOff x="3887408" y="5489523"/>
            <a:chExt cx="309153" cy="178427"/>
          </a:xfrm>
        </p:grpSpPr>
        <p:sp>
          <p:nvSpPr>
            <p:cNvPr id="368" name="Rounded Rectangle 367"/>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69" name="Rectangle 368"/>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370" name="Group 369"/>
          <p:cNvGrpSpPr/>
          <p:nvPr/>
        </p:nvGrpSpPr>
        <p:grpSpPr>
          <a:xfrm>
            <a:off x="9280222" y="4108004"/>
            <a:ext cx="368291" cy="245246"/>
            <a:chOff x="3887408" y="5489523"/>
            <a:chExt cx="309153" cy="178427"/>
          </a:xfrm>
        </p:grpSpPr>
        <p:sp>
          <p:nvSpPr>
            <p:cNvPr id="371" name="Rounded Rectangle 370"/>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72" name="Rectangle 371"/>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sp>
        <p:nvSpPr>
          <p:cNvPr id="373" name="Rectangle 372"/>
          <p:cNvSpPr/>
          <p:nvPr/>
        </p:nvSpPr>
        <p:spPr>
          <a:xfrm>
            <a:off x="8506766" y="3217912"/>
            <a:ext cx="494540" cy="442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380" name="Oval 379"/>
          <p:cNvSpPr/>
          <p:nvPr/>
        </p:nvSpPr>
        <p:spPr>
          <a:xfrm>
            <a:off x="11022376" y="4637544"/>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1" name="Straight Connector 380"/>
          <p:cNvCxnSpPr>
            <a:stCxn id="351" idx="6"/>
          </p:cNvCxnSpPr>
          <p:nvPr/>
        </p:nvCxnSpPr>
        <p:spPr>
          <a:xfrm flipV="1">
            <a:off x="10111859" y="4706519"/>
            <a:ext cx="910517" cy="83649"/>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a:stCxn id="390" idx="7"/>
            <a:endCxn id="380" idx="3"/>
          </p:cNvCxnSpPr>
          <p:nvPr/>
        </p:nvCxnSpPr>
        <p:spPr>
          <a:xfrm flipV="1">
            <a:off x="10602247" y="4770227"/>
            <a:ext cx="442894" cy="763319"/>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390" name="Oval 389"/>
          <p:cNvSpPr/>
          <p:nvPr/>
        </p:nvSpPr>
        <p:spPr>
          <a:xfrm>
            <a:off x="10469564" y="5510781"/>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1" name="Straight Connector 390"/>
          <p:cNvCxnSpPr>
            <a:stCxn id="351" idx="5"/>
            <a:endCxn id="390" idx="1"/>
          </p:cNvCxnSpPr>
          <p:nvPr/>
        </p:nvCxnSpPr>
        <p:spPr>
          <a:xfrm>
            <a:off x="10089094" y="4845127"/>
            <a:ext cx="403235" cy="688419"/>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421" name="Rectangle 420"/>
          <p:cNvSpPr/>
          <p:nvPr/>
        </p:nvSpPr>
        <p:spPr>
          <a:xfrm>
            <a:off x="10469564" y="5638909"/>
            <a:ext cx="480719" cy="199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10</a:t>
            </a:r>
            <a:endParaRPr lang="en-GB" sz="1600" b="1" dirty="0">
              <a:solidFill>
                <a:schemeClr val="tx1"/>
              </a:solidFill>
              <a:latin typeface="Cambria" panose="02040503050406030204" pitchFamily="18" charset="0"/>
            </a:endParaRPr>
          </a:p>
        </p:txBody>
      </p:sp>
      <p:sp>
        <p:nvSpPr>
          <p:cNvPr id="422" name="Rectangle 421"/>
          <p:cNvSpPr/>
          <p:nvPr/>
        </p:nvSpPr>
        <p:spPr>
          <a:xfrm>
            <a:off x="10963349" y="4772670"/>
            <a:ext cx="496039" cy="218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16</a:t>
            </a:r>
            <a:endParaRPr lang="en-GB" sz="1600" b="1" dirty="0">
              <a:solidFill>
                <a:schemeClr val="tx1"/>
              </a:solidFill>
              <a:latin typeface="Cambria" panose="02040503050406030204" pitchFamily="18" charset="0"/>
            </a:endParaRPr>
          </a:p>
        </p:txBody>
      </p:sp>
      <p:grpSp>
        <p:nvGrpSpPr>
          <p:cNvPr id="358" name="Group 357"/>
          <p:cNvGrpSpPr/>
          <p:nvPr/>
        </p:nvGrpSpPr>
        <p:grpSpPr>
          <a:xfrm>
            <a:off x="10064129" y="5074162"/>
            <a:ext cx="368291" cy="245246"/>
            <a:chOff x="3887408" y="5489523"/>
            <a:chExt cx="309153" cy="178427"/>
          </a:xfrm>
        </p:grpSpPr>
        <p:sp>
          <p:nvSpPr>
            <p:cNvPr id="359" name="Rounded Rectangle 358"/>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60" name="Rectangle 359"/>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438" name="Group 437"/>
          <p:cNvGrpSpPr/>
          <p:nvPr/>
        </p:nvGrpSpPr>
        <p:grpSpPr>
          <a:xfrm>
            <a:off x="8802477" y="4281068"/>
            <a:ext cx="365061" cy="245246"/>
            <a:chOff x="3430143" y="5333609"/>
            <a:chExt cx="306442" cy="178427"/>
          </a:xfrm>
        </p:grpSpPr>
        <p:sp>
          <p:nvSpPr>
            <p:cNvPr id="439" name="Rounded Rectangle 438"/>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40" name="Rectangle 439"/>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441" name="Group 440"/>
          <p:cNvGrpSpPr/>
          <p:nvPr/>
        </p:nvGrpSpPr>
        <p:grpSpPr>
          <a:xfrm>
            <a:off x="10603678" y="5085545"/>
            <a:ext cx="368291" cy="245246"/>
            <a:chOff x="3887408" y="5489523"/>
            <a:chExt cx="309153" cy="178427"/>
          </a:xfrm>
        </p:grpSpPr>
        <p:sp>
          <p:nvSpPr>
            <p:cNvPr id="442" name="Rounded Rectangle 441"/>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43" name="Rectangle 442"/>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444" name="Group 443"/>
          <p:cNvGrpSpPr/>
          <p:nvPr/>
        </p:nvGrpSpPr>
        <p:grpSpPr>
          <a:xfrm>
            <a:off x="10363143" y="4637544"/>
            <a:ext cx="368291" cy="245246"/>
            <a:chOff x="3887408" y="5489523"/>
            <a:chExt cx="309153" cy="178427"/>
          </a:xfrm>
        </p:grpSpPr>
        <p:sp>
          <p:nvSpPr>
            <p:cNvPr id="445" name="Rounded Rectangle 444"/>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46" name="Rectangle 445"/>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sp>
        <p:nvSpPr>
          <p:cNvPr id="447" name="Rectangle 446"/>
          <p:cNvSpPr/>
          <p:nvPr/>
        </p:nvSpPr>
        <p:spPr>
          <a:xfrm>
            <a:off x="10350615" y="3992101"/>
            <a:ext cx="494540" cy="442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5</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161" name="Parallelogram 160"/>
          <p:cNvSpPr/>
          <p:nvPr/>
        </p:nvSpPr>
        <p:spPr>
          <a:xfrm>
            <a:off x="-254000" y="326645"/>
            <a:ext cx="3652520" cy="71831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1. Introduction</a:t>
            </a:r>
            <a:endParaRPr lang="en-GB" sz="4000" b="1" dirty="0">
              <a:solidFill>
                <a:srgbClr val="21212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603906778"/>
      </p:ext>
    </p:extLst>
  </p:cSld>
  <p:clrMapOvr>
    <a:masterClrMapping/>
  </p:clrMapOvr>
  <mc:AlternateContent xmlns:mc="http://schemas.openxmlformats.org/markup-compatibility/2006" xmlns:p14="http://schemas.microsoft.com/office/powerpoint/2010/main">
    <mc:Choice Requires="p14">
      <p:transition spd="slow" p14:dur="2000" advTm="1720"/>
    </mc:Choice>
    <mc:Fallback xmlns="">
      <p:transition spd="slow" advTm="17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12"/>
                                        </p:tgtEl>
                                        <p:attrNameLst>
                                          <p:attrName>style.visibility</p:attrName>
                                        </p:attrNameLst>
                                      </p:cBhvr>
                                      <p:to>
                                        <p:strVal val="visible"/>
                                      </p:to>
                                    </p:set>
                                    <p:animEffect transition="in" filter="fade">
                                      <p:cBhvr>
                                        <p:cTn id="20" dur="500"/>
                                        <p:tgtEl>
                                          <p:spTgt spid="4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7"/>
                                        </p:tgtEl>
                                        <p:attrNameLst>
                                          <p:attrName>style.visibility</p:attrName>
                                        </p:attrNameLst>
                                      </p:cBhvr>
                                      <p:to>
                                        <p:strVal val="visible"/>
                                      </p:to>
                                    </p:set>
                                    <p:animEffect transition="in" filter="fade">
                                      <p:cBhvr>
                                        <p:cTn id="23" dur="500"/>
                                        <p:tgtEl>
                                          <p:spTgt spid="3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par>
                                <p:cTn id="42" presetID="10" presetClass="entr" presetSubtype="0" fill="hold"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0" presetClass="entr" presetSubtype="0"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par>
                                <p:cTn id="51" presetID="10"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500"/>
                                        <p:tgtEl>
                                          <p:spTgt spid="4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500"/>
                                        <p:tgtEl>
                                          <p:spTgt spid="5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fade">
                                      <p:cBhvr>
                                        <p:cTn id="59" dur="500"/>
                                        <p:tgtEl>
                                          <p:spTgt spid="5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500"/>
                                        <p:tgtEl>
                                          <p:spTgt spid="5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animEffect transition="in" filter="fade">
                                      <p:cBhvr>
                                        <p:cTn id="65" dur="500"/>
                                        <p:tgtEl>
                                          <p:spTgt spid="8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7"/>
                                        </p:tgtEl>
                                        <p:attrNameLst>
                                          <p:attrName>style.visibility</p:attrName>
                                        </p:attrNameLst>
                                      </p:cBhvr>
                                      <p:to>
                                        <p:strVal val="visible"/>
                                      </p:to>
                                    </p:set>
                                    <p:animEffect transition="in" filter="fade">
                                      <p:cBhvr>
                                        <p:cTn id="68" dur="500"/>
                                        <p:tgtEl>
                                          <p:spTgt spid="87"/>
                                        </p:tgtEl>
                                      </p:cBhvr>
                                    </p:animEffect>
                                  </p:childTnLst>
                                </p:cTn>
                              </p:par>
                              <p:par>
                                <p:cTn id="69" presetID="10" presetClass="entr" presetSubtype="0" fill="hold" nodeType="withEffect">
                                  <p:stCondLst>
                                    <p:cond delay="0"/>
                                  </p:stCondLst>
                                  <p:childTnLst>
                                    <p:set>
                                      <p:cBhvr>
                                        <p:cTn id="70" dur="1" fill="hold">
                                          <p:stCondLst>
                                            <p:cond delay="0"/>
                                          </p:stCondLst>
                                        </p:cTn>
                                        <p:tgtEl>
                                          <p:spTgt spid="89"/>
                                        </p:tgtEl>
                                        <p:attrNameLst>
                                          <p:attrName>style.visibility</p:attrName>
                                        </p:attrNameLst>
                                      </p:cBhvr>
                                      <p:to>
                                        <p:strVal val="visible"/>
                                      </p:to>
                                    </p:set>
                                    <p:animEffect transition="in" filter="fade">
                                      <p:cBhvr>
                                        <p:cTn id="71" dur="500"/>
                                        <p:tgtEl>
                                          <p:spTgt spid="89"/>
                                        </p:tgtEl>
                                      </p:cBhvr>
                                    </p:animEffect>
                                  </p:childTnLst>
                                </p:cTn>
                              </p:par>
                              <p:par>
                                <p:cTn id="72" presetID="10" presetClass="entr" presetSubtype="0" fill="hold" nodeType="withEffect">
                                  <p:stCondLst>
                                    <p:cond delay="0"/>
                                  </p:stCondLst>
                                  <p:childTnLst>
                                    <p:set>
                                      <p:cBhvr>
                                        <p:cTn id="73" dur="1" fill="hold">
                                          <p:stCondLst>
                                            <p:cond delay="0"/>
                                          </p:stCondLst>
                                        </p:cTn>
                                        <p:tgtEl>
                                          <p:spTgt spid="92"/>
                                        </p:tgtEl>
                                        <p:attrNameLst>
                                          <p:attrName>style.visibility</p:attrName>
                                        </p:attrNameLst>
                                      </p:cBhvr>
                                      <p:to>
                                        <p:strVal val="visible"/>
                                      </p:to>
                                    </p:set>
                                    <p:animEffect transition="in" filter="fade">
                                      <p:cBhvr>
                                        <p:cTn id="74" dur="500"/>
                                        <p:tgtEl>
                                          <p:spTgt spid="92"/>
                                        </p:tgtEl>
                                      </p:cBhvr>
                                    </p:animEffect>
                                  </p:childTnLst>
                                </p:cTn>
                              </p:par>
                              <p:par>
                                <p:cTn id="75" presetID="10" presetClass="entr" presetSubtype="0" fill="hold" nodeType="withEffect">
                                  <p:stCondLst>
                                    <p:cond delay="0"/>
                                  </p:stCondLst>
                                  <p:childTnLst>
                                    <p:set>
                                      <p:cBhvr>
                                        <p:cTn id="76" dur="1" fill="hold">
                                          <p:stCondLst>
                                            <p:cond delay="0"/>
                                          </p:stCondLst>
                                        </p:cTn>
                                        <p:tgtEl>
                                          <p:spTgt spid="97"/>
                                        </p:tgtEl>
                                        <p:attrNameLst>
                                          <p:attrName>style.visibility</p:attrName>
                                        </p:attrNameLst>
                                      </p:cBhvr>
                                      <p:to>
                                        <p:strVal val="visible"/>
                                      </p:to>
                                    </p:set>
                                    <p:animEffect transition="in" filter="fade">
                                      <p:cBhvr>
                                        <p:cTn id="77" dur="500"/>
                                        <p:tgtEl>
                                          <p:spTgt spid="97"/>
                                        </p:tgtEl>
                                      </p:cBhvr>
                                    </p:animEffect>
                                  </p:childTnLst>
                                </p:cTn>
                              </p:par>
                              <p:par>
                                <p:cTn id="78" presetID="10" presetClass="entr" presetSubtype="0" fill="hold" nodeType="withEffect">
                                  <p:stCondLst>
                                    <p:cond delay="0"/>
                                  </p:stCondLst>
                                  <p:childTnLst>
                                    <p:set>
                                      <p:cBhvr>
                                        <p:cTn id="79" dur="1" fill="hold">
                                          <p:stCondLst>
                                            <p:cond delay="0"/>
                                          </p:stCondLst>
                                        </p:cTn>
                                        <p:tgtEl>
                                          <p:spTgt spid="107"/>
                                        </p:tgtEl>
                                        <p:attrNameLst>
                                          <p:attrName>style.visibility</p:attrName>
                                        </p:attrNameLst>
                                      </p:cBhvr>
                                      <p:to>
                                        <p:strVal val="visible"/>
                                      </p:to>
                                    </p:set>
                                    <p:animEffect transition="in" filter="fade">
                                      <p:cBhvr>
                                        <p:cTn id="80" dur="500"/>
                                        <p:tgtEl>
                                          <p:spTgt spid="107"/>
                                        </p:tgtEl>
                                      </p:cBhvr>
                                    </p:animEffect>
                                  </p:childTnLst>
                                </p:cTn>
                              </p:par>
                              <p:par>
                                <p:cTn id="81" presetID="10" presetClass="entr" presetSubtype="0" fill="hold" nodeType="withEffect">
                                  <p:stCondLst>
                                    <p:cond delay="0"/>
                                  </p:stCondLst>
                                  <p:childTnLst>
                                    <p:set>
                                      <p:cBhvr>
                                        <p:cTn id="82" dur="1" fill="hold">
                                          <p:stCondLst>
                                            <p:cond delay="0"/>
                                          </p:stCondLst>
                                        </p:cTn>
                                        <p:tgtEl>
                                          <p:spTgt spid="110"/>
                                        </p:tgtEl>
                                        <p:attrNameLst>
                                          <p:attrName>style.visibility</p:attrName>
                                        </p:attrNameLst>
                                      </p:cBhvr>
                                      <p:to>
                                        <p:strVal val="visible"/>
                                      </p:to>
                                    </p:set>
                                    <p:animEffect transition="in" filter="fade">
                                      <p:cBhvr>
                                        <p:cTn id="83" dur="500"/>
                                        <p:tgtEl>
                                          <p:spTgt spid="110"/>
                                        </p:tgtEl>
                                      </p:cBhvr>
                                    </p:animEffect>
                                  </p:childTnLst>
                                </p:cTn>
                              </p:par>
                              <p:par>
                                <p:cTn id="84" presetID="10" presetClass="entr" presetSubtype="0" fill="hold" nodeType="withEffect">
                                  <p:stCondLst>
                                    <p:cond delay="0"/>
                                  </p:stCondLst>
                                  <p:childTnLst>
                                    <p:set>
                                      <p:cBhvr>
                                        <p:cTn id="85" dur="1" fill="hold">
                                          <p:stCondLst>
                                            <p:cond delay="0"/>
                                          </p:stCondLst>
                                        </p:cTn>
                                        <p:tgtEl>
                                          <p:spTgt spid="113"/>
                                        </p:tgtEl>
                                        <p:attrNameLst>
                                          <p:attrName>style.visibility</p:attrName>
                                        </p:attrNameLst>
                                      </p:cBhvr>
                                      <p:to>
                                        <p:strVal val="visible"/>
                                      </p:to>
                                    </p:set>
                                    <p:animEffect transition="in" filter="fade">
                                      <p:cBhvr>
                                        <p:cTn id="86" dur="500"/>
                                        <p:tgtEl>
                                          <p:spTgt spid="11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animEffect transition="in" filter="fade">
                                      <p:cBhvr>
                                        <p:cTn id="89" dur="500"/>
                                        <p:tgtEl>
                                          <p:spTgt spid="54"/>
                                        </p:tgtEl>
                                      </p:cBhvr>
                                    </p:animEffect>
                                  </p:childTnLst>
                                </p:cTn>
                              </p:par>
                              <p:par>
                                <p:cTn id="90" presetID="10" presetClass="entr" presetSubtype="0" fill="hold" nodeType="withEffect">
                                  <p:stCondLst>
                                    <p:cond delay="0"/>
                                  </p:stCondLst>
                                  <p:childTnLst>
                                    <p:set>
                                      <p:cBhvr>
                                        <p:cTn id="91" dur="1" fill="hold">
                                          <p:stCondLst>
                                            <p:cond delay="0"/>
                                          </p:stCondLst>
                                        </p:cTn>
                                        <p:tgtEl>
                                          <p:spTgt spid="136"/>
                                        </p:tgtEl>
                                        <p:attrNameLst>
                                          <p:attrName>style.visibility</p:attrName>
                                        </p:attrNameLst>
                                      </p:cBhvr>
                                      <p:to>
                                        <p:strVal val="visible"/>
                                      </p:to>
                                    </p:set>
                                    <p:animEffect transition="in" filter="fade">
                                      <p:cBhvr>
                                        <p:cTn id="92" dur="500"/>
                                        <p:tgtEl>
                                          <p:spTgt spid="136"/>
                                        </p:tgtEl>
                                      </p:cBhvr>
                                    </p:animEffect>
                                  </p:childTnLst>
                                </p:cTn>
                              </p:par>
                              <p:par>
                                <p:cTn id="93" presetID="10" presetClass="entr" presetSubtype="0" fill="hold" nodeType="withEffect">
                                  <p:stCondLst>
                                    <p:cond delay="0"/>
                                  </p:stCondLst>
                                  <p:childTnLst>
                                    <p:set>
                                      <p:cBhvr>
                                        <p:cTn id="94" dur="1" fill="hold">
                                          <p:stCondLst>
                                            <p:cond delay="0"/>
                                          </p:stCondLst>
                                        </p:cTn>
                                        <p:tgtEl>
                                          <p:spTgt spid="118"/>
                                        </p:tgtEl>
                                        <p:attrNameLst>
                                          <p:attrName>style.visibility</p:attrName>
                                        </p:attrNameLst>
                                      </p:cBhvr>
                                      <p:to>
                                        <p:strVal val="visible"/>
                                      </p:to>
                                    </p:set>
                                    <p:animEffect transition="in" filter="fade">
                                      <p:cBhvr>
                                        <p:cTn id="95" dur="500"/>
                                        <p:tgtEl>
                                          <p:spTgt spid="11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29"/>
                                        </p:tgtEl>
                                        <p:attrNameLst>
                                          <p:attrName>style.visibility</p:attrName>
                                        </p:attrNameLst>
                                      </p:cBhvr>
                                      <p:to>
                                        <p:strVal val="visible"/>
                                      </p:to>
                                    </p:set>
                                    <p:animEffect transition="in" filter="fade">
                                      <p:cBhvr>
                                        <p:cTn id="98" dur="500"/>
                                        <p:tgtEl>
                                          <p:spTgt spid="129"/>
                                        </p:tgtEl>
                                      </p:cBhvr>
                                    </p:animEffect>
                                  </p:childTnLst>
                                </p:cTn>
                              </p:par>
                              <p:par>
                                <p:cTn id="99" presetID="10" presetClass="entr" presetSubtype="0" fill="hold" nodeType="withEffect">
                                  <p:stCondLst>
                                    <p:cond delay="0"/>
                                  </p:stCondLst>
                                  <p:childTnLst>
                                    <p:set>
                                      <p:cBhvr>
                                        <p:cTn id="100" dur="1" fill="hold">
                                          <p:stCondLst>
                                            <p:cond delay="0"/>
                                          </p:stCondLst>
                                        </p:cTn>
                                        <p:tgtEl>
                                          <p:spTgt spid="137"/>
                                        </p:tgtEl>
                                        <p:attrNameLst>
                                          <p:attrName>style.visibility</p:attrName>
                                        </p:attrNameLst>
                                      </p:cBhvr>
                                      <p:to>
                                        <p:strVal val="visible"/>
                                      </p:to>
                                    </p:set>
                                    <p:animEffect transition="in" filter="fade">
                                      <p:cBhvr>
                                        <p:cTn id="101" dur="500"/>
                                        <p:tgtEl>
                                          <p:spTgt spid="137"/>
                                        </p:tgtEl>
                                      </p:cBhvr>
                                    </p:animEffect>
                                  </p:childTnLst>
                                </p:cTn>
                              </p:par>
                              <p:par>
                                <p:cTn id="102" presetID="10" presetClass="entr" presetSubtype="0" fill="hold" nodeType="withEffect">
                                  <p:stCondLst>
                                    <p:cond delay="0"/>
                                  </p:stCondLst>
                                  <p:childTnLst>
                                    <p:set>
                                      <p:cBhvr>
                                        <p:cTn id="103" dur="1" fill="hold">
                                          <p:stCondLst>
                                            <p:cond delay="0"/>
                                          </p:stCondLst>
                                        </p:cTn>
                                        <p:tgtEl>
                                          <p:spTgt spid="138"/>
                                        </p:tgtEl>
                                        <p:attrNameLst>
                                          <p:attrName>style.visibility</p:attrName>
                                        </p:attrNameLst>
                                      </p:cBhvr>
                                      <p:to>
                                        <p:strVal val="visible"/>
                                      </p:to>
                                    </p:set>
                                    <p:animEffect transition="in" filter="fade">
                                      <p:cBhvr>
                                        <p:cTn id="104" dur="500"/>
                                        <p:tgtEl>
                                          <p:spTgt spid="138"/>
                                        </p:tgtEl>
                                      </p:cBhvr>
                                    </p:animEffect>
                                  </p:childTnLst>
                                </p:cTn>
                              </p:par>
                              <p:par>
                                <p:cTn id="105" presetID="10" presetClass="entr" presetSubtype="0" fill="hold" nodeType="withEffect">
                                  <p:stCondLst>
                                    <p:cond delay="0"/>
                                  </p:stCondLst>
                                  <p:childTnLst>
                                    <p:set>
                                      <p:cBhvr>
                                        <p:cTn id="106" dur="1" fill="hold">
                                          <p:stCondLst>
                                            <p:cond delay="0"/>
                                          </p:stCondLst>
                                        </p:cTn>
                                        <p:tgtEl>
                                          <p:spTgt spid="141"/>
                                        </p:tgtEl>
                                        <p:attrNameLst>
                                          <p:attrName>style.visibility</p:attrName>
                                        </p:attrNameLst>
                                      </p:cBhvr>
                                      <p:to>
                                        <p:strVal val="visible"/>
                                      </p:to>
                                    </p:set>
                                    <p:animEffect transition="in" filter="fade">
                                      <p:cBhvr>
                                        <p:cTn id="107" dur="500"/>
                                        <p:tgtEl>
                                          <p:spTgt spid="141"/>
                                        </p:tgtEl>
                                      </p:cBhvr>
                                    </p:animEffect>
                                  </p:childTnLst>
                                </p:cTn>
                              </p:par>
                              <p:par>
                                <p:cTn id="108" presetID="10" presetClass="entr" presetSubtype="0" fill="hold" nodeType="withEffect">
                                  <p:stCondLst>
                                    <p:cond delay="0"/>
                                  </p:stCondLst>
                                  <p:childTnLst>
                                    <p:set>
                                      <p:cBhvr>
                                        <p:cTn id="109" dur="1" fill="hold">
                                          <p:stCondLst>
                                            <p:cond delay="0"/>
                                          </p:stCondLst>
                                        </p:cTn>
                                        <p:tgtEl>
                                          <p:spTgt spid="144"/>
                                        </p:tgtEl>
                                        <p:attrNameLst>
                                          <p:attrName>style.visibility</p:attrName>
                                        </p:attrNameLst>
                                      </p:cBhvr>
                                      <p:to>
                                        <p:strVal val="visible"/>
                                      </p:to>
                                    </p:set>
                                    <p:animEffect transition="in" filter="fade">
                                      <p:cBhvr>
                                        <p:cTn id="110" dur="500"/>
                                        <p:tgtEl>
                                          <p:spTgt spid="144"/>
                                        </p:tgtEl>
                                      </p:cBhvr>
                                    </p:animEffect>
                                  </p:childTnLst>
                                </p:cTn>
                              </p:par>
                              <p:par>
                                <p:cTn id="111" presetID="10" presetClass="entr" presetSubtype="0" fill="hold" nodeType="withEffect">
                                  <p:stCondLst>
                                    <p:cond delay="0"/>
                                  </p:stCondLst>
                                  <p:childTnLst>
                                    <p:set>
                                      <p:cBhvr>
                                        <p:cTn id="112" dur="1" fill="hold">
                                          <p:stCondLst>
                                            <p:cond delay="0"/>
                                          </p:stCondLst>
                                        </p:cTn>
                                        <p:tgtEl>
                                          <p:spTgt spid="194"/>
                                        </p:tgtEl>
                                        <p:attrNameLst>
                                          <p:attrName>style.visibility</p:attrName>
                                        </p:attrNameLst>
                                      </p:cBhvr>
                                      <p:to>
                                        <p:strVal val="visible"/>
                                      </p:to>
                                    </p:set>
                                    <p:animEffect transition="in" filter="fade">
                                      <p:cBhvr>
                                        <p:cTn id="113" dur="500"/>
                                        <p:tgtEl>
                                          <p:spTgt spid="194"/>
                                        </p:tgtEl>
                                      </p:cBhvr>
                                    </p:animEffect>
                                  </p:childTnLst>
                                </p:cTn>
                              </p:par>
                              <p:par>
                                <p:cTn id="114" presetID="10" presetClass="entr" presetSubtype="0" fill="hold" nodeType="withEffect">
                                  <p:stCondLst>
                                    <p:cond delay="0"/>
                                  </p:stCondLst>
                                  <p:childTnLst>
                                    <p:set>
                                      <p:cBhvr>
                                        <p:cTn id="115" dur="1" fill="hold">
                                          <p:stCondLst>
                                            <p:cond delay="0"/>
                                          </p:stCondLst>
                                        </p:cTn>
                                        <p:tgtEl>
                                          <p:spTgt spid="197"/>
                                        </p:tgtEl>
                                        <p:attrNameLst>
                                          <p:attrName>style.visibility</p:attrName>
                                        </p:attrNameLst>
                                      </p:cBhvr>
                                      <p:to>
                                        <p:strVal val="visible"/>
                                      </p:to>
                                    </p:set>
                                    <p:animEffect transition="in" filter="fade">
                                      <p:cBhvr>
                                        <p:cTn id="116" dur="500"/>
                                        <p:tgtEl>
                                          <p:spTgt spid="197"/>
                                        </p:tgtEl>
                                      </p:cBhvr>
                                    </p:animEffect>
                                  </p:childTnLst>
                                </p:cTn>
                              </p:par>
                              <p:par>
                                <p:cTn id="117" presetID="10" presetClass="entr" presetSubtype="0" fill="hold" nodeType="withEffect">
                                  <p:stCondLst>
                                    <p:cond delay="0"/>
                                  </p:stCondLst>
                                  <p:childTnLst>
                                    <p:set>
                                      <p:cBhvr>
                                        <p:cTn id="118" dur="1" fill="hold">
                                          <p:stCondLst>
                                            <p:cond delay="0"/>
                                          </p:stCondLst>
                                        </p:cTn>
                                        <p:tgtEl>
                                          <p:spTgt spid="200"/>
                                        </p:tgtEl>
                                        <p:attrNameLst>
                                          <p:attrName>style.visibility</p:attrName>
                                        </p:attrNameLst>
                                      </p:cBhvr>
                                      <p:to>
                                        <p:strVal val="visible"/>
                                      </p:to>
                                    </p:set>
                                    <p:animEffect transition="in" filter="fade">
                                      <p:cBhvr>
                                        <p:cTn id="119" dur="500"/>
                                        <p:tgtEl>
                                          <p:spTgt spid="200"/>
                                        </p:tgtEl>
                                      </p:cBhvr>
                                    </p:animEffect>
                                  </p:childTnLst>
                                </p:cTn>
                              </p:par>
                              <p:par>
                                <p:cTn id="120" presetID="10" presetClass="entr" presetSubtype="0" fill="hold" nodeType="withEffect">
                                  <p:stCondLst>
                                    <p:cond delay="0"/>
                                  </p:stCondLst>
                                  <p:childTnLst>
                                    <p:set>
                                      <p:cBhvr>
                                        <p:cTn id="121" dur="1" fill="hold">
                                          <p:stCondLst>
                                            <p:cond delay="0"/>
                                          </p:stCondLst>
                                        </p:cTn>
                                        <p:tgtEl>
                                          <p:spTgt spid="203"/>
                                        </p:tgtEl>
                                        <p:attrNameLst>
                                          <p:attrName>style.visibility</p:attrName>
                                        </p:attrNameLst>
                                      </p:cBhvr>
                                      <p:to>
                                        <p:strVal val="visible"/>
                                      </p:to>
                                    </p:set>
                                    <p:animEffect transition="in" filter="fade">
                                      <p:cBhvr>
                                        <p:cTn id="122" dur="500"/>
                                        <p:tgtEl>
                                          <p:spTgt spid="203"/>
                                        </p:tgtEl>
                                      </p:cBhvr>
                                    </p:animEffect>
                                  </p:childTnLst>
                                </p:cTn>
                              </p:par>
                              <p:par>
                                <p:cTn id="123" presetID="10" presetClass="entr" presetSubtype="0" fill="hold" nodeType="withEffect">
                                  <p:stCondLst>
                                    <p:cond delay="0"/>
                                  </p:stCondLst>
                                  <p:childTnLst>
                                    <p:set>
                                      <p:cBhvr>
                                        <p:cTn id="124" dur="1" fill="hold">
                                          <p:stCondLst>
                                            <p:cond delay="0"/>
                                          </p:stCondLst>
                                        </p:cTn>
                                        <p:tgtEl>
                                          <p:spTgt spid="206"/>
                                        </p:tgtEl>
                                        <p:attrNameLst>
                                          <p:attrName>style.visibility</p:attrName>
                                        </p:attrNameLst>
                                      </p:cBhvr>
                                      <p:to>
                                        <p:strVal val="visible"/>
                                      </p:to>
                                    </p:set>
                                    <p:animEffect transition="in" filter="fade">
                                      <p:cBhvr>
                                        <p:cTn id="125" dur="500"/>
                                        <p:tgtEl>
                                          <p:spTgt spid="206"/>
                                        </p:tgtEl>
                                      </p:cBhvr>
                                    </p:animEffect>
                                  </p:childTnLst>
                                </p:cTn>
                              </p:par>
                              <p:par>
                                <p:cTn id="126" presetID="10" presetClass="entr" presetSubtype="0" fill="hold" nodeType="withEffect">
                                  <p:stCondLst>
                                    <p:cond delay="0"/>
                                  </p:stCondLst>
                                  <p:childTnLst>
                                    <p:set>
                                      <p:cBhvr>
                                        <p:cTn id="127" dur="1" fill="hold">
                                          <p:stCondLst>
                                            <p:cond delay="0"/>
                                          </p:stCondLst>
                                        </p:cTn>
                                        <p:tgtEl>
                                          <p:spTgt spid="209"/>
                                        </p:tgtEl>
                                        <p:attrNameLst>
                                          <p:attrName>style.visibility</p:attrName>
                                        </p:attrNameLst>
                                      </p:cBhvr>
                                      <p:to>
                                        <p:strVal val="visible"/>
                                      </p:to>
                                    </p:set>
                                    <p:animEffect transition="in" filter="fade">
                                      <p:cBhvr>
                                        <p:cTn id="128" dur="500"/>
                                        <p:tgtEl>
                                          <p:spTgt spid="209"/>
                                        </p:tgtEl>
                                      </p:cBhvr>
                                    </p:animEffect>
                                  </p:childTnLst>
                                </p:cTn>
                              </p:par>
                              <p:par>
                                <p:cTn id="129" presetID="10" presetClass="entr" presetSubtype="0" fill="hold" nodeType="withEffect">
                                  <p:stCondLst>
                                    <p:cond delay="0"/>
                                  </p:stCondLst>
                                  <p:childTnLst>
                                    <p:set>
                                      <p:cBhvr>
                                        <p:cTn id="130" dur="1" fill="hold">
                                          <p:stCondLst>
                                            <p:cond delay="0"/>
                                          </p:stCondLst>
                                        </p:cTn>
                                        <p:tgtEl>
                                          <p:spTgt spid="212"/>
                                        </p:tgtEl>
                                        <p:attrNameLst>
                                          <p:attrName>style.visibility</p:attrName>
                                        </p:attrNameLst>
                                      </p:cBhvr>
                                      <p:to>
                                        <p:strVal val="visible"/>
                                      </p:to>
                                    </p:set>
                                    <p:animEffect transition="in" filter="fade">
                                      <p:cBhvr>
                                        <p:cTn id="131" dur="500"/>
                                        <p:tgtEl>
                                          <p:spTgt spid="212"/>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15"/>
                                        </p:tgtEl>
                                        <p:attrNameLst>
                                          <p:attrName>style.visibility</p:attrName>
                                        </p:attrNameLst>
                                      </p:cBhvr>
                                      <p:to>
                                        <p:strVal val="visible"/>
                                      </p:to>
                                    </p:set>
                                    <p:animEffect transition="in" filter="fade">
                                      <p:cBhvr>
                                        <p:cTn id="134" dur="500"/>
                                        <p:tgtEl>
                                          <p:spTgt spid="215"/>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275"/>
                                        </p:tgtEl>
                                        <p:attrNameLst>
                                          <p:attrName>style.visibility</p:attrName>
                                        </p:attrNameLst>
                                      </p:cBhvr>
                                      <p:to>
                                        <p:strVal val="visible"/>
                                      </p:to>
                                    </p:set>
                                    <p:animEffect transition="in" filter="fade">
                                      <p:cBhvr>
                                        <p:cTn id="137" dur="500"/>
                                        <p:tgtEl>
                                          <p:spTgt spid="275"/>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276"/>
                                        </p:tgtEl>
                                        <p:attrNameLst>
                                          <p:attrName>style.visibility</p:attrName>
                                        </p:attrNameLst>
                                      </p:cBhvr>
                                      <p:to>
                                        <p:strVal val="visible"/>
                                      </p:to>
                                    </p:set>
                                    <p:animEffect transition="in" filter="fade">
                                      <p:cBhvr>
                                        <p:cTn id="140" dur="500"/>
                                        <p:tgtEl>
                                          <p:spTgt spid="276"/>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283"/>
                                        </p:tgtEl>
                                        <p:attrNameLst>
                                          <p:attrName>style.visibility</p:attrName>
                                        </p:attrNameLst>
                                      </p:cBhvr>
                                      <p:to>
                                        <p:strVal val="visible"/>
                                      </p:to>
                                    </p:set>
                                    <p:animEffect transition="in" filter="fade">
                                      <p:cBhvr>
                                        <p:cTn id="143" dur="500"/>
                                        <p:tgtEl>
                                          <p:spTgt spid="283"/>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284"/>
                                        </p:tgtEl>
                                        <p:attrNameLst>
                                          <p:attrName>style.visibility</p:attrName>
                                        </p:attrNameLst>
                                      </p:cBhvr>
                                      <p:to>
                                        <p:strVal val="visible"/>
                                      </p:to>
                                    </p:set>
                                    <p:animEffect transition="in" filter="fade">
                                      <p:cBhvr>
                                        <p:cTn id="146" dur="500"/>
                                        <p:tgtEl>
                                          <p:spTgt spid="284"/>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285"/>
                                        </p:tgtEl>
                                        <p:attrNameLst>
                                          <p:attrName>style.visibility</p:attrName>
                                        </p:attrNameLst>
                                      </p:cBhvr>
                                      <p:to>
                                        <p:strVal val="visible"/>
                                      </p:to>
                                    </p:set>
                                    <p:animEffect transition="in" filter="fade">
                                      <p:cBhvr>
                                        <p:cTn id="149" dur="500"/>
                                        <p:tgtEl>
                                          <p:spTgt spid="285"/>
                                        </p:tgtEl>
                                      </p:cBhvr>
                                    </p:animEffect>
                                  </p:childTnLst>
                                </p:cTn>
                              </p:par>
                              <p:par>
                                <p:cTn id="150" presetID="10" presetClass="entr" presetSubtype="0" fill="hold" nodeType="withEffect">
                                  <p:stCondLst>
                                    <p:cond delay="0"/>
                                  </p:stCondLst>
                                  <p:childTnLst>
                                    <p:set>
                                      <p:cBhvr>
                                        <p:cTn id="151" dur="1" fill="hold">
                                          <p:stCondLst>
                                            <p:cond delay="0"/>
                                          </p:stCondLst>
                                        </p:cTn>
                                        <p:tgtEl>
                                          <p:spTgt spid="286"/>
                                        </p:tgtEl>
                                        <p:attrNameLst>
                                          <p:attrName>style.visibility</p:attrName>
                                        </p:attrNameLst>
                                      </p:cBhvr>
                                      <p:to>
                                        <p:strVal val="visible"/>
                                      </p:to>
                                    </p:set>
                                    <p:animEffect transition="in" filter="fade">
                                      <p:cBhvr>
                                        <p:cTn id="152" dur="500"/>
                                        <p:tgtEl>
                                          <p:spTgt spid="286"/>
                                        </p:tgtEl>
                                      </p:cBhvr>
                                    </p:animEffect>
                                  </p:childTnLst>
                                </p:cTn>
                              </p:par>
                              <p:par>
                                <p:cTn id="153" presetID="10" presetClass="entr" presetSubtype="0" fill="hold" nodeType="withEffect">
                                  <p:stCondLst>
                                    <p:cond delay="0"/>
                                  </p:stCondLst>
                                  <p:childTnLst>
                                    <p:set>
                                      <p:cBhvr>
                                        <p:cTn id="154" dur="1" fill="hold">
                                          <p:stCondLst>
                                            <p:cond delay="0"/>
                                          </p:stCondLst>
                                        </p:cTn>
                                        <p:tgtEl>
                                          <p:spTgt spid="287"/>
                                        </p:tgtEl>
                                        <p:attrNameLst>
                                          <p:attrName>style.visibility</p:attrName>
                                        </p:attrNameLst>
                                      </p:cBhvr>
                                      <p:to>
                                        <p:strVal val="visible"/>
                                      </p:to>
                                    </p:set>
                                    <p:animEffect transition="in" filter="fade">
                                      <p:cBhvr>
                                        <p:cTn id="155" dur="500"/>
                                        <p:tgtEl>
                                          <p:spTgt spid="287"/>
                                        </p:tgtEl>
                                      </p:cBhvr>
                                    </p:animEffect>
                                  </p:childTnLst>
                                </p:cTn>
                              </p:par>
                              <p:par>
                                <p:cTn id="156" presetID="10" presetClass="entr" presetSubtype="0" fill="hold" nodeType="withEffect">
                                  <p:stCondLst>
                                    <p:cond delay="0"/>
                                  </p:stCondLst>
                                  <p:childTnLst>
                                    <p:set>
                                      <p:cBhvr>
                                        <p:cTn id="157" dur="1" fill="hold">
                                          <p:stCondLst>
                                            <p:cond delay="0"/>
                                          </p:stCondLst>
                                        </p:cTn>
                                        <p:tgtEl>
                                          <p:spTgt spid="288"/>
                                        </p:tgtEl>
                                        <p:attrNameLst>
                                          <p:attrName>style.visibility</p:attrName>
                                        </p:attrNameLst>
                                      </p:cBhvr>
                                      <p:to>
                                        <p:strVal val="visible"/>
                                      </p:to>
                                    </p:set>
                                    <p:animEffect transition="in" filter="fade">
                                      <p:cBhvr>
                                        <p:cTn id="158" dur="500"/>
                                        <p:tgtEl>
                                          <p:spTgt spid="288"/>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97"/>
                                        </p:tgtEl>
                                        <p:attrNameLst>
                                          <p:attrName>style.visibility</p:attrName>
                                        </p:attrNameLst>
                                      </p:cBhvr>
                                      <p:to>
                                        <p:strVal val="visible"/>
                                      </p:to>
                                    </p:set>
                                    <p:animEffect transition="in" filter="fade">
                                      <p:cBhvr>
                                        <p:cTn id="161" dur="500"/>
                                        <p:tgtEl>
                                          <p:spTgt spid="297"/>
                                        </p:tgtEl>
                                      </p:cBhvr>
                                    </p:animEffect>
                                  </p:childTnLst>
                                </p:cTn>
                              </p:par>
                              <p:par>
                                <p:cTn id="162" presetID="10" presetClass="entr" presetSubtype="0" fill="hold" nodeType="withEffect">
                                  <p:stCondLst>
                                    <p:cond delay="0"/>
                                  </p:stCondLst>
                                  <p:childTnLst>
                                    <p:set>
                                      <p:cBhvr>
                                        <p:cTn id="163" dur="1" fill="hold">
                                          <p:stCondLst>
                                            <p:cond delay="0"/>
                                          </p:stCondLst>
                                        </p:cTn>
                                        <p:tgtEl>
                                          <p:spTgt spid="298"/>
                                        </p:tgtEl>
                                        <p:attrNameLst>
                                          <p:attrName>style.visibility</p:attrName>
                                        </p:attrNameLst>
                                      </p:cBhvr>
                                      <p:to>
                                        <p:strVal val="visible"/>
                                      </p:to>
                                    </p:set>
                                    <p:animEffect transition="in" filter="fade">
                                      <p:cBhvr>
                                        <p:cTn id="164" dur="500"/>
                                        <p:tgtEl>
                                          <p:spTgt spid="298"/>
                                        </p:tgtEl>
                                      </p:cBhvr>
                                    </p:animEffect>
                                  </p:childTnLst>
                                </p:cTn>
                              </p:par>
                              <p:par>
                                <p:cTn id="165" presetID="10" presetClass="entr" presetSubtype="0" fill="hold" nodeType="withEffect">
                                  <p:stCondLst>
                                    <p:cond delay="0"/>
                                  </p:stCondLst>
                                  <p:childTnLst>
                                    <p:set>
                                      <p:cBhvr>
                                        <p:cTn id="166" dur="1" fill="hold">
                                          <p:stCondLst>
                                            <p:cond delay="0"/>
                                          </p:stCondLst>
                                        </p:cTn>
                                        <p:tgtEl>
                                          <p:spTgt spid="302"/>
                                        </p:tgtEl>
                                        <p:attrNameLst>
                                          <p:attrName>style.visibility</p:attrName>
                                        </p:attrNameLst>
                                      </p:cBhvr>
                                      <p:to>
                                        <p:strVal val="visible"/>
                                      </p:to>
                                    </p:set>
                                    <p:animEffect transition="in" filter="fade">
                                      <p:cBhvr>
                                        <p:cTn id="167" dur="500"/>
                                        <p:tgtEl>
                                          <p:spTgt spid="302"/>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307"/>
                                        </p:tgtEl>
                                        <p:attrNameLst>
                                          <p:attrName>style.visibility</p:attrName>
                                        </p:attrNameLst>
                                      </p:cBhvr>
                                      <p:to>
                                        <p:strVal val="visible"/>
                                      </p:to>
                                    </p:set>
                                    <p:animEffect transition="in" filter="fade">
                                      <p:cBhvr>
                                        <p:cTn id="170" dur="500"/>
                                        <p:tgtEl>
                                          <p:spTgt spid="307"/>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308"/>
                                        </p:tgtEl>
                                        <p:attrNameLst>
                                          <p:attrName>style.visibility</p:attrName>
                                        </p:attrNameLst>
                                      </p:cBhvr>
                                      <p:to>
                                        <p:strVal val="visible"/>
                                      </p:to>
                                    </p:set>
                                    <p:animEffect transition="in" filter="fade">
                                      <p:cBhvr>
                                        <p:cTn id="173" dur="500"/>
                                        <p:tgtEl>
                                          <p:spTgt spid="308"/>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309"/>
                                        </p:tgtEl>
                                        <p:attrNameLst>
                                          <p:attrName>style.visibility</p:attrName>
                                        </p:attrNameLst>
                                      </p:cBhvr>
                                      <p:to>
                                        <p:strVal val="visible"/>
                                      </p:to>
                                    </p:set>
                                    <p:animEffect transition="in" filter="fade">
                                      <p:cBhvr>
                                        <p:cTn id="176" dur="500"/>
                                        <p:tgtEl>
                                          <p:spTgt spid="309"/>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310"/>
                                        </p:tgtEl>
                                        <p:attrNameLst>
                                          <p:attrName>style.visibility</p:attrName>
                                        </p:attrNameLst>
                                      </p:cBhvr>
                                      <p:to>
                                        <p:strVal val="visible"/>
                                      </p:to>
                                    </p:set>
                                    <p:animEffect transition="in" filter="fade">
                                      <p:cBhvr>
                                        <p:cTn id="179" dur="500"/>
                                        <p:tgtEl>
                                          <p:spTgt spid="310"/>
                                        </p:tgtEl>
                                      </p:cBhvr>
                                    </p:animEffect>
                                  </p:childTnLst>
                                </p:cTn>
                              </p:par>
                              <p:par>
                                <p:cTn id="180" presetID="10" presetClass="entr" presetSubtype="0" fill="hold" nodeType="withEffect">
                                  <p:stCondLst>
                                    <p:cond delay="0"/>
                                  </p:stCondLst>
                                  <p:childTnLst>
                                    <p:set>
                                      <p:cBhvr>
                                        <p:cTn id="181" dur="1" fill="hold">
                                          <p:stCondLst>
                                            <p:cond delay="0"/>
                                          </p:stCondLst>
                                        </p:cTn>
                                        <p:tgtEl>
                                          <p:spTgt spid="321"/>
                                        </p:tgtEl>
                                        <p:attrNameLst>
                                          <p:attrName>style.visibility</p:attrName>
                                        </p:attrNameLst>
                                      </p:cBhvr>
                                      <p:to>
                                        <p:strVal val="visible"/>
                                      </p:to>
                                    </p:set>
                                    <p:animEffect transition="in" filter="fade">
                                      <p:cBhvr>
                                        <p:cTn id="182" dur="500"/>
                                        <p:tgtEl>
                                          <p:spTgt spid="321"/>
                                        </p:tgtEl>
                                      </p:cBhvr>
                                    </p:animEffect>
                                  </p:childTnLst>
                                </p:cTn>
                              </p:par>
                              <p:par>
                                <p:cTn id="183" presetID="10" presetClass="entr" presetSubtype="0" fill="hold" nodeType="withEffect">
                                  <p:stCondLst>
                                    <p:cond delay="0"/>
                                  </p:stCondLst>
                                  <p:childTnLst>
                                    <p:set>
                                      <p:cBhvr>
                                        <p:cTn id="184" dur="1" fill="hold">
                                          <p:stCondLst>
                                            <p:cond delay="0"/>
                                          </p:stCondLst>
                                        </p:cTn>
                                        <p:tgtEl>
                                          <p:spTgt spid="324"/>
                                        </p:tgtEl>
                                        <p:attrNameLst>
                                          <p:attrName>style.visibility</p:attrName>
                                        </p:attrNameLst>
                                      </p:cBhvr>
                                      <p:to>
                                        <p:strVal val="visible"/>
                                      </p:to>
                                    </p:set>
                                    <p:animEffect transition="in" filter="fade">
                                      <p:cBhvr>
                                        <p:cTn id="185" dur="500"/>
                                        <p:tgtEl>
                                          <p:spTgt spid="324"/>
                                        </p:tgtEl>
                                      </p:cBhvr>
                                    </p:animEffect>
                                  </p:childTnLst>
                                </p:cTn>
                              </p:par>
                              <p:par>
                                <p:cTn id="186" presetID="10" presetClass="entr" presetSubtype="0" fill="hold" nodeType="withEffect">
                                  <p:stCondLst>
                                    <p:cond delay="0"/>
                                  </p:stCondLst>
                                  <p:childTnLst>
                                    <p:set>
                                      <p:cBhvr>
                                        <p:cTn id="187" dur="1" fill="hold">
                                          <p:stCondLst>
                                            <p:cond delay="0"/>
                                          </p:stCondLst>
                                        </p:cTn>
                                        <p:tgtEl>
                                          <p:spTgt spid="327"/>
                                        </p:tgtEl>
                                        <p:attrNameLst>
                                          <p:attrName>style.visibility</p:attrName>
                                        </p:attrNameLst>
                                      </p:cBhvr>
                                      <p:to>
                                        <p:strVal val="visible"/>
                                      </p:to>
                                    </p:set>
                                    <p:animEffect transition="in" filter="fade">
                                      <p:cBhvr>
                                        <p:cTn id="188" dur="500"/>
                                        <p:tgtEl>
                                          <p:spTgt spid="327"/>
                                        </p:tgtEl>
                                      </p:cBhvr>
                                    </p:animEffect>
                                  </p:childTnLst>
                                </p:cTn>
                              </p:par>
                              <p:par>
                                <p:cTn id="189" presetID="10" presetClass="entr" presetSubtype="0" fill="hold" nodeType="withEffect">
                                  <p:stCondLst>
                                    <p:cond delay="0"/>
                                  </p:stCondLst>
                                  <p:childTnLst>
                                    <p:set>
                                      <p:cBhvr>
                                        <p:cTn id="190" dur="1" fill="hold">
                                          <p:stCondLst>
                                            <p:cond delay="0"/>
                                          </p:stCondLst>
                                        </p:cTn>
                                        <p:tgtEl>
                                          <p:spTgt spid="330"/>
                                        </p:tgtEl>
                                        <p:attrNameLst>
                                          <p:attrName>style.visibility</p:attrName>
                                        </p:attrNameLst>
                                      </p:cBhvr>
                                      <p:to>
                                        <p:strVal val="visible"/>
                                      </p:to>
                                    </p:set>
                                    <p:animEffect transition="in" filter="fade">
                                      <p:cBhvr>
                                        <p:cTn id="191" dur="500"/>
                                        <p:tgtEl>
                                          <p:spTgt spid="330"/>
                                        </p:tgtEl>
                                      </p:cBhvr>
                                    </p:animEffect>
                                  </p:childTnLst>
                                </p:cTn>
                              </p:par>
                              <p:par>
                                <p:cTn id="192" presetID="10" presetClass="entr" presetSubtype="0" fill="hold" nodeType="withEffect">
                                  <p:stCondLst>
                                    <p:cond delay="0"/>
                                  </p:stCondLst>
                                  <p:childTnLst>
                                    <p:set>
                                      <p:cBhvr>
                                        <p:cTn id="193" dur="1" fill="hold">
                                          <p:stCondLst>
                                            <p:cond delay="0"/>
                                          </p:stCondLst>
                                        </p:cTn>
                                        <p:tgtEl>
                                          <p:spTgt spid="333"/>
                                        </p:tgtEl>
                                        <p:attrNameLst>
                                          <p:attrName>style.visibility</p:attrName>
                                        </p:attrNameLst>
                                      </p:cBhvr>
                                      <p:to>
                                        <p:strVal val="visible"/>
                                      </p:to>
                                    </p:set>
                                    <p:animEffect transition="in" filter="fade">
                                      <p:cBhvr>
                                        <p:cTn id="194" dur="500"/>
                                        <p:tgtEl>
                                          <p:spTgt spid="333"/>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336"/>
                                        </p:tgtEl>
                                        <p:attrNameLst>
                                          <p:attrName>style.visibility</p:attrName>
                                        </p:attrNameLst>
                                      </p:cBhvr>
                                      <p:to>
                                        <p:strVal val="visible"/>
                                      </p:to>
                                    </p:set>
                                    <p:animEffect transition="in" filter="fade">
                                      <p:cBhvr>
                                        <p:cTn id="197" dur="500"/>
                                        <p:tgtEl>
                                          <p:spTgt spid="336"/>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340"/>
                                        </p:tgtEl>
                                        <p:attrNameLst>
                                          <p:attrName>style.visibility</p:attrName>
                                        </p:attrNameLst>
                                      </p:cBhvr>
                                      <p:to>
                                        <p:strVal val="visible"/>
                                      </p:to>
                                    </p:set>
                                    <p:animEffect transition="in" filter="fade">
                                      <p:cBhvr>
                                        <p:cTn id="200" dur="500"/>
                                        <p:tgtEl>
                                          <p:spTgt spid="340"/>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341"/>
                                        </p:tgtEl>
                                        <p:attrNameLst>
                                          <p:attrName>style.visibility</p:attrName>
                                        </p:attrNameLst>
                                      </p:cBhvr>
                                      <p:to>
                                        <p:strVal val="visible"/>
                                      </p:to>
                                    </p:set>
                                    <p:animEffect transition="in" filter="fade">
                                      <p:cBhvr>
                                        <p:cTn id="203" dur="500"/>
                                        <p:tgtEl>
                                          <p:spTgt spid="341"/>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342"/>
                                        </p:tgtEl>
                                        <p:attrNameLst>
                                          <p:attrName>style.visibility</p:attrName>
                                        </p:attrNameLst>
                                      </p:cBhvr>
                                      <p:to>
                                        <p:strVal val="visible"/>
                                      </p:to>
                                    </p:set>
                                    <p:animEffect transition="in" filter="fade">
                                      <p:cBhvr>
                                        <p:cTn id="206" dur="500"/>
                                        <p:tgtEl>
                                          <p:spTgt spid="342"/>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343"/>
                                        </p:tgtEl>
                                        <p:attrNameLst>
                                          <p:attrName>style.visibility</p:attrName>
                                        </p:attrNameLst>
                                      </p:cBhvr>
                                      <p:to>
                                        <p:strVal val="visible"/>
                                      </p:to>
                                    </p:set>
                                    <p:animEffect transition="in" filter="fade">
                                      <p:cBhvr>
                                        <p:cTn id="209" dur="500"/>
                                        <p:tgtEl>
                                          <p:spTgt spid="343"/>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344"/>
                                        </p:tgtEl>
                                        <p:attrNameLst>
                                          <p:attrName>style.visibility</p:attrName>
                                        </p:attrNameLst>
                                      </p:cBhvr>
                                      <p:to>
                                        <p:strVal val="visible"/>
                                      </p:to>
                                    </p:set>
                                    <p:animEffect transition="in" filter="fade">
                                      <p:cBhvr>
                                        <p:cTn id="212" dur="500"/>
                                        <p:tgtEl>
                                          <p:spTgt spid="344"/>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345"/>
                                        </p:tgtEl>
                                        <p:attrNameLst>
                                          <p:attrName>style.visibility</p:attrName>
                                        </p:attrNameLst>
                                      </p:cBhvr>
                                      <p:to>
                                        <p:strVal val="visible"/>
                                      </p:to>
                                    </p:set>
                                    <p:animEffect transition="in" filter="fade">
                                      <p:cBhvr>
                                        <p:cTn id="215" dur="500"/>
                                        <p:tgtEl>
                                          <p:spTgt spid="345"/>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346"/>
                                        </p:tgtEl>
                                        <p:attrNameLst>
                                          <p:attrName>style.visibility</p:attrName>
                                        </p:attrNameLst>
                                      </p:cBhvr>
                                      <p:to>
                                        <p:strVal val="visible"/>
                                      </p:to>
                                    </p:set>
                                    <p:animEffect transition="in" filter="fade">
                                      <p:cBhvr>
                                        <p:cTn id="218" dur="500"/>
                                        <p:tgtEl>
                                          <p:spTgt spid="346"/>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347"/>
                                        </p:tgtEl>
                                        <p:attrNameLst>
                                          <p:attrName>style.visibility</p:attrName>
                                        </p:attrNameLst>
                                      </p:cBhvr>
                                      <p:to>
                                        <p:strVal val="visible"/>
                                      </p:to>
                                    </p:set>
                                    <p:animEffect transition="in" filter="fade">
                                      <p:cBhvr>
                                        <p:cTn id="221" dur="500"/>
                                        <p:tgtEl>
                                          <p:spTgt spid="347"/>
                                        </p:tgtEl>
                                      </p:cBhvr>
                                    </p:animEffect>
                                  </p:childTnLst>
                                </p:cTn>
                              </p:par>
                              <p:par>
                                <p:cTn id="222" presetID="10" presetClass="entr" presetSubtype="0" fill="hold" nodeType="withEffect">
                                  <p:stCondLst>
                                    <p:cond delay="0"/>
                                  </p:stCondLst>
                                  <p:childTnLst>
                                    <p:set>
                                      <p:cBhvr>
                                        <p:cTn id="223" dur="1" fill="hold">
                                          <p:stCondLst>
                                            <p:cond delay="0"/>
                                          </p:stCondLst>
                                        </p:cTn>
                                        <p:tgtEl>
                                          <p:spTgt spid="348"/>
                                        </p:tgtEl>
                                        <p:attrNameLst>
                                          <p:attrName>style.visibility</p:attrName>
                                        </p:attrNameLst>
                                      </p:cBhvr>
                                      <p:to>
                                        <p:strVal val="visible"/>
                                      </p:to>
                                    </p:set>
                                    <p:animEffect transition="in" filter="fade">
                                      <p:cBhvr>
                                        <p:cTn id="224" dur="500"/>
                                        <p:tgtEl>
                                          <p:spTgt spid="348"/>
                                        </p:tgtEl>
                                      </p:cBhvr>
                                    </p:animEffect>
                                  </p:childTnLst>
                                </p:cTn>
                              </p:par>
                              <p:par>
                                <p:cTn id="225" presetID="10" presetClass="entr" presetSubtype="0" fill="hold" nodeType="withEffect">
                                  <p:stCondLst>
                                    <p:cond delay="0"/>
                                  </p:stCondLst>
                                  <p:childTnLst>
                                    <p:set>
                                      <p:cBhvr>
                                        <p:cTn id="226" dur="1" fill="hold">
                                          <p:stCondLst>
                                            <p:cond delay="0"/>
                                          </p:stCondLst>
                                        </p:cTn>
                                        <p:tgtEl>
                                          <p:spTgt spid="349"/>
                                        </p:tgtEl>
                                        <p:attrNameLst>
                                          <p:attrName>style.visibility</p:attrName>
                                        </p:attrNameLst>
                                      </p:cBhvr>
                                      <p:to>
                                        <p:strVal val="visible"/>
                                      </p:to>
                                    </p:set>
                                    <p:animEffect transition="in" filter="fade">
                                      <p:cBhvr>
                                        <p:cTn id="227" dur="500"/>
                                        <p:tgtEl>
                                          <p:spTgt spid="349"/>
                                        </p:tgtEl>
                                      </p:cBhvr>
                                    </p:animEffect>
                                  </p:childTnLst>
                                </p:cTn>
                              </p:par>
                              <p:par>
                                <p:cTn id="228" presetID="10" presetClass="entr" presetSubtype="0" fill="hold" nodeType="withEffect">
                                  <p:stCondLst>
                                    <p:cond delay="0"/>
                                  </p:stCondLst>
                                  <p:childTnLst>
                                    <p:set>
                                      <p:cBhvr>
                                        <p:cTn id="229" dur="1" fill="hold">
                                          <p:stCondLst>
                                            <p:cond delay="0"/>
                                          </p:stCondLst>
                                        </p:cTn>
                                        <p:tgtEl>
                                          <p:spTgt spid="350"/>
                                        </p:tgtEl>
                                        <p:attrNameLst>
                                          <p:attrName>style.visibility</p:attrName>
                                        </p:attrNameLst>
                                      </p:cBhvr>
                                      <p:to>
                                        <p:strVal val="visible"/>
                                      </p:to>
                                    </p:set>
                                    <p:animEffect transition="in" filter="fade">
                                      <p:cBhvr>
                                        <p:cTn id="230" dur="500"/>
                                        <p:tgtEl>
                                          <p:spTgt spid="350"/>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351"/>
                                        </p:tgtEl>
                                        <p:attrNameLst>
                                          <p:attrName>style.visibility</p:attrName>
                                        </p:attrNameLst>
                                      </p:cBhvr>
                                      <p:to>
                                        <p:strVal val="visible"/>
                                      </p:to>
                                    </p:set>
                                    <p:animEffect transition="in" filter="fade">
                                      <p:cBhvr>
                                        <p:cTn id="233" dur="500"/>
                                        <p:tgtEl>
                                          <p:spTgt spid="351"/>
                                        </p:tgtEl>
                                      </p:cBhvr>
                                    </p:animEffect>
                                  </p:childTnLst>
                                </p:cTn>
                              </p:par>
                              <p:par>
                                <p:cTn id="234" presetID="10" presetClass="entr" presetSubtype="0" fill="hold" nodeType="withEffect">
                                  <p:stCondLst>
                                    <p:cond delay="0"/>
                                  </p:stCondLst>
                                  <p:childTnLst>
                                    <p:set>
                                      <p:cBhvr>
                                        <p:cTn id="235" dur="1" fill="hold">
                                          <p:stCondLst>
                                            <p:cond delay="0"/>
                                          </p:stCondLst>
                                        </p:cTn>
                                        <p:tgtEl>
                                          <p:spTgt spid="352"/>
                                        </p:tgtEl>
                                        <p:attrNameLst>
                                          <p:attrName>style.visibility</p:attrName>
                                        </p:attrNameLst>
                                      </p:cBhvr>
                                      <p:to>
                                        <p:strVal val="visible"/>
                                      </p:to>
                                    </p:set>
                                    <p:animEffect transition="in" filter="fade">
                                      <p:cBhvr>
                                        <p:cTn id="236" dur="500"/>
                                        <p:tgtEl>
                                          <p:spTgt spid="352"/>
                                        </p:tgtEl>
                                      </p:cBhvr>
                                    </p:animEffect>
                                  </p:childTnLst>
                                </p:cTn>
                              </p:par>
                              <p:par>
                                <p:cTn id="237" presetID="10" presetClass="entr" presetSubtype="0" fill="hold" nodeType="withEffect">
                                  <p:stCondLst>
                                    <p:cond delay="0"/>
                                  </p:stCondLst>
                                  <p:childTnLst>
                                    <p:set>
                                      <p:cBhvr>
                                        <p:cTn id="238" dur="1" fill="hold">
                                          <p:stCondLst>
                                            <p:cond delay="0"/>
                                          </p:stCondLst>
                                        </p:cTn>
                                        <p:tgtEl>
                                          <p:spTgt spid="353"/>
                                        </p:tgtEl>
                                        <p:attrNameLst>
                                          <p:attrName>style.visibility</p:attrName>
                                        </p:attrNameLst>
                                      </p:cBhvr>
                                      <p:to>
                                        <p:strVal val="visible"/>
                                      </p:to>
                                    </p:set>
                                    <p:animEffect transition="in" filter="fade">
                                      <p:cBhvr>
                                        <p:cTn id="239" dur="500"/>
                                        <p:tgtEl>
                                          <p:spTgt spid="353"/>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354"/>
                                        </p:tgtEl>
                                        <p:attrNameLst>
                                          <p:attrName>style.visibility</p:attrName>
                                        </p:attrNameLst>
                                      </p:cBhvr>
                                      <p:to>
                                        <p:strVal val="visible"/>
                                      </p:to>
                                    </p:set>
                                    <p:animEffect transition="in" filter="fade">
                                      <p:cBhvr>
                                        <p:cTn id="242" dur="500"/>
                                        <p:tgtEl>
                                          <p:spTgt spid="354"/>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355"/>
                                        </p:tgtEl>
                                        <p:attrNameLst>
                                          <p:attrName>style.visibility</p:attrName>
                                        </p:attrNameLst>
                                      </p:cBhvr>
                                      <p:to>
                                        <p:strVal val="visible"/>
                                      </p:to>
                                    </p:set>
                                    <p:animEffect transition="in" filter="fade">
                                      <p:cBhvr>
                                        <p:cTn id="245" dur="500"/>
                                        <p:tgtEl>
                                          <p:spTgt spid="355"/>
                                        </p:tgtEl>
                                      </p:cBhvr>
                                    </p:animEffect>
                                  </p:childTnLst>
                                </p:cTn>
                              </p:par>
                              <p:par>
                                <p:cTn id="246" presetID="10" presetClass="entr" presetSubtype="0" fill="hold" grpId="0" nodeType="withEffect">
                                  <p:stCondLst>
                                    <p:cond delay="0"/>
                                  </p:stCondLst>
                                  <p:childTnLst>
                                    <p:set>
                                      <p:cBhvr>
                                        <p:cTn id="247" dur="1" fill="hold">
                                          <p:stCondLst>
                                            <p:cond delay="0"/>
                                          </p:stCondLst>
                                        </p:cTn>
                                        <p:tgtEl>
                                          <p:spTgt spid="356"/>
                                        </p:tgtEl>
                                        <p:attrNameLst>
                                          <p:attrName>style.visibility</p:attrName>
                                        </p:attrNameLst>
                                      </p:cBhvr>
                                      <p:to>
                                        <p:strVal val="visible"/>
                                      </p:to>
                                    </p:set>
                                    <p:animEffect transition="in" filter="fade">
                                      <p:cBhvr>
                                        <p:cTn id="248" dur="500"/>
                                        <p:tgtEl>
                                          <p:spTgt spid="356"/>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357"/>
                                        </p:tgtEl>
                                        <p:attrNameLst>
                                          <p:attrName>style.visibility</p:attrName>
                                        </p:attrNameLst>
                                      </p:cBhvr>
                                      <p:to>
                                        <p:strVal val="visible"/>
                                      </p:to>
                                    </p:set>
                                    <p:animEffect transition="in" filter="fade">
                                      <p:cBhvr>
                                        <p:cTn id="251" dur="500"/>
                                        <p:tgtEl>
                                          <p:spTgt spid="357"/>
                                        </p:tgtEl>
                                      </p:cBhvr>
                                    </p:animEffect>
                                  </p:childTnLst>
                                </p:cTn>
                              </p:par>
                              <p:par>
                                <p:cTn id="252" presetID="10" presetClass="entr" presetSubtype="0" fill="hold" nodeType="withEffect">
                                  <p:stCondLst>
                                    <p:cond delay="0"/>
                                  </p:stCondLst>
                                  <p:childTnLst>
                                    <p:set>
                                      <p:cBhvr>
                                        <p:cTn id="253" dur="1" fill="hold">
                                          <p:stCondLst>
                                            <p:cond delay="0"/>
                                          </p:stCondLst>
                                        </p:cTn>
                                        <p:tgtEl>
                                          <p:spTgt spid="361"/>
                                        </p:tgtEl>
                                        <p:attrNameLst>
                                          <p:attrName>style.visibility</p:attrName>
                                        </p:attrNameLst>
                                      </p:cBhvr>
                                      <p:to>
                                        <p:strVal val="visible"/>
                                      </p:to>
                                    </p:set>
                                    <p:animEffect transition="in" filter="fade">
                                      <p:cBhvr>
                                        <p:cTn id="254" dur="500"/>
                                        <p:tgtEl>
                                          <p:spTgt spid="361"/>
                                        </p:tgtEl>
                                      </p:cBhvr>
                                    </p:animEffect>
                                  </p:childTnLst>
                                </p:cTn>
                              </p:par>
                              <p:par>
                                <p:cTn id="255" presetID="10" presetClass="entr" presetSubtype="0" fill="hold" nodeType="withEffect">
                                  <p:stCondLst>
                                    <p:cond delay="0"/>
                                  </p:stCondLst>
                                  <p:childTnLst>
                                    <p:set>
                                      <p:cBhvr>
                                        <p:cTn id="256" dur="1" fill="hold">
                                          <p:stCondLst>
                                            <p:cond delay="0"/>
                                          </p:stCondLst>
                                        </p:cTn>
                                        <p:tgtEl>
                                          <p:spTgt spid="364"/>
                                        </p:tgtEl>
                                        <p:attrNameLst>
                                          <p:attrName>style.visibility</p:attrName>
                                        </p:attrNameLst>
                                      </p:cBhvr>
                                      <p:to>
                                        <p:strVal val="visible"/>
                                      </p:to>
                                    </p:set>
                                    <p:animEffect transition="in" filter="fade">
                                      <p:cBhvr>
                                        <p:cTn id="257" dur="500"/>
                                        <p:tgtEl>
                                          <p:spTgt spid="364"/>
                                        </p:tgtEl>
                                      </p:cBhvr>
                                    </p:animEffect>
                                  </p:childTnLst>
                                </p:cTn>
                              </p:par>
                              <p:par>
                                <p:cTn id="258" presetID="10" presetClass="entr" presetSubtype="0" fill="hold" nodeType="withEffect">
                                  <p:stCondLst>
                                    <p:cond delay="0"/>
                                  </p:stCondLst>
                                  <p:childTnLst>
                                    <p:set>
                                      <p:cBhvr>
                                        <p:cTn id="259" dur="1" fill="hold">
                                          <p:stCondLst>
                                            <p:cond delay="0"/>
                                          </p:stCondLst>
                                        </p:cTn>
                                        <p:tgtEl>
                                          <p:spTgt spid="367"/>
                                        </p:tgtEl>
                                        <p:attrNameLst>
                                          <p:attrName>style.visibility</p:attrName>
                                        </p:attrNameLst>
                                      </p:cBhvr>
                                      <p:to>
                                        <p:strVal val="visible"/>
                                      </p:to>
                                    </p:set>
                                    <p:animEffect transition="in" filter="fade">
                                      <p:cBhvr>
                                        <p:cTn id="260" dur="500"/>
                                        <p:tgtEl>
                                          <p:spTgt spid="367"/>
                                        </p:tgtEl>
                                      </p:cBhvr>
                                    </p:animEffect>
                                  </p:childTnLst>
                                </p:cTn>
                              </p:par>
                              <p:par>
                                <p:cTn id="261" presetID="10" presetClass="entr" presetSubtype="0" fill="hold" nodeType="withEffect">
                                  <p:stCondLst>
                                    <p:cond delay="0"/>
                                  </p:stCondLst>
                                  <p:childTnLst>
                                    <p:set>
                                      <p:cBhvr>
                                        <p:cTn id="262" dur="1" fill="hold">
                                          <p:stCondLst>
                                            <p:cond delay="0"/>
                                          </p:stCondLst>
                                        </p:cTn>
                                        <p:tgtEl>
                                          <p:spTgt spid="370"/>
                                        </p:tgtEl>
                                        <p:attrNameLst>
                                          <p:attrName>style.visibility</p:attrName>
                                        </p:attrNameLst>
                                      </p:cBhvr>
                                      <p:to>
                                        <p:strVal val="visible"/>
                                      </p:to>
                                    </p:set>
                                    <p:animEffect transition="in" filter="fade">
                                      <p:cBhvr>
                                        <p:cTn id="263" dur="500"/>
                                        <p:tgtEl>
                                          <p:spTgt spid="370"/>
                                        </p:tgtEl>
                                      </p:cBhvr>
                                    </p:animEffect>
                                  </p:childTnLst>
                                </p:cTn>
                              </p:par>
                              <p:par>
                                <p:cTn id="264" presetID="10" presetClass="entr" presetSubtype="0" fill="hold" grpId="0" nodeType="withEffect">
                                  <p:stCondLst>
                                    <p:cond delay="0"/>
                                  </p:stCondLst>
                                  <p:childTnLst>
                                    <p:set>
                                      <p:cBhvr>
                                        <p:cTn id="265" dur="1" fill="hold">
                                          <p:stCondLst>
                                            <p:cond delay="0"/>
                                          </p:stCondLst>
                                        </p:cTn>
                                        <p:tgtEl>
                                          <p:spTgt spid="373"/>
                                        </p:tgtEl>
                                        <p:attrNameLst>
                                          <p:attrName>style.visibility</p:attrName>
                                        </p:attrNameLst>
                                      </p:cBhvr>
                                      <p:to>
                                        <p:strVal val="visible"/>
                                      </p:to>
                                    </p:set>
                                    <p:animEffect transition="in" filter="fade">
                                      <p:cBhvr>
                                        <p:cTn id="266" dur="500"/>
                                        <p:tgtEl>
                                          <p:spTgt spid="373"/>
                                        </p:tgtEl>
                                      </p:cBhvr>
                                    </p:animEffect>
                                  </p:childTnLst>
                                </p:cTn>
                              </p:par>
                              <p:par>
                                <p:cTn id="267" presetID="10" presetClass="entr" presetSubtype="0" fill="hold" grpId="0" nodeType="withEffect">
                                  <p:stCondLst>
                                    <p:cond delay="0"/>
                                  </p:stCondLst>
                                  <p:childTnLst>
                                    <p:set>
                                      <p:cBhvr>
                                        <p:cTn id="268" dur="1" fill="hold">
                                          <p:stCondLst>
                                            <p:cond delay="0"/>
                                          </p:stCondLst>
                                        </p:cTn>
                                        <p:tgtEl>
                                          <p:spTgt spid="380"/>
                                        </p:tgtEl>
                                        <p:attrNameLst>
                                          <p:attrName>style.visibility</p:attrName>
                                        </p:attrNameLst>
                                      </p:cBhvr>
                                      <p:to>
                                        <p:strVal val="visible"/>
                                      </p:to>
                                    </p:set>
                                    <p:animEffect transition="in" filter="fade">
                                      <p:cBhvr>
                                        <p:cTn id="269" dur="500"/>
                                        <p:tgtEl>
                                          <p:spTgt spid="380"/>
                                        </p:tgtEl>
                                      </p:cBhvr>
                                    </p:animEffect>
                                  </p:childTnLst>
                                </p:cTn>
                              </p:par>
                              <p:par>
                                <p:cTn id="270" presetID="10" presetClass="entr" presetSubtype="0" fill="hold" nodeType="withEffect">
                                  <p:stCondLst>
                                    <p:cond delay="0"/>
                                  </p:stCondLst>
                                  <p:childTnLst>
                                    <p:set>
                                      <p:cBhvr>
                                        <p:cTn id="271" dur="1" fill="hold">
                                          <p:stCondLst>
                                            <p:cond delay="0"/>
                                          </p:stCondLst>
                                        </p:cTn>
                                        <p:tgtEl>
                                          <p:spTgt spid="381"/>
                                        </p:tgtEl>
                                        <p:attrNameLst>
                                          <p:attrName>style.visibility</p:attrName>
                                        </p:attrNameLst>
                                      </p:cBhvr>
                                      <p:to>
                                        <p:strVal val="visible"/>
                                      </p:to>
                                    </p:set>
                                    <p:animEffect transition="in" filter="fade">
                                      <p:cBhvr>
                                        <p:cTn id="272" dur="500"/>
                                        <p:tgtEl>
                                          <p:spTgt spid="381"/>
                                        </p:tgtEl>
                                      </p:cBhvr>
                                    </p:animEffect>
                                  </p:childTnLst>
                                </p:cTn>
                              </p:par>
                              <p:par>
                                <p:cTn id="273" presetID="10" presetClass="entr" presetSubtype="0" fill="hold" nodeType="withEffect">
                                  <p:stCondLst>
                                    <p:cond delay="0"/>
                                  </p:stCondLst>
                                  <p:childTnLst>
                                    <p:set>
                                      <p:cBhvr>
                                        <p:cTn id="274" dur="1" fill="hold">
                                          <p:stCondLst>
                                            <p:cond delay="0"/>
                                          </p:stCondLst>
                                        </p:cTn>
                                        <p:tgtEl>
                                          <p:spTgt spid="382"/>
                                        </p:tgtEl>
                                        <p:attrNameLst>
                                          <p:attrName>style.visibility</p:attrName>
                                        </p:attrNameLst>
                                      </p:cBhvr>
                                      <p:to>
                                        <p:strVal val="visible"/>
                                      </p:to>
                                    </p:set>
                                    <p:animEffect transition="in" filter="fade">
                                      <p:cBhvr>
                                        <p:cTn id="275" dur="500"/>
                                        <p:tgtEl>
                                          <p:spTgt spid="382"/>
                                        </p:tgtEl>
                                      </p:cBhvr>
                                    </p:animEffect>
                                  </p:childTnLst>
                                </p:cTn>
                              </p:par>
                              <p:par>
                                <p:cTn id="276" presetID="10" presetClass="entr" presetSubtype="0" fill="hold" grpId="0" nodeType="withEffect">
                                  <p:stCondLst>
                                    <p:cond delay="0"/>
                                  </p:stCondLst>
                                  <p:childTnLst>
                                    <p:set>
                                      <p:cBhvr>
                                        <p:cTn id="277" dur="1" fill="hold">
                                          <p:stCondLst>
                                            <p:cond delay="0"/>
                                          </p:stCondLst>
                                        </p:cTn>
                                        <p:tgtEl>
                                          <p:spTgt spid="390"/>
                                        </p:tgtEl>
                                        <p:attrNameLst>
                                          <p:attrName>style.visibility</p:attrName>
                                        </p:attrNameLst>
                                      </p:cBhvr>
                                      <p:to>
                                        <p:strVal val="visible"/>
                                      </p:to>
                                    </p:set>
                                    <p:animEffect transition="in" filter="fade">
                                      <p:cBhvr>
                                        <p:cTn id="278" dur="500"/>
                                        <p:tgtEl>
                                          <p:spTgt spid="390"/>
                                        </p:tgtEl>
                                      </p:cBhvr>
                                    </p:animEffect>
                                  </p:childTnLst>
                                </p:cTn>
                              </p:par>
                              <p:par>
                                <p:cTn id="279" presetID="10" presetClass="entr" presetSubtype="0" fill="hold" nodeType="withEffect">
                                  <p:stCondLst>
                                    <p:cond delay="0"/>
                                  </p:stCondLst>
                                  <p:childTnLst>
                                    <p:set>
                                      <p:cBhvr>
                                        <p:cTn id="280" dur="1" fill="hold">
                                          <p:stCondLst>
                                            <p:cond delay="0"/>
                                          </p:stCondLst>
                                        </p:cTn>
                                        <p:tgtEl>
                                          <p:spTgt spid="391"/>
                                        </p:tgtEl>
                                        <p:attrNameLst>
                                          <p:attrName>style.visibility</p:attrName>
                                        </p:attrNameLst>
                                      </p:cBhvr>
                                      <p:to>
                                        <p:strVal val="visible"/>
                                      </p:to>
                                    </p:set>
                                    <p:animEffect transition="in" filter="fade">
                                      <p:cBhvr>
                                        <p:cTn id="281" dur="500"/>
                                        <p:tgtEl>
                                          <p:spTgt spid="391"/>
                                        </p:tgtEl>
                                      </p:cBhvr>
                                    </p:animEffect>
                                  </p:childTnLst>
                                </p:cTn>
                              </p:par>
                              <p:par>
                                <p:cTn id="282" presetID="10" presetClass="entr" presetSubtype="0" fill="hold" grpId="0" nodeType="withEffect">
                                  <p:stCondLst>
                                    <p:cond delay="0"/>
                                  </p:stCondLst>
                                  <p:childTnLst>
                                    <p:set>
                                      <p:cBhvr>
                                        <p:cTn id="283" dur="1" fill="hold">
                                          <p:stCondLst>
                                            <p:cond delay="0"/>
                                          </p:stCondLst>
                                        </p:cTn>
                                        <p:tgtEl>
                                          <p:spTgt spid="421"/>
                                        </p:tgtEl>
                                        <p:attrNameLst>
                                          <p:attrName>style.visibility</p:attrName>
                                        </p:attrNameLst>
                                      </p:cBhvr>
                                      <p:to>
                                        <p:strVal val="visible"/>
                                      </p:to>
                                    </p:set>
                                    <p:animEffect transition="in" filter="fade">
                                      <p:cBhvr>
                                        <p:cTn id="284" dur="500"/>
                                        <p:tgtEl>
                                          <p:spTgt spid="421"/>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422"/>
                                        </p:tgtEl>
                                        <p:attrNameLst>
                                          <p:attrName>style.visibility</p:attrName>
                                        </p:attrNameLst>
                                      </p:cBhvr>
                                      <p:to>
                                        <p:strVal val="visible"/>
                                      </p:to>
                                    </p:set>
                                    <p:animEffect transition="in" filter="fade">
                                      <p:cBhvr>
                                        <p:cTn id="287" dur="500"/>
                                        <p:tgtEl>
                                          <p:spTgt spid="422"/>
                                        </p:tgtEl>
                                      </p:cBhvr>
                                    </p:animEffect>
                                  </p:childTnLst>
                                </p:cTn>
                              </p:par>
                              <p:par>
                                <p:cTn id="288" presetID="10" presetClass="entr" presetSubtype="0" fill="hold" nodeType="withEffect">
                                  <p:stCondLst>
                                    <p:cond delay="0"/>
                                  </p:stCondLst>
                                  <p:childTnLst>
                                    <p:set>
                                      <p:cBhvr>
                                        <p:cTn id="289" dur="1" fill="hold">
                                          <p:stCondLst>
                                            <p:cond delay="0"/>
                                          </p:stCondLst>
                                        </p:cTn>
                                        <p:tgtEl>
                                          <p:spTgt spid="358"/>
                                        </p:tgtEl>
                                        <p:attrNameLst>
                                          <p:attrName>style.visibility</p:attrName>
                                        </p:attrNameLst>
                                      </p:cBhvr>
                                      <p:to>
                                        <p:strVal val="visible"/>
                                      </p:to>
                                    </p:set>
                                    <p:animEffect transition="in" filter="fade">
                                      <p:cBhvr>
                                        <p:cTn id="290" dur="500"/>
                                        <p:tgtEl>
                                          <p:spTgt spid="358"/>
                                        </p:tgtEl>
                                      </p:cBhvr>
                                    </p:animEffect>
                                  </p:childTnLst>
                                </p:cTn>
                              </p:par>
                              <p:par>
                                <p:cTn id="291" presetID="10" presetClass="entr" presetSubtype="0" fill="hold" nodeType="withEffect">
                                  <p:stCondLst>
                                    <p:cond delay="0"/>
                                  </p:stCondLst>
                                  <p:childTnLst>
                                    <p:set>
                                      <p:cBhvr>
                                        <p:cTn id="292" dur="1" fill="hold">
                                          <p:stCondLst>
                                            <p:cond delay="0"/>
                                          </p:stCondLst>
                                        </p:cTn>
                                        <p:tgtEl>
                                          <p:spTgt spid="438"/>
                                        </p:tgtEl>
                                        <p:attrNameLst>
                                          <p:attrName>style.visibility</p:attrName>
                                        </p:attrNameLst>
                                      </p:cBhvr>
                                      <p:to>
                                        <p:strVal val="visible"/>
                                      </p:to>
                                    </p:set>
                                    <p:animEffect transition="in" filter="fade">
                                      <p:cBhvr>
                                        <p:cTn id="293" dur="500"/>
                                        <p:tgtEl>
                                          <p:spTgt spid="438"/>
                                        </p:tgtEl>
                                      </p:cBhvr>
                                    </p:animEffect>
                                  </p:childTnLst>
                                </p:cTn>
                              </p:par>
                              <p:par>
                                <p:cTn id="294" presetID="10" presetClass="entr" presetSubtype="0" fill="hold" nodeType="withEffect">
                                  <p:stCondLst>
                                    <p:cond delay="0"/>
                                  </p:stCondLst>
                                  <p:childTnLst>
                                    <p:set>
                                      <p:cBhvr>
                                        <p:cTn id="295" dur="1" fill="hold">
                                          <p:stCondLst>
                                            <p:cond delay="0"/>
                                          </p:stCondLst>
                                        </p:cTn>
                                        <p:tgtEl>
                                          <p:spTgt spid="441"/>
                                        </p:tgtEl>
                                        <p:attrNameLst>
                                          <p:attrName>style.visibility</p:attrName>
                                        </p:attrNameLst>
                                      </p:cBhvr>
                                      <p:to>
                                        <p:strVal val="visible"/>
                                      </p:to>
                                    </p:set>
                                    <p:animEffect transition="in" filter="fade">
                                      <p:cBhvr>
                                        <p:cTn id="296" dur="500"/>
                                        <p:tgtEl>
                                          <p:spTgt spid="441"/>
                                        </p:tgtEl>
                                      </p:cBhvr>
                                    </p:animEffect>
                                  </p:childTnLst>
                                </p:cTn>
                              </p:par>
                              <p:par>
                                <p:cTn id="297" presetID="10" presetClass="entr" presetSubtype="0" fill="hold" nodeType="withEffect">
                                  <p:stCondLst>
                                    <p:cond delay="0"/>
                                  </p:stCondLst>
                                  <p:childTnLst>
                                    <p:set>
                                      <p:cBhvr>
                                        <p:cTn id="298" dur="1" fill="hold">
                                          <p:stCondLst>
                                            <p:cond delay="0"/>
                                          </p:stCondLst>
                                        </p:cTn>
                                        <p:tgtEl>
                                          <p:spTgt spid="444"/>
                                        </p:tgtEl>
                                        <p:attrNameLst>
                                          <p:attrName>style.visibility</p:attrName>
                                        </p:attrNameLst>
                                      </p:cBhvr>
                                      <p:to>
                                        <p:strVal val="visible"/>
                                      </p:to>
                                    </p:set>
                                    <p:animEffect transition="in" filter="fade">
                                      <p:cBhvr>
                                        <p:cTn id="299" dur="500"/>
                                        <p:tgtEl>
                                          <p:spTgt spid="444"/>
                                        </p:tgtEl>
                                      </p:cBhvr>
                                    </p:animEffect>
                                  </p:childTnLst>
                                </p:cTn>
                              </p:par>
                              <p:par>
                                <p:cTn id="300" presetID="10" presetClass="entr" presetSubtype="0" fill="hold" grpId="0" nodeType="withEffect">
                                  <p:stCondLst>
                                    <p:cond delay="0"/>
                                  </p:stCondLst>
                                  <p:childTnLst>
                                    <p:set>
                                      <p:cBhvr>
                                        <p:cTn id="301" dur="1" fill="hold">
                                          <p:stCondLst>
                                            <p:cond delay="0"/>
                                          </p:stCondLst>
                                        </p:cTn>
                                        <p:tgtEl>
                                          <p:spTgt spid="447"/>
                                        </p:tgtEl>
                                        <p:attrNameLst>
                                          <p:attrName>style.visibility</p:attrName>
                                        </p:attrNameLst>
                                      </p:cBhvr>
                                      <p:to>
                                        <p:strVal val="visible"/>
                                      </p:to>
                                    </p:set>
                                    <p:animEffect transition="in" filter="fade">
                                      <p:cBhvr>
                                        <p:cTn id="302" dur="500"/>
                                        <p:tgtEl>
                                          <p:spTgt spid="447"/>
                                        </p:tgtEl>
                                      </p:cBhvr>
                                    </p:animEffect>
                                  </p:childTnLst>
                                </p:cTn>
                              </p:par>
                              <p:par>
                                <p:cTn id="303" presetID="10" presetClass="entr" presetSubtype="0" fill="hold" grpId="0" nodeType="withEffect">
                                  <p:stCondLst>
                                    <p:cond delay="0"/>
                                  </p:stCondLst>
                                  <p:childTnLst>
                                    <p:set>
                                      <p:cBhvr>
                                        <p:cTn id="304" dur="1" fill="hold">
                                          <p:stCondLst>
                                            <p:cond delay="0"/>
                                          </p:stCondLst>
                                        </p:cTn>
                                        <p:tgtEl>
                                          <p:spTgt spid="17"/>
                                        </p:tgtEl>
                                        <p:attrNameLst>
                                          <p:attrName>style.visibility</p:attrName>
                                        </p:attrNameLst>
                                      </p:cBhvr>
                                      <p:to>
                                        <p:strVal val="visible"/>
                                      </p:to>
                                    </p:set>
                                    <p:animEffect transition="in" filter="fade">
                                      <p:cBhvr>
                                        <p:cTn id="30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 grpId="0" animBg="1"/>
      <p:bldP spid="337" grpId="0" animBg="1"/>
      <p:bldP spid="13" grpId="0" animBg="1"/>
      <p:bldP spid="14" grpId="0" animBg="1"/>
      <p:bldP spid="17" grpId="0" animBg="1"/>
      <p:bldP spid="22" grpId="0" animBg="1"/>
      <p:bldP spid="23" grpId="0" animBg="1"/>
      <p:bldP spid="24" grpId="0" animBg="1"/>
      <p:bldP spid="25" grpId="0" animBg="1"/>
      <p:bldP spid="26" grpId="0" animBg="1"/>
      <p:bldP spid="52" grpId="0"/>
      <p:bldP spid="53" grpId="0"/>
      <p:bldP spid="55" grpId="0"/>
      <p:bldP spid="84" grpId="0" animBg="1"/>
      <p:bldP spid="87" grpId="0" animBg="1"/>
      <p:bldP spid="54" grpId="0"/>
      <p:bldP spid="129" grpId="0"/>
      <p:bldP spid="215" grpId="0"/>
      <p:bldP spid="275" grpId="0"/>
      <p:bldP spid="276" grpId="0"/>
      <p:bldP spid="283" grpId="0" animBg="1"/>
      <p:bldP spid="284" grpId="0" animBg="1"/>
      <p:bldP spid="285" grpId="0" animBg="1"/>
      <p:bldP spid="297" grpId="0" animBg="1"/>
      <p:bldP spid="307" grpId="0"/>
      <p:bldP spid="308" grpId="0"/>
      <p:bldP spid="309" grpId="0"/>
      <p:bldP spid="310" grpId="0"/>
      <p:bldP spid="336" grpId="0"/>
      <p:bldP spid="340" grpId="0" animBg="1"/>
      <p:bldP spid="341" grpId="0" animBg="1"/>
      <p:bldP spid="342" grpId="0"/>
      <p:bldP spid="343" grpId="0"/>
      <p:bldP spid="344" grpId="0" animBg="1"/>
      <p:bldP spid="345" grpId="0" animBg="1"/>
      <p:bldP spid="346" grpId="0" animBg="1"/>
      <p:bldP spid="347" grpId="0" animBg="1"/>
      <p:bldP spid="351" grpId="0" animBg="1"/>
      <p:bldP spid="354" grpId="0"/>
      <p:bldP spid="355" grpId="0"/>
      <p:bldP spid="356" grpId="0"/>
      <p:bldP spid="357" grpId="0"/>
      <p:bldP spid="373" grpId="0"/>
      <p:bldP spid="380" grpId="0" animBg="1"/>
      <p:bldP spid="390" grpId="0" animBg="1"/>
      <p:bldP spid="421" grpId="0"/>
      <p:bldP spid="422" grpId="0"/>
      <p:bldP spid="4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54000" y="326645"/>
            <a:ext cx="3312160" cy="71831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Overview</a:t>
            </a: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10</a:t>
            </a:r>
            <a:endParaRPr lang="en-GB" b="1" dirty="0">
              <a:solidFill>
                <a:srgbClr val="212121"/>
              </a:solidFill>
              <a:latin typeface="Agency FB" panose="020B0503020202020204" pitchFamily="34" charset="0"/>
            </a:endParaRPr>
          </a:p>
        </p:txBody>
      </p:sp>
      <p:sp>
        <p:nvSpPr>
          <p:cNvPr id="22" name="Rectangle 21"/>
          <p:cNvSpPr/>
          <p:nvPr/>
        </p:nvSpPr>
        <p:spPr>
          <a:xfrm>
            <a:off x="3375231" y="2164585"/>
            <a:ext cx="5322142"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12121"/>
                </a:solidFill>
                <a:latin typeface="Agency FB" panose="020B0503020202020204" pitchFamily="34" charset="0"/>
              </a:rPr>
              <a:t>2 Problem Statement</a:t>
            </a:r>
            <a:endParaRPr lang="en-GB" sz="3600" b="1" dirty="0">
              <a:solidFill>
                <a:srgbClr val="212121"/>
              </a:solidFill>
              <a:latin typeface="Agency FB" panose="020B0503020202020204" pitchFamily="34" charset="0"/>
            </a:endParaRPr>
          </a:p>
        </p:txBody>
      </p:sp>
      <p:sp>
        <p:nvSpPr>
          <p:cNvPr id="26" name="Rectangle 25"/>
          <p:cNvSpPr/>
          <p:nvPr/>
        </p:nvSpPr>
        <p:spPr>
          <a:xfrm>
            <a:off x="3375231" y="2909781"/>
            <a:ext cx="542205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2.1 Problem Definition</a:t>
            </a:r>
            <a:endParaRPr lang="en-GB" sz="3600" b="1" dirty="0">
              <a:solidFill>
                <a:srgbClr val="FF5722"/>
              </a:solidFill>
              <a:latin typeface="Agency FB" panose="020B0503020202020204" pitchFamily="34" charset="0"/>
            </a:endParaRPr>
          </a:p>
        </p:txBody>
      </p:sp>
      <p:sp>
        <p:nvSpPr>
          <p:cNvPr id="27" name="Rectangle 26"/>
          <p:cNvSpPr/>
          <p:nvPr/>
        </p:nvSpPr>
        <p:spPr>
          <a:xfrm>
            <a:off x="3375231" y="3650303"/>
            <a:ext cx="5422051"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2.2 An end-to-end Framework</a:t>
            </a:r>
            <a:endParaRPr lang="en-GB" sz="3600" b="1" dirty="0">
              <a:solidFill>
                <a:srgbClr val="FF5722"/>
              </a:solidFill>
              <a:latin typeface="Agency FB" panose="020B0503020202020204" pitchFamily="34" charset="0"/>
            </a:endParaRPr>
          </a:p>
        </p:txBody>
      </p:sp>
      <p:sp>
        <p:nvSpPr>
          <p:cNvPr id="28" name="Rectangle 27"/>
          <p:cNvSpPr/>
          <p:nvPr/>
        </p:nvSpPr>
        <p:spPr>
          <a:xfrm>
            <a:off x="3058160" y="4395499"/>
            <a:ext cx="630834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2.3 Background for Graph Clustering</a:t>
            </a:r>
            <a:endParaRPr lang="en-GB" sz="3600" b="1" dirty="0">
              <a:solidFill>
                <a:srgbClr val="FF5722"/>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181199084"/>
      </p:ext>
    </p:extLst>
  </p:cSld>
  <p:clrMapOvr>
    <a:masterClrMapping/>
  </p:clrMapOvr>
  <mc:AlternateContent xmlns:mc="http://schemas.openxmlformats.org/markup-compatibility/2006" xmlns:p14="http://schemas.microsoft.com/office/powerpoint/2010/main">
    <mc:Choice Requires="p14">
      <p:transition spd="slow" p14:dur="2000" advTm="1488"/>
    </mc:Choice>
    <mc:Fallback xmlns="">
      <p:transition spd="slow" advTm="14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7">
                                            <p:txEl>
                                              <p:pRg st="0" end="0"/>
                                            </p:txEl>
                                          </p:spTgt>
                                        </p:tgtEl>
                                        <p:attrNameLst>
                                          <p:attrName>style.visibility</p:attrName>
                                        </p:attrNameLst>
                                      </p:cBhvr>
                                      <p:to>
                                        <p:strVal val="visible"/>
                                      </p:to>
                                    </p:set>
                                    <p:animEffect transition="in" filter="fade">
                                      <p:cBhvr>
                                        <p:cTn id="15" dur="500"/>
                                        <p:tgtEl>
                                          <p:spTgt spid="27">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8">
                                            <p:txEl>
                                              <p:pRg st="0" end="0"/>
                                            </p:txEl>
                                          </p:spTgt>
                                        </p:tgtEl>
                                        <p:attrNameLst>
                                          <p:attrName>style.visibility</p:attrName>
                                        </p:attrNameLst>
                                      </p:cBhvr>
                                      <p:to>
                                        <p:strVal val="visible"/>
                                      </p:to>
                                    </p:set>
                                    <p:animEffect transition="in" filter="fade">
                                      <p:cBhvr>
                                        <p:cTn id="19"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11</a:t>
            </a:r>
            <a:endParaRPr lang="en-GB" b="1" dirty="0">
              <a:solidFill>
                <a:srgbClr val="212121"/>
              </a:solidFill>
              <a:latin typeface="Agency FB" panose="020B0503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355" y="2616375"/>
            <a:ext cx="903720" cy="55626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4355" y="3843042"/>
            <a:ext cx="903720" cy="556260"/>
          </a:xfrm>
          <a:prstGeom prst="rect">
            <a:avLst/>
          </a:prstGeom>
        </p:spPr>
      </p:pic>
      <p:sp>
        <p:nvSpPr>
          <p:cNvPr id="21" name="Rectangle 20"/>
          <p:cNvSpPr/>
          <p:nvPr/>
        </p:nvSpPr>
        <p:spPr>
          <a:xfrm>
            <a:off x="3601015" y="2123607"/>
            <a:ext cx="614909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A set of records</a:t>
            </a:r>
            <a:endParaRPr lang="en-GB" sz="2400" dirty="0">
              <a:solidFill>
                <a:srgbClr val="212121"/>
              </a:solidFill>
              <a:latin typeface="Agency FB" panose="020B0503020202020204" pitchFamily="34" charset="0"/>
            </a:endParaRP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4355" y="3237583"/>
            <a:ext cx="2156647" cy="556308"/>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4355" y="2182608"/>
            <a:ext cx="580502" cy="434905"/>
          </a:xfrm>
          <a:prstGeom prst="rect">
            <a:avLst/>
          </a:prstGeom>
        </p:spPr>
      </p:pic>
      <p:grpSp>
        <p:nvGrpSpPr>
          <p:cNvPr id="3" name="Group 2"/>
          <p:cNvGrpSpPr/>
          <p:nvPr/>
        </p:nvGrpSpPr>
        <p:grpSpPr>
          <a:xfrm>
            <a:off x="3601015" y="2674749"/>
            <a:ext cx="7221989" cy="498350"/>
            <a:chOff x="3293273" y="2635155"/>
            <a:chExt cx="7221989" cy="498350"/>
          </a:xfrm>
        </p:grpSpPr>
        <p:sp>
          <p:nvSpPr>
            <p:cNvPr id="25" name="Rectangle 24"/>
            <p:cNvSpPr/>
            <p:nvPr/>
          </p:nvSpPr>
          <p:spPr>
            <a:xfrm>
              <a:off x="3293273" y="2635155"/>
              <a:ext cx="7221989"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A clustering of records in         as record-linkage results</a:t>
              </a:r>
              <a:endParaRPr lang="en-GB" sz="2400" dirty="0">
                <a:solidFill>
                  <a:srgbClr val="212121"/>
                </a:solidFill>
                <a:latin typeface="Agency FB" panose="020B0503020202020204" pitchFamily="34" charset="0"/>
              </a:endParaRPr>
            </a:p>
          </p:txBody>
        </p:sp>
        <p:pic>
          <p:nvPicPr>
            <p:cNvPr id="29" name="Picture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7317" y="2677052"/>
              <a:ext cx="580502" cy="434905"/>
            </a:xfrm>
            <a:prstGeom prst="rect">
              <a:avLst/>
            </a:prstGeom>
          </p:spPr>
        </p:pic>
      </p:grpSp>
      <p:grpSp>
        <p:nvGrpSpPr>
          <p:cNvPr id="9" name="Group 8"/>
          <p:cNvGrpSpPr/>
          <p:nvPr/>
        </p:nvGrpSpPr>
        <p:grpSpPr>
          <a:xfrm>
            <a:off x="3622246" y="3265059"/>
            <a:ext cx="7221989" cy="556260"/>
            <a:chOff x="3314504" y="3225465"/>
            <a:chExt cx="7221989" cy="556260"/>
          </a:xfrm>
        </p:grpSpPr>
        <p:sp>
          <p:nvSpPr>
            <p:cNvPr id="23" name="Rectangle 22"/>
            <p:cNvSpPr/>
            <p:nvPr/>
          </p:nvSpPr>
          <p:spPr>
            <a:xfrm>
              <a:off x="3314504" y="3254421"/>
              <a:ext cx="7221989"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The batch linkage method that obtains            on  </a:t>
              </a:r>
              <a:endParaRPr lang="en-GB" sz="2400" dirty="0">
                <a:solidFill>
                  <a:srgbClr val="212121"/>
                </a:solidFill>
                <a:latin typeface="Agency FB" panose="020B0503020202020204" pitchFamily="34" charset="0"/>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2649" y="3225465"/>
              <a:ext cx="903720" cy="556260"/>
            </a:xfrm>
            <a:prstGeom prst="rect">
              <a:avLst/>
            </a:prstGeom>
          </p:spPr>
        </p:pic>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25505" y="3286143"/>
              <a:ext cx="580502" cy="434905"/>
            </a:xfrm>
            <a:prstGeom prst="rect">
              <a:avLst/>
            </a:prstGeom>
          </p:spPr>
        </p:pic>
      </p:grpSp>
      <p:sp>
        <p:nvSpPr>
          <p:cNvPr id="33" name="Rectangle 32"/>
          <p:cNvSpPr/>
          <p:nvPr/>
        </p:nvSpPr>
        <p:spPr>
          <a:xfrm>
            <a:off x="3601016" y="3867088"/>
            <a:ext cx="781437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Increment: Update operations(Insert, Delete, Change) made at the same time</a:t>
            </a:r>
            <a:endParaRPr lang="en-GB" sz="2400" dirty="0">
              <a:solidFill>
                <a:srgbClr val="212121"/>
              </a:solidFill>
              <a:latin typeface="Agency FB" panose="020B0503020202020204" pitchFamily="34" charset="0"/>
            </a:endParaRPr>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3428" y="5377485"/>
            <a:ext cx="903720" cy="556260"/>
          </a:xfrm>
          <a:prstGeom prst="rect">
            <a:avLst/>
          </a:prstGeom>
        </p:spPr>
      </p:pic>
      <p:sp>
        <p:nvSpPr>
          <p:cNvPr id="38" name="Rectangle 37"/>
          <p:cNvSpPr/>
          <p:nvPr/>
        </p:nvSpPr>
        <p:spPr>
          <a:xfrm>
            <a:off x="8987148" y="5348012"/>
            <a:ext cx="1500135"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212121"/>
                </a:solidFill>
                <a:latin typeface="Agency FB" panose="020B0503020202020204" pitchFamily="34" charset="0"/>
              </a:rPr>
              <a:t>Is valid</a:t>
            </a:r>
            <a:endParaRPr lang="en-GB" sz="2800" b="1" dirty="0">
              <a:solidFill>
                <a:srgbClr val="212121"/>
              </a:solidFill>
              <a:latin typeface="Agency FB" panose="020B0503020202020204" pitchFamily="34" charset="0"/>
            </a:endParaRPr>
          </a:p>
        </p:txBody>
      </p:sp>
      <p:sp>
        <p:nvSpPr>
          <p:cNvPr id="39" name="Rectangle 38"/>
          <p:cNvSpPr/>
          <p:nvPr/>
        </p:nvSpPr>
        <p:spPr>
          <a:xfrm>
            <a:off x="1399389" y="5176515"/>
            <a:ext cx="5822548"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212121"/>
                </a:solidFill>
                <a:latin typeface="Agency FB" panose="020B0503020202020204" pitchFamily="34" charset="0"/>
              </a:rPr>
              <a:t> Records in Delete or Change operations already exists in</a:t>
            </a:r>
            <a:endParaRPr lang="en-GB" sz="2400" dirty="0">
              <a:solidFill>
                <a:srgbClr val="212121"/>
              </a:solidFill>
              <a:latin typeface="Agency FB" panose="020B0503020202020204" pitchFamily="34" charset="0"/>
            </a:endParaRPr>
          </a:p>
        </p:txBody>
      </p:sp>
      <p:sp>
        <p:nvSpPr>
          <p:cNvPr id="41" name="Rectangle 40"/>
          <p:cNvSpPr/>
          <p:nvPr/>
        </p:nvSpPr>
        <p:spPr>
          <a:xfrm>
            <a:off x="2413618" y="5674865"/>
            <a:ext cx="4786841"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212121"/>
                </a:solidFill>
                <a:latin typeface="Agency FB" panose="020B0503020202020204" pitchFamily="34" charset="0"/>
              </a:rPr>
              <a:t>Records in Insert does not exit in </a:t>
            </a:r>
            <a:endParaRPr lang="en-GB" sz="2400" dirty="0">
              <a:solidFill>
                <a:srgbClr val="212121"/>
              </a:solidFill>
              <a:latin typeface="Agency FB" panose="020B0503020202020204" pitchFamily="34" charset="0"/>
            </a:endParaRPr>
          </a:p>
        </p:txBody>
      </p:sp>
      <p:pic>
        <p:nvPicPr>
          <p:cNvPr id="44" name="Picture 4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62592" y="5239960"/>
            <a:ext cx="580502" cy="434905"/>
          </a:xfrm>
          <a:prstGeom prst="rect">
            <a:avLst/>
          </a:prstGeom>
        </p:spPr>
      </p:pic>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60895" y="5713424"/>
            <a:ext cx="580502" cy="434905"/>
          </a:xfrm>
          <a:prstGeom prst="rect">
            <a:avLst/>
          </a:prstGeom>
        </p:spPr>
      </p:pic>
      <p:cxnSp>
        <p:nvCxnSpPr>
          <p:cNvPr id="46" name="Straight Connector 45"/>
          <p:cNvCxnSpPr/>
          <p:nvPr/>
        </p:nvCxnSpPr>
        <p:spPr>
          <a:xfrm>
            <a:off x="3277797" y="2182608"/>
            <a:ext cx="0" cy="2216694"/>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7856369" y="5101749"/>
            <a:ext cx="0" cy="13716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454638" y="1317896"/>
            <a:ext cx="494032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Familiarization with Symbols</a:t>
            </a:r>
            <a:endParaRPr lang="en-GB" sz="3600" b="1" dirty="0">
              <a:solidFill>
                <a:srgbClr val="FF5722"/>
              </a:solidFill>
              <a:latin typeface="Agency FB" panose="020B0503020202020204" pitchFamily="34" charset="0"/>
            </a:endParaRPr>
          </a:p>
        </p:txBody>
      </p:sp>
      <p:sp>
        <p:nvSpPr>
          <p:cNvPr id="49" name="Parallelogram 48"/>
          <p:cNvSpPr/>
          <p:nvPr/>
        </p:nvSpPr>
        <p:spPr>
          <a:xfrm>
            <a:off x="-223520" y="163781"/>
            <a:ext cx="4780280" cy="851915"/>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2 Problem Statement</a:t>
            </a:r>
            <a:endParaRPr lang="en-GB" sz="4000" b="1" dirty="0">
              <a:solidFill>
                <a:srgbClr val="212121"/>
              </a:solidFill>
              <a:latin typeface="Agency FB" panose="020B0503020202020204" pitchFamily="34" charset="0"/>
            </a:endParaRPr>
          </a:p>
        </p:txBody>
      </p:sp>
      <p:sp>
        <p:nvSpPr>
          <p:cNvPr id="50" name="Rectangle 49"/>
          <p:cNvSpPr/>
          <p:nvPr/>
        </p:nvSpPr>
        <p:spPr>
          <a:xfrm>
            <a:off x="4594027" y="340076"/>
            <a:ext cx="378120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2.1 Problem Definition</a:t>
            </a:r>
            <a:endParaRPr lang="en-GB" sz="3600" b="1" dirty="0">
              <a:solidFill>
                <a:srgbClr val="FF5722"/>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340930327"/>
      </p:ext>
    </p:extLst>
  </p:cSld>
  <p:clrMapOvr>
    <a:masterClrMapping/>
  </p:clrMapOvr>
  <mc:AlternateContent xmlns:mc="http://schemas.openxmlformats.org/markup-compatibility/2006" xmlns:p14="http://schemas.microsoft.com/office/powerpoint/2010/main">
    <mc:Choice Requires="p14">
      <p:transition spd="slow" p14:dur="2000" advTm="5234"/>
    </mc:Choice>
    <mc:Fallback xmlns="">
      <p:transition spd="slow" advTm="52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fade">
                                      <p:cBhvr>
                                        <p:cTn id="7" dur="500"/>
                                        <p:tgtEl>
                                          <p:spTgt spid="4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0">
                                            <p:txEl>
                                              <p:pRg st="0" end="0"/>
                                            </p:txEl>
                                          </p:spTgt>
                                        </p:tgtEl>
                                        <p:attrNameLst>
                                          <p:attrName>style.visibility</p:attrName>
                                        </p:attrNameLst>
                                      </p:cBhvr>
                                      <p:to>
                                        <p:strVal val="visible"/>
                                      </p:to>
                                    </p:set>
                                    <p:animEffect transition="in" filter="fade">
                                      <p:cBhvr>
                                        <p:cTn id="15" dur="500"/>
                                        <p:tgtEl>
                                          <p:spTgt spid="5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10"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par>
                                <p:cTn id="64" presetID="10" presetClass="entr" presetSubtype="0" fill="hold"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fade">
                                      <p:cBhvr>
                                        <p:cTn id="66" dur="500"/>
                                        <p:tgtEl>
                                          <p:spTgt spid="4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500"/>
                                        <p:tgtEl>
                                          <p:spTgt spid="41"/>
                                        </p:tgtEl>
                                      </p:cBhvr>
                                    </p:animEffect>
                                  </p:childTnLst>
                                </p:cTn>
                              </p:par>
                              <p:par>
                                <p:cTn id="72" presetID="10" presetClass="entr" presetSubtype="0" fill="hold"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fade">
                                      <p:cBhvr>
                                        <p:cTn id="7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3" grpId="0" animBg="1"/>
      <p:bldP spid="38" grpId="0" animBg="1"/>
      <p:bldP spid="39" grpId="0" animBg="1"/>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80280" cy="851915"/>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2 Problem Statement</a:t>
            </a: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12</a:t>
            </a:r>
            <a:endParaRPr lang="en-GB" b="1" dirty="0">
              <a:solidFill>
                <a:srgbClr val="212121"/>
              </a:solidFill>
              <a:latin typeface="Agency FB" panose="020B0503020202020204" pitchFamily="34" charset="0"/>
            </a:endParaRPr>
          </a:p>
        </p:txBody>
      </p:sp>
      <p:sp>
        <p:nvSpPr>
          <p:cNvPr id="26" name="Rectangle 25"/>
          <p:cNvSpPr/>
          <p:nvPr/>
        </p:nvSpPr>
        <p:spPr>
          <a:xfrm>
            <a:off x="4594027" y="340076"/>
            <a:ext cx="378120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2.1 Problem Definition</a:t>
            </a:r>
            <a:endParaRPr lang="en-GB" sz="3600" b="1" dirty="0">
              <a:solidFill>
                <a:srgbClr val="FF5722"/>
              </a:solidFill>
              <a:latin typeface="Agency FB" panose="020B0503020202020204" pitchFamily="34" charset="0"/>
            </a:endParaRPr>
          </a:p>
        </p:txBody>
      </p:sp>
      <p:sp>
        <p:nvSpPr>
          <p:cNvPr id="48" name="Rectangle 47"/>
          <p:cNvSpPr/>
          <p:nvPr/>
        </p:nvSpPr>
        <p:spPr>
          <a:xfrm>
            <a:off x="454639" y="1317896"/>
            <a:ext cx="560326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Definition 2.1 : </a:t>
            </a:r>
            <a:r>
              <a:rPr lang="en-US" sz="2800" b="1" dirty="0" smtClean="0">
                <a:solidFill>
                  <a:srgbClr val="FF5722"/>
                </a:solidFill>
                <a:latin typeface="Agency FB" panose="020B0503020202020204" pitchFamily="34" charset="0"/>
              </a:rPr>
              <a:t>INCREMENTAL</a:t>
            </a:r>
            <a:r>
              <a:rPr lang="en-US" sz="3200" b="1" dirty="0" smtClean="0">
                <a:solidFill>
                  <a:srgbClr val="FF5722"/>
                </a:solidFill>
                <a:latin typeface="Agency FB" panose="020B0503020202020204" pitchFamily="34" charset="0"/>
              </a:rPr>
              <a:t> LINKAGE</a:t>
            </a:r>
            <a:endParaRPr lang="en-GB" sz="3200" b="1" dirty="0">
              <a:solidFill>
                <a:srgbClr val="FF5722"/>
              </a:solidFill>
              <a:latin typeface="Agency FB" panose="020B0503020202020204"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15" y="3171978"/>
            <a:ext cx="2552921" cy="632515"/>
          </a:xfrm>
          <a:prstGeom prst="rect">
            <a:avLst/>
          </a:prstGeom>
        </p:spPr>
      </p:pic>
      <p:grpSp>
        <p:nvGrpSpPr>
          <p:cNvPr id="10" name="Group 9"/>
          <p:cNvGrpSpPr/>
          <p:nvPr/>
        </p:nvGrpSpPr>
        <p:grpSpPr>
          <a:xfrm>
            <a:off x="485941" y="1964532"/>
            <a:ext cx="6149093" cy="588477"/>
            <a:chOff x="1006210" y="1887478"/>
            <a:chExt cx="6149093" cy="588477"/>
          </a:xfrm>
          <a:noFill/>
        </p:grpSpPr>
        <p:sp>
          <p:nvSpPr>
            <p:cNvPr id="42" name="Rectangle 41"/>
            <p:cNvSpPr/>
            <p:nvPr/>
          </p:nvSpPr>
          <p:spPr>
            <a:xfrm>
              <a:off x="1006210" y="1916371"/>
              <a:ext cx="6149093" cy="498350"/>
            </a:xfrm>
            <a:prstGeom prst="rect">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Clusters records in         </a:t>
              </a:r>
              <a:r>
                <a:rPr lang="en-US" sz="2400" b="1" dirty="0" smtClean="0">
                  <a:solidFill>
                    <a:srgbClr val="212121"/>
                  </a:solidFill>
                  <a:latin typeface="Agency FB" panose="020B0503020202020204" pitchFamily="34" charset="0"/>
                </a:rPr>
                <a:t>|             </a:t>
              </a:r>
              <a:r>
                <a:rPr lang="en-US" sz="2400" dirty="0" smtClean="0">
                  <a:solidFill>
                    <a:srgbClr val="212121"/>
                  </a:solidFill>
                  <a:latin typeface="Agency FB" panose="020B0503020202020204" pitchFamily="34" charset="0"/>
                </a:rPr>
                <a:t>based on </a:t>
              </a:r>
              <a:endParaRPr lang="en-GB" sz="2400" b="1" dirty="0">
                <a:solidFill>
                  <a:srgbClr val="212121"/>
                </a:solidFill>
                <a:latin typeface="Agency FB" panose="020B0503020202020204" pitchFamily="34" charset="0"/>
              </a:endParaRP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37021" y="1978353"/>
              <a:ext cx="580502" cy="434905"/>
            </a:xfrm>
            <a:prstGeom prst="rect">
              <a:avLst/>
            </a:prstGeom>
            <a:grpFill/>
          </p:spPr>
        </p:pic>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9199" y="1919695"/>
              <a:ext cx="903720" cy="556260"/>
            </a:xfrm>
            <a:prstGeom prst="rect">
              <a:avLst/>
            </a:prstGeom>
            <a:grpFill/>
          </p:spPr>
        </p:pic>
        <p:pic>
          <p:nvPicPr>
            <p:cNvPr id="50" name="Picture 4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59371" y="1887478"/>
              <a:ext cx="903720" cy="556260"/>
            </a:xfrm>
            <a:prstGeom prst="rect">
              <a:avLst/>
            </a:prstGeom>
            <a:grpFill/>
          </p:spPr>
        </p:pic>
      </p:grpSp>
      <p:sp>
        <p:nvSpPr>
          <p:cNvPr id="51" name="Rectangle 50"/>
          <p:cNvSpPr/>
          <p:nvPr/>
        </p:nvSpPr>
        <p:spPr>
          <a:xfrm>
            <a:off x="485941" y="2702645"/>
            <a:ext cx="614909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212121"/>
                </a:solidFill>
                <a:latin typeface="Agency FB" panose="020B0503020202020204" pitchFamily="34" charset="0"/>
              </a:rPr>
              <a:t>Denoted by, </a:t>
            </a:r>
            <a:endParaRPr lang="en-GB" sz="2400" b="1" dirty="0">
              <a:solidFill>
                <a:srgbClr val="212121"/>
              </a:solidFill>
              <a:latin typeface="Agency FB" panose="020B0503020202020204" pitchFamily="34" charset="0"/>
            </a:endParaRPr>
          </a:p>
        </p:txBody>
      </p:sp>
      <p:grpSp>
        <p:nvGrpSpPr>
          <p:cNvPr id="11" name="Group 10"/>
          <p:cNvGrpSpPr/>
          <p:nvPr/>
        </p:nvGrpSpPr>
        <p:grpSpPr>
          <a:xfrm>
            <a:off x="6833974" y="1087113"/>
            <a:ext cx="4735413" cy="2255464"/>
            <a:chOff x="6752369" y="1176615"/>
            <a:chExt cx="4735413" cy="2255464"/>
          </a:xfrm>
        </p:grpSpPr>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52369" y="2304582"/>
              <a:ext cx="903720" cy="55626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67372" y="2875819"/>
              <a:ext cx="903720" cy="556260"/>
            </a:xfrm>
            <a:prstGeom prst="rect">
              <a:avLst/>
            </a:prstGeom>
          </p:spPr>
        </p:pic>
        <p:sp>
          <p:nvSpPr>
            <p:cNvPr id="21" name="Rectangle 20"/>
            <p:cNvSpPr/>
            <p:nvPr/>
          </p:nvSpPr>
          <p:spPr>
            <a:xfrm>
              <a:off x="8132414" y="1806232"/>
              <a:ext cx="3355368"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A set of records</a:t>
              </a:r>
              <a:endParaRPr lang="en-GB" sz="2400" dirty="0">
                <a:solidFill>
                  <a:srgbClr val="212121"/>
                </a:solidFill>
                <a:latin typeface="Agency FB" panose="020B0503020202020204" pitchFamily="34"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4769" y="1870815"/>
              <a:ext cx="580502" cy="434905"/>
            </a:xfrm>
            <a:prstGeom prst="rect">
              <a:avLst/>
            </a:prstGeom>
          </p:spPr>
        </p:pic>
        <p:sp>
          <p:nvSpPr>
            <p:cNvPr id="25" name="Rectangle 24"/>
            <p:cNvSpPr/>
            <p:nvPr/>
          </p:nvSpPr>
          <p:spPr>
            <a:xfrm>
              <a:off x="8132414" y="2357374"/>
              <a:ext cx="3355368"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A clustering of records in         </a:t>
              </a:r>
              <a:endParaRPr lang="en-GB" sz="2400" dirty="0">
                <a:solidFill>
                  <a:srgbClr val="212121"/>
                </a:solidFill>
                <a:latin typeface="Agency FB" panose="020B0503020202020204" pitchFamily="34" charset="0"/>
              </a:endParaRP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26457" y="2399271"/>
              <a:ext cx="580502" cy="434905"/>
            </a:xfrm>
            <a:prstGeom prst="rect">
              <a:avLst/>
            </a:prstGeom>
          </p:spPr>
        </p:pic>
        <p:sp>
          <p:nvSpPr>
            <p:cNvPr id="33" name="Rectangle 32"/>
            <p:cNvSpPr/>
            <p:nvPr/>
          </p:nvSpPr>
          <p:spPr>
            <a:xfrm>
              <a:off x="8116937" y="2894283"/>
              <a:ext cx="3370845"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Increment to </a:t>
              </a:r>
              <a:endParaRPr lang="en-GB" sz="2400" dirty="0">
                <a:solidFill>
                  <a:srgbClr val="212121"/>
                </a:solidFill>
                <a:latin typeface="Agency FB" panose="020B0503020202020204" pitchFamily="34" charset="0"/>
              </a:endParaRPr>
            </a:p>
          </p:txBody>
        </p:sp>
        <p:cxnSp>
          <p:nvCxnSpPr>
            <p:cNvPr id="46" name="Straight Connector 45"/>
            <p:cNvCxnSpPr/>
            <p:nvPr/>
          </p:nvCxnSpPr>
          <p:spPr>
            <a:xfrm>
              <a:off x="7970451" y="1869929"/>
              <a:ext cx="0" cy="1487806"/>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7290990" y="1176615"/>
              <a:ext cx="135892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Legends</a:t>
              </a:r>
              <a:endParaRPr lang="en-GB" sz="3200" b="1" dirty="0">
                <a:solidFill>
                  <a:srgbClr val="FF5722"/>
                </a:solidFill>
                <a:latin typeface="Agency FB" panose="020B0503020202020204" pitchFamily="34" charset="0"/>
              </a:endParaRPr>
            </a:p>
          </p:txBody>
        </p:sp>
        <p:pic>
          <p:nvPicPr>
            <p:cNvPr id="44" name="Picture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37848" y="2926005"/>
              <a:ext cx="580502" cy="434905"/>
            </a:xfrm>
            <a:prstGeom prst="rect">
              <a:avLst/>
            </a:prstGeom>
          </p:spPr>
        </p:pic>
      </p:grpSp>
      <p:sp>
        <p:nvSpPr>
          <p:cNvPr id="54" name="Rectangle 53"/>
          <p:cNvSpPr/>
          <p:nvPr/>
        </p:nvSpPr>
        <p:spPr>
          <a:xfrm>
            <a:off x="485941" y="3942022"/>
            <a:ext cx="560326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Goals in Details:</a:t>
            </a:r>
            <a:endParaRPr lang="en-GB" sz="3200" b="1" dirty="0">
              <a:solidFill>
                <a:srgbClr val="FF5722"/>
              </a:solidFill>
              <a:latin typeface="Agency FB" panose="020B0503020202020204" pitchFamily="34" charset="0"/>
            </a:endParaRPr>
          </a:p>
        </p:txBody>
      </p:sp>
      <p:grpSp>
        <p:nvGrpSpPr>
          <p:cNvPr id="13" name="Group 12"/>
          <p:cNvGrpSpPr/>
          <p:nvPr/>
        </p:nvGrpSpPr>
        <p:grpSpPr>
          <a:xfrm>
            <a:off x="1461043" y="4545520"/>
            <a:ext cx="10047173" cy="675985"/>
            <a:chOff x="579284" y="4519409"/>
            <a:chExt cx="10047173" cy="675985"/>
          </a:xfrm>
        </p:grpSpPr>
        <p:sp>
          <p:nvSpPr>
            <p:cNvPr id="56" name="Rounded Rectangle 55"/>
            <p:cNvSpPr/>
            <p:nvPr/>
          </p:nvSpPr>
          <p:spPr>
            <a:xfrm>
              <a:off x="579284" y="4519409"/>
              <a:ext cx="10047173" cy="675985"/>
            </a:xfrm>
            <a:prstGeom prst="roundRect">
              <a:avLst>
                <a:gd name="adj" fmla="val 8772"/>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Agency FB" panose="020B0503020202020204" pitchFamily="34" charset="0"/>
                </a:rPr>
                <a:t> </a:t>
              </a:r>
              <a:r>
                <a:rPr lang="en-US" sz="2400" dirty="0" smtClean="0">
                  <a:solidFill>
                    <a:schemeClr val="tx1"/>
                  </a:solidFill>
                  <a:latin typeface="Agency FB" panose="020B0503020202020204" pitchFamily="34" charset="0"/>
                </a:rPr>
                <a:t>                                            Much Faster than                                     , when </a:t>
              </a:r>
              <a:endParaRPr lang="en-GB" sz="2400" dirty="0">
                <a:solidFill>
                  <a:schemeClr val="tx1"/>
                </a:solidFill>
                <a:latin typeface="Agency FB" panose="020B0503020202020204" pitchFamily="34" charset="0"/>
              </a:endParaRPr>
            </a:p>
          </p:txBody>
        </p:sp>
        <p:pic>
          <p:nvPicPr>
            <p:cNvPr id="57" name="Picture 56"/>
            <p:cNvPicPr>
              <a:picLocks noChangeAspect="1"/>
            </p:cNvPicPr>
            <p:nvPr/>
          </p:nvPicPr>
          <p:blipFill rotWithShape="1">
            <a:blip r:embed="rId4">
              <a:extLst>
                <a:ext uri="{28A0092B-C50C-407E-A947-70E740481C1C}">
                  <a14:useLocalDpi xmlns:a14="http://schemas.microsoft.com/office/drawing/2010/main" val="0"/>
                </a:ext>
              </a:extLst>
            </a:blip>
            <a:srcRect t="11726" b="15992"/>
            <a:stretch/>
          </p:blipFill>
          <p:spPr>
            <a:xfrm>
              <a:off x="743483" y="4628801"/>
              <a:ext cx="2552921" cy="457200"/>
            </a:xfrm>
            <a:prstGeom prst="rect">
              <a:avLst/>
            </a:prstGeom>
          </p:spPr>
        </p:pic>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52077" y="4608606"/>
              <a:ext cx="2156647" cy="556308"/>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76096" y="4616625"/>
              <a:ext cx="2392887" cy="483282"/>
            </a:xfrm>
            <a:prstGeom prst="rect">
              <a:avLst/>
            </a:prstGeom>
          </p:spPr>
        </p:pic>
      </p:grpSp>
      <p:grpSp>
        <p:nvGrpSpPr>
          <p:cNvPr id="17" name="Group 16"/>
          <p:cNvGrpSpPr/>
          <p:nvPr/>
        </p:nvGrpSpPr>
        <p:grpSpPr>
          <a:xfrm>
            <a:off x="1461043" y="5352903"/>
            <a:ext cx="10045157" cy="675985"/>
            <a:chOff x="1461043" y="5352903"/>
            <a:chExt cx="10045157" cy="675985"/>
          </a:xfrm>
        </p:grpSpPr>
        <p:sp>
          <p:nvSpPr>
            <p:cNvPr id="59" name="Rounded Rectangle 58"/>
            <p:cNvSpPr/>
            <p:nvPr/>
          </p:nvSpPr>
          <p:spPr>
            <a:xfrm>
              <a:off x="1461043" y="5352903"/>
              <a:ext cx="10045157" cy="675985"/>
            </a:xfrm>
            <a:prstGeom prst="roundRect">
              <a:avLst>
                <a:gd name="adj" fmla="val 8772"/>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Quality similar to Batch,</a:t>
              </a:r>
              <a:endParaRPr lang="en-GB" sz="2400" dirty="0">
                <a:solidFill>
                  <a:schemeClr val="tx1"/>
                </a:solidFill>
                <a:latin typeface="Agency FB" panose="020B0503020202020204" pitchFamily="34" charset="0"/>
              </a:endParaRPr>
            </a:p>
          </p:txBody>
        </p:sp>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32578" y="5411480"/>
              <a:ext cx="5204911" cy="518205"/>
            </a:xfrm>
            <a:prstGeom prst="rect">
              <a:avLst/>
            </a:prstGeom>
          </p:spPr>
        </p:pic>
      </p:grpSp>
      <p:sp>
        <p:nvSpPr>
          <p:cNvPr id="60" name="Rounded Rectangle 59"/>
          <p:cNvSpPr/>
          <p:nvPr/>
        </p:nvSpPr>
        <p:spPr>
          <a:xfrm>
            <a:off x="741370" y="4647718"/>
            <a:ext cx="539626" cy="464394"/>
          </a:xfrm>
          <a:prstGeom prst="roundRect">
            <a:avLst>
              <a:gd name="adj" fmla="val 877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01</a:t>
            </a:r>
            <a:endParaRPr lang="en-GB" b="1" dirty="0">
              <a:solidFill>
                <a:schemeClr val="tx1"/>
              </a:solidFill>
              <a:latin typeface="Agency FB" panose="020B0503020202020204" pitchFamily="34" charset="0"/>
            </a:endParaRPr>
          </a:p>
        </p:txBody>
      </p:sp>
      <p:sp>
        <p:nvSpPr>
          <p:cNvPr id="61" name="Rounded Rectangle 60"/>
          <p:cNvSpPr/>
          <p:nvPr/>
        </p:nvSpPr>
        <p:spPr>
          <a:xfrm>
            <a:off x="741370" y="5438385"/>
            <a:ext cx="539626" cy="464394"/>
          </a:xfrm>
          <a:prstGeom prst="roundRect">
            <a:avLst>
              <a:gd name="adj" fmla="val 877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02</a:t>
            </a:r>
            <a:endParaRPr lang="en-GB" b="1" dirty="0">
              <a:solidFill>
                <a:schemeClr val="tx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3695582524"/>
      </p:ext>
    </p:extLst>
  </p:cSld>
  <p:clrMapOvr>
    <a:masterClrMapping/>
  </p:clrMapOvr>
  <mc:AlternateContent xmlns:mc="http://schemas.openxmlformats.org/markup-compatibility/2006" xmlns:p14="http://schemas.microsoft.com/office/powerpoint/2010/main">
    <mc:Choice Requires="p14">
      <p:transition spd="slow" p14:dur="2000" advTm="3240"/>
    </mc:Choice>
    <mc:Fallback xmlns="">
      <p:transition spd="slow" advTm="32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xEl>
                                              <p:pRg st="0" end="0"/>
                                            </p:txEl>
                                          </p:spTgt>
                                        </p:tgtEl>
                                        <p:attrNameLst>
                                          <p:attrName>style.visibility</p:attrName>
                                        </p:attrNameLst>
                                      </p:cBhvr>
                                      <p:to>
                                        <p:strVal val="visible"/>
                                      </p:to>
                                    </p:set>
                                    <p:animEffect transition="in" filter="fade">
                                      <p:cBhvr>
                                        <p:cTn id="12" dur="500"/>
                                        <p:tgtEl>
                                          <p:spTgt spid="4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4">
                                            <p:txEl>
                                              <p:pRg st="0" end="0"/>
                                            </p:txEl>
                                          </p:spTgt>
                                        </p:tgtEl>
                                        <p:attrNameLst>
                                          <p:attrName>style.visibility</p:attrName>
                                        </p:attrNameLst>
                                      </p:cBhvr>
                                      <p:to>
                                        <p:strVal val="visible"/>
                                      </p:to>
                                    </p:set>
                                    <p:animEffect transition="in" filter="fade">
                                      <p:cBhvr>
                                        <p:cTn id="35" dur="500"/>
                                        <p:tgtEl>
                                          <p:spTgt spid="54">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500"/>
                                        <p:tgtEl>
                                          <p:spTgt spid="60"/>
                                        </p:tgtEl>
                                      </p:cBhvr>
                                    </p:animEffect>
                                  </p:childTnLst>
                                </p:cTn>
                              </p:par>
                              <p:par>
                                <p:cTn id="41" presetID="10"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fade">
                                      <p:cBhvr>
                                        <p:cTn id="5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0" grpId="0" animBg="1"/>
      <p:bldP spid="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80280" cy="851915"/>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2 Problem Statement</a:t>
            </a: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13</a:t>
            </a:r>
            <a:endParaRPr lang="en-GB" b="1" dirty="0">
              <a:solidFill>
                <a:srgbClr val="212121"/>
              </a:solidFill>
              <a:latin typeface="Agency FB" panose="020B0503020202020204" pitchFamily="34" charset="0"/>
            </a:endParaRPr>
          </a:p>
        </p:txBody>
      </p:sp>
      <p:sp>
        <p:nvSpPr>
          <p:cNvPr id="26" name="Rectangle 25"/>
          <p:cNvSpPr/>
          <p:nvPr/>
        </p:nvSpPr>
        <p:spPr>
          <a:xfrm>
            <a:off x="4594027" y="340076"/>
            <a:ext cx="378120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2.1 Problem Definition</a:t>
            </a:r>
            <a:endParaRPr lang="en-GB" sz="3600" b="1" dirty="0">
              <a:solidFill>
                <a:srgbClr val="FF5722"/>
              </a:solidFill>
              <a:latin typeface="Agency FB" panose="020B0503020202020204" pitchFamily="34" charset="0"/>
            </a:endParaRPr>
          </a:p>
        </p:txBody>
      </p:sp>
      <p:sp>
        <p:nvSpPr>
          <p:cNvPr id="63" name="Rectangle 62"/>
          <p:cNvSpPr/>
          <p:nvPr/>
        </p:nvSpPr>
        <p:spPr>
          <a:xfrm>
            <a:off x="807313" y="5932015"/>
            <a:ext cx="469392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similarity between records</a:t>
            </a:r>
            <a:endParaRPr lang="en-GB" sz="2400" dirty="0">
              <a:solidFill>
                <a:srgbClr val="212121"/>
              </a:solidFill>
              <a:latin typeface="Agency FB" panose="020B0503020202020204" pitchFamily="34" charset="0"/>
            </a:endParaRP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7985" y="5922319"/>
            <a:ext cx="1577477" cy="472481"/>
          </a:xfrm>
          <a:prstGeom prst="rect">
            <a:avLst/>
          </a:prstGeom>
        </p:spPr>
      </p:pic>
      <p:sp>
        <p:nvSpPr>
          <p:cNvPr id="25" name="Rectangle 24"/>
          <p:cNvSpPr/>
          <p:nvPr/>
        </p:nvSpPr>
        <p:spPr>
          <a:xfrm>
            <a:off x="807313" y="3668556"/>
            <a:ext cx="419393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represents</a:t>
            </a:r>
            <a:r>
              <a:rPr lang="en-GB" sz="2400" dirty="0" smtClean="0">
                <a:solidFill>
                  <a:srgbClr val="212121"/>
                </a:solidFill>
                <a:latin typeface="Agency FB" panose="020B0503020202020204" pitchFamily="34" charset="0"/>
              </a:rPr>
              <a:t> </a:t>
            </a:r>
            <a:r>
              <a:rPr lang="en-US" sz="2400" dirty="0" smtClean="0">
                <a:solidFill>
                  <a:srgbClr val="212121"/>
                </a:solidFill>
                <a:latin typeface="Agency FB" panose="020B0503020202020204" pitchFamily="34" charset="0"/>
              </a:rPr>
              <a:t>a record</a:t>
            </a:r>
            <a:endParaRPr lang="en-GB" sz="2400" dirty="0">
              <a:solidFill>
                <a:srgbClr val="212121"/>
              </a:solidFill>
              <a:latin typeface="Agency FB" panose="020B0503020202020204" pitchFamily="34" charset="0"/>
            </a:endParaRPr>
          </a:p>
        </p:txBody>
      </p:sp>
      <p:grpSp>
        <p:nvGrpSpPr>
          <p:cNvPr id="2" name="Group 1"/>
          <p:cNvGrpSpPr/>
          <p:nvPr/>
        </p:nvGrpSpPr>
        <p:grpSpPr>
          <a:xfrm>
            <a:off x="1731383" y="1174030"/>
            <a:ext cx="2169484" cy="498350"/>
            <a:chOff x="4340822" y="1663627"/>
            <a:chExt cx="2169484" cy="498350"/>
          </a:xfrm>
        </p:grpSpPr>
        <p:sp>
          <p:nvSpPr>
            <p:cNvPr id="21" name="Rectangle 20"/>
            <p:cNvSpPr/>
            <p:nvPr/>
          </p:nvSpPr>
          <p:spPr>
            <a:xfrm>
              <a:off x="4340822" y="1663627"/>
              <a:ext cx="2169484"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for  records in </a:t>
              </a:r>
              <a:endParaRPr lang="en-GB" sz="2400" dirty="0">
                <a:solidFill>
                  <a:srgbClr val="212121"/>
                </a:solidFill>
                <a:latin typeface="Agency FB" panose="020B0503020202020204" pitchFamily="34" charset="0"/>
              </a:endParaRP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1641" y="1711998"/>
              <a:ext cx="592332" cy="434905"/>
            </a:xfrm>
            <a:prstGeom prst="rect">
              <a:avLst/>
            </a:prstGeom>
          </p:spPr>
        </p:pic>
      </p:grpSp>
      <p:sp>
        <p:nvSpPr>
          <p:cNvPr id="33" name="Rectangle 32"/>
          <p:cNvSpPr/>
          <p:nvPr/>
        </p:nvSpPr>
        <p:spPr>
          <a:xfrm>
            <a:off x="942964" y="4540763"/>
            <a:ext cx="1289393" cy="35138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Each edge</a:t>
            </a:r>
            <a:endParaRPr lang="en-GB" sz="2400" dirty="0">
              <a:solidFill>
                <a:srgbClr val="212121"/>
              </a:solidFill>
              <a:latin typeface="Agency FB" panose="020B0503020202020204" pitchFamily="34" charset="0"/>
            </a:endParaRPr>
          </a:p>
        </p:txBody>
      </p:sp>
      <p:cxnSp>
        <p:nvCxnSpPr>
          <p:cNvPr id="46" name="Straight Connector 45"/>
          <p:cNvCxnSpPr/>
          <p:nvPr/>
        </p:nvCxnSpPr>
        <p:spPr>
          <a:xfrm>
            <a:off x="6050901" y="1063738"/>
            <a:ext cx="2220" cy="84388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0408719" y="438962"/>
            <a:ext cx="138661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Legends</a:t>
            </a:r>
            <a:endParaRPr lang="en-GB" sz="3200" b="1" dirty="0">
              <a:solidFill>
                <a:srgbClr val="FF5722"/>
              </a:solidFill>
              <a:latin typeface="Agency FB" panose="020B0503020202020204" pitchFamily="34" charset="0"/>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64402" y="2120899"/>
            <a:ext cx="1493649" cy="525826"/>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3860" y="3173961"/>
            <a:ext cx="1333616" cy="472481"/>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70101" y="3692166"/>
            <a:ext cx="1188823" cy="441998"/>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68670" y="4453543"/>
            <a:ext cx="2217612" cy="525826"/>
          </a:xfrm>
          <a:prstGeom prst="rect">
            <a:avLst/>
          </a:prstGeom>
        </p:spPr>
      </p:pic>
      <p:pic>
        <p:nvPicPr>
          <p:cNvPr id="22" name="Picture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82085" y="5054294"/>
            <a:ext cx="1615580" cy="495343"/>
          </a:xfrm>
          <a:prstGeom prst="rect">
            <a:avLst/>
          </a:prstGeom>
        </p:spPr>
      </p:pic>
      <p:pic>
        <p:nvPicPr>
          <p:cNvPr id="62" name="Picture 6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92910" y="5311885"/>
            <a:ext cx="1615580" cy="495343"/>
          </a:xfrm>
          <a:prstGeom prst="rect">
            <a:avLst/>
          </a:prstGeom>
        </p:spPr>
      </p:pic>
      <p:sp>
        <p:nvSpPr>
          <p:cNvPr id="50" name="Rectangle 49"/>
          <p:cNvSpPr/>
          <p:nvPr/>
        </p:nvSpPr>
        <p:spPr>
          <a:xfrm>
            <a:off x="2064773" y="1708700"/>
            <a:ext cx="1147429" cy="33738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construct</a:t>
            </a:r>
            <a:endParaRPr lang="en-GB" sz="2400" dirty="0">
              <a:solidFill>
                <a:srgbClr val="212121"/>
              </a:solidFill>
              <a:latin typeface="Agency FB" panose="020B0503020202020204" pitchFamily="34" charset="0"/>
            </a:endParaRPr>
          </a:p>
        </p:txBody>
      </p:sp>
      <p:sp>
        <p:nvSpPr>
          <p:cNvPr id="54" name="Rectangle 53"/>
          <p:cNvSpPr/>
          <p:nvPr/>
        </p:nvSpPr>
        <p:spPr>
          <a:xfrm>
            <a:off x="907878" y="2183060"/>
            <a:ext cx="1990497" cy="4075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a similarity graph</a:t>
            </a:r>
            <a:endParaRPr lang="en-GB" sz="2400" dirty="0">
              <a:solidFill>
                <a:srgbClr val="212121"/>
              </a:solidFill>
              <a:latin typeface="Agency FB" panose="020B0503020202020204" pitchFamily="34" charset="0"/>
            </a:endParaRPr>
          </a:p>
        </p:txBody>
      </p:sp>
      <p:sp>
        <p:nvSpPr>
          <p:cNvPr id="56" name="Rectangle 55"/>
          <p:cNvSpPr/>
          <p:nvPr/>
        </p:nvSpPr>
        <p:spPr>
          <a:xfrm>
            <a:off x="2004011" y="2859659"/>
            <a:ext cx="1268952" cy="29798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Each node</a:t>
            </a:r>
            <a:endParaRPr lang="en-GB" sz="2400" dirty="0">
              <a:solidFill>
                <a:srgbClr val="212121"/>
              </a:solidFill>
              <a:latin typeface="Agency FB" panose="020B0503020202020204" pitchFamily="34" charset="0"/>
            </a:endParaRPr>
          </a:p>
        </p:txBody>
      </p:sp>
      <p:sp>
        <p:nvSpPr>
          <p:cNvPr id="57" name="Rectangle 56"/>
          <p:cNvSpPr/>
          <p:nvPr/>
        </p:nvSpPr>
        <p:spPr>
          <a:xfrm>
            <a:off x="1234529" y="5038041"/>
            <a:ext cx="128939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with weight</a:t>
            </a:r>
            <a:endParaRPr lang="en-GB" sz="2400" dirty="0">
              <a:solidFill>
                <a:srgbClr val="212121"/>
              </a:solidFill>
              <a:latin typeface="Agency FB" panose="020B0503020202020204" pitchFamily="34" charset="0"/>
            </a:endParaRPr>
          </a:p>
        </p:txBody>
      </p:sp>
      <p:sp>
        <p:nvSpPr>
          <p:cNvPr id="58" name="Rectangle 57"/>
          <p:cNvSpPr/>
          <p:nvPr/>
        </p:nvSpPr>
        <p:spPr>
          <a:xfrm>
            <a:off x="2028980" y="5565086"/>
            <a:ext cx="1410885" cy="38178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represents</a:t>
            </a:r>
            <a:endParaRPr lang="en-GB" sz="2400" dirty="0">
              <a:solidFill>
                <a:srgbClr val="212121"/>
              </a:solidFill>
              <a:latin typeface="Agency FB" panose="020B0503020202020204" pitchFamily="34" charset="0"/>
            </a:endParaRPr>
          </a:p>
        </p:txBody>
      </p:sp>
      <p:sp>
        <p:nvSpPr>
          <p:cNvPr id="11" name="Rectangle 10"/>
          <p:cNvSpPr/>
          <p:nvPr/>
        </p:nvSpPr>
        <p:spPr>
          <a:xfrm>
            <a:off x="7214143" y="5174835"/>
            <a:ext cx="878767" cy="769441"/>
          </a:xfrm>
          <a:prstGeom prst="rect">
            <a:avLst/>
          </a:prstGeom>
          <a:noFill/>
        </p:spPr>
        <p:txBody>
          <a:bodyPr wrap="none" lIns="91440" tIns="45720" rIns="91440" bIns="45720">
            <a:spAutoFit/>
          </a:bodyPr>
          <a:lstStyle/>
          <a:p>
            <a:pPr algn="ctr"/>
            <a:r>
              <a:rPr lang="en-US" sz="4400" b="0" cap="none" spc="0" dirty="0" smtClean="0">
                <a:ln w="0"/>
                <a:solidFill>
                  <a:schemeClr val="tx1"/>
                </a:solidFill>
                <a:effectLst>
                  <a:outerShdw blurRad="38100" dist="19050" dir="2700000" algn="tl" rotWithShape="0">
                    <a:schemeClr val="dk1">
                      <a:alpha val="40000"/>
                    </a:schemeClr>
                  </a:outerShdw>
                </a:effectLst>
              </a:rPr>
              <a:t>0 ≤</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60" name="Rectangle 59"/>
          <p:cNvSpPr/>
          <p:nvPr/>
        </p:nvSpPr>
        <p:spPr>
          <a:xfrm>
            <a:off x="9708490" y="5159870"/>
            <a:ext cx="878767" cy="769441"/>
          </a:xfrm>
          <a:prstGeom prst="rect">
            <a:avLst/>
          </a:prstGeom>
          <a:noFill/>
        </p:spPr>
        <p:txBody>
          <a:bodyPr wrap="none" lIns="91440" tIns="45720" rIns="91440" bIns="45720">
            <a:spAutoFit/>
          </a:bodyPr>
          <a:lstStyle/>
          <a:p>
            <a:pPr algn="ctr"/>
            <a:r>
              <a:rPr lang="en-US" sz="4400" b="0" cap="none" spc="0" dirty="0" smtClean="0">
                <a:ln w="0"/>
                <a:solidFill>
                  <a:schemeClr val="tx1"/>
                </a:solidFill>
                <a:effectLst>
                  <a:outerShdw blurRad="38100" dist="19050" dir="2700000" algn="tl" rotWithShape="0">
                    <a:schemeClr val="dk1">
                      <a:alpha val="40000"/>
                    </a:schemeClr>
                  </a:outerShdw>
                </a:effectLst>
              </a:rPr>
              <a:t>≤ 1</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61" name="Oval 60"/>
          <p:cNvSpPr/>
          <p:nvPr/>
        </p:nvSpPr>
        <p:spPr>
          <a:xfrm>
            <a:off x="7858763" y="2421473"/>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p:cNvSpPr/>
          <p:nvPr/>
        </p:nvSpPr>
        <p:spPr>
          <a:xfrm>
            <a:off x="9612613" y="2421473"/>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6" name="Straight Connector 65"/>
          <p:cNvCxnSpPr>
            <a:stCxn id="61" idx="5"/>
            <a:endCxn id="65" idx="3"/>
          </p:cNvCxnSpPr>
          <p:nvPr/>
        </p:nvCxnSpPr>
        <p:spPr>
          <a:xfrm>
            <a:off x="8092910" y="2655620"/>
            <a:ext cx="1559876"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6"/>
            <a:endCxn id="65" idx="0"/>
          </p:cNvCxnSpPr>
          <p:nvPr/>
        </p:nvCxnSpPr>
        <p:spPr>
          <a:xfrm>
            <a:off x="8987754" y="2139012"/>
            <a:ext cx="762019" cy="282461"/>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8713434" y="2001852"/>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Straight Connector 68"/>
          <p:cNvCxnSpPr>
            <a:stCxn id="61" idx="7"/>
            <a:endCxn id="68" idx="2"/>
          </p:cNvCxnSpPr>
          <p:nvPr/>
        </p:nvCxnSpPr>
        <p:spPr>
          <a:xfrm flipV="1">
            <a:off x="8092910" y="2139012"/>
            <a:ext cx="620524" cy="322634"/>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8713434" y="3266340"/>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p:cNvSpPr/>
          <p:nvPr/>
        </p:nvSpPr>
        <p:spPr>
          <a:xfrm>
            <a:off x="7898936" y="4619705"/>
            <a:ext cx="274320" cy="274320"/>
          </a:xfrm>
          <a:prstGeom prst="ellipse">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p:cNvSpPr/>
          <p:nvPr/>
        </p:nvSpPr>
        <p:spPr>
          <a:xfrm>
            <a:off x="9652786" y="4619705"/>
            <a:ext cx="274320" cy="274320"/>
          </a:xfrm>
          <a:prstGeom prst="ellipse">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3" name="Straight Connector 102"/>
          <p:cNvCxnSpPr/>
          <p:nvPr/>
        </p:nvCxnSpPr>
        <p:spPr>
          <a:xfrm>
            <a:off x="8150420" y="4762693"/>
            <a:ext cx="1519703" cy="0"/>
          </a:xfrm>
          <a:prstGeom prst="line">
            <a:avLst/>
          </a:prstGeom>
          <a:ln w="57150">
            <a:solidFill>
              <a:srgbClr val="0AA06E"/>
            </a:solidFill>
          </a:ln>
        </p:spPr>
        <p:style>
          <a:lnRef idx="1">
            <a:schemeClr val="accent1"/>
          </a:lnRef>
          <a:fillRef idx="0">
            <a:schemeClr val="accent1"/>
          </a:fillRef>
          <a:effectRef idx="0">
            <a:schemeClr val="accent1"/>
          </a:effectRef>
          <a:fontRef idx="minor">
            <a:schemeClr val="tx1"/>
          </a:fontRef>
        </p:style>
      </p:cxnSp>
      <p:pic>
        <p:nvPicPr>
          <p:cNvPr id="110" name="Picture 10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53052" y="938685"/>
            <a:ext cx="949411" cy="752645"/>
          </a:xfrm>
          <a:prstGeom prst="rect">
            <a:avLst/>
          </a:prstGeom>
        </p:spPr>
      </p:pic>
      <p:pic>
        <p:nvPicPr>
          <p:cNvPr id="111" name="Picture 1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2463" y="1097554"/>
            <a:ext cx="592332" cy="434905"/>
          </a:xfrm>
          <a:prstGeom prst="rect">
            <a:avLst/>
          </a:prstGeom>
        </p:spPr>
      </p:pic>
      <p:pic>
        <p:nvPicPr>
          <p:cNvPr id="112" name="Picture 1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98108" y="4408838"/>
            <a:ext cx="997032" cy="305694"/>
          </a:xfrm>
          <a:prstGeom prst="rect">
            <a:avLst/>
          </a:prstGeom>
        </p:spPr>
      </p:pic>
      <p:cxnSp>
        <p:nvCxnSpPr>
          <p:cNvPr id="115" name="Straight Connector 114"/>
          <p:cNvCxnSpPr/>
          <p:nvPr/>
        </p:nvCxnSpPr>
        <p:spPr>
          <a:xfrm flipH="1">
            <a:off x="6050901" y="2181503"/>
            <a:ext cx="1337" cy="878075"/>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050901" y="3135598"/>
            <a:ext cx="2220" cy="84388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6050901" y="4259482"/>
            <a:ext cx="6999" cy="2256633"/>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87384165"/>
      </p:ext>
    </p:extLst>
  </p:cSld>
  <p:clrMapOvr>
    <a:masterClrMapping/>
  </p:clrMapOvr>
  <mc:AlternateContent xmlns:mc="http://schemas.openxmlformats.org/markup-compatibility/2006" xmlns:p14="http://schemas.microsoft.com/office/powerpoint/2010/main">
    <mc:Choice Requires="p14">
      <p:transition spd="slow" p14:dur="2000" advTm="12425"/>
    </mc:Choice>
    <mc:Fallback xmlns="">
      <p:transition spd="slow" advTm="124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par>
                                <p:cTn id="12" presetID="2" presetClass="entr" presetSubtype="2" fill="hold" nodeType="withEffect">
                                  <p:stCondLst>
                                    <p:cond delay="0"/>
                                  </p:stCondLst>
                                  <p:childTnLst>
                                    <p:set>
                                      <p:cBhvr>
                                        <p:cTn id="13" dur="1" fill="hold">
                                          <p:stCondLst>
                                            <p:cond delay="0"/>
                                          </p:stCondLst>
                                        </p:cTn>
                                        <p:tgtEl>
                                          <p:spTgt spid="110"/>
                                        </p:tgtEl>
                                        <p:attrNameLst>
                                          <p:attrName>style.visibility</p:attrName>
                                        </p:attrNameLst>
                                      </p:cBhvr>
                                      <p:to>
                                        <p:strVal val="visible"/>
                                      </p:to>
                                    </p:set>
                                    <p:anim calcmode="lin" valueType="num">
                                      <p:cBhvr additive="base">
                                        <p:cTn id="14" dur="500" fill="hold"/>
                                        <p:tgtEl>
                                          <p:spTgt spid="110"/>
                                        </p:tgtEl>
                                        <p:attrNameLst>
                                          <p:attrName>ppt_x</p:attrName>
                                        </p:attrNameLst>
                                      </p:cBhvr>
                                      <p:tavLst>
                                        <p:tav tm="0">
                                          <p:val>
                                            <p:strVal val="1+#ppt_w/2"/>
                                          </p:val>
                                        </p:tav>
                                        <p:tav tm="100000">
                                          <p:val>
                                            <p:strVal val="#ppt_x"/>
                                          </p:val>
                                        </p:tav>
                                      </p:tavLst>
                                    </p:anim>
                                    <p:anim calcmode="lin" valueType="num">
                                      <p:cBhvr additive="base">
                                        <p:cTn id="15" dur="500" fill="hold"/>
                                        <p:tgtEl>
                                          <p:spTgt spid="110"/>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111"/>
                                        </p:tgtEl>
                                        <p:attrNameLst>
                                          <p:attrName>style.visibility</p:attrName>
                                        </p:attrNameLst>
                                      </p:cBhvr>
                                      <p:to>
                                        <p:strVal val="visible"/>
                                      </p:to>
                                    </p:set>
                                    <p:anim calcmode="lin" valueType="num">
                                      <p:cBhvr additive="base">
                                        <p:cTn id="18" dur="500" fill="hold"/>
                                        <p:tgtEl>
                                          <p:spTgt spid="111"/>
                                        </p:tgtEl>
                                        <p:attrNameLst>
                                          <p:attrName>ppt_x</p:attrName>
                                        </p:attrNameLst>
                                      </p:cBhvr>
                                      <p:tavLst>
                                        <p:tav tm="0">
                                          <p:val>
                                            <p:strVal val="1+#ppt_w/2"/>
                                          </p:val>
                                        </p:tav>
                                        <p:tav tm="100000">
                                          <p:val>
                                            <p:strVal val="#ppt_x"/>
                                          </p:val>
                                        </p:tav>
                                      </p:tavLst>
                                    </p:anim>
                                    <p:anim calcmode="lin" valueType="num">
                                      <p:cBhvr additive="base">
                                        <p:cTn id="19" dur="500" fill="hold"/>
                                        <p:tgtEl>
                                          <p:spTgt spid="11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0-#ppt_w/2"/>
                                          </p:val>
                                        </p:tav>
                                        <p:tav tm="100000">
                                          <p:val>
                                            <p:strVal val="#ppt_x"/>
                                          </p:val>
                                        </p:tav>
                                      </p:tavLst>
                                    </p:anim>
                                    <p:anim calcmode="lin" valueType="num">
                                      <p:cBhvr additive="base">
                                        <p:cTn id="30" dur="500" fill="hold"/>
                                        <p:tgtEl>
                                          <p:spTgt spid="3"/>
                                        </p:tgtEl>
                                        <p:attrNameLst>
                                          <p:attrName>ppt_y</p:attrName>
                                        </p:attrNameLst>
                                      </p:cBhvr>
                                      <p:tavLst>
                                        <p:tav tm="0">
                                          <p:val>
                                            <p:strVal val="#ppt_y"/>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115"/>
                                        </p:tgtEl>
                                        <p:attrNameLst>
                                          <p:attrName>style.visibility</p:attrName>
                                        </p:attrNameLst>
                                      </p:cBhvr>
                                      <p:to>
                                        <p:strVal val="visible"/>
                                      </p:to>
                                    </p:set>
                                    <p:animEffect transition="in" filter="fade">
                                      <p:cBhvr>
                                        <p:cTn id="33" dur="500"/>
                                        <p:tgtEl>
                                          <p:spTgt spid="115"/>
                                        </p:tgtEl>
                                      </p:cBhvr>
                                    </p:animEffect>
                                  </p:childTnLst>
                                </p:cTn>
                              </p:par>
                              <p:par>
                                <p:cTn id="34" presetID="2" presetClass="entr" presetSubtype="8" fill="hold" grpId="0" nodeType="withEffect">
                                  <p:stCondLst>
                                    <p:cond delay="0"/>
                                  </p:stCondLst>
                                  <p:childTnLst>
                                    <p:set>
                                      <p:cBhvr>
                                        <p:cTn id="35" dur="1" fill="hold">
                                          <p:stCondLst>
                                            <p:cond delay="0"/>
                                          </p:stCondLst>
                                        </p:cTn>
                                        <p:tgtEl>
                                          <p:spTgt spid="54"/>
                                        </p:tgtEl>
                                        <p:attrNameLst>
                                          <p:attrName>style.visibility</p:attrName>
                                        </p:attrNameLst>
                                      </p:cBhvr>
                                      <p:to>
                                        <p:strVal val="visible"/>
                                      </p:to>
                                    </p:set>
                                    <p:anim calcmode="lin" valueType="num">
                                      <p:cBhvr additive="base">
                                        <p:cTn id="36" dur="500" fill="hold"/>
                                        <p:tgtEl>
                                          <p:spTgt spid="54"/>
                                        </p:tgtEl>
                                        <p:attrNameLst>
                                          <p:attrName>ppt_x</p:attrName>
                                        </p:attrNameLst>
                                      </p:cBhvr>
                                      <p:tavLst>
                                        <p:tav tm="0">
                                          <p:val>
                                            <p:strVal val="0-#ppt_w/2"/>
                                          </p:val>
                                        </p:tav>
                                        <p:tav tm="100000">
                                          <p:val>
                                            <p:strVal val="#ppt_x"/>
                                          </p:val>
                                        </p:tav>
                                      </p:tavLst>
                                    </p:anim>
                                    <p:anim calcmode="lin" valueType="num">
                                      <p:cBhvr additive="base">
                                        <p:cTn id="37" dur="500" fill="hold"/>
                                        <p:tgtEl>
                                          <p:spTgt spid="54"/>
                                        </p:tgtEl>
                                        <p:attrNameLst>
                                          <p:attrName>ppt_y</p:attrName>
                                        </p:attrNameLst>
                                      </p:cBhvr>
                                      <p:tavLst>
                                        <p:tav tm="0">
                                          <p:val>
                                            <p:strVal val="#ppt_y"/>
                                          </p:val>
                                        </p:tav>
                                        <p:tav tm="100000">
                                          <p:val>
                                            <p:strVal val="#ppt_y"/>
                                          </p:val>
                                        </p:tav>
                                      </p:tavLst>
                                    </p:anim>
                                  </p:childTnLst>
                                </p:cTn>
                              </p:par>
                              <p:par>
                                <p:cTn id="38" presetID="6" presetClass="entr" presetSubtype="16" fill="hold" grpId="0"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circle(in)">
                                      <p:cBhvr>
                                        <p:cTn id="40" dur="1000"/>
                                        <p:tgtEl>
                                          <p:spTgt spid="61"/>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circle(in)">
                                      <p:cBhvr>
                                        <p:cTn id="43" dur="1000"/>
                                        <p:tgtEl>
                                          <p:spTgt spid="65"/>
                                        </p:tgtEl>
                                      </p:cBhvr>
                                    </p:animEffect>
                                  </p:childTnLst>
                                </p:cTn>
                              </p:par>
                              <p:par>
                                <p:cTn id="44" presetID="6" presetClass="entr" presetSubtype="16"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circle(in)">
                                      <p:cBhvr>
                                        <p:cTn id="46" dur="1000"/>
                                        <p:tgtEl>
                                          <p:spTgt spid="66"/>
                                        </p:tgtEl>
                                      </p:cBhvr>
                                    </p:animEffect>
                                  </p:childTnLst>
                                </p:cTn>
                              </p:par>
                              <p:par>
                                <p:cTn id="47" presetID="6" presetClass="entr" presetSubtype="16" fill="hold" nodeType="with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circle(in)">
                                      <p:cBhvr>
                                        <p:cTn id="49" dur="1000"/>
                                        <p:tgtEl>
                                          <p:spTgt spid="67"/>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circle(in)">
                                      <p:cBhvr>
                                        <p:cTn id="52" dur="1000"/>
                                        <p:tgtEl>
                                          <p:spTgt spid="68"/>
                                        </p:tgtEl>
                                      </p:cBhvr>
                                    </p:animEffect>
                                  </p:childTnLst>
                                </p:cTn>
                              </p:par>
                              <p:par>
                                <p:cTn id="53" presetID="6" presetClass="entr" presetSubtype="16" fill="hold" nodeType="with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circle(in)">
                                      <p:cBhvr>
                                        <p:cTn id="55" dur="1000"/>
                                        <p:tgtEl>
                                          <p:spTgt spid="69"/>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 calcmode="lin" valueType="num">
                                      <p:cBhvr additive="base">
                                        <p:cTn id="60" dur="500" fill="hold"/>
                                        <p:tgtEl>
                                          <p:spTgt spid="7"/>
                                        </p:tgtEl>
                                        <p:attrNameLst>
                                          <p:attrName>ppt_x</p:attrName>
                                        </p:attrNameLst>
                                      </p:cBhvr>
                                      <p:tavLst>
                                        <p:tav tm="0">
                                          <p:val>
                                            <p:strVal val="0-#ppt_w/2"/>
                                          </p:val>
                                        </p:tav>
                                        <p:tav tm="100000">
                                          <p:val>
                                            <p:strVal val="#ppt_x"/>
                                          </p:val>
                                        </p:tav>
                                      </p:tavLst>
                                    </p:anim>
                                    <p:anim calcmode="lin" valueType="num">
                                      <p:cBhvr additive="base">
                                        <p:cTn id="61" dur="500" fill="hold"/>
                                        <p:tgtEl>
                                          <p:spTgt spid="7"/>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56"/>
                                        </p:tgtEl>
                                        <p:attrNameLst>
                                          <p:attrName>style.visibility</p:attrName>
                                        </p:attrNameLst>
                                      </p:cBhvr>
                                      <p:to>
                                        <p:strVal val="visible"/>
                                      </p:to>
                                    </p:set>
                                    <p:anim calcmode="lin" valueType="num">
                                      <p:cBhvr additive="base">
                                        <p:cTn id="64" dur="500" fill="hold"/>
                                        <p:tgtEl>
                                          <p:spTgt spid="56"/>
                                        </p:tgtEl>
                                        <p:attrNameLst>
                                          <p:attrName>ppt_x</p:attrName>
                                        </p:attrNameLst>
                                      </p:cBhvr>
                                      <p:tavLst>
                                        <p:tav tm="0">
                                          <p:val>
                                            <p:strVal val="0-#ppt_w/2"/>
                                          </p:val>
                                        </p:tav>
                                        <p:tav tm="100000">
                                          <p:val>
                                            <p:strVal val="#ppt_x"/>
                                          </p:val>
                                        </p:tav>
                                      </p:tavLst>
                                    </p:anim>
                                    <p:anim calcmode="lin" valueType="num">
                                      <p:cBhvr additive="base">
                                        <p:cTn id="65" dur="500" fill="hold"/>
                                        <p:tgtEl>
                                          <p:spTgt spid="56"/>
                                        </p:tgtEl>
                                        <p:attrNameLst>
                                          <p:attrName>ppt_y</p:attrName>
                                        </p:attrNameLst>
                                      </p:cBhvr>
                                      <p:tavLst>
                                        <p:tav tm="0">
                                          <p:val>
                                            <p:strVal val="#ppt_y"/>
                                          </p:val>
                                        </p:tav>
                                        <p:tav tm="100000">
                                          <p:val>
                                            <p:strVal val="#ppt_y"/>
                                          </p:val>
                                        </p:tav>
                                      </p:tavLst>
                                    </p:anim>
                                  </p:childTnLst>
                                </p:cTn>
                              </p:par>
                              <p:par>
                                <p:cTn id="66" presetID="10" presetClass="entr" presetSubtype="0" fill="hold" nodeType="withEffect">
                                  <p:stCondLst>
                                    <p:cond delay="0"/>
                                  </p:stCondLst>
                                  <p:childTnLst>
                                    <p:set>
                                      <p:cBhvr>
                                        <p:cTn id="67" dur="1" fill="hold">
                                          <p:stCondLst>
                                            <p:cond delay="0"/>
                                          </p:stCondLst>
                                        </p:cTn>
                                        <p:tgtEl>
                                          <p:spTgt spid="116"/>
                                        </p:tgtEl>
                                        <p:attrNameLst>
                                          <p:attrName>style.visibility</p:attrName>
                                        </p:attrNameLst>
                                      </p:cBhvr>
                                      <p:to>
                                        <p:strVal val="visible"/>
                                      </p:to>
                                    </p:set>
                                    <p:animEffect transition="in" filter="fade">
                                      <p:cBhvr>
                                        <p:cTn id="68" dur="500"/>
                                        <p:tgtEl>
                                          <p:spTgt spid="116"/>
                                        </p:tgtEl>
                                      </p:cBhvr>
                                    </p:animEffect>
                                  </p:childTnLst>
                                </p:cTn>
                              </p:par>
                              <p:par>
                                <p:cTn id="69" presetID="2" presetClass="entr" presetSubtype="2" fill="hold" grpId="0" nodeType="withEffect">
                                  <p:stCondLst>
                                    <p:cond delay="0"/>
                                  </p:stCondLst>
                                  <p:childTnLst>
                                    <p:set>
                                      <p:cBhvr>
                                        <p:cTn id="70" dur="1" fill="hold">
                                          <p:stCondLst>
                                            <p:cond delay="0"/>
                                          </p:stCondLst>
                                        </p:cTn>
                                        <p:tgtEl>
                                          <p:spTgt spid="82"/>
                                        </p:tgtEl>
                                        <p:attrNameLst>
                                          <p:attrName>style.visibility</p:attrName>
                                        </p:attrNameLst>
                                      </p:cBhvr>
                                      <p:to>
                                        <p:strVal val="visible"/>
                                      </p:to>
                                    </p:set>
                                    <p:anim calcmode="lin" valueType="num">
                                      <p:cBhvr additive="base">
                                        <p:cTn id="71" dur="500" fill="hold"/>
                                        <p:tgtEl>
                                          <p:spTgt spid="82"/>
                                        </p:tgtEl>
                                        <p:attrNameLst>
                                          <p:attrName>ppt_x</p:attrName>
                                        </p:attrNameLst>
                                      </p:cBhvr>
                                      <p:tavLst>
                                        <p:tav tm="0">
                                          <p:val>
                                            <p:strVal val="1+#ppt_w/2"/>
                                          </p:val>
                                        </p:tav>
                                        <p:tav tm="100000">
                                          <p:val>
                                            <p:strVal val="#ppt_x"/>
                                          </p:val>
                                        </p:tav>
                                      </p:tavLst>
                                    </p:anim>
                                    <p:anim calcmode="lin" valueType="num">
                                      <p:cBhvr additive="base">
                                        <p:cTn id="72"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500"/>
                                        <p:tgtEl>
                                          <p:spTgt spid="25"/>
                                        </p:tgtEl>
                                      </p:cBhvr>
                                    </p:animEffect>
                                  </p:childTnLst>
                                </p:cTn>
                              </p:par>
                              <p:par>
                                <p:cTn id="78" presetID="10" presetClass="entr" presetSubtype="0" fill="hold"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500" fill="hold"/>
                                        <p:tgtEl>
                                          <p:spTgt spid="20"/>
                                        </p:tgtEl>
                                        <p:attrNameLst>
                                          <p:attrName>ppt_x</p:attrName>
                                        </p:attrNameLst>
                                      </p:cBhvr>
                                      <p:tavLst>
                                        <p:tav tm="0">
                                          <p:val>
                                            <p:strVal val="0-#ppt_w/2"/>
                                          </p:val>
                                        </p:tav>
                                        <p:tav tm="100000">
                                          <p:val>
                                            <p:strVal val="#ppt_x"/>
                                          </p:val>
                                        </p:tav>
                                      </p:tavLst>
                                    </p:anim>
                                    <p:anim calcmode="lin" valueType="num">
                                      <p:cBhvr additive="base">
                                        <p:cTn id="86" dur="500" fill="hold"/>
                                        <p:tgtEl>
                                          <p:spTgt spid="20"/>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anim calcmode="lin" valueType="num">
                                      <p:cBhvr additive="base">
                                        <p:cTn id="89" dur="500" fill="hold"/>
                                        <p:tgtEl>
                                          <p:spTgt spid="33"/>
                                        </p:tgtEl>
                                        <p:attrNameLst>
                                          <p:attrName>ppt_x</p:attrName>
                                        </p:attrNameLst>
                                      </p:cBhvr>
                                      <p:tavLst>
                                        <p:tav tm="0">
                                          <p:val>
                                            <p:strVal val="0-#ppt_w/2"/>
                                          </p:val>
                                        </p:tav>
                                        <p:tav tm="100000">
                                          <p:val>
                                            <p:strVal val="#ppt_x"/>
                                          </p:val>
                                        </p:tav>
                                      </p:tavLst>
                                    </p:anim>
                                    <p:anim calcmode="lin" valueType="num">
                                      <p:cBhvr additive="base">
                                        <p:cTn id="90" dur="500" fill="hold"/>
                                        <p:tgtEl>
                                          <p:spTgt spid="33"/>
                                        </p:tgtEl>
                                        <p:attrNameLst>
                                          <p:attrName>ppt_y</p:attrName>
                                        </p:attrNameLst>
                                      </p:cBhvr>
                                      <p:tavLst>
                                        <p:tav tm="0">
                                          <p:val>
                                            <p:strVal val="#ppt_y"/>
                                          </p:val>
                                        </p:tav>
                                        <p:tav tm="100000">
                                          <p:val>
                                            <p:strVal val="#ppt_y"/>
                                          </p:val>
                                        </p:tav>
                                      </p:tavLst>
                                    </p:anim>
                                  </p:childTnLst>
                                </p:cTn>
                              </p:par>
                              <p:par>
                                <p:cTn id="91" presetID="10" presetClass="entr" presetSubtype="0" fill="hold" nodeType="withEffect">
                                  <p:stCondLst>
                                    <p:cond delay="0"/>
                                  </p:stCondLst>
                                  <p:childTnLst>
                                    <p:set>
                                      <p:cBhvr>
                                        <p:cTn id="92" dur="1" fill="hold">
                                          <p:stCondLst>
                                            <p:cond delay="0"/>
                                          </p:stCondLst>
                                        </p:cTn>
                                        <p:tgtEl>
                                          <p:spTgt spid="117"/>
                                        </p:tgtEl>
                                        <p:attrNameLst>
                                          <p:attrName>style.visibility</p:attrName>
                                        </p:attrNameLst>
                                      </p:cBhvr>
                                      <p:to>
                                        <p:strVal val="visible"/>
                                      </p:to>
                                    </p:set>
                                    <p:animEffect transition="in" filter="fade">
                                      <p:cBhvr>
                                        <p:cTn id="93" dur="500"/>
                                        <p:tgtEl>
                                          <p:spTgt spid="117"/>
                                        </p:tgtEl>
                                      </p:cBhvr>
                                    </p:animEffect>
                                  </p:childTnLst>
                                </p:cTn>
                              </p:par>
                              <p:par>
                                <p:cTn id="94" presetID="6" presetClass="entr" presetSubtype="16" fill="hold" nodeType="withEffect">
                                  <p:stCondLst>
                                    <p:cond delay="0"/>
                                  </p:stCondLst>
                                  <p:childTnLst>
                                    <p:set>
                                      <p:cBhvr>
                                        <p:cTn id="95" dur="1" fill="hold">
                                          <p:stCondLst>
                                            <p:cond delay="0"/>
                                          </p:stCondLst>
                                        </p:cTn>
                                        <p:tgtEl>
                                          <p:spTgt spid="103"/>
                                        </p:tgtEl>
                                        <p:attrNameLst>
                                          <p:attrName>style.visibility</p:attrName>
                                        </p:attrNameLst>
                                      </p:cBhvr>
                                      <p:to>
                                        <p:strVal val="visible"/>
                                      </p:to>
                                    </p:set>
                                    <p:animEffect transition="in" filter="circle(in)">
                                      <p:cBhvr>
                                        <p:cTn id="96" dur="1000"/>
                                        <p:tgtEl>
                                          <p:spTgt spid="103"/>
                                        </p:tgtEl>
                                      </p:cBhvr>
                                    </p:animEffect>
                                  </p:childTnLst>
                                </p:cTn>
                              </p:par>
                              <p:par>
                                <p:cTn id="97" presetID="6" presetClass="entr" presetSubtype="16" fill="hold" grpId="0" nodeType="withEffect">
                                  <p:stCondLst>
                                    <p:cond delay="0"/>
                                  </p:stCondLst>
                                  <p:childTnLst>
                                    <p:set>
                                      <p:cBhvr>
                                        <p:cTn id="98" dur="1" fill="hold">
                                          <p:stCondLst>
                                            <p:cond delay="0"/>
                                          </p:stCondLst>
                                        </p:cTn>
                                        <p:tgtEl>
                                          <p:spTgt spid="101"/>
                                        </p:tgtEl>
                                        <p:attrNameLst>
                                          <p:attrName>style.visibility</p:attrName>
                                        </p:attrNameLst>
                                      </p:cBhvr>
                                      <p:to>
                                        <p:strVal val="visible"/>
                                      </p:to>
                                    </p:set>
                                    <p:animEffect transition="in" filter="circle(in)">
                                      <p:cBhvr>
                                        <p:cTn id="99" dur="1000"/>
                                        <p:tgtEl>
                                          <p:spTgt spid="101"/>
                                        </p:tgtEl>
                                      </p:cBhvr>
                                    </p:animEffect>
                                  </p:childTnLst>
                                </p:cTn>
                              </p:par>
                              <p:par>
                                <p:cTn id="100" presetID="6" presetClass="entr" presetSubtype="16" fill="hold" grpId="0" nodeType="withEffect">
                                  <p:stCondLst>
                                    <p:cond delay="0"/>
                                  </p:stCondLst>
                                  <p:childTnLst>
                                    <p:set>
                                      <p:cBhvr>
                                        <p:cTn id="101" dur="1" fill="hold">
                                          <p:stCondLst>
                                            <p:cond delay="0"/>
                                          </p:stCondLst>
                                        </p:cTn>
                                        <p:tgtEl>
                                          <p:spTgt spid="102"/>
                                        </p:tgtEl>
                                        <p:attrNameLst>
                                          <p:attrName>style.visibility</p:attrName>
                                        </p:attrNameLst>
                                      </p:cBhvr>
                                      <p:to>
                                        <p:strVal val="visible"/>
                                      </p:to>
                                    </p:set>
                                    <p:animEffect transition="in" filter="circle(in)">
                                      <p:cBhvr>
                                        <p:cTn id="102" dur="1000"/>
                                        <p:tgtEl>
                                          <p:spTgt spid="102"/>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57"/>
                                        </p:tgtEl>
                                        <p:attrNameLst>
                                          <p:attrName>style.visibility</p:attrName>
                                        </p:attrNameLst>
                                      </p:cBhvr>
                                      <p:to>
                                        <p:strVal val="visible"/>
                                      </p:to>
                                    </p:set>
                                    <p:animEffect transition="in" filter="fade">
                                      <p:cBhvr>
                                        <p:cTn id="107" dur="500"/>
                                        <p:tgtEl>
                                          <p:spTgt spid="57"/>
                                        </p:tgtEl>
                                      </p:cBhvr>
                                    </p:animEffect>
                                  </p:childTnLst>
                                </p:cTn>
                              </p:par>
                              <p:par>
                                <p:cTn id="108" presetID="10" presetClass="entr" presetSubtype="0" fill="hold" nodeType="withEffect">
                                  <p:stCondLst>
                                    <p:cond delay="0"/>
                                  </p:stCondLst>
                                  <p:childTnLst>
                                    <p:set>
                                      <p:cBhvr>
                                        <p:cTn id="109" dur="1" fill="hold">
                                          <p:stCondLst>
                                            <p:cond delay="0"/>
                                          </p:stCondLst>
                                        </p:cTn>
                                        <p:tgtEl>
                                          <p:spTgt spid="22"/>
                                        </p:tgtEl>
                                        <p:attrNameLst>
                                          <p:attrName>style.visibility</p:attrName>
                                        </p:attrNameLst>
                                      </p:cBhvr>
                                      <p:to>
                                        <p:strVal val="visible"/>
                                      </p:to>
                                    </p:set>
                                    <p:animEffect transition="in" filter="fade">
                                      <p:cBhvr>
                                        <p:cTn id="110" dur="500"/>
                                        <p:tgtEl>
                                          <p:spTgt spid="22"/>
                                        </p:tgtEl>
                                      </p:cBhvr>
                                    </p:animEffect>
                                  </p:childTnLst>
                                </p:cTn>
                              </p:par>
                              <p:par>
                                <p:cTn id="111" presetID="10" presetClass="entr" presetSubtype="0" fill="hold" nodeType="withEffect">
                                  <p:stCondLst>
                                    <p:cond delay="0"/>
                                  </p:stCondLst>
                                  <p:childTnLst>
                                    <p:set>
                                      <p:cBhvr>
                                        <p:cTn id="112" dur="1" fill="hold">
                                          <p:stCondLst>
                                            <p:cond delay="0"/>
                                          </p:stCondLst>
                                        </p:cTn>
                                        <p:tgtEl>
                                          <p:spTgt spid="112"/>
                                        </p:tgtEl>
                                        <p:attrNameLst>
                                          <p:attrName>style.visibility</p:attrName>
                                        </p:attrNameLst>
                                      </p:cBhvr>
                                      <p:to>
                                        <p:strVal val="visible"/>
                                      </p:to>
                                    </p:set>
                                    <p:animEffect transition="in" filter="fade">
                                      <p:cBhvr>
                                        <p:cTn id="113" dur="500"/>
                                        <p:tgtEl>
                                          <p:spTgt spid="112"/>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58"/>
                                        </p:tgtEl>
                                        <p:attrNameLst>
                                          <p:attrName>style.visibility</p:attrName>
                                        </p:attrNameLst>
                                      </p:cBhvr>
                                      <p:to>
                                        <p:strVal val="visible"/>
                                      </p:to>
                                    </p:set>
                                    <p:animEffect transition="in" filter="fade">
                                      <p:cBhvr>
                                        <p:cTn id="118" dur="500"/>
                                        <p:tgtEl>
                                          <p:spTgt spid="5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3"/>
                                        </p:tgtEl>
                                        <p:attrNameLst>
                                          <p:attrName>style.visibility</p:attrName>
                                        </p:attrNameLst>
                                      </p:cBhvr>
                                      <p:to>
                                        <p:strVal val="visible"/>
                                      </p:to>
                                    </p:set>
                                    <p:animEffect transition="in" filter="fade">
                                      <p:cBhvr>
                                        <p:cTn id="121" dur="500"/>
                                        <p:tgtEl>
                                          <p:spTgt spid="63"/>
                                        </p:tgtEl>
                                      </p:cBhvr>
                                    </p:animEffect>
                                  </p:childTnLst>
                                </p:cTn>
                              </p:par>
                              <p:par>
                                <p:cTn id="122" presetID="10" presetClass="entr" presetSubtype="0" fill="hold" nodeType="withEffect">
                                  <p:stCondLst>
                                    <p:cond delay="0"/>
                                  </p:stCondLst>
                                  <p:childTnLst>
                                    <p:set>
                                      <p:cBhvr>
                                        <p:cTn id="123" dur="1" fill="hold">
                                          <p:stCondLst>
                                            <p:cond delay="0"/>
                                          </p:stCondLst>
                                        </p:cTn>
                                        <p:tgtEl>
                                          <p:spTgt spid="23"/>
                                        </p:tgtEl>
                                        <p:attrNameLst>
                                          <p:attrName>style.visibility</p:attrName>
                                        </p:attrNameLst>
                                      </p:cBhvr>
                                      <p:to>
                                        <p:strVal val="visible"/>
                                      </p:to>
                                    </p:set>
                                    <p:animEffect transition="in" filter="fade">
                                      <p:cBhvr>
                                        <p:cTn id="124" dur="500"/>
                                        <p:tgtEl>
                                          <p:spTgt spid="23"/>
                                        </p:tgtEl>
                                      </p:cBhvr>
                                    </p:animEffect>
                                  </p:childTnLst>
                                </p:cTn>
                              </p:par>
                            </p:childTnLst>
                          </p:cTn>
                        </p:par>
                      </p:childTnLst>
                    </p:cTn>
                  </p:par>
                  <p:par>
                    <p:cTn id="125" fill="hold">
                      <p:stCondLst>
                        <p:cond delay="indefinite"/>
                      </p:stCondLst>
                      <p:childTnLst>
                        <p:par>
                          <p:cTn id="126" fill="hold">
                            <p:stCondLst>
                              <p:cond delay="0"/>
                            </p:stCondLst>
                            <p:childTnLst>
                              <p:par>
                                <p:cTn id="127" presetID="6" presetClass="entr" presetSubtype="16" fill="hold" nodeType="clickEffect">
                                  <p:stCondLst>
                                    <p:cond delay="0"/>
                                  </p:stCondLst>
                                  <p:childTnLst>
                                    <p:set>
                                      <p:cBhvr>
                                        <p:cTn id="128" dur="1" fill="hold">
                                          <p:stCondLst>
                                            <p:cond delay="0"/>
                                          </p:stCondLst>
                                        </p:cTn>
                                        <p:tgtEl>
                                          <p:spTgt spid="62"/>
                                        </p:tgtEl>
                                        <p:attrNameLst>
                                          <p:attrName>style.visibility</p:attrName>
                                        </p:attrNameLst>
                                      </p:cBhvr>
                                      <p:to>
                                        <p:strVal val="visible"/>
                                      </p:to>
                                    </p:set>
                                    <p:animEffect transition="in" filter="circle(in)">
                                      <p:cBhvr>
                                        <p:cTn id="129" dur="1000"/>
                                        <p:tgtEl>
                                          <p:spTgt spid="62"/>
                                        </p:tgtEl>
                                      </p:cBhvr>
                                    </p:animEffect>
                                  </p:childTnLst>
                                </p:cTn>
                              </p:par>
                              <p:par>
                                <p:cTn id="130" presetID="6" presetClass="entr" presetSubtype="16" fill="hold" grpId="0" nodeType="withEffect">
                                  <p:stCondLst>
                                    <p:cond delay="0"/>
                                  </p:stCondLst>
                                  <p:childTnLst>
                                    <p:set>
                                      <p:cBhvr>
                                        <p:cTn id="131" dur="1" fill="hold">
                                          <p:stCondLst>
                                            <p:cond delay="0"/>
                                          </p:stCondLst>
                                        </p:cTn>
                                        <p:tgtEl>
                                          <p:spTgt spid="11"/>
                                        </p:tgtEl>
                                        <p:attrNameLst>
                                          <p:attrName>style.visibility</p:attrName>
                                        </p:attrNameLst>
                                      </p:cBhvr>
                                      <p:to>
                                        <p:strVal val="visible"/>
                                      </p:to>
                                    </p:set>
                                    <p:animEffect transition="in" filter="circle(in)">
                                      <p:cBhvr>
                                        <p:cTn id="132" dur="1000"/>
                                        <p:tgtEl>
                                          <p:spTgt spid="11"/>
                                        </p:tgtEl>
                                      </p:cBhvr>
                                    </p:animEffect>
                                  </p:childTnLst>
                                </p:cTn>
                              </p:par>
                              <p:par>
                                <p:cTn id="133" presetID="6" presetClass="entr" presetSubtype="16" fill="hold" grpId="0" nodeType="withEffect">
                                  <p:stCondLst>
                                    <p:cond delay="0"/>
                                  </p:stCondLst>
                                  <p:childTnLst>
                                    <p:set>
                                      <p:cBhvr>
                                        <p:cTn id="134" dur="1" fill="hold">
                                          <p:stCondLst>
                                            <p:cond delay="0"/>
                                          </p:stCondLst>
                                        </p:cTn>
                                        <p:tgtEl>
                                          <p:spTgt spid="60"/>
                                        </p:tgtEl>
                                        <p:attrNameLst>
                                          <p:attrName>style.visibility</p:attrName>
                                        </p:attrNameLst>
                                      </p:cBhvr>
                                      <p:to>
                                        <p:strVal val="visible"/>
                                      </p:to>
                                    </p:set>
                                    <p:animEffect transition="in" filter="circle(in)">
                                      <p:cBhvr>
                                        <p:cTn id="135"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25" grpId="0" animBg="1"/>
      <p:bldP spid="33" grpId="0" animBg="1"/>
      <p:bldP spid="50" grpId="0" animBg="1"/>
      <p:bldP spid="54" grpId="0" animBg="1"/>
      <p:bldP spid="56" grpId="0" animBg="1"/>
      <p:bldP spid="57" grpId="0" animBg="1"/>
      <p:bldP spid="58" grpId="0" animBg="1"/>
      <p:bldP spid="11" grpId="0"/>
      <p:bldP spid="60" grpId="0"/>
      <p:bldP spid="61" grpId="0" animBg="1"/>
      <p:bldP spid="65" grpId="0" animBg="1"/>
      <p:bldP spid="68" grpId="0" animBg="1"/>
      <p:bldP spid="82" grpId="0" animBg="1"/>
      <p:bldP spid="101" grpId="0" animBg="1"/>
      <p:bldP spid="10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5171440" cy="851915"/>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gency FB" panose="020B0503020202020204" pitchFamily="34" charset="0"/>
              </a:rPr>
              <a:t>2.1 Problem Definition</a:t>
            </a:r>
            <a:endParaRPr lang="en-GB" sz="4000" b="1" dirty="0">
              <a:solidFill>
                <a:schemeClr val="tx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13</a:t>
            </a:r>
            <a:endParaRPr lang="en-GB" b="1" dirty="0">
              <a:solidFill>
                <a:srgbClr val="212121"/>
              </a:solidFill>
              <a:latin typeface="Agency FB" panose="020B0503020202020204" pitchFamily="34" charset="0"/>
            </a:endParaRPr>
          </a:p>
        </p:txBody>
      </p:sp>
      <p:sp>
        <p:nvSpPr>
          <p:cNvPr id="48" name="Rectangle 47"/>
          <p:cNvSpPr/>
          <p:nvPr/>
        </p:nvSpPr>
        <p:spPr>
          <a:xfrm>
            <a:off x="5053734" y="342900"/>
            <a:ext cx="560326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Graph Representation</a:t>
            </a:r>
            <a:endParaRPr lang="en-GB" sz="3200" b="1" dirty="0">
              <a:solidFill>
                <a:srgbClr val="FF5722"/>
              </a:solidFill>
              <a:latin typeface="Agency FB" panose="020B0503020202020204" pitchFamily="34" charset="0"/>
            </a:endParaRPr>
          </a:p>
        </p:txBody>
      </p:sp>
      <p:sp>
        <p:nvSpPr>
          <p:cNvPr id="51" name="Rectangle 50"/>
          <p:cNvSpPr/>
          <p:nvPr/>
        </p:nvSpPr>
        <p:spPr>
          <a:xfrm>
            <a:off x="5540998" y="1183978"/>
            <a:ext cx="1069361"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212121"/>
                </a:solidFill>
                <a:latin typeface="Agency FB" panose="020B0503020202020204" pitchFamily="34" charset="0"/>
              </a:rPr>
              <a:t>Insert</a:t>
            </a:r>
            <a:endParaRPr lang="en-GB" sz="2400" b="1" dirty="0">
              <a:solidFill>
                <a:srgbClr val="212121"/>
              </a:solidFill>
              <a:latin typeface="Agency FB" panose="020B0503020202020204" pitchFamily="34" charset="0"/>
            </a:endParaRPr>
          </a:p>
        </p:txBody>
      </p:sp>
      <p:sp>
        <p:nvSpPr>
          <p:cNvPr id="44" name="Rectangle 43"/>
          <p:cNvSpPr/>
          <p:nvPr/>
        </p:nvSpPr>
        <p:spPr>
          <a:xfrm>
            <a:off x="5534335" y="2852461"/>
            <a:ext cx="1082686"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212121"/>
                </a:solidFill>
                <a:latin typeface="Agency FB" panose="020B0503020202020204" pitchFamily="34" charset="0"/>
              </a:rPr>
              <a:t>Delete</a:t>
            </a:r>
            <a:endParaRPr lang="en-GB" sz="2400" b="1" dirty="0">
              <a:solidFill>
                <a:srgbClr val="212121"/>
              </a:solidFill>
              <a:latin typeface="Agency FB" panose="020B0503020202020204" pitchFamily="34" charset="0"/>
            </a:endParaRPr>
          </a:p>
        </p:txBody>
      </p:sp>
      <p:sp>
        <p:nvSpPr>
          <p:cNvPr id="45" name="Rectangle 44"/>
          <p:cNvSpPr/>
          <p:nvPr/>
        </p:nvSpPr>
        <p:spPr>
          <a:xfrm>
            <a:off x="5516557" y="4537310"/>
            <a:ext cx="1082686"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212121"/>
                </a:solidFill>
                <a:latin typeface="Agency FB" panose="020B0503020202020204" pitchFamily="34" charset="0"/>
              </a:rPr>
              <a:t>Change </a:t>
            </a:r>
            <a:endParaRPr lang="en-GB" sz="2400" b="1" dirty="0">
              <a:solidFill>
                <a:srgbClr val="212121"/>
              </a:solidFill>
              <a:latin typeface="Agency FB" panose="020B0503020202020204" pitchFamily="34" charset="0"/>
            </a:endParaRPr>
          </a:p>
        </p:txBody>
      </p:sp>
      <p:sp>
        <p:nvSpPr>
          <p:cNvPr id="47" name="Rectangle 46"/>
          <p:cNvSpPr/>
          <p:nvPr/>
        </p:nvSpPr>
        <p:spPr>
          <a:xfrm>
            <a:off x="4996634" y="1687188"/>
            <a:ext cx="2158091" cy="79548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212121"/>
                </a:solidFill>
                <a:latin typeface="Agency FB" panose="020B0503020202020204" pitchFamily="34" charset="0"/>
              </a:rPr>
              <a:t>a</a:t>
            </a:r>
            <a:r>
              <a:rPr lang="en-US" sz="2400" dirty="0" smtClean="0">
                <a:solidFill>
                  <a:srgbClr val="212121"/>
                </a:solidFill>
                <a:latin typeface="Agency FB" panose="020B0503020202020204" pitchFamily="34" charset="0"/>
              </a:rPr>
              <a:t>dding a node </a:t>
            </a:r>
            <a:r>
              <a:rPr lang="en-US" sz="2400" dirty="0">
                <a:solidFill>
                  <a:srgbClr val="212121"/>
                </a:solidFill>
                <a:latin typeface="Agency FB" panose="020B0503020202020204" pitchFamily="34" charset="0"/>
              </a:rPr>
              <a:t>&amp; edges </a:t>
            </a:r>
            <a:r>
              <a:rPr lang="en-US" sz="2400" dirty="0" smtClean="0">
                <a:solidFill>
                  <a:srgbClr val="212121"/>
                </a:solidFill>
                <a:latin typeface="Agency FB" panose="020B0503020202020204" pitchFamily="34" charset="0"/>
              </a:rPr>
              <a:t>to the node</a:t>
            </a:r>
            <a:endParaRPr lang="en-GB" sz="2400" dirty="0">
              <a:solidFill>
                <a:srgbClr val="212121"/>
              </a:solidFill>
              <a:latin typeface="Agency FB" panose="020B0503020202020204" pitchFamily="34" charset="0"/>
            </a:endParaRPr>
          </a:p>
        </p:txBody>
      </p:sp>
      <p:sp>
        <p:nvSpPr>
          <p:cNvPr id="52" name="Rectangle 51"/>
          <p:cNvSpPr/>
          <p:nvPr/>
        </p:nvSpPr>
        <p:spPr>
          <a:xfrm>
            <a:off x="5191760" y="3456154"/>
            <a:ext cx="2158091" cy="85393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212121"/>
                </a:solidFill>
                <a:latin typeface="Agency FB" panose="020B0503020202020204" pitchFamily="34" charset="0"/>
              </a:rPr>
              <a:t>Removing a node </a:t>
            </a:r>
            <a:r>
              <a:rPr lang="en-US" sz="2400" dirty="0">
                <a:solidFill>
                  <a:srgbClr val="212121"/>
                </a:solidFill>
                <a:latin typeface="Agency FB" panose="020B0503020202020204" pitchFamily="34" charset="0"/>
              </a:rPr>
              <a:t>&amp;</a:t>
            </a:r>
            <a:r>
              <a:rPr lang="en-US" sz="2400" dirty="0" smtClean="0">
                <a:solidFill>
                  <a:srgbClr val="212121"/>
                </a:solidFill>
                <a:latin typeface="Agency FB" panose="020B0503020202020204" pitchFamily="34" charset="0"/>
              </a:rPr>
              <a:t> edges to the node</a:t>
            </a:r>
            <a:endParaRPr lang="en-GB" sz="2400" dirty="0">
              <a:solidFill>
                <a:srgbClr val="212121"/>
              </a:solidFill>
              <a:latin typeface="Agency FB" panose="020B0503020202020204" pitchFamily="34" charset="0"/>
            </a:endParaRPr>
          </a:p>
        </p:txBody>
      </p:sp>
      <p:sp>
        <p:nvSpPr>
          <p:cNvPr id="55" name="Rectangle 54"/>
          <p:cNvSpPr/>
          <p:nvPr/>
        </p:nvSpPr>
        <p:spPr>
          <a:xfrm>
            <a:off x="4268999" y="5185798"/>
            <a:ext cx="3677920" cy="91033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212121"/>
                </a:solidFill>
                <a:latin typeface="Agency FB" panose="020B0503020202020204" pitchFamily="34" charset="0"/>
              </a:rPr>
              <a:t>Remove existing edges &amp; add new edges to the corresponding node</a:t>
            </a:r>
            <a:endParaRPr lang="en-GB" sz="2400" dirty="0">
              <a:solidFill>
                <a:srgbClr val="212121"/>
              </a:solidFill>
              <a:latin typeface="Agency FB" panose="020B0503020202020204" pitchFamily="34" charset="0"/>
            </a:endParaRPr>
          </a:p>
        </p:txBody>
      </p:sp>
      <p:sp>
        <p:nvSpPr>
          <p:cNvPr id="37" name="Oval 36"/>
          <p:cNvSpPr/>
          <p:nvPr/>
        </p:nvSpPr>
        <p:spPr>
          <a:xfrm>
            <a:off x="1899239" y="2340902"/>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p:cNvSpPr/>
          <p:nvPr/>
        </p:nvSpPr>
        <p:spPr>
          <a:xfrm>
            <a:off x="3653089" y="2340902"/>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Straight Connector 38"/>
          <p:cNvCxnSpPr>
            <a:stCxn id="37" idx="5"/>
            <a:endCxn id="38" idx="3"/>
          </p:cNvCxnSpPr>
          <p:nvPr/>
        </p:nvCxnSpPr>
        <p:spPr>
          <a:xfrm>
            <a:off x="2133386" y="2575049"/>
            <a:ext cx="1559876"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2" idx="6"/>
            <a:endCxn id="38" idx="0"/>
          </p:cNvCxnSpPr>
          <p:nvPr/>
        </p:nvCxnSpPr>
        <p:spPr>
          <a:xfrm>
            <a:off x="3028230" y="2058441"/>
            <a:ext cx="762019" cy="282461"/>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753910" y="1921281"/>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3" name="Straight Connector 42"/>
          <p:cNvCxnSpPr>
            <a:stCxn id="37" idx="7"/>
            <a:endCxn id="42" idx="2"/>
          </p:cNvCxnSpPr>
          <p:nvPr/>
        </p:nvCxnSpPr>
        <p:spPr>
          <a:xfrm flipV="1">
            <a:off x="2133386" y="2058441"/>
            <a:ext cx="620524" cy="322634"/>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784165" y="2340902"/>
            <a:ext cx="274320" cy="274320"/>
          </a:xfrm>
          <a:prstGeom prst="ellipse">
            <a:avLst/>
          </a:prstGeom>
          <a:solidFill>
            <a:srgbClr val="FF572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p:cNvSpPr/>
          <p:nvPr/>
        </p:nvSpPr>
        <p:spPr>
          <a:xfrm>
            <a:off x="8576766" y="2312839"/>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p:nvSpPr>
        <p:spPr>
          <a:xfrm>
            <a:off x="10330616" y="2312839"/>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traight Connector 55"/>
          <p:cNvCxnSpPr>
            <a:stCxn id="50" idx="5"/>
            <a:endCxn id="54" idx="3"/>
          </p:cNvCxnSpPr>
          <p:nvPr/>
        </p:nvCxnSpPr>
        <p:spPr>
          <a:xfrm>
            <a:off x="8810913" y="2546986"/>
            <a:ext cx="1559876"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8" idx="6"/>
            <a:endCxn id="54" idx="0"/>
          </p:cNvCxnSpPr>
          <p:nvPr/>
        </p:nvCxnSpPr>
        <p:spPr>
          <a:xfrm>
            <a:off x="9705757" y="2030378"/>
            <a:ext cx="762019" cy="282461"/>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9431437" y="1893218"/>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9" name="Straight Connector 58"/>
          <p:cNvCxnSpPr>
            <a:stCxn id="50" idx="7"/>
            <a:endCxn id="58" idx="2"/>
          </p:cNvCxnSpPr>
          <p:nvPr/>
        </p:nvCxnSpPr>
        <p:spPr>
          <a:xfrm flipV="1">
            <a:off x="8810913" y="2030378"/>
            <a:ext cx="620524" cy="322634"/>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8576766" y="1611194"/>
            <a:ext cx="274320" cy="274320"/>
          </a:xfrm>
          <a:prstGeom prst="ellipse">
            <a:avLst/>
          </a:prstGeom>
          <a:solidFill>
            <a:srgbClr val="FF572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1" name="Straight Connector 60"/>
          <p:cNvCxnSpPr>
            <a:stCxn id="50" idx="0"/>
            <a:endCxn id="60" idx="4"/>
          </p:cNvCxnSpPr>
          <p:nvPr/>
        </p:nvCxnSpPr>
        <p:spPr>
          <a:xfrm flipV="1">
            <a:off x="8713926" y="1885514"/>
            <a:ext cx="0" cy="427325"/>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6"/>
            <a:endCxn id="58" idx="1"/>
          </p:cNvCxnSpPr>
          <p:nvPr/>
        </p:nvCxnSpPr>
        <p:spPr>
          <a:xfrm>
            <a:off x="8851086" y="1748354"/>
            <a:ext cx="620524" cy="185037"/>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909589" y="4136143"/>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p:cNvSpPr/>
          <p:nvPr/>
        </p:nvSpPr>
        <p:spPr>
          <a:xfrm>
            <a:off x="3663439" y="4136143"/>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8" name="Straight Connector 67"/>
          <p:cNvCxnSpPr>
            <a:stCxn id="66" idx="5"/>
            <a:endCxn id="67" idx="3"/>
          </p:cNvCxnSpPr>
          <p:nvPr/>
        </p:nvCxnSpPr>
        <p:spPr>
          <a:xfrm>
            <a:off x="2143736" y="4370290"/>
            <a:ext cx="1559876"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70" idx="6"/>
            <a:endCxn id="67" idx="0"/>
          </p:cNvCxnSpPr>
          <p:nvPr/>
        </p:nvCxnSpPr>
        <p:spPr>
          <a:xfrm>
            <a:off x="3038580" y="3853682"/>
            <a:ext cx="762019" cy="282461"/>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764260" y="3716522"/>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1" name="Straight Connector 70"/>
          <p:cNvCxnSpPr>
            <a:stCxn id="66" idx="7"/>
            <a:endCxn id="70" idx="2"/>
          </p:cNvCxnSpPr>
          <p:nvPr/>
        </p:nvCxnSpPr>
        <p:spPr>
          <a:xfrm flipV="1">
            <a:off x="2143736" y="3853682"/>
            <a:ext cx="620524" cy="322634"/>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1909589" y="3434498"/>
            <a:ext cx="274320" cy="274320"/>
          </a:xfrm>
          <a:prstGeom prst="ellipse">
            <a:avLst/>
          </a:prstGeom>
          <a:solidFill>
            <a:srgbClr val="FF572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3" name="Straight Connector 72"/>
          <p:cNvCxnSpPr>
            <a:stCxn id="66" idx="0"/>
            <a:endCxn id="72" idx="4"/>
          </p:cNvCxnSpPr>
          <p:nvPr/>
        </p:nvCxnSpPr>
        <p:spPr>
          <a:xfrm flipV="1">
            <a:off x="2046749" y="3708818"/>
            <a:ext cx="0" cy="427325"/>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2" idx="6"/>
            <a:endCxn id="70" idx="1"/>
          </p:cNvCxnSpPr>
          <p:nvPr/>
        </p:nvCxnSpPr>
        <p:spPr>
          <a:xfrm>
            <a:off x="2183909" y="3571658"/>
            <a:ext cx="620524" cy="185037"/>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9132357" y="4127797"/>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p:cNvSpPr/>
          <p:nvPr/>
        </p:nvSpPr>
        <p:spPr>
          <a:xfrm>
            <a:off x="10886207" y="4127797"/>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7" name="Straight Connector 76"/>
          <p:cNvCxnSpPr>
            <a:stCxn id="75" idx="5"/>
            <a:endCxn id="76" idx="3"/>
          </p:cNvCxnSpPr>
          <p:nvPr/>
        </p:nvCxnSpPr>
        <p:spPr>
          <a:xfrm>
            <a:off x="9366504" y="4361944"/>
            <a:ext cx="1559876"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9" idx="6"/>
            <a:endCxn id="76" idx="0"/>
          </p:cNvCxnSpPr>
          <p:nvPr/>
        </p:nvCxnSpPr>
        <p:spPr>
          <a:xfrm>
            <a:off x="10261348" y="3845336"/>
            <a:ext cx="762019" cy="282461"/>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9987028" y="3708176"/>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0" name="Straight Connector 79"/>
          <p:cNvCxnSpPr>
            <a:stCxn id="75" idx="7"/>
            <a:endCxn id="79" idx="2"/>
          </p:cNvCxnSpPr>
          <p:nvPr/>
        </p:nvCxnSpPr>
        <p:spPr>
          <a:xfrm flipV="1">
            <a:off x="9366504" y="3845336"/>
            <a:ext cx="620524" cy="322634"/>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8017283" y="4127797"/>
            <a:ext cx="274320" cy="274320"/>
          </a:xfrm>
          <a:prstGeom prst="ellipse">
            <a:avLst/>
          </a:prstGeom>
          <a:solidFill>
            <a:srgbClr val="FF572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p:cNvSpPr/>
          <p:nvPr/>
        </p:nvSpPr>
        <p:spPr>
          <a:xfrm>
            <a:off x="1899239" y="5905432"/>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p:cNvSpPr/>
          <p:nvPr/>
        </p:nvSpPr>
        <p:spPr>
          <a:xfrm>
            <a:off x="3653089" y="5905432"/>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4" name="Straight Connector 83"/>
          <p:cNvCxnSpPr>
            <a:stCxn id="82" idx="5"/>
            <a:endCxn id="83" idx="3"/>
          </p:cNvCxnSpPr>
          <p:nvPr/>
        </p:nvCxnSpPr>
        <p:spPr>
          <a:xfrm>
            <a:off x="2133386" y="6139579"/>
            <a:ext cx="1559876"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6" idx="6"/>
            <a:endCxn id="83" idx="0"/>
          </p:cNvCxnSpPr>
          <p:nvPr/>
        </p:nvCxnSpPr>
        <p:spPr>
          <a:xfrm>
            <a:off x="3028230" y="5622971"/>
            <a:ext cx="762019" cy="282461"/>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2753910" y="5485811"/>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7" name="Straight Connector 86"/>
          <p:cNvCxnSpPr>
            <a:stCxn id="88" idx="6"/>
            <a:endCxn id="86" idx="1"/>
          </p:cNvCxnSpPr>
          <p:nvPr/>
        </p:nvCxnSpPr>
        <p:spPr>
          <a:xfrm>
            <a:off x="2036399" y="5203787"/>
            <a:ext cx="757684" cy="322197"/>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1762079" y="5066627"/>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9" name="Straight Connector 88"/>
          <p:cNvCxnSpPr>
            <a:stCxn id="88" idx="4"/>
            <a:endCxn id="82" idx="0"/>
          </p:cNvCxnSpPr>
          <p:nvPr/>
        </p:nvCxnSpPr>
        <p:spPr>
          <a:xfrm>
            <a:off x="1899239" y="5340947"/>
            <a:ext cx="137160" cy="564485"/>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8805925" y="5958973"/>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p:cNvSpPr/>
          <p:nvPr/>
        </p:nvSpPr>
        <p:spPr>
          <a:xfrm>
            <a:off x="10559775" y="5958973"/>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2" name="Straight Connector 91"/>
          <p:cNvCxnSpPr>
            <a:stCxn id="90" idx="5"/>
            <a:endCxn id="91" idx="3"/>
          </p:cNvCxnSpPr>
          <p:nvPr/>
        </p:nvCxnSpPr>
        <p:spPr>
          <a:xfrm>
            <a:off x="9040072" y="6193120"/>
            <a:ext cx="1559876"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4" idx="6"/>
            <a:endCxn id="91" idx="0"/>
          </p:cNvCxnSpPr>
          <p:nvPr/>
        </p:nvCxnSpPr>
        <p:spPr>
          <a:xfrm>
            <a:off x="9934916" y="5676512"/>
            <a:ext cx="762019" cy="282461"/>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9660596" y="5539352"/>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p:cNvSpPr/>
          <p:nvPr/>
        </p:nvSpPr>
        <p:spPr>
          <a:xfrm>
            <a:off x="8668765" y="5120168"/>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7" name="Straight Connector 96"/>
          <p:cNvCxnSpPr>
            <a:stCxn id="96" idx="4"/>
            <a:endCxn id="90" idx="0"/>
          </p:cNvCxnSpPr>
          <p:nvPr/>
        </p:nvCxnSpPr>
        <p:spPr>
          <a:xfrm>
            <a:off x="8805925" y="5394488"/>
            <a:ext cx="137160" cy="564485"/>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0" idx="7"/>
            <a:endCxn id="94" idx="3"/>
          </p:cNvCxnSpPr>
          <p:nvPr/>
        </p:nvCxnSpPr>
        <p:spPr>
          <a:xfrm flipV="1">
            <a:off x="9040072" y="5773499"/>
            <a:ext cx="660697" cy="225647"/>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pic>
        <p:nvPicPr>
          <p:cNvPr id="105" name="Picture 10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4089" y="5256716"/>
            <a:ext cx="216337" cy="216337"/>
          </a:xfrm>
          <a:prstGeom prst="rect">
            <a:avLst/>
          </a:prstGeom>
        </p:spPr>
      </p:pic>
      <p:pic>
        <p:nvPicPr>
          <p:cNvPr id="106" name="Picture 1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2467" y="5587107"/>
            <a:ext cx="292440" cy="292440"/>
          </a:xfrm>
          <a:prstGeom prst="rect">
            <a:avLst/>
          </a:prstGeom>
        </p:spPr>
      </p:pic>
      <p:pic>
        <p:nvPicPr>
          <p:cNvPr id="107" name="Picture 10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25491" y="3566823"/>
            <a:ext cx="216337" cy="216337"/>
          </a:xfrm>
          <a:prstGeom prst="rect">
            <a:avLst/>
          </a:prstGeom>
        </p:spPr>
      </p:pic>
      <p:pic>
        <p:nvPicPr>
          <p:cNvPr id="110" name="Picture 10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57222" y="3799321"/>
            <a:ext cx="216337" cy="216337"/>
          </a:xfrm>
          <a:prstGeom prst="rect">
            <a:avLst/>
          </a:prstGeom>
        </p:spPr>
      </p:pic>
    </p:spTree>
    <p:custDataLst>
      <p:tags r:id="rId1"/>
    </p:custDataLst>
    <p:extLst>
      <p:ext uri="{BB962C8B-B14F-4D97-AF65-F5344CB8AC3E}">
        <p14:creationId xmlns:p14="http://schemas.microsoft.com/office/powerpoint/2010/main" val="1279309952"/>
      </p:ext>
    </p:extLst>
  </p:cSld>
  <p:clrMapOvr>
    <a:masterClrMapping/>
  </p:clrMapOvr>
  <mc:AlternateContent xmlns:mc="http://schemas.openxmlformats.org/markup-compatibility/2006" xmlns:p14="http://schemas.microsoft.com/office/powerpoint/2010/main">
    <mc:Choice Requires="p14">
      <p:transition spd="slow" p14:dur="2000" advTm="6481"/>
    </mc:Choice>
    <mc:Fallback xmlns="">
      <p:transition spd="slow" advTm="64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p:cTn id="15" dur="500" fill="hold"/>
                                        <p:tgtEl>
                                          <p:spTgt spid="37"/>
                                        </p:tgtEl>
                                        <p:attrNameLst>
                                          <p:attrName>ppt_w</p:attrName>
                                        </p:attrNameLst>
                                      </p:cBhvr>
                                      <p:tavLst>
                                        <p:tav tm="0">
                                          <p:val>
                                            <p:fltVal val="0"/>
                                          </p:val>
                                        </p:tav>
                                        <p:tav tm="100000">
                                          <p:val>
                                            <p:strVal val="#ppt_w"/>
                                          </p:val>
                                        </p:tav>
                                      </p:tavLst>
                                    </p:anim>
                                    <p:anim calcmode="lin" valueType="num">
                                      <p:cBhvr>
                                        <p:cTn id="16" dur="500" fill="hold"/>
                                        <p:tgtEl>
                                          <p:spTgt spid="37"/>
                                        </p:tgtEl>
                                        <p:attrNameLst>
                                          <p:attrName>ppt_h</p:attrName>
                                        </p:attrNameLst>
                                      </p:cBhvr>
                                      <p:tavLst>
                                        <p:tav tm="0">
                                          <p:val>
                                            <p:fltVal val="0"/>
                                          </p:val>
                                        </p:tav>
                                        <p:tav tm="100000">
                                          <p:val>
                                            <p:strVal val="#ppt_h"/>
                                          </p:val>
                                        </p:tav>
                                      </p:tavLst>
                                    </p:anim>
                                    <p:animEffect transition="in" filter="fade">
                                      <p:cBhvr>
                                        <p:cTn id="17" dur="500"/>
                                        <p:tgtEl>
                                          <p:spTgt spid="37"/>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ppt_w</p:attrName>
                                        </p:attrNameLst>
                                      </p:cBhvr>
                                      <p:tavLst>
                                        <p:tav tm="0">
                                          <p:val>
                                            <p:fltVal val="0"/>
                                          </p:val>
                                        </p:tav>
                                        <p:tav tm="100000">
                                          <p:val>
                                            <p:strVal val="#ppt_w"/>
                                          </p:val>
                                        </p:tav>
                                      </p:tavLst>
                                    </p:anim>
                                    <p:anim calcmode="lin" valueType="num">
                                      <p:cBhvr>
                                        <p:cTn id="26" dur="500" fill="hold"/>
                                        <p:tgtEl>
                                          <p:spTgt spid="39"/>
                                        </p:tgtEl>
                                        <p:attrNameLst>
                                          <p:attrName>ppt_h</p:attrName>
                                        </p:attrNameLst>
                                      </p:cBhvr>
                                      <p:tavLst>
                                        <p:tav tm="0">
                                          <p:val>
                                            <p:fltVal val="0"/>
                                          </p:val>
                                        </p:tav>
                                        <p:tav tm="100000">
                                          <p:val>
                                            <p:strVal val="#ppt_h"/>
                                          </p:val>
                                        </p:tav>
                                      </p:tavLst>
                                    </p:anim>
                                    <p:animEffect transition="in" filter="fade">
                                      <p:cBhvr>
                                        <p:cTn id="27" dur="500"/>
                                        <p:tgtEl>
                                          <p:spTgt spid="39"/>
                                        </p:tgtEl>
                                      </p:cBhvr>
                                    </p:animEffect>
                                  </p:childTnLst>
                                </p:cTn>
                              </p:par>
                              <p:par>
                                <p:cTn id="28" presetID="53" presetClass="entr" presetSubtype="16" fill="hold" nodeType="withEffect">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cBhvr>
                                        <p:cTn id="30" dur="500" fill="hold"/>
                                        <p:tgtEl>
                                          <p:spTgt spid="41"/>
                                        </p:tgtEl>
                                        <p:attrNameLst>
                                          <p:attrName>ppt_w</p:attrName>
                                        </p:attrNameLst>
                                      </p:cBhvr>
                                      <p:tavLst>
                                        <p:tav tm="0">
                                          <p:val>
                                            <p:fltVal val="0"/>
                                          </p:val>
                                        </p:tav>
                                        <p:tav tm="100000">
                                          <p:val>
                                            <p:strVal val="#ppt_w"/>
                                          </p:val>
                                        </p:tav>
                                      </p:tavLst>
                                    </p:anim>
                                    <p:anim calcmode="lin" valueType="num">
                                      <p:cBhvr>
                                        <p:cTn id="31" dur="500" fill="hold"/>
                                        <p:tgtEl>
                                          <p:spTgt spid="41"/>
                                        </p:tgtEl>
                                        <p:attrNameLst>
                                          <p:attrName>ppt_h</p:attrName>
                                        </p:attrNameLst>
                                      </p:cBhvr>
                                      <p:tavLst>
                                        <p:tav tm="0">
                                          <p:val>
                                            <p:fltVal val="0"/>
                                          </p:val>
                                        </p:tav>
                                        <p:tav tm="100000">
                                          <p:val>
                                            <p:strVal val="#ppt_h"/>
                                          </p:val>
                                        </p:tav>
                                      </p:tavLst>
                                    </p:anim>
                                    <p:animEffect transition="in" filter="fade">
                                      <p:cBhvr>
                                        <p:cTn id="32" dur="500"/>
                                        <p:tgtEl>
                                          <p:spTgt spid="41"/>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p:cTn id="35" dur="500" fill="hold"/>
                                        <p:tgtEl>
                                          <p:spTgt spid="42"/>
                                        </p:tgtEl>
                                        <p:attrNameLst>
                                          <p:attrName>ppt_w</p:attrName>
                                        </p:attrNameLst>
                                      </p:cBhvr>
                                      <p:tavLst>
                                        <p:tav tm="0">
                                          <p:val>
                                            <p:fltVal val="0"/>
                                          </p:val>
                                        </p:tav>
                                        <p:tav tm="100000">
                                          <p:val>
                                            <p:strVal val="#ppt_w"/>
                                          </p:val>
                                        </p:tav>
                                      </p:tavLst>
                                    </p:anim>
                                    <p:anim calcmode="lin" valueType="num">
                                      <p:cBhvr>
                                        <p:cTn id="36" dur="500" fill="hold"/>
                                        <p:tgtEl>
                                          <p:spTgt spid="42"/>
                                        </p:tgtEl>
                                        <p:attrNameLst>
                                          <p:attrName>ppt_h</p:attrName>
                                        </p:attrNameLst>
                                      </p:cBhvr>
                                      <p:tavLst>
                                        <p:tav tm="0">
                                          <p:val>
                                            <p:fltVal val="0"/>
                                          </p:val>
                                        </p:tav>
                                        <p:tav tm="100000">
                                          <p:val>
                                            <p:strVal val="#ppt_h"/>
                                          </p:val>
                                        </p:tav>
                                      </p:tavLst>
                                    </p:anim>
                                    <p:animEffect transition="in" filter="fade">
                                      <p:cBhvr>
                                        <p:cTn id="37" dur="500"/>
                                        <p:tgtEl>
                                          <p:spTgt spid="42"/>
                                        </p:tgtEl>
                                      </p:cBhvr>
                                    </p:animEffect>
                                  </p:childTnLst>
                                </p:cTn>
                              </p:par>
                              <p:par>
                                <p:cTn id="38" presetID="53" presetClass="entr" presetSubtype="16" fill="hold" nodeType="withEffect">
                                  <p:stCondLst>
                                    <p:cond delay="0"/>
                                  </p:stCondLst>
                                  <p:childTnLst>
                                    <p:set>
                                      <p:cBhvr>
                                        <p:cTn id="39" dur="1" fill="hold">
                                          <p:stCondLst>
                                            <p:cond delay="0"/>
                                          </p:stCondLst>
                                        </p:cTn>
                                        <p:tgtEl>
                                          <p:spTgt spid="43"/>
                                        </p:tgtEl>
                                        <p:attrNameLst>
                                          <p:attrName>style.visibility</p:attrName>
                                        </p:attrNameLst>
                                      </p:cBhvr>
                                      <p:to>
                                        <p:strVal val="visible"/>
                                      </p:to>
                                    </p:set>
                                    <p:anim calcmode="lin" valueType="num">
                                      <p:cBhvr>
                                        <p:cTn id="40" dur="500" fill="hold"/>
                                        <p:tgtEl>
                                          <p:spTgt spid="43"/>
                                        </p:tgtEl>
                                        <p:attrNameLst>
                                          <p:attrName>ppt_w</p:attrName>
                                        </p:attrNameLst>
                                      </p:cBhvr>
                                      <p:tavLst>
                                        <p:tav tm="0">
                                          <p:val>
                                            <p:fltVal val="0"/>
                                          </p:val>
                                        </p:tav>
                                        <p:tav tm="100000">
                                          <p:val>
                                            <p:strVal val="#ppt_w"/>
                                          </p:val>
                                        </p:tav>
                                      </p:tavLst>
                                    </p:anim>
                                    <p:anim calcmode="lin" valueType="num">
                                      <p:cBhvr>
                                        <p:cTn id="41" dur="500" fill="hold"/>
                                        <p:tgtEl>
                                          <p:spTgt spid="43"/>
                                        </p:tgtEl>
                                        <p:attrNameLst>
                                          <p:attrName>ppt_h</p:attrName>
                                        </p:attrNameLst>
                                      </p:cBhvr>
                                      <p:tavLst>
                                        <p:tav tm="0">
                                          <p:val>
                                            <p:fltVal val="0"/>
                                          </p:val>
                                        </p:tav>
                                        <p:tav tm="100000">
                                          <p:val>
                                            <p:strVal val="#ppt_h"/>
                                          </p:val>
                                        </p:tav>
                                      </p:tavLst>
                                    </p:anim>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p:cTn id="47" dur="500" fill="hold"/>
                                        <p:tgtEl>
                                          <p:spTgt spid="49"/>
                                        </p:tgtEl>
                                        <p:attrNameLst>
                                          <p:attrName>ppt_w</p:attrName>
                                        </p:attrNameLst>
                                      </p:cBhvr>
                                      <p:tavLst>
                                        <p:tav tm="0">
                                          <p:val>
                                            <p:fltVal val="0"/>
                                          </p:val>
                                        </p:tav>
                                        <p:tav tm="100000">
                                          <p:val>
                                            <p:strVal val="#ppt_w"/>
                                          </p:val>
                                        </p:tav>
                                      </p:tavLst>
                                    </p:anim>
                                    <p:anim calcmode="lin" valueType="num">
                                      <p:cBhvr>
                                        <p:cTn id="48" dur="500" fill="hold"/>
                                        <p:tgtEl>
                                          <p:spTgt spid="49"/>
                                        </p:tgtEl>
                                        <p:attrNameLst>
                                          <p:attrName>ppt_h</p:attrName>
                                        </p:attrNameLst>
                                      </p:cBhvr>
                                      <p:tavLst>
                                        <p:tav tm="0">
                                          <p:val>
                                            <p:fltVal val="0"/>
                                          </p:val>
                                        </p:tav>
                                        <p:tav tm="100000">
                                          <p:val>
                                            <p:strVal val="#ppt_h"/>
                                          </p:val>
                                        </p:tav>
                                      </p:tavLst>
                                    </p:anim>
                                    <p:animEffect transition="in" filter="fade">
                                      <p:cBhvr>
                                        <p:cTn id="49" dur="500"/>
                                        <p:tgtEl>
                                          <p:spTgt spid="49"/>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circle(in)">
                                      <p:cBhvr>
                                        <p:cTn id="54" dur="1000"/>
                                        <p:tgtEl>
                                          <p:spTgt spid="50"/>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circle(in)">
                                      <p:cBhvr>
                                        <p:cTn id="57" dur="1000"/>
                                        <p:tgtEl>
                                          <p:spTgt spid="54"/>
                                        </p:tgtEl>
                                      </p:cBhvr>
                                    </p:animEffect>
                                  </p:childTnLst>
                                </p:cTn>
                              </p:par>
                              <p:par>
                                <p:cTn id="58" presetID="6" presetClass="entr" presetSubtype="16" fill="hold" nodeType="with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circle(in)">
                                      <p:cBhvr>
                                        <p:cTn id="60" dur="1000"/>
                                        <p:tgtEl>
                                          <p:spTgt spid="56"/>
                                        </p:tgtEl>
                                      </p:cBhvr>
                                    </p:animEffect>
                                  </p:childTnLst>
                                </p:cTn>
                              </p:par>
                              <p:par>
                                <p:cTn id="61" presetID="6" presetClass="entr" presetSubtype="16" fill="hold" nodeType="withEffect">
                                  <p:stCondLst>
                                    <p:cond delay="0"/>
                                  </p:stCondLst>
                                  <p:childTnLst>
                                    <p:set>
                                      <p:cBhvr>
                                        <p:cTn id="62" dur="1" fill="hold">
                                          <p:stCondLst>
                                            <p:cond delay="0"/>
                                          </p:stCondLst>
                                        </p:cTn>
                                        <p:tgtEl>
                                          <p:spTgt spid="57"/>
                                        </p:tgtEl>
                                        <p:attrNameLst>
                                          <p:attrName>style.visibility</p:attrName>
                                        </p:attrNameLst>
                                      </p:cBhvr>
                                      <p:to>
                                        <p:strVal val="visible"/>
                                      </p:to>
                                    </p:set>
                                    <p:animEffect transition="in" filter="circle(in)">
                                      <p:cBhvr>
                                        <p:cTn id="63" dur="1000"/>
                                        <p:tgtEl>
                                          <p:spTgt spid="57"/>
                                        </p:tgtEl>
                                      </p:cBhvr>
                                    </p:animEffect>
                                  </p:childTnLst>
                                </p:cTn>
                              </p:par>
                              <p:par>
                                <p:cTn id="64" presetID="6" presetClass="entr" presetSubtype="16" fill="hold" grpId="0" nodeType="with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circle(in)">
                                      <p:cBhvr>
                                        <p:cTn id="66" dur="1000"/>
                                        <p:tgtEl>
                                          <p:spTgt spid="58"/>
                                        </p:tgtEl>
                                      </p:cBhvr>
                                    </p:animEffect>
                                  </p:childTnLst>
                                </p:cTn>
                              </p:par>
                              <p:par>
                                <p:cTn id="67" presetID="6" presetClass="entr" presetSubtype="16"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animEffect transition="in" filter="circle(in)">
                                      <p:cBhvr>
                                        <p:cTn id="69" dur="1000"/>
                                        <p:tgtEl>
                                          <p:spTgt spid="59"/>
                                        </p:tgtEl>
                                      </p:cBhvr>
                                    </p:animEffect>
                                  </p:childTnLst>
                                </p:cTn>
                              </p:par>
                            </p:childTnLst>
                          </p:cTn>
                        </p:par>
                      </p:childTnLst>
                    </p:cTn>
                  </p:par>
                  <p:par>
                    <p:cTn id="70" fill="hold">
                      <p:stCondLst>
                        <p:cond delay="indefinite"/>
                      </p:stCondLst>
                      <p:childTnLst>
                        <p:par>
                          <p:cTn id="71" fill="hold">
                            <p:stCondLst>
                              <p:cond delay="0"/>
                            </p:stCondLst>
                            <p:childTnLst>
                              <p:par>
                                <p:cTn id="72" presetID="6" presetClass="entr" presetSubtype="16"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circle(in)">
                                      <p:cBhvr>
                                        <p:cTn id="74" dur="1000"/>
                                        <p:tgtEl>
                                          <p:spTgt spid="60"/>
                                        </p:tgtEl>
                                      </p:cBhvr>
                                    </p:animEffect>
                                  </p:childTnLst>
                                </p:cTn>
                              </p:par>
                              <p:par>
                                <p:cTn id="75" presetID="6" presetClass="entr" presetSubtype="16" fill="hold" nodeType="with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circle(in)">
                                      <p:cBhvr>
                                        <p:cTn id="77" dur="1000"/>
                                        <p:tgtEl>
                                          <p:spTgt spid="61"/>
                                        </p:tgtEl>
                                      </p:cBhvr>
                                    </p:animEffect>
                                  </p:childTnLst>
                                </p:cTn>
                              </p:par>
                              <p:par>
                                <p:cTn id="78" presetID="6" presetClass="entr" presetSubtype="16" fill="hold" nodeType="with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circle(in)">
                                      <p:cBhvr>
                                        <p:cTn id="80" dur="1000"/>
                                        <p:tgtEl>
                                          <p:spTgt spid="6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fade">
                                      <p:cBhvr>
                                        <p:cTn id="85" dur="500"/>
                                        <p:tgtEl>
                                          <p:spTgt spid="4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fade">
                                      <p:cBhvr>
                                        <p:cTn id="88" dur="500"/>
                                        <p:tgtEl>
                                          <p:spTgt spid="52"/>
                                        </p:tgtEl>
                                      </p:cBhvr>
                                    </p:animEffect>
                                  </p:childTnLst>
                                </p:cTn>
                              </p:par>
                            </p:childTnLst>
                          </p:cTn>
                        </p:par>
                      </p:childTnLst>
                    </p:cTn>
                  </p:par>
                  <p:par>
                    <p:cTn id="89" fill="hold">
                      <p:stCondLst>
                        <p:cond delay="indefinite"/>
                      </p:stCondLst>
                      <p:childTnLst>
                        <p:par>
                          <p:cTn id="90" fill="hold">
                            <p:stCondLst>
                              <p:cond delay="0"/>
                            </p:stCondLst>
                            <p:childTnLst>
                              <p:par>
                                <p:cTn id="91" presetID="6" presetClass="entr" presetSubtype="16" fill="hold" grpId="0" nodeType="click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circle(in)">
                                      <p:cBhvr>
                                        <p:cTn id="93" dur="1000"/>
                                        <p:tgtEl>
                                          <p:spTgt spid="66"/>
                                        </p:tgtEl>
                                      </p:cBhvr>
                                    </p:animEffect>
                                  </p:childTnLst>
                                </p:cTn>
                              </p:par>
                              <p:par>
                                <p:cTn id="94" presetID="6" presetClass="entr" presetSubtype="16" fill="hold" grpId="0" nodeType="withEffect">
                                  <p:stCondLst>
                                    <p:cond delay="0"/>
                                  </p:stCondLst>
                                  <p:childTnLst>
                                    <p:set>
                                      <p:cBhvr>
                                        <p:cTn id="95" dur="1" fill="hold">
                                          <p:stCondLst>
                                            <p:cond delay="0"/>
                                          </p:stCondLst>
                                        </p:cTn>
                                        <p:tgtEl>
                                          <p:spTgt spid="67"/>
                                        </p:tgtEl>
                                        <p:attrNameLst>
                                          <p:attrName>style.visibility</p:attrName>
                                        </p:attrNameLst>
                                      </p:cBhvr>
                                      <p:to>
                                        <p:strVal val="visible"/>
                                      </p:to>
                                    </p:set>
                                    <p:animEffect transition="in" filter="circle(in)">
                                      <p:cBhvr>
                                        <p:cTn id="96" dur="1000"/>
                                        <p:tgtEl>
                                          <p:spTgt spid="67"/>
                                        </p:tgtEl>
                                      </p:cBhvr>
                                    </p:animEffect>
                                  </p:childTnLst>
                                </p:cTn>
                              </p:par>
                              <p:par>
                                <p:cTn id="97" presetID="6" presetClass="entr" presetSubtype="16" fill="hold" nodeType="with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circle(in)">
                                      <p:cBhvr>
                                        <p:cTn id="99" dur="1000"/>
                                        <p:tgtEl>
                                          <p:spTgt spid="68"/>
                                        </p:tgtEl>
                                      </p:cBhvr>
                                    </p:animEffect>
                                  </p:childTnLst>
                                </p:cTn>
                              </p:par>
                              <p:par>
                                <p:cTn id="100" presetID="6" presetClass="entr" presetSubtype="16" fill="hold" nodeType="withEffect">
                                  <p:stCondLst>
                                    <p:cond delay="0"/>
                                  </p:stCondLst>
                                  <p:childTnLst>
                                    <p:set>
                                      <p:cBhvr>
                                        <p:cTn id="101" dur="1" fill="hold">
                                          <p:stCondLst>
                                            <p:cond delay="0"/>
                                          </p:stCondLst>
                                        </p:cTn>
                                        <p:tgtEl>
                                          <p:spTgt spid="69"/>
                                        </p:tgtEl>
                                        <p:attrNameLst>
                                          <p:attrName>style.visibility</p:attrName>
                                        </p:attrNameLst>
                                      </p:cBhvr>
                                      <p:to>
                                        <p:strVal val="visible"/>
                                      </p:to>
                                    </p:set>
                                    <p:animEffect transition="in" filter="circle(in)">
                                      <p:cBhvr>
                                        <p:cTn id="102" dur="1000"/>
                                        <p:tgtEl>
                                          <p:spTgt spid="69"/>
                                        </p:tgtEl>
                                      </p:cBhvr>
                                    </p:animEffect>
                                  </p:childTnLst>
                                </p:cTn>
                              </p:par>
                              <p:par>
                                <p:cTn id="103" presetID="6" presetClass="entr" presetSubtype="16" fill="hold" grpId="0" nodeType="withEffect">
                                  <p:stCondLst>
                                    <p:cond delay="0"/>
                                  </p:stCondLst>
                                  <p:childTnLst>
                                    <p:set>
                                      <p:cBhvr>
                                        <p:cTn id="104" dur="1" fill="hold">
                                          <p:stCondLst>
                                            <p:cond delay="0"/>
                                          </p:stCondLst>
                                        </p:cTn>
                                        <p:tgtEl>
                                          <p:spTgt spid="70"/>
                                        </p:tgtEl>
                                        <p:attrNameLst>
                                          <p:attrName>style.visibility</p:attrName>
                                        </p:attrNameLst>
                                      </p:cBhvr>
                                      <p:to>
                                        <p:strVal val="visible"/>
                                      </p:to>
                                    </p:set>
                                    <p:animEffect transition="in" filter="circle(in)">
                                      <p:cBhvr>
                                        <p:cTn id="105" dur="1000"/>
                                        <p:tgtEl>
                                          <p:spTgt spid="70"/>
                                        </p:tgtEl>
                                      </p:cBhvr>
                                    </p:animEffect>
                                  </p:childTnLst>
                                </p:cTn>
                              </p:par>
                              <p:par>
                                <p:cTn id="106" presetID="6" presetClass="entr" presetSubtype="16" fill="hold" nodeType="withEffect">
                                  <p:stCondLst>
                                    <p:cond delay="0"/>
                                  </p:stCondLst>
                                  <p:childTnLst>
                                    <p:set>
                                      <p:cBhvr>
                                        <p:cTn id="107" dur="1" fill="hold">
                                          <p:stCondLst>
                                            <p:cond delay="0"/>
                                          </p:stCondLst>
                                        </p:cTn>
                                        <p:tgtEl>
                                          <p:spTgt spid="71"/>
                                        </p:tgtEl>
                                        <p:attrNameLst>
                                          <p:attrName>style.visibility</p:attrName>
                                        </p:attrNameLst>
                                      </p:cBhvr>
                                      <p:to>
                                        <p:strVal val="visible"/>
                                      </p:to>
                                    </p:set>
                                    <p:animEffect transition="in" filter="circle(in)">
                                      <p:cBhvr>
                                        <p:cTn id="108" dur="1000"/>
                                        <p:tgtEl>
                                          <p:spTgt spid="71"/>
                                        </p:tgtEl>
                                      </p:cBhvr>
                                    </p:animEffect>
                                  </p:childTnLst>
                                </p:cTn>
                              </p:par>
                              <p:par>
                                <p:cTn id="109" presetID="6" presetClass="entr" presetSubtype="16" fill="hold" grpId="0" nodeType="withEffect">
                                  <p:stCondLst>
                                    <p:cond delay="0"/>
                                  </p:stCondLst>
                                  <p:childTnLst>
                                    <p:set>
                                      <p:cBhvr>
                                        <p:cTn id="110" dur="1" fill="hold">
                                          <p:stCondLst>
                                            <p:cond delay="0"/>
                                          </p:stCondLst>
                                        </p:cTn>
                                        <p:tgtEl>
                                          <p:spTgt spid="72"/>
                                        </p:tgtEl>
                                        <p:attrNameLst>
                                          <p:attrName>style.visibility</p:attrName>
                                        </p:attrNameLst>
                                      </p:cBhvr>
                                      <p:to>
                                        <p:strVal val="visible"/>
                                      </p:to>
                                    </p:set>
                                    <p:animEffect transition="in" filter="circle(in)">
                                      <p:cBhvr>
                                        <p:cTn id="111" dur="1000"/>
                                        <p:tgtEl>
                                          <p:spTgt spid="72"/>
                                        </p:tgtEl>
                                      </p:cBhvr>
                                    </p:animEffect>
                                  </p:childTnLst>
                                </p:cTn>
                              </p:par>
                              <p:par>
                                <p:cTn id="112" presetID="6" presetClass="entr" presetSubtype="16" fill="hold" nodeType="with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circle(in)">
                                      <p:cBhvr>
                                        <p:cTn id="114" dur="1000"/>
                                        <p:tgtEl>
                                          <p:spTgt spid="73"/>
                                        </p:tgtEl>
                                      </p:cBhvr>
                                    </p:animEffect>
                                  </p:childTnLst>
                                </p:cTn>
                              </p:par>
                              <p:par>
                                <p:cTn id="115" presetID="6" presetClass="entr" presetSubtype="16" fill="hold" nodeType="with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circle(in)">
                                      <p:cBhvr>
                                        <p:cTn id="117" dur="1000"/>
                                        <p:tgtEl>
                                          <p:spTgt spid="74"/>
                                        </p:tgtEl>
                                      </p:cBhvr>
                                    </p:animEffect>
                                  </p:childTnLst>
                                </p:cTn>
                              </p:par>
                            </p:childTnLst>
                          </p:cTn>
                        </p:par>
                      </p:childTnLst>
                    </p:cTn>
                  </p:par>
                  <p:par>
                    <p:cTn id="118" fill="hold">
                      <p:stCondLst>
                        <p:cond delay="indefinite"/>
                      </p:stCondLst>
                      <p:childTnLst>
                        <p:par>
                          <p:cTn id="119" fill="hold">
                            <p:stCondLst>
                              <p:cond delay="0"/>
                            </p:stCondLst>
                            <p:childTnLst>
                              <p:par>
                                <p:cTn id="120" presetID="31" presetClass="entr" presetSubtype="0" fill="hold" nodeType="clickEffect">
                                  <p:stCondLst>
                                    <p:cond delay="0"/>
                                  </p:stCondLst>
                                  <p:childTnLst>
                                    <p:set>
                                      <p:cBhvr>
                                        <p:cTn id="121" dur="1" fill="hold">
                                          <p:stCondLst>
                                            <p:cond delay="0"/>
                                          </p:stCondLst>
                                        </p:cTn>
                                        <p:tgtEl>
                                          <p:spTgt spid="110"/>
                                        </p:tgtEl>
                                        <p:attrNameLst>
                                          <p:attrName>style.visibility</p:attrName>
                                        </p:attrNameLst>
                                      </p:cBhvr>
                                      <p:to>
                                        <p:strVal val="visible"/>
                                      </p:to>
                                    </p:set>
                                    <p:anim calcmode="lin" valueType="num">
                                      <p:cBhvr>
                                        <p:cTn id="122" dur="1000" fill="hold"/>
                                        <p:tgtEl>
                                          <p:spTgt spid="110"/>
                                        </p:tgtEl>
                                        <p:attrNameLst>
                                          <p:attrName>ppt_w</p:attrName>
                                        </p:attrNameLst>
                                      </p:cBhvr>
                                      <p:tavLst>
                                        <p:tav tm="0">
                                          <p:val>
                                            <p:fltVal val="0"/>
                                          </p:val>
                                        </p:tav>
                                        <p:tav tm="100000">
                                          <p:val>
                                            <p:strVal val="#ppt_w"/>
                                          </p:val>
                                        </p:tav>
                                      </p:tavLst>
                                    </p:anim>
                                    <p:anim calcmode="lin" valueType="num">
                                      <p:cBhvr>
                                        <p:cTn id="123" dur="1000" fill="hold"/>
                                        <p:tgtEl>
                                          <p:spTgt spid="110"/>
                                        </p:tgtEl>
                                        <p:attrNameLst>
                                          <p:attrName>ppt_h</p:attrName>
                                        </p:attrNameLst>
                                      </p:cBhvr>
                                      <p:tavLst>
                                        <p:tav tm="0">
                                          <p:val>
                                            <p:fltVal val="0"/>
                                          </p:val>
                                        </p:tav>
                                        <p:tav tm="100000">
                                          <p:val>
                                            <p:strVal val="#ppt_h"/>
                                          </p:val>
                                        </p:tav>
                                      </p:tavLst>
                                    </p:anim>
                                    <p:anim calcmode="lin" valueType="num">
                                      <p:cBhvr>
                                        <p:cTn id="124" dur="1000" fill="hold"/>
                                        <p:tgtEl>
                                          <p:spTgt spid="110"/>
                                        </p:tgtEl>
                                        <p:attrNameLst>
                                          <p:attrName>style.rotation</p:attrName>
                                        </p:attrNameLst>
                                      </p:cBhvr>
                                      <p:tavLst>
                                        <p:tav tm="0">
                                          <p:val>
                                            <p:fltVal val="90"/>
                                          </p:val>
                                        </p:tav>
                                        <p:tav tm="100000">
                                          <p:val>
                                            <p:fltVal val="0"/>
                                          </p:val>
                                        </p:tav>
                                      </p:tavLst>
                                    </p:anim>
                                    <p:animEffect transition="in" filter="fade">
                                      <p:cBhvr>
                                        <p:cTn id="125" dur="1000"/>
                                        <p:tgtEl>
                                          <p:spTgt spid="110"/>
                                        </p:tgtEl>
                                      </p:cBhvr>
                                    </p:animEffect>
                                  </p:childTnLst>
                                </p:cTn>
                              </p:par>
                              <p:par>
                                <p:cTn id="126" presetID="31" presetClass="entr" presetSubtype="0" fill="hold" nodeType="withEffect">
                                  <p:stCondLst>
                                    <p:cond delay="0"/>
                                  </p:stCondLst>
                                  <p:childTnLst>
                                    <p:set>
                                      <p:cBhvr>
                                        <p:cTn id="127" dur="1" fill="hold">
                                          <p:stCondLst>
                                            <p:cond delay="0"/>
                                          </p:stCondLst>
                                        </p:cTn>
                                        <p:tgtEl>
                                          <p:spTgt spid="107"/>
                                        </p:tgtEl>
                                        <p:attrNameLst>
                                          <p:attrName>style.visibility</p:attrName>
                                        </p:attrNameLst>
                                      </p:cBhvr>
                                      <p:to>
                                        <p:strVal val="visible"/>
                                      </p:to>
                                    </p:set>
                                    <p:anim calcmode="lin" valueType="num">
                                      <p:cBhvr>
                                        <p:cTn id="128" dur="1000" fill="hold"/>
                                        <p:tgtEl>
                                          <p:spTgt spid="107"/>
                                        </p:tgtEl>
                                        <p:attrNameLst>
                                          <p:attrName>ppt_w</p:attrName>
                                        </p:attrNameLst>
                                      </p:cBhvr>
                                      <p:tavLst>
                                        <p:tav tm="0">
                                          <p:val>
                                            <p:fltVal val="0"/>
                                          </p:val>
                                        </p:tav>
                                        <p:tav tm="100000">
                                          <p:val>
                                            <p:strVal val="#ppt_w"/>
                                          </p:val>
                                        </p:tav>
                                      </p:tavLst>
                                    </p:anim>
                                    <p:anim calcmode="lin" valueType="num">
                                      <p:cBhvr>
                                        <p:cTn id="129" dur="1000" fill="hold"/>
                                        <p:tgtEl>
                                          <p:spTgt spid="107"/>
                                        </p:tgtEl>
                                        <p:attrNameLst>
                                          <p:attrName>ppt_h</p:attrName>
                                        </p:attrNameLst>
                                      </p:cBhvr>
                                      <p:tavLst>
                                        <p:tav tm="0">
                                          <p:val>
                                            <p:fltVal val="0"/>
                                          </p:val>
                                        </p:tav>
                                        <p:tav tm="100000">
                                          <p:val>
                                            <p:strVal val="#ppt_h"/>
                                          </p:val>
                                        </p:tav>
                                      </p:tavLst>
                                    </p:anim>
                                    <p:anim calcmode="lin" valueType="num">
                                      <p:cBhvr>
                                        <p:cTn id="130" dur="1000" fill="hold"/>
                                        <p:tgtEl>
                                          <p:spTgt spid="107"/>
                                        </p:tgtEl>
                                        <p:attrNameLst>
                                          <p:attrName>style.rotation</p:attrName>
                                        </p:attrNameLst>
                                      </p:cBhvr>
                                      <p:tavLst>
                                        <p:tav tm="0">
                                          <p:val>
                                            <p:fltVal val="90"/>
                                          </p:val>
                                        </p:tav>
                                        <p:tav tm="100000">
                                          <p:val>
                                            <p:fltVal val="0"/>
                                          </p:val>
                                        </p:tav>
                                      </p:tavLst>
                                    </p:anim>
                                    <p:animEffect transition="in" filter="fade">
                                      <p:cBhvr>
                                        <p:cTn id="131" dur="1000"/>
                                        <p:tgtEl>
                                          <p:spTgt spid="107"/>
                                        </p:tgtEl>
                                      </p:cBhvr>
                                    </p:animEffect>
                                  </p:childTnLst>
                                </p:cTn>
                              </p:par>
                            </p:childTnLst>
                          </p:cTn>
                        </p:par>
                      </p:childTnLst>
                    </p:cTn>
                  </p:par>
                  <p:par>
                    <p:cTn id="132" fill="hold">
                      <p:stCondLst>
                        <p:cond delay="indefinite"/>
                      </p:stCondLst>
                      <p:childTnLst>
                        <p:par>
                          <p:cTn id="133" fill="hold">
                            <p:stCondLst>
                              <p:cond delay="0"/>
                            </p:stCondLst>
                            <p:childTnLst>
                              <p:par>
                                <p:cTn id="134" presetID="6" presetClass="entr" presetSubtype="16" fill="hold" grpId="0" nodeType="clickEffect">
                                  <p:stCondLst>
                                    <p:cond delay="0"/>
                                  </p:stCondLst>
                                  <p:childTnLst>
                                    <p:set>
                                      <p:cBhvr>
                                        <p:cTn id="135" dur="1" fill="hold">
                                          <p:stCondLst>
                                            <p:cond delay="0"/>
                                          </p:stCondLst>
                                        </p:cTn>
                                        <p:tgtEl>
                                          <p:spTgt spid="75"/>
                                        </p:tgtEl>
                                        <p:attrNameLst>
                                          <p:attrName>style.visibility</p:attrName>
                                        </p:attrNameLst>
                                      </p:cBhvr>
                                      <p:to>
                                        <p:strVal val="visible"/>
                                      </p:to>
                                    </p:set>
                                    <p:animEffect transition="in" filter="circle(in)">
                                      <p:cBhvr>
                                        <p:cTn id="136" dur="1000"/>
                                        <p:tgtEl>
                                          <p:spTgt spid="75"/>
                                        </p:tgtEl>
                                      </p:cBhvr>
                                    </p:animEffect>
                                  </p:childTnLst>
                                </p:cTn>
                              </p:par>
                              <p:par>
                                <p:cTn id="137" presetID="6" presetClass="entr" presetSubtype="16" fill="hold" grpId="0" nodeType="withEffect">
                                  <p:stCondLst>
                                    <p:cond delay="0"/>
                                  </p:stCondLst>
                                  <p:childTnLst>
                                    <p:set>
                                      <p:cBhvr>
                                        <p:cTn id="138" dur="1" fill="hold">
                                          <p:stCondLst>
                                            <p:cond delay="0"/>
                                          </p:stCondLst>
                                        </p:cTn>
                                        <p:tgtEl>
                                          <p:spTgt spid="76"/>
                                        </p:tgtEl>
                                        <p:attrNameLst>
                                          <p:attrName>style.visibility</p:attrName>
                                        </p:attrNameLst>
                                      </p:cBhvr>
                                      <p:to>
                                        <p:strVal val="visible"/>
                                      </p:to>
                                    </p:set>
                                    <p:animEffect transition="in" filter="circle(in)">
                                      <p:cBhvr>
                                        <p:cTn id="139" dur="1000"/>
                                        <p:tgtEl>
                                          <p:spTgt spid="76"/>
                                        </p:tgtEl>
                                      </p:cBhvr>
                                    </p:animEffect>
                                  </p:childTnLst>
                                </p:cTn>
                              </p:par>
                              <p:par>
                                <p:cTn id="140" presetID="6" presetClass="entr" presetSubtype="16" fill="hold" nodeType="withEffect">
                                  <p:stCondLst>
                                    <p:cond delay="0"/>
                                  </p:stCondLst>
                                  <p:childTnLst>
                                    <p:set>
                                      <p:cBhvr>
                                        <p:cTn id="141" dur="1" fill="hold">
                                          <p:stCondLst>
                                            <p:cond delay="0"/>
                                          </p:stCondLst>
                                        </p:cTn>
                                        <p:tgtEl>
                                          <p:spTgt spid="77"/>
                                        </p:tgtEl>
                                        <p:attrNameLst>
                                          <p:attrName>style.visibility</p:attrName>
                                        </p:attrNameLst>
                                      </p:cBhvr>
                                      <p:to>
                                        <p:strVal val="visible"/>
                                      </p:to>
                                    </p:set>
                                    <p:animEffect transition="in" filter="circle(in)">
                                      <p:cBhvr>
                                        <p:cTn id="142" dur="1000"/>
                                        <p:tgtEl>
                                          <p:spTgt spid="77"/>
                                        </p:tgtEl>
                                      </p:cBhvr>
                                    </p:animEffect>
                                  </p:childTnLst>
                                </p:cTn>
                              </p:par>
                              <p:par>
                                <p:cTn id="143" presetID="6" presetClass="entr" presetSubtype="16" fill="hold" nodeType="withEffect">
                                  <p:stCondLst>
                                    <p:cond delay="0"/>
                                  </p:stCondLst>
                                  <p:childTnLst>
                                    <p:set>
                                      <p:cBhvr>
                                        <p:cTn id="144" dur="1" fill="hold">
                                          <p:stCondLst>
                                            <p:cond delay="0"/>
                                          </p:stCondLst>
                                        </p:cTn>
                                        <p:tgtEl>
                                          <p:spTgt spid="78"/>
                                        </p:tgtEl>
                                        <p:attrNameLst>
                                          <p:attrName>style.visibility</p:attrName>
                                        </p:attrNameLst>
                                      </p:cBhvr>
                                      <p:to>
                                        <p:strVal val="visible"/>
                                      </p:to>
                                    </p:set>
                                    <p:animEffect transition="in" filter="circle(in)">
                                      <p:cBhvr>
                                        <p:cTn id="145" dur="1000"/>
                                        <p:tgtEl>
                                          <p:spTgt spid="78"/>
                                        </p:tgtEl>
                                      </p:cBhvr>
                                    </p:animEffect>
                                  </p:childTnLst>
                                </p:cTn>
                              </p:par>
                              <p:par>
                                <p:cTn id="146" presetID="6" presetClass="entr" presetSubtype="16" fill="hold" grpId="0" nodeType="withEffect">
                                  <p:stCondLst>
                                    <p:cond delay="0"/>
                                  </p:stCondLst>
                                  <p:childTnLst>
                                    <p:set>
                                      <p:cBhvr>
                                        <p:cTn id="147" dur="1" fill="hold">
                                          <p:stCondLst>
                                            <p:cond delay="0"/>
                                          </p:stCondLst>
                                        </p:cTn>
                                        <p:tgtEl>
                                          <p:spTgt spid="79"/>
                                        </p:tgtEl>
                                        <p:attrNameLst>
                                          <p:attrName>style.visibility</p:attrName>
                                        </p:attrNameLst>
                                      </p:cBhvr>
                                      <p:to>
                                        <p:strVal val="visible"/>
                                      </p:to>
                                    </p:set>
                                    <p:animEffect transition="in" filter="circle(in)">
                                      <p:cBhvr>
                                        <p:cTn id="148" dur="1000"/>
                                        <p:tgtEl>
                                          <p:spTgt spid="79"/>
                                        </p:tgtEl>
                                      </p:cBhvr>
                                    </p:animEffect>
                                  </p:childTnLst>
                                </p:cTn>
                              </p:par>
                              <p:par>
                                <p:cTn id="149" presetID="6" presetClass="entr" presetSubtype="16" fill="hold" nodeType="withEffect">
                                  <p:stCondLst>
                                    <p:cond delay="0"/>
                                  </p:stCondLst>
                                  <p:childTnLst>
                                    <p:set>
                                      <p:cBhvr>
                                        <p:cTn id="150" dur="1" fill="hold">
                                          <p:stCondLst>
                                            <p:cond delay="0"/>
                                          </p:stCondLst>
                                        </p:cTn>
                                        <p:tgtEl>
                                          <p:spTgt spid="80"/>
                                        </p:tgtEl>
                                        <p:attrNameLst>
                                          <p:attrName>style.visibility</p:attrName>
                                        </p:attrNameLst>
                                      </p:cBhvr>
                                      <p:to>
                                        <p:strVal val="visible"/>
                                      </p:to>
                                    </p:set>
                                    <p:animEffect transition="in" filter="circle(in)">
                                      <p:cBhvr>
                                        <p:cTn id="151" dur="1000"/>
                                        <p:tgtEl>
                                          <p:spTgt spid="80"/>
                                        </p:tgtEl>
                                      </p:cBhvr>
                                    </p:animEffect>
                                  </p:childTnLst>
                                </p:cTn>
                              </p:par>
                              <p:par>
                                <p:cTn id="152" presetID="6" presetClass="entr" presetSubtype="16" fill="hold" grpId="0" nodeType="withEffect">
                                  <p:stCondLst>
                                    <p:cond delay="0"/>
                                  </p:stCondLst>
                                  <p:childTnLst>
                                    <p:set>
                                      <p:cBhvr>
                                        <p:cTn id="153" dur="1" fill="hold">
                                          <p:stCondLst>
                                            <p:cond delay="0"/>
                                          </p:stCondLst>
                                        </p:cTn>
                                        <p:tgtEl>
                                          <p:spTgt spid="81"/>
                                        </p:tgtEl>
                                        <p:attrNameLst>
                                          <p:attrName>style.visibility</p:attrName>
                                        </p:attrNameLst>
                                      </p:cBhvr>
                                      <p:to>
                                        <p:strVal val="visible"/>
                                      </p:to>
                                    </p:set>
                                    <p:animEffect transition="in" filter="circle(in)">
                                      <p:cBhvr>
                                        <p:cTn id="154" dur="1000"/>
                                        <p:tgtEl>
                                          <p:spTgt spid="81"/>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55"/>
                                        </p:tgtEl>
                                        <p:attrNameLst>
                                          <p:attrName>style.visibility</p:attrName>
                                        </p:attrNameLst>
                                      </p:cBhvr>
                                      <p:to>
                                        <p:strVal val="visible"/>
                                      </p:to>
                                    </p:set>
                                    <p:animEffect transition="in" filter="fade">
                                      <p:cBhvr>
                                        <p:cTn id="159" dur="500"/>
                                        <p:tgtEl>
                                          <p:spTgt spid="55"/>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45"/>
                                        </p:tgtEl>
                                        <p:attrNameLst>
                                          <p:attrName>style.visibility</p:attrName>
                                        </p:attrNameLst>
                                      </p:cBhvr>
                                      <p:to>
                                        <p:strVal val="visible"/>
                                      </p:to>
                                    </p:set>
                                    <p:animEffect transition="in" filter="fade">
                                      <p:cBhvr>
                                        <p:cTn id="162" dur="500"/>
                                        <p:tgtEl>
                                          <p:spTgt spid="45"/>
                                        </p:tgtEl>
                                      </p:cBhvr>
                                    </p:animEffect>
                                  </p:childTnLst>
                                </p:cTn>
                              </p:par>
                            </p:childTnLst>
                          </p:cTn>
                        </p:par>
                      </p:childTnLst>
                    </p:cTn>
                  </p:par>
                  <p:par>
                    <p:cTn id="163" fill="hold">
                      <p:stCondLst>
                        <p:cond delay="indefinite"/>
                      </p:stCondLst>
                      <p:childTnLst>
                        <p:par>
                          <p:cTn id="164" fill="hold">
                            <p:stCondLst>
                              <p:cond delay="0"/>
                            </p:stCondLst>
                            <p:childTnLst>
                              <p:par>
                                <p:cTn id="165" presetID="53" presetClass="entr" presetSubtype="16" fill="hold" grpId="0" nodeType="clickEffect">
                                  <p:stCondLst>
                                    <p:cond delay="0"/>
                                  </p:stCondLst>
                                  <p:childTnLst>
                                    <p:set>
                                      <p:cBhvr>
                                        <p:cTn id="166" dur="1" fill="hold">
                                          <p:stCondLst>
                                            <p:cond delay="0"/>
                                          </p:stCondLst>
                                        </p:cTn>
                                        <p:tgtEl>
                                          <p:spTgt spid="82"/>
                                        </p:tgtEl>
                                        <p:attrNameLst>
                                          <p:attrName>style.visibility</p:attrName>
                                        </p:attrNameLst>
                                      </p:cBhvr>
                                      <p:to>
                                        <p:strVal val="visible"/>
                                      </p:to>
                                    </p:set>
                                    <p:anim calcmode="lin" valueType="num">
                                      <p:cBhvr>
                                        <p:cTn id="167" dur="500" fill="hold"/>
                                        <p:tgtEl>
                                          <p:spTgt spid="82"/>
                                        </p:tgtEl>
                                        <p:attrNameLst>
                                          <p:attrName>ppt_w</p:attrName>
                                        </p:attrNameLst>
                                      </p:cBhvr>
                                      <p:tavLst>
                                        <p:tav tm="0">
                                          <p:val>
                                            <p:fltVal val="0"/>
                                          </p:val>
                                        </p:tav>
                                        <p:tav tm="100000">
                                          <p:val>
                                            <p:strVal val="#ppt_w"/>
                                          </p:val>
                                        </p:tav>
                                      </p:tavLst>
                                    </p:anim>
                                    <p:anim calcmode="lin" valueType="num">
                                      <p:cBhvr>
                                        <p:cTn id="168" dur="500" fill="hold"/>
                                        <p:tgtEl>
                                          <p:spTgt spid="82"/>
                                        </p:tgtEl>
                                        <p:attrNameLst>
                                          <p:attrName>ppt_h</p:attrName>
                                        </p:attrNameLst>
                                      </p:cBhvr>
                                      <p:tavLst>
                                        <p:tav tm="0">
                                          <p:val>
                                            <p:fltVal val="0"/>
                                          </p:val>
                                        </p:tav>
                                        <p:tav tm="100000">
                                          <p:val>
                                            <p:strVal val="#ppt_h"/>
                                          </p:val>
                                        </p:tav>
                                      </p:tavLst>
                                    </p:anim>
                                    <p:animEffect transition="in" filter="fade">
                                      <p:cBhvr>
                                        <p:cTn id="169" dur="500"/>
                                        <p:tgtEl>
                                          <p:spTgt spid="82"/>
                                        </p:tgtEl>
                                      </p:cBhvr>
                                    </p:animEffect>
                                  </p:childTnLst>
                                </p:cTn>
                              </p:par>
                              <p:par>
                                <p:cTn id="170" presetID="53" presetClass="entr" presetSubtype="16" fill="hold" grpId="0" nodeType="withEffect">
                                  <p:stCondLst>
                                    <p:cond delay="0"/>
                                  </p:stCondLst>
                                  <p:childTnLst>
                                    <p:set>
                                      <p:cBhvr>
                                        <p:cTn id="171" dur="1" fill="hold">
                                          <p:stCondLst>
                                            <p:cond delay="0"/>
                                          </p:stCondLst>
                                        </p:cTn>
                                        <p:tgtEl>
                                          <p:spTgt spid="83"/>
                                        </p:tgtEl>
                                        <p:attrNameLst>
                                          <p:attrName>style.visibility</p:attrName>
                                        </p:attrNameLst>
                                      </p:cBhvr>
                                      <p:to>
                                        <p:strVal val="visible"/>
                                      </p:to>
                                    </p:set>
                                    <p:anim calcmode="lin" valueType="num">
                                      <p:cBhvr>
                                        <p:cTn id="172" dur="500" fill="hold"/>
                                        <p:tgtEl>
                                          <p:spTgt spid="83"/>
                                        </p:tgtEl>
                                        <p:attrNameLst>
                                          <p:attrName>ppt_w</p:attrName>
                                        </p:attrNameLst>
                                      </p:cBhvr>
                                      <p:tavLst>
                                        <p:tav tm="0">
                                          <p:val>
                                            <p:fltVal val="0"/>
                                          </p:val>
                                        </p:tav>
                                        <p:tav tm="100000">
                                          <p:val>
                                            <p:strVal val="#ppt_w"/>
                                          </p:val>
                                        </p:tav>
                                      </p:tavLst>
                                    </p:anim>
                                    <p:anim calcmode="lin" valueType="num">
                                      <p:cBhvr>
                                        <p:cTn id="173" dur="500" fill="hold"/>
                                        <p:tgtEl>
                                          <p:spTgt spid="83"/>
                                        </p:tgtEl>
                                        <p:attrNameLst>
                                          <p:attrName>ppt_h</p:attrName>
                                        </p:attrNameLst>
                                      </p:cBhvr>
                                      <p:tavLst>
                                        <p:tav tm="0">
                                          <p:val>
                                            <p:fltVal val="0"/>
                                          </p:val>
                                        </p:tav>
                                        <p:tav tm="100000">
                                          <p:val>
                                            <p:strVal val="#ppt_h"/>
                                          </p:val>
                                        </p:tav>
                                      </p:tavLst>
                                    </p:anim>
                                    <p:animEffect transition="in" filter="fade">
                                      <p:cBhvr>
                                        <p:cTn id="174" dur="500"/>
                                        <p:tgtEl>
                                          <p:spTgt spid="83"/>
                                        </p:tgtEl>
                                      </p:cBhvr>
                                    </p:animEffect>
                                  </p:childTnLst>
                                </p:cTn>
                              </p:par>
                              <p:par>
                                <p:cTn id="175" presetID="53" presetClass="entr" presetSubtype="16" fill="hold" nodeType="withEffect">
                                  <p:stCondLst>
                                    <p:cond delay="0"/>
                                  </p:stCondLst>
                                  <p:childTnLst>
                                    <p:set>
                                      <p:cBhvr>
                                        <p:cTn id="176" dur="1" fill="hold">
                                          <p:stCondLst>
                                            <p:cond delay="0"/>
                                          </p:stCondLst>
                                        </p:cTn>
                                        <p:tgtEl>
                                          <p:spTgt spid="84"/>
                                        </p:tgtEl>
                                        <p:attrNameLst>
                                          <p:attrName>style.visibility</p:attrName>
                                        </p:attrNameLst>
                                      </p:cBhvr>
                                      <p:to>
                                        <p:strVal val="visible"/>
                                      </p:to>
                                    </p:set>
                                    <p:anim calcmode="lin" valueType="num">
                                      <p:cBhvr>
                                        <p:cTn id="177" dur="500" fill="hold"/>
                                        <p:tgtEl>
                                          <p:spTgt spid="84"/>
                                        </p:tgtEl>
                                        <p:attrNameLst>
                                          <p:attrName>ppt_w</p:attrName>
                                        </p:attrNameLst>
                                      </p:cBhvr>
                                      <p:tavLst>
                                        <p:tav tm="0">
                                          <p:val>
                                            <p:fltVal val="0"/>
                                          </p:val>
                                        </p:tav>
                                        <p:tav tm="100000">
                                          <p:val>
                                            <p:strVal val="#ppt_w"/>
                                          </p:val>
                                        </p:tav>
                                      </p:tavLst>
                                    </p:anim>
                                    <p:anim calcmode="lin" valueType="num">
                                      <p:cBhvr>
                                        <p:cTn id="178" dur="500" fill="hold"/>
                                        <p:tgtEl>
                                          <p:spTgt spid="84"/>
                                        </p:tgtEl>
                                        <p:attrNameLst>
                                          <p:attrName>ppt_h</p:attrName>
                                        </p:attrNameLst>
                                      </p:cBhvr>
                                      <p:tavLst>
                                        <p:tav tm="0">
                                          <p:val>
                                            <p:fltVal val="0"/>
                                          </p:val>
                                        </p:tav>
                                        <p:tav tm="100000">
                                          <p:val>
                                            <p:strVal val="#ppt_h"/>
                                          </p:val>
                                        </p:tav>
                                      </p:tavLst>
                                    </p:anim>
                                    <p:animEffect transition="in" filter="fade">
                                      <p:cBhvr>
                                        <p:cTn id="179" dur="500"/>
                                        <p:tgtEl>
                                          <p:spTgt spid="84"/>
                                        </p:tgtEl>
                                      </p:cBhvr>
                                    </p:animEffect>
                                  </p:childTnLst>
                                </p:cTn>
                              </p:par>
                              <p:par>
                                <p:cTn id="180" presetID="53" presetClass="entr" presetSubtype="16" fill="hold" nodeType="withEffect">
                                  <p:stCondLst>
                                    <p:cond delay="0"/>
                                  </p:stCondLst>
                                  <p:childTnLst>
                                    <p:set>
                                      <p:cBhvr>
                                        <p:cTn id="181" dur="1" fill="hold">
                                          <p:stCondLst>
                                            <p:cond delay="0"/>
                                          </p:stCondLst>
                                        </p:cTn>
                                        <p:tgtEl>
                                          <p:spTgt spid="85"/>
                                        </p:tgtEl>
                                        <p:attrNameLst>
                                          <p:attrName>style.visibility</p:attrName>
                                        </p:attrNameLst>
                                      </p:cBhvr>
                                      <p:to>
                                        <p:strVal val="visible"/>
                                      </p:to>
                                    </p:set>
                                    <p:anim calcmode="lin" valueType="num">
                                      <p:cBhvr>
                                        <p:cTn id="182" dur="500" fill="hold"/>
                                        <p:tgtEl>
                                          <p:spTgt spid="85"/>
                                        </p:tgtEl>
                                        <p:attrNameLst>
                                          <p:attrName>ppt_w</p:attrName>
                                        </p:attrNameLst>
                                      </p:cBhvr>
                                      <p:tavLst>
                                        <p:tav tm="0">
                                          <p:val>
                                            <p:fltVal val="0"/>
                                          </p:val>
                                        </p:tav>
                                        <p:tav tm="100000">
                                          <p:val>
                                            <p:strVal val="#ppt_w"/>
                                          </p:val>
                                        </p:tav>
                                      </p:tavLst>
                                    </p:anim>
                                    <p:anim calcmode="lin" valueType="num">
                                      <p:cBhvr>
                                        <p:cTn id="183" dur="500" fill="hold"/>
                                        <p:tgtEl>
                                          <p:spTgt spid="85"/>
                                        </p:tgtEl>
                                        <p:attrNameLst>
                                          <p:attrName>ppt_h</p:attrName>
                                        </p:attrNameLst>
                                      </p:cBhvr>
                                      <p:tavLst>
                                        <p:tav tm="0">
                                          <p:val>
                                            <p:fltVal val="0"/>
                                          </p:val>
                                        </p:tav>
                                        <p:tav tm="100000">
                                          <p:val>
                                            <p:strVal val="#ppt_h"/>
                                          </p:val>
                                        </p:tav>
                                      </p:tavLst>
                                    </p:anim>
                                    <p:animEffect transition="in" filter="fade">
                                      <p:cBhvr>
                                        <p:cTn id="184" dur="500"/>
                                        <p:tgtEl>
                                          <p:spTgt spid="85"/>
                                        </p:tgtEl>
                                      </p:cBhvr>
                                    </p:animEffect>
                                  </p:childTnLst>
                                </p:cTn>
                              </p:par>
                              <p:par>
                                <p:cTn id="185" presetID="53" presetClass="entr" presetSubtype="16" fill="hold" grpId="0" nodeType="withEffect">
                                  <p:stCondLst>
                                    <p:cond delay="0"/>
                                  </p:stCondLst>
                                  <p:childTnLst>
                                    <p:set>
                                      <p:cBhvr>
                                        <p:cTn id="186" dur="1" fill="hold">
                                          <p:stCondLst>
                                            <p:cond delay="0"/>
                                          </p:stCondLst>
                                        </p:cTn>
                                        <p:tgtEl>
                                          <p:spTgt spid="86"/>
                                        </p:tgtEl>
                                        <p:attrNameLst>
                                          <p:attrName>style.visibility</p:attrName>
                                        </p:attrNameLst>
                                      </p:cBhvr>
                                      <p:to>
                                        <p:strVal val="visible"/>
                                      </p:to>
                                    </p:set>
                                    <p:anim calcmode="lin" valueType="num">
                                      <p:cBhvr>
                                        <p:cTn id="187" dur="500" fill="hold"/>
                                        <p:tgtEl>
                                          <p:spTgt spid="86"/>
                                        </p:tgtEl>
                                        <p:attrNameLst>
                                          <p:attrName>ppt_w</p:attrName>
                                        </p:attrNameLst>
                                      </p:cBhvr>
                                      <p:tavLst>
                                        <p:tav tm="0">
                                          <p:val>
                                            <p:fltVal val="0"/>
                                          </p:val>
                                        </p:tav>
                                        <p:tav tm="100000">
                                          <p:val>
                                            <p:strVal val="#ppt_w"/>
                                          </p:val>
                                        </p:tav>
                                      </p:tavLst>
                                    </p:anim>
                                    <p:anim calcmode="lin" valueType="num">
                                      <p:cBhvr>
                                        <p:cTn id="188" dur="500" fill="hold"/>
                                        <p:tgtEl>
                                          <p:spTgt spid="86"/>
                                        </p:tgtEl>
                                        <p:attrNameLst>
                                          <p:attrName>ppt_h</p:attrName>
                                        </p:attrNameLst>
                                      </p:cBhvr>
                                      <p:tavLst>
                                        <p:tav tm="0">
                                          <p:val>
                                            <p:fltVal val="0"/>
                                          </p:val>
                                        </p:tav>
                                        <p:tav tm="100000">
                                          <p:val>
                                            <p:strVal val="#ppt_h"/>
                                          </p:val>
                                        </p:tav>
                                      </p:tavLst>
                                    </p:anim>
                                    <p:animEffect transition="in" filter="fade">
                                      <p:cBhvr>
                                        <p:cTn id="189" dur="500"/>
                                        <p:tgtEl>
                                          <p:spTgt spid="86"/>
                                        </p:tgtEl>
                                      </p:cBhvr>
                                    </p:animEffect>
                                  </p:childTnLst>
                                </p:cTn>
                              </p:par>
                              <p:par>
                                <p:cTn id="190" presetID="53" presetClass="entr" presetSubtype="16" fill="hold" nodeType="withEffect">
                                  <p:stCondLst>
                                    <p:cond delay="0"/>
                                  </p:stCondLst>
                                  <p:childTnLst>
                                    <p:set>
                                      <p:cBhvr>
                                        <p:cTn id="191" dur="1" fill="hold">
                                          <p:stCondLst>
                                            <p:cond delay="0"/>
                                          </p:stCondLst>
                                        </p:cTn>
                                        <p:tgtEl>
                                          <p:spTgt spid="87"/>
                                        </p:tgtEl>
                                        <p:attrNameLst>
                                          <p:attrName>style.visibility</p:attrName>
                                        </p:attrNameLst>
                                      </p:cBhvr>
                                      <p:to>
                                        <p:strVal val="visible"/>
                                      </p:to>
                                    </p:set>
                                    <p:anim calcmode="lin" valueType="num">
                                      <p:cBhvr>
                                        <p:cTn id="192" dur="500" fill="hold"/>
                                        <p:tgtEl>
                                          <p:spTgt spid="87"/>
                                        </p:tgtEl>
                                        <p:attrNameLst>
                                          <p:attrName>ppt_w</p:attrName>
                                        </p:attrNameLst>
                                      </p:cBhvr>
                                      <p:tavLst>
                                        <p:tav tm="0">
                                          <p:val>
                                            <p:fltVal val="0"/>
                                          </p:val>
                                        </p:tav>
                                        <p:tav tm="100000">
                                          <p:val>
                                            <p:strVal val="#ppt_w"/>
                                          </p:val>
                                        </p:tav>
                                      </p:tavLst>
                                    </p:anim>
                                    <p:anim calcmode="lin" valueType="num">
                                      <p:cBhvr>
                                        <p:cTn id="193" dur="500" fill="hold"/>
                                        <p:tgtEl>
                                          <p:spTgt spid="87"/>
                                        </p:tgtEl>
                                        <p:attrNameLst>
                                          <p:attrName>ppt_h</p:attrName>
                                        </p:attrNameLst>
                                      </p:cBhvr>
                                      <p:tavLst>
                                        <p:tav tm="0">
                                          <p:val>
                                            <p:fltVal val="0"/>
                                          </p:val>
                                        </p:tav>
                                        <p:tav tm="100000">
                                          <p:val>
                                            <p:strVal val="#ppt_h"/>
                                          </p:val>
                                        </p:tav>
                                      </p:tavLst>
                                    </p:anim>
                                    <p:animEffect transition="in" filter="fade">
                                      <p:cBhvr>
                                        <p:cTn id="194" dur="500"/>
                                        <p:tgtEl>
                                          <p:spTgt spid="87"/>
                                        </p:tgtEl>
                                      </p:cBhvr>
                                    </p:animEffect>
                                  </p:childTnLst>
                                </p:cTn>
                              </p:par>
                              <p:par>
                                <p:cTn id="195" presetID="53" presetClass="entr" presetSubtype="16" fill="hold" grpId="0" nodeType="withEffect">
                                  <p:stCondLst>
                                    <p:cond delay="0"/>
                                  </p:stCondLst>
                                  <p:childTnLst>
                                    <p:set>
                                      <p:cBhvr>
                                        <p:cTn id="196" dur="1" fill="hold">
                                          <p:stCondLst>
                                            <p:cond delay="0"/>
                                          </p:stCondLst>
                                        </p:cTn>
                                        <p:tgtEl>
                                          <p:spTgt spid="88"/>
                                        </p:tgtEl>
                                        <p:attrNameLst>
                                          <p:attrName>style.visibility</p:attrName>
                                        </p:attrNameLst>
                                      </p:cBhvr>
                                      <p:to>
                                        <p:strVal val="visible"/>
                                      </p:to>
                                    </p:set>
                                    <p:anim calcmode="lin" valueType="num">
                                      <p:cBhvr>
                                        <p:cTn id="197" dur="500" fill="hold"/>
                                        <p:tgtEl>
                                          <p:spTgt spid="88"/>
                                        </p:tgtEl>
                                        <p:attrNameLst>
                                          <p:attrName>ppt_w</p:attrName>
                                        </p:attrNameLst>
                                      </p:cBhvr>
                                      <p:tavLst>
                                        <p:tav tm="0">
                                          <p:val>
                                            <p:fltVal val="0"/>
                                          </p:val>
                                        </p:tav>
                                        <p:tav tm="100000">
                                          <p:val>
                                            <p:strVal val="#ppt_w"/>
                                          </p:val>
                                        </p:tav>
                                      </p:tavLst>
                                    </p:anim>
                                    <p:anim calcmode="lin" valueType="num">
                                      <p:cBhvr>
                                        <p:cTn id="198" dur="500" fill="hold"/>
                                        <p:tgtEl>
                                          <p:spTgt spid="88"/>
                                        </p:tgtEl>
                                        <p:attrNameLst>
                                          <p:attrName>ppt_h</p:attrName>
                                        </p:attrNameLst>
                                      </p:cBhvr>
                                      <p:tavLst>
                                        <p:tav tm="0">
                                          <p:val>
                                            <p:fltVal val="0"/>
                                          </p:val>
                                        </p:tav>
                                        <p:tav tm="100000">
                                          <p:val>
                                            <p:strVal val="#ppt_h"/>
                                          </p:val>
                                        </p:tav>
                                      </p:tavLst>
                                    </p:anim>
                                    <p:animEffect transition="in" filter="fade">
                                      <p:cBhvr>
                                        <p:cTn id="199" dur="500"/>
                                        <p:tgtEl>
                                          <p:spTgt spid="88"/>
                                        </p:tgtEl>
                                      </p:cBhvr>
                                    </p:animEffect>
                                  </p:childTnLst>
                                </p:cTn>
                              </p:par>
                              <p:par>
                                <p:cTn id="200" presetID="53" presetClass="entr" presetSubtype="16" fill="hold" nodeType="withEffect">
                                  <p:stCondLst>
                                    <p:cond delay="0"/>
                                  </p:stCondLst>
                                  <p:childTnLst>
                                    <p:set>
                                      <p:cBhvr>
                                        <p:cTn id="201" dur="1" fill="hold">
                                          <p:stCondLst>
                                            <p:cond delay="0"/>
                                          </p:stCondLst>
                                        </p:cTn>
                                        <p:tgtEl>
                                          <p:spTgt spid="89"/>
                                        </p:tgtEl>
                                        <p:attrNameLst>
                                          <p:attrName>style.visibility</p:attrName>
                                        </p:attrNameLst>
                                      </p:cBhvr>
                                      <p:to>
                                        <p:strVal val="visible"/>
                                      </p:to>
                                    </p:set>
                                    <p:anim calcmode="lin" valueType="num">
                                      <p:cBhvr>
                                        <p:cTn id="202" dur="500" fill="hold"/>
                                        <p:tgtEl>
                                          <p:spTgt spid="89"/>
                                        </p:tgtEl>
                                        <p:attrNameLst>
                                          <p:attrName>ppt_w</p:attrName>
                                        </p:attrNameLst>
                                      </p:cBhvr>
                                      <p:tavLst>
                                        <p:tav tm="0">
                                          <p:val>
                                            <p:fltVal val="0"/>
                                          </p:val>
                                        </p:tav>
                                        <p:tav tm="100000">
                                          <p:val>
                                            <p:strVal val="#ppt_w"/>
                                          </p:val>
                                        </p:tav>
                                      </p:tavLst>
                                    </p:anim>
                                    <p:anim calcmode="lin" valueType="num">
                                      <p:cBhvr>
                                        <p:cTn id="203" dur="500" fill="hold"/>
                                        <p:tgtEl>
                                          <p:spTgt spid="89"/>
                                        </p:tgtEl>
                                        <p:attrNameLst>
                                          <p:attrName>ppt_h</p:attrName>
                                        </p:attrNameLst>
                                      </p:cBhvr>
                                      <p:tavLst>
                                        <p:tav tm="0">
                                          <p:val>
                                            <p:fltVal val="0"/>
                                          </p:val>
                                        </p:tav>
                                        <p:tav tm="100000">
                                          <p:val>
                                            <p:strVal val="#ppt_h"/>
                                          </p:val>
                                        </p:tav>
                                      </p:tavLst>
                                    </p:anim>
                                    <p:animEffect transition="in" filter="fade">
                                      <p:cBhvr>
                                        <p:cTn id="204" dur="500"/>
                                        <p:tgtEl>
                                          <p:spTgt spid="89"/>
                                        </p:tgtEl>
                                      </p:cBhvr>
                                    </p:animEffect>
                                  </p:childTnLst>
                                </p:cTn>
                              </p:par>
                            </p:childTnLst>
                          </p:cTn>
                        </p:par>
                      </p:childTnLst>
                    </p:cTn>
                  </p:par>
                  <p:par>
                    <p:cTn id="205" fill="hold">
                      <p:stCondLst>
                        <p:cond delay="indefinite"/>
                      </p:stCondLst>
                      <p:childTnLst>
                        <p:par>
                          <p:cTn id="206" fill="hold">
                            <p:stCondLst>
                              <p:cond delay="0"/>
                            </p:stCondLst>
                            <p:childTnLst>
                              <p:par>
                                <p:cTn id="207" presetID="31" presetClass="entr" presetSubtype="0" fill="hold" nodeType="clickEffect">
                                  <p:stCondLst>
                                    <p:cond delay="0"/>
                                  </p:stCondLst>
                                  <p:childTnLst>
                                    <p:set>
                                      <p:cBhvr>
                                        <p:cTn id="208" dur="1" fill="hold">
                                          <p:stCondLst>
                                            <p:cond delay="0"/>
                                          </p:stCondLst>
                                        </p:cTn>
                                        <p:tgtEl>
                                          <p:spTgt spid="105"/>
                                        </p:tgtEl>
                                        <p:attrNameLst>
                                          <p:attrName>style.visibility</p:attrName>
                                        </p:attrNameLst>
                                      </p:cBhvr>
                                      <p:to>
                                        <p:strVal val="visible"/>
                                      </p:to>
                                    </p:set>
                                    <p:anim calcmode="lin" valueType="num">
                                      <p:cBhvr>
                                        <p:cTn id="209" dur="1000" fill="hold"/>
                                        <p:tgtEl>
                                          <p:spTgt spid="105"/>
                                        </p:tgtEl>
                                        <p:attrNameLst>
                                          <p:attrName>ppt_w</p:attrName>
                                        </p:attrNameLst>
                                      </p:cBhvr>
                                      <p:tavLst>
                                        <p:tav tm="0">
                                          <p:val>
                                            <p:fltVal val="0"/>
                                          </p:val>
                                        </p:tav>
                                        <p:tav tm="100000">
                                          <p:val>
                                            <p:strVal val="#ppt_w"/>
                                          </p:val>
                                        </p:tav>
                                      </p:tavLst>
                                    </p:anim>
                                    <p:anim calcmode="lin" valueType="num">
                                      <p:cBhvr>
                                        <p:cTn id="210" dur="1000" fill="hold"/>
                                        <p:tgtEl>
                                          <p:spTgt spid="105"/>
                                        </p:tgtEl>
                                        <p:attrNameLst>
                                          <p:attrName>ppt_h</p:attrName>
                                        </p:attrNameLst>
                                      </p:cBhvr>
                                      <p:tavLst>
                                        <p:tav tm="0">
                                          <p:val>
                                            <p:fltVal val="0"/>
                                          </p:val>
                                        </p:tav>
                                        <p:tav tm="100000">
                                          <p:val>
                                            <p:strVal val="#ppt_h"/>
                                          </p:val>
                                        </p:tav>
                                      </p:tavLst>
                                    </p:anim>
                                    <p:anim calcmode="lin" valueType="num">
                                      <p:cBhvr>
                                        <p:cTn id="211" dur="1000" fill="hold"/>
                                        <p:tgtEl>
                                          <p:spTgt spid="105"/>
                                        </p:tgtEl>
                                        <p:attrNameLst>
                                          <p:attrName>style.rotation</p:attrName>
                                        </p:attrNameLst>
                                      </p:cBhvr>
                                      <p:tavLst>
                                        <p:tav tm="0">
                                          <p:val>
                                            <p:fltVal val="90"/>
                                          </p:val>
                                        </p:tav>
                                        <p:tav tm="100000">
                                          <p:val>
                                            <p:fltVal val="0"/>
                                          </p:val>
                                        </p:tav>
                                      </p:tavLst>
                                    </p:anim>
                                    <p:animEffect transition="in" filter="fade">
                                      <p:cBhvr>
                                        <p:cTn id="212" dur="1000"/>
                                        <p:tgtEl>
                                          <p:spTgt spid="105"/>
                                        </p:tgtEl>
                                      </p:cBhvr>
                                    </p:animEffect>
                                  </p:childTnLst>
                                </p:cTn>
                              </p:par>
                            </p:childTnLst>
                          </p:cTn>
                        </p:par>
                      </p:childTnLst>
                    </p:cTn>
                  </p:par>
                  <p:par>
                    <p:cTn id="213" fill="hold">
                      <p:stCondLst>
                        <p:cond delay="indefinite"/>
                      </p:stCondLst>
                      <p:childTnLst>
                        <p:par>
                          <p:cTn id="214" fill="hold">
                            <p:stCondLst>
                              <p:cond delay="0"/>
                            </p:stCondLst>
                            <p:childTnLst>
                              <p:par>
                                <p:cTn id="215" presetID="6" presetClass="entr" presetSubtype="16" fill="hold" grpId="0" nodeType="clickEffect">
                                  <p:stCondLst>
                                    <p:cond delay="0"/>
                                  </p:stCondLst>
                                  <p:childTnLst>
                                    <p:set>
                                      <p:cBhvr>
                                        <p:cTn id="216" dur="1" fill="hold">
                                          <p:stCondLst>
                                            <p:cond delay="0"/>
                                          </p:stCondLst>
                                        </p:cTn>
                                        <p:tgtEl>
                                          <p:spTgt spid="90"/>
                                        </p:tgtEl>
                                        <p:attrNameLst>
                                          <p:attrName>style.visibility</p:attrName>
                                        </p:attrNameLst>
                                      </p:cBhvr>
                                      <p:to>
                                        <p:strVal val="visible"/>
                                      </p:to>
                                    </p:set>
                                    <p:animEffect transition="in" filter="circle(in)">
                                      <p:cBhvr>
                                        <p:cTn id="217" dur="1000"/>
                                        <p:tgtEl>
                                          <p:spTgt spid="90"/>
                                        </p:tgtEl>
                                      </p:cBhvr>
                                    </p:animEffect>
                                  </p:childTnLst>
                                </p:cTn>
                              </p:par>
                              <p:par>
                                <p:cTn id="218" presetID="6" presetClass="entr" presetSubtype="16" fill="hold" grpId="0" nodeType="withEffect">
                                  <p:stCondLst>
                                    <p:cond delay="0"/>
                                  </p:stCondLst>
                                  <p:childTnLst>
                                    <p:set>
                                      <p:cBhvr>
                                        <p:cTn id="219" dur="1" fill="hold">
                                          <p:stCondLst>
                                            <p:cond delay="0"/>
                                          </p:stCondLst>
                                        </p:cTn>
                                        <p:tgtEl>
                                          <p:spTgt spid="91"/>
                                        </p:tgtEl>
                                        <p:attrNameLst>
                                          <p:attrName>style.visibility</p:attrName>
                                        </p:attrNameLst>
                                      </p:cBhvr>
                                      <p:to>
                                        <p:strVal val="visible"/>
                                      </p:to>
                                    </p:set>
                                    <p:animEffect transition="in" filter="circle(in)">
                                      <p:cBhvr>
                                        <p:cTn id="220" dur="1000"/>
                                        <p:tgtEl>
                                          <p:spTgt spid="91"/>
                                        </p:tgtEl>
                                      </p:cBhvr>
                                    </p:animEffect>
                                  </p:childTnLst>
                                </p:cTn>
                              </p:par>
                              <p:par>
                                <p:cTn id="221" presetID="6" presetClass="entr" presetSubtype="16" fill="hold" nodeType="withEffect">
                                  <p:stCondLst>
                                    <p:cond delay="0"/>
                                  </p:stCondLst>
                                  <p:childTnLst>
                                    <p:set>
                                      <p:cBhvr>
                                        <p:cTn id="222" dur="1" fill="hold">
                                          <p:stCondLst>
                                            <p:cond delay="0"/>
                                          </p:stCondLst>
                                        </p:cTn>
                                        <p:tgtEl>
                                          <p:spTgt spid="92"/>
                                        </p:tgtEl>
                                        <p:attrNameLst>
                                          <p:attrName>style.visibility</p:attrName>
                                        </p:attrNameLst>
                                      </p:cBhvr>
                                      <p:to>
                                        <p:strVal val="visible"/>
                                      </p:to>
                                    </p:set>
                                    <p:animEffect transition="in" filter="circle(in)">
                                      <p:cBhvr>
                                        <p:cTn id="223" dur="1000"/>
                                        <p:tgtEl>
                                          <p:spTgt spid="92"/>
                                        </p:tgtEl>
                                      </p:cBhvr>
                                    </p:animEffect>
                                  </p:childTnLst>
                                </p:cTn>
                              </p:par>
                              <p:par>
                                <p:cTn id="224" presetID="6" presetClass="entr" presetSubtype="16" fill="hold" nodeType="withEffect">
                                  <p:stCondLst>
                                    <p:cond delay="0"/>
                                  </p:stCondLst>
                                  <p:childTnLst>
                                    <p:set>
                                      <p:cBhvr>
                                        <p:cTn id="225" dur="1" fill="hold">
                                          <p:stCondLst>
                                            <p:cond delay="0"/>
                                          </p:stCondLst>
                                        </p:cTn>
                                        <p:tgtEl>
                                          <p:spTgt spid="93"/>
                                        </p:tgtEl>
                                        <p:attrNameLst>
                                          <p:attrName>style.visibility</p:attrName>
                                        </p:attrNameLst>
                                      </p:cBhvr>
                                      <p:to>
                                        <p:strVal val="visible"/>
                                      </p:to>
                                    </p:set>
                                    <p:animEffect transition="in" filter="circle(in)">
                                      <p:cBhvr>
                                        <p:cTn id="226" dur="1000"/>
                                        <p:tgtEl>
                                          <p:spTgt spid="93"/>
                                        </p:tgtEl>
                                      </p:cBhvr>
                                    </p:animEffect>
                                  </p:childTnLst>
                                </p:cTn>
                              </p:par>
                              <p:par>
                                <p:cTn id="227" presetID="6" presetClass="entr" presetSubtype="16" fill="hold" grpId="0" nodeType="withEffect">
                                  <p:stCondLst>
                                    <p:cond delay="0"/>
                                  </p:stCondLst>
                                  <p:childTnLst>
                                    <p:set>
                                      <p:cBhvr>
                                        <p:cTn id="228" dur="1" fill="hold">
                                          <p:stCondLst>
                                            <p:cond delay="0"/>
                                          </p:stCondLst>
                                        </p:cTn>
                                        <p:tgtEl>
                                          <p:spTgt spid="94"/>
                                        </p:tgtEl>
                                        <p:attrNameLst>
                                          <p:attrName>style.visibility</p:attrName>
                                        </p:attrNameLst>
                                      </p:cBhvr>
                                      <p:to>
                                        <p:strVal val="visible"/>
                                      </p:to>
                                    </p:set>
                                    <p:animEffect transition="in" filter="circle(in)">
                                      <p:cBhvr>
                                        <p:cTn id="229" dur="1000"/>
                                        <p:tgtEl>
                                          <p:spTgt spid="94"/>
                                        </p:tgtEl>
                                      </p:cBhvr>
                                    </p:animEffect>
                                  </p:childTnLst>
                                </p:cTn>
                              </p:par>
                              <p:par>
                                <p:cTn id="230" presetID="6" presetClass="entr" presetSubtype="16" fill="hold" grpId="0" nodeType="withEffect">
                                  <p:stCondLst>
                                    <p:cond delay="0"/>
                                  </p:stCondLst>
                                  <p:childTnLst>
                                    <p:set>
                                      <p:cBhvr>
                                        <p:cTn id="231" dur="1" fill="hold">
                                          <p:stCondLst>
                                            <p:cond delay="0"/>
                                          </p:stCondLst>
                                        </p:cTn>
                                        <p:tgtEl>
                                          <p:spTgt spid="96"/>
                                        </p:tgtEl>
                                        <p:attrNameLst>
                                          <p:attrName>style.visibility</p:attrName>
                                        </p:attrNameLst>
                                      </p:cBhvr>
                                      <p:to>
                                        <p:strVal val="visible"/>
                                      </p:to>
                                    </p:set>
                                    <p:animEffect transition="in" filter="circle(in)">
                                      <p:cBhvr>
                                        <p:cTn id="232" dur="1000"/>
                                        <p:tgtEl>
                                          <p:spTgt spid="96"/>
                                        </p:tgtEl>
                                      </p:cBhvr>
                                    </p:animEffect>
                                  </p:childTnLst>
                                </p:cTn>
                              </p:par>
                              <p:par>
                                <p:cTn id="233" presetID="6" presetClass="entr" presetSubtype="16" fill="hold" nodeType="withEffect">
                                  <p:stCondLst>
                                    <p:cond delay="0"/>
                                  </p:stCondLst>
                                  <p:childTnLst>
                                    <p:set>
                                      <p:cBhvr>
                                        <p:cTn id="234" dur="1" fill="hold">
                                          <p:stCondLst>
                                            <p:cond delay="0"/>
                                          </p:stCondLst>
                                        </p:cTn>
                                        <p:tgtEl>
                                          <p:spTgt spid="97"/>
                                        </p:tgtEl>
                                        <p:attrNameLst>
                                          <p:attrName>style.visibility</p:attrName>
                                        </p:attrNameLst>
                                      </p:cBhvr>
                                      <p:to>
                                        <p:strVal val="visible"/>
                                      </p:to>
                                    </p:set>
                                    <p:animEffect transition="in" filter="circle(in)">
                                      <p:cBhvr>
                                        <p:cTn id="235" dur="1000"/>
                                        <p:tgtEl>
                                          <p:spTgt spid="97"/>
                                        </p:tgtEl>
                                      </p:cBhvr>
                                    </p:animEffect>
                                  </p:childTnLst>
                                </p:cTn>
                              </p:par>
                              <p:par>
                                <p:cTn id="236" presetID="6" presetClass="entr" presetSubtype="16" fill="hold" nodeType="withEffect">
                                  <p:stCondLst>
                                    <p:cond delay="0"/>
                                  </p:stCondLst>
                                  <p:childTnLst>
                                    <p:set>
                                      <p:cBhvr>
                                        <p:cTn id="237" dur="1" fill="hold">
                                          <p:stCondLst>
                                            <p:cond delay="0"/>
                                          </p:stCondLst>
                                        </p:cTn>
                                        <p:tgtEl>
                                          <p:spTgt spid="100"/>
                                        </p:tgtEl>
                                        <p:attrNameLst>
                                          <p:attrName>style.visibility</p:attrName>
                                        </p:attrNameLst>
                                      </p:cBhvr>
                                      <p:to>
                                        <p:strVal val="visible"/>
                                      </p:to>
                                    </p:set>
                                    <p:animEffect transition="in" filter="circle(in)">
                                      <p:cBhvr>
                                        <p:cTn id="238" dur="1000"/>
                                        <p:tgtEl>
                                          <p:spTgt spid="100"/>
                                        </p:tgtEl>
                                      </p:cBhvr>
                                    </p:animEffect>
                                  </p:childTnLst>
                                </p:cTn>
                              </p:par>
                            </p:childTnLst>
                          </p:cTn>
                        </p:par>
                      </p:childTnLst>
                    </p:cTn>
                  </p:par>
                  <p:par>
                    <p:cTn id="239" fill="hold">
                      <p:stCondLst>
                        <p:cond delay="indefinite"/>
                      </p:stCondLst>
                      <p:childTnLst>
                        <p:par>
                          <p:cTn id="240" fill="hold">
                            <p:stCondLst>
                              <p:cond delay="0"/>
                            </p:stCondLst>
                            <p:childTnLst>
                              <p:par>
                                <p:cTn id="241" presetID="31" presetClass="entr" presetSubtype="0" fill="hold" nodeType="clickEffect">
                                  <p:stCondLst>
                                    <p:cond delay="0"/>
                                  </p:stCondLst>
                                  <p:childTnLst>
                                    <p:set>
                                      <p:cBhvr>
                                        <p:cTn id="242" dur="1" fill="hold">
                                          <p:stCondLst>
                                            <p:cond delay="0"/>
                                          </p:stCondLst>
                                        </p:cTn>
                                        <p:tgtEl>
                                          <p:spTgt spid="106"/>
                                        </p:tgtEl>
                                        <p:attrNameLst>
                                          <p:attrName>style.visibility</p:attrName>
                                        </p:attrNameLst>
                                      </p:cBhvr>
                                      <p:to>
                                        <p:strVal val="visible"/>
                                      </p:to>
                                    </p:set>
                                    <p:anim calcmode="lin" valueType="num">
                                      <p:cBhvr>
                                        <p:cTn id="243" dur="1000" fill="hold"/>
                                        <p:tgtEl>
                                          <p:spTgt spid="106"/>
                                        </p:tgtEl>
                                        <p:attrNameLst>
                                          <p:attrName>ppt_w</p:attrName>
                                        </p:attrNameLst>
                                      </p:cBhvr>
                                      <p:tavLst>
                                        <p:tav tm="0">
                                          <p:val>
                                            <p:fltVal val="0"/>
                                          </p:val>
                                        </p:tav>
                                        <p:tav tm="100000">
                                          <p:val>
                                            <p:strVal val="#ppt_w"/>
                                          </p:val>
                                        </p:tav>
                                      </p:tavLst>
                                    </p:anim>
                                    <p:anim calcmode="lin" valueType="num">
                                      <p:cBhvr>
                                        <p:cTn id="244" dur="1000" fill="hold"/>
                                        <p:tgtEl>
                                          <p:spTgt spid="106"/>
                                        </p:tgtEl>
                                        <p:attrNameLst>
                                          <p:attrName>ppt_h</p:attrName>
                                        </p:attrNameLst>
                                      </p:cBhvr>
                                      <p:tavLst>
                                        <p:tav tm="0">
                                          <p:val>
                                            <p:fltVal val="0"/>
                                          </p:val>
                                        </p:tav>
                                        <p:tav tm="100000">
                                          <p:val>
                                            <p:strVal val="#ppt_h"/>
                                          </p:val>
                                        </p:tav>
                                      </p:tavLst>
                                    </p:anim>
                                    <p:anim calcmode="lin" valueType="num">
                                      <p:cBhvr>
                                        <p:cTn id="245" dur="1000" fill="hold"/>
                                        <p:tgtEl>
                                          <p:spTgt spid="106"/>
                                        </p:tgtEl>
                                        <p:attrNameLst>
                                          <p:attrName>style.rotation</p:attrName>
                                        </p:attrNameLst>
                                      </p:cBhvr>
                                      <p:tavLst>
                                        <p:tav tm="0">
                                          <p:val>
                                            <p:fltVal val="90"/>
                                          </p:val>
                                        </p:tav>
                                        <p:tav tm="100000">
                                          <p:val>
                                            <p:fltVal val="0"/>
                                          </p:val>
                                        </p:tav>
                                      </p:tavLst>
                                    </p:anim>
                                    <p:animEffect transition="in" filter="fade">
                                      <p:cBhvr>
                                        <p:cTn id="246"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44" grpId="0" animBg="1"/>
      <p:bldP spid="45" grpId="0" animBg="1"/>
      <p:bldP spid="47" grpId="0" animBg="1"/>
      <p:bldP spid="52" grpId="0" animBg="1"/>
      <p:bldP spid="55" grpId="0" animBg="1"/>
      <p:bldP spid="37" grpId="0" animBg="1"/>
      <p:bldP spid="38" grpId="0" animBg="1"/>
      <p:bldP spid="42" grpId="0" animBg="1"/>
      <p:bldP spid="49" grpId="0" animBg="1"/>
      <p:bldP spid="50" grpId="0" animBg="1"/>
      <p:bldP spid="54" grpId="0" animBg="1"/>
      <p:bldP spid="58" grpId="0" animBg="1"/>
      <p:bldP spid="60" grpId="0" animBg="1"/>
      <p:bldP spid="66" grpId="0" animBg="1"/>
      <p:bldP spid="67" grpId="0" animBg="1"/>
      <p:bldP spid="70" grpId="0" animBg="1"/>
      <p:bldP spid="72" grpId="0" animBg="1"/>
      <p:bldP spid="75" grpId="0" animBg="1"/>
      <p:bldP spid="76" grpId="0" animBg="1"/>
      <p:bldP spid="79" grpId="0" animBg="1"/>
      <p:bldP spid="81" grpId="0" animBg="1"/>
      <p:bldP spid="82" grpId="0" animBg="1"/>
      <p:bldP spid="83" grpId="0" animBg="1"/>
      <p:bldP spid="86" grpId="0" animBg="1"/>
      <p:bldP spid="88" grpId="0" animBg="1"/>
      <p:bldP spid="90" grpId="0" animBg="1"/>
      <p:bldP spid="91" grpId="0" animBg="1"/>
      <p:bldP spid="94" grpId="0" animBg="1"/>
      <p:bldP spid="9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1" y="163781"/>
            <a:ext cx="6560525" cy="851915"/>
          </a:xfrm>
          <a:prstGeom prst="parallelogram">
            <a:avLst>
              <a:gd name="adj" fmla="val 19092"/>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212121"/>
                </a:solidFill>
                <a:latin typeface="Agency FB" panose="020B0503020202020204" pitchFamily="34" charset="0"/>
              </a:rPr>
              <a:t>2.2 An End-to-End framework</a:t>
            </a: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14</a:t>
            </a:r>
            <a:endParaRPr lang="en-GB" b="1" dirty="0">
              <a:solidFill>
                <a:srgbClr val="212121"/>
              </a:solidFill>
              <a:latin typeface="Agency FB" panose="020B0503020202020204" pitchFamily="34" charset="0"/>
            </a:endParaRPr>
          </a:p>
        </p:txBody>
      </p:sp>
      <p:sp>
        <p:nvSpPr>
          <p:cNvPr id="48" name="Rectangle 47"/>
          <p:cNvSpPr/>
          <p:nvPr/>
        </p:nvSpPr>
        <p:spPr>
          <a:xfrm>
            <a:off x="6553948" y="342900"/>
            <a:ext cx="138568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3 steps</a:t>
            </a:r>
            <a:endParaRPr lang="en-GB" sz="3200" b="1" dirty="0">
              <a:solidFill>
                <a:srgbClr val="FF5722"/>
              </a:solidFill>
              <a:latin typeface="Agency FB" panose="020B0503020202020204" pitchFamily="34" charset="0"/>
            </a:endParaRPr>
          </a:p>
        </p:txBody>
      </p:sp>
      <p:sp>
        <p:nvSpPr>
          <p:cNvPr id="17" name="Rectangle 16"/>
          <p:cNvSpPr/>
          <p:nvPr/>
        </p:nvSpPr>
        <p:spPr>
          <a:xfrm>
            <a:off x="1707153" y="1651101"/>
            <a:ext cx="4330608" cy="44056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records share same commonality</a:t>
            </a:r>
            <a:endParaRPr lang="en-GB" sz="2400" b="1" i="1" dirty="0">
              <a:solidFill>
                <a:schemeClr val="tx1"/>
              </a:solidFill>
              <a:latin typeface="Agency FB" panose="020B0503020202020204" pitchFamily="34" charset="0"/>
            </a:endParaRPr>
          </a:p>
        </p:txBody>
      </p:sp>
      <p:sp>
        <p:nvSpPr>
          <p:cNvPr id="3" name="Rounded Rectangle 2"/>
          <p:cNvSpPr/>
          <p:nvPr/>
        </p:nvSpPr>
        <p:spPr>
          <a:xfrm>
            <a:off x="637304" y="1508960"/>
            <a:ext cx="632637" cy="748963"/>
          </a:xfrm>
          <a:prstGeom prst="roundRect">
            <a:avLst>
              <a:gd name="adj" fmla="val 11286"/>
            </a:avLst>
          </a:prstGeom>
          <a:noFill/>
          <a:ln w="57150">
            <a:solidFill>
              <a:srgbClr val="212121"/>
            </a:solidFill>
          </a:ln>
        </p:spPr>
        <p:txBody>
          <a:bodyPr wrap="square" lIns="91440" tIns="45720" rIns="91440" bIns="45720">
            <a:spAutoFit/>
          </a:bodyPr>
          <a:lstStyle/>
          <a:p>
            <a:pPr algn="ctr"/>
            <a:r>
              <a:rPr lang="en-US"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1</a:t>
            </a:r>
            <a:endParaRPr 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8" name="Rounded Rectangle 27"/>
          <p:cNvSpPr/>
          <p:nvPr/>
        </p:nvSpPr>
        <p:spPr>
          <a:xfrm>
            <a:off x="581280" y="3415988"/>
            <a:ext cx="632637" cy="748963"/>
          </a:xfrm>
          <a:prstGeom prst="roundRect">
            <a:avLst>
              <a:gd name="adj" fmla="val 11286"/>
            </a:avLst>
          </a:prstGeom>
          <a:noFill/>
          <a:ln w="57150">
            <a:solidFill>
              <a:srgbClr val="212121"/>
            </a:solidFill>
          </a:ln>
        </p:spPr>
        <p:txBody>
          <a:bodyPr wrap="square" lIns="91440" tIns="45720" rIns="91440" bIns="45720">
            <a:spAutoFit/>
          </a:bodyPr>
          <a:lstStyle/>
          <a:p>
            <a:pPr algn="ctr"/>
            <a:r>
              <a:rPr lang="en-US"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2</a:t>
            </a:r>
            <a:endParaRPr 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9" name="Rounded Rectangle 28"/>
          <p:cNvSpPr/>
          <p:nvPr/>
        </p:nvSpPr>
        <p:spPr>
          <a:xfrm>
            <a:off x="620703" y="5150867"/>
            <a:ext cx="632637" cy="748963"/>
          </a:xfrm>
          <a:prstGeom prst="roundRect">
            <a:avLst>
              <a:gd name="adj" fmla="val 11286"/>
            </a:avLst>
          </a:prstGeom>
          <a:noFill/>
          <a:ln w="57150">
            <a:solidFill>
              <a:srgbClr val="212121"/>
            </a:solidFill>
          </a:ln>
        </p:spPr>
        <p:txBody>
          <a:bodyPr wrap="square" lIns="91440" tIns="45720" rIns="91440" bIns="45720">
            <a:spAutoFit/>
          </a:bodyPr>
          <a:lstStyle/>
          <a:p>
            <a:pPr algn="ctr"/>
            <a:r>
              <a:rPr lang="en-US"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3</a:t>
            </a:r>
            <a:endParaRPr 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7" name="Line Callout 2 6"/>
          <p:cNvSpPr/>
          <p:nvPr/>
        </p:nvSpPr>
        <p:spPr>
          <a:xfrm>
            <a:off x="1707152" y="1217603"/>
            <a:ext cx="5289071" cy="433499"/>
          </a:xfrm>
          <a:prstGeom prst="borderCallout2">
            <a:avLst>
              <a:gd name="adj1" fmla="val 51344"/>
              <a:gd name="adj2" fmla="val -677"/>
              <a:gd name="adj3" fmla="val 51344"/>
              <a:gd name="adj4" fmla="val -5793"/>
              <a:gd name="adj5" fmla="val 78195"/>
              <a:gd name="adj6" fmla="val -950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Puts records into blocks</a:t>
            </a:r>
            <a:endParaRPr lang="en-GB" sz="2400" dirty="0">
              <a:solidFill>
                <a:schemeClr val="tx1"/>
              </a:solidFill>
              <a:latin typeface="Agency FB" panose="020B0503020202020204" pitchFamily="34" charset="0"/>
            </a:endParaRPr>
          </a:p>
        </p:txBody>
      </p:sp>
      <p:sp>
        <p:nvSpPr>
          <p:cNvPr id="30" name="Rectangle 29"/>
          <p:cNvSpPr/>
          <p:nvPr/>
        </p:nvSpPr>
        <p:spPr>
          <a:xfrm>
            <a:off x="1707151" y="2152435"/>
            <a:ext cx="4302251" cy="36518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refer to the same real-world entity</a:t>
            </a:r>
            <a:endParaRPr lang="en-GB" sz="2400" b="1" i="1" dirty="0">
              <a:solidFill>
                <a:schemeClr val="tx1"/>
              </a:solidFill>
              <a:latin typeface="Agency FB" panose="020B0503020202020204" pitchFamily="34" charset="0"/>
            </a:endParaRPr>
          </a:p>
        </p:txBody>
      </p:sp>
      <p:sp>
        <p:nvSpPr>
          <p:cNvPr id="8" name="Rectangle 7"/>
          <p:cNvSpPr/>
          <p:nvPr/>
        </p:nvSpPr>
        <p:spPr>
          <a:xfrm>
            <a:off x="1707152" y="1658552"/>
            <a:ext cx="5289071" cy="974811"/>
          </a:xfrm>
          <a:prstGeom prst="rect">
            <a:avLst/>
          </a:prstGeom>
          <a:noFill/>
          <a:ln w="19050">
            <a:solidFill>
              <a:srgbClr val="FF57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Line Callout 2 32"/>
          <p:cNvSpPr/>
          <p:nvPr/>
        </p:nvSpPr>
        <p:spPr>
          <a:xfrm>
            <a:off x="1690552" y="3146859"/>
            <a:ext cx="5305671" cy="433499"/>
          </a:xfrm>
          <a:prstGeom prst="borderCallout2">
            <a:avLst>
              <a:gd name="adj1" fmla="val 31722"/>
              <a:gd name="adj2" fmla="val -477"/>
              <a:gd name="adj3" fmla="val 31722"/>
              <a:gd name="adj4" fmla="val -5192"/>
              <a:gd name="adj5" fmla="val 63480"/>
              <a:gd name="adj6" fmla="val -8829"/>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Compute Pairwise similarity </a:t>
            </a:r>
            <a:r>
              <a:rPr lang="en-US" sz="2400" dirty="0">
                <a:solidFill>
                  <a:schemeClr val="tx1"/>
                </a:solidFill>
                <a:latin typeface="Agency FB" panose="020B0503020202020204" pitchFamily="34" charset="0"/>
              </a:rPr>
              <a:t>of </a:t>
            </a:r>
            <a:r>
              <a:rPr lang="en-US" sz="2400" dirty="0" smtClean="0">
                <a:solidFill>
                  <a:schemeClr val="tx1"/>
                </a:solidFill>
                <a:latin typeface="Agency FB" panose="020B0503020202020204" pitchFamily="34" charset="0"/>
              </a:rPr>
              <a:t>records</a:t>
            </a:r>
            <a:endParaRPr lang="en-GB" sz="2400" b="1" i="1" dirty="0">
              <a:solidFill>
                <a:schemeClr val="tx1"/>
              </a:solidFill>
              <a:latin typeface="Agency FB" panose="020B0503020202020204" pitchFamily="34" charset="0"/>
            </a:endParaRPr>
          </a:p>
        </p:txBody>
      </p:sp>
      <p:sp>
        <p:nvSpPr>
          <p:cNvPr id="37" name="Rectangle 36"/>
          <p:cNvSpPr/>
          <p:nvPr/>
        </p:nvSpPr>
        <p:spPr>
          <a:xfrm>
            <a:off x="1690551" y="3668616"/>
            <a:ext cx="4302251" cy="36518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Constructs Similarity Graph</a:t>
            </a:r>
            <a:endParaRPr lang="en-GB" sz="2400" b="1" i="1" dirty="0">
              <a:solidFill>
                <a:schemeClr val="tx1"/>
              </a:solidFill>
              <a:latin typeface="Agency FB" panose="020B0503020202020204" pitchFamily="34" charset="0"/>
            </a:endParaRPr>
          </a:p>
        </p:txBody>
      </p:sp>
      <p:sp>
        <p:nvSpPr>
          <p:cNvPr id="38" name="Rectangle 37"/>
          <p:cNvSpPr/>
          <p:nvPr/>
        </p:nvSpPr>
        <p:spPr>
          <a:xfrm>
            <a:off x="1690552" y="3587420"/>
            <a:ext cx="5305671" cy="770357"/>
          </a:xfrm>
          <a:prstGeom prst="rect">
            <a:avLst/>
          </a:prstGeom>
          <a:noFill/>
          <a:ln w="19050">
            <a:solidFill>
              <a:srgbClr val="FF57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707153" y="5231838"/>
            <a:ext cx="4330608" cy="44056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Same cluster: refers to same entity</a:t>
            </a:r>
            <a:endParaRPr lang="en-GB" sz="2400" b="1" i="1" dirty="0">
              <a:solidFill>
                <a:schemeClr val="tx1"/>
              </a:solidFill>
              <a:latin typeface="Agency FB" panose="020B0503020202020204" pitchFamily="34" charset="0"/>
            </a:endParaRPr>
          </a:p>
        </p:txBody>
      </p:sp>
      <p:sp>
        <p:nvSpPr>
          <p:cNvPr id="41" name="Line Callout 2 40"/>
          <p:cNvSpPr/>
          <p:nvPr/>
        </p:nvSpPr>
        <p:spPr>
          <a:xfrm>
            <a:off x="1707152" y="4798340"/>
            <a:ext cx="5289071" cy="433499"/>
          </a:xfrm>
          <a:prstGeom prst="borderCallout2">
            <a:avLst>
              <a:gd name="adj1" fmla="val 51344"/>
              <a:gd name="adj2" fmla="val -677"/>
              <a:gd name="adj3" fmla="val 51344"/>
              <a:gd name="adj4" fmla="val -5793"/>
              <a:gd name="adj5" fmla="val 80648"/>
              <a:gd name="adj6" fmla="val -10245"/>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Conducts Graph Clustering</a:t>
            </a:r>
            <a:endParaRPr lang="en-GB" sz="2400" dirty="0">
              <a:solidFill>
                <a:schemeClr val="tx1"/>
              </a:solidFill>
              <a:latin typeface="Agency FB" panose="020B0503020202020204" pitchFamily="34" charset="0"/>
            </a:endParaRPr>
          </a:p>
        </p:txBody>
      </p:sp>
      <p:sp>
        <p:nvSpPr>
          <p:cNvPr id="42" name="Rectangle 41"/>
          <p:cNvSpPr/>
          <p:nvPr/>
        </p:nvSpPr>
        <p:spPr>
          <a:xfrm>
            <a:off x="1707151" y="5733172"/>
            <a:ext cx="4302251" cy="36518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Different cluster: refers to different entity</a:t>
            </a:r>
            <a:endParaRPr lang="en-GB" sz="2400" b="1" i="1" dirty="0">
              <a:solidFill>
                <a:schemeClr val="tx1"/>
              </a:solidFill>
              <a:latin typeface="Agency FB" panose="020B0503020202020204" pitchFamily="34" charset="0"/>
            </a:endParaRPr>
          </a:p>
        </p:txBody>
      </p:sp>
      <p:sp>
        <p:nvSpPr>
          <p:cNvPr id="43" name="Rectangle 42"/>
          <p:cNvSpPr/>
          <p:nvPr/>
        </p:nvSpPr>
        <p:spPr>
          <a:xfrm>
            <a:off x="1707152" y="5231839"/>
            <a:ext cx="5289071" cy="982261"/>
          </a:xfrm>
          <a:prstGeom prst="rect">
            <a:avLst/>
          </a:prstGeom>
          <a:noFill/>
          <a:ln w="19050">
            <a:solidFill>
              <a:srgbClr val="FF57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1974" y="1846374"/>
            <a:ext cx="622983" cy="622983"/>
          </a:xfrm>
          <a:prstGeom prst="rect">
            <a:avLst/>
          </a:prstGeom>
        </p:spPr>
      </p:pic>
      <p:sp>
        <p:nvSpPr>
          <p:cNvPr id="45" name="Rectangle 44"/>
          <p:cNvSpPr/>
          <p:nvPr/>
        </p:nvSpPr>
        <p:spPr>
          <a:xfrm>
            <a:off x="8535604" y="1670461"/>
            <a:ext cx="2571721" cy="974811"/>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Recent Blocking Techniques</a:t>
            </a:r>
            <a:endParaRPr lang="en-GB" dirty="0">
              <a:solidFill>
                <a:schemeClr val="tx1"/>
              </a:solidFill>
              <a:latin typeface="Cambria" panose="02040503050406030204" pitchFamily="18" charset="0"/>
            </a:endParaRPr>
          </a:p>
        </p:txBody>
      </p:sp>
      <p:sp>
        <p:nvSpPr>
          <p:cNvPr id="46" name="Rectangle 45"/>
          <p:cNvSpPr/>
          <p:nvPr/>
        </p:nvSpPr>
        <p:spPr>
          <a:xfrm>
            <a:off x="8535604" y="1229512"/>
            <a:ext cx="2571721"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Problem: Volume</a:t>
            </a:r>
            <a:endParaRPr lang="en-GB" dirty="0">
              <a:solidFill>
                <a:schemeClr val="tx1"/>
              </a:solidFill>
              <a:latin typeface="Cambria" panose="02040503050406030204" pitchFamily="18" charset="0"/>
            </a:endParaRPr>
          </a:p>
        </p:txBody>
      </p:sp>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2461" y="4509300"/>
            <a:ext cx="622983" cy="622983"/>
          </a:xfrm>
          <a:prstGeom prst="rect">
            <a:avLst/>
          </a:prstGeom>
        </p:spPr>
      </p:pic>
      <p:sp>
        <p:nvSpPr>
          <p:cNvPr id="49" name="Rectangle 48"/>
          <p:cNvSpPr/>
          <p:nvPr/>
        </p:nvSpPr>
        <p:spPr>
          <a:xfrm>
            <a:off x="8516091" y="4333387"/>
            <a:ext cx="2571721" cy="974811"/>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Our Proposed Approach</a:t>
            </a:r>
            <a:endParaRPr lang="en-GB" dirty="0">
              <a:solidFill>
                <a:schemeClr val="tx1"/>
              </a:solidFill>
              <a:latin typeface="Cambria" panose="02040503050406030204" pitchFamily="18" charset="0"/>
            </a:endParaRPr>
          </a:p>
        </p:txBody>
      </p:sp>
      <p:sp>
        <p:nvSpPr>
          <p:cNvPr id="50" name="Rectangle 49"/>
          <p:cNvSpPr/>
          <p:nvPr/>
        </p:nvSpPr>
        <p:spPr>
          <a:xfrm>
            <a:off x="8516091" y="3892438"/>
            <a:ext cx="2571721"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Problem: Velocity</a:t>
            </a:r>
            <a:endParaRPr lang="en-GB" dirty="0">
              <a:solidFill>
                <a:schemeClr val="tx1"/>
              </a:solidFill>
              <a:latin typeface="Cambria" panose="02040503050406030204" pitchFamily="18" charset="0"/>
            </a:endParaRP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17972" y="1172939"/>
            <a:ext cx="548640" cy="548640"/>
          </a:xfrm>
          <a:prstGeom prst="rect">
            <a:avLst/>
          </a:prstGeom>
        </p:spPr>
      </p:pic>
      <p:pic>
        <p:nvPicPr>
          <p:cNvPr id="51" name="Picture 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98459" y="3803571"/>
            <a:ext cx="551251" cy="551251"/>
          </a:xfrm>
          <a:prstGeom prst="rect">
            <a:avLst/>
          </a:prstGeom>
        </p:spPr>
      </p:pic>
    </p:spTree>
    <p:custDataLst>
      <p:tags r:id="rId1"/>
    </p:custDataLst>
    <p:extLst>
      <p:ext uri="{BB962C8B-B14F-4D97-AF65-F5344CB8AC3E}">
        <p14:creationId xmlns:p14="http://schemas.microsoft.com/office/powerpoint/2010/main" val="2486685257"/>
      </p:ext>
    </p:extLst>
  </p:cSld>
  <p:clrMapOvr>
    <a:masterClrMapping/>
  </p:clrMapOvr>
  <mc:AlternateContent xmlns:mc="http://schemas.openxmlformats.org/markup-compatibility/2006" xmlns:p14="http://schemas.microsoft.com/office/powerpoint/2010/main">
    <mc:Choice Requires="p14">
      <p:transition spd="slow" p14:dur="2000" advTm="3777"/>
    </mc:Choice>
    <mc:Fallback xmlns="">
      <p:transition spd="slow" advTm="37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circle(in)">
                                      <p:cBhvr>
                                        <p:cTn id="26" dur="1000"/>
                                        <p:tgtEl>
                                          <p:spTgt spid="46"/>
                                        </p:tgtEl>
                                      </p:cBhvr>
                                    </p:animEffect>
                                  </p:childTnLst>
                                </p:cTn>
                              </p:par>
                              <p:par>
                                <p:cTn id="27" presetID="6" presetClass="entr" presetSubtype="16"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ircle(in)">
                                      <p:cBhvr>
                                        <p:cTn id="29" dur="10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circle(in)">
                                      <p:cBhvr>
                                        <p:cTn id="34" dur="1000"/>
                                        <p:tgtEl>
                                          <p:spTgt spid="45"/>
                                        </p:tgtEl>
                                      </p:cBhvr>
                                    </p:animEffect>
                                  </p:childTnLst>
                                </p:cTn>
                              </p:par>
                              <p:par>
                                <p:cTn id="35" presetID="6" presetClass="entr" presetSubtype="16"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circle(in)">
                                      <p:cBhvr>
                                        <p:cTn id="37" dur="10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fade">
                                      <p:cBhvr>
                                        <p:cTn id="69" dur="500"/>
                                        <p:tgtEl>
                                          <p:spTgt spid="4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500"/>
                                        <p:tgtEl>
                                          <p:spTgt spid="43"/>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grpId="0" nodeType="click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circle(in)">
                                      <p:cBhvr>
                                        <p:cTn id="77" dur="1000"/>
                                        <p:tgtEl>
                                          <p:spTgt spid="50"/>
                                        </p:tgtEl>
                                      </p:cBhvr>
                                    </p:animEffect>
                                  </p:childTnLst>
                                </p:cTn>
                              </p:par>
                              <p:par>
                                <p:cTn id="78" presetID="6" presetClass="entr" presetSubtype="16" fill="hold" nodeType="with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circle(in)">
                                      <p:cBhvr>
                                        <p:cTn id="80" dur="1000"/>
                                        <p:tgtEl>
                                          <p:spTgt spid="51"/>
                                        </p:tgtEl>
                                      </p:cBhvr>
                                    </p:animEffect>
                                  </p:childTnLst>
                                </p:cTn>
                              </p:par>
                            </p:childTnLst>
                          </p:cTn>
                        </p:par>
                      </p:childTnLst>
                    </p:cTn>
                  </p:par>
                  <p:par>
                    <p:cTn id="81" fill="hold">
                      <p:stCondLst>
                        <p:cond delay="indefinite"/>
                      </p:stCondLst>
                      <p:childTnLst>
                        <p:par>
                          <p:cTn id="82" fill="hold">
                            <p:stCondLst>
                              <p:cond delay="0"/>
                            </p:stCondLst>
                            <p:childTnLst>
                              <p:par>
                                <p:cTn id="83" presetID="6" presetClass="entr" presetSubtype="16" fill="hold" grpId="0" nodeType="click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circle(in)">
                                      <p:cBhvr>
                                        <p:cTn id="85" dur="1000"/>
                                        <p:tgtEl>
                                          <p:spTgt spid="49"/>
                                        </p:tgtEl>
                                      </p:cBhvr>
                                    </p:animEffect>
                                  </p:childTnLst>
                                </p:cTn>
                              </p:par>
                              <p:par>
                                <p:cTn id="86" presetID="6" presetClass="entr" presetSubtype="16" fill="hold" nodeType="withEffect">
                                  <p:stCondLst>
                                    <p:cond delay="0"/>
                                  </p:stCondLst>
                                  <p:childTnLst>
                                    <p:set>
                                      <p:cBhvr>
                                        <p:cTn id="87" dur="1" fill="hold">
                                          <p:stCondLst>
                                            <p:cond delay="0"/>
                                          </p:stCondLst>
                                        </p:cTn>
                                        <p:tgtEl>
                                          <p:spTgt spid="47"/>
                                        </p:tgtEl>
                                        <p:attrNameLst>
                                          <p:attrName>style.visibility</p:attrName>
                                        </p:attrNameLst>
                                      </p:cBhvr>
                                      <p:to>
                                        <p:strVal val="visible"/>
                                      </p:to>
                                    </p:set>
                                    <p:animEffect transition="in" filter="circle(in)">
                                      <p:cBhvr>
                                        <p:cTn id="88"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animBg="1"/>
      <p:bldP spid="28" grpId="0" animBg="1"/>
      <p:bldP spid="29" grpId="0" animBg="1"/>
      <p:bldP spid="7" grpId="0" animBg="1"/>
      <p:bldP spid="30" grpId="0" animBg="1"/>
      <p:bldP spid="8" grpId="0" animBg="1"/>
      <p:bldP spid="33" grpId="0" animBg="1"/>
      <p:bldP spid="37" grpId="0" animBg="1"/>
      <p:bldP spid="38" grpId="0" animBg="1"/>
      <p:bldP spid="39" grpId="0" animBg="1"/>
      <p:bldP spid="41" grpId="0" animBg="1"/>
      <p:bldP spid="42" grpId="0" animBg="1"/>
      <p:bldP spid="43" grpId="0" animBg="1"/>
      <p:bldP spid="45" grpId="0" animBg="1"/>
      <p:bldP spid="46" grpId="0" animBg="1"/>
      <p:bldP spid="49" grpId="0" animBg="1"/>
      <p:bldP spid="5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1" y="163781"/>
            <a:ext cx="6560525" cy="851915"/>
          </a:xfrm>
          <a:prstGeom prst="parallelogram">
            <a:avLst>
              <a:gd name="adj" fmla="val 19092"/>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212121"/>
                </a:solidFill>
                <a:latin typeface="Agency FB" panose="020B0503020202020204" pitchFamily="34" charset="0"/>
              </a:rPr>
              <a:t>2.2 An End-to-End framework</a:t>
            </a: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14</a:t>
            </a:r>
            <a:endParaRPr lang="en-GB" b="1" dirty="0">
              <a:solidFill>
                <a:srgbClr val="212121"/>
              </a:solidFill>
              <a:latin typeface="Agency FB" panose="020B0503020202020204" pitchFamily="34" charset="0"/>
            </a:endParaRPr>
          </a:p>
        </p:txBody>
      </p:sp>
      <p:sp>
        <p:nvSpPr>
          <p:cNvPr id="48" name="Rectangle 47"/>
          <p:cNvSpPr/>
          <p:nvPr/>
        </p:nvSpPr>
        <p:spPr>
          <a:xfrm>
            <a:off x="6553948" y="342900"/>
            <a:ext cx="138568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Blocking</a:t>
            </a:r>
            <a:endParaRPr lang="en-GB" sz="3200" b="1" dirty="0">
              <a:solidFill>
                <a:srgbClr val="FF5722"/>
              </a:solidFill>
              <a:latin typeface="Agency FB" panose="020B0503020202020204" pitchFamily="34" charset="0"/>
            </a:endParaRPr>
          </a:p>
        </p:txBody>
      </p:sp>
      <p:sp>
        <p:nvSpPr>
          <p:cNvPr id="49" name="Rectangle 48"/>
          <p:cNvSpPr/>
          <p:nvPr/>
        </p:nvSpPr>
        <p:spPr>
          <a:xfrm>
            <a:off x="4815803" y="2971263"/>
            <a:ext cx="2571721" cy="433498"/>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Index</a:t>
            </a:r>
            <a:endParaRPr lang="en-GB" dirty="0">
              <a:solidFill>
                <a:schemeClr val="tx1"/>
              </a:solidFill>
              <a:latin typeface="Cambria" panose="02040503050406030204" pitchFamily="18" charset="0"/>
            </a:endParaRPr>
          </a:p>
        </p:txBody>
      </p:sp>
      <p:sp>
        <p:nvSpPr>
          <p:cNvPr id="44" name="Rectangle 43"/>
          <p:cNvSpPr/>
          <p:nvPr/>
        </p:nvSpPr>
        <p:spPr>
          <a:xfrm>
            <a:off x="6057900" y="1210938"/>
            <a:ext cx="3035960"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Avoids pairwise comparison</a:t>
            </a:r>
            <a:endParaRPr lang="en-GB" sz="2400" b="1" i="1" dirty="0">
              <a:solidFill>
                <a:schemeClr val="tx1"/>
              </a:solidFill>
              <a:latin typeface="Agency FB" panose="020B0503020202020204" pitchFamily="34" charset="0"/>
            </a:endParaRPr>
          </a:p>
        </p:txBody>
      </p:sp>
      <p:sp>
        <p:nvSpPr>
          <p:cNvPr id="52" name="Rectangle 51"/>
          <p:cNvSpPr/>
          <p:nvPr/>
        </p:nvSpPr>
        <p:spPr>
          <a:xfrm>
            <a:off x="2833469" y="2431011"/>
            <a:ext cx="322443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1"/>
                </a:solidFill>
                <a:latin typeface="Agency FB" panose="020B0503020202020204" pitchFamily="34" charset="0"/>
              </a:rPr>
              <a:t>Builds an index for the records</a:t>
            </a:r>
            <a:endParaRPr lang="en-GB" sz="2400" b="1" i="1" dirty="0">
              <a:solidFill>
                <a:schemeClr val="tx1"/>
              </a:solidFill>
              <a:latin typeface="Agency FB" panose="020B0503020202020204" pitchFamily="34" charset="0"/>
            </a:endParaRPr>
          </a:p>
        </p:txBody>
      </p:sp>
      <p:sp>
        <p:nvSpPr>
          <p:cNvPr id="53" name="Rectangle 52"/>
          <p:cNvSpPr/>
          <p:nvPr/>
        </p:nvSpPr>
        <p:spPr>
          <a:xfrm>
            <a:off x="6101663" y="3644798"/>
            <a:ext cx="372047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Each index entry forms a block</a:t>
            </a:r>
            <a:endParaRPr lang="en-GB" sz="2400" b="1" i="1" dirty="0">
              <a:solidFill>
                <a:schemeClr val="tx1"/>
              </a:solidFill>
              <a:latin typeface="Agency FB" panose="020B0503020202020204" pitchFamily="34" charset="0"/>
            </a:endParaRPr>
          </a:p>
        </p:txBody>
      </p:sp>
      <p:sp>
        <p:nvSpPr>
          <p:cNvPr id="54" name="Rectangle 53"/>
          <p:cNvSpPr/>
          <p:nvPr/>
        </p:nvSpPr>
        <p:spPr>
          <a:xfrm>
            <a:off x="4800396" y="1813336"/>
            <a:ext cx="2571721"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Exhaustive</a:t>
            </a:r>
            <a:endParaRPr lang="en-GB" dirty="0">
              <a:solidFill>
                <a:schemeClr val="tx1"/>
              </a:solidFill>
              <a:latin typeface="Cambria" panose="02040503050406030204" pitchFamily="18" charset="0"/>
            </a:endParaRPr>
          </a:p>
        </p:txBody>
      </p:sp>
      <p:sp>
        <p:nvSpPr>
          <p:cNvPr id="55" name="Rectangle 54"/>
          <p:cNvSpPr/>
          <p:nvPr/>
        </p:nvSpPr>
        <p:spPr>
          <a:xfrm>
            <a:off x="4815803" y="4180102"/>
            <a:ext cx="2571721" cy="433498"/>
          </a:xfrm>
          <a:prstGeom prst="rect">
            <a:avLst/>
          </a:prstGeom>
          <a:noFill/>
          <a:ln w="19050">
            <a:solidFill>
              <a:srgbClr val="FF572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ambria" panose="02040503050406030204" pitchFamily="18" charset="0"/>
              </a:rPr>
              <a:t>Block</a:t>
            </a:r>
            <a:endParaRPr lang="en-GB" dirty="0">
              <a:solidFill>
                <a:schemeClr val="tx1"/>
              </a:solidFill>
              <a:latin typeface="Cambria" panose="02040503050406030204" pitchFamily="18" charset="0"/>
            </a:endParaRPr>
          </a:p>
        </p:txBody>
      </p:sp>
      <p:sp>
        <p:nvSpPr>
          <p:cNvPr id="56" name="Rectangle 55"/>
          <p:cNvSpPr/>
          <p:nvPr/>
        </p:nvSpPr>
        <p:spPr>
          <a:xfrm>
            <a:off x="6207723" y="4267662"/>
            <a:ext cx="866177" cy="258377"/>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Index</a:t>
            </a:r>
            <a:endParaRPr lang="en-GB" dirty="0">
              <a:solidFill>
                <a:schemeClr val="tx1"/>
              </a:solidFill>
              <a:latin typeface="Cambria" panose="02040503050406030204" pitchFamily="18" charset="0"/>
            </a:endParaRPr>
          </a:p>
        </p:txBody>
      </p:sp>
      <p:sp>
        <p:nvSpPr>
          <p:cNvPr id="57" name="Rectangle 56"/>
          <p:cNvSpPr/>
          <p:nvPr/>
        </p:nvSpPr>
        <p:spPr>
          <a:xfrm>
            <a:off x="685800" y="4613600"/>
            <a:ext cx="298023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FF5722"/>
                </a:solidFill>
                <a:latin typeface="Agency FB" panose="020B0503020202020204" pitchFamily="34" charset="0"/>
              </a:rPr>
              <a:t>In Incremental blocking</a:t>
            </a:r>
            <a:endParaRPr lang="en-GB" sz="2400" b="1" dirty="0">
              <a:solidFill>
                <a:srgbClr val="FF5722"/>
              </a:solidFill>
              <a:latin typeface="Agency FB" panose="020B0503020202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2164" y="5360062"/>
            <a:ext cx="570068" cy="570068"/>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69319" y="5324117"/>
            <a:ext cx="570068" cy="570068"/>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26474" y="5351918"/>
            <a:ext cx="578212" cy="578212"/>
          </a:xfrm>
          <a:prstGeom prst="rect">
            <a:avLst/>
          </a:prstGeom>
        </p:spPr>
      </p:pic>
      <p:sp>
        <p:nvSpPr>
          <p:cNvPr id="59" name="Rectangle 58"/>
          <p:cNvSpPr/>
          <p:nvPr/>
        </p:nvSpPr>
        <p:spPr>
          <a:xfrm>
            <a:off x="1756580" y="5351918"/>
            <a:ext cx="190945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Inserted record</a:t>
            </a:r>
            <a:endParaRPr lang="en-GB" sz="2400" b="1" i="1" dirty="0">
              <a:solidFill>
                <a:schemeClr val="tx1"/>
              </a:solidFill>
              <a:latin typeface="Agency FB" panose="020B0503020202020204" pitchFamily="34" charset="0"/>
            </a:endParaRPr>
          </a:p>
        </p:txBody>
      </p:sp>
      <p:sp>
        <p:nvSpPr>
          <p:cNvPr id="60" name="Rectangle 59"/>
          <p:cNvSpPr/>
          <p:nvPr/>
        </p:nvSpPr>
        <p:spPr>
          <a:xfrm>
            <a:off x="5514348" y="5319422"/>
            <a:ext cx="190945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Deleted record</a:t>
            </a:r>
            <a:endParaRPr lang="en-GB" sz="2400" b="1" i="1" dirty="0">
              <a:solidFill>
                <a:schemeClr val="tx1"/>
              </a:solidFill>
              <a:latin typeface="Agency FB" panose="020B0503020202020204" pitchFamily="34" charset="0"/>
            </a:endParaRPr>
          </a:p>
        </p:txBody>
      </p:sp>
      <p:sp>
        <p:nvSpPr>
          <p:cNvPr id="61" name="Rectangle 60"/>
          <p:cNvSpPr/>
          <p:nvPr/>
        </p:nvSpPr>
        <p:spPr>
          <a:xfrm>
            <a:off x="9084886" y="5351918"/>
            <a:ext cx="190945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Changed record</a:t>
            </a:r>
            <a:endParaRPr lang="en-GB" sz="2400" b="1" i="1" dirty="0">
              <a:solidFill>
                <a:schemeClr val="tx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4086214696"/>
      </p:ext>
    </p:extLst>
  </p:cSld>
  <p:clrMapOvr>
    <a:masterClrMapping/>
  </p:clrMapOvr>
  <mc:AlternateContent xmlns:mc="http://schemas.openxmlformats.org/markup-compatibility/2006" xmlns:p14="http://schemas.microsoft.com/office/powerpoint/2010/main">
    <mc:Choice Requires="p14">
      <p:transition spd="slow" p14:dur="2000" advTm="4240"/>
    </mc:Choice>
    <mc:Fallback xmlns="">
      <p:transition spd="slow" advTm="42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1+#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circle(in)">
                                      <p:cBhvr>
                                        <p:cTn id="13" dur="1000"/>
                                        <p:tgtEl>
                                          <p:spTgt spid="5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2"/>
                                        </p:tgtEl>
                                        <p:attrNameLst>
                                          <p:attrName>style.visibility</p:attrName>
                                        </p:attrNameLst>
                                      </p:cBhvr>
                                      <p:to>
                                        <p:strVal val="visible"/>
                                      </p:to>
                                    </p:set>
                                    <p:anim calcmode="lin" valueType="num">
                                      <p:cBhvr additive="base">
                                        <p:cTn id="18" dur="500" fill="hold"/>
                                        <p:tgtEl>
                                          <p:spTgt spid="52"/>
                                        </p:tgtEl>
                                        <p:attrNameLst>
                                          <p:attrName>ppt_x</p:attrName>
                                        </p:attrNameLst>
                                      </p:cBhvr>
                                      <p:tavLst>
                                        <p:tav tm="0">
                                          <p:val>
                                            <p:strVal val="0-#ppt_w/2"/>
                                          </p:val>
                                        </p:tav>
                                        <p:tav tm="100000">
                                          <p:val>
                                            <p:strVal val="#ppt_x"/>
                                          </p:val>
                                        </p:tav>
                                      </p:tavLst>
                                    </p:anim>
                                    <p:anim calcmode="lin" valueType="num">
                                      <p:cBhvr additive="base">
                                        <p:cTn id="19" dur="500" fill="hold"/>
                                        <p:tgtEl>
                                          <p:spTgt spid="52"/>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500" fill="hold"/>
                                        <p:tgtEl>
                                          <p:spTgt spid="49"/>
                                        </p:tgtEl>
                                        <p:attrNameLst>
                                          <p:attrName>ppt_x</p:attrName>
                                        </p:attrNameLst>
                                      </p:cBhvr>
                                      <p:tavLst>
                                        <p:tav tm="0">
                                          <p:val>
                                            <p:strVal val="0-#ppt_w/2"/>
                                          </p:val>
                                        </p:tav>
                                        <p:tav tm="100000">
                                          <p:val>
                                            <p:strVal val="#ppt_x"/>
                                          </p:val>
                                        </p:tav>
                                      </p:tavLst>
                                    </p:anim>
                                    <p:anim calcmode="lin" valueType="num">
                                      <p:cBhvr additive="base">
                                        <p:cTn id="23"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53"/>
                                        </p:tgtEl>
                                        <p:attrNameLst>
                                          <p:attrName>style.visibility</p:attrName>
                                        </p:attrNameLst>
                                      </p:cBhvr>
                                      <p:to>
                                        <p:strVal val="visible"/>
                                      </p:to>
                                    </p:set>
                                    <p:anim calcmode="lin" valueType="num">
                                      <p:cBhvr additive="base">
                                        <p:cTn id="28" dur="500" fill="hold"/>
                                        <p:tgtEl>
                                          <p:spTgt spid="53"/>
                                        </p:tgtEl>
                                        <p:attrNameLst>
                                          <p:attrName>ppt_x</p:attrName>
                                        </p:attrNameLst>
                                      </p:cBhvr>
                                      <p:tavLst>
                                        <p:tav tm="0">
                                          <p:val>
                                            <p:strVal val="1+#ppt_w/2"/>
                                          </p:val>
                                        </p:tav>
                                        <p:tav tm="100000">
                                          <p:val>
                                            <p:strVal val="#ppt_x"/>
                                          </p:val>
                                        </p:tav>
                                      </p:tavLst>
                                    </p:anim>
                                    <p:anim calcmode="lin" valueType="num">
                                      <p:cBhvr additive="base">
                                        <p:cTn id="29" dur="500" fill="hold"/>
                                        <p:tgtEl>
                                          <p:spTgt spid="53"/>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55"/>
                                        </p:tgtEl>
                                        <p:attrNameLst>
                                          <p:attrName>style.visibility</p:attrName>
                                        </p:attrNameLst>
                                      </p:cBhvr>
                                      <p:to>
                                        <p:strVal val="visible"/>
                                      </p:to>
                                    </p:set>
                                    <p:anim calcmode="lin" valueType="num">
                                      <p:cBhvr additive="base">
                                        <p:cTn id="32" dur="500" fill="hold"/>
                                        <p:tgtEl>
                                          <p:spTgt spid="55"/>
                                        </p:tgtEl>
                                        <p:attrNameLst>
                                          <p:attrName>ppt_x</p:attrName>
                                        </p:attrNameLst>
                                      </p:cBhvr>
                                      <p:tavLst>
                                        <p:tav tm="0">
                                          <p:val>
                                            <p:strVal val="1+#ppt_w/2"/>
                                          </p:val>
                                        </p:tav>
                                        <p:tav tm="100000">
                                          <p:val>
                                            <p:strVal val="#ppt_x"/>
                                          </p:val>
                                        </p:tav>
                                      </p:tavLst>
                                    </p:anim>
                                    <p:anim calcmode="lin" valueType="num">
                                      <p:cBhvr additive="base">
                                        <p:cTn id="33" dur="500" fill="hold"/>
                                        <p:tgtEl>
                                          <p:spTgt spid="55"/>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 calcmode="lin" valueType="num">
                                      <p:cBhvr additive="base">
                                        <p:cTn id="36" dur="500" fill="hold"/>
                                        <p:tgtEl>
                                          <p:spTgt spid="56"/>
                                        </p:tgtEl>
                                        <p:attrNameLst>
                                          <p:attrName>ppt_x</p:attrName>
                                        </p:attrNameLst>
                                      </p:cBhvr>
                                      <p:tavLst>
                                        <p:tav tm="0">
                                          <p:val>
                                            <p:strVal val="1+#ppt_w/2"/>
                                          </p:val>
                                        </p:tav>
                                        <p:tav tm="100000">
                                          <p:val>
                                            <p:strVal val="#ppt_x"/>
                                          </p:val>
                                        </p:tav>
                                      </p:tavLst>
                                    </p:anim>
                                    <p:anim calcmode="lin" valueType="num">
                                      <p:cBhvr additive="base">
                                        <p:cTn id="37"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500"/>
                                        <p:tgtEl>
                                          <p:spTgt spid="5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fade">
                                      <p:cBhvr>
                                        <p:cTn id="50" dur="5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500"/>
                                        <p:tgtEl>
                                          <p:spTgt spid="1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1"/>
                                        </p:tgtEl>
                                        <p:attrNameLst>
                                          <p:attrName>style.visibility</p:attrName>
                                        </p:attrNameLst>
                                      </p:cBhvr>
                                      <p:to>
                                        <p:strVal val="visible"/>
                                      </p:to>
                                    </p:set>
                                    <p:animEffect transition="in" filter="fade">
                                      <p:cBhvr>
                                        <p:cTn id="66"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4" grpId="0" animBg="1"/>
      <p:bldP spid="52" grpId="0" animBg="1"/>
      <p:bldP spid="53" grpId="0" animBg="1"/>
      <p:bldP spid="54" grpId="0" animBg="1"/>
      <p:bldP spid="55" grpId="0" animBg="1"/>
      <p:bldP spid="56" grpId="0" animBg="1"/>
      <p:bldP spid="57" grpId="0" animBg="1"/>
      <p:bldP spid="59" grpId="0" animBg="1"/>
      <p:bldP spid="60" grpId="0" animBg="1"/>
      <p:bldP spid="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1" y="163781"/>
            <a:ext cx="6560525" cy="851915"/>
          </a:xfrm>
          <a:prstGeom prst="parallelogram">
            <a:avLst>
              <a:gd name="adj" fmla="val 19092"/>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212121"/>
                </a:solidFill>
                <a:latin typeface="Agency FB" panose="020B0503020202020204" pitchFamily="34" charset="0"/>
              </a:rPr>
              <a:t>2.2 An End-to-End framework</a:t>
            </a: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14</a:t>
            </a:r>
            <a:endParaRPr lang="en-GB" b="1" dirty="0">
              <a:solidFill>
                <a:srgbClr val="212121"/>
              </a:solidFill>
              <a:latin typeface="Agency FB" panose="020B0503020202020204" pitchFamily="34" charset="0"/>
            </a:endParaRPr>
          </a:p>
        </p:txBody>
      </p:sp>
      <p:sp>
        <p:nvSpPr>
          <p:cNvPr id="48" name="Rectangle 47"/>
          <p:cNvSpPr/>
          <p:nvPr/>
        </p:nvSpPr>
        <p:spPr>
          <a:xfrm>
            <a:off x="6553948" y="342900"/>
            <a:ext cx="335205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rgbClr val="FF5722"/>
                </a:solidFill>
                <a:latin typeface="Agency FB" panose="020B0503020202020204" pitchFamily="34" charset="0"/>
              </a:rPr>
              <a:t>Incremental blocking</a:t>
            </a:r>
            <a:endParaRPr lang="en-GB" sz="3200" b="1" dirty="0">
              <a:solidFill>
                <a:srgbClr val="FF5722"/>
              </a:solidFill>
              <a:latin typeface="Agency FB" panose="020B0503020202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5640" y="1935642"/>
            <a:ext cx="570068" cy="570068"/>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11067" y="3519331"/>
            <a:ext cx="570068" cy="570068"/>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32958" y="5317248"/>
            <a:ext cx="578212" cy="578212"/>
          </a:xfrm>
          <a:prstGeom prst="rect">
            <a:avLst/>
          </a:prstGeom>
        </p:spPr>
      </p:pic>
      <p:sp>
        <p:nvSpPr>
          <p:cNvPr id="59" name="Rectangle 58"/>
          <p:cNvSpPr/>
          <p:nvPr/>
        </p:nvSpPr>
        <p:spPr>
          <a:xfrm>
            <a:off x="5918835" y="1179477"/>
            <a:ext cx="1817148"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Inserted record</a:t>
            </a:r>
            <a:endParaRPr lang="en-GB" sz="2400" b="1" i="1" dirty="0">
              <a:solidFill>
                <a:schemeClr val="tx1"/>
              </a:solidFill>
              <a:latin typeface="Agency FB" panose="020B0503020202020204" pitchFamily="34" charset="0"/>
            </a:endParaRPr>
          </a:p>
        </p:txBody>
      </p:sp>
      <p:sp>
        <p:nvSpPr>
          <p:cNvPr id="60" name="Rectangle 59"/>
          <p:cNvSpPr/>
          <p:nvPr/>
        </p:nvSpPr>
        <p:spPr>
          <a:xfrm>
            <a:off x="5919863" y="2835529"/>
            <a:ext cx="190945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Deleted record</a:t>
            </a:r>
            <a:endParaRPr lang="en-GB" sz="2400" b="1" i="1" dirty="0">
              <a:solidFill>
                <a:schemeClr val="tx1"/>
              </a:solidFill>
              <a:latin typeface="Agency FB" panose="020B0503020202020204" pitchFamily="34" charset="0"/>
            </a:endParaRPr>
          </a:p>
        </p:txBody>
      </p:sp>
      <p:sp>
        <p:nvSpPr>
          <p:cNvPr id="61" name="Rectangle 60"/>
          <p:cNvSpPr/>
          <p:nvPr/>
        </p:nvSpPr>
        <p:spPr>
          <a:xfrm>
            <a:off x="5920594" y="4609801"/>
            <a:ext cx="190945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Changed record</a:t>
            </a:r>
            <a:endParaRPr lang="en-GB" sz="2400" b="1" i="1" dirty="0">
              <a:solidFill>
                <a:schemeClr val="tx1"/>
              </a:solidFill>
              <a:latin typeface="Agency FB" panose="020B0503020202020204" pitchFamily="34" charset="0"/>
            </a:endParaRPr>
          </a:p>
        </p:txBody>
      </p:sp>
      <p:sp>
        <p:nvSpPr>
          <p:cNvPr id="27" name="Rectangle 26"/>
          <p:cNvSpPr/>
          <p:nvPr/>
        </p:nvSpPr>
        <p:spPr>
          <a:xfrm>
            <a:off x="544543" y="1764402"/>
            <a:ext cx="3561675" cy="912548"/>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ambria" panose="02040503050406030204" pitchFamily="18" charset="0"/>
            </a:endParaRPr>
          </a:p>
        </p:txBody>
      </p:sp>
      <p:sp>
        <p:nvSpPr>
          <p:cNvPr id="28" name="Rectangle 27"/>
          <p:cNvSpPr/>
          <p:nvPr/>
        </p:nvSpPr>
        <p:spPr>
          <a:xfrm>
            <a:off x="699008" y="2025767"/>
            <a:ext cx="1322832"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“Starbucks”</a:t>
            </a:r>
            <a:endParaRPr lang="en-GB" dirty="0">
              <a:solidFill>
                <a:schemeClr val="tx1"/>
              </a:solidFill>
              <a:latin typeface="Cambria" panose="02040503050406030204" pitchFamily="18" charset="0"/>
            </a:endParaRPr>
          </a:p>
        </p:txBody>
      </p:sp>
      <p:sp>
        <p:nvSpPr>
          <p:cNvPr id="29" name="Rectangle 28"/>
          <p:cNvSpPr/>
          <p:nvPr/>
        </p:nvSpPr>
        <p:spPr>
          <a:xfrm>
            <a:off x="2289833" y="2025767"/>
            <a:ext cx="463527"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R1</a:t>
            </a:r>
            <a:endParaRPr lang="en-GB" dirty="0">
              <a:solidFill>
                <a:schemeClr val="tx1"/>
              </a:solidFill>
              <a:latin typeface="Cambria" panose="02040503050406030204" pitchFamily="18" charset="0"/>
            </a:endParaRPr>
          </a:p>
        </p:txBody>
      </p:sp>
      <p:sp>
        <p:nvSpPr>
          <p:cNvPr id="33" name="Rectangle 32"/>
          <p:cNvSpPr/>
          <p:nvPr/>
        </p:nvSpPr>
        <p:spPr>
          <a:xfrm>
            <a:off x="2877497" y="2033303"/>
            <a:ext cx="463527"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R2</a:t>
            </a:r>
            <a:endParaRPr lang="en-GB" dirty="0">
              <a:solidFill>
                <a:schemeClr val="tx1"/>
              </a:solidFill>
              <a:latin typeface="Cambria" panose="02040503050406030204" pitchFamily="18" charset="0"/>
            </a:endParaRPr>
          </a:p>
        </p:txBody>
      </p:sp>
      <p:sp>
        <p:nvSpPr>
          <p:cNvPr id="37" name="Rectangle 36"/>
          <p:cNvSpPr/>
          <p:nvPr/>
        </p:nvSpPr>
        <p:spPr>
          <a:xfrm>
            <a:off x="5164870" y="2009262"/>
            <a:ext cx="463527"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R3</a:t>
            </a:r>
            <a:endParaRPr lang="en-GB" dirty="0">
              <a:solidFill>
                <a:schemeClr val="tx1"/>
              </a:solidFill>
              <a:latin typeface="Cambria" panose="02040503050406030204" pitchFamily="18" charset="0"/>
            </a:endParaRPr>
          </a:p>
        </p:txBody>
      </p:sp>
      <p:sp>
        <p:nvSpPr>
          <p:cNvPr id="39" name="Rectangle 38"/>
          <p:cNvSpPr/>
          <p:nvPr/>
        </p:nvSpPr>
        <p:spPr>
          <a:xfrm>
            <a:off x="7769302" y="1764402"/>
            <a:ext cx="3538778" cy="912548"/>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ambria" panose="02040503050406030204" pitchFamily="18" charset="0"/>
            </a:endParaRPr>
          </a:p>
        </p:txBody>
      </p:sp>
      <p:sp>
        <p:nvSpPr>
          <p:cNvPr id="41" name="Rectangle 40"/>
          <p:cNvSpPr/>
          <p:nvPr/>
        </p:nvSpPr>
        <p:spPr>
          <a:xfrm>
            <a:off x="7913232" y="2033303"/>
            <a:ext cx="1322832"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“Starbucks”</a:t>
            </a:r>
            <a:endParaRPr lang="en-GB" dirty="0">
              <a:solidFill>
                <a:schemeClr val="tx1"/>
              </a:solidFill>
              <a:latin typeface="Cambria" panose="02040503050406030204" pitchFamily="18" charset="0"/>
            </a:endParaRPr>
          </a:p>
        </p:txBody>
      </p:sp>
      <p:sp>
        <p:nvSpPr>
          <p:cNvPr id="42" name="Rectangle 41"/>
          <p:cNvSpPr/>
          <p:nvPr/>
        </p:nvSpPr>
        <p:spPr>
          <a:xfrm>
            <a:off x="9428331" y="2029648"/>
            <a:ext cx="463527"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R1</a:t>
            </a:r>
            <a:endParaRPr lang="en-GB" dirty="0">
              <a:solidFill>
                <a:schemeClr val="tx1"/>
              </a:solidFill>
              <a:latin typeface="Cambria" panose="02040503050406030204" pitchFamily="18" charset="0"/>
            </a:endParaRPr>
          </a:p>
        </p:txBody>
      </p:sp>
      <p:sp>
        <p:nvSpPr>
          <p:cNvPr id="43" name="Rectangle 42"/>
          <p:cNvSpPr/>
          <p:nvPr/>
        </p:nvSpPr>
        <p:spPr>
          <a:xfrm>
            <a:off x="10037518" y="2025767"/>
            <a:ext cx="463527"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R2</a:t>
            </a:r>
            <a:endParaRPr lang="en-GB" dirty="0">
              <a:solidFill>
                <a:schemeClr val="tx1"/>
              </a:solidFill>
              <a:latin typeface="Cambria" panose="02040503050406030204" pitchFamily="18" charset="0"/>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76965" y="1938748"/>
            <a:ext cx="566928" cy="566928"/>
          </a:xfrm>
          <a:prstGeom prst="rect">
            <a:avLst/>
          </a:prstGeom>
        </p:spPr>
      </p:pic>
      <p:pic>
        <p:nvPicPr>
          <p:cNvPr id="45" name="Picture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46712" y="3540306"/>
            <a:ext cx="566928" cy="566928"/>
          </a:xfrm>
          <a:prstGeom prst="rect">
            <a:avLst/>
          </a:prstGeom>
        </p:spPr>
      </p:pic>
      <p:pic>
        <p:nvPicPr>
          <p:cNvPr id="46" name="Picture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76965" y="5255823"/>
            <a:ext cx="566928" cy="566928"/>
          </a:xfrm>
          <a:prstGeom prst="rect">
            <a:avLst/>
          </a:prstGeom>
        </p:spPr>
      </p:pic>
      <p:sp>
        <p:nvSpPr>
          <p:cNvPr id="47" name="Rectangle 46"/>
          <p:cNvSpPr/>
          <p:nvPr/>
        </p:nvSpPr>
        <p:spPr>
          <a:xfrm>
            <a:off x="10652286" y="2025767"/>
            <a:ext cx="463527"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R3</a:t>
            </a:r>
            <a:endParaRPr lang="en-GB" dirty="0">
              <a:solidFill>
                <a:schemeClr val="tx1"/>
              </a:solidFill>
              <a:latin typeface="Cambria" panose="02040503050406030204" pitchFamily="18" charset="0"/>
            </a:endParaRPr>
          </a:p>
        </p:txBody>
      </p:sp>
      <p:sp>
        <p:nvSpPr>
          <p:cNvPr id="50" name="Rectangle 49"/>
          <p:cNvSpPr/>
          <p:nvPr/>
        </p:nvSpPr>
        <p:spPr>
          <a:xfrm>
            <a:off x="544543" y="3326251"/>
            <a:ext cx="3595268" cy="912548"/>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ambria" panose="02040503050406030204" pitchFamily="18" charset="0"/>
            </a:endParaRPr>
          </a:p>
        </p:txBody>
      </p:sp>
      <p:sp>
        <p:nvSpPr>
          <p:cNvPr id="51" name="Rectangle 50"/>
          <p:cNvSpPr/>
          <p:nvPr/>
        </p:nvSpPr>
        <p:spPr>
          <a:xfrm>
            <a:off x="740887" y="3587616"/>
            <a:ext cx="1322832"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“Starbucks”</a:t>
            </a:r>
            <a:endParaRPr lang="en-GB" dirty="0">
              <a:solidFill>
                <a:schemeClr val="tx1"/>
              </a:solidFill>
              <a:latin typeface="Cambria" panose="02040503050406030204" pitchFamily="18" charset="0"/>
            </a:endParaRPr>
          </a:p>
        </p:txBody>
      </p:sp>
      <p:sp>
        <p:nvSpPr>
          <p:cNvPr id="58" name="Rectangle 57"/>
          <p:cNvSpPr/>
          <p:nvPr/>
        </p:nvSpPr>
        <p:spPr>
          <a:xfrm>
            <a:off x="2260062" y="3591497"/>
            <a:ext cx="463527"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R1</a:t>
            </a:r>
            <a:endParaRPr lang="en-GB" dirty="0">
              <a:solidFill>
                <a:schemeClr val="tx1"/>
              </a:solidFill>
              <a:latin typeface="Cambria" panose="02040503050406030204" pitchFamily="18" charset="0"/>
            </a:endParaRPr>
          </a:p>
        </p:txBody>
      </p:sp>
      <p:sp>
        <p:nvSpPr>
          <p:cNvPr id="62" name="Rectangle 61"/>
          <p:cNvSpPr/>
          <p:nvPr/>
        </p:nvSpPr>
        <p:spPr>
          <a:xfrm>
            <a:off x="2869249" y="3587616"/>
            <a:ext cx="463527"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R2</a:t>
            </a:r>
            <a:endParaRPr lang="en-GB" dirty="0">
              <a:solidFill>
                <a:schemeClr val="tx1"/>
              </a:solidFill>
              <a:latin typeface="Cambria" panose="02040503050406030204" pitchFamily="18" charset="0"/>
            </a:endParaRPr>
          </a:p>
        </p:txBody>
      </p:sp>
      <p:sp>
        <p:nvSpPr>
          <p:cNvPr id="63" name="Rectangle 62"/>
          <p:cNvSpPr/>
          <p:nvPr/>
        </p:nvSpPr>
        <p:spPr>
          <a:xfrm>
            <a:off x="3484017" y="3587616"/>
            <a:ext cx="463527"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R3</a:t>
            </a:r>
            <a:endParaRPr lang="en-GB" dirty="0">
              <a:solidFill>
                <a:schemeClr val="tx1"/>
              </a:solidFill>
              <a:latin typeface="Cambria" panose="02040503050406030204" pitchFamily="18" charset="0"/>
            </a:endParaRPr>
          </a:p>
        </p:txBody>
      </p:sp>
      <p:sp>
        <p:nvSpPr>
          <p:cNvPr id="64" name="Rectangle 63"/>
          <p:cNvSpPr/>
          <p:nvPr/>
        </p:nvSpPr>
        <p:spPr>
          <a:xfrm>
            <a:off x="5097847" y="3606889"/>
            <a:ext cx="463527"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R3</a:t>
            </a:r>
            <a:endParaRPr lang="en-GB" dirty="0">
              <a:solidFill>
                <a:schemeClr val="tx1"/>
              </a:solidFill>
              <a:latin typeface="Cambria" panose="02040503050406030204" pitchFamily="18" charset="0"/>
            </a:endParaRPr>
          </a:p>
        </p:txBody>
      </p:sp>
      <p:sp>
        <p:nvSpPr>
          <p:cNvPr id="65" name="Rectangle 64"/>
          <p:cNvSpPr/>
          <p:nvPr/>
        </p:nvSpPr>
        <p:spPr>
          <a:xfrm>
            <a:off x="395973" y="5385535"/>
            <a:ext cx="2788232" cy="509925"/>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ambria" panose="02040503050406030204" pitchFamily="18" charset="0"/>
            </a:endParaRPr>
          </a:p>
        </p:txBody>
      </p:sp>
      <p:sp>
        <p:nvSpPr>
          <p:cNvPr id="66" name="Rectangle 65"/>
          <p:cNvSpPr/>
          <p:nvPr/>
        </p:nvSpPr>
        <p:spPr>
          <a:xfrm>
            <a:off x="550436" y="5517540"/>
            <a:ext cx="1338073" cy="25872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“Starbucks”</a:t>
            </a:r>
            <a:endParaRPr lang="en-GB" dirty="0">
              <a:solidFill>
                <a:schemeClr val="tx1"/>
              </a:solidFill>
              <a:latin typeface="Cambria" panose="02040503050406030204" pitchFamily="18" charset="0"/>
            </a:endParaRPr>
          </a:p>
        </p:txBody>
      </p:sp>
      <p:sp>
        <p:nvSpPr>
          <p:cNvPr id="67" name="Rectangle 66"/>
          <p:cNvSpPr/>
          <p:nvPr/>
        </p:nvSpPr>
        <p:spPr>
          <a:xfrm>
            <a:off x="2029928" y="5496276"/>
            <a:ext cx="463527" cy="25872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R1</a:t>
            </a:r>
            <a:endParaRPr lang="en-GB" dirty="0">
              <a:solidFill>
                <a:schemeClr val="tx1"/>
              </a:solidFill>
              <a:latin typeface="Cambria" panose="02040503050406030204" pitchFamily="18" charset="0"/>
            </a:endParaRPr>
          </a:p>
        </p:txBody>
      </p:sp>
      <p:sp>
        <p:nvSpPr>
          <p:cNvPr id="70" name="Rectangle 69"/>
          <p:cNvSpPr/>
          <p:nvPr/>
        </p:nvSpPr>
        <p:spPr>
          <a:xfrm>
            <a:off x="4038884" y="5385534"/>
            <a:ext cx="2153936" cy="509925"/>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ambria" panose="02040503050406030204" pitchFamily="18" charset="0"/>
            </a:endParaRPr>
          </a:p>
        </p:txBody>
      </p:sp>
      <p:sp>
        <p:nvSpPr>
          <p:cNvPr id="71" name="Rectangle 70"/>
          <p:cNvSpPr/>
          <p:nvPr/>
        </p:nvSpPr>
        <p:spPr>
          <a:xfrm>
            <a:off x="4149123" y="5524629"/>
            <a:ext cx="1338073" cy="25872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“KFC”</a:t>
            </a:r>
            <a:endParaRPr lang="en-GB" dirty="0">
              <a:solidFill>
                <a:schemeClr val="tx1"/>
              </a:solidFill>
              <a:latin typeface="Cambria" panose="02040503050406030204" pitchFamily="18" charset="0"/>
            </a:endParaRPr>
          </a:p>
        </p:txBody>
      </p:sp>
      <p:sp>
        <p:nvSpPr>
          <p:cNvPr id="72" name="Rectangle 71"/>
          <p:cNvSpPr/>
          <p:nvPr/>
        </p:nvSpPr>
        <p:spPr>
          <a:xfrm>
            <a:off x="5603086" y="5524629"/>
            <a:ext cx="463527" cy="25872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R3</a:t>
            </a:r>
            <a:endParaRPr lang="en-GB" dirty="0">
              <a:solidFill>
                <a:schemeClr val="tx1"/>
              </a:solidFill>
              <a:latin typeface="Cambria" panose="02040503050406030204" pitchFamily="18" charset="0"/>
            </a:endParaRPr>
          </a:p>
        </p:txBody>
      </p:sp>
      <p:sp>
        <p:nvSpPr>
          <p:cNvPr id="75" name="Rectangle 74"/>
          <p:cNvSpPr/>
          <p:nvPr/>
        </p:nvSpPr>
        <p:spPr>
          <a:xfrm>
            <a:off x="2592964" y="5496276"/>
            <a:ext cx="463527" cy="25872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R2</a:t>
            </a:r>
            <a:endParaRPr lang="en-GB" dirty="0">
              <a:solidFill>
                <a:schemeClr val="tx1"/>
              </a:solidFill>
              <a:latin typeface="Cambria" panose="02040503050406030204" pitchFamily="18" charset="0"/>
            </a:endParaRPr>
          </a:p>
        </p:txBody>
      </p:sp>
      <p:sp>
        <p:nvSpPr>
          <p:cNvPr id="76" name="Rectangle 75"/>
          <p:cNvSpPr/>
          <p:nvPr/>
        </p:nvSpPr>
        <p:spPr>
          <a:xfrm>
            <a:off x="8394113" y="4749869"/>
            <a:ext cx="2913967" cy="509925"/>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ambria" panose="02040503050406030204" pitchFamily="18" charset="0"/>
            </a:endParaRPr>
          </a:p>
        </p:txBody>
      </p:sp>
      <p:sp>
        <p:nvSpPr>
          <p:cNvPr id="77" name="Rectangle 76"/>
          <p:cNvSpPr/>
          <p:nvPr/>
        </p:nvSpPr>
        <p:spPr>
          <a:xfrm>
            <a:off x="8518589" y="4881874"/>
            <a:ext cx="1338073" cy="25872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“Starbucks”</a:t>
            </a:r>
            <a:endParaRPr lang="en-GB" dirty="0">
              <a:solidFill>
                <a:schemeClr val="tx1"/>
              </a:solidFill>
              <a:latin typeface="Cambria" panose="02040503050406030204" pitchFamily="18" charset="0"/>
            </a:endParaRPr>
          </a:p>
        </p:txBody>
      </p:sp>
      <p:sp>
        <p:nvSpPr>
          <p:cNvPr id="78" name="Rectangle 77"/>
          <p:cNvSpPr/>
          <p:nvPr/>
        </p:nvSpPr>
        <p:spPr>
          <a:xfrm>
            <a:off x="10140351" y="4881874"/>
            <a:ext cx="463527" cy="25872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R1</a:t>
            </a:r>
            <a:endParaRPr lang="en-GB" dirty="0">
              <a:solidFill>
                <a:schemeClr val="tx1"/>
              </a:solidFill>
              <a:latin typeface="Cambria" panose="02040503050406030204" pitchFamily="18" charset="0"/>
            </a:endParaRPr>
          </a:p>
        </p:txBody>
      </p:sp>
      <p:sp>
        <p:nvSpPr>
          <p:cNvPr id="79" name="Rectangle 78"/>
          <p:cNvSpPr/>
          <p:nvPr/>
        </p:nvSpPr>
        <p:spPr>
          <a:xfrm>
            <a:off x="8394114" y="5524629"/>
            <a:ext cx="2913966" cy="509925"/>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ambria" panose="02040503050406030204" pitchFamily="18" charset="0"/>
            </a:endParaRPr>
          </a:p>
        </p:txBody>
      </p:sp>
      <p:sp>
        <p:nvSpPr>
          <p:cNvPr id="80" name="Rectangle 79"/>
          <p:cNvSpPr/>
          <p:nvPr/>
        </p:nvSpPr>
        <p:spPr>
          <a:xfrm>
            <a:off x="8518589" y="5656634"/>
            <a:ext cx="1338073" cy="25872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“KFC”</a:t>
            </a:r>
            <a:endParaRPr lang="en-GB" dirty="0">
              <a:solidFill>
                <a:schemeClr val="tx1"/>
              </a:solidFill>
              <a:latin typeface="Cambria" panose="02040503050406030204" pitchFamily="18" charset="0"/>
            </a:endParaRPr>
          </a:p>
        </p:txBody>
      </p:sp>
      <p:sp>
        <p:nvSpPr>
          <p:cNvPr id="81" name="Rectangle 80"/>
          <p:cNvSpPr/>
          <p:nvPr/>
        </p:nvSpPr>
        <p:spPr>
          <a:xfrm>
            <a:off x="10140351" y="5656634"/>
            <a:ext cx="463527" cy="25872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R2</a:t>
            </a:r>
            <a:endParaRPr lang="en-GB" dirty="0">
              <a:solidFill>
                <a:schemeClr val="tx1"/>
              </a:solidFill>
              <a:latin typeface="Cambria" panose="02040503050406030204" pitchFamily="18" charset="0"/>
            </a:endParaRPr>
          </a:p>
        </p:txBody>
      </p:sp>
      <p:sp>
        <p:nvSpPr>
          <p:cNvPr id="82" name="Rectangle 81"/>
          <p:cNvSpPr/>
          <p:nvPr/>
        </p:nvSpPr>
        <p:spPr>
          <a:xfrm>
            <a:off x="10682557" y="5646789"/>
            <a:ext cx="463527" cy="25872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R3</a:t>
            </a:r>
            <a:endParaRPr lang="en-GB" dirty="0">
              <a:solidFill>
                <a:schemeClr val="tx1"/>
              </a:solidFill>
              <a:latin typeface="Cambria" panose="02040503050406030204" pitchFamily="18" charset="0"/>
            </a:endParaRPr>
          </a:p>
        </p:txBody>
      </p:sp>
      <p:sp>
        <p:nvSpPr>
          <p:cNvPr id="83" name="Rectangle 82"/>
          <p:cNvSpPr/>
          <p:nvPr/>
        </p:nvSpPr>
        <p:spPr>
          <a:xfrm>
            <a:off x="8147027" y="3316323"/>
            <a:ext cx="3161053" cy="912548"/>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ambria" panose="02040503050406030204" pitchFamily="18" charset="0"/>
            </a:endParaRPr>
          </a:p>
        </p:txBody>
      </p:sp>
      <p:sp>
        <p:nvSpPr>
          <p:cNvPr id="84" name="Rectangle 83"/>
          <p:cNvSpPr/>
          <p:nvPr/>
        </p:nvSpPr>
        <p:spPr>
          <a:xfrm>
            <a:off x="8301492" y="3577688"/>
            <a:ext cx="1322832"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“Starbucks”</a:t>
            </a:r>
            <a:endParaRPr lang="en-GB" dirty="0">
              <a:solidFill>
                <a:schemeClr val="tx1"/>
              </a:solidFill>
              <a:latin typeface="Cambria" panose="02040503050406030204" pitchFamily="18" charset="0"/>
            </a:endParaRPr>
          </a:p>
        </p:txBody>
      </p:sp>
      <p:sp>
        <p:nvSpPr>
          <p:cNvPr id="85" name="Rectangle 84"/>
          <p:cNvSpPr/>
          <p:nvPr/>
        </p:nvSpPr>
        <p:spPr>
          <a:xfrm>
            <a:off x="9999409" y="3581569"/>
            <a:ext cx="463527"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R1</a:t>
            </a:r>
            <a:endParaRPr lang="en-GB" dirty="0">
              <a:solidFill>
                <a:schemeClr val="tx1"/>
              </a:solidFill>
              <a:latin typeface="Cambria" panose="02040503050406030204" pitchFamily="18" charset="0"/>
            </a:endParaRPr>
          </a:p>
        </p:txBody>
      </p:sp>
      <p:sp>
        <p:nvSpPr>
          <p:cNvPr id="86" name="Rectangle 85"/>
          <p:cNvSpPr/>
          <p:nvPr/>
        </p:nvSpPr>
        <p:spPr>
          <a:xfrm>
            <a:off x="10608596" y="3577688"/>
            <a:ext cx="463527"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R2</a:t>
            </a:r>
            <a:endParaRPr lang="en-GB" dirty="0">
              <a:solidFill>
                <a:schemeClr val="tx1"/>
              </a:solidFill>
              <a:latin typeface="Cambria" panose="02040503050406030204" pitchFamily="18" charset="0"/>
            </a:endParaRPr>
          </a:p>
        </p:txBody>
      </p:sp>
      <p:sp>
        <p:nvSpPr>
          <p:cNvPr id="88" name="Rectangle 87"/>
          <p:cNvSpPr/>
          <p:nvPr/>
        </p:nvSpPr>
        <p:spPr>
          <a:xfrm>
            <a:off x="3278854" y="6129110"/>
            <a:ext cx="2913966" cy="509925"/>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ambria" panose="02040503050406030204" pitchFamily="18" charset="0"/>
            </a:endParaRPr>
          </a:p>
        </p:txBody>
      </p:sp>
      <p:sp>
        <p:nvSpPr>
          <p:cNvPr id="89" name="Rectangle 88"/>
          <p:cNvSpPr/>
          <p:nvPr/>
        </p:nvSpPr>
        <p:spPr>
          <a:xfrm>
            <a:off x="3403329" y="6261115"/>
            <a:ext cx="1338073" cy="25872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“KFC”</a:t>
            </a:r>
            <a:endParaRPr lang="en-GB" dirty="0">
              <a:solidFill>
                <a:schemeClr val="tx1"/>
              </a:solidFill>
              <a:latin typeface="Cambria" panose="02040503050406030204" pitchFamily="18" charset="0"/>
            </a:endParaRPr>
          </a:p>
        </p:txBody>
      </p:sp>
      <p:sp>
        <p:nvSpPr>
          <p:cNvPr id="91" name="Rectangle 90"/>
          <p:cNvSpPr/>
          <p:nvPr/>
        </p:nvSpPr>
        <p:spPr>
          <a:xfrm>
            <a:off x="5567297" y="6251270"/>
            <a:ext cx="463527" cy="25872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R3</a:t>
            </a:r>
            <a:endParaRPr lang="en-GB" dirty="0">
              <a:solidFill>
                <a:schemeClr val="tx1"/>
              </a:solidFill>
              <a:latin typeface="Cambria" panose="02040503050406030204" pitchFamily="18" charset="0"/>
            </a:endParaRPr>
          </a:p>
        </p:txBody>
      </p:sp>
    </p:spTree>
    <p:custDataLst>
      <p:tags r:id="rId1"/>
    </p:custDataLst>
    <p:extLst>
      <p:ext uri="{BB962C8B-B14F-4D97-AF65-F5344CB8AC3E}">
        <p14:creationId xmlns:p14="http://schemas.microsoft.com/office/powerpoint/2010/main" val="1779717667"/>
      </p:ext>
    </p:extLst>
  </p:cSld>
  <p:clrMapOvr>
    <a:masterClrMapping/>
  </p:clrMapOvr>
  <mc:AlternateContent xmlns:mc="http://schemas.openxmlformats.org/markup-compatibility/2006" xmlns:p14="http://schemas.microsoft.com/office/powerpoint/2010/main">
    <mc:Choice Requires="p14">
      <p:transition spd="slow" p14:dur="2000" advTm="8097"/>
    </mc:Choice>
    <mc:Fallback xmlns="">
      <p:transition spd="slow" advTm="80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ircle(in)">
                                      <p:cBhvr>
                                        <p:cTn id="12" dur="1000"/>
                                        <p:tgtEl>
                                          <p:spTgt spid="27"/>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circle(in)">
                                      <p:cBhvr>
                                        <p:cTn id="15" dur="1000"/>
                                        <p:tgtEl>
                                          <p:spTgt spid="28"/>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circle(in)">
                                      <p:cBhvr>
                                        <p:cTn id="18" dur="1000"/>
                                        <p:tgtEl>
                                          <p:spTgt spid="29"/>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circle(in)">
                                      <p:cBhvr>
                                        <p:cTn id="21" dur="10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1" nodeType="clickEffect">
                                  <p:stCondLst>
                                    <p:cond delay="0"/>
                                  </p:stCondLst>
                                  <p:childTnLst>
                                    <p:animMotion origin="layout" path="M 1.875E-6 2.96296E-6 L -0.13425 0.00324 " pathEditMode="relative" rAng="0" ptsTypes="AA">
                                      <p:cBhvr>
                                        <p:cTn id="35" dur="2000" fill="hold"/>
                                        <p:tgtEl>
                                          <p:spTgt spid="37"/>
                                        </p:tgtEl>
                                        <p:attrNameLst>
                                          <p:attrName>ppt_x</p:attrName>
                                          <p:attrName>ppt_y</p:attrName>
                                        </p:attrNameLst>
                                      </p:cBhvr>
                                      <p:rCtr x="-6719" y="162"/>
                                    </p:animMotion>
                                  </p:childTnLst>
                                </p:cTn>
                              </p:par>
                            </p:childTnLst>
                          </p:cTn>
                        </p:par>
                      </p:childTnLst>
                    </p:cTn>
                  </p:par>
                  <p:par>
                    <p:cTn id="36" fill="hold">
                      <p:stCondLst>
                        <p:cond delay="indefinite"/>
                      </p:stCondLst>
                      <p:childTnLst>
                        <p:par>
                          <p:cTn id="37" fill="hold">
                            <p:stCondLst>
                              <p:cond delay="0"/>
                            </p:stCondLst>
                            <p:childTnLst>
                              <p:par>
                                <p:cTn id="38" presetID="53" presetClass="exit" presetSubtype="32" fill="hold" grpId="2" nodeType="clickEffect">
                                  <p:stCondLst>
                                    <p:cond delay="0"/>
                                  </p:stCondLst>
                                  <p:childTnLst>
                                    <p:anim calcmode="lin" valueType="num">
                                      <p:cBhvr>
                                        <p:cTn id="39" dur="500"/>
                                        <p:tgtEl>
                                          <p:spTgt spid="37"/>
                                        </p:tgtEl>
                                        <p:attrNameLst>
                                          <p:attrName>ppt_w</p:attrName>
                                        </p:attrNameLst>
                                      </p:cBhvr>
                                      <p:tavLst>
                                        <p:tav tm="0">
                                          <p:val>
                                            <p:strVal val="ppt_w"/>
                                          </p:val>
                                        </p:tav>
                                        <p:tav tm="100000">
                                          <p:val>
                                            <p:fltVal val="0"/>
                                          </p:val>
                                        </p:tav>
                                      </p:tavLst>
                                    </p:anim>
                                    <p:anim calcmode="lin" valueType="num">
                                      <p:cBhvr>
                                        <p:cTn id="40" dur="500"/>
                                        <p:tgtEl>
                                          <p:spTgt spid="37"/>
                                        </p:tgtEl>
                                        <p:attrNameLst>
                                          <p:attrName>ppt_h</p:attrName>
                                        </p:attrNameLst>
                                      </p:cBhvr>
                                      <p:tavLst>
                                        <p:tav tm="0">
                                          <p:val>
                                            <p:strVal val="ppt_h"/>
                                          </p:val>
                                        </p:tav>
                                        <p:tav tm="100000">
                                          <p:val>
                                            <p:fltVal val="0"/>
                                          </p:val>
                                        </p:tav>
                                      </p:tavLst>
                                    </p:anim>
                                    <p:animEffect transition="out" filter="fade">
                                      <p:cBhvr>
                                        <p:cTn id="41" dur="500"/>
                                        <p:tgtEl>
                                          <p:spTgt spid="37"/>
                                        </p:tgtEl>
                                      </p:cBhvr>
                                    </p:animEffect>
                                    <p:set>
                                      <p:cBhvr>
                                        <p:cTn id="42" dur="1" fill="hold">
                                          <p:stCondLst>
                                            <p:cond delay="499"/>
                                          </p:stCondLst>
                                        </p:cTn>
                                        <p:tgtEl>
                                          <p:spTgt spid="3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1+#ppt_w/2"/>
                                          </p:val>
                                        </p:tav>
                                        <p:tav tm="100000">
                                          <p:val>
                                            <p:strVal val="#ppt_x"/>
                                          </p:val>
                                        </p:tav>
                                      </p:tavLst>
                                    </p:anim>
                                    <p:anim calcmode="lin" valueType="num">
                                      <p:cBhvr additive="base">
                                        <p:cTn id="48" dur="500" fill="hold"/>
                                        <p:tgtEl>
                                          <p:spTgt spid="39"/>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fill="hold"/>
                                        <p:tgtEl>
                                          <p:spTgt spid="41"/>
                                        </p:tgtEl>
                                        <p:attrNameLst>
                                          <p:attrName>ppt_x</p:attrName>
                                        </p:attrNameLst>
                                      </p:cBhvr>
                                      <p:tavLst>
                                        <p:tav tm="0">
                                          <p:val>
                                            <p:strVal val="1+#ppt_w/2"/>
                                          </p:val>
                                        </p:tav>
                                        <p:tav tm="100000">
                                          <p:val>
                                            <p:strVal val="#ppt_x"/>
                                          </p:val>
                                        </p:tav>
                                      </p:tavLst>
                                    </p:anim>
                                    <p:anim calcmode="lin" valueType="num">
                                      <p:cBhvr additive="base">
                                        <p:cTn id="52" dur="500" fill="hold"/>
                                        <p:tgtEl>
                                          <p:spTgt spid="41"/>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additive="base">
                                        <p:cTn id="55" dur="500" fill="hold"/>
                                        <p:tgtEl>
                                          <p:spTgt spid="42"/>
                                        </p:tgtEl>
                                        <p:attrNameLst>
                                          <p:attrName>ppt_x</p:attrName>
                                        </p:attrNameLst>
                                      </p:cBhvr>
                                      <p:tavLst>
                                        <p:tav tm="0">
                                          <p:val>
                                            <p:strVal val="1+#ppt_w/2"/>
                                          </p:val>
                                        </p:tav>
                                        <p:tav tm="100000">
                                          <p:val>
                                            <p:strVal val="#ppt_x"/>
                                          </p:val>
                                        </p:tav>
                                      </p:tavLst>
                                    </p:anim>
                                    <p:anim calcmode="lin" valueType="num">
                                      <p:cBhvr additive="base">
                                        <p:cTn id="56" dur="500" fill="hold"/>
                                        <p:tgtEl>
                                          <p:spTgt spid="42"/>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1+#ppt_w/2"/>
                                          </p:val>
                                        </p:tav>
                                        <p:tav tm="100000">
                                          <p:val>
                                            <p:strVal val="#ppt_x"/>
                                          </p:val>
                                        </p:tav>
                                      </p:tavLst>
                                    </p:anim>
                                    <p:anim calcmode="lin" valueType="num">
                                      <p:cBhvr additive="base">
                                        <p:cTn id="60" dur="500" fill="hold"/>
                                        <p:tgtEl>
                                          <p:spTgt spid="43"/>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1+#ppt_w/2"/>
                                          </p:val>
                                        </p:tav>
                                        <p:tav tm="100000">
                                          <p:val>
                                            <p:strVal val="#ppt_x"/>
                                          </p:val>
                                        </p:tav>
                                      </p:tavLst>
                                    </p:anim>
                                    <p:anim calcmode="lin" valueType="num">
                                      <p:cBhvr additive="base">
                                        <p:cTn id="64"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circle(in)">
                                      <p:cBhvr>
                                        <p:cTn id="69" dur="1000"/>
                                        <p:tgtEl>
                                          <p:spTgt spid="50"/>
                                        </p:tgtEl>
                                      </p:cBhvr>
                                    </p:animEffect>
                                  </p:childTnLst>
                                </p:cTn>
                              </p:par>
                              <p:par>
                                <p:cTn id="70" presetID="6" presetClass="entr" presetSubtype="16"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circle(in)">
                                      <p:cBhvr>
                                        <p:cTn id="72" dur="1000"/>
                                        <p:tgtEl>
                                          <p:spTgt spid="51"/>
                                        </p:tgtEl>
                                      </p:cBhvr>
                                    </p:animEffect>
                                  </p:childTnLst>
                                </p:cTn>
                              </p:par>
                              <p:par>
                                <p:cTn id="73" presetID="6" presetClass="entr" presetSubtype="16" fill="hold" grpId="0" nodeType="with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circle(in)">
                                      <p:cBhvr>
                                        <p:cTn id="75" dur="1000"/>
                                        <p:tgtEl>
                                          <p:spTgt spid="58"/>
                                        </p:tgtEl>
                                      </p:cBhvr>
                                    </p:animEffect>
                                  </p:childTnLst>
                                </p:cTn>
                              </p:par>
                              <p:par>
                                <p:cTn id="76" presetID="6" presetClass="entr" presetSubtype="16" fill="hold" grpId="0" nodeType="withEffect">
                                  <p:stCondLst>
                                    <p:cond delay="0"/>
                                  </p:stCondLst>
                                  <p:childTnLst>
                                    <p:set>
                                      <p:cBhvr>
                                        <p:cTn id="77" dur="1" fill="hold">
                                          <p:stCondLst>
                                            <p:cond delay="0"/>
                                          </p:stCondLst>
                                        </p:cTn>
                                        <p:tgtEl>
                                          <p:spTgt spid="62"/>
                                        </p:tgtEl>
                                        <p:attrNameLst>
                                          <p:attrName>style.visibility</p:attrName>
                                        </p:attrNameLst>
                                      </p:cBhvr>
                                      <p:to>
                                        <p:strVal val="visible"/>
                                      </p:to>
                                    </p:set>
                                    <p:animEffect transition="in" filter="circle(in)">
                                      <p:cBhvr>
                                        <p:cTn id="78" dur="1000"/>
                                        <p:tgtEl>
                                          <p:spTgt spid="62"/>
                                        </p:tgtEl>
                                      </p:cBhvr>
                                    </p:animEffect>
                                  </p:childTnLst>
                                </p:cTn>
                              </p:par>
                              <p:par>
                                <p:cTn id="79" presetID="6" presetClass="entr" presetSubtype="16" fill="hold" grpId="0" nodeType="withEffect">
                                  <p:stCondLst>
                                    <p:cond delay="0"/>
                                  </p:stCondLst>
                                  <p:childTnLst>
                                    <p:set>
                                      <p:cBhvr>
                                        <p:cTn id="80" dur="1" fill="hold">
                                          <p:stCondLst>
                                            <p:cond delay="0"/>
                                          </p:stCondLst>
                                        </p:cTn>
                                        <p:tgtEl>
                                          <p:spTgt spid="63"/>
                                        </p:tgtEl>
                                        <p:attrNameLst>
                                          <p:attrName>style.visibility</p:attrName>
                                        </p:attrNameLst>
                                      </p:cBhvr>
                                      <p:to>
                                        <p:strVal val="visible"/>
                                      </p:to>
                                    </p:set>
                                    <p:animEffect transition="in" filter="circle(in)">
                                      <p:cBhvr>
                                        <p:cTn id="81" dur="1000"/>
                                        <p:tgtEl>
                                          <p:spTgt spid="63"/>
                                        </p:tgtEl>
                                      </p:cBhvr>
                                    </p:animEffect>
                                  </p:childTnLst>
                                </p:cTn>
                              </p:par>
                              <p:par>
                                <p:cTn id="82" presetID="6" presetClass="entr" presetSubtype="16" fill="hold" nodeType="with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circle(in)">
                                      <p:cBhvr>
                                        <p:cTn id="84" dur="1000"/>
                                        <p:tgtEl>
                                          <p:spTgt spid="4"/>
                                        </p:tgtEl>
                                      </p:cBhvr>
                                    </p:animEffect>
                                  </p:childTnLst>
                                </p:cTn>
                              </p:par>
                              <p:par>
                                <p:cTn id="85" presetID="6" presetClass="entr" presetSubtype="16" fill="hold" grpId="0"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circle(in)">
                                      <p:cBhvr>
                                        <p:cTn id="87" dur="1000"/>
                                        <p:tgtEl>
                                          <p:spTgt spid="64"/>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path" presetSubtype="0" accel="50000" decel="50000" fill="hold" grpId="1" nodeType="clickEffect">
                                  <p:stCondLst>
                                    <p:cond delay="0"/>
                                  </p:stCondLst>
                                  <p:childTnLst>
                                    <p:animMotion origin="layout" path="M -0.00873 0.00463 L 0.13229 0.00301 " pathEditMode="relative" rAng="0" ptsTypes="AA">
                                      <p:cBhvr>
                                        <p:cTn id="91" dur="2000" fill="hold"/>
                                        <p:tgtEl>
                                          <p:spTgt spid="63"/>
                                        </p:tgtEl>
                                        <p:attrNameLst>
                                          <p:attrName>ppt_x</p:attrName>
                                          <p:attrName>ppt_y</p:attrName>
                                        </p:attrNameLst>
                                      </p:cBhvr>
                                      <p:rCtr x="7044" y="-93"/>
                                    </p:animMotion>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2" nodeType="clickEffect">
                                  <p:stCondLst>
                                    <p:cond delay="0"/>
                                  </p:stCondLst>
                                  <p:childTnLst>
                                    <p:set>
                                      <p:cBhvr>
                                        <p:cTn id="95" dur="1" fill="hold">
                                          <p:stCondLst>
                                            <p:cond delay="0"/>
                                          </p:stCondLst>
                                        </p:cTn>
                                        <p:tgtEl>
                                          <p:spTgt spid="63"/>
                                        </p:tgtEl>
                                        <p:attrNameLst>
                                          <p:attrName>style.visibility</p:attrName>
                                        </p:attrNameLst>
                                      </p:cBhvr>
                                      <p:to>
                                        <p:strVal val="visible"/>
                                      </p:to>
                                    </p:set>
                                    <p:animEffect transition="in" filter="fade">
                                      <p:cBhvr>
                                        <p:cTn id="96" dur="500"/>
                                        <p:tgtEl>
                                          <p:spTgt spid="63"/>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2" fill="hold" grpId="0" nodeType="clickEffect">
                                  <p:stCondLst>
                                    <p:cond delay="0"/>
                                  </p:stCondLst>
                                  <p:childTnLst>
                                    <p:set>
                                      <p:cBhvr>
                                        <p:cTn id="100" dur="1" fill="hold">
                                          <p:stCondLst>
                                            <p:cond delay="0"/>
                                          </p:stCondLst>
                                        </p:cTn>
                                        <p:tgtEl>
                                          <p:spTgt spid="83"/>
                                        </p:tgtEl>
                                        <p:attrNameLst>
                                          <p:attrName>style.visibility</p:attrName>
                                        </p:attrNameLst>
                                      </p:cBhvr>
                                      <p:to>
                                        <p:strVal val="visible"/>
                                      </p:to>
                                    </p:set>
                                    <p:anim calcmode="lin" valueType="num">
                                      <p:cBhvr additive="base">
                                        <p:cTn id="101" dur="500" fill="hold"/>
                                        <p:tgtEl>
                                          <p:spTgt spid="83"/>
                                        </p:tgtEl>
                                        <p:attrNameLst>
                                          <p:attrName>ppt_x</p:attrName>
                                        </p:attrNameLst>
                                      </p:cBhvr>
                                      <p:tavLst>
                                        <p:tav tm="0">
                                          <p:val>
                                            <p:strVal val="1+#ppt_w/2"/>
                                          </p:val>
                                        </p:tav>
                                        <p:tav tm="100000">
                                          <p:val>
                                            <p:strVal val="#ppt_x"/>
                                          </p:val>
                                        </p:tav>
                                      </p:tavLst>
                                    </p:anim>
                                    <p:anim calcmode="lin" valueType="num">
                                      <p:cBhvr additive="base">
                                        <p:cTn id="102" dur="500" fill="hold"/>
                                        <p:tgtEl>
                                          <p:spTgt spid="83"/>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84"/>
                                        </p:tgtEl>
                                        <p:attrNameLst>
                                          <p:attrName>style.visibility</p:attrName>
                                        </p:attrNameLst>
                                      </p:cBhvr>
                                      <p:to>
                                        <p:strVal val="visible"/>
                                      </p:to>
                                    </p:set>
                                    <p:anim calcmode="lin" valueType="num">
                                      <p:cBhvr additive="base">
                                        <p:cTn id="105" dur="500" fill="hold"/>
                                        <p:tgtEl>
                                          <p:spTgt spid="84"/>
                                        </p:tgtEl>
                                        <p:attrNameLst>
                                          <p:attrName>ppt_x</p:attrName>
                                        </p:attrNameLst>
                                      </p:cBhvr>
                                      <p:tavLst>
                                        <p:tav tm="0">
                                          <p:val>
                                            <p:strVal val="1+#ppt_w/2"/>
                                          </p:val>
                                        </p:tav>
                                        <p:tav tm="100000">
                                          <p:val>
                                            <p:strVal val="#ppt_x"/>
                                          </p:val>
                                        </p:tav>
                                      </p:tavLst>
                                    </p:anim>
                                    <p:anim calcmode="lin" valueType="num">
                                      <p:cBhvr additive="base">
                                        <p:cTn id="106" dur="500" fill="hold"/>
                                        <p:tgtEl>
                                          <p:spTgt spid="84"/>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85"/>
                                        </p:tgtEl>
                                        <p:attrNameLst>
                                          <p:attrName>style.visibility</p:attrName>
                                        </p:attrNameLst>
                                      </p:cBhvr>
                                      <p:to>
                                        <p:strVal val="visible"/>
                                      </p:to>
                                    </p:set>
                                    <p:anim calcmode="lin" valueType="num">
                                      <p:cBhvr additive="base">
                                        <p:cTn id="109" dur="500" fill="hold"/>
                                        <p:tgtEl>
                                          <p:spTgt spid="85"/>
                                        </p:tgtEl>
                                        <p:attrNameLst>
                                          <p:attrName>ppt_x</p:attrName>
                                        </p:attrNameLst>
                                      </p:cBhvr>
                                      <p:tavLst>
                                        <p:tav tm="0">
                                          <p:val>
                                            <p:strVal val="1+#ppt_w/2"/>
                                          </p:val>
                                        </p:tav>
                                        <p:tav tm="100000">
                                          <p:val>
                                            <p:strVal val="#ppt_x"/>
                                          </p:val>
                                        </p:tav>
                                      </p:tavLst>
                                    </p:anim>
                                    <p:anim calcmode="lin" valueType="num">
                                      <p:cBhvr additive="base">
                                        <p:cTn id="110" dur="500" fill="hold"/>
                                        <p:tgtEl>
                                          <p:spTgt spid="85"/>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86"/>
                                        </p:tgtEl>
                                        <p:attrNameLst>
                                          <p:attrName>style.visibility</p:attrName>
                                        </p:attrNameLst>
                                      </p:cBhvr>
                                      <p:to>
                                        <p:strVal val="visible"/>
                                      </p:to>
                                    </p:set>
                                    <p:anim calcmode="lin" valueType="num">
                                      <p:cBhvr additive="base">
                                        <p:cTn id="113" dur="500" fill="hold"/>
                                        <p:tgtEl>
                                          <p:spTgt spid="86"/>
                                        </p:tgtEl>
                                        <p:attrNameLst>
                                          <p:attrName>ppt_x</p:attrName>
                                        </p:attrNameLst>
                                      </p:cBhvr>
                                      <p:tavLst>
                                        <p:tav tm="0">
                                          <p:val>
                                            <p:strVal val="1+#ppt_w/2"/>
                                          </p:val>
                                        </p:tav>
                                        <p:tav tm="100000">
                                          <p:val>
                                            <p:strVal val="#ppt_x"/>
                                          </p:val>
                                        </p:tav>
                                      </p:tavLst>
                                    </p:anim>
                                    <p:anim calcmode="lin" valueType="num">
                                      <p:cBhvr additive="base">
                                        <p:cTn id="114"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6" presetClass="entr" presetSubtype="16" fill="hold" nodeType="clickEffect">
                                  <p:stCondLst>
                                    <p:cond delay="0"/>
                                  </p:stCondLst>
                                  <p:childTnLst>
                                    <p:set>
                                      <p:cBhvr>
                                        <p:cTn id="118" dur="1" fill="hold">
                                          <p:stCondLst>
                                            <p:cond delay="0"/>
                                          </p:stCondLst>
                                        </p:cTn>
                                        <p:tgtEl>
                                          <p:spTgt spid="11"/>
                                        </p:tgtEl>
                                        <p:attrNameLst>
                                          <p:attrName>style.visibility</p:attrName>
                                        </p:attrNameLst>
                                      </p:cBhvr>
                                      <p:to>
                                        <p:strVal val="visible"/>
                                      </p:to>
                                    </p:set>
                                    <p:animEffect transition="in" filter="circle(in)">
                                      <p:cBhvr>
                                        <p:cTn id="119" dur="1000"/>
                                        <p:tgtEl>
                                          <p:spTgt spid="11"/>
                                        </p:tgtEl>
                                      </p:cBhvr>
                                    </p:animEffect>
                                  </p:childTnLst>
                                </p:cTn>
                              </p:par>
                              <p:par>
                                <p:cTn id="120" presetID="6" presetClass="entr" presetSubtype="16" fill="hold" grpId="0" nodeType="withEffect">
                                  <p:stCondLst>
                                    <p:cond delay="0"/>
                                  </p:stCondLst>
                                  <p:childTnLst>
                                    <p:set>
                                      <p:cBhvr>
                                        <p:cTn id="121" dur="1" fill="hold">
                                          <p:stCondLst>
                                            <p:cond delay="0"/>
                                          </p:stCondLst>
                                        </p:cTn>
                                        <p:tgtEl>
                                          <p:spTgt spid="65"/>
                                        </p:tgtEl>
                                        <p:attrNameLst>
                                          <p:attrName>style.visibility</p:attrName>
                                        </p:attrNameLst>
                                      </p:cBhvr>
                                      <p:to>
                                        <p:strVal val="visible"/>
                                      </p:to>
                                    </p:set>
                                    <p:animEffect transition="in" filter="circle(in)">
                                      <p:cBhvr>
                                        <p:cTn id="122" dur="1000"/>
                                        <p:tgtEl>
                                          <p:spTgt spid="65"/>
                                        </p:tgtEl>
                                      </p:cBhvr>
                                    </p:animEffect>
                                  </p:childTnLst>
                                </p:cTn>
                              </p:par>
                              <p:par>
                                <p:cTn id="123" presetID="6" presetClass="entr" presetSubtype="16" fill="hold" grpId="0" nodeType="withEffect">
                                  <p:stCondLst>
                                    <p:cond delay="0"/>
                                  </p:stCondLst>
                                  <p:childTnLst>
                                    <p:set>
                                      <p:cBhvr>
                                        <p:cTn id="124" dur="1" fill="hold">
                                          <p:stCondLst>
                                            <p:cond delay="0"/>
                                          </p:stCondLst>
                                        </p:cTn>
                                        <p:tgtEl>
                                          <p:spTgt spid="66"/>
                                        </p:tgtEl>
                                        <p:attrNameLst>
                                          <p:attrName>style.visibility</p:attrName>
                                        </p:attrNameLst>
                                      </p:cBhvr>
                                      <p:to>
                                        <p:strVal val="visible"/>
                                      </p:to>
                                    </p:set>
                                    <p:animEffect transition="in" filter="circle(in)">
                                      <p:cBhvr>
                                        <p:cTn id="125" dur="1000"/>
                                        <p:tgtEl>
                                          <p:spTgt spid="66"/>
                                        </p:tgtEl>
                                      </p:cBhvr>
                                    </p:animEffect>
                                  </p:childTnLst>
                                </p:cTn>
                              </p:par>
                              <p:par>
                                <p:cTn id="126" presetID="6" presetClass="entr" presetSubtype="16" fill="hold" grpId="0" nodeType="withEffect">
                                  <p:stCondLst>
                                    <p:cond delay="0"/>
                                  </p:stCondLst>
                                  <p:childTnLst>
                                    <p:set>
                                      <p:cBhvr>
                                        <p:cTn id="127" dur="1" fill="hold">
                                          <p:stCondLst>
                                            <p:cond delay="0"/>
                                          </p:stCondLst>
                                        </p:cTn>
                                        <p:tgtEl>
                                          <p:spTgt spid="67"/>
                                        </p:tgtEl>
                                        <p:attrNameLst>
                                          <p:attrName>style.visibility</p:attrName>
                                        </p:attrNameLst>
                                      </p:cBhvr>
                                      <p:to>
                                        <p:strVal val="visible"/>
                                      </p:to>
                                    </p:set>
                                    <p:animEffect transition="in" filter="circle(in)">
                                      <p:cBhvr>
                                        <p:cTn id="128" dur="1000"/>
                                        <p:tgtEl>
                                          <p:spTgt spid="67"/>
                                        </p:tgtEl>
                                      </p:cBhvr>
                                    </p:animEffect>
                                  </p:childTnLst>
                                </p:cTn>
                              </p:par>
                              <p:par>
                                <p:cTn id="129" presetID="6" presetClass="entr" presetSubtype="16" fill="hold" grpId="0" nodeType="withEffect">
                                  <p:stCondLst>
                                    <p:cond delay="0"/>
                                  </p:stCondLst>
                                  <p:childTnLst>
                                    <p:set>
                                      <p:cBhvr>
                                        <p:cTn id="130" dur="1" fill="hold">
                                          <p:stCondLst>
                                            <p:cond delay="0"/>
                                          </p:stCondLst>
                                        </p:cTn>
                                        <p:tgtEl>
                                          <p:spTgt spid="70"/>
                                        </p:tgtEl>
                                        <p:attrNameLst>
                                          <p:attrName>style.visibility</p:attrName>
                                        </p:attrNameLst>
                                      </p:cBhvr>
                                      <p:to>
                                        <p:strVal val="visible"/>
                                      </p:to>
                                    </p:set>
                                    <p:animEffect transition="in" filter="circle(in)">
                                      <p:cBhvr>
                                        <p:cTn id="131" dur="1000"/>
                                        <p:tgtEl>
                                          <p:spTgt spid="70"/>
                                        </p:tgtEl>
                                      </p:cBhvr>
                                    </p:animEffect>
                                  </p:childTnLst>
                                </p:cTn>
                              </p:par>
                              <p:par>
                                <p:cTn id="132" presetID="6" presetClass="entr" presetSubtype="16" fill="hold" grpId="0" nodeType="withEffect">
                                  <p:stCondLst>
                                    <p:cond delay="0"/>
                                  </p:stCondLst>
                                  <p:childTnLst>
                                    <p:set>
                                      <p:cBhvr>
                                        <p:cTn id="133" dur="1" fill="hold">
                                          <p:stCondLst>
                                            <p:cond delay="0"/>
                                          </p:stCondLst>
                                        </p:cTn>
                                        <p:tgtEl>
                                          <p:spTgt spid="71"/>
                                        </p:tgtEl>
                                        <p:attrNameLst>
                                          <p:attrName>style.visibility</p:attrName>
                                        </p:attrNameLst>
                                      </p:cBhvr>
                                      <p:to>
                                        <p:strVal val="visible"/>
                                      </p:to>
                                    </p:set>
                                    <p:animEffect transition="in" filter="circle(in)">
                                      <p:cBhvr>
                                        <p:cTn id="134" dur="1000"/>
                                        <p:tgtEl>
                                          <p:spTgt spid="71"/>
                                        </p:tgtEl>
                                      </p:cBhvr>
                                    </p:animEffect>
                                  </p:childTnLst>
                                </p:cTn>
                              </p:par>
                              <p:par>
                                <p:cTn id="135" presetID="6" presetClass="entr" presetSubtype="16" fill="hold" grpId="0" nodeType="withEffect">
                                  <p:stCondLst>
                                    <p:cond delay="0"/>
                                  </p:stCondLst>
                                  <p:childTnLst>
                                    <p:set>
                                      <p:cBhvr>
                                        <p:cTn id="136" dur="1" fill="hold">
                                          <p:stCondLst>
                                            <p:cond delay="0"/>
                                          </p:stCondLst>
                                        </p:cTn>
                                        <p:tgtEl>
                                          <p:spTgt spid="72"/>
                                        </p:tgtEl>
                                        <p:attrNameLst>
                                          <p:attrName>style.visibility</p:attrName>
                                        </p:attrNameLst>
                                      </p:cBhvr>
                                      <p:to>
                                        <p:strVal val="visible"/>
                                      </p:to>
                                    </p:set>
                                    <p:animEffect transition="in" filter="circle(in)">
                                      <p:cBhvr>
                                        <p:cTn id="137" dur="1000"/>
                                        <p:tgtEl>
                                          <p:spTgt spid="72"/>
                                        </p:tgtEl>
                                      </p:cBhvr>
                                    </p:animEffect>
                                  </p:childTnLst>
                                </p:cTn>
                              </p:par>
                              <p:par>
                                <p:cTn id="138" presetID="6" presetClass="entr" presetSubtype="16" fill="hold" grpId="0" nodeType="withEffect">
                                  <p:stCondLst>
                                    <p:cond delay="0"/>
                                  </p:stCondLst>
                                  <p:childTnLst>
                                    <p:set>
                                      <p:cBhvr>
                                        <p:cTn id="139" dur="1" fill="hold">
                                          <p:stCondLst>
                                            <p:cond delay="0"/>
                                          </p:stCondLst>
                                        </p:cTn>
                                        <p:tgtEl>
                                          <p:spTgt spid="75"/>
                                        </p:tgtEl>
                                        <p:attrNameLst>
                                          <p:attrName>style.visibility</p:attrName>
                                        </p:attrNameLst>
                                      </p:cBhvr>
                                      <p:to>
                                        <p:strVal val="visible"/>
                                      </p:to>
                                    </p:set>
                                    <p:animEffect transition="in" filter="circle(in)">
                                      <p:cBhvr>
                                        <p:cTn id="140" dur="1000"/>
                                        <p:tgtEl>
                                          <p:spTgt spid="75"/>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xit" presetSubtype="0" fill="hold" grpId="1" nodeType="clickEffect">
                                  <p:stCondLst>
                                    <p:cond delay="0"/>
                                  </p:stCondLst>
                                  <p:childTnLst>
                                    <p:animEffect transition="out" filter="fade">
                                      <p:cBhvr>
                                        <p:cTn id="144" dur="500"/>
                                        <p:tgtEl>
                                          <p:spTgt spid="70"/>
                                        </p:tgtEl>
                                      </p:cBhvr>
                                    </p:animEffect>
                                    <p:set>
                                      <p:cBhvr>
                                        <p:cTn id="145" dur="1" fill="hold">
                                          <p:stCondLst>
                                            <p:cond delay="499"/>
                                          </p:stCondLst>
                                        </p:cTn>
                                        <p:tgtEl>
                                          <p:spTgt spid="70"/>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500"/>
                                        <p:tgtEl>
                                          <p:spTgt spid="71"/>
                                        </p:tgtEl>
                                      </p:cBhvr>
                                    </p:animEffect>
                                    <p:set>
                                      <p:cBhvr>
                                        <p:cTn id="148" dur="1" fill="hold">
                                          <p:stCondLst>
                                            <p:cond delay="499"/>
                                          </p:stCondLst>
                                        </p:cTn>
                                        <p:tgtEl>
                                          <p:spTgt spid="71"/>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500"/>
                                        <p:tgtEl>
                                          <p:spTgt spid="72"/>
                                        </p:tgtEl>
                                      </p:cBhvr>
                                    </p:animEffect>
                                    <p:set>
                                      <p:cBhvr>
                                        <p:cTn id="151" dur="1" fill="hold">
                                          <p:stCondLst>
                                            <p:cond delay="499"/>
                                          </p:stCondLst>
                                        </p:cTn>
                                        <p:tgtEl>
                                          <p:spTgt spid="72"/>
                                        </p:tgtEl>
                                        <p:attrNameLst>
                                          <p:attrName>style.visibility</p:attrName>
                                        </p:attrNameLst>
                                      </p:cBhvr>
                                      <p:to>
                                        <p:strVal val="hidden"/>
                                      </p:to>
                                    </p:set>
                                  </p:childTnLst>
                                </p:cTn>
                              </p:par>
                              <p:par>
                                <p:cTn id="152" presetID="42" presetClass="entr" presetSubtype="0" fill="hold" grpId="0" nodeType="withEffect">
                                  <p:stCondLst>
                                    <p:cond delay="0"/>
                                  </p:stCondLst>
                                  <p:childTnLst>
                                    <p:set>
                                      <p:cBhvr>
                                        <p:cTn id="153" dur="1" fill="hold">
                                          <p:stCondLst>
                                            <p:cond delay="0"/>
                                          </p:stCondLst>
                                        </p:cTn>
                                        <p:tgtEl>
                                          <p:spTgt spid="88"/>
                                        </p:tgtEl>
                                        <p:attrNameLst>
                                          <p:attrName>style.visibility</p:attrName>
                                        </p:attrNameLst>
                                      </p:cBhvr>
                                      <p:to>
                                        <p:strVal val="visible"/>
                                      </p:to>
                                    </p:set>
                                    <p:animEffect transition="in" filter="fade">
                                      <p:cBhvr>
                                        <p:cTn id="154" dur="1000"/>
                                        <p:tgtEl>
                                          <p:spTgt spid="88"/>
                                        </p:tgtEl>
                                      </p:cBhvr>
                                    </p:animEffect>
                                    <p:anim calcmode="lin" valueType="num">
                                      <p:cBhvr>
                                        <p:cTn id="155" dur="1000" fill="hold"/>
                                        <p:tgtEl>
                                          <p:spTgt spid="88"/>
                                        </p:tgtEl>
                                        <p:attrNameLst>
                                          <p:attrName>ppt_x</p:attrName>
                                        </p:attrNameLst>
                                      </p:cBhvr>
                                      <p:tavLst>
                                        <p:tav tm="0">
                                          <p:val>
                                            <p:strVal val="#ppt_x"/>
                                          </p:val>
                                        </p:tav>
                                        <p:tav tm="100000">
                                          <p:val>
                                            <p:strVal val="#ppt_x"/>
                                          </p:val>
                                        </p:tav>
                                      </p:tavLst>
                                    </p:anim>
                                    <p:anim calcmode="lin" valueType="num">
                                      <p:cBhvr>
                                        <p:cTn id="156" dur="1000" fill="hold"/>
                                        <p:tgtEl>
                                          <p:spTgt spid="88"/>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89"/>
                                        </p:tgtEl>
                                        <p:attrNameLst>
                                          <p:attrName>style.visibility</p:attrName>
                                        </p:attrNameLst>
                                      </p:cBhvr>
                                      <p:to>
                                        <p:strVal val="visible"/>
                                      </p:to>
                                    </p:set>
                                    <p:animEffect transition="in" filter="fade">
                                      <p:cBhvr>
                                        <p:cTn id="159" dur="1000"/>
                                        <p:tgtEl>
                                          <p:spTgt spid="89"/>
                                        </p:tgtEl>
                                      </p:cBhvr>
                                    </p:animEffect>
                                    <p:anim calcmode="lin" valueType="num">
                                      <p:cBhvr>
                                        <p:cTn id="160" dur="1000" fill="hold"/>
                                        <p:tgtEl>
                                          <p:spTgt spid="89"/>
                                        </p:tgtEl>
                                        <p:attrNameLst>
                                          <p:attrName>ppt_x</p:attrName>
                                        </p:attrNameLst>
                                      </p:cBhvr>
                                      <p:tavLst>
                                        <p:tav tm="0">
                                          <p:val>
                                            <p:strVal val="#ppt_x"/>
                                          </p:val>
                                        </p:tav>
                                        <p:tav tm="100000">
                                          <p:val>
                                            <p:strVal val="#ppt_x"/>
                                          </p:val>
                                        </p:tav>
                                      </p:tavLst>
                                    </p:anim>
                                    <p:anim calcmode="lin" valueType="num">
                                      <p:cBhvr>
                                        <p:cTn id="161" dur="1000" fill="hold"/>
                                        <p:tgtEl>
                                          <p:spTgt spid="89"/>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91"/>
                                        </p:tgtEl>
                                        <p:attrNameLst>
                                          <p:attrName>style.visibility</p:attrName>
                                        </p:attrNameLst>
                                      </p:cBhvr>
                                      <p:to>
                                        <p:strVal val="visible"/>
                                      </p:to>
                                    </p:set>
                                    <p:animEffect transition="in" filter="fade">
                                      <p:cBhvr>
                                        <p:cTn id="164" dur="1000"/>
                                        <p:tgtEl>
                                          <p:spTgt spid="91"/>
                                        </p:tgtEl>
                                      </p:cBhvr>
                                    </p:animEffect>
                                    <p:anim calcmode="lin" valueType="num">
                                      <p:cBhvr>
                                        <p:cTn id="165" dur="1000" fill="hold"/>
                                        <p:tgtEl>
                                          <p:spTgt spid="91"/>
                                        </p:tgtEl>
                                        <p:attrNameLst>
                                          <p:attrName>ppt_x</p:attrName>
                                        </p:attrNameLst>
                                      </p:cBhvr>
                                      <p:tavLst>
                                        <p:tav tm="0">
                                          <p:val>
                                            <p:strVal val="#ppt_x"/>
                                          </p:val>
                                        </p:tav>
                                        <p:tav tm="100000">
                                          <p:val>
                                            <p:strVal val="#ppt_x"/>
                                          </p:val>
                                        </p:tav>
                                      </p:tavLst>
                                    </p:anim>
                                    <p:anim calcmode="lin" valueType="num">
                                      <p:cBhvr>
                                        <p:cTn id="166"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50" presetClass="path" presetSubtype="0" accel="50000" decel="50000" fill="hold" grpId="1" nodeType="clickEffect">
                                  <p:stCondLst>
                                    <p:cond delay="0"/>
                                  </p:stCondLst>
                                  <p:childTnLst>
                                    <p:animMotion origin="layout" path="M -6.25E-7 1.11111E-6 L 0.09609 1.11111E-6 C 0.13919 1.11111E-6 0.19232 0.03055 0.19232 0.05579 L 0.19232 0.11157 " pathEditMode="relative" rAng="0" ptsTypes="AAAA">
                                      <p:cBhvr>
                                        <p:cTn id="170" dur="2000" fill="hold"/>
                                        <p:tgtEl>
                                          <p:spTgt spid="75"/>
                                        </p:tgtEl>
                                        <p:attrNameLst>
                                          <p:attrName>ppt_x</p:attrName>
                                          <p:attrName>ppt_y</p:attrName>
                                        </p:attrNameLst>
                                      </p:cBhvr>
                                      <p:rCtr x="9609" y="5579"/>
                                    </p:animMotion>
                                  </p:childTnLst>
                                </p:cTn>
                              </p:par>
                            </p:childTnLst>
                          </p:cTn>
                        </p:par>
                      </p:childTnLst>
                    </p:cTn>
                  </p:par>
                  <p:par>
                    <p:cTn id="171" fill="hold">
                      <p:stCondLst>
                        <p:cond delay="indefinite"/>
                      </p:stCondLst>
                      <p:childTnLst>
                        <p:par>
                          <p:cTn id="172" fill="hold">
                            <p:stCondLst>
                              <p:cond delay="0"/>
                            </p:stCondLst>
                            <p:childTnLst>
                              <p:par>
                                <p:cTn id="173" presetID="2" presetClass="entr" presetSubtype="2" fill="hold" grpId="0" nodeType="clickEffect">
                                  <p:stCondLst>
                                    <p:cond delay="0"/>
                                  </p:stCondLst>
                                  <p:childTnLst>
                                    <p:set>
                                      <p:cBhvr>
                                        <p:cTn id="174" dur="1" fill="hold">
                                          <p:stCondLst>
                                            <p:cond delay="0"/>
                                          </p:stCondLst>
                                        </p:cTn>
                                        <p:tgtEl>
                                          <p:spTgt spid="76"/>
                                        </p:tgtEl>
                                        <p:attrNameLst>
                                          <p:attrName>style.visibility</p:attrName>
                                        </p:attrNameLst>
                                      </p:cBhvr>
                                      <p:to>
                                        <p:strVal val="visible"/>
                                      </p:to>
                                    </p:set>
                                    <p:anim calcmode="lin" valueType="num">
                                      <p:cBhvr additive="base">
                                        <p:cTn id="175" dur="500" fill="hold"/>
                                        <p:tgtEl>
                                          <p:spTgt spid="76"/>
                                        </p:tgtEl>
                                        <p:attrNameLst>
                                          <p:attrName>ppt_x</p:attrName>
                                        </p:attrNameLst>
                                      </p:cBhvr>
                                      <p:tavLst>
                                        <p:tav tm="0">
                                          <p:val>
                                            <p:strVal val="1+#ppt_w/2"/>
                                          </p:val>
                                        </p:tav>
                                        <p:tav tm="100000">
                                          <p:val>
                                            <p:strVal val="#ppt_x"/>
                                          </p:val>
                                        </p:tav>
                                      </p:tavLst>
                                    </p:anim>
                                    <p:anim calcmode="lin" valueType="num">
                                      <p:cBhvr additive="base">
                                        <p:cTn id="176" dur="500" fill="hold"/>
                                        <p:tgtEl>
                                          <p:spTgt spid="76"/>
                                        </p:tgtEl>
                                        <p:attrNameLst>
                                          <p:attrName>ppt_y</p:attrName>
                                        </p:attrNameLst>
                                      </p:cBhvr>
                                      <p:tavLst>
                                        <p:tav tm="0">
                                          <p:val>
                                            <p:strVal val="#ppt_y"/>
                                          </p:val>
                                        </p:tav>
                                        <p:tav tm="100000">
                                          <p:val>
                                            <p:strVal val="#ppt_y"/>
                                          </p:val>
                                        </p:tav>
                                      </p:tavLst>
                                    </p:anim>
                                  </p:childTnLst>
                                </p:cTn>
                              </p:par>
                              <p:par>
                                <p:cTn id="177" presetID="2" presetClass="entr" presetSubtype="2" fill="hold" grpId="0" nodeType="withEffect">
                                  <p:stCondLst>
                                    <p:cond delay="0"/>
                                  </p:stCondLst>
                                  <p:childTnLst>
                                    <p:set>
                                      <p:cBhvr>
                                        <p:cTn id="178" dur="1" fill="hold">
                                          <p:stCondLst>
                                            <p:cond delay="0"/>
                                          </p:stCondLst>
                                        </p:cTn>
                                        <p:tgtEl>
                                          <p:spTgt spid="77"/>
                                        </p:tgtEl>
                                        <p:attrNameLst>
                                          <p:attrName>style.visibility</p:attrName>
                                        </p:attrNameLst>
                                      </p:cBhvr>
                                      <p:to>
                                        <p:strVal val="visible"/>
                                      </p:to>
                                    </p:set>
                                    <p:anim calcmode="lin" valueType="num">
                                      <p:cBhvr additive="base">
                                        <p:cTn id="179" dur="500" fill="hold"/>
                                        <p:tgtEl>
                                          <p:spTgt spid="77"/>
                                        </p:tgtEl>
                                        <p:attrNameLst>
                                          <p:attrName>ppt_x</p:attrName>
                                        </p:attrNameLst>
                                      </p:cBhvr>
                                      <p:tavLst>
                                        <p:tav tm="0">
                                          <p:val>
                                            <p:strVal val="1+#ppt_w/2"/>
                                          </p:val>
                                        </p:tav>
                                        <p:tav tm="100000">
                                          <p:val>
                                            <p:strVal val="#ppt_x"/>
                                          </p:val>
                                        </p:tav>
                                      </p:tavLst>
                                    </p:anim>
                                    <p:anim calcmode="lin" valueType="num">
                                      <p:cBhvr additive="base">
                                        <p:cTn id="180" dur="500" fill="hold"/>
                                        <p:tgtEl>
                                          <p:spTgt spid="77"/>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0"/>
                                  </p:stCondLst>
                                  <p:childTnLst>
                                    <p:set>
                                      <p:cBhvr>
                                        <p:cTn id="182" dur="1" fill="hold">
                                          <p:stCondLst>
                                            <p:cond delay="0"/>
                                          </p:stCondLst>
                                        </p:cTn>
                                        <p:tgtEl>
                                          <p:spTgt spid="78"/>
                                        </p:tgtEl>
                                        <p:attrNameLst>
                                          <p:attrName>style.visibility</p:attrName>
                                        </p:attrNameLst>
                                      </p:cBhvr>
                                      <p:to>
                                        <p:strVal val="visible"/>
                                      </p:to>
                                    </p:set>
                                    <p:anim calcmode="lin" valueType="num">
                                      <p:cBhvr additive="base">
                                        <p:cTn id="183" dur="500" fill="hold"/>
                                        <p:tgtEl>
                                          <p:spTgt spid="78"/>
                                        </p:tgtEl>
                                        <p:attrNameLst>
                                          <p:attrName>ppt_x</p:attrName>
                                        </p:attrNameLst>
                                      </p:cBhvr>
                                      <p:tavLst>
                                        <p:tav tm="0">
                                          <p:val>
                                            <p:strVal val="1+#ppt_w/2"/>
                                          </p:val>
                                        </p:tav>
                                        <p:tav tm="100000">
                                          <p:val>
                                            <p:strVal val="#ppt_x"/>
                                          </p:val>
                                        </p:tav>
                                      </p:tavLst>
                                    </p:anim>
                                    <p:anim calcmode="lin" valueType="num">
                                      <p:cBhvr additive="base">
                                        <p:cTn id="184" dur="500" fill="hold"/>
                                        <p:tgtEl>
                                          <p:spTgt spid="78"/>
                                        </p:tgtEl>
                                        <p:attrNameLst>
                                          <p:attrName>ppt_y</p:attrName>
                                        </p:attrNameLst>
                                      </p:cBhvr>
                                      <p:tavLst>
                                        <p:tav tm="0">
                                          <p:val>
                                            <p:strVal val="#ppt_y"/>
                                          </p:val>
                                        </p:tav>
                                        <p:tav tm="100000">
                                          <p:val>
                                            <p:strVal val="#ppt_y"/>
                                          </p:val>
                                        </p:tav>
                                      </p:tavLst>
                                    </p:anim>
                                  </p:childTnLst>
                                </p:cTn>
                              </p:par>
                              <p:par>
                                <p:cTn id="185" presetID="2" presetClass="entr" presetSubtype="2" fill="hold" grpId="0" nodeType="withEffect">
                                  <p:stCondLst>
                                    <p:cond delay="0"/>
                                  </p:stCondLst>
                                  <p:childTnLst>
                                    <p:set>
                                      <p:cBhvr>
                                        <p:cTn id="186" dur="1" fill="hold">
                                          <p:stCondLst>
                                            <p:cond delay="0"/>
                                          </p:stCondLst>
                                        </p:cTn>
                                        <p:tgtEl>
                                          <p:spTgt spid="79"/>
                                        </p:tgtEl>
                                        <p:attrNameLst>
                                          <p:attrName>style.visibility</p:attrName>
                                        </p:attrNameLst>
                                      </p:cBhvr>
                                      <p:to>
                                        <p:strVal val="visible"/>
                                      </p:to>
                                    </p:set>
                                    <p:anim calcmode="lin" valueType="num">
                                      <p:cBhvr additive="base">
                                        <p:cTn id="187" dur="500" fill="hold"/>
                                        <p:tgtEl>
                                          <p:spTgt spid="79"/>
                                        </p:tgtEl>
                                        <p:attrNameLst>
                                          <p:attrName>ppt_x</p:attrName>
                                        </p:attrNameLst>
                                      </p:cBhvr>
                                      <p:tavLst>
                                        <p:tav tm="0">
                                          <p:val>
                                            <p:strVal val="1+#ppt_w/2"/>
                                          </p:val>
                                        </p:tav>
                                        <p:tav tm="100000">
                                          <p:val>
                                            <p:strVal val="#ppt_x"/>
                                          </p:val>
                                        </p:tav>
                                      </p:tavLst>
                                    </p:anim>
                                    <p:anim calcmode="lin" valueType="num">
                                      <p:cBhvr additive="base">
                                        <p:cTn id="188" dur="500" fill="hold"/>
                                        <p:tgtEl>
                                          <p:spTgt spid="79"/>
                                        </p:tgtEl>
                                        <p:attrNameLst>
                                          <p:attrName>ppt_y</p:attrName>
                                        </p:attrNameLst>
                                      </p:cBhvr>
                                      <p:tavLst>
                                        <p:tav tm="0">
                                          <p:val>
                                            <p:strVal val="#ppt_y"/>
                                          </p:val>
                                        </p:tav>
                                        <p:tav tm="100000">
                                          <p:val>
                                            <p:strVal val="#ppt_y"/>
                                          </p:val>
                                        </p:tav>
                                      </p:tavLst>
                                    </p:anim>
                                  </p:childTnLst>
                                </p:cTn>
                              </p:par>
                              <p:par>
                                <p:cTn id="189" presetID="2" presetClass="entr" presetSubtype="2" fill="hold" grpId="0" nodeType="withEffect">
                                  <p:stCondLst>
                                    <p:cond delay="0"/>
                                  </p:stCondLst>
                                  <p:childTnLst>
                                    <p:set>
                                      <p:cBhvr>
                                        <p:cTn id="190" dur="1" fill="hold">
                                          <p:stCondLst>
                                            <p:cond delay="0"/>
                                          </p:stCondLst>
                                        </p:cTn>
                                        <p:tgtEl>
                                          <p:spTgt spid="80"/>
                                        </p:tgtEl>
                                        <p:attrNameLst>
                                          <p:attrName>style.visibility</p:attrName>
                                        </p:attrNameLst>
                                      </p:cBhvr>
                                      <p:to>
                                        <p:strVal val="visible"/>
                                      </p:to>
                                    </p:set>
                                    <p:anim calcmode="lin" valueType="num">
                                      <p:cBhvr additive="base">
                                        <p:cTn id="191" dur="500" fill="hold"/>
                                        <p:tgtEl>
                                          <p:spTgt spid="80"/>
                                        </p:tgtEl>
                                        <p:attrNameLst>
                                          <p:attrName>ppt_x</p:attrName>
                                        </p:attrNameLst>
                                      </p:cBhvr>
                                      <p:tavLst>
                                        <p:tav tm="0">
                                          <p:val>
                                            <p:strVal val="1+#ppt_w/2"/>
                                          </p:val>
                                        </p:tav>
                                        <p:tav tm="100000">
                                          <p:val>
                                            <p:strVal val="#ppt_x"/>
                                          </p:val>
                                        </p:tav>
                                      </p:tavLst>
                                    </p:anim>
                                    <p:anim calcmode="lin" valueType="num">
                                      <p:cBhvr additive="base">
                                        <p:cTn id="192" dur="500" fill="hold"/>
                                        <p:tgtEl>
                                          <p:spTgt spid="80"/>
                                        </p:tgtEl>
                                        <p:attrNameLst>
                                          <p:attrName>ppt_y</p:attrName>
                                        </p:attrNameLst>
                                      </p:cBhvr>
                                      <p:tavLst>
                                        <p:tav tm="0">
                                          <p:val>
                                            <p:strVal val="#ppt_y"/>
                                          </p:val>
                                        </p:tav>
                                        <p:tav tm="100000">
                                          <p:val>
                                            <p:strVal val="#ppt_y"/>
                                          </p:val>
                                        </p:tav>
                                      </p:tavLst>
                                    </p:anim>
                                  </p:childTnLst>
                                </p:cTn>
                              </p:par>
                              <p:par>
                                <p:cTn id="193" presetID="2" presetClass="entr" presetSubtype="2" fill="hold" grpId="0" nodeType="withEffect">
                                  <p:stCondLst>
                                    <p:cond delay="0"/>
                                  </p:stCondLst>
                                  <p:childTnLst>
                                    <p:set>
                                      <p:cBhvr>
                                        <p:cTn id="194" dur="1" fill="hold">
                                          <p:stCondLst>
                                            <p:cond delay="0"/>
                                          </p:stCondLst>
                                        </p:cTn>
                                        <p:tgtEl>
                                          <p:spTgt spid="81"/>
                                        </p:tgtEl>
                                        <p:attrNameLst>
                                          <p:attrName>style.visibility</p:attrName>
                                        </p:attrNameLst>
                                      </p:cBhvr>
                                      <p:to>
                                        <p:strVal val="visible"/>
                                      </p:to>
                                    </p:set>
                                    <p:anim calcmode="lin" valueType="num">
                                      <p:cBhvr additive="base">
                                        <p:cTn id="195" dur="500" fill="hold"/>
                                        <p:tgtEl>
                                          <p:spTgt spid="81"/>
                                        </p:tgtEl>
                                        <p:attrNameLst>
                                          <p:attrName>ppt_x</p:attrName>
                                        </p:attrNameLst>
                                      </p:cBhvr>
                                      <p:tavLst>
                                        <p:tav tm="0">
                                          <p:val>
                                            <p:strVal val="1+#ppt_w/2"/>
                                          </p:val>
                                        </p:tav>
                                        <p:tav tm="100000">
                                          <p:val>
                                            <p:strVal val="#ppt_x"/>
                                          </p:val>
                                        </p:tav>
                                      </p:tavLst>
                                    </p:anim>
                                    <p:anim calcmode="lin" valueType="num">
                                      <p:cBhvr additive="base">
                                        <p:cTn id="196" dur="500" fill="hold"/>
                                        <p:tgtEl>
                                          <p:spTgt spid="81"/>
                                        </p:tgtEl>
                                        <p:attrNameLst>
                                          <p:attrName>ppt_y</p:attrName>
                                        </p:attrNameLst>
                                      </p:cBhvr>
                                      <p:tavLst>
                                        <p:tav tm="0">
                                          <p:val>
                                            <p:strVal val="#ppt_y"/>
                                          </p:val>
                                        </p:tav>
                                        <p:tav tm="100000">
                                          <p:val>
                                            <p:strVal val="#ppt_y"/>
                                          </p:val>
                                        </p:tav>
                                      </p:tavLst>
                                    </p:anim>
                                  </p:childTnLst>
                                </p:cTn>
                              </p:par>
                              <p:par>
                                <p:cTn id="197" presetID="2" presetClass="entr" presetSubtype="2" fill="hold" grpId="0" nodeType="withEffect">
                                  <p:stCondLst>
                                    <p:cond delay="0"/>
                                  </p:stCondLst>
                                  <p:childTnLst>
                                    <p:set>
                                      <p:cBhvr>
                                        <p:cTn id="198" dur="1" fill="hold">
                                          <p:stCondLst>
                                            <p:cond delay="0"/>
                                          </p:stCondLst>
                                        </p:cTn>
                                        <p:tgtEl>
                                          <p:spTgt spid="82"/>
                                        </p:tgtEl>
                                        <p:attrNameLst>
                                          <p:attrName>style.visibility</p:attrName>
                                        </p:attrNameLst>
                                      </p:cBhvr>
                                      <p:to>
                                        <p:strVal val="visible"/>
                                      </p:to>
                                    </p:set>
                                    <p:anim calcmode="lin" valueType="num">
                                      <p:cBhvr additive="base">
                                        <p:cTn id="199" dur="500" fill="hold"/>
                                        <p:tgtEl>
                                          <p:spTgt spid="82"/>
                                        </p:tgtEl>
                                        <p:attrNameLst>
                                          <p:attrName>ppt_x</p:attrName>
                                        </p:attrNameLst>
                                      </p:cBhvr>
                                      <p:tavLst>
                                        <p:tav tm="0">
                                          <p:val>
                                            <p:strVal val="1+#ppt_w/2"/>
                                          </p:val>
                                        </p:tav>
                                        <p:tav tm="100000">
                                          <p:val>
                                            <p:strVal val="#ppt_x"/>
                                          </p:val>
                                        </p:tav>
                                      </p:tavLst>
                                    </p:anim>
                                    <p:anim calcmode="lin" valueType="num">
                                      <p:cBhvr additive="base">
                                        <p:cTn id="200" dur="5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27" grpId="0" animBg="1"/>
      <p:bldP spid="28" grpId="0" animBg="1"/>
      <p:bldP spid="29" grpId="0" animBg="1"/>
      <p:bldP spid="33" grpId="0" animBg="1"/>
      <p:bldP spid="37" grpId="0" animBg="1"/>
      <p:bldP spid="37" grpId="1" animBg="1"/>
      <p:bldP spid="37" grpId="2" animBg="1"/>
      <p:bldP spid="39" grpId="0" animBg="1"/>
      <p:bldP spid="41" grpId="0" animBg="1"/>
      <p:bldP spid="42" grpId="0" animBg="1"/>
      <p:bldP spid="43" grpId="0" animBg="1"/>
      <p:bldP spid="47" grpId="0" animBg="1"/>
      <p:bldP spid="50" grpId="0" animBg="1"/>
      <p:bldP spid="51" grpId="0" animBg="1"/>
      <p:bldP spid="58" grpId="0" animBg="1"/>
      <p:bldP spid="62" grpId="0" animBg="1"/>
      <p:bldP spid="63" grpId="0" animBg="1"/>
      <p:bldP spid="63" grpId="1" animBg="1"/>
      <p:bldP spid="63" grpId="2" animBg="1"/>
      <p:bldP spid="64" grpId="0" animBg="1"/>
      <p:bldP spid="65" grpId="0" animBg="1"/>
      <p:bldP spid="66" grpId="0" animBg="1"/>
      <p:bldP spid="67" grpId="0" animBg="1"/>
      <p:bldP spid="70" grpId="0" animBg="1"/>
      <p:bldP spid="70" grpId="1" animBg="1"/>
      <p:bldP spid="71" grpId="0" animBg="1"/>
      <p:bldP spid="71" grpId="1" animBg="1"/>
      <p:bldP spid="72" grpId="0" animBg="1"/>
      <p:bldP spid="72" grpId="1" animBg="1"/>
      <p:bldP spid="75" grpId="0" animBg="1"/>
      <p:bldP spid="75" grpId="1"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8" grpId="0" animBg="1"/>
      <p:bldP spid="89" grpId="0" animBg="1"/>
      <p:bldP spid="9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1" y="163781"/>
            <a:ext cx="6560525" cy="851915"/>
          </a:xfrm>
          <a:prstGeom prst="parallelogram">
            <a:avLst>
              <a:gd name="adj" fmla="val 19092"/>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212121"/>
                </a:solidFill>
                <a:latin typeface="Agency FB" panose="020B0503020202020204" pitchFamily="34" charset="0"/>
              </a:rPr>
              <a:t>2.2 An End-to-End framework</a:t>
            </a: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14</a:t>
            </a:r>
            <a:endParaRPr lang="en-GB" b="1" dirty="0">
              <a:solidFill>
                <a:srgbClr val="212121"/>
              </a:solidFill>
              <a:latin typeface="Agency FB" panose="020B0503020202020204" pitchFamily="34" charset="0"/>
            </a:endParaRPr>
          </a:p>
        </p:txBody>
      </p:sp>
      <p:sp>
        <p:nvSpPr>
          <p:cNvPr id="48" name="Rectangle 47"/>
          <p:cNvSpPr/>
          <p:nvPr/>
        </p:nvSpPr>
        <p:spPr>
          <a:xfrm>
            <a:off x="6553948" y="342900"/>
            <a:ext cx="335205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rgbClr val="FF5722"/>
                </a:solidFill>
                <a:latin typeface="Agency FB" panose="020B0503020202020204" pitchFamily="34" charset="0"/>
              </a:rPr>
              <a:t>Incremental blocking</a:t>
            </a:r>
            <a:endParaRPr lang="en-GB" sz="3200" b="1" dirty="0">
              <a:solidFill>
                <a:srgbClr val="FF5722"/>
              </a:solidFill>
              <a:latin typeface="Agency FB" panose="020B0503020202020204"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6792" y="1334189"/>
            <a:ext cx="7332030" cy="273664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6792" y="4190122"/>
            <a:ext cx="7332030" cy="1983093"/>
          </a:xfrm>
          <a:prstGeom prst="rect">
            <a:avLst/>
          </a:prstGeom>
        </p:spPr>
      </p:pic>
      <p:sp>
        <p:nvSpPr>
          <p:cNvPr id="68" name="Rectangle 67"/>
          <p:cNvSpPr/>
          <p:nvPr/>
        </p:nvSpPr>
        <p:spPr>
          <a:xfrm>
            <a:off x="1282674" y="2514439"/>
            <a:ext cx="1322832"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“Starbucks”</a:t>
            </a:r>
            <a:endParaRPr lang="en-GB" dirty="0">
              <a:solidFill>
                <a:schemeClr val="tx1"/>
              </a:solidFill>
              <a:latin typeface="Cambria" panose="02040503050406030204" pitchFamily="18" charset="0"/>
            </a:endParaRPr>
          </a:p>
        </p:txBody>
      </p:sp>
      <p:sp>
        <p:nvSpPr>
          <p:cNvPr id="69" name="Rectangle 68"/>
          <p:cNvSpPr/>
          <p:nvPr/>
        </p:nvSpPr>
        <p:spPr>
          <a:xfrm>
            <a:off x="1313694" y="4515430"/>
            <a:ext cx="1322832"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“Starbucks”</a:t>
            </a:r>
            <a:endParaRPr lang="en-GB" dirty="0">
              <a:solidFill>
                <a:schemeClr val="tx1"/>
              </a:solidFill>
              <a:latin typeface="Cambria" panose="02040503050406030204" pitchFamily="18" charset="0"/>
            </a:endParaRPr>
          </a:p>
        </p:txBody>
      </p:sp>
      <p:sp>
        <p:nvSpPr>
          <p:cNvPr id="73" name="Rectangle 72"/>
          <p:cNvSpPr/>
          <p:nvPr/>
        </p:nvSpPr>
        <p:spPr>
          <a:xfrm>
            <a:off x="263943" y="3016687"/>
            <a:ext cx="3596953" cy="49117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Contains all records in Do</a:t>
            </a:r>
            <a:endParaRPr lang="en-GB" sz="2400" b="1" i="1" dirty="0">
              <a:solidFill>
                <a:schemeClr val="tx1"/>
              </a:solidFill>
              <a:latin typeface="Cambria" panose="02040503050406030204" pitchFamily="18" charset="0"/>
            </a:endParaRPr>
          </a:p>
        </p:txBody>
      </p:sp>
      <p:sp>
        <p:nvSpPr>
          <p:cNvPr id="74" name="Rectangle 73"/>
          <p:cNvSpPr/>
          <p:nvPr/>
        </p:nvSpPr>
        <p:spPr>
          <a:xfrm>
            <a:off x="678990" y="5066425"/>
            <a:ext cx="2530199" cy="44242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records in D1-D4</a:t>
            </a:r>
            <a:endParaRPr lang="en-GB" sz="2400" b="1" i="1" dirty="0">
              <a:solidFill>
                <a:schemeClr val="tx1"/>
              </a:solidFill>
              <a:latin typeface="Cambria" panose="02040503050406030204" pitchFamily="18" charset="0"/>
            </a:endParaRPr>
          </a:p>
        </p:txBody>
      </p:sp>
    </p:spTree>
    <p:custDataLst>
      <p:tags r:id="rId1"/>
    </p:custDataLst>
    <p:extLst>
      <p:ext uri="{BB962C8B-B14F-4D97-AF65-F5344CB8AC3E}">
        <p14:creationId xmlns:p14="http://schemas.microsoft.com/office/powerpoint/2010/main" val="335692538"/>
      </p:ext>
    </p:extLst>
  </p:cSld>
  <p:clrMapOvr>
    <a:masterClrMapping/>
  </p:clrMapOvr>
  <mc:AlternateContent xmlns:mc="http://schemas.openxmlformats.org/markup-compatibility/2006" xmlns:p14="http://schemas.microsoft.com/office/powerpoint/2010/main">
    <mc:Choice Requires="p14">
      <p:transition spd="slow" p14:dur="2000" advTm="3688"/>
    </mc:Choice>
    <mc:Fallback xmlns="">
      <p:transition spd="slow" advTm="36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500"/>
                                        <p:tgtEl>
                                          <p:spTgt spid="73"/>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fad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animEffect transition="in" filter="fade">
                                      <p:cBhvr>
                                        <p:cTn id="25" dur="500"/>
                                        <p:tgtEl>
                                          <p:spTgt spid="74"/>
                                        </p:tgtEl>
                                      </p:cBhvr>
                                    </p:animEffect>
                                  </p:childTnLst>
                                </p:cTn>
                              </p:par>
                              <p:par>
                                <p:cTn id="26" presetID="10"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3" grpId="0" animBg="1"/>
      <p:bldP spid="7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54000" y="326645"/>
            <a:ext cx="3312160" cy="71831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Overview</a:t>
            </a: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4" name="Rectangle 23"/>
          <p:cNvSpPr/>
          <p:nvPr/>
        </p:nvSpPr>
        <p:spPr>
          <a:xfrm>
            <a:off x="2469942" y="3207259"/>
            <a:ext cx="722376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12121"/>
                </a:solidFill>
                <a:latin typeface="Agency FB" panose="020B0503020202020204" pitchFamily="34" charset="0"/>
              </a:rPr>
              <a:t>4. An Efficient Solution</a:t>
            </a:r>
            <a:endParaRPr lang="en-GB" sz="3600" b="1" dirty="0">
              <a:solidFill>
                <a:srgbClr val="212121"/>
              </a:solidFill>
              <a:latin typeface="Agency FB" panose="020B0503020202020204" pitchFamily="34" charset="0"/>
            </a:endParaRPr>
          </a:p>
        </p:txBody>
      </p:sp>
      <p:sp>
        <p:nvSpPr>
          <p:cNvPr id="43" name="Rectangle 42"/>
          <p:cNvSpPr/>
          <p:nvPr/>
        </p:nvSpPr>
        <p:spPr>
          <a:xfrm>
            <a:off x="2469942" y="1044955"/>
            <a:ext cx="722376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12121"/>
                </a:solidFill>
                <a:latin typeface="Agency FB" panose="020B0503020202020204" pitchFamily="34" charset="0"/>
              </a:rPr>
              <a:t>1. Introduction</a:t>
            </a:r>
            <a:endParaRPr lang="en-GB" sz="3600" b="1" dirty="0">
              <a:solidFill>
                <a:srgbClr val="212121"/>
              </a:solidFill>
              <a:latin typeface="Agency FB" panose="020B0503020202020204" pitchFamily="34" charset="0"/>
            </a:endParaRPr>
          </a:p>
        </p:txBody>
      </p:sp>
      <p:sp>
        <p:nvSpPr>
          <p:cNvPr id="44" name="Rectangle 43"/>
          <p:cNvSpPr/>
          <p:nvPr/>
        </p:nvSpPr>
        <p:spPr>
          <a:xfrm>
            <a:off x="2469942" y="1765723"/>
            <a:ext cx="722376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12121"/>
                </a:solidFill>
                <a:latin typeface="Agency FB" panose="020B0503020202020204" pitchFamily="34" charset="0"/>
              </a:rPr>
              <a:t>2. Problem Statement</a:t>
            </a:r>
            <a:endParaRPr lang="en-GB" sz="3600" b="1" dirty="0">
              <a:solidFill>
                <a:srgbClr val="212121"/>
              </a:solidFill>
              <a:latin typeface="Agency FB" panose="020B0503020202020204" pitchFamily="34" charset="0"/>
            </a:endParaRPr>
          </a:p>
        </p:txBody>
      </p:sp>
      <p:sp>
        <p:nvSpPr>
          <p:cNvPr id="45" name="Rectangle 44"/>
          <p:cNvSpPr/>
          <p:nvPr/>
        </p:nvSpPr>
        <p:spPr>
          <a:xfrm>
            <a:off x="2469942" y="2486491"/>
            <a:ext cx="722376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12121"/>
                </a:solidFill>
                <a:latin typeface="Agency FB" panose="020B0503020202020204" pitchFamily="34" charset="0"/>
              </a:rPr>
              <a:t>3. Optimal Incremental Solution</a:t>
            </a:r>
            <a:endParaRPr lang="en-GB" sz="3600" b="1" dirty="0">
              <a:solidFill>
                <a:srgbClr val="212121"/>
              </a:solidFill>
              <a:latin typeface="Agency FB" panose="020B0503020202020204" pitchFamily="34" charset="0"/>
            </a:endParaRPr>
          </a:p>
        </p:txBody>
      </p:sp>
      <p:sp>
        <p:nvSpPr>
          <p:cNvPr id="46" name="Rectangle 45"/>
          <p:cNvSpPr/>
          <p:nvPr/>
        </p:nvSpPr>
        <p:spPr>
          <a:xfrm>
            <a:off x="2469942" y="3928027"/>
            <a:ext cx="722376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12121"/>
                </a:solidFill>
                <a:latin typeface="Agency FB" panose="020B0503020202020204" pitchFamily="34" charset="0"/>
              </a:rPr>
              <a:t>5. Experimental Evaluation</a:t>
            </a:r>
            <a:endParaRPr lang="en-GB" sz="3600" b="1" dirty="0">
              <a:solidFill>
                <a:srgbClr val="212121"/>
              </a:solidFill>
              <a:latin typeface="Agency FB" panose="020B0503020202020204" pitchFamily="34" charset="0"/>
            </a:endParaRPr>
          </a:p>
        </p:txBody>
      </p:sp>
      <p:sp>
        <p:nvSpPr>
          <p:cNvPr id="47" name="Rectangle 46"/>
          <p:cNvSpPr/>
          <p:nvPr/>
        </p:nvSpPr>
        <p:spPr>
          <a:xfrm>
            <a:off x="2469942" y="4648795"/>
            <a:ext cx="722376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12121"/>
                </a:solidFill>
                <a:latin typeface="Agency FB" panose="020B0503020202020204" pitchFamily="34" charset="0"/>
              </a:rPr>
              <a:t>6. Related Work</a:t>
            </a:r>
            <a:endParaRPr lang="en-GB" sz="3600" b="1" dirty="0">
              <a:solidFill>
                <a:srgbClr val="212121"/>
              </a:solidFill>
              <a:latin typeface="Agency FB" panose="020B0503020202020204" pitchFamily="34" charset="0"/>
            </a:endParaRPr>
          </a:p>
        </p:txBody>
      </p:sp>
      <p:sp>
        <p:nvSpPr>
          <p:cNvPr id="48" name="Rectangle 47"/>
          <p:cNvSpPr/>
          <p:nvPr/>
        </p:nvSpPr>
        <p:spPr>
          <a:xfrm>
            <a:off x="2469942" y="5369562"/>
            <a:ext cx="722376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12121"/>
                </a:solidFill>
                <a:latin typeface="Agency FB" panose="020B0503020202020204" pitchFamily="34" charset="0"/>
              </a:rPr>
              <a:t>7. Conclusion</a:t>
            </a:r>
            <a:endParaRPr lang="en-GB" sz="3600" b="1" dirty="0">
              <a:solidFill>
                <a:srgbClr val="21212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2758272782"/>
      </p:ext>
    </p:extLst>
  </p:cSld>
  <p:clrMapOvr>
    <a:masterClrMapping/>
  </p:clrMapOvr>
  <mc:AlternateContent xmlns:mc="http://schemas.openxmlformats.org/markup-compatibility/2006" xmlns:p14="http://schemas.microsoft.com/office/powerpoint/2010/main">
    <mc:Choice Requires="p14">
      <p:transition spd="slow" p14:dur="2000" advTm="7417"/>
    </mc:Choice>
    <mc:Fallback xmlns="">
      <p:transition spd="slow" advTm="74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
                                            <p:txEl>
                                              <p:pRg st="0" end="0"/>
                                            </p:txEl>
                                          </p:spTgt>
                                        </p:tgtEl>
                                        <p:attrNameLst>
                                          <p:attrName>style.visibility</p:attrName>
                                        </p:attrNameLst>
                                      </p:cBhvr>
                                      <p:to>
                                        <p:strVal val="visible"/>
                                      </p:to>
                                    </p:set>
                                    <p:animEffect transition="in" filter="fade">
                                      <p:cBhvr>
                                        <p:cTn id="17" dur="500"/>
                                        <p:tgtEl>
                                          <p:spTgt spid="4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7">
                                            <p:txEl>
                                              <p:pRg st="0" end="0"/>
                                            </p:txEl>
                                          </p:spTgt>
                                        </p:tgtEl>
                                        <p:attrNameLst>
                                          <p:attrName>style.visibility</p:attrName>
                                        </p:attrNameLst>
                                      </p:cBhvr>
                                      <p:to>
                                        <p:strVal val="visible"/>
                                      </p:to>
                                    </p:set>
                                    <p:animEffect transition="in" filter="fade">
                                      <p:cBhvr>
                                        <p:cTn id="32" dur="500"/>
                                        <p:tgtEl>
                                          <p:spTgt spid="4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3" grpId="0" animBg="1"/>
      <p:bldP spid="44" grpId="0" animBg="1"/>
      <p:bldP spid="46" grpId="0" animBg="1"/>
      <p:bldP spid="4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1" y="163781"/>
            <a:ext cx="6560525" cy="851915"/>
          </a:xfrm>
          <a:prstGeom prst="parallelogram">
            <a:avLst>
              <a:gd name="adj" fmla="val 19092"/>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212121"/>
                </a:solidFill>
                <a:latin typeface="Agency FB" panose="020B0503020202020204" pitchFamily="34" charset="0"/>
              </a:rPr>
              <a:t>2.2 An End-to-End framework</a:t>
            </a: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14</a:t>
            </a:r>
            <a:endParaRPr lang="en-GB" b="1" dirty="0">
              <a:solidFill>
                <a:srgbClr val="212121"/>
              </a:solidFill>
              <a:latin typeface="Agency FB" panose="020B0503020202020204" pitchFamily="34" charset="0"/>
            </a:endParaRPr>
          </a:p>
        </p:txBody>
      </p:sp>
      <p:sp>
        <p:nvSpPr>
          <p:cNvPr id="48" name="Rectangle 47"/>
          <p:cNvSpPr/>
          <p:nvPr/>
        </p:nvSpPr>
        <p:spPr>
          <a:xfrm>
            <a:off x="6553948" y="342900"/>
            <a:ext cx="335205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rgbClr val="FF5722"/>
                </a:solidFill>
                <a:latin typeface="Agency FB" panose="020B0503020202020204" pitchFamily="34" charset="0"/>
              </a:rPr>
              <a:t>Similarity Computation</a:t>
            </a:r>
            <a:endParaRPr lang="en-GB" sz="3200" b="1" dirty="0">
              <a:solidFill>
                <a:srgbClr val="FF5722"/>
              </a:solidFill>
              <a:latin typeface="Agency FB" panose="020B0503020202020204" pitchFamily="34" charset="0"/>
            </a:endParaRPr>
          </a:p>
        </p:txBody>
      </p:sp>
      <p:sp>
        <p:nvSpPr>
          <p:cNvPr id="20" name="Rectangle 19"/>
          <p:cNvSpPr/>
          <p:nvPr/>
        </p:nvSpPr>
        <p:spPr>
          <a:xfrm>
            <a:off x="1481559" y="1248631"/>
            <a:ext cx="1264848"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Computes </a:t>
            </a:r>
            <a:endParaRPr lang="en-GB" sz="2400" b="1" i="1" dirty="0">
              <a:solidFill>
                <a:schemeClr val="tx1"/>
              </a:solidFill>
              <a:latin typeface="Agency FB" panose="020B0503020202020204" pitchFamily="34" charset="0"/>
            </a:endParaRPr>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7272" y="1179455"/>
            <a:ext cx="693480" cy="502964"/>
          </a:xfrm>
          <a:prstGeom prst="rect">
            <a:avLst/>
          </a:prstGeom>
        </p:spPr>
      </p:pic>
      <p:sp>
        <p:nvSpPr>
          <p:cNvPr id="23" name="Rectangle 22"/>
          <p:cNvSpPr/>
          <p:nvPr/>
        </p:nvSpPr>
        <p:spPr>
          <a:xfrm>
            <a:off x="3487076" y="1188743"/>
            <a:ext cx="456634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[The changes of an Increment to a graph]</a:t>
            </a:r>
            <a:endParaRPr lang="en-GB" sz="2400" b="1" i="1" dirty="0">
              <a:solidFill>
                <a:schemeClr val="tx1"/>
              </a:solidFill>
              <a:latin typeface="Agency FB" panose="020B0503020202020204" pitchFamily="34" charset="0"/>
            </a:endParaRPr>
          </a:p>
        </p:txBody>
      </p:sp>
      <p:sp>
        <p:nvSpPr>
          <p:cNvPr id="2" name="Rounded Rectangle 1"/>
          <p:cNvSpPr/>
          <p:nvPr/>
        </p:nvSpPr>
        <p:spPr>
          <a:xfrm>
            <a:off x="2040722" y="2523281"/>
            <a:ext cx="3680750" cy="3649934"/>
          </a:xfrm>
          <a:prstGeom prst="roundRect">
            <a:avLst>
              <a:gd name="adj" fmla="val 5251"/>
            </a:avLst>
          </a:prstGeom>
          <a:noFill/>
          <a:ln w="28575">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4357" y="1982159"/>
            <a:ext cx="693480" cy="502964"/>
          </a:xfrm>
          <a:prstGeom prst="rect">
            <a:avLst/>
          </a:prstGeom>
        </p:spPr>
      </p:pic>
      <p:cxnSp>
        <p:nvCxnSpPr>
          <p:cNvPr id="26" name="Straight Connector 25"/>
          <p:cNvCxnSpPr>
            <a:stCxn id="27" idx="6"/>
          </p:cNvCxnSpPr>
          <p:nvPr/>
        </p:nvCxnSpPr>
        <p:spPr>
          <a:xfrm flipV="1">
            <a:off x="4046239" y="3325986"/>
            <a:ext cx="795557" cy="175732"/>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771919" y="3364558"/>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Connector 27"/>
          <p:cNvCxnSpPr>
            <a:endCxn id="27" idx="2"/>
          </p:cNvCxnSpPr>
          <p:nvPr/>
        </p:nvCxnSpPr>
        <p:spPr>
          <a:xfrm>
            <a:off x="3047720" y="3345272"/>
            <a:ext cx="724199" cy="156446"/>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8" idx="6"/>
            <a:endCxn id="39" idx="2"/>
          </p:cNvCxnSpPr>
          <p:nvPr/>
        </p:nvCxnSpPr>
        <p:spPr>
          <a:xfrm>
            <a:off x="3305570" y="5512319"/>
            <a:ext cx="1205784" cy="0"/>
          </a:xfrm>
          <a:prstGeom prst="line">
            <a:avLst/>
          </a:prstGeom>
          <a:ln w="76200">
            <a:solidFill>
              <a:srgbClr val="0AA06E"/>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715595" y="4323709"/>
            <a:ext cx="274320" cy="274320"/>
          </a:xfrm>
          <a:prstGeom prst="ellipse">
            <a:avLst/>
          </a:prstGeom>
          <a:solidFill>
            <a:srgbClr val="FF0000"/>
          </a:solidFill>
          <a:ln w="28575">
            <a:solidFill>
              <a:srgbClr val="212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Straight Connector 36"/>
          <p:cNvCxnSpPr>
            <a:endCxn id="33" idx="2"/>
          </p:cNvCxnSpPr>
          <p:nvPr/>
        </p:nvCxnSpPr>
        <p:spPr>
          <a:xfrm>
            <a:off x="2991396" y="4304423"/>
            <a:ext cx="724199" cy="15644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3031250" y="5375159"/>
            <a:ext cx="274320" cy="274320"/>
          </a:xfrm>
          <a:prstGeom prst="ellipse">
            <a:avLst/>
          </a:prstGeom>
          <a:noFill/>
          <a:ln w="28575">
            <a:solidFill>
              <a:srgbClr val="21212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4511354" y="5375159"/>
            <a:ext cx="274320" cy="274320"/>
          </a:xfrm>
          <a:prstGeom prst="ellipse">
            <a:avLst/>
          </a:prstGeom>
          <a:noFill/>
          <a:ln w="28575">
            <a:solidFill>
              <a:srgbClr val="21212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Straight Connector 40"/>
          <p:cNvCxnSpPr>
            <a:stCxn id="33" idx="6"/>
          </p:cNvCxnSpPr>
          <p:nvPr/>
        </p:nvCxnSpPr>
        <p:spPr>
          <a:xfrm flipV="1">
            <a:off x="3989915" y="4313696"/>
            <a:ext cx="795759" cy="1471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434243" y="3206332"/>
            <a:ext cx="421446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Inserted Node + Associated Edges</a:t>
            </a:r>
            <a:endParaRPr lang="en-GB" sz="2400" b="1" i="1" dirty="0">
              <a:solidFill>
                <a:schemeClr val="tx1"/>
              </a:solidFill>
              <a:latin typeface="Agency FB" panose="020B0503020202020204" pitchFamily="34" charset="0"/>
            </a:endParaRPr>
          </a:p>
        </p:txBody>
      </p:sp>
      <p:sp>
        <p:nvSpPr>
          <p:cNvPr id="44" name="Rectangle 43"/>
          <p:cNvSpPr/>
          <p:nvPr/>
        </p:nvSpPr>
        <p:spPr>
          <a:xfrm>
            <a:off x="6472064" y="4175126"/>
            <a:ext cx="4176645"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Deleted Node + Associated Edges</a:t>
            </a:r>
            <a:endParaRPr lang="en-GB" sz="2400" b="1" i="1" dirty="0">
              <a:solidFill>
                <a:schemeClr val="tx1"/>
              </a:solidFill>
              <a:latin typeface="Agency FB" panose="020B0503020202020204" pitchFamily="34" charset="0"/>
            </a:endParaRPr>
          </a:p>
        </p:txBody>
      </p:sp>
      <p:sp>
        <p:nvSpPr>
          <p:cNvPr id="45" name="Rectangle 44"/>
          <p:cNvSpPr/>
          <p:nvPr/>
        </p:nvSpPr>
        <p:spPr>
          <a:xfrm>
            <a:off x="6434243" y="5304799"/>
            <a:ext cx="421446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Changed Edges</a:t>
            </a:r>
            <a:endParaRPr lang="en-GB" sz="2400" b="1" i="1" dirty="0">
              <a:solidFill>
                <a:schemeClr val="tx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772448372"/>
      </p:ext>
    </p:extLst>
  </p:cSld>
  <p:clrMapOvr>
    <a:masterClrMapping/>
  </p:clrMapOvr>
  <mc:AlternateContent xmlns:mc="http://schemas.openxmlformats.org/markup-compatibility/2006" xmlns:p14="http://schemas.microsoft.com/office/powerpoint/2010/main">
    <mc:Choice Requires="p14">
      <p:transition spd="slow" p14:dur="2000" advTm="6945"/>
    </mc:Choice>
    <mc:Fallback xmlns="">
      <p:transition spd="slow" advTm="69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0-#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circle(in)">
                                      <p:cBhvr>
                                        <p:cTn id="33" dur="1000"/>
                                        <p:tgtEl>
                                          <p:spTgt spid="27"/>
                                        </p:tgtEl>
                                      </p:cBhvr>
                                    </p:animEffect>
                                  </p:childTnLst>
                                </p:cTn>
                              </p:par>
                              <p:par>
                                <p:cTn id="34" presetID="6" presetClass="entr" presetSubtype="16"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circle(in)">
                                      <p:cBhvr>
                                        <p:cTn id="36" dur="1000"/>
                                        <p:tgtEl>
                                          <p:spTgt spid="28"/>
                                        </p:tgtEl>
                                      </p:cBhvr>
                                    </p:animEffect>
                                  </p:childTnLst>
                                </p:cTn>
                              </p:par>
                              <p:par>
                                <p:cTn id="37" presetID="6" presetClass="entr" presetSubtype="16"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circle(in)">
                                      <p:cBhvr>
                                        <p:cTn id="39" dur="10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circle(in)">
                                      <p:cBhvr>
                                        <p:cTn id="49" dur="1000"/>
                                        <p:tgtEl>
                                          <p:spTgt spid="33"/>
                                        </p:tgtEl>
                                      </p:cBhvr>
                                    </p:animEffect>
                                  </p:childTnLst>
                                </p:cTn>
                              </p:par>
                              <p:par>
                                <p:cTn id="50" presetID="6" presetClass="entr" presetSubtype="16" fill="hold"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circle(in)">
                                      <p:cBhvr>
                                        <p:cTn id="52" dur="1000"/>
                                        <p:tgtEl>
                                          <p:spTgt spid="41"/>
                                        </p:tgtEl>
                                      </p:cBhvr>
                                    </p:animEffect>
                                  </p:childTnLst>
                                </p:cTn>
                              </p:par>
                              <p:par>
                                <p:cTn id="53" presetID="6" presetClass="entr" presetSubtype="16"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circle(in)">
                                      <p:cBhvr>
                                        <p:cTn id="55" dur="1000"/>
                                        <p:tgtEl>
                                          <p:spTgt spid="3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500"/>
                                        <p:tgtEl>
                                          <p:spTgt spid="44"/>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barn(inVertical)">
                                      <p:cBhvr>
                                        <p:cTn id="65" dur="500"/>
                                        <p:tgtEl>
                                          <p:spTgt spid="38"/>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barn(inVertical)">
                                      <p:cBhvr>
                                        <p:cTn id="68" dur="500"/>
                                        <p:tgtEl>
                                          <p:spTgt spid="39"/>
                                        </p:tgtEl>
                                      </p:cBhvr>
                                    </p:animEffect>
                                  </p:childTnLst>
                                </p:cTn>
                              </p:par>
                              <p:par>
                                <p:cTn id="69" presetID="16" presetClass="entr" presetSubtype="21" fill="hold"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barn(inVertical)">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fade">
                                      <p:cBhvr>
                                        <p:cTn id="7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P spid="2" grpId="0" animBg="1"/>
      <p:bldP spid="27" grpId="0" animBg="1"/>
      <p:bldP spid="33" grpId="0" animBg="1"/>
      <p:bldP spid="38" grpId="0" animBg="1"/>
      <p:bldP spid="39" grpId="0" animBg="1"/>
      <p:bldP spid="43" grpId="0" animBg="1"/>
      <p:bldP spid="44" grpId="0" animBg="1"/>
      <p:bldP spid="4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1" y="163781"/>
            <a:ext cx="6560525" cy="851915"/>
          </a:xfrm>
          <a:prstGeom prst="parallelogram">
            <a:avLst>
              <a:gd name="adj" fmla="val 19092"/>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212121"/>
                </a:solidFill>
                <a:latin typeface="Agency FB" panose="020B0503020202020204" pitchFamily="34" charset="0"/>
              </a:rPr>
              <a:t>2.2 An End-to-End framework</a:t>
            </a: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14</a:t>
            </a:r>
            <a:endParaRPr lang="en-GB" b="1" dirty="0">
              <a:solidFill>
                <a:srgbClr val="212121"/>
              </a:solidFill>
              <a:latin typeface="Agency FB" panose="020B0503020202020204" pitchFamily="34" charset="0"/>
            </a:endParaRPr>
          </a:p>
        </p:txBody>
      </p:sp>
      <p:sp>
        <p:nvSpPr>
          <p:cNvPr id="48" name="Rectangle 47"/>
          <p:cNvSpPr/>
          <p:nvPr/>
        </p:nvSpPr>
        <p:spPr>
          <a:xfrm>
            <a:off x="6553948" y="342900"/>
            <a:ext cx="335205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rgbClr val="FF5722"/>
                </a:solidFill>
                <a:latin typeface="Agency FB" panose="020B0503020202020204" pitchFamily="34" charset="0"/>
              </a:rPr>
              <a:t>Graph Clustering</a:t>
            </a:r>
            <a:endParaRPr lang="en-GB" sz="3200" b="1" dirty="0">
              <a:solidFill>
                <a:srgbClr val="FF5722"/>
              </a:solidFill>
              <a:latin typeface="Agency FB" panose="020B0503020202020204" pitchFamily="34" charset="0"/>
            </a:endParaRPr>
          </a:p>
        </p:txBody>
      </p:sp>
      <p:sp>
        <p:nvSpPr>
          <p:cNvPr id="30" name="Rectangle 29"/>
          <p:cNvSpPr/>
          <p:nvPr/>
        </p:nvSpPr>
        <p:spPr>
          <a:xfrm>
            <a:off x="2656081" y="1594121"/>
            <a:ext cx="535481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Re-cluster the nodes according to the changes</a:t>
            </a:r>
            <a:endParaRPr lang="en-GB" sz="2400" b="1" i="1" dirty="0">
              <a:solidFill>
                <a:schemeClr val="tx1"/>
              </a:solidFill>
              <a:latin typeface="Agency FB" panose="020B0503020202020204" pitchFamily="34" charset="0"/>
            </a:endParaRPr>
          </a:p>
        </p:txBody>
      </p:sp>
      <p:grpSp>
        <p:nvGrpSpPr>
          <p:cNvPr id="42" name="Group 41"/>
          <p:cNvGrpSpPr/>
          <p:nvPr/>
        </p:nvGrpSpPr>
        <p:grpSpPr>
          <a:xfrm>
            <a:off x="2656081" y="2417132"/>
            <a:ext cx="5354816" cy="493676"/>
            <a:chOff x="2771827" y="3295184"/>
            <a:chExt cx="5354816" cy="493676"/>
          </a:xfrm>
        </p:grpSpPr>
        <p:sp>
          <p:nvSpPr>
            <p:cNvPr id="46" name="Rectangle 45"/>
            <p:cNvSpPr/>
            <p:nvPr/>
          </p:nvSpPr>
          <p:spPr>
            <a:xfrm>
              <a:off x="2771827" y="3295184"/>
              <a:ext cx="535481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Don’t apply clustering on the whole  </a:t>
              </a:r>
              <a:endParaRPr lang="en-GB" sz="2400" b="1" i="1" dirty="0">
                <a:solidFill>
                  <a:schemeClr val="tx1"/>
                </a:solidFill>
                <a:latin typeface="Agency FB" panose="020B0503020202020204" pitchFamily="34" charset="0"/>
              </a:endParaRPr>
            </a:p>
          </p:txBody>
        </p:sp>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0925" y="3295184"/>
              <a:ext cx="1539373" cy="441998"/>
            </a:xfrm>
            <a:prstGeom prst="rect">
              <a:avLst/>
            </a:prstGeom>
          </p:spPr>
        </p:pic>
      </p:grpSp>
      <p:sp>
        <p:nvSpPr>
          <p:cNvPr id="49" name="Rectangle 48"/>
          <p:cNvSpPr/>
          <p:nvPr/>
        </p:nvSpPr>
        <p:spPr>
          <a:xfrm>
            <a:off x="2656081" y="3170812"/>
            <a:ext cx="535481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Apply clustering on Only a subgraph of </a:t>
            </a:r>
            <a:endParaRPr lang="en-GB" sz="2400" b="1" i="1" dirty="0">
              <a:solidFill>
                <a:schemeClr val="tx1"/>
              </a:solidFill>
              <a:latin typeface="Agency FB" panose="020B0503020202020204" pitchFamily="34"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0224" y="3147040"/>
            <a:ext cx="1539373" cy="441998"/>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33065" y="1594224"/>
            <a:ext cx="466896" cy="466896"/>
          </a:xfrm>
          <a:prstGeom prst="rect">
            <a:avLst/>
          </a:prstGeom>
        </p:spPr>
      </p:pic>
      <p:pic>
        <p:nvPicPr>
          <p:cNvPr id="51" name="Pictur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33065" y="2418608"/>
            <a:ext cx="466896" cy="466896"/>
          </a:xfrm>
          <a:prstGeom prst="rect">
            <a:avLst/>
          </a:prstGeom>
        </p:spPr>
      </p:pic>
      <p:pic>
        <p:nvPicPr>
          <p:cNvPr id="52" name="Picture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33065" y="3197592"/>
            <a:ext cx="466896" cy="466896"/>
          </a:xfrm>
          <a:prstGeom prst="rect">
            <a:avLst/>
          </a:prstGeom>
        </p:spPr>
      </p:pic>
      <p:sp>
        <p:nvSpPr>
          <p:cNvPr id="53" name="Rectangle 52"/>
          <p:cNvSpPr/>
          <p:nvPr/>
        </p:nvSpPr>
        <p:spPr>
          <a:xfrm>
            <a:off x="936331" y="4167510"/>
            <a:ext cx="557389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FF5722"/>
                </a:solidFill>
                <a:latin typeface="Agency FB" panose="020B0503020202020204" pitchFamily="34" charset="0"/>
              </a:rPr>
              <a:t>Need similar results as Batch Linkage</a:t>
            </a:r>
            <a:endParaRPr lang="en-GB" sz="2800" b="1" dirty="0">
              <a:solidFill>
                <a:srgbClr val="FF5722"/>
              </a:solidFill>
              <a:latin typeface="Agency FB" panose="020B0503020202020204" pitchFamily="34" charset="0"/>
            </a:endParaRPr>
          </a:p>
        </p:txBody>
      </p:sp>
      <p:sp>
        <p:nvSpPr>
          <p:cNvPr id="55" name="Rectangle 54"/>
          <p:cNvSpPr/>
          <p:nvPr/>
        </p:nvSpPr>
        <p:spPr>
          <a:xfrm>
            <a:off x="2656080" y="4797952"/>
            <a:ext cx="703192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Design Incremental Clustering According to Batch Clustering Algorithm</a:t>
            </a:r>
            <a:endParaRPr lang="en-GB" sz="2400" b="1" i="1" dirty="0">
              <a:solidFill>
                <a:schemeClr val="tx1"/>
              </a:solidFill>
              <a:latin typeface="Agency FB" panose="020B0503020202020204" pitchFamily="34" charset="0"/>
            </a:endParaRPr>
          </a:p>
        </p:txBody>
      </p:sp>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33065" y="4798055"/>
            <a:ext cx="466896" cy="466896"/>
          </a:xfrm>
          <a:prstGeom prst="rect">
            <a:avLst/>
          </a:prstGeom>
        </p:spPr>
      </p:pic>
    </p:spTree>
    <p:custDataLst>
      <p:tags r:id="rId1"/>
    </p:custDataLst>
    <p:extLst>
      <p:ext uri="{BB962C8B-B14F-4D97-AF65-F5344CB8AC3E}">
        <p14:creationId xmlns:p14="http://schemas.microsoft.com/office/powerpoint/2010/main" val="1962788109"/>
      </p:ext>
    </p:extLst>
  </p:cSld>
  <p:clrMapOvr>
    <a:masterClrMapping/>
  </p:clrMapOvr>
  <mc:AlternateContent xmlns:mc="http://schemas.openxmlformats.org/markup-compatibility/2006" xmlns:p14="http://schemas.microsoft.com/office/powerpoint/2010/main">
    <mc:Choice Requires="p14">
      <p:transition spd="slow" p14:dur="2000" advTm="6293"/>
    </mc:Choice>
    <mc:Fallback xmlns="">
      <p:transition spd="slow" advTm="62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10" presetClass="entr" presetSubtype="0"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par>
                                <p:cTn id="24" presetID="10" presetClass="entr" presetSubtype="0"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500"/>
                                        <p:tgtEl>
                                          <p:spTgt spid="50"/>
                                        </p:tgtEl>
                                      </p:cBhvr>
                                    </p:animEffect>
                                  </p:childTnLst>
                                </p:cTn>
                              </p:par>
                              <p:par>
                                <p:cTn id="27" presetID="10"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fade">
                                      <p:cBhvr>
                                        <p:cTn id="34" dur="500"/>
                                        <p:tgtEl>
                                          <p:spTgt spid="5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par>
                                <p:cTn id="40" presetID="10" presetClass="entr" presetSubtype="0" fill="hold"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9" grpId="0" animBg="1"/>
      <p:bldP spid="53" grpId="0" animBg="1"/>
      <p:bldP spid="5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8056880" cy="8014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5722"/>
                </a:solidFill>
                <a:latin typeface="Agency FB" panose="020B0503020202020204" pitchFamily="34" charset="0"/>
              </a:rPr>
              <a:t>2.3 Background for graph Clustering</a:t>
            </a:r>
            <a:endParaRPr lang="en-GB" sz="4000" b="1" dirty="0">
              <a:solidFill>
                <a:srgbClr val="FF5722"/>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17</a:t>
            </a:r>
            <a:endParaRPr lang="en-GB" b="1" dirty="0">
              <a:solidFill>
                <a:srgbClr val="212121"/>
              </a:solidFill>
              <a:latin typeface="Agency FB" panose="020B0503020202020204" pitchFamily="34" charset="0"/>
            </a:endParaRPr>
          </a:p>
        </p:txBody>
      </p:sp>
      <p:sp>
        <p:nvSpPr>
          <p:cNvPr id="19" name="Rectangle 18"/>
          <p:cNvSpPr/>
          <p:nvPr/>
        </p:nvSpPr>
        <p:spPr>
          <a:xfrm>
            <a:off x="1202037" y="1343808"/>
            <a:ext cx="782103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rgbClr val="FF5722"/>
                </a:solidFill>
                <a:latin typeface="Agency FB" panose="020B0503020202020204" pitchFamily="34" charset="0"/>
              </a:rPr>
              <a:t>Classical </a:t>
            </a:r>
            <a:r>
              <a:rPr lang="en-US" sz="3200" dirty="0">
                <a:solidFill>
                  <a:srgbClr val="FF5722"/>
                </a:solidFill>
                <a:latin typeface="Agency FB" panose="020B0503020202020204" pitchFamily="34" charset="0"/>
              </a:rPr>
              <a:t>c</a:t>
            </a:r>
            <a:r>
              <a:rPr lang="en-US" sz="3200" dirty="0" smtClean="0">
                <a:solidFill>
                  <a:srgbClr val="FF5722"/>
                </a:solidFill>
                <a:latin typeface="Agency FB" panose="020B0503020202020204" pitchFamily="34" charset="0"/>
              </a:rPr>
              <a:t>lustering methods in record linkage</a:t>
            </a:r>
            <a:endParaRPr lang="en-GB" sz="3200" dirty="0">
              <a:solidFill>
                <a:srgbClr val="FF5722"/>
              </a:solidFill>
              <a:latin typeface="Agency FB" panose="020B0503020202020204" pitchFamily="34" charset="0"/>
            </a:endParaRPr>
          </a:p>
        </p:txBody>
      </p:sp>
      <p:sp>
        <p:nvSpPr>
          <p:cNvPr id="2" name="Rectangle 1"/>
          <p:cNvSpPr/>
          <p:nvPr/>
        </p:nvSpPr>
        <p:spPr>
          <a:xfrm>
            <a:off x="685800" y="1082814"/>
            <a:ext cx="574196" cy="1015663"/>
          </a:xfrm>
          <a:prstGeom prst="rect">
            <a:avLst/>
          </a:prstGeom>
          <a:noFill/>
        </p:spPr>
        <p:txBody>
          <a:bodyPr wrap="none" lIns="91440" tIns="45720" rIns="91440" bIns="45720">
            <a:spAutoFit/>
          </a:bodyPr>
          <a:lstStyle/>
          <a:p>
            <a:pPr algn="ctr"/>
            <a:r>
              <a:rPr lang="en-US" sz="6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2</a:t>
            </a:r>
            <a:endParaRPr lang="en-US" sz="6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3" name="Rectangle 22"/>
          <p:cNvSpPr/>
          <p:nvPr/>
        </p:nvSpPr>
        <p:spPr>
          <a:xfrm>
            <a:off x="1587973" y="1789680"/>
            <a:ext cx="335348" cy="830997"/>
          </a:xfrm>
          <a:prstGeom prst="rect">
            <a:avLst/>
          </a:prstGeom>
          <a:noFill/>
        </p:spPr>
        <p:txBody>
          <a:bodyPr wrap="none" lIns="91440" tIns="45720" rIns="91440" bIns="45720">
            <a:spAutoFit/>
          </a:bodyPr>
          <a:lstStyle/>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4" name="Rectangle 23"/>
          <p:cNvSpPr/>
          <p:nvPr/>
        </p:nvSpPr>
        <p:spPr>
          <a:xfrm>
            <a:off x="1998662" y="1984782"/>
            <a:ext cx="413457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latin typeface="Agency FB" panose="020B0503020202020204" pitchFamily="34" charset="0"/>
              </a:rPr>
              <a:t>Correlation clustering</a:t>
            </a:r>
            <a:endParaRPr lang="en-GB" sz="2800" dirty="0">
              <a:solidFill>
                <a:schemeClr val="tx1"/>
              </a:solidFill>
              <a:latin typeface="Agency FB" panose="020B0503020202020204" pitchFamily="34" charset="0"/>
            </a:endParaRPr>
          </a:p>
        </p:txBody>
      </p:sp>
      <p:sp>
        <p:nvSpPr>
          <p:cNvPr id="25" name="Rectangle 24"/>
          <p:cNvSpPr/>
          <p:nvPr/>
        </p:nvSpPr>
        <p:spPr>
          <a:xfrm>
            <a:off x="1512632" y="2528800"/>
            <a:ext cx="486030" cy="830997"/>
          </a:xfrm>
          <a:prstGeom prst="rect">
            <a:avLst/>
          </a:prstGeom>
          <a:noFill/>
        </p:spPr>
        <p:txBody>
          <a:bodyPr wrap="none" lIns="91440" tIns="45720" rIns="91440" bIns="45720">
            <a:spAutoFit/>
          </a:bodyPr>
          <a:lstStyle/>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ii</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7" name="Rectangle 26"/>
          <p:cNvSpPr/>
          <p:nvPr/>
        </p:nvSpPr>
        <p:spPr>
          <a:xfrm>
            <a:off x="1998662" y="2697460"/>
            <a:ext cx="4059238"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latin typeface="Agency FB" panose="020B0503020202020204" pitchFamily="34" charset="0"/>
              </a:rPr>
              <a:t>DB-Index clustering</a:t>
            </a:r>
            <a:endParaRPr lang="en-GB" sz="2800" dirty="0">
              <a:solidFill>
                <a:schemeClr val="tx1"/>
              </a:solidFill>
              <a:latin typeface="Agency FB" panose="020B0503020202020204" pitchFamily="34" charset="0"/>
            </a:endParaRPr>
          </a:p>
        </p:txBody>
      </p:sp>
      <p:sp>
        <p:nvSpPr>
          <p:cNvPr id="28" name="Rectangle 27"/>
          <p:cNvSpPr/>
          <p:nvPr/>
        </p:nvSpPr>
        <p:spPr>
          <a:xfrm>
            <a:off x="685800" y="3526164"/>
            <a:ext cx="782103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rgbClr val="FF5722"/>
                </a:solidFill>
                <a:latin typeface="Agency FB" panose="020B0503020202020204" pitchFamily="34" charset="0"/>
              </a:rPr>
              <a:t>Common clustering procedure</a:t>
            </a:r>
            <a:endParaRPr lang="en-GB" sz="3200" dirty="0">
              <a:solidFill>
                <a:srgbClr val="FF5722"/>
              </a:solidFill>
              <a:latin typeface="Agency FB" panose="020B0503020202020204" pitchFamily="34" charset="0"/>
            </a:endParaRPr>
          </a:p>
        </p:txBody>
      </p:sp>
      <p:sp>
        <p:nvSpPr>
          <p:cNvPr id="29" name="Rectangle 28"/>
          <p:cNvSpPr/>
          <p:nvPr/>
        </p:nvSpPr>
        <p:spPr>
          <a:xfrm>
            <a:off x="972898" y="4186207"/>
            <a:ext cx="212328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
            </a:pPr>
            <a:r>
              <a:rPr lang="en-US" sz="2800" dirty="0" smtClean="0">
                <a:solidFill>
                  <a:schemeClr val="tx1"/>
                </a:solidFill>
                <a:latin typeface="Agency FB" panose="020B0503020202020204" pitchFamily="34" charset="0"/>
              </a:rPr>
              <a:t>Evaluate</a:t>
            </a:r>
            <a:endParaRPr lang="en-GB" sz="2800" dirty="0">
              <a:solidFill>
                <a:schemeClr val="tx1"/>
              </a:solidFill>
              <a:latin typeface="Agency FB" panose="020B0503020202020204" pitchFamily="34" charset="0"/>
            </a:endParaRPr>
          </a:p>
        </p:txBody>
      </p:sp>
      <p:sp>
        <p:nvSpPr>
          <p:cNvPr id="30" name="Rectangle 29"/>
          <p:cNvSpPr/>
          <p:nvPr/>
        </p:nvSpPr>
        <p:spPr>
          <a:xfrm>
            <a:off x="972898" y="4964721"/>
            <a:ext cx="212328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
            </a:pPr>
            <a:r>
              <a:rPr lang="en-US" sz="2800" dirty="0" smtClean="0">
                <a:solidFill>
                  <a:schemeClr val="tx1"/>
                </a:solidFill>
                <a:latin typeface="Agency FB" panose="020B0503020202020204" pitchFamily="34" charset="0"/>
              </a:rPr>
              <a:t>Choose</a:t>
            </a:r>
            <a:endParaRPr lang="en-GB" sz="2800" dirty="0">
              <a:solidFill>
                <a:schemeClr val="tx1"/>
              </a:solidFill>
              <a:latin typeface="Agency FB" panose="020B0503020202020204" pitchFamily="34" charset="0"/>
            </a:endParaRPr>
          </a:p>
        </p:txBody>
      </p:sp>
      <p:sp>
        <p:nvSpPr>
          <p:cNvPr id="3" name="Rounded Rectangle 2"/>
          <p:cNvSpPr/>
          <p:nvPr/>
        </p:nvSpPr>
        <p:spPr>
          <a:xfrm>
            <a:off x="2885856" y="4234287"/>
            <a:ext cx="2316064" cy="522200"/>
          </a:xfrm>
          <a:prstGeom prst="roundRect">
            <a:avLst>
              <a:gd name="adj" fmla="val 8885"/>
            </a:avLst>
          </a:prstGeom>
          <a:solidFill>
            <a:srgbClr val="FF572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Clustering</a:t>
            </a:r>
            <a:endParaRPr lang="en-GB" sz="2400" dirty="0">
              <a:solidFill>
                <a:schemeClr val="tx1"/>
              </a:solidFill>
              <a:latin typeface="Cambria" panose="02040503050406030204" pitchFamily="18" charset="0"/>
            </a:endParaRPr>
          </a:p>
        </p:txBody>
      </p:sp>
      <p:sp>
        <p:nvSpPr>
          <p:cNvPr id="32" name="Rounded Rectangle 31"/>
          <p:cNvSpPr/>
          <p:nvPr/>
        </p:nvSpPr>
        <p:spPr>
          <a:xfrm>
            <a:off x="7305999" y="4234287"/>
            <a:ext cx="4012940" cy="548098"/>
          </a:xfrm>
          <a:prstGeom prst="roundRect">
            <a:avLst>
              <a:gd name="adj" fmla="val 8885"/>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Objective Function</a:t>
            </a:r>
            <a:endParaRPr lang="en-GB" sz="2400" dirty="0">
              <a:solidFill>
                <a:schemeClr val="tx1"/>
              </a:solidFill>
              <a:latin typeface="Cambria" panose="02040503050406030204" pitchFamily="18" charset="0"/>
            </a:endParaRPr>
          </a:p>
        </p:txBody>
      </p:sp>
      <p:sp>
        <p:nvSpPr>
          <p:cNvPr id="33" name="Rectangle 32"/>
          <p:cNvSpPr/>
          <p:nvPr/>
        </p:nvSpPr>
        <p:spPr>
          <a:xfrm>
            <a:off x="5820460" y="4315212"/>
            <a:ext cx="86699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latin typeface="Agency FB" panose="020B0503020202020204" pitchFamily="34" charset="0"/>
              </a:rPr>
              <a:t>by an</a:t>
            </a:r>
            <a:endParaRPr lang="en-GB" sz="2800" dirty="0">
              <a:solidFill>
                <a:schemeClr val="tx1"/>
              </a:solidFill>
              <a:latin typeface="Agency FB" panose="020B0503020202020204" pitchFamily="34" charset="0"/>
            </a:endParaRPr>
          </a:p>
        </p:txBody>
      </p:sp>
      <p:sp>
        <p:nvSpPr>
          <p:cNvPr id="38" name="Rounded Rectangle 37"/>
          <p:cNvSpPr/>
          <p:nvPr/>
        </p:nvSpPr>
        <p:spPr>
          <a:xfrm>
            <a:off x="2885856" y="4980044"/>
            <a:ext cx="2316064" cy="522200"/>
          </a:xfrm>
          <a:prstGeom prst="roundRect">
            <a:avLst>
              <a:gd name="adj" fmla="val 8885"/>
            </a:avLst>
          </a:prstGeom>
          <a:solidFill>
            <a:srgbClr val="FF572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Clustering</a:t>
            </a:r>
            <a:endParaRPr lang="en-GB" sz="2400" dirty="0">
              <a:solidFill>
                <a:schemeClr val="tx1"/>
              </a:solidFill>
              <a:latin typeface="Cambria" panose="02040503050406030204" pitchFamily="18" charset="0"/>
            </a:endParaRPr>
          </a:p>
        </p:txBody>
      </p:sp>
      <p:sp>
        <p:nvSpPr>
          <p:cNvPr id="39" name="Rectangle 38"/>
          <p:cNvSpPr/>
          <p:nvPr/>
        </p:nvSpPr>
        <p:spPr>
          <a:xfrm>
            <a:off x="5660079" y="4973173"/>
            <a:ext cx="151288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latin typeface="Agency FB" panose="020B0503020202020204" pitchFamily="34" charset="0"/>
              </a:rPr>
              <a:t>Optimizes</a:t>
            </a:r>
            <a:endParaRPr lang="en-GB" sz="2800" dirty="0">
              <a:solidFill>
                <a:schemeClr val="tx1"/>
              </a:solidFill>
              <a:latin typeface="Agency FB" panose="020B0503020202020204" pitchFamily="34" charset="0"/>
            </a:endParaRPr>
          </a:p>
        </p:txBody>
      </p:sp>
      <p:sp>
        <p:nvSpPr>
          <p:cNvPr id="41" name="Rounded Rectangle 40"/>
          <p:cNvSpPr/>
          <p:nvPr/>
        </p:nvSpPr>
        <p:spPr>
          <a:xfrm>
            <a:off x="7305999" y="4982127"/>
            <a:ext cx="4012940" cy="548098"/>
          </a:xfrm>
          <a:prstGeom prst="roundRect">
            <a:avLst>
              <a:gd name="adj" fmla="val 8885"/>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Value of Objective Function</a:t>
            </a:r>
            <a:endParaRPr lang="en-GB" sz="2400" dirty="0">
              <a:solidFill>
                <a:schemeClr val="tx1"/>
              </a:solidFill>
              <a:latin typeface="Cambria" panose="02040503050406030204" pitchFamily="18" charset="0"/>
            </a:endParaRPr>
          </a:p>
        </p:txBody>
      </p:sp>
    </p:spTree>
    <p:custDataLst>
      <p:tags r:id="rId1"/>
    </p:custDataLst>
    <p:extLst>
      <p:ext uri="{BB962C8B-B14F-4D97-AF65-F5344CB8AC3E}">
        <p14:creationId xmlns:p14="http://schemas.microsoft.com/office/powerpoint/2010/main" val="2874582799"/>
      </p:ext>
    </p:extLst>
  </p:cSld>
  <p:clrMapOvr>
    <a:masterClrMapping/>
  </p:clrMapOvr>
  <mc:AlternateContent xmlns:mc="http://schemas.openxmlformats.org/markup-compatibility/2006" xmlns:p14="http://schemas.microsoft.com/office/powerpoint/2010/main">
    <mc:Choice Requires="p14">
      <p:transition spd="slow" p14:dur="2000" advTm="71490"/>
    </mc:Choice>
    <mc:Fallback xmlns="">
      <p:transition spd="slow" advTm="71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ppt_x"/>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circle(in)">
                                      <p:cBhvr>
                                        <p:cTn id="51" dur="1000"/>
                                        <p:tgtEl>
                                          <p:spTgt spid="3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additive="base">
                                        <p:cTn id="56" dur="500" fill="hold"/>
                                        <p:tgtEl>
                                          <p:spTgt spid="30"/>
                                        </p:tgtEl>
                                        <p:attrNameLst>
                                          <p:attrName>ppt_x</p:attrName>
                                        </p:attrNameLst>
                                      </p:cBhvr>
                                      <p:tavLst>
                                        <p:tav tm="0">
                                          <p:val>
                                            <p:strVal val="0-#ppt_w/2"/>
                                          </p:val>
                                        </p:tav>
                                        <p:tav tm="100000">
                                          <p:val>
                                            <p:strVal val="#ppt_x"/>
                                          </p:val>
                                        </p:tav>
                                      </p:tavLst>
                                    </p:anim>
                                    <p:anim calcmode="lin" valueType="num">
                                      <p:cBhvr additive="base">
                                        <p:cTn id="57" dur="500" fill="hold"/>
                                        <p:tgtEl>
                                          <p:spTgt spid="30"/>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anim calcmode="lin" valueType="num">
                                      <p:cBhvr additive="base">
                                        <p:cTn id="60" dur="500" fill="hold"/>
                                        <p:tgtEl>
                                          <p:spTgt spid="38"/>
                                        </p:tgtEl>
                                        <p:attrNameLst>
                                          <p:attrName>ppt_x</p:attrName>
                                        </p:attrNameLst>
                                      </p:cBhvr>
                                      <p:tavLst>
                                        <p:tav tm="0">
                                          <p:val>
                                            <p:strVal val="0-#ppt_w/2"/>
                                          </p:val>
                                        </p:tav>
                                        <p:tav tm="100000">
                                          <p:val>
                                            <p:strVal val="#ppt_x"/>
                                          </p:val>
                                        </p:tav>
                                      </p:tavLst>
                                    </p:anim>
                                    <p:anim calcmode="lin" valueType="num">
                                      <p:cBhvr additive="base">
                                        <p:cTn id="61"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grpId="0"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circle(in)">
                                      <p:cBhvr>
                                        <p:cTn id="66" dur="1000"/>
                                        <p:tgtEl>
                                          <p:spTgt spid="39"/>
                                        </p:tgtEl>
                                      </p:cBhvr>
                                    </p:animEffect>
                                  </p:childTnLst>
                                </p:cTn>
                              </p:par>
                              <p:par>
                                <p:cTn id="67" presetID="6" presetClass="entr" presetSubtype="16"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circle(in)">
                                      <p:cBhvr>
                                        <p:cTn id="69"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 grpId="0"/>
      <p:bldP spid="23" grpId="0"/>
      <p:bldP spid="24" grpId="0" animBg="1"/>
      <p:bldP spid="25" grpId="0"/>
      <p:bldP spid="27" grpId="0" animBg="1"/>
      <p:bldP spid="28" grpId="0" animBg="1"/>
      <p:bldP spid="29" grpId="0" animBg="1"/>
      <p:bldP spid="30" grpId="0" animBg="1"/>
      <p:bldP spid="3" grpId="0" animBg="1"/>
      <p:bldP spid="32" grpId="0" animBg="1"/>
      <p:bldP spid="33" grpId="0" animBg="1"/>
      <p:bldP spid="38" grpId="0" animBg="1"/>
      <p:bldP spid="39"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8056880" cy="8014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5722"/>
                </a:solidFill>
                <a:latin typeface="Agency FB" panose="020B0503020202020204" pitchFamily="34" charset="0"/>
              </a:rPr>
              <a:t>2.3 Background for graph Clustering</a:t>
            </a:r>
            <a:endParaRPr lang="en-GB" sz="4000" b="1" dirty="0">
              <a:solidFill>
                <a:srgbClr val="FF5722"/>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17</a:t>
            </a:r>
            <a:endParaRPr lang="en-GB" b="1" dirty="0">
              <a:solidFill>
                <a:srgbClr val="212121"/>
              </a:solidFill>
              <a:latin typeface="Agency FB" panose="020B0503020202020204" pitchFamily="34" charset="0"/>
            </a:endParaRPr>
          </a:p>
        </p:txBody>
      </p:sp>
      <p:sp>
        <p:nvSpPr>
          <p:cNvPr id="28" name="Rectangle 27"/>
          <p:cNvSpPr/>
          <p:nvPr/>
        </p:nvSpPr>
        <p:spPr>
          <a:xfrm>
            <a:off x="666313" y="1173434"/>
            <a:ext cx="782103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rgbClr val="FF5722"/>
                </a:solidFill>
                <a:latin typeface="Agency FB" panose="020B0503020202020204" pitchFamily="34" charset="0"/>
              </a:rPr>
              <a:t>Why focus on objective function?</a:t>
            </a:r>
            <a:endParaRPr lang="en-GB" sz="3200" dirty="0">
              <a:solidFill>
                <a:srgbClr val="FF5722"/>
              </a:solidFill>
              <a:latin typeface="Agency FB" panose="020B0503020202020204" pitchFamily="34" charset="0"/>
            </a:endParaRPr>
          </a:p>
        </p:txBody>
      </p:sp>
      <p:sp>
        <p:nvSpPr>
          <p:cNvPr id="29" name="Rectangle 28"/>
          <p:cNvSpPr/>
          <p:nvPr/>
        </p:nvSpPr>
        <p:spPr>
          <a:xfrm>
            <a:off x="2363479" y="2186769"/>
            <a:ext cx="1130208"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latin typeface="Agency FB" panose="020B0503020202020204" pitchFamily="34" charset="0"/>
              </a:rPr>
              <a:t>Reward </a:t>
            </a:r>
            <a:endParaRPr lang="en-GB" sz="2800" dirty="0">
              <a:solidFill>
                <a:schemeClr val="tx1"/>
              </a:solidFill>
              <a:latin typeface="Agency FB" panose="020B0503020202020204" pitchFamily="34" charset="0"/>
            </a:endParaRPr>
          </a:p>
        </p:txBody>
      </p:sp>
      <p:sp>
        <p:nvSpPr>
          <p:cNvPr id="30" name="Rectangle 29"/>
          <p:cNvSpPr/>
          <p:nvPr/>
        </p:nvSpPr>
        <p:spPr>
          <a:xfrm>
            <a:off x="2363479" y="4048333"/>
            <a:ext cx="122804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latin typeface="Agency FB" panose="020B0503020202020204" pitchFamily="34" charset="0"/>
              </a:rPr>
              <a:t>Penalize</a:t>
            </a:r>
            <a:endParaRPr lang="en-GB" sz="2800" dirty="0">
              <a:solidFill>
                <a:schemeClr val="tx1"/>
              </a:solidFill>
              <a:latin typeface="Agency FB" panose="020B0503020202020204"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3631" y="4068753"/>
            <a:ext cx="732853" cy="73285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3631" y="1969556"/>
            <a:ext cx="731520" cy="731520"/>
          </a:xfrm>
          <a:prstGeom prst="rect">
            <a:avLst/>
          </a:prstGeom>
        </p:spPr>
      </p:pic>
      <p:sp>
        <p:nvSpPr>
          <p:cNvPr id="37" name="Rounded Rectangle 36"/>
          <p:cNvSpPr/>
          <p:nvPr/>
        </p:nvSpPr>
        <p:spPr>
          <a:xfrm>
            <a:off x="3667059" y="2178665"/>
            <a:ext cx="2600850" cy="522200"/>
          </a:xfrm>
          <a:prstGeom prst="roundRect">
            <a:avLst>
              <a:gd name="adj" fmla="val 8885"/>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High Cohesion</a:t>
            </a:r>
            <a:endParaRPr lang="en-GB" sz="2400" dirty="0">
              <a:solidFill>
                <a:schemeClr val="tx1"/>
              </a:solidFill>
              <a:latin typeface="Cambria" panose="02040503050406030204" pitchFamily="18" charset="0"/>
            </a:endParaRPr>
          </a:p>
        </p:txBody>
      </p:sp>
      <p:sp>
        <p:nvSpPr>
          <p:cNvPr id="42" name="Rounded Rectangle 41"/>
          <p:cNvSpPr/>
          <p:nvPr/>
        </p:nvSpPr>
        <p:spPr>
          <a:xfrm>
            <a:off x="3764891" y="4068753"/>
            <a:ext cx="2600851" cy="522200"/>
          </a:xfrm>
          <a:prstGeom prst="roundRect">
            <a:avLst>
              <a:gd name="adj" fmla="val 8885"/>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High Correlation</a:t>
            </a:r>
            <a:endParaRPr lang="en-GB" sz="2400" dirty="0">
              <a:solidFill>
                <a:schemeClr val="tx1"/>
              </a:solidFill>
              <a:latin typeface="Cambria" panose="02040503050406030204" pitchFamily="18" charset="0"/>
            </a:endParaRPr>
          </a:p>
        </p:txBody>
      </p:sp>
      <p:sp>
        <p:nvSpPr>
          <p:cNvPr id="8" name="Line Callout 1 7"/>
          <p:cNvSpPr/>
          <p:nvPr/>
        </p:nvSpPr>
        <p:spPr>
          <a:xfrm>
            <a:off x="5254258" y="2909643"/>
            <a:ext cx="5624624" cy="457200"/>
          </a:xfrm>
          <a:prstGeom prst="borderCallout1">
            <a:avLst>
              <a:gd name="adj1" fmla="val 55959"/>
              <a:gd name="adj2" fmla="val 171"/>
              <a:gd name="adj3" fmla="val -47965"/>
              <a:gd name="adj4" fmla="val -8482"/>
            </a:avLst>
          </a:prstGeom>
          <a:noFill/>
          <a:ln w="28575">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Similarity/Closeness of nodes in the same cluster</a:t>
            </a:r>
            <a:endParaRPr lang="en-GB" dirty="0">
              <a:solidFill>
                <a:schemeClr val="tx1"/>
              </a:solidFill>
              <a:latin typeface="Cambria" panose="02040503050406030204" pitchFamily="18" charset="0"/>
            </a:endParaRPr>
          </a:p>
        </p:txBody>
      </p:sp>
      <p:sp>
        <p:nvSpPr>
          <p:cNvPr id="43" name="Line Callout 1 42"/>
          <p:cNvSpPr/>
          <p:nvPr/>
        </p:nvSpPr>
        <p:spPr>
          <a:xfrm>
            <a:off x="5254258" y="4861378"/>
            <a:ext cx="5624624" cy="457200"/>
          </a:xfrm>
          <a:prstGeom prst="borderCallout1">
            <a:avLst>
              <a:gd name="adj1" fmla="val 55959"/>
              <a:gd name="adj2" fmla="val 171"/>
              <a:gd name="adj3" fmla="val -47965"/>
              <a:gd name="adj4" fmla="val -8482"/>
            </a:avLst>
          </a:prstGeom>
          <a:noFill/>
          <a:ln w="28575">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Similarity/Closeness of nodes across different clusters</a:t>
            </a:r>
            <a:endParaRPr lang="en-GB" dirty="0">
              <a:solidFill>
                <a:schemeClr val="tx1"/>
              </a:solidFill>
              <a:latin typeface="Cambria" panose="02040503050406030204" pitchFamily="18" charset="0"/>
            </a:endParaRPr>
          </a:p>
        </p:txBody>
      </p:sp>
    </p:spTree>
    <p:custDataLst>
      <p:tags r:id="rId1"/>
    </p:custDataLst>
    <p:extLst>
      <p:ext uri="{BB962C8B-B14F-4D97-AF65-F5344CB8AC3E}">
        <p14:creationId xmlns:p14="http://schemas.microsoft.com/office/powerpoint/2010/main" val="2846244231"/>
      </p:ext>
    </p:extLst>
  </p:cSld>
  <p:clrMapOvr>
    <a:masterClrMapping/>
  </p:clrMapOvr>
  <mc:AlternateContent xmlns:mc="http://schemas.openxmlformats.org/markup-compatibility/2006" xmlns:p14="http://schemas.microsoft.com/office/powerpoint/2010/main">
    <mc:Choice Requires="p14">
      <p:transition spd="slow" p14:dur="2000" advTm="71490"/>
    </mc:Choice>
    <mc:Fallback xmlns="">
      <p:transition spd="slow" advTm="71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7" grpId="0" animBg="1"/>
      <p:bldP spid="42" grpId="0" animBg="1"/>
      <p:bldP spid="8" grpId="0" animBg="1"/>
      <p:bldP spid="4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8056880" cy="8014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5722"/>
                </a:solidFill>
                <a:latin typeface="Agency FB" panose="020B0503020202020204" pitchFamily="34" charset="0"/>
              </a:rPr>
              <a:t>2.3 Background for graph Clustering</a:t>
            </a:r>
            <a:endParaRPr lang="en-GB" sz="4000" b="1" dirty="0">
              <a:solidFill>
                <a:srgbClr val="FF5722"/>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17</a:t>
            </a:r>
            <a:endParaRPr lang="en-GB" b="1" dirty="0">
              <a:solidFill>
                <a:srgbClr val="212121"/>
              </a:solidFill>
              <a:latin typeface="Agency FB" panose="020B0503020202020204" pitchFamily="34" charset="0"/>
            </a:endParaRPr>
          </a:p>
        </p:txBody>
      </p:sp>
      <p:sp>
        <p:nvSpPr>
          <p:cNvPr id="28" name="Rectangle 27"/>
          <p:cNvSpPr/>
          <p:nvPr/>
        </p:nvSpPr>
        <p:spPr>
          <a:xfrm>
            <a:off x="666313" y="1173434"/>
            <a:ext cx="569942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rgbClr val="FF5722"/>
                </a:solidFill>
                <a:latin typeface="Agency FB" panose="020B0503020202020204" pitchFamily="34" charset="0"/>
              </a:rPr>
              <a:t>Reasons to choose Correlation &amp; DB-Index</a:t>
            </a:r>
            <a:endParaRPr lang="en-GB" sz="3200" dirty="0">
              <a:solidFill>
                <a:srgbClr val="FF5722"/>
              </a:solidFill>
              <a:latin typeface="Agency FB" panose="020B0503020202020204" pitchFamily="34" charset="0"/>
            </a:endParaRPr>
          </a:p>
        </p:txBody>
      </p:sp>
      <p:pic>
        <p:nvPicPr>
          <p:cNvPr id="2" name="Picture 1"/>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986033" y="1942479"/>
            <a:ext cx="637984" cy="637984"/>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653" y="3484921"/>
            <a:ext cx="640080" cy="64008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8653" y="5103367"/>
            <a:ext cx="640080" cy="640080"/>
          </a:xfrm>
          <a:prstGeom prst="rect">
            <a:avLst/>
          </a:prstGeom>
        </p:spPr>
      </p:pic>
      <p:sp>
        <p:nvSpPr>
          <p:cNvPr id="24" name="Rectangle 23"/>
          <p:cNvSpPr/>
          <p:nvPr/>
        </p:nvSpPr>
        <p:spPr>
          <a:xfrm>
            <a:off x="1755648" y="1943157"/>
            <a:ext cx="558709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Doesn’t require A priori knowledge of Cluster numbers </a:t>
            </a:r>
            <a:endParaRPr lang="en-GB" sz="2400" b="1" i="1" dirty="0">
              <a:solidFill>
                <a:schemeClr val="tx1"/>
              </a:solidFill>
              <a:latin typeface="Agency FB" panose="020B0503020202020204" pitchFamily="34" charset="0"/>
            </a:endParaRPr>
          </a:p>
        </p:txBody>
      </p:sp>
      <p:sp>
        <p:nvSpPr>
          <p:cNvPr id="25" name="Rectangle 24"/>
          <p:cNvSpPr/>
          <p:nvPr/>
        </p:nvSpPr>
        <p:spPr>
          <a:xfrm>
            <a:off x="1752884" y="2398229"/>
            <a:ext cx="558709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Example: K-Means clustering</a:t>
            </a:r>
            <a:endParaRPr lang="en-GB" sz="2400" b="1" i="1" dirty="0">
              <a:solidFill>
                <a:schemeClr val="tx1"/>
              </a:solidFill>
              <a:latin typeface="Agency FB" panose="020B0503020202020204" pitchFamily="34" charset="0"/>
            </a:endParaRPr>
          </a:p>
        </p:txBody>
      </p:sp>
      <p:sp>
        <p:nvSpPr>
          <p:cNvPr id="26" name="Rectangle 25"/>
          <p:cNvSpPr/>
          <p:nvPr/>
        </p:nvSpPr>
        <p:spPr>
          <a:xfrm>
            <a:off x="4795283" y="3241198"/>
            <a:ext cx="295733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Represents</a:t>
            </a:r>
            <a:endParaRPr lang="en-GB" sz="2400" b="1" i="1" dirty="0">
              <a:solidFill>
                <a:schemeClr val="tx1"/>
              </a:solidFill>
              <a:latin typeface="Agency FB" panose="020B0503020202020204" pitchFamily="34" charset="0"/>
            </a:endParaRPr>
          </a:p>
        </p:txBody>
      </p:sp>
      <p:cxnSp>
        <p:nvCxnSpPr>
          <p:cNvPr id="27" name="Straight Connector 26"/>
          <p:cNvCxnSpPr/>
          <p:nvPr/>
        </p:nvCxnSpPr>
        <p:spPr>
          <a:xfrm flipH="1">
            <a:off x="6056562" y="3714286"/>
            <a:ext cx="1337" cy="878075"/>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848577" y="3241198"/>
            <a:ext cx="2957339" cy="493676"/>
          </a:xfrm>
          <a:prstGeom prst="rect">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Clustering method</a:t>
            </a:r>
            <a:endParaRPr lang="en-GB" sz="2400" b="1" i="1" dirty="0">
              <a:solidFill>
                <a:schemeClr val="tx1"/>
              </a:solidFill>
              <a:latin typeface="Agency FB" panose="020B0503020202020204" pitchFamily="34" charset="0"/>
            </a:endParaRPr>
          </a:p>
        </p:txBody>
      </p:sp>
      <p:sp>
        <p:nvSpPr>
          <p:cNvPr id="33" name="Rectangle 32"/>
          <p:cNvSpPr/>
          <p:nvPr/>
        </p:nvSpPr>
        <p:spPr>
          <a:xfrm>
            <a:off x="7339977" y="3241198"/>
            <a:ext cx="3186255" cy="493676"/>
          </a:xfrm>
          <a:prstGeom prst="rect">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Category of graph clustering</a:t>
            </a:r>
            <a:endParaRPr lang="en-GB" sz="2400" b="1" i="1" dirty="0">
              <a:solidFill>
                <a:schemeClr val="tx1"/>
              </a:solidFill>
              <a:latin typeface="Agency FB" panose="020B0503020202020204" pitchFamily="34" charset="0"/>
            </a:endParaRPr>
          </a:p>
        </p:txBody>
      </p:sp>
      <p:sp>
        <p:nvSpPr>
          <p:cNvPr id="38" name="Rectangle 37"/>
          <p:cNvSpPr/>
          <p:nvPr/>
        </p:nvSpPr>
        <p:spPr>
          <a:xfrm>
            <a:off x="1848577" y="3804961"/>
            <a:ext cx="295733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Correlation clustering</a:t>
            </a:r>
            <a:endParaRPr lang="en-GB" sz="2400" b="1" i="1" dirty="0">
              <a:solidFill>
                <a:schemeClr val="tx1"/>
              </a:solidFill>
              <a:latin typeface="Agency FB" panose="020B0503020202020204" pitchFamily="34" charset="0"/>
            </a:endParaRPr>
          </a:p>
        </p:txBody>
      </p:sp>
      <p:sp>
        <p:nvSpPr>
          <p:cNvPr id="39" name="Rectangle 38"/>
          <p:cNvSpPr/>
          <p:nvPr/>
        </p:nvSpPr>
        <p:spPr>
          <a:xfrm>
            <a:off x="1848577" y="4250067"/>
            <a:ext cx="295733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DB-Index clustering</a:t>
            </a:r>
            <a:endParaRPr lang="en-GB" sz="2400" b="1" i="1" dirty="0">
              <a:solidFill>
                <a:schemeClr val="tx1"/>
              </a:solidFill>
              <a:latin typeface="Agency FB" panose="020B0503020202020204" pitchFamily="34" charset="0"/>
            </a:endParaRPr>
          </a:p>
        </p:txBody>
      </p:sp>
      <p:sp>
        <p:nvSpPr>
          <p:cNvPr id="41" name="Rectangle 40"/>
          <p:cNvSpPr/>
          <p:nvPr/>
        </p:nvSpPr>
        <p:spPr>
          <a:xfrm>
            <a:off x="7568893" y="3791650"/>
            <a:ext cx="295733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Adjacency-based measures</a:t>
            </a:r>
            <a:endParaRPr lang="en-GB" sz="2400" b="1" i="1" dirty="0">
              <a:solidFill>
                <a:schemeClr val="tx1"/>
              </a:solidFill>
              <a:latin typeface="Agency FB" panose="020B0503020202020204" pitchFamily="34" charset="0"/>
            </a:endParaRPr>
          </a:p>
        </p:txBody>
      </p:sp>
      <p:sp>
        <p:nvSpPr>
          <p:cNvPr id="44" name="Rectangle 43"/>
          <p:cNvSpPr/>
          <p:nvPr/>
        </p:nvSpPr>
        <p:spPr>
          <a:xfrm>
            <a:off x="7568893" y="4236756"/>
            <a:ext cx="295733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Distance-based measures</a:t>
            </a:r>
            <a:endParaRPr lang="en-GB" sz="2400" b="1" i="1" dirty="0">
              <a:solidFill>
                <a:schemeClr val="tx1"/>
              </a:solidFill>
              <a:latin typeface="Agency FB" panose="020B0503020202020204" pitchFamily="34" charset="0"/>
            </a:endParaRPr>
          </a:p>
        </p:txBody>
      </p:sp>
      <p:sp>
        <p:nvSpPr>
          <p:cNvPr id="45" name="Rectangle 44"/>
          <p:cNvSpPr/>
          <p:nvPr/>
        </p:nvSpPr>
        <p:spPr>
          <a:xfrm>
            <a:off x="1848577" y="5091266"/>
            <a:ext cx="420932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Satisfies general incremental condition</a:t>
            </a:r>
            <a:endParaRPr lang="en-GB" sz="2400" b="1" i="1" dirty="0">
              <a:solidFill>
                <a:schemeClr val="tx1"/>
              </a:solidFill>
              <a:latin typeface="Agency FB" panose="020B0503020202020204" pitchFamily="34" charset="0"/>
            </a:endParaRPr>
          </a:p>
        </p:txBody>
      </p:sp>
      <p:sp>
        <p:nvSpPr>
          <p:cNvPr id="46" name="Rectangle 45"/>
          <p:cNvSpPr/>
          <p:nvPr/>
        </p:nvSpPr>
        <p:spPr>
          <a:xfrm>
            <a:off x="1848577" y="5504177"/>
            <a:ext cx="572031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Example- Agglomerative clustering method(Swoosh)</a:t>
            </a:r>
            <a:endParaRPr lang="en-GB" sz="2400" b="1" i="1" dirty="0">
              <a:solidFill>
                <a:schemeClr val="tx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174876679"/>
      </p:ext>
    </p:extLst>
  </p:cSld>
  <p:clrMapOvr>
    <a:masterClrMapping/>
  </p:clrMapOvr>
  <mc:AlternateContent xmlns:mc="http://schemas.openxmlformats.org/markup-compatibility/2006" xmlns:p14="http://schemas.microsoft.com/office/powerpoint/2010/main">
    <mc:Choice Requires="p14">
      <p:transition spd="slow" p14:dur="2000" advTm="71490"/>
    </mc:Choice>
    <mc:Fallback xmlns="">
      <p:transition spd="slow" advTm="71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500"/>
                                        <p:tgtEl>
                                          <p:spTgt spid="4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fade">
                                      <p:cBhvr>
                                        <p:cTn id="61" dur="500"/>
                                        <p:tgtEl>
                                          <p:spTgt spid="4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4" grpId="0" animBg="1"/>
      <p:bldP spid="25" grpId="0" animBg="1"/>
      <p:bldP spid="26" grpId="0" animBg="1"/>
      <p:bldP spid="32" grpId="0" animBg="1"/>
      <p:bldP spid="33" grpId="0" animBg="1"/>
      <p:bldP spid="38" grpId="0" animBg="1"/>
      <p:bldP spid="39" grpId="0" animBg="1"/>
      <p:bldP spid="41" grpId="0" animBg="1"/>
      <p:bldP spid="44" grpId="0" animBg="1"/>
      <p:bldP spid="45" grpId="0" animBg="1"/>
      <p:bldP spid="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8056880" cy="8014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5722"/>
                </a:solidFill>
                <a:latin typeface="Agency FB" panose="020B0503020202020204" pitchFamily="34" charset="0"/>
              </a:rPr>
              <a:t>2.3 Background for graph Clustering</a:t>
            </a:r>
            <a:endParaRPr lang="en-GB" sz="4000" b="1" dirty="0">
              <a:solidFill>
                <a:srgbClr val="FF5722"/>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17</a:t>
            </a:r>
            <a:endParaRPr lang="en-GB" b="1" dirty="0">
              <a:solidFill>
                <a:srgbClr val="212121"/>
              </a:solidFill>
              <a:latin typeface="Agency FB" panose="020B0503020202020204" pitchFamily="34" charset="0"/>
            </a:endParaRPr>
          </a:p>
        </p:txBody>
      </p:sp>
      <p:sp>
        <p:nvSpPr>
          <p:cNvPr id="28" name="Rectangle 27"/>
          <p:cNvSpPr/>
          <p:nvPr/>
        </p:nvSpPr>
        <p:spPr>
          <a:xfrm>
            <a:off x="7833359" y="317652"/>
            <a:ext cx="33095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Correlation clustering</a:t>
            </a:r>
            <a:endParaRPr lang="en-GB" sz="3200" b="1" dirty="0">
              <a:solidFill>
                <a:srgbClr val="FF5722"/>
              </a:solidFill>
              <a:latin typeface="Agency FB" panose="020B0503020202020204" pitchFamily="34" charset="0"/>
            </a:endParaRPr>
          </a:p>
        </p:txBody>
      </p:sp>
      <p:sp>
        <p:nvSpPr>
          <p:cNvPr id="29" name="Rectangle 28"/>
          <p:cNvSpPr/>
          <p:nvPr/>
        </p:nvSpPr>
        <p:spPr>
          <a:xfrm>
            <a:off x="715818" y="1141822"/>
            <a:ext cx="96756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Agency FB" panose="020B0503020202020204" pitchFamily="34" charset="0"/>
              </a:rPr>
              <a:t>Goal:</a:t>
            </a:r>
            <a:endParaRPr lang="en-GB" sz="3200" b="1" i="1" dirty="0">
              <a:solidFill>
                <a:schemeClr val="tx1"/>
              </a:solidFill>
              <a:latin typeface="Agency FB" panose="020B0503020202020204" pitchFamily="34" charset="0"/>
            </a:endParaRPr>
          </a:p>
        </p:txBody>
      </p:sp>
      <p:sp>
        <p:nvSpPr>
          <p:cNvPr id="30" name="Rectangle 29"/>
          <p:cNvSpPr/>
          <p:nvPr/>
        </p:nvSpPr>
        <p:spPr>
          <a:xfrm>
            <a:off x="1868730" y="1248453"/>
            <a:ext cx="135280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Find</a:t>
            </a:r>
            <a:endParaRPr lang="en-GB" sz="2400" b="1" i="1" dirty="0">
              <a:solidFill>
                <a:schemeClr val="tx1"/>
              </a:solidFill>
              <a:latin typeface="Agency FB" panose="020B0503020202020204" pitchFamily="34" charset="0"/>
            </a:endParaRPr>
          </a:p>
        </p:txBody>
      </p:sp>
      <p:sp>
        <p:nvSpPr>
          <p:cNvPr id="37" name="Rectangle 36"/>
          <p:cNvSpPr/>
          <p:nvPr/>
        </p:nvSpPr>
        <p:spPr>
          <a:xfrm>
            <a:off x="1868730" y="2088445"/>
            <a:ext cx="135280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Agrees with</a:t>
            </a:r>
            <a:endParaRPr lang="en-GB" sz="2400" b="1" i="1" dirty="0">
              <a:solidFill>
                <a:schemeClr val="tx1"/>
              </a:solidFill>
              <a:latin typeface="Agency FB" panose="020B0503020202020204" pitchFamily="34" charset="0"/>
            </a:endParaRPr>
          </a:p>
        </p:txBody>
      </p:sp>
      <p:sp>
        <p:nvSpPr>
          <p:cNvPr id="43" name="Rectangle 42"/>
          <p:cNvSpPr/>
          <p:nvPr/>
        </p:nvSpPr>
        <p:spPr>
          <a:xfrm>
            <a:off x="3745118" y="2027292"/>
            <a:ext cx="295733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Edge labels</a:t>
            </a:r>
            <a:endParaRPr lang="en-GB" sz="2400" b="1" i="1" dirty="0">
              <a:solidFill>
                <a:schemeClr val="tx1"/>
              </a:solidFill>
              <a:latin typeface="Agency FB" panose="020B0503020202020204" pitchFamily="34" charset="0"/>
            </a:endParaRPr>
          </a:p>
        </p:txBody>
      </p:sp>
      <p:grpSp>
        <p:nvGrpSpPr>
          <p:cNvPr id="11" name="Group 10"/>
          <p:cNvGrpSpPr/>
          <p:nvPr/>
        </p:nvGrpSpPr>
        <p:grpSpPr>
          <a:xfrm>
            <a:off x="3745117" y="1234598"/>
            <a:ext cx="3017520" cy="507531"/>
            <a:chOff x="4339153" y="1615440"/>
            <a:chExt cx="3017520" cy="507531"/>
          </a:xfrm>
        </p:grpSpPr>
        <p:sp>
          <p:nvSpPr>
            <p:cNvPr id="42" name="Rectangle 41"/>
            <p:cNvSpPr/>
            <p:nvPr/>
          </p:nvSpPr>
          <p:spPr>
            <a:xfrm>
              <a:off x="4339153" y="1615440"/>
              <a:ext cx="3017520" cy="507531"/>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A partition of nodes in G</a:t>
              </a:r>
              <a:endParaRPr lang="en-GB" sz="2400" b="1" i="1" dirty="0">
                <a:solidFill>
                  <a:schemeClr val="tx1"/>
                </a:solidFill>
                <a:latin typeface="Agency FB" panose="020B0503020202020204" pitchFamily="34" charset="0"/>
              </a:endParaRPr>
            </a:p>
          </p:txBody>
        </p:sp>
        <p:pic>
          <p:nvPicPr>
            <p:cNvPr id="47" name="Picture 46"/>
            <p:cNvPicPr>
              <a:picLocks noChangeAspect="1"/>
            </p:cNvPicPr>
            <p:nvPr/>
          </p:nvPicPr>
          <p:blipFill rotWithShape="1">
            <a:blip r:embed="rId4">
              <a:extLst>
                <a:ext uri="{28A0092B-C50C-407E-A947-70E740481C1C}">
                  <a14:useLocalDpi xmlns:a14="http://schemas.microsoft.com/office/drawing/2010/main" val="0"/>
                </a:ext>
              </a:extLst>
            </a:blip>
            <a:srcRect r="70025" b="-3004"/>
            <a:stretch/>
          </p:blipFill>
          <p:spPr>
            <a:xfrm>
              <a:off x="6835065" y="1629295"/>
              <a:ext cx="461428" cy="455279"/>
            </a:xfrm>
            <a:prstGeom prst="rect">
              <a:avLst/>
            </a:prstGeom>
          </p:spPr>
        </p:pic>
      </p:grpSp>
      <p:cxnSp>
        <p:nvCxnSpPr>
          <p:cNvPr id="7" name="Straight Connector 6"/>
          <p:cNvCxnSpPr/>
          <p:nvPr/>
        </p:nvCxnSpPr>
        <p:spPr>
          <a:xfrm flipV="1">
            <a:off x="2411338" y="5598567"/>
            <a:ext cx="0" cy="574648"/>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85800" y="2929644"/>
            <a:ext cx="4146700"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chemeClr val="tx1"/>
                </a:solidFill>
                <a:latin typeface="Agency FB" panose="020B0503020202020204" pitchFamily="34" charset="0"/>
              </a:rPr>
              <a:t>Strategies to achieve goal</a:t>
            </a:r>
            <a:endParaRPr lang="en-GB" sz="3200" b="1" i="1" dirty="0">
              <a:solidFill>
                <a:schemeClr val="tx1"/>
              </a:solidFill>
              <a:latin typeface="Agency FB" panose="020B0503020202020204" pitchFamily="34" charset="0"/>
            </a:endParaRPr>
          </a:p>
        </p:txBody>
      </p:sp>
      <p:sp>
        <p:nvSpPr>
          <p:cNvPr id="49" name="Rectangle 48"/>
          <p:cNvSpPr/>
          <p:nvPr/>
        </p:nvSpPr>
        <p:spPr>
          <a:xfrm>
            <a:off x="3106585" y="3605944"/>
            <a:ext cx="135280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Maximize</a:t>
            </a:r>
            <a:endParaRPr lang="en-GB" sz="2400" b="1" i="1" dirty="0">
              <a:solidFill>
                <a:schemeClr val="tx1"/>
              </a:solidFill>
              <a:latin typeface="Agency FB" panose="020B0503020202020204" pitchFamily="34" charset="0"/>
            </a:endParaRPr>
          </a:p>
        </p:txBody>
      </p:sp>
      <p:sp>
        <p:nvSpPr>
          <p:cNvPr id="50" name="Rectangle 49"/>
          <p:cNvSpPr/>
          <p:nvPr/>
        </p:nvSpPr>
        <p:spPr>
          <a:xfrm>
            <a:off x="3106585" y="4188415"/>
            <a:ext cx="135280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Minimize</a:t>
            </a:r>
            <a:endParaRPr lang="en-GB" sz="2400" b="1" i="1" dirty="0">
              <a:solidFill>
                <a:schemeClr val="tx1"/>
              </a:solidFill>
              <a:latin typeface="Agency FB" panose="020B0503020202020204" pitchFamily="34" charset="0"/>
            </a:endParaRPr>
          </a:p>
        </p:txBody>
      </p:sp>
      <p:sp>
        <p:nvSpPr>
          <p:cNvPr id="51" name="Rectangle 50"/>
          <p:cNvSpPr/>
          <p:nvPr/>
        </p:nvSpPr>
        <p:spPr>
          <a:xfrm>
            <a:off x="4387524" y="3605944"/>
            <a:ext cx="1712043" cy="493676"/>
          </a:xfrm>
          <a:prstGeom prst="rect">
            <a:avLst/>
          </a:prstGeom>
          <a:solidFill>
            <a:schemeClr val="bg1"/>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agreements</a:t>
            </a:r>
            <a:endParaRPr lang="en-GB" sz="2400" b="1" i="1" dirty="0">
              <a:solidFill>
                <a:schemeClr val="tx1"/>
              </a:solidFill>
              <a:latin typeface="Agency FB" panose="020B0503020202020204" pitchFamily="34" charset="0"/>
            </a:endParaRPr>
          </a:p>
        </p:txBody>
      </p:sp>
      <p:sp>
        <p:nvSpPr>
          <p:cNvPr id="53" name="Rectangle 52"/>
          <p:cNvSpPr/>
          <p:nvPr/>
        </p:nvSpPr>
        <p:spPr>
          <a:xfrm>
            <a:off x="4387524" y="4188415"/>
            <a:ext cx="1712044" cy="493676"/>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disagreements</a:t>
            </a:r>
            <a:endParaRPr lang="en-GB" sz="2400" b="1" i="1" dirty="0">
              <a:solidFill>
                <a:schemeClr val="tx1"/>
              </a:solidFill>
              <a:latin typeface="Agency FB" panose="020B0503020202020204" pitchFamily="34" charset="0"/>
            </a:endParaRPr>
          </a:p>
        </p:txBody>
      </p:sp>
      <p:sp>
        <p:nvSpPr>
          <p:cNvPr id="10" name="Isosceles Triangle 9"/>
          <p:cNvSpPr/>
          <p:nvPr/>
        </p:nvSpPr>
        <p:spPr>
          <a:xfrm rot="5400000">
            <a:off x="6583630" y="3757657"/>
            <a:ext cx="851864" cy="741887"/>
          </a:xfrm>
          <a:prstGeom prst="triangle">
            <a:avLst>
              <a:gd name="adj" fmla="val 54992"/>
            </a:avLst>
          </a:prstGeom>
          <a:noFill/>
          <a:ln w="28575">
            <a:solidFill>
              <a:srgbClr val="21212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7456662" y="3533500"/>
            <a:ext cx="2103073" cy="119019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clustering</a:t>
            </a:r>
          </a:p>
          <a:p>
            <a:pPr algn="ctr"/>
            <a:r>
              <a:rPr lang="en-US" sz="2400" b="1" i="1" dirty="0" smtClean="0">
                <a:solidFill>
                  <a:schemeClr val="tx1"/>
                </a:solidFill>
                <a:latin typeface="Agency FB" panose="020B0503020202020204" pitchFamily="34" charset="0"/>
              </a:rPr>
              <a:t>Vs</a:t>
            </a:r>
          </a:p>
          <a:p>
            <a:pPr algn="ctr"/>
            <a:r>
              <a:rPr lang="en-US" sz="2400" dirty="0" smtClean="0">
                <a:solidFill>
                  <a:schemeClr val="tx1"/>
                </a:solidFill>
                <a:latin typeface="Agency FB" panose="020B0503020202020204" pitchFamily="34" charset="0"/>
              </a:rPr>
              <a:t>edge Labels</a:t>
            </a:r>
            <a:endParaRPr lang="en-GB" sz="2400" dirty="0">
              <a:solidFill>
                <a:schemeClr val="tx1"/>
              </a:solidFill>
              <a:latin typeface="Agency FB" panose="020B0503020202020204" pitchFamily="34" charset="0"/>
            </a:endParaRPr>
          </a:p>
        </p:txBody>
      </p:sp>
      <p:sp>
        <p:nvSpPr>
          <p:cNvPr id="55" name="Rectangle 54"/>
          <p:cNvSpPr/>
          <p:nvPr/>
        </p:nvSpPr>
        <p:spPr>
          <a:xfrm>
            <a:off x="2403922" y="3650342"/>
            <a:ext cx="70266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smtClean="0">
                <a:solidFill>
                  <a:schemeClr val="tx1"/>
                </a:solidFill>
                <a:latin typeface="Cambria" panose="02040503050406030204" pitchFamily="18" charset="0"/>
              </a:rPr>
              <a:t>01</a:t>
            </a:r>
            <a:endParaRPr lang="en-GB" sz="2400" b="1" i="1" dirty="0">
              <a:solidFill>
                <a:schemeClr val="tx1"/>
              </a:solidFill>
              <a:latin typeface="Cambria" panose="02040503050406030204" pitchFamily="18" charset="0"/>
            </a:endParaRPr>
          </a:p>
        </p:txBody>
      </p:sp>
      <p:sp>
        <p:nvSpPr>
          <p:cNvPr id="56" name="Rectangle 55"/>
          <p:cNvSpPr/>
          <p:nvPr/>
        </p:nvSpPr>
        <p:spPr>
          <a:xfrm>
            <a:off x="2396013" y="4189855"/>
            <a:ext cx="70266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smtClean="0">
                <a:solidFill>
                  <a:schemeClr val="tx1"/>
                </a:solidFill>
                <a:latin typeface="Cambria" panose="02040503050406030204" pitchFamily="18" charset="0"/>
              </a:rPr>
              <a:t>02</a:t>
            </a:r>
            <a:endParaRPr lang="en-GB" sz="2400" b="1" i="1" dirty="0">
              <a:solidFill>
                <a:schemeClr val="tx1"/>
              </a:solidFill>
              <a:latin typeface="Cambria" panose="02040503050406030204" pitchFamily="18" charset="0"/>
            </a:endParaRPr>
          </a:p>
        </p:txBody>
      </p:sp>
      <p:sp>
        <p:nvSpPr>
          <p:cNvPr id="57" name="Rectangle 56"/>
          <p:cNvSpPr/>
          <p:nvPr/>
        </p:nvSpPr>
        <p:spPr>
          <a:xfrm>
            <a:off x="2396013" y="4861535"/>
            <a:ext cx="5614610"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Equivalent but differ in Approximation point of view</a:t>
            </a:r>
            <a:endParaRPr lang="en-GB" sz="2400" b="1" i="1" dirty="0">
              <a:solidFill>
                <a:schemeClr val="tx1"/>
              </a:solidFill>
              <a:latin typeface="Agency FB" panose="020B0503020202020204" pitchFamily="34" charset="0"/>
            </a:endParaRPr>
          </a:p>
        </p:txBody>
      </p:sp>
      <p:sp>
        <p:nvSpPr>
          <p:cNvPr id="58" name="Rectangle 57"/>
          <p:cNvSpPr/>
          <p:nvPr/>
        </p:nvSpPr>
        <p:spPr>
          <a:xfrm>
            <a:off x="669781" y="5556383"/>
            <a:ext cx="1525530"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Our Focus</a:t>
            </a:r>
            <a:endParaRPr lang="en-GB" sz="2400" b="1" i="1" dirty="0">
              <a:solidFill>
                <a:schemeClr val="tx1"/>
              </a:solidFill>
              <a:latin typeface="Agency FB" panose="020B0503020202020204" pitchFamily="34" charset="0"/>
            </a:endParaRPr>
          </a:p>
        </p:txBody>
      </p:sp>
      <p:sp>
        <p:nvSpPr>
          <p:cNvPr id="60" name="Rectangle 59"/>
          <p:cNvSpPr/>
          <p:nvPr/>
        </p:nvSpPr>
        <p:spPr>
          <a:xfrm>
            <a:off x="3123398" y="4175029"/>
            <a:ext cx="135280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Minimize</a:t>
            </a:r>
            <a:endParaRPr lang="en-GB" sz="2400" b="1" i="1" dirty="0">
              <a:solidFill>
                <a:schemeClr val="tx1"/>
              </a:solidFill>
              <a:latin typeface="Agency FB" panose="020B0503020202020204" pitchFamily="34" charset="0"/>
            </a:endParaRPr>
          </a:p>
        </p:txBody>
      </p:sp>
      <p:sp>
        <p:nvSpPr>
          <p:cNvPr id="61" name="Rectangle 60"/>
          <p:cNvSpPr/>
          <p:nvPr/>
        </p:nvSpPr>
        <p:spPr>
          <a:xfrm>
            <a:off x="4404337" y="4175029"/>
            <a:ext cx="1712044" cy="493676"/>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disagreements</a:t>
            </a:r>
            <a:endParaRPr lang="en-GB" sz="2400" b="1" i="1" dirty="0">
              <a:solidFill>
                <a:schemeClr val="tx1"/>
              </a:solidFill>
              <a:latin typeface="Agency FB" panose="020B0503020202020204" pitchFamily="34" charset="0"/>
            </a:endParaRPr>
          </a:p>
        </p:txBody>
      </p:sp>
      <p:sp>
        <p:nvSpPr>
          <p:cNvPr id="62" name="Rectangle 61"/>
          <p:cNvSpPr/>
          <p:nvPr/>
        </p:nvSpPr>
        <p:spPr>
          <a:xfrm>
            <a:off x="2412826" y="4176469"/>
            <a:ext cx="70266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smtClean="0">
                <a:solidFill>
                  <a:schemeClr val="tx1"/>
                </a:solidFill>
                <a:latin typeface="Cambria" panose="02040503050406030204" pitchFamily="18" charset="0"/>
              </a:rPr>
              <a:t>02</a:t>
            </a:r>
            <a:endParaRPr lang="en-GB" sz="2400" b="1" i="1" dirty="0">
              <a:solidFill>
                <a:schemeClr val="tx1"/>
              </a:solidFill>
              <a:latin typeface="Cambria" panose="02040503050406030204" pitchFamily="18" charset="0"/>
            </a:endParaRPr>
          </a:p>
        </p:txBody>
      </p:sp>
      <p:cxnSp>
        <p:nvCxnSpPr>
          <p:cNvPr id="64" name="Straight Connector 63"/>
          <p:cNvCxnSpPr/>
          <p:nvPr/>
        </p:nvCxnSpPr>
        <p:spPr>
          <a:xfrm flipV="1">
            <a:off x="3799800" y="2495962"/>
            <a:ext cx="3017520" cy="3173"/>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1" name="Bent-Up Arrow 20"/>
          <p:cNvSpPr/>
          <p:nvPr/>
        </p:nvSpPr>
        <p:spPr>
          <a:xfrm>
            <a:off x="6330921" y="4861535"/>
            <a:ext cx="2355879" cy="1131453"/>
          </a:xfrm>
          <a:prstGeom prst="bentUpArrow">
            <a:avLst>
              <a:gd name="adj1" fmla="val 8988"/>
              <a:gd name="adj2" fmla="val 16994"/>
              <a:gd name="adj3" fmla="val 23856"/>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779303124"/>
      </p:ext>
    </p:extLst>
  </p:cSld>
  <p:clrMapOvr>
    <a:masterClrMapping/>
  </p:clrMapOvr>
  <mc:AlternateContent xmlns:mc="http://schemas.openxmlformats.org/markup-compatibility/2006" xmlns:p14="http://schemas.microsoft.com/office/powerpoint/2010/main">
    <mc:Choice Requires="p14">
      <p:transition spd="slow" p14:dur="2000" advTm="71490"/>
    </mc:Choice>
    <mc:Fallback xmlns="">
      <p:transition spd="slow" advTm="71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circle(in)">
                                      <p:cBhvr>
                                        <p:cTn id="12" dur="1000"/>
                                        <p:tgtEl>
                                          <p:spTgt spid="30"/>
                                        </p:tgtEl>
                                      </p:cBhvr>
                                    </p:animEffect>
                                  </p:childTnLst>
                                </p:cTn>
                              </p:par>
                              <p:par>
                                <p:cTn id="13" presetID="6" presetClass="entr" presetSubtype="16"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circle(in)">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4"/>
                                        </p:tgtEl>
                                        <p:attrNameLst>
                                          <p:attrName>style.visibility</p:attrName>
                                        </p:attrNameLst>
                                      </p:cBhvr>
                                      <p:to>
                                        <p:strVal val="visible"/>
                                      </p:to>
                                    </p:set>
                                    <p:animEffect transition="in" filter="fade">
                                      <p:cBhvr>
                                        <p:cTn id="20" dur="500"/>
                                        <p:tgtEl>
                                          <p:spTgt spid="6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500"/>
                                        <p:tgtEl>
                                          <p:spTgt spid="5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fade">
                                      <p:cBhvr>
                                        <p:cTn id="59" dur="500"/>
                                        <p:tgtEl>
                                          <p:spTgt spid="5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500"/>
                                        <p:tgtEl>
                                          <p:spTgt spid="6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fade">
                                      <p:cBhvr>
                                        <p:cTn id="65" dur="500"/>
                                        <p:tgtEl>
                                          <p:spTgt spid="6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500"/>
                                        <p:tgtEl>
                                          <p:spTgt spid="6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fade">
                                      <p:cBhvr>
                                        <p:cTn id="73" dur="500"/>
                                        <p:tgtEl>
                                          <p:spTgt spid="5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fade">
                                      <p:cBhvr>
                                        <p:cTn id="78" dur="500"/>
                                        <p:tgtEl>
                                          <p:spTgt spid="58"/>
                                        </p:tgtEl>
                                      </p:cBhvr>
                                    </p:animEffect>
                                  </p:childTnLst>
                                </p:cTn>
                              </p:par>
                              <p:par>
                                <p:cTn id="79" presetID="10" presetClass="entr" presetSubtype="0" fill="hold" nodeType="with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500"/>
                                        <p:tgtEl>
                                          <p:spTgt spid="7"/>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grpId="1" nodeType="clickEffect">
                                  <p:stCondLst>
                                    <p:cond delay="0"/>
                                  </p:stCondLst>
                                  <p:childTnLst>
                                    <p:animMotion origin="layout" path="M 1.45833E-6 4.07407E-6 L 0.02773 0.19976 " pathEditMode="relative" rAng="0" ptsTypes="AA">
                                      <p:cBhvr>
                                        <p:cTn id="85" dur="2000" fill="hold"/>
                                        <p:tgtEl>
                                          <p:spTgt spid="60"/>
                                        </p:tgtEl>
                                        <p:attrNameLst>
                                          <p:attrName>ppt_x</p:attrName>
                                          <p:attrName>ppt_y</p:attrName>
                                        </p:attrNameLst>
                                      </p:cBhvr>
                                      <p:rCtr x="1380" y="9977"/>
                                    </p:animMotion>
                                  </p:childTnLst>
                                </p:cTn>
                              </p:par>
                              <p:par>
                                <p:cTn id="86" presetID="42" presetClass="path" presetSubtype="0" accel="50000" decel="50000" fill="hold" grpId="1" nodeType="withEffect">
                                  <p:stCondLst>
                                    <p:cond delay="0"/>
                                  </p:stCondLst>
                                  <p:childTnLst>
                                    <p:animMotion origin="layout" path="M -2.08333E-7 4.07407E-6 L 0.01536 0.19976 " pathEditMode="relative" rAng="0" ptsTypes="AA">
                                      <p:cBhvr>
                                        <p:cTn id="87" dur="2000" fill="hold"/>
                                        <p:tgtEl>
                                          <p:spTgt spid="61"/>
                                        </p:tgtEl>
                                        <p:attrNameLst>
                                          <p:attrName>ppt_x</p:attrName>
                                          <p:attrName>ppt_y</p:attrName>
                                        </p:attrNameLst>
                                      </p:cBhvr>
                                      <p:rCtr x="768" y="9977"/>
                                    </p:animMotion>
                                  </p:childTnLst>
                                </p:cTn>
                              </p:par>
                              <p:par>
                                <p:cTn id="88" presetID="42" presetClass="path" presetSubtype="0" accel="50000" decel="50000" fill="hold" grpId="1" nodeType="withEffect">
                                  <p:stCondLst>
                                    <p:cond delay="0"/>
                                  </p:stCondLst>
                                  <p:childTnLst>
                                    <p:animMotion origin="layout" path="M -2.70833E-6 2.59259E-6 L 0.02748 0.19953 " pathEditMode="relative" rAng="0" ptsTypes="AA">
                                      <p:cBhvr>
                                        <p:cTn id="89" dur="2000" fill="hold"/>
                                        <p:tgtEl>
                                          <p:spTgt spid="62"/>
                                        </p:tgtEl>
                                        <p:attrNameLst>
                                          <p:attrName>ppt_x</p:attrName>
                                          <p:attrName>ppt_y</p:attrName>
                                        </p:attrNameLst>
                                      </p:cBhvr>
                                      <p:rCtr x="1367" y="9977"/>
                                    </p:animMotion>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7" grpId="0" animBg="1"/>
      <p:bldP spid="43" grpId="0" animBg="1"/>
      <p:bldP spid="48" grpId="0" animBg="1"/>
      <p:bldP spid="49" grpId="0" animBg="1"/>
      <p:bldP spid="50" grpId="0" animBg="1"/>
      <p:bldP spid="51" grpId="0" animBg="1"/>
      <p:bldP spid="53" grpId="0" animBg="1"/>
      <p:bldP spid="10" grpId="0" animBg="1"/>
      <p:bldP spid="54" grpId="0" animBg="1"/>
      <p:bldP spid="55" grpId="0" animBg="1"/>
      <p:bldP spid="56" grpId="0" animBg="1"/>
      <p:bldP spid="57" grpId="0" animBg="1"/>
      <p:bldP spid="58" grpId="0" animBg="1"/>
      <p:bldP spid="60" grpId="0" animBg="1"/>
      <p:bldP spid="60" grpId="1" animBg="1"/>
      <p:bldP spid="61" grpId="0" animBg="1"/>
      <p:bldP spid="61" grpId="1" animBg="1"/>
      <p:bldP spid="62" grpId="0" animBg="1"/>
      <p:bldP spid="62" grpId="1" animBg="1"/>
      <p:bldP spid="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Oval 75"/>
          <p:cNvSpPr/>
          <p:nvPr/>
        </p:nvSpPr>
        <p:spPr>
          <a:xfrm>
            <a:off x="7487158" y="2788895"/>
            <a:ext cx="1150219" cy="862755"/>
          </a:xfrm>
          <a:prstGeom prst="ellipse">
            <a:avLst/>
          </a:prstGeom>
          <a:solidFill>
            <a:schemeClr val="bg2">
              <a:lumMod val="5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8056880" cy="8014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5722"/>
                </a:solidFill>
                <a:latin typeface="Agency FB" panose="020B0503020202020204" pitchFamily="34" charset="0"/>
              </a:rPr>
              <a:t>2.3 Background for graph Clustering</a:t>
            </a:r>
            <a:endParaRPr lang="en-GB" sz="4000" b="1" dirty="0">
              <a:solidFill>
                <a:srgbClr val="FF5722"/>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17</a:t>
            </a:r>
            <a:endParaRPr lang="en-GB" b="1" dirty="0">
              <a:solidFill>
                <a:srgbClr val="212121"/>
              </a:solidFill>
              <a:latin typeface="Agency FB" panose="020B0503020202020204" pitchFamily="34" charset="0"/>
            </a:endParaRPr>
          </a:p>
        </p:txBody>
      </p:sp>
      <p:sp>
        <p:nvSpPr>
          <p:cNvPr id="28" name="Rectangle 27"/>
          <p:cNvSpPr/>
          <p:nvPr/>
        </p:nvSpPr>
        <p:spPr>
          <a:xfrm>
            <a:off x="7833359" y="317652"/>
            <a:ext cx="33095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Correlation clustering</a:t>
            </a:r>
            <a:endParaRPr lang="en-GB" sz="3200" b="1" dirty="0">
              <a:solidFill>
                <a:srgbClr val="FF5722"/>
              </a:solidFill>
              <a:latin typeface="Agency FB" panose="020B0503020202020204" pitchFamily="34" charset="0"/>
            </a:endParaRPr>
          </a:p>
        </p:txBody>
      </p:sp>
      <p:sp>
        <p:nvSpPr>
          <p:cNvPr id="42" name="Rectangle 41"/>
          <p:cNvSpPr/>
          <p:nvPr/>
        </p:nvSpPr>
        <p:spPr>
          <a:xfrm>
            <a:off x="666313" y="1615440"/>
            <a:ext cx="3017520" cy="507531"/>
          </a:xfrm>
          <a:prstGeom prst="rect">
            <a:avLst/>
          </a:prstGeom>
          <a:solidFill>
            <a:schemeClr val="bg1"/>
          </a:solidFill>
          <a:ln w="19050">
            <a:solidFill>
              <a:srgbClr val="FF57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Cohesion Penalty</a:t>
            </a:r>
            <a:endParaRPr lang="en-GB" sz="2400" b="1" i="1" dirty="0">
              <a:solidFill>
                <a:schemeClr val="tx1"/>
              </a:solidFill>
              <a:latin typeface="Agency FB" panose="020B0503020202020204" pitchFamily="34" charset="0"/>
            </a:endParaRPr>
          </a:p>
        </p:txBody>
      </p:sp>
      <p:sp>
        <p:nvSpPr>
          <p:cNvPr id="38" name="Rectangle 37"/>
          <p:cNvSpPr/>
          <p:nvPr/>
        </p:nvSpPr>
        <p:spPr>
          <a:xfrm>
            <a:off x="665146" y="2930964"/>
            <a:ext cx="3017520" cy="507531"/>
          </a:xfrm>
          <a:prstGeom prst="rect">
            <a:avLst/>
          </a:prstGeom>
          <a:solidFill>
            <a:schemeClr val="bg1"/>
          </a:solidFill>
          <a:ln w="19050">
            <a:solidFill>
              <a:srgbClr val="FF57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Correlation Penalty</a:t>
            </a:r>
            <a:endParaRPr lang="en-GB" sz="2400" b="1" i="1" dirty="0">
              <a:solidFill>
                <a:schemeClr val="tx1"/>
              </a:solidFill>
              <a:latin typeface="Agency FB" panose="020B0503020202020204" pitchFamily="34" charset="0"/>
            </a:endParaRPr>
          </a:p>
        </p:txBody>
      </p:sp>
      <p:sp>
        <p:nvSpPr>
          <p:cNvPr id="39" name="Rectangle 38"/>
          <p:cNvSpPr/>
          <p:nvPr/>
        </p:nvSpPr>
        <p:spPr>
          <a:xfrm>
            <a:off x="3800793" y="1614731"/>
            <a:ext cx="3017520"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Complement of Similarity</a:t>
            </a:r>
            <a:endParaRPr lang="en-GB" sz="2400" b="1" i="1" dirty="0">
              <a:solidFill>
                <a:schemeClr val="tx1"/>
              </a:solidFill>
              <a:latin typeface="Agency FB" panose="020B0503020202020204" pitchFamily="34" charset="0"/>
            </a:endParaRPr>
          </a:p>
        </p:txBody>
      </p:sp>
      <p:sp>
        <p:nvSpPr>
          <p:cNvPr id="41" name="Rectangle 40"/>
          <p:cNvSpPr/>
          <p:nvPr/>
        </p:nvSpPr>
        <p:spPr>
          <a:xfrm>
            <a:off x="3799626" y="2934181"/>
            <a:ext cx="2057106"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The Similarity</a:t>
            </a:r>
            <a:endParaRPr lang="en-GB" sz="2400" b="1" i="1" dirty="0">
              <a:solidFill>
                <a:schemeClr val="tx1"/>
              </a:solidFill>
              <a:latin typeface="Agency FB" panose="020B0503020202020204" pitchFamily="34" charset="0"/>
            </a:endParaRPr>
          </a:p>
        </p:txBody>
      </p:sp>
      <p:sp>
        <p:nvSpPr>
          <p:cNvPr id="44" name="Rectangle 43"/>
          <p:cNvSpPr/>
          <p:nvPr/>
        </p:nvSpPr>
        <p:spPr>
          <a:xfrm>
            <a:off x="8837002" y="1614730"/>
            <a:ext cx="2093267"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In the same cluster</a:t>
            </a:r>
            <a:endParaRPr lang="en-GB" sz="2400" b="1" i="1" dirty="0">
              <a:solidFill>
                <a:schemeClr val="tx1"/>
              </a:solidFill>
              <a:latin typeface="Agency FB" panose="020B0503020202020204" pitchFamily="34" charset="0"/>
            </a:endParaRPr>
          </a:p>
        </p:txBody>
      </p:sp>
      <p:sp>
        <p:nvSpPr>
          <p:cNvPr id="45" name="Oval 44"/>
          <p:cNvSpPr/>
          <p:nvPr/>
        </p:nvSpPr>
        <p:spPr>
          <a:xfrm>
            <a:off x="6624084" y="1404335"/>
            <a:ext cx="1728485" cy="906442"/>
          </a:xfrm>
          <a:prstGeom prst="ellipse">
            <a:avLst/>
          </a:prstGeom>
          <a:solidFill>
            <a:schemeClr val="bg2">
              <a:lumMod val="5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a:off x="6939030" y="1899714"/>
            <a:ext cx="182880" cy="18288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7184802" y="1333450"/>
            <a:ext cx="607047"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59" name="Oval 58"/>
          <p:cNvSpPr/>
          <p:nvPr/>
        </p:nvSpPr>
        <p:spPr>
          <a:xfrm>
            <a:off x="7854601" y="1899714"/>
            <a:ext cx="182880" cy="18288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3" name="Straight Connector 62"/>
          <p:cNvCxnSpPr/>
          <p:nvPr/>
        </p:nvCxnSpPr>
        <p:spPr>
          <a:xfrm>
            <a:off x="7121910" y="1977656"/>
            <a:ext cx="711449" cy="10632"/>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6336939" y="2788895"/>
            <a:ext cx="1150219" cy="896065"/>
          </a:xfrm>
          <a:prstGeom prst="ellipse">
            <a:avLst/>
          </a:prstGeom>
          <a:solidFill>
            <a:schemeClr val="bg2">
              <a:lumMod val="5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p:cNvSpPr/>
          <p:nvPr/>
        </p:nvSpPr>
        <p:spPr>
          <a:xfrm>
            <a:off x="6651885" y="3284275"/>
            <a:ext cx="182880" cy="18288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6651885" y="2680016"/>
            <a:ext cx="607047"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69" name="Oval 68"/>
          <p:cNvSpPr/>
          <p:nvPr/>
        </p:nvSpPr>
        <p:spPr>
          <a:xfrm>
            <a:off x="7974290" y="3284275"/>
            <a:ext cx="182880" cy="18288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0" name="Straight Connector 69"/>
          <p:cNvCxnSpPr>
            <a:stCxn id="67" idx="6"/>
            <a:endCxn id="69" idx="2"/>
          </p:cNvCxnSpPr>
          <p:nvPr/>
        </p:nvCxnSpPr>
        <p:spPr>
          <a:xfrm>
            <a:off x="6834765" y="3375715"/>
            <a:ext cx="1139525"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7756951" y="2680016"/>
            <a:ext cx="607047"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2</a:t>
            </a:r>
            <a:endParaRPr lang="en-GB" b="1" dirty="0">
              <a:solidFill>
                <a:schemeClr val="tx1"/>
              </a:solidFill>
              <a:latin typeface="Cambria" panose="02040503050406030204" pitchFamily="18" charset="0"/>
            </a:endParaRPr>
          </a:p>
        </p:txBody>
      </p:sp>
      <p:sp>
        <p:nvSpPr>
          <p:cNvPr id="78" name="Rectangle 77"/>
          <p:cNvSpPr/>
          <p:nvPr/>
        </p:nvSpPr>
        <p:spPr>
          <a:xfrm>
            <a:off x="8931889" y="2930963"/>
            <a:ext cx="2574311"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In different clusters</a:t>
            </a:r>
            <a:endParaRPr lang="en-GB" sz="2400" b="1" i="1" dirty="0">
              <a:solidFill>
                <a:schemeClr val="tx1"/>
              </a:solidFill>
              <a:latin typeface="Agency FB" panose="020B0503020202020204" pitchFamily="34" charset="0"/>
            </a:endParaRPr>
          </a:p>
        </p:txBody>
      </p:sp>
      <p:pic>
        <p:nvPicPr>
          <p:cNvPr id="17" name="Picture 16"/>
          <p:cNvPicPr>
            <a:picLocks noChangeAspect="1"/>
          </p:cNvPicPr>
          <p:nvPr/>
        </p:nvPicPr>
        <p:blipFill rotWithShape="1">
          <a:blip r:embed="rId4">
            <a:extLst>
              <a:ext uri="{28A0092B-C50C-407E-A947-70E740481C1C}">
                <a14:useLocalDpi xmlns:a14="http://schemas.microsoft.com/office/drawing/2010/main" val="0"/>
              </a:ext>
            </a:extLst>
          </a:blip>
          <a:srcRect l="-317" t="6060" r="317" b="9378"/>
          <a:stretch/>
        </p:blipFill>
        <p:spPr>
          <a:xfrm>
            <a:off x="3926271" y="2104776"/>
            <a:ext cx="2131630" cy="377679"/>
          </a:xfrm>
          <a:prstGeom prst="rect">
            <a:avLst/>
          </a:prstGeom>
        </p:spPr>
      </p:pic>
      <p:pic>
        <p:nvPicPr>
          <p:cNvPr id="79" name="Picture 7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6270" y="3467155"/>
            <a:ext cx="1260450" cy="386459"/>
          </a:xfrm>
          <a:prstGeom prst="rect">
            <a:avLst/>
          </a:prstGeom>
        </p:spPr>
      </p:pic>
      <p:sp>
        <p:nvSpPr>
          <p:cNvPr id="80" name="Rectangle 79"/>
          <p:cNvSpPr/>
          <p:nvPr/>
        </p:nvSpPr>
        <p:spPr>
          <a:xfrm>
            <a:off x="665146" y="3853614"/>
            <a:ext cx="896315"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Agency FB" panose="020B0503020202020204" pitchFamily="34" charset="0"/>
              </a:rPr>
              <a:t>Goal:</a:t>
            </a:r>
            <a:endParaRPr lang="en-GB" sz="3200" b="1" i="1" dirty="0">
              <a:solidFill>
                <a:schemeClr val="tx1"/>
              </a:solidFill>
              <a:latin typeface="Agency FB" panose="020B0503020202020204" pitchFamily="34" charset="0"/>
            </a:endParaRPr>
          </a:p>
        </p:txBody>
      </p:sp>
      <p:sp>
        <p:nvSpPr>
          <p:cNvPr id="81" name="Rectangle 80"/>
          <p:cNvSpPr/>
          <p:nvPr/>
        </p:nvSpPr>
        <p:spPr>
          <a:xfrm>
            <a:off x="1477510" y="3871522"/>
            <a:ext cx="3530934"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Minimize the sum of Penalty</a:t>
            </a:r>
            <a:endParaRPr lang="en-GB" sz="2400" b="1" i="1" dirty="0">
              <a:solidFill>
                <a:schemeClr val="tx1"/>
              </a:solidFill>
              <a:latin typeface="Agency FB" panose="020B0503020202020204" pitchFamily="34" charset="0"/>
            </a:endParaRPr>
          </a:p>
        </p:txBody>
      </p:sp>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1845" y="4384267"/>
            <a:ext cx="4846320" cy="830350"/>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56732" y="4368832"/>
            <a:ext cx="4846320" cy="834390"/>
          </a:xfrm>
          <a:prstGeom prst="rect">
            <a:avLst/>
          </a:prstGeom>
        </p:spPr>
      </p:pic>
    </p:spTree>
    <p:custDataLst>
      <p:tags r:id="rId1"/>
    </p:custDataLst>
    <p:extLst>
      <p:ext uri="{BB962C8B-B14F-4D97-AF65-F5344CB8AC3E}">
        <p14:creationId xmlns:p14="http://schemas.microsoft.com/office/powerpoint/2010/main" val="3972013446"/>
      </p:ext>
    </p:extLst>
  </p:cSld>
  <p:clrMapOvr>
    <a:masterClrMapping/>
  </p:clrMapOvr>
  <mc:AlternateContent xmlns:mc="http://schemas.openxmlformats.org/markup-compatibility/2006" xmlns:p14="http://schemas.microsoft.com/office/powerpoint/2010/main">
    <mc:Choice Requires="p14">
      <p:transition spd="slow" p14:dur="2000" advTm="71490"/>
    </mc:Choice>
    <mc:Fallback xmlns="">
      <p:transition spd="slow" advTm="71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circle(in)">
                                      <p:cBhvr>
                                        <p:cTn id="7" dur="10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8056880" cy="8014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5722"/>
                </a:solidFill>
                <a:latin typeface="Agency FB" panose="020B0503020202020204" pitchFamily="34" charset="0"/>
              </a:rPr>
              <a:t>2.3 Background for graph Clustering</a:t>
            </a:r>
            <a:endParaRPr lang="en-GB" sz="4000" b="1" dirty="0">
              <a:solidFill>
                <a:srgbClr val="FF5722"/>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17</a:t>
            </a:r>
            <a:endParaRPr lang="en-GB" b="1" dirty="0">
              <a:solidFill>
                <a:srgbClr val="212121"/>
              </a:solidFill>
              <a:latin typeface="Agency FB" panose="020B0503020202020204" pitchFamily="34" charset="0"/>
            </a:endParaRPr>
          </a:p>
        </p:txBody>
      </p:sp>
      <p:sp>
        <p:nvSpPr>
          <p:cNvPr id="28" name="Rectangle 27"/>
          <p:cNvSpPr/>
          <p:nvPr/>
        </p:nvSpPr>
        <p:spPr>
          <a:xfrm>
            <a:off x="7833359" y="317652"/>
            <a:ext cx="33095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Correlation clustering</a:t>
            </a:r>
            <a:endParaRPr lang="en-GB" sz="3200" b="1" dirty="0">
              <a:solidFill>
                <a:srgbClr val="FF5722"/>
              </a:solidFill>
              <a:latin typeface="Agency FB" panose="020B0503020202020204" pitchFamily="34" charset="0"/>
            </a:endParaRPr>
          </a:p>
        </p:txBody>
      </p:sp>
      <p:sp>
        <p:nvSpPr>
          <p:cNvPr id="37" name="Rectangle 36"/>
          <p:cNvSpPr/>
          <p:nvPr/>
        </p:nvSpPr>
        <p:spPr>
          <a:xfrm>
            <a:off x="715818" y="1141822"/>
            <a:ext cx="188514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Agency FB" panose="020B0503020202020204" pitchFamily="34" charset="0"/>
              </a:rPr>
              <a:t>Example 2.3</a:t>
            </a:r>
            <a:endParaRPr lang="en-GB" sz="2800" b="1" i="1" dirty="0">
              <a:solidFill>
                <a:schemeClr val="tx1"/>
              </a:solidFill>
              <a:latin typeface="Agency FB" panose="020B0503020202020204" pitchFamily="34" charset="0"/>
            </a:endParaRPr>
          </a:p>
        </p:txBody>
      </p:sp>
      <p:sp>
        <p:nvSpPr>
          <p:cNvPr id="43" name="Oval 42"/>
          <p:cNvSpPr/>
          <p:nvPr/>
        </p:nvSpPr>
        <p:spPr>
          <a:xfrm>
            <a:off x="1882475" y="1543632"/>
            <a:ext cx="2844800" cy="2740298"/>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p:cNvSpPr/>
          <p:nvPr/>
        </p:nvSpPr>
        <p:spPr>
          <a:xfrm>
            <a:off x="2853336" y="2118627"/>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p:cNvSpPr/>
          <p:nvPr/>
        </p:nvSpPr>
        <p:spPr>
          <a:xfrm>
            <a:off x="2853335" y="3039560"/>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3703437" y="2635767"/>
            <a:ext cx="151684" cy="15168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p:cNvSpPr/>
          <p:nvPr/>
        </p:nvSpPr>
        <p:spPr>
          <a:xfrm>
            <a:off x="3702422" y="3601117"/>
            <a:ext cx="110889" cy="1108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1" name="Straight Connector 50"/>
          <p:cNvCxnSpPr>
            <a:stCxn id="47" idx="4"/>
            <a:endCxn id="48" idx="0"/>
          </p:cNvCxnSpPr>
          <p:nvPr/>
        </p:nvCxnSpPr>
        <p:spPr>
          <a:xfrm flipH="1">
            <a:off x="2931059" y="2274075"/>
            <a:ext cx="1" cy="765485"/>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8" idx="5"/>
            <a:endCxn id="50" idx="1"/>
          </p:cNvCxnSpPr>
          <p:nvPr/>
        </p:nvCxnSpPr>
        <p:spPr>
          <a:xfrm>
            <a:off x="2986018" y="3172243"/>
            <a:ext cx="732643" cy="445113"/>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9" idx="4"/>
            <a:endCxn id="50" idx="0"/>
          </p:cNvCxnSpPr>
          <p:nvPr/>
        </p:nvCxnSpPr>
        <p:spPr>
          <a:xfrm flipH="1">
            <a:off x="3757867" y="2787451"/>
            <a:ext cx="21412" cy="813666"/>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7" idx="6"/>
            <a:endCxn id="49" idx="1"/>
          </p:cNvCxnSpPr>
          <p:nvPr/>
        </p:nvCxnSpPr>
        <p:spPr>
          <a:xfrm>
            <a:off x="3008784" y="2196351"/>
            <a:ext cx="716867" cy="46163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9" idx="3"/>
            <a:endCxn id="48" idx="7"/>
          </p:cNvCxnSpPr>
          <p:nvPr/>
        </p:nvCxnSpPr>
        <p:spPr>
          <a:xfrm flipH="1">
            <a:off x="2986018" y="2765237"/>
            <a:ext cx="739633" cy="297088"/>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241136" y="1485886"/>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58" name="Rectangle 57"/>
          <p:cNvSpPr/>
          <p:nvPr/>
        </p:nvSpPr>
        <p:spPr>
          <a:xfrm>
            <a:off x="2480381" y="1798515"/>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Cambria" panose="02040503050406030204" pitchFamily="18" charset="0"/>
              </a:rPr>
              <a:t>r</a:t>
            </a:r>
            <a:r>
              <a:rPr lang="en-US" sz="2000" b="1" baseline="-25000" dirty="0">
                <a:solidFill>
                  <a:srgbClr val="FF0000"/>
                </a:solidFill>
                <a:latin typeface="Cambria" panose="02040503050406030204" pitchFamily="18" charset="0"/>
              </a:rPr>
              <a:t>4</a:t>
            </a:r>
            <a:endParaRPr lang="en-GB" sz="1600" b="1" dirty="0">
              <a:solidFill>
                <a:srgbClr val="FF0000"/>
              </a:solidFill>
              <a:latin typeface="Cambria" panose="02040503050406030204" pitchFamily="18" charset="0"/>
            </a:endParaRPr>
          </a:p>
        </p:txBody>
      </p:sp>
      <p:sp>
        <p:nvSpPr>
          <p:cNvPr id="60" name="Rectangle 59"/>
          <p:cNvSpPr/>
          <p:nvPr/>
        </p:nvSpPr>
        <p:spPr>
          <a:xfrm>
            <a:off x="2441863" y="3070487"/>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2</a:t>
            </a:r>
            <a:endParaRPr lang="en-GB" sz="1600" b="1" dirty="0">
              <a:solidFill>
                <a:schemeClr val="tx1"/>
              </a:solidFill>
              <a:latin typeface="Cambria" panose="02040503050406030204" pitchFamily="18" charset="0"/>
            </a:endParaRPr>
          </a:p>
        </p:txBody>
      </p:sp>
      <p:sp>
        <p:nvSpPr>
          <p:cNvPr id="61" name="Rectangle 60"/>
          <p:cNvSpPr/>
          <p:nvPr/>
        </p:nvSpPr>
        <p:spPr>
          <a:xfrm>
            <a:off x="3540424" y="3628223"/>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a:t>
            </a:r>
            <a:endParaRPr lang="en-GB" sz="1600" b="1" dirty="0">
              <a:solidFill>
                <a:schemeClr val="tx1"/>
              </a:solidFill>
              <a:latin typeface="Cambria" panose="02040503050406030204" pitchFamily="18" charset="0"/>
            </a:endParaRPr>
          </a:p>
        </p:txBody>
      </p:sp>
      <p:sp>
        <p:nvSpPr>
          <p:cNvPr id="62" name="Rectangle 61"/>
          <p:cNvSpPr/>
          <p:nvPr/>
        </p:nvSpPr>
        <p:spPr>
          <a:xfrm>
            <a:off x="3863347" y="2331986"/>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3</a:t>
            </a:r>
            <a:endParaRPr lang="en-GB" sz="1600" b="1" dirty="0">
              <a:solidFill>
                <a:schemeClr val="tx1"/>
              </a:solidFill>
              <a:latin typeface="Cambria" panose="02040503050406030204" pitchFamily="18" charset="0"/>
            </a:endParaRPr>
          </a:p>
        </p:txBody>
      </p:sp>
      <p:grpSp>
        <p:nvGrpSpPr>
          <p:cNvPr id="64" name="Group 63"/>
          <p:cNvGrpSpPr/>
          <p:nvPr/>
        </p:nvGrpSpPr>
        <p:grpSpPr>
          <a:xfrm>
            <a:off x="2723074" y="2576820"/>
            <a:ext cx="368291" cy="245246"/>
            <a:chOff x="3887408" y="5489523"/>
            <a:chExt cx="309153" cy="178427"/>
          </a:xfrm>
        </p:grpSpPr>
        <p:sp>
          <p:nvSpPr>
            <p:cNvPr id="65" name="Rounded Rectangle 64"/>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1" name="Rectangle 70"/>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72" name="Group 71"/>
          <p:cNvGrpSpPr/>
          <p:nvPr/>
        </p:nvGrpSpPr>
        <p:grpSpPr>
          <a:xfrm>
            <a:off x="3276732" y="2375574"/>
            <a:ext cx="368291" cy="245246"/>
            <a:chOff x="3887408" y="5489523"/>
            <a:chExt cx="309153" cy="178427"/>
          </a:xfrm>
        </p:grpSpPr>
        <p:sp>
          <p:nvSpPr>
            <p:cNvPr id="73" name="Rounded Rectangle 72"/>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4" name="Rectangle 73"/>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75" name="R1vsR2EdgeVal"/>
          <p:cNvGrpSpPr/>
          <p:nvPr/>
        </p:nvGrpSpPr>
        <p:grpSpPr>
          <a:xfrm>
            <a:off x="3104751" y="3259248"/>
            <a:ext cx="368291" cy="245246"/>
            <a:chOff x="3887408" y="5489523"/>
            <a:chExt cx="309153" cy="178427"/>
          </a:xfrm>
        </p:grpSpPr>
        <p:sp>
          <p:nvSpPr>
            <p:cNvPr id="82" name="Rounded Rectangle 81"/>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83" name="Rectangle 82"/>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84" name="Group 83"/>
          <p:cNvGrpSpPr/>
          <p:nvPr/>
        </p:nvGrpSpPr>
        <p:grpSpPr>
          <a:xfrm>
            <a:off x="3587358" y="3033949"/>
            <a:ext cx="368291" cy="245246"/>
            <a:chOff x="3887408" y="5489523"/>
            <a:chExt cx="309153" cy="178427"/>
          </a:xfrm>
        </p:grpSpPr>
        <p:sp>
          <p:nvSpPr>
            <p:cNvPr id="85" name="Rounded Rectangle 84"/>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86" name="Rectangle 85"/>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87" name="Group 86"/>
          <p:cNvGrpSpPr/>
          <p:nvPr/>
        </p:nvGrpSpPr>
        <p:grpSpPr>
          <a:xfrm>
            <a:off x="3154085" y="2797970"/>
            <a:ext cx="365061" cy="245246"/>
            <a:chOff x="3430143" y="5333609"/>
            <a:chExt cx="306442" cy="178427"/>
          </a:xfrm>
        </p:grpSpPr>
        <p:sp>
          <p:nvSpPr>
            <p:cNvPr id="88" name="Rounded Rectangle 87"/>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89" name="Rectangle 88"/>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sp>
        <p:nvSpPr>
          <p:cNvPr id="99" name="Oval 98"/>
          <p:cNvSpPr/>
          <p:nvPr/>
        </p:nvSpPr>
        <p:spPr>
          <a:xfrm>
            <a:off x="7100584" y="1658222"/>
            <a:ext cx="2204607" cy="1961801"/>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p:cNvSpPr/>
          <p:nvPr/>
        </p:nvSpPr>
        <p:spPr>
          <a:xfrm>
            <a:off x="8731765" y="3268962"/>
            <a:ext cx="1109236" cy="1023550"/>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p:cNvSpPr/>
          <p:nvPr/>
        </p:nvSpPr>
        <p:spPr>
          <a:xfrm>
            <a:off x="7811892" y="2255702"/>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p:cNvSpPr/>
          <p:nvPr/>
        </p:nvSpPr>
        <p:spPr>
          <a:xfrm>
            <a:off x="7840121" y="3098262"/>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p:cNvSpPr/>
          <p:nvPr/>
        </p:nvSpPr>
        <p:spPr>
          <a:xfrm>
            <a:off x="8677025" y="2619311"/>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p:cNvSpPr/>
          <p:nvPr/>
        </p:nvSpPr>
        <p:spPr>
          <a:xfrm>
            <a:off x="9111787" y="3664677"/>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5" name="Straight Connector 104"/>
          <p:cNvCxnSpPr>
            <a:stCxn id="101" idx="4"/>
            <a:endCxn id="102" idx="0"/>
          </p:cNvCxnSpPr>
          <p:nvPr/>
        </p:nvCxnSpPr>
        <p:spPr>
          <a:xfrm>
            <a:off x="7889616" y="2411150"/>
            <a:ext cx="28229" cy="68711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1" idx="6"/>
            <a:endCxn id="103" idx="1"/>
          </p:cNvCxnSpPr>
          <p:nvPr/>
        </p:nvCxnSpPr>
        <p:spPr>
          <a:xfrm>
            <a:off x="7967340" y="2333426"/>
            <a:ext cx="732450" cy="30865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3" idx="4"/>
            <a:endCxn id="104" idx="0"/>
          </p:cNvCxnSpPr>
          <p:nvPr/>
        </p:nvCxnSpPr>
        <p:spPr>
          <a:xfrm>
            <a:off x="8754749" y="2774759"/>
            <a:ext cx="434762" cy="889918"/>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3" idx="3"/>
            <a:endCxn id="102" idx="6"/>
          </p:cNvCxnSpPr>
          <p:nvPr/>
        </p:nvCxnSpPr>
        <p:spPr>
          <a:xfrm flipH="1">
            <a:off x="7995569" y="2751994"/>
            <a:ext cx="704221" cy="42399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7943367" y="1553714"/>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endParaRPr lang="en-GB" b="1" dirty="0">
              <a:solidFill>
                <a:schemeClr val="tx1"/>
              </a:solidFill>
              <a:latin typeface="Cambria" panose="02040503050406030204" pitchFamily="18" charset="0"/>
            </a:endParaRPr>
          </a:p>
        </p:txBody>
      </p:sp>
      <p:sp>
        <p:nvSpPr>
          <p:cNvPr id="110" name="Rectangle 109"/>
          <p:cNvSpPr/>
          <p:nvPr/>
        </p:nvSpPr>
        <p:spPr>
          <a:xfrm>
            <a:off x="9202160" y="3172243"/>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5</a:t>
            </a:r>
            <a:endParaRPr lang="en-GB" b="1" dirty="0">
              <a:solidFill>
                <a:schemeClr val="tx1"/>
              </a:solidFill>
              <a:latin typeface="Cambria" panose="02040503050406030204" pitchFamily="18" charset="0"/>
            </a:endParaRPr>
          </a:p>
        </p:txBody>
      </p:sp>
      <p:sp>
        <p:nvSpPr>
          <p:cNvPr id="111" name="Rectangle 110"/>
          <p:cNvSpPr/>
          <p:nvPr/>
        </p:nvSpPr>
        <p:spPr>
          <a:xfrm>
            <a:off x="7438491" y="1964539"/>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a:solidFill>
                  <a:schemeClr val="tx1"/>
                </a:solidFill>
                <a:latin typeface="Cambria" panose="02040503050406030204" pitchFamily="18" charset="0"/>
              </a:rPr>
              <a:t>8</a:t>
            </a:r>
            <a:endParaRPr lang="en-GB" sz="1600" b="1" dirty="0">
              <a:solidFill>
                <a:schemeClr val="tx1"/>
              </a:solidFill>
              <a:latin typeface="Cambria" panose="02040503050406030204" pitchFamily="18" charset="0"/>
            </a:endParaRPr>
          </a:p>
        </p:txBody>
      </p:sp>
      <p:sp>
        <p:nvSpPr>
          <p:cNvPr id="112" name="Rectangle 111"/>
          <p:cNvSpPr/>
          <p:nvPr/>
        </p:nvSpPr>
        <p:spPr>
          <a:xfrm>
            <a:off x="7901843" y="3145059"/>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a:solidFill>
                  <a:schemeClr val="tx1"/>
                </a:solidFill>
                <a:latin typeface="Cambria" panose="02040503050406030204" pitchFamily="18" charset="0"/>
              </a:rPr>
              <a:t>7</a:t>
            </a:r>
            <a:endParaRPr lang="en-GB" sz="1600" b="1" dirty="0">
              <a:solidFill>
                <a:schemeClr val="tx1"/>
              </a:solidFill>
              <a:latin typeface="Cambria" panose="02040503050406030204" pitchFamily="18" charset="0"/>
            </a:endParaRPr>
          </a:p>
        </p:txBody>
      </p:sp>
      <p:sp>
        <p:nvSpPr>
          <p:cNvPr id="113" name="Rectangle 112"/>
          <p:cNvSpPr/>
          <p:nvPr/>
        </p:nvSpPr>
        <p:spPr>
          <a:xfrm>
            <a:off x="8768864" y="2263798"/>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Cambria" panose="02040503050406030204" pitchFamily="18" charset="0"/>
              </a:rPr>
              <a:t>r</a:t>
            </a:r>
            <a:r>
              <a:rPr lang="en-US" sz="2000" b="1" baseline="-25000" dirty="0">
                <a:solidFill>
                  <a:srgbClr val="FF0000"/>
                </a:solidFill>
                <a:latin typeface="Cambria" panose="02040503050406030204" pitchFamily="18" charset="0"/>
              </a:rPr>
              <a:t>9</a:t>
            </a:r>
            <a:endParaRPr lang="en-GB" sz="1600" b="1" dirty="0">
              <a:solidFill>
                <a:srgbClr val="FF0000"/>
              </a:solidFill>
              <a:latin typeface="Cambria" panose="02040503050406030204" pitchFamily="18" charset="0"/>
            </a:endParaRPr>
          </a:p>
        </p:txBody>
      </p:sp>
      <p:sp>
        <p:nvSpPr>
          <p:cNvPr id="114" name="Rectangle 113"/>
          <p:cNvSpPr/>
          <p:nvPr/>
        </p:nvSpPr>
        <p:spPr>
          <a:xfrm>
            <a:off x="8972130" y="3803699"/>
            <a:ext cx="515312" cy="206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10</a:t>
            </a:r>
            <a:endParaRPr lang="en-GB" sz="1600" b="1" dirty="0">
              <a:solidFill>
                <a:schemeClr val="tx1"/>
              </a:solidFill>
              <a:latin typeface="Cambria" panose="02040503050406030204" pitchFamily="18" charset="0"/>
            </a:endParaRPr>
          </a:p>
        </p:txBody>
      </p:sp>
      <p:grpSp>
        <p:nvGrpSpPr>
          <p:cNvPr id="115" name="Group 114"/>
          <p:cNvGrpSpPr/>
          <p:nvPr/>
        </p:nvGrpSpPr>
        <p:grpSpPr>
          <a:xfrm>
            <a:off x="8119720" y="2374065"/>
            <a:ext cx="368291" cy="245246"/>
            <a:chOff x="3887408" y="5489523"/>
            <a:chExt cx="309153" cy="178427"/>
          </a:xfrm>
        </p:grpSpPr>
        <p:sp>
          <p:nvSpPr>
            <p:cNvPr id="116" name="Rounded Rectangle 115"/>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17" name="Rectangle 116"/>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118" name="Group 117"/>
          <p:cNvGrpSpPr/>
          <p:nvPr/>
        </p:nvGrpSpPr>
        <p:grpSpPr>
          <a:xfrm>
            <a:off x="8119720" y="2849841"/>
            <a:ext cx="368291" cy="245246"/>
            <a:chOff x="3887408" y="5489523"/>
            <a:chExt cx="309153" cy="178427"/>
          </a:xfrm>
        </p:grpSpPr>
        <p:sp>
          <p:nvSpPr>
            <p:cNvPr id="119" name="Rounded Rectangle 118"/>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20" name="Rectangle 119"/>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121" name="Group 120"/>
          <p:cNvGrpSpPr/>
          <p:nvPr/>
        </p:nvGrpSpPr>
        <p:grpSpPr>
          <a:xfrm>
            <a:off x="8666633" y="2913781"/>
            <a:ext cx="368291" cy="245246"/>
            <a:chOff x="3887408" y="5489523"/>
            <a:chExt cx="309153" cy="178427"/>
          </a:xfrm>
        </p:grpSpPr>
        <p:sp>
          <p:nvSpPr>
            <p:cNvPr id="122" name="Rounded Rectangle 121"/>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23" name="Rectangle 122"/>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124" name="Group 123"/>
          <p:cNvGrpSpPr/>
          <p:nvPr/>
        </p:nvGrpSpPr>
        <p:grpSpPr>
          <a:xfrm>
            <a:off x="7717275" y="2655942"/>
            <a:ext cx="365061" cy="245246"/>
            <a:chOff x="3430143" y="5333609"/>
            <a:chExt cx="306442" cy="178427"/>
          </a:xfrm>
        </p:grpSpPr>
        <p:sp>
          <p:nvSpPr>
            <p:cNvPr id="125" name="Rounded Rectangle 124"/>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26" name="Rectangle 125"/>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sp>
        <p:nvSpPr>
          <p:cNvPr id="131" name="Rectangle 130"/>
          <p:cNvSpPr/>
          <p:nvPr/>
        </p:nvSpPr>
        <p:spPr>
          <a:xfrm>
            <a:off x="6287670" y="4450895"/>
            <a:ext cx="3791049" cy="411978"/>
          </a:xfrm>
          <a:prstGeom prst="rect">
            <a:avLst/>
          </a:prstGeom>
          <a:solidFill>
            <a:schemeClr val="bg1"/>
          </a:solidFill>
          <a:ln w="19050">
            <a:solidFill>
              <a:srgbClr val="FF57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Cohesion Penalty in  C4   and  C5</a:t>
            </a:r>
            <a:endParaRPr lang="en-GB" sz="2400" b="1" i="1" dirty="0">
              <a:solidFill>
                <a:schemeClr val="tx1"/>
              </a:solidFill>
              <a:latin typeface="Agency FB" panose="020B0503020202020204" pitchFamily="34" charset="0"/>
            </a:endParaRPr>
          </a:p>
        </p:txBody>
      </p:sp>
      <p:grpSp>
        <p:nvGrpSpPr>
          <p:cNvPr id="3" name="Group 2"/>
          <p:cNvGrpSpPr/>
          <p:nvPr/>
        </p:nvGrpSpPr>
        <p:grpSpPr>
          <a:xfrm>
            <a:off x="617343" y="4446947"/>
            <a:ext cx="3017520" cy="411978"/>
            <a:chOff x="617343" y="4446947"/>
            <a:chExt cx="3017520" cy="411978"/>
          </a:xfrm>
        </p:grpSpPr>
        <p:sp>
          <p:nvSpPr>
            <p:cNvPr id="130" name="Rectangle 129"/>
            <p:cNvSpPr/>
            <p:nvPr/>
          </p:nvSpPr>
          <p:spPr>
            <a:xfrm>
              <a:off x="617343" y="4446947"/>
              <a:ext cx="3017520" cy="411978"/>
            </a:xfrm>
            <a:prstGeom prst="rect">
              <a:avLst/>
            </a:prstGeom>
            <a:solidFill>
              <a:schemeClr val="bg1"/>
            </a:solidFill>
            <a:ln w="19050">
              <a:solidFill>
                <a:srgbClr val="FF57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Cohesion Penalty in C1</a:t>
              </a:r>
              <a:endParaRPr lang="en-GB" sz="2400" b="1" i="1" dirty="0">
                <a:solidFill>
                  <a:schemeClr val="tx1"/>
                </a:solidFill>
                <a:latin typeface="Agency FB" panose="020B0503020202020204" pitchFamily="34" charset="0"/>
              </a:endParaRPr>
            </a:p>
          </p:txBody>
        </p:sp>
        <p:sp>
          <p:nvSpPr>
            <p:cNvPr id="132" name="Rectangle 131"/>
            <p:cNvSpPr/>
            <p:nvPr/>
          </p:nvSpPr>
          <p:spPr>
            <a:xfrm>
              <a:off x="2934978" y="4455293"/>
              <a:ext cx="451125" cy="338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grpSp>
      <p:sp>
        <p:nvSpPr>
          <p:cNvPr id="143" name="Rectangle 142"/>
          <p:cNvSpPr/>
          <p:nvPr/>
        </p:nvSpPr>
        <p:spPr>
          <a:xfrm>
            <a:off x="8544945" y="4466917"/>
            <a:ext cx="451125" cy="338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endParaRPr lang="en-GB" b="1" dirty="0">
              <a:solidFill>
                <a:schemeClr val="tx1"/>
              </a:solidFill>
              <a:latin typeface="Cambria" panose="02040503050406030204" pitchFamily="18" charset="0"/>
            </a:endParaRPr>
          </a:p>
        </p:txBody>
      </p:sp>
      <p:sp>
        <p:nvSpPr>
          <p:cNvPr id="145" name="Rectangle 144"/>
          <p:cNvSpPr/>
          <p:nvPr/>
        </p:nvSpPr>
        <p:spPr>
          <a:xfrm>
            <a:off x="9397242" y="4504817"/>
            <a:ext cx="534367" cy="292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5</a:t>
            </a:r>
            <a:endParaRPr lang="en-GB" b="1" dirty="0">
              <a:solidFill>
                <a:schemeClr val="tx1"/>
              </a:solidFill>
              <a:latin typeface="Cambria" panose="02040503050406030204" pitchFamily="18" charset="0"/>
            </a:endParaRPr>
          </a:p>
        </p:txBody>
      </p:sp>
      <p:sp>
        <p:nvSpPr>
          <p:cNvPr id="146" name="Rectangle 145"/>
          <p:cNvSpPr/>
          <p:nvPr/>
        </p:nvSpPr>
        <p:spPr>
          <a:xfrm>
            <a:off x="6280210" y="5644770"/>
            <a:ext cx="3791049" cy="411978"/>
          </a:xfrm>
          <a:prstGeom prst="rect">
            <a:avLst/>
          </a:prstGeom>
          <a:solidFill>
            <a:schemeClr val="bg1"/>
          </a:solidFill>
          <a:ln w="19050">
            <a:solidFill>
              <a:srgbClr val="FF57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Correlation Penalty in    C4 and   C5</a:t>
            </a:r>
            <a:endParaRPr lang="en-GB" sz="2400" b="1" i="1" dirty="0">
              <a:solidFill>
                <a:schemeClr val="tx1"/>
              </a:solidFill>
              <a:latin typeface="Agency FB" panose="020B0503020202020204" pitchFamily="34" charset="0"/>
            </a:endParaRPr>
          </a:p>
        </p:txBody>
      </p:sp>
      <p:sp>
        <p:nvSpPr>
          <p:cNvPr id="147" name="Rectangle 146"/>
          <p:cNvSpPr/>
          <p:nvPr/>
        </p:nvSpPr>
        <p:spPr>
          <a:xfrm>
            <a:off x="8608605" y="5660792"/>
            <a:ext cx="451125" cy="338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endParaRPr lang="en-GB" b="1" dirty="0">
              <a:solidFill>
                <a:schemeClr val="tx1"/>
              </a:solidFill>
              <a:latin typeface="Cambria" panose="02040503050406030204" pitchFamily="18" charset="0"/>
            </a:endParaRPr>
          </a:p>
        </p:txBody>
      </p:sp>
      <p:sp>
        <p:nvSpPr>
          <p:cNvPr id="148" name="Rectangle 147"/>
          <p:cNvSpPr/>
          <p:nvPr/>
        </p:nvSpPr>
        <p:spPr>
          <a:xfrm>
            <a:off x="9460902" y="5698692"/>
            <a:ext cx="534367" cy="292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5</a:t>
            </a:r>
            <a:endParaRPr lang="en-GB" b="1" dirty="0">
              <a:solidFill>
                <a:schemeClr val="tx1"/>
              </a:solidFill>
              <a:latin typeface="Cambria" panose="02040503050406030204" pitchFamily="18" charset="0"/>
            </a:endParaRPr>
          </a:p>
        </p:txBody>
      </p:sp>
      <p:pic>
        <p:nvPicPr>
          <p:cNvPr id="149" name="Picture 148"/>
          <p:cNvPicPr>
            <a:picLocks noChangeAspect="1"/>
          </p:cNvPicPr>
          <p:nvPr/>
        </p:nvPicPr>
        <p:blipFill rotWithShape="1">
          <a:blip r:embed="rId4">
            <a:extLst>
              <a:ext uri="{28A0092B-C50C-407E-A947-70E740481C1C}">
                <a14:useLocalDpi xmlns:a14="http://schemas.microsoft.com/office/drawing/2010/main" val="0"/>
              </a:ext>
            </a:extLst>
          </a:blip>
          <a:srcRect l="-317" t="6060" r="317" b="9378"/>
          <a:stretch/>
        </p:blipFill>
        <p:spPr>
          <a:xfrm>
            <a:off x="3692261" y="4484114"/>
            <a:ext cx="1882079" cy="333464"/>
          </a:xfrm>
          <a:prstGeom prst="rect">
            <a:avLst/>
          </a:prstGeom>
        </p:spPr>
      </p:pic>
      <p:sp>
        <p:nvSpPr>
          <p:cNvPr id="150" name="Rectangle 149"/>
          <p:cNvSpPr/>
          <p:nvPr/>
        </p:nvSpPr>
        <p:spPr>
          <a:xfrm>
            <a:off x="617343" y="5001384"/>
            <a:ext cx="496767" cy="308345"/>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1-</a:t>
            </a:r>
            <a:endParaRPr lang="en-GB" sz="2000" b="1" i="1" dirty="0">
              <a:solidFill>
                <a:schemeClr val="tx1"/>
              </a:solidFill>
              <a:latin typeface="Cambria" panose="02040503050406030204" pitchFamily="18" charset="0"/>
            </a:endParaRPr>
          </a:p>
        </p:txBody>
      </p:sp>
      <p:sp>
        <p:nvSpPr>
          <p:cNvPr id="155" name="Rectangle 154"/>
          <p:cNvSpPr/>
          <p:nvPr/>
        </p:nvSpPr>
        <p:spPr>
          <a:xfrm>
            <a:off x="1616804" y="5019861"/>
            <a:ext cx="479794" cy="289868"/>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1-</a:t>
            </a:r>
            <a:endParaRPr lang="en-GB" sz="2000" b="1" i="1" dirty="0">
              <a:solidFill>
                <a:schemeClr val="tx1"/>
              </a:solidFill>
              <a:latin typeface="Cambria" panose="02040503050406030204" pitchFamily="18" charset="0"/>
            </a:endParaRPr>
          </a:p>
        </p:txBody>
      </p:sp>
      <p:sp>
        <p:nvSpPr>
          <p:cNvPr id="159" name="Rectangle 158"/>
          <p:cNvSpPr/>
          <p:nvPr/>
        </p:nvSpPr>
        <p:spPr>
          <a:xfrm>
            <a:off x="1313713" y="5038337"/>
            <a:ext cx="248384" cy="271392"/>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a:t>
            </a:r>
            <a:endParaRPr lang="en-GB" sz="2000" b="1" i="1" dirty="0">
              <a:solidFill>
                <a:schemeClr val="tx1"/>
              </a:solidFill>
              <a:latin typeface="Cambria" panose="02040503050406030204" pitchFamily="18" charset="0"/>
            </a:endParaRPr>
          </a:p>
        </p:txBody>
      </p:sp>
      <p:sp>
        <p:nvSpPr>
          <p:cNvPr id="160" name="Rectangle 159"/>
          <p:cNvSpPr/>
          <p:nvPr/>
        </p:nvSpPr>
        <p:spPr>
          <a:xfrm>
            <a:off x="2647646" y="5019861"/>
            <a:ext cx="479794" cy="289868"/>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1-</a:t>
            </a:r>
            <a:endParaRPr lang="en-GB" sz="2000" b="1" i="1" dirty="0">
              <a:solidFill>
                <a:schemeClr val="tx1"/>
              </a:solidFill>
              <a:latin typeface="Cambria" panose="02040503050406030204" pitchFamily="18" charset="0"/>
            </a:endParaRPr>
          </a:p>
        </p:txBody>
      </p:sp>
      <p:sp>
        <p:nvSpPr>
          <p:cNvPr id="161" name="Rectangle 160"/>
          <p:cNvSpPr/>
          <p:nvPr/>
        </p:nvSpPr>
        <p:spPr>
          <a:xfrm>
            <a:off x="2344555" y="5038337"/>
            <a:ext cx="248384" cy="271392"/>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a:t>
            </a:r>
            <a:endParaRPr lang="en-GB" sz="2000" b="1" i="1" dirty="0">
              <a:solidFill>
                <a:schemeClr val="tx1"/>
              </a:solidFill>
              <a:latin typeface="Cambria" panose="02040503050406030204" pitchFamily="18" charset="0"/>
            </a:endParaRPr>
          </a:p>
        </p:txBody>
      </p:sp>
      <p:sp>
        <p:nvSpPr>
          <p:cNvPr id="162" name="Rectangle 161"/>
          <p:cNvSpPr/>
          <p:nvPr/>
        </p:nvSpPr>
        <p:spPr>
          <a:xfrm>
            <a:off x="3755998" y="5019861"/>
            <a:ext cx="479794" cy="289868"/>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1-</a:t>
            </a:r>
            <a:endParaRPr lang="en-GB" sz="2000" b="1" i="1" dirty="0">
              <a:solidFill>
                <a:schemeClr val="tx1"/>
              </a:solidFill>
              <a:latin typeface="Cambria" panose="02040503050406030204" pitchFamily="18" charset="0"/>
            </a:endParaRPr>
          </a:p>
        </p:txBody>
      </p:sp>
      <p:sp>
        <p:nvSpPr>
          <p:cNvPr id="163" name="Rectangle 162"/>
          <p:cNvSpPr/>
          <p:nvPr/>
        </p:nvSpPr>
        <p:spPr>
          <a:xfrm>
            <a:off x="3452907" y="5038337"/>
            <a:ext cx="248384" cy="271392"/>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a:t>
            </a:r>
            <a:endParaRPr lang="en-GB" sz="2000" b="1" i="1" dirty="0">
              <a:solidFill>
                <a:schemeClr val="tx1"/>
              </a:solidFill>
              <a:latin typeface="Cambria" panose="02040503050406030204" pitchFamily="18" charset="0"/>
            </a:endParaRPr>
          </a:p>
        </p:txBody>
      </p:sp>
      <p:sp>
        <p:nvSpPr>
          <p:cNvPr id="164" name="Rectangle 163"/>
          <p:cNvSpPr/>
          <p:nvPr/>
        </p:nvSpPr>
        <p:spPr>
          <a:xfrm>
            <a:off x="4733270" y="5019861"/>
            <a:ext cx="479794" cy="289868"/>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1-</a:t>
            </a:r>
            <a:endParaRPr lang="en-GB" sz="2000" b="1" i="1" dirty="0">
              <a:solidFill>
                <a:schemeClr val="tx1"/>
              </a:solidFill>
              <a:latin typeface="Cambria" panose="02040503050406030204" pitchFamily="18" charset="0"/>
            </a:endParaRPr>
          </a:p>
        </p:txBody>
      </p:sp>
      <p:sp>
        <p:nvSpPr>
          <p:cNvPr id="165" name="Rectangle 164"/>
          <p:cNvSpPr/>
          <p:nvPr/>
        </p:nvSpPr>
        <p:spPr>
          <a:xfrm>
            <a:off x="4430179" y="5038337"/>
            <a:ext cx="248384" cy="271392"/>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a:t>
            </a:r>
            <a:endParaRPr lang="en-GB" sz="2000" b="1" i="1" dirty="0">
              <a:solidFill>
                <a:schemeClr val="tx1"/>
              </a:solidFill>
              <a:latin typeface="Cambria" panose="02040503050406030204" pitchFamily="18" charset="0"/>
            </a:endParaRPr>
          </a:p>
        </p:txBody>
      </p:sp>
      <p:grpSp>
        <p:nvGrpSpPr>
          <p:cNvPr id="169" name="Group 168"/>
          <p:cNvGrpSpPr/>
          <p:nvPr/>
        </p:nvGrpSpPr>
        <p:grpSpPr>
          <a:xfrm>
            <a:off x="1201770" y="5617952"/>
            <a:ext cx="368291" cy="245246"/>
            <a:chOff x="3887408" y="5489523"/>
            <a:chExt cx="309153" cy="178427"/>
          </a:xfrm>
        </p:grpSpPr>
        <p:sp>
          <p:nvSpPr>
            <p:cNvPr id="170" name="Rounded Rectangle 169"/>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71" name="Rectangle 170"/>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.2</a:t>
              </a:r>
              <a:endParaRPr lang="en-GB" sz="1400" b="1" dirty="0">
                <a:solidFill>
                  <a:schemeClr val="tx1"/>
                </a:solidFill>
                <a:latin typeface="Cambria" panose="02040503050406030204" pitchFamily="18" charset="0"/>
              </a:endParaRPr>
            </a:p>
          </p:txBody>
        </p:sp>
      </p:grpSp>
      <p:grpSp>
        <p:nvGrpSpPr>
          <p:cNvPr id="172" name="Group 171"/>
          <p:cNvGrpSpPr/>
          <p:nvPr/>
        </p:nvGrpSpPr>
        <p:grpSpPr>
          <a:xfrm>
            <a:off x="1794336" y="5617952"/>
            <a:ext cx="368291" cy="245246"/>
            <a:chOff x="3887408" y="5489523"/>
            <a:chExt cx="309153" cy="178427"/>
          </a:xfrm>
        </p:grpSpPr>
        <p:sp>
          <p:nvSpPr>
            <p:cNvPr id="173" name="Rounded Rectangle 172"/>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74" name="Rectangle 173"/>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.2</a:t>
              </a:r>
              <a:endParaRPr lang="en-GB" sz="1400" b="1" dirty="0">
                <a:solidFill>
                  <a:schemeClr val="tx1"/>
                </a:solidFill>
                <a:latin typeface="Cambria" panose="02040503050406030204" pitchFamily="18" charset="0"/>
              </a:endParaRPr>
            </a:p>
          </p:txBody>
        </p:sp>
      </p:grpSp>
      <p:grpSp>
        <p:nvGrpSpPr>
          <p:cNvPr id="175" name="Group 174"/>
          <p:cNvGrpSpPr/>
          <p:nvPr/>
        </p:nvGrpSpPr>
        <p:grpSpPr>
          <a:xfrm>
            <a:off x="2496106" y="5617952"/>
            <a:ext cx="368291" cy="245246"/>
            <a:chOff x="3887408" y="5489523"/>
            <a:chExt cx="309153" cy="178427"/>
          </a:xfrm>
        </p:grpSpPr>
        <p:sp>
          <p:nvSpPr>
            <p:cNvPr id="176" name="Rounded Rectangle 175"/>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77" name="Rectangle 176"/>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178" name="Group 177"/>
          <p:cNvGrpSpPr/>
          <p:nvPr/>
        </p:nvGrpSpPr>
        <p:grpSpPr>
          <a:xfrm>
            <a:off x="3135523" y="5617952"/>
            <a:ext cx="368291" cy="245246"/>
            <a:chOff x="3887408" y="5489523"/>
            <a:chExt cx="309153" cy="178427"/>
          </a:xfrm>
        </p:grpSpPr>
        <p:sp>
          <p:nvSpPr>
            <p:cNvPr id="179" name="Rounded Rectangle 178"/>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80" name="Rectangle 179"/>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181" name="Group 180"/>
          <p:cNvGrpSpPr/>
          <p:nvPr/>
        </p:nvGrpSpPr>
        <p:grpSpPr>
          <a:xfrm>
            <a:off x="3813311" y="5617952"/>
            <a:ext cx="368291" cy="245246"/>
            <a:chOff x="3887408" y="5489523"/>
            <a:chExt cx="309153" cy="178427"/>
          </a:xfrm>
        </p:grpSpPr>
        <p:sp>
          <p:nvSpPr>
            <p:cNvPr id="182" name="Rounded Rectangle 181"/>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83" name="Rectangle 182"/>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0</a:t>
              </a:r>
              <a:endParaRPr lang="en-GB" sz="1400" b="1" dirty="0">
                <a:solidFill>
                  <a:schemeClr val="tx1"/>
                </a:solidFill>
                <a:latin typeface="Cambria" panose="02040503050406030204" pitchFamily="18" charset="0"/>
              </a:endParaRPr>
            </a:p>
          </p:txBody>
        </p:sp>
      </p:grpSp>
      <p:sp>
        <p:nvSpPr>
          <p:cNvPr id="184" name="Rectangle 183"/>
          <p:cNvSpPr/>
          <p:nvPr/>
        </p:nvSpPr>
        <p:spPr>
          <a:xfrm>
            <a:off x="1560081" y="5617952"/>
            <a:ext cx="248384" cy="271392"/>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a:t>
            </a:r>
            <a:endParaRPr lang="en-GB" sz="2000" b="1" i="1" dirty="0">
              <a:solidFill>
                <a:schemeClr val="tx1"/>
              </a:solidFill>
              <a:latin typeface="Cambria" panose="02040503050406030204" pitchFamily="18" charset="0"/>
            </a:endParaRPr>
          </a:p>
        </p:txBody>
      </p:sp>
      <p:sp>
        <p:nvSpPr>
          <p:cNvPr id="185" name="Rectangle 184"/>
          <p:cNvSpPr/>
          <p:nvPr/>
        </p:nvSpPr>
        <p:spPr>
          <a:xfrm>
            <a:off x="2187564" y="5617952"/>
            <a:ext cx="248384" cy="271392"/>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a:t>
            </a:r>
            <a:endParaRPr lang="en-GB" sz="2000" b="1" i="1" dirty="0">
              <a:solidFill>
                <a:schemeClr val="tx1"/>
              </a:solidFill>
              <a:latin typeface="Cambria" panose="02040503050406030204" pitchFamily="18" charset="0"/>
            </a:endParaRPr>
          </a:p>
        </p:txBody>
      </p:sp>
      <p:sp>
        <p:nvSpPr>
          <p:cNvPr id="186" name="Rectangle 185"/>
          <p:cNvSpPr/>
          <p:nvPr/>
        </p:nvSpPr>
        <p:spPr>
          <a:xfrm>
            <a:off x="2847463" y="5617952"/>
            <a:ext cx="248384" cy="271392"/>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a:t>
            </a:r>
            <a:endParaRPr lang="en-GB" sz="2000" b="1" i="1" dirty="0">
              <a:solidFill>
                <a:schemeClr val="tx1"/>
              </a:solidFill>
              <a:latin typeface="Cambria" panose="02040503050406030204" pitchFamily="18" charset="0"/>
            </a:endParaRPr>
          </a:p>
        </p:txBody>
      </p:sp>
      <p:sp>
        <p:nvSpPr>
          <p:cNvPr id="187" name="Rectangle 186"/>
          <p:cNvSpPr/>
          <p:nvPr/>
        </p:nvSpPr>
        <p:spPr>
          <a:xfrm>
            <a:off x="3527570" y="5617952"/>
            <a:ext cx="248384" cy="271392"/>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a:t>
            </a:r>
            <a:endParaRPr lang="en-GB" sz="2000" b="1" i="1" dirty="0">
              <a:solidFill>
                <a:schemeClr val="tx1"/>
              </a:solidFill>
              <a:latin typeface="Cambria" panose="02040503050406030204" pitchFamily="18" charset="0"/>
            </a:endParaRPr>
          </a:p>
        </p:txBody>
      </p:sp>
      <p:grpSp>
        <p:nvGrpSpPr>
          <p:cNvPr id="188" name="Group 187"/>
          <p:cNvGrpSpPr/>
          <p:nvPr/>
        </p:nvGrpSpPr>
        <p:grpSpPr>
          <a:xfrm>
            <a:off x="2187564" y="6181190"/>
            <a:ext cx="966521" cy="362882"/>
            <a:chOff x="3887408" y="5489523"/>
            <a:chExt cx="309153" cy="178427"/>
          </a:xfrm>
        </p:grpSpPr>
        <p:sp>
          <p:nvSpPr>
            <p:cNvPr id="189" name="Rounded Rectangle 188"/>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90" name="Rectangle 189"/>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0.6</a:t>
              </a:r>
              <a:endParaRPr lang="en-GB" sz="1400" b="1" dirty="0">
                <a:solidFill>
                  <a:schemeClr val="tx1"/>
                </a:solidFill>
                <a:latin typeface="Cambria" panose="02040503050406030204" pitchFamily="18" charset="0"/>
              </a:endParaRPr>
            </a:p>
          </p:txBody>
        </p:sp>
      </p:grpSp>
      <p:grpSp>
        <p:nvGrpSpPr>
          <p:cNvPr id="191" name="Group 190"/>
          <p:cNvGrpSpPr/>
          <p:nvPr/>
        </p:nvGrpSpPr>
        <p:grpSpPr>
          <a:xfrm>
            <a:off x="6406473" y="5048321"/>
            <a:ext cx="368291" cy="245246"/>
            <a:chOff x="3887408" y="5489523"/>
            <a:chExt cx="309153" cy="178427"/>
          </a:xfrm>
        </p:grpSpPr>
        <p:sp>
          <p:nvSpPr>
            <p:cNvPr id="192" name="Rounded Rectangle 191"/>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93" name="Rectangle 192"/>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.2</a:t>
              </a:r>
              <a:endParaRPr lang="en-GB" sz="1400" b="1" dirty="0">
                <a:solidFill>
                  <a:schemeClr val="tx1"/>
                </a:solidFill>
                <a:latin typeface="Cambria" panose="02040503050406030204" pitchFamily="18" charset="0"/>
              </a:endParaRPr>
            </a:p>
          </p:txBody>
        </p:sp>
      </p:grpSp>
      <p:grpSp>
        <p:nvGrpSpPr>
          <p:cNvPr id="194" name="Group 193"/>
          <p:cNvGrpSpPr/>
          <p:nvPr/>
        </p:nvGrpSpPr>
        <p:grpSpPr>
          <a:xfrm>
            <a:off x="6999039" y="5048321"/>
            <a:ext cx="368291" cy="245246"/>
            <a:chOff x="3887408" y="5489523"/>
            <a:chExt cx="309153" cy="178427"/>
          </a:xfrm>
        </p:grpSpPr>
        <p:sp>
          <p:nvSpPr>
            <p:cNvPr id="195" name="Rounded Rectangle 194"/>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96" name="Rectangle 195"/>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.2</a:t>
              </a:r>
              <a:endParaRPr lang="en-GB" sz="1400" b="1" dirty="0">
                <a:solidFill>
                  <a:schemeClr val="tx1"/>
                </a:solidFill>
                <a:latin typeface="Cambria" panose="02040503050406030204" pitchFamily="18" charset="0"/>
              </a:endParaRPr>
            </a:p>
          </p:txBody>
        </p:sp>
      </p:grpSp>
      <p:grpSp>
        <p:nvGrpSpPr>
          <p:cNvPr id="197" name="Group 196"/>
          <p:cNvGrpSpPr/>
          <p:nvPr/>
        </p:nvGrpSpPr>
        <p:grpSpPr>
          <a:xfrm>
            <a:off x="7700809" y="5048321"/>
            <a:ext cx="368291" cy="245246"/>
            <a:chOff x="3887408" y="5489523"/>
            <a:chExt cx="309153" cy="178427"/>
          </a:xfrm>
        </p:grpSpPr>
        <p:sp>
          <p:nvSpPr>
            <p:cNvPr id="198" name="Rounded Rectangle 197"/>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99" name="Rectangle 198"/>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rPr>
                <a:t>0</a:t>
              </a:r>
              <a:endParaRPr lang="en-GB" sz="1400" b="1" dirty="0">
                <a:solidFill>
                  <a:schemeClr val="tx1"/>
                </a:solidFill>
                <a:latin typeface="Cambria" panose="02040503050406030204" pitchFamily="18" charset="0"/>
              </a:endParaRPr>
            </a:p>
          </p:txBody>
        </p:sp>
      </p:grpSp>
      <p:sp>
        <p:nvSpPr>
          <p:cNvPr id="206" name="Rectangle 205"/>
          <p:cNvSpPr/>
          <p:nvPr/>
        </p:nvSpPr>
        <p:spPr>
          <a:xfrm>
            <a:off x="6764784" y="5048321"/>
            <a:ext cx="248384" cy="271392"/>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a:t>
            </a:r>
            <a:endParaRPr lang="en-GB" sz="2000" b="1" i="1" dirty="0">
              <a:solidFill>
                <a:schemeClr val="tx1"/>
              </a:solidFill>
              <a:latin typeface="Cambria" panose="02040503050406030204" pitchFamily="18" charset="0"/>
            </a:endParaRPr>
          </a:p>
        </p:txBody>
      </p:sp>
      <p:sp>
        <p:nvSpPr>
          <p:cNvPr id="207" name="Rectangle 206"/>
          <p:cNvSpPr/>
          <p:nvPr/>
        </p:nvSpPr>
        <p:spPr>
          <a:xfrm>
            <a:off x="7392267" y="5048321"/>
            <a:ext cx="248384" cy="271392"/>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a:t>
            </a:r>
            <a:endParaRPr lang="en-GB" sz="2000" b="1" i="1" dirty="0">
              <a:solidFill>
                <a:schemeClr val="tx1"/>
              </a:solidFill>
              <a:latin typeface="Cambria" panose="02040503050406030204" pitchFamily="18" charset="0"/>
            </a:endParaRPr>
          </a:p>
        </p:txBody>
      </p:sp>
      <p:grpSp>
        <p:nvGrpSpPr>
          <p:cNvPr id="210" name="Group 209"/>
          <p:cNvGrpSpPr/>
          <p:nvPr/>
        </p:nvGrpSpPr>
        <p:grpSpPr>
          <a:xfrm>
            <a:off x="8564888" y="4992592"/>
            <a:ext cx="966521" cy="362882"/>
            <a:chOff x="3887408" y="5489523"/>
            <a:chExt cx="309153" cy="178427"/>
          </a:xfrm>
        </p:grpSpPr>
        <p:sp>
          <p:nvSpPr>
            <p:cNvPr id="211" name="Rounded Rectangle 210"/>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12" name="Rectangle 211"/>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0.4</a:t>
              </a:r>
              <a:endParaRPr lang="en-GB" sz="1400" b="1" dirty="0">
                <a:solidFill>
                  <a:schemeClr val="tx1"/>
                </a:solidFill>
                <a:latin typeface="Cambria" panose="02040503050406030204" pitchFamily="18" charset="0"/>
              </a:endParaRPr>
            </a:p>
          </p:txBody>
        </p:sp>
      </p:grpSp>
      <p:sp>
        <p:nvSpPr>
          <p:cNvPr id="213" name="Rectangle 212"/>
          <p:cNvSpPr/>
          <p:nvPr/>
        </p:nvSpPr>
        <p:spPr>
          <a:xfrm>
            <a:off x="8192802" y="5029099"/>
            <a:ext cx="248384" cy="271392"/>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a:t>
            </a:r>
            <a:endParaRPr lang="en-GB" sz="2000" b="1" i="1" dirty="0">
              <a:solidFill>
                <a:schemeClr val="tx1"/>
              </a:solidFill>
              <a:latin typeface="Cambria" panose="02040503050406030204" pitchFamily="18" charset="0"/>
            </a:endParaRPr>
          </a:p>
        </p:txBody>
      </p:sp>
      <p:grpSp>
        <p:nvGrpSpPr>
          <p:cNvPr id="217" name="Group 216"/>
          <p:cNvGrpSpPr/>
          <p:nvPr/>
        </p:nvGrpSpPr>
        <p:grpSpPr>
          <a:xfrm>
            <a:off x="8666633" y="2920105"/>
            <a:ext cx="368291" cy="245246"/>
            <a:chOff x="3887408" y="5489523"/>
            <a:chExt cx="309153" cy="178427"/>
          </a:xfrm>
        </p:grpSpPr>
        <p:sp>
          <p:nvSpPr>
            <p:cNvPr id="218" name="Rounded Rectangle 217"/>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19" name="Rectangle 218"/>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spTree>
    <p:custDataLst>
      <p:tags r:id="rId1"/>
    </p:custDataLst>
    <p:extLst>
      <p:ext uri="{BB962C8B-B14F-4D97-AF65-F5344CB8AC3E}">
        <p14:creationId xmlns:p14="http://schemas.microsoft.com/office/powerpoint/2010/main" val="356059719"/>
      </p:ext>
    </p:extLst>
  </p:cSld>
  <p:clrMapOvr>
    <a:masterClrMapping/>
  </p:clrMapOvr>
  <mc:AlternateContent xmlns:mc="http://schemas.openxmlformats.org/markup-compatibility/2006" xmlns:p14="http://schemas.microsoft.com/office/powerpoint/2010/main">
    <mc:Choice Requires="p14">
      <p:transition spd="slow" p14:dur="2000" advTm="71490"/>
    </mc:Choice>
    <mc:Fallback xmlns="">
      <p:transition spd="slow" advTm="71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par>
                                <p:cTn id="25" presetID="10"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par>
                                <p:cTn id="28" presetID="10" presetClass="entr" presetSubtype="0" fill="hold"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500"/>
                                        <p:tgtEl>
                                          <p:spTgt spid="53"/>
                                        </p:tgtEl>
                                      </p:cBhvr>
                                    </p:animEffect>
                                  </p:childTnLst>
                                </p:cTn>
                              </p:par>
                              <p:par>
                                <p:cTn id="31" presetID="10"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par>
                                <p:cTn id="34" presetID="10" presetClass="entr" presetSubtype="0" fill="hold"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500"/>
                                        <p:tgtEl>
                                          <p:spTgt spid="5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fade">
                                      <p:cBhvr>
                                        <p:cTn id="45" dur="500"/>
                                        <p:tgtEl>
                                          <p:spTgt spid="5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0"/>
                                        </p:tgtEl>
                                        <p:attrNameLst>
                                          <p:attrName>style.visibility</p:attrName>
                                        </p:attrNameLst>
                                      </p:cBhvr>
                                      <p:to>
                                        <p:strVal val="visible"/>
                                      </p:to>
                                    </p:set>
                                    <p:animEffect transition="in" filter="fade">
                                      <p:cBhvr>
                                        <p:cTn id="48" dur="500"/>
                                        <p:tgtEl>
                                          <p:spTgt spid="6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fade">
                                      <p:cBhvr>
                                        <p:cTn id="51" dur="500"/>
                                        <p:tgtEl>
                                          <p:spTgt spid="6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fade">
                                      <p:cBhvr>
                                        <p:cTn id="54" dur="500"/>
                                        <p:tgtEl>
                                          <p:spTgt spid="62"/>
                                        </p:tgtEl>
                                      </p:cBhvr>
                                    </p:animEffect>
                                  </p:childTnLst>
                                </p:cTn>
                              </p:par>
                              <p:par>
                                <p:cTn id="55" presetID="10" presetClass="entr" presetSubtype="0"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10" presetClass="entr" presetSubtype="0" fill="hold" nodeType="withEffect">
                                  <p:stCondLst>
                                    <p:cond delay="0"/>
                                  </p:stCondLst>
                                  <p:childTnLst>
                                    <p:set>
                                      <p:cBhvr>
                                        <p:cTn id="59" dur="1" fill="hold">
                                          <p:stCondLst>
                                            <p:cond delay="0"/>
                                          </p:stCondLst>
                                        </p:cTn>
                                        <p:tgtEl>
                                          <p:spTgt spid="72"/>
                                        </p:tgtEl>
                                        <p:attrNameLst>
                                          <p:attrName>style.visibility</p:attrName>
                                        </p:attrNameLst>
                                      </p:cBhvr>
                                      <p:to>
                                        <p:strVal val="visible"/>
                                      </p:to>
                                    </p:set>
                                    <p:animEffect transition="in" filter="fade">
                                      <p:cBhvr>
                                        <p:cTn id="60" dur="500"/>
                                        <p:tgtEl>
                                          <p:spTgt spid="72"/>
                                        </p:tgtEl>
                                      </p:cBhvr>
                                    </p:animEffect>
                                  </p:childTnLst>
                                </p:cTn>
                              </p:par>
                              <p:par>
                                <p:cTn id="61" presetID="10" presetClass="entr" presetSubtype="0" fill="hold" nodeType="withEffect">
                                  <p:stCondLst>
                                    <p:cond delay="0"/>
                                  </p:stCondLst>
                                  <p:childTnLst>
                                    <p:set>
                                      <p:cBhvr>
                                        <p:cTn id="62" dur="1" fill="hold">
                                          <p:stCondLst>
                                            <p:cond delay="0"/>
                                          </p:stCondLst>
                                        </p:cTn>
                                        <p:tgtEl>
                                          <p:spTgt spid="75"/>
                                        </p:tgtEl>
                                        <p:attrNameLst>
                                          <p:attrName>style.visibility</p:attrName>
                                        </p:attrNameLst>
                                      </p:cBhvr>
                                      <p:to>
                                        <p:strVal val="visible"/>
                                      </p:to>
                                    </p:set>
                                    <p:animEffect transition="in" filter="fade">
                                      <p:cBhvr>
                                        <p:cTn id="63" dur="500"/>
                                        <p:tgtEl>
                                          <p:spTgt spid="75"/>
                                        </p:tgtEl>
                                      </p:cBhvr>
                                    </p:animEffect>
                                  </p:childTnLst>
                                </p:cTn>
                              </p:par>
                              <p:par>
                                <p:cTn id="64" presetID="10" presetClass="entr" presetSubtype="0" fill="hold" nodeType="withEffect">
                                  <p:stCondLst>
                                    <p:cond delay="0"/>
                                  </p:stCondLst>
                                  <p:childTnLst>
                                    <p:set>
                                      <p:cBhvr>
                                        <p:cTn id="65" dur="1" fill="hold">
                                          <p:stCondLst>
                                            <p:cond delay="0"/>
                                          </p:stCondLst>
                                        </p:cTn>
                                        <p:tgtEl>
                                          <p:spTgt spid="84"/>
                                        </p:tgtEl>
                                        <p:attrNameLst>
                                          <p:attrName>style.visibility</p:attrName>
                                        </p:attrNameLst>
                                      </p:cBhvr>
                                      <p:to>
                                        <p:strVal val="visible"/>
                                      </p:to>
                                    </p:set>
                                    <p:animEffect transition="in" filter="fade">
                                      <p:cBhvr>
                                        <p:cTn id="66" dur="500"/>
                                        <p:tgtEl>
                                          <p:spTgt spid="84"/>
                                        </p:tgtEl>
                                      </p:cBhvr>
                                    </p:animEffect>
                                  </p:childTnLst>
                                </p:cTn>
                              </p:par>
                              <p:par>
                                <p:cTn id="67" presetID="10" presetClass="entr" presetSubtype="0" fill="hold" nodeType="withEffect">
                                  <p:stCondLst>
                                    <p:cond delay="0"/>
                                  </p:stCondLst>
                                  <p:childTnLst>
                                    <p:set>
                                      <p:cBhvr>
                                        <p:cTn id="68" dur="1" fill="hold">
                                          <p:stCondLst>
                                            <p:cond delay="0"/>
                                          </p:stCondLst>
                                        </p:cTn>
                                        <p:tgtEl>
                                          <p:spTgt spid="87"/>
                                        </p:tgtEl>
                                        <p:attrNameLst>
                                          <p:attrName>style.visibility</p:attrName>
                                        </p:attrNameLst>
                                      </p:cBhvr>
                                      <p:to>
                                        <p:strVal val="visible"/>
                                      </p:to>
                                    </p:set>
                                    <p:animEffect transition="in" filter="fade">
                                      <p:cBhvr>
                                        <p:cTn id="69" dur="500"/>
                                        <p:tgtEl>
                                          <p:spTgt spid="87"/>
                                        </p:tgtEl>
                                      </p:cBhvr>
                                    </p:animEffect>
                                  </p:childTnLst>
                                </p:cTn>
                              </p:par>
                              <p:par>
                                <p:cTn id="70" presetID="10" presetClass="entr" presetSubtype="0" fill="hold" nodeType="withEffect">
                                  <p:stCondLst>
                                    <p:cond delay="0"/>
                                  </p:stCondLst>
                                  <p:childTnLst>
                                    <p:set>
                                      <p:cBhvr>
                                        <p:cTn id="71" dur="1" fill="hold">
                                          <p:stCondLst>
                                            <p:cond delay="0"/>
                                          </p:stCondLst>
                                        </p:cTn>
                                        <p:tgtEl>
                                          <p:spTgt spid="149"/>
                                        </p:tgtEl>
                                        <p:attrNameLst>
                                          <p:attrName>style.visibility</p:attrName>
                                        </p:attrNameLst>
                                      </p:cBhvr>
                                      <p:to>
                                        <p:strVal val="visible"/>
                                      </p:to>
                                    </p:set>
                                    <p:animEffect transition="in" filter="fade">
                                      <p:cBhvr>
                                        <p:cTn id="72" dur="500"/>
                                        <p:tgtEl>
                                          <p:spTgt spid="149"/>
                                        </p:tgtEl>
                                      </p:cBhvr>
                                    </p:animEffect>
                                  </p:childTnLst>
                                </p:cTn>
                              </p:par>
                              <p:par>
                                <p:cTn id="73" presetID="10" presetClass="entr" presetSubtype="0" fill="hold" nodeType="with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fade">
                                      <p:cBhvr>
                                        <p:cTn id="75" dur="5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50"/>
                                        </p:tgtEl>
                                        <p:attrNameLst>
                                          <p:attrName>style.visibility</p:attrName>
                                        </p:attrNameLst>
                                      </p:cBhvr>
                                      <p:to>
                                        <p:strVal val="visible"/>
                                      </p:to>
                                    </p:set>
                                    <p:animEffect transition="in" filter="fade">
                                      <p:cBhvr>
                                        <p:cTn id="80" dur="500"/>
                                        <p:tgtEl>
                                          <p:spTgt spid="150"/>
                                        </p:tgtEl>
                                      </p:cBhvr>
                                    </p:animEffect>
                                  </p:childTnLst>
                                </p:cTn>
                              </p:par>
                              <p:par>
                                <p:cTn id="81" presetID="42" presetClass="path" presetSubtype="0" accel="50000" decel="50000" fill="hold" nodeType="withEffect">
                                  <p:stCondLst>
                                    <p:cond delay="0"/>
                                  </p:stCondLst>
                                  <p:childTnLst>
                                    <p:animMotion origin="layout" path="M -1.45833E-6 0.00162 L -0.1414 0.35995 " pathEditMode="relative" rAng="0" ptsTypes="AA">
                                      <p:cBhvr>
                                        <p:cTn id="82" dur="2000" fill="hold"/>
                                        <p:tgtEl>
                                          <p:spTgt spid="64"/>
                                        </p:tgtEl>
                                        <p:attrNameLst>
                                          <p:attrName>ppt_x</p:attrName>
                                          <p:attrName>ppt_y</p:attrName>
                                        </p:attrNameLst>
                                      </p:cBhvr>
                                      <p:rCtr x="-7070" y="17917"/>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nodeType="clickEffect">
                                  <p:stCondLst>
                                    <p:cond delay="0"/>
                                  </p:stCondLst>
                                  <p:childTnLst>
                                    <p:animMotion origin="layout" path="M -4.16667E-6 -3.7037E-7 L -0.10559 0.38472 " pathEditMode="relative" rAng="0" ptsTypes="AA">
                                      <p:cBhvr>
                                        <p:cTn id="86" dur="2000" fill="hold"/>
                                        <p:tgtEl>
                                          <p:spTgt spid="72"/>
                                        </p:tgtEl>
                                        <p:attrNameLst>
                                          <p:attrName>ppt_x</p:attrName>
                                          <p:attrName>ppt_y</p:attrName>
                                        </p:attrNameLst>
                                      </p:cBhvr>
                                      <p:rCtr x="-5286" y="19236"/>
                                    </p:animMotion>
                                  </p:childTnLst>
                                </p:cTn>
                              </p:par>
                              <p:par>
                                <p:cTn id="87" presetID="10" presetClass="entr" presetSubtype="0" fill="hold" grpId="0" nodeType="withEffect">
                                  <p:stCondLst>
                                    <p:cond delay="0"/>
                                  </p:stCondLst>
                                  <p:childTnLst>
                                    <p:set>
                                      <p:cBhvr>
                                        <p:cTn id="88" dur="1" fill="hold">
                                          <p:stCondLst>
                                            <p:cond delay="0"/>
                                          </p:stCondLst>
                                        </p:cTn>
                                        <p:tgtEl>
                                          <p:spTgt spid="155"/>
                                        </p:tgtEl>
                                        <p:attrNameLst>
                                          <p:attrName>style.visibility</p:attrName>
                                        </p:attrNameLst>
                                      </p:cBhvr>
                                      <p:to>
                                        <p:strVal val="visible"/>
                                      </p:to>
                                    </p:set>
                                    <p:animEffect transition="in" filter="fade">
                                      <p:cBhvr>
                                        <p:cTn id="89" dur="500"/>
                                        <p:tgtEl>
                                          <p:spTgt spid="15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59"/>
                                        </p:tgtEl>
                                        <p:attrNameLst>
                                          <p:attrName>style.visibility</p:attrName>
                                        </p:attrNameLst>
                                      </p:cBhvr>
                                      <p:to>
                                        <p:strVal val="visible"/>
                                      </p:to>
                                    </p:set>
                                    <p:animEffect transition="in" filter="fade">
                                      <p:cBhvr>
                                        <p:cTn id="92" dur="500"/>
                                        <p:tgtEl>
                                          <p:spTgt spid="159"/>
                                        </p:tgtEl>
                                      </p:cBhvr>
                                    </p:animEffect>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nodeType="clickEffect">
                                  <p:stCondLst>
                                    <p:cond delay="0"/>
                                  </p:stCondLst>
                                  <p:childTnLst>
                                    <p:animMotion origin="layout" path="M 0.00274 4.81481E-6 L -0.04284 0.2868 " pathEditMode="relative" rAng="0" ptsTypes="AA">
                                      <p:cBhvr>
                                        <p:cTn id="96" dur="2000" fill="hold"/>
                                        <p:tgtEl>
                                          <p:spTgt spid="84"/>
                                        </p:tgtEl>
                                        <p:attrNameLst>
                                          <p:attrName>ppt_x</p:attrName>
                                          <p:attrName>ppt_y</p:attrName>
                                        </p:attrNameLst>
                                      </p:cBhvr>
                                      <p:rCtr x="-2279" y="14329"/>
                                    </p:animMotion>
                                  </p:childTnLst>
                                </p:cTn>
                              </p:par>
                              <p:par>
                                <p:cTn id="97" presetID="10" presetClass="entr" presetSubtype="0" fill="hold" grpId="0" nodeType="withEffect">
                                  <p:stCondLst>
                                    <p:cond delay="0"/>
                                  </p:stCondLst>
                                  <p:childTnLst>
                                    <p:set>
                                      <p:cBhvr>
                                        <p:cTn id="98" dur="1" fill="hold">
                                          <p:stCondLst>
                                            <p:cond delay="0"/>
                                          </p:stCondLst>
                                        </p:cTn>
                                        <p:tgtEl>
                                          <p:spTgt spid="160"/>
                                        </p:tgtEl>
                                        <p:attrNameLst>
                                          <p:attrName>style.visibility</p:attrName>
                                        </p:attrNameLst>
                                      </p:cBhvr>
                                      <p:to>
                                        <p:strVal val="visible"/>
                                      </p:to>
                                    </p:set>
                                    <p:animEffect transition="in" filter="fade">
                                      <p:cBhvr>
                                        <p:cTn id="99" dur="500"/>
                                        <p:tgtEl>
                                          <p:spTgt spid="16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61"/>
                                        </p:tgtEl>
                                        <p:attrNameLst>
                                          <p:attrName>style.visibility</p:attrName>
                                        </p:attrNameLst>
                                      </p:cBhvr>
                                      <p:to>
                                        <p:strVal val="visible"/>
                                      </p:to>
                                    </p:set>
                                    <p:animEffect transition="in" filter="fade">
                                      <p:cBhvr>
                                        <p:cTn id="102" dur="500"/>
                                        <p:tgtEl>
                                          <p:spTgt spid="161"/>
                                        </p:tgtEl>
                                      </p:cBhvr>
                                    </p:animEffect>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nodeType="clickEffect">
                                  <p:stCondLst>
                                    <p:cond delay="0"/>
                                  </p:stCondLst>
                                  <p:childTnLst>
                                    <p:animMotion origin="layout" path="M -1.66667E-6 -0.00162 L 0.08151 0.25532 " pathEditMode="relative" rAng="0" ptsTypes="AA">
                                      <p:cBhvr>
                                        <p:cTn id="106" dur="2000" fill="hold"/>
                                        <p:tgtEl>
                                          <p:spTgt spid="75"/>
                                        </p:tgtEl>
                                        <p:attrNameLst>
                                          <p:attrName>ppt_x</p:attrName>
                                          <p:attrName>ppt_y</p:attrName>
                                        </p:attrNameLst>
                                      </p:cBhvr>
                                      <p:rCtr x="4076" y="12847"/>
                                    </p:animMotion>
                                  </p:childTnLst>
                                </p:cTn>
                              </p:par>
                              <p:par>
                                <p:cTn id="107" presetID="10" presetClass="entr" presetSubtype="0" fill="hold" grpId="0" nodeType="withEffect">
                                  <p:stCondLst>
                                    <p:cond delay="0"/>
                                  </p:stCondLst>
                                  <p:childTnLst>
                                    <p:set>
                                      <p:cBhvr>
                                        <p:cTn id="108" dur="1" fill="hold">
                                          <p:stCondLst>
                                            <p:cond delay="0"/>
                                          </p:stCondLst>
                                        </p:cTn>
                                        <p:tgtEl>
                                          <p:spTgt spid="162"/>
                                        </p:tgtEl>
                                        <p:attrNameLst>
                                          <p:attrName>style.visibility</p:attrName>
                                        </p:attrNameLst>
                                      </p:cBhvr>
                                      <p:to>
                                        <p:strVal val="visible"/>
                                      </p:to>
                                    </p:set>
                                    <p:animEffect transition="in" filter="fade">
                                      <p:cBhvr>
                                        <p:cTn id="109" dur="500"/>
                                        <p:tgtEl>
                                          <p:spTgt spid="16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63"/>
                                        </p:tgtEl>
                                        <p:attrNameLst>
                                          <p:attrName>style.visibility</p:attrName>
                                        </p:attrNameLst>
                                      </p:cBhvr>
                                      <p:to>
                                        <p:strVal val="visible"/>
                                      </p:to>
                                    </p:set>
                                    <p:animEffect transition="in" filter="fade">
                                      <p:cBhvr>
                                        <p:cTn id="112" dur="500"/>
                                        <p:tgtEl>
                                          <p:spTgt spid="163"/>
                                        </p:tgtEl>
                                      </p:cBhvr>
                                    </p:animEffect>
                                  </p:childTnLst>
                                </p:cTn>
                              </p:par>
                            </p:childTnLst>
                          </p:cTn>
                        </p:par>
                      </p:childTnLst>
                    </p:cTn>
                  </p:par>
                  <p:par>
                    <p:cTn id="113" fill="hold">
                      <p:stCondLst>
                        <p:cond delay="indefinite"/>
                      </p:stCondLst>
                      <p:childTnLst>
                        <p:par>
                          <p:cTn id="114" fill="hold">
                            <p:stCondLst>
                              <p:cond delay="0"/>
                            </p:stCondLst>
                            <p:childTnLst>
                              <p:par>
                                <p:cTn id="115" presetID="42" presetClass="path" presetSubtype="0" accel="50000" decel="50000" fill="hold" nodeType="clickEffect">
                                  <p:stCondLst>
                                    <p:cond delay="0"/>
                                  </p:stCondLst>
                                  <p:childTnLst>
                                    <p:animMotion origin="layout" path="M 2.08333E-6 0.00486 L 0.16133 0.32268 " pathEditMode="relative" rAng="0" ptsTypes="AA">
                                      <p:cBhvr>
                                        <p:cTn id="116" dur="2000" fill="hold"/>
                                        <p:tgtEl>
                                          <p:spTgt spid="87"/>
                                        </p:tgtEl>
                                        <p:attrNameLst>
                                          <p:attrName>ppt_x</p:attrName>
                                          <p:attrName>ppt_y</p:attrName>
                                        </p:attrNameLst>
                                      </p:cBhvr>
                                      <p:rCtr x="8060" y="15880"/>
                                    </p:animMotion>
                                  </p:childTnLst>
                                </p:cTn>
                              </p:par>
                              <p:par>
                                <p:cTn id="117" presetID="10" presetClass="entr" presetSubtype="0" fill="hold" grpId="0" nodeType="withEffect">
                                  <p:stCondLst>
                                    <p:cond delay="0"/>
                                  </p:stCondLst>
                                  <p:childTnLst>
                                    <p:set>
                                      <p:cBhvr>
                                        <p:cTn id="118" dur="1" fill="hold">
                                          <p:stCondLst>
                                            <p:cond delay="0"/>
                                          </p:stCondLst>
                                        </p:cTn>
                                        <p:tgtEl>
                                          <p:spTgt spid="165"/>
                                        </p:tgtEl>
                                        <p:attrNameLst>
                                          <p:attrName>style.visibility</p:attrName>
                                        </p:attrNameLst>
                                      </p:cBhvr>
                                      <p:to>
                                        <p:strVal val="visible"/>
                                      </p:to>
                                    </p:set>
                                    <p:animEffect transition="in" filter="fade">
                                      <p:cBhvr>
                                        <p:cTn id="119" dur="500"/>
                                        <p:tgtEl>
                                          <p:spTgt spid="165"/>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64"/>
                                        </p:tgtEl>
                                        <p:attrNameLst>
                                          <p:attrName>style.visibility</p:attrName>
                                        </p:attrNameLst>
                                      </p:cBhvr>
                                      <p:to>
                                        <p:strVal val="visible"/>
                                      </p:to>
                                    </p:set>
                                    <p:animEffect transition="in" filter="fade">
                                      <p:cBhvr>
                                        <p:cTn id="122" dur="500"/>
                                        <p:tgtEl>
                                          <p:spTgt spid="16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169"/>
                                        </p:tgtEl>
                                        <p:attrNameLst>
                                          <p:attrName>style.visibility</p:attrName>
                                        </p:attrNameLst>
                                      </p:cBhvr>
                                      <p:to>
                                        <p:strVal val="visible"/>
                                      </p:to>
                                    </p:set>
                                    <p:animEffect transition="in" filter="fade">
                                      <p:cBhvr>
                                        <p:cTn id="127" dur="500"/>
                                        <p:tgtEl>
                                          <p:spTgt spid="169"/>
                                        </p:tgtEl>
                                      </p:cBhvr>
                                    </p:animEffect>
                                  </p:childTnLst>
                                </p:cTn>
                              </p:par>
                              <p:par>
                                <p:cTn id="128" presetID="10" presetClass="entr" presetSubtype="0" fill="hold" nodeType="withEffect">
                                  <p:stCondLst>
                                    <p:cond delay="0"/>
                                  </p:stCondLst>
                                  <p:childTnLst>
                                    <p:set>
                                      <p:cBhvr>
                                        <p:cTn id="129" dur="1" fill="hold">
                                          <p:stCondLst>
                                            <p:cond delay="0"/>
                                          </p:stCondLst>
                                        </p:cTn>
                                        <p:tgtEl>
                                          <p:spTgt spid="172"/>
                                        </p:tgtEl>
                                        <p:attrNameLst>
                                          <p:attrName>style.visibility</p:attrName>
                                        </p:attrNameLst>
                                      </p:cBhvr>
                                      <p:to>
                                        <p:strVal val="visible"/>
                                      </p:to>
                                    </p:set>
                                    <p:animEffect transition="in" filter="fade">
                                      <p:cBhvr>
                                        <p:cTn id="130" dur="500"/>
                                        <p:tgtEl>
                                          <p:spTgt spid="172"/>
                                        </p:tgtEl>
                                      </p:cBhvr>
                                    </p:animEffect>
                                  </p:childTnLst>
                                </p:cTn>
                              </p:par>
                              <p:par>
                                <p:cTn id="131" presetID="10" presetClass="entr" presetSubtype="0" fill="hold" nodeType="withEffect">
                                  <p:stCondLst>
                                    <p:cond delay="0"/>
                                  </p:stCondLst>
                                  <p:childTnLst>
                                    <p:set>
                                      <p:cBhvr>
                                        <p:cTn id="132" dur="1" fill="hold">
                                          <p:stCondLst>
                                            <p:cond delay="0"/>
                                          </p:stCondLst>
                                        </p:cTn>
                                        <p:tgtEl>
                                          <p:spTgt spid="175"/>
                                        </p:tgtEl>
                                        <p:attrNameLst>
                                          <p:attrName>style.visibility</p:attrName>
                                        </p:attrNameLst>
                                      </p:cBhvr>
                                      <p:to>
                                        <p:strVal val="visible"/>
                                      </p:to>
                                    </p:set>
                                    <p:animEffect transition="in" filter="fade">
                                      <p:cBhvr>
                                        <p:cTn id="133" dur="500"/>
                                        <p:tgtEl>
                                          <p:spTgt spid="175"/>
                                        </p:tgtEl>
                                      </p:cBhvr>
                                    </p:animEffect>
                                  </p:childTnLst>
                                </p:cTn>
                              </p:par>
                              <p:par>
                                <p:cTn id="134" presetID="10" presetClass="entr" presetSubtype="0" fill="hold" nodeType="withEffect">
                                  <p:stCondLst>
                                    <p:cond delay="0"/>
                                  </p:stCondLst>
                                  <p:childTnLst>
                                    <p:set>
                                      <p:cBhvr>
                                        <p:cTn id="135" dur="1" fill="hold">
                                          <p:stCondLst>
                                            <p:cond delay="0"/>
                                          </p:stCondLst>
                                        </p:cTn>
                                        <p:tgtEl>
                                          <p:spTgt spid="178"/>
                                        </p:tgtEl>
                                        <p:attrNameLst>
                                          <p:attrName>style.visibility</p:attrName>
                                        </p:attrNameLst>
                                      </p:cBhvr>
                                      <p:to>
                                        <p:strVal val="visible"/>
                                      </p:to>
                                    </p:set>
                                    <p:animEffect transition="in" filter="fade">
                                      <p:cBhvr>
                                        <p:cTn id="136" dur="500"/>
                                        <p:tgtEl>
                                          <p:spTgt spid="178"/>
                                        </p:tgtEl>
                                      </p:cBhvr>
                                    </p:animEffect>
                                  </p:childTnLst>
                                </p:cTn>
                              </p:par>
                              <p:par>
                                <p:cTn id="137" presetID="10" presetClass="entr" presetSubtype="0" fill="hold" nodeType="withEffect">
                                  <p:stCondLst>
                                    <p:cond delay="0"/>
                                  </p:stCondLst>
                                  <p:childTnLst>
                                    <p:set>
                                      <p:cBhvr>
                                        <p:cTn id="138" dur="1" fill="hold">
                                          <p:stCondLst>
                                            <p:cond delay="0"/>
                                          </p:stCondLst>
                                        </p:cTn>
                                        <p:tgtEl>
                                          <p:spTgt spid="181"/>
                                        </p:tgtEl>
                                        <p:attrNameLst>
                                          <p:attrName>style.visibility</p:attrName>
                                        </p:attrNameLst>
                                      </p:cBhvr>
                                      <p:to>
                                        <p:strVal val="visible"/>
                                      </p:to>
                                    </p:set>
                                    <p:animEffect transition="in" filter="fade">
                                      <p:cBhvr>
                                        <p:cTn id="139" dur="500"/>
                                        <p:tgtEl>
                                          <p:spTgt spid="181"/>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84"/>
                                        </p:tgtEl>
                                        <p:attrNameLst>
                                          <p:attrName>style.visibility</p:attrName>
                                        </p:attrNameLst>
                                      </p:cBhvr>
                                      <p:to>
                                        <p:strVal val="visible"/>
                                      </p:to>
                                    </p:set>
                                    <p:animEffect transition="in" filter="fade">
                                      <p:cBhvr>
                                        <p:cTn id="142" dur="500"/>
                                        <p:tgtEl>
                                          <p:spTgt spid="184"/>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85"/>
                                        </p:tgtEl>
                                        <p:attrNameLst>
                                          <p:attrName>style.visibility</p:attrName>
                                        </p:attrNameLst>
                                      </p:cBhvr>
                                      <p:to>
                                        <p:strVal val="visible"/>
                                      </p:to>
                                    </p:set>
                                    <p:animEffect transition="in" filter="fade">
                                      <p:cBhvr>
                                        <p:cTn id="145" dur="500"/>
                                        <p:tgtEl>
                                          <p:spTgt spid="185"/>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86"/>
                                        </p:tgtEl>
                                        <p:attrNameLst>
                                          <p:attrName>style.visibility</p:attrName>
                                        </p:attrNameLst>
                                      </p:cBhvr>
                                      <p:to>
                                        <p:strVal val="visible"/>
                                      </p:to>
                                    </p:set>
                                    <p:animEffect transition="in" filter="fade">
                                      <p:cBhvr>
                                        <p:cTn id="148" dur="500"/>
                                        <p:tgtEl>
                                          <p:spTgt spid="186"/>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87"/>
                                        </p:tgtEl>
                                        <p:attrNameLst>
                                          <p:attrName>style.visibility</p:attrName>
                                        </p:attrNameLst>
                                      </p:cBhvr>
                                      <p:to>
                                        <p:strVal val="visible"/>
                                      </p:to>
                                    </p:set>
                                    <p:animEffect transition="in" filter="fade">
                                      <p:cBhvr>
                                        <p:cTn id="151" dur="500"/>
                                        <p:tgtEl>
                                          <p:spTgt spid="187"/>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188"/>
                                        </p:tgtEl>
                                        <p:attrNameLst>
                                          <p:attrName>style.visibility</p:attrName>
                                        </p:attrNameLst>
                                      </p:cBhvr>
                                      <p:to>
                                        <p:strVal val="visible"/>
                                      </p:to>
                                    </p:set>
                                    <p:animEffect transition="in" filter="fade">
                                      <p:cBhvr>
                                        <p:cTn id="156" dur="500"/>
                                        <p:tgtEl>
                                          <p:spTgt spid="188"/>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99"/>
                                        </p:tgtEl>
                                        <p:attrNameLst>
                                          <p:attrName>style.visibility</p:attrName>
                                        </p:attrNameLst>
                                      </p:cBhvr>
                                      <p:to>
                                        <p:strVal val="visible"/>
                                      </p:to>
                                    </p:set>
                                    <p:animEffect transition="in" filter="fade">
                                      <p:cBhvr>
                                        <p:cTn id="161" dur="500"/>
                                        <p:tgtEl>
                                          <p:spTgt spid="99"/>
                                        </p:tgtEl>
                                      </p:cBhvr>
                                    </p:animEffect>
                                  </p:childTnLst>
                                </p:cTn>
                              </p:par>
                              <p:par>
                                <p:cTn id="162" presetID="10" presetClass="entr" presetSubtype="0" fill="hold" nodeType="withEffect">
                                  <p:stCondLst>
                                    <p:cond delay="0"/>
                                  </p:stCondLst>
                                  <p:childTnLst>
                                    <p:set>
                                      <p:cBhvr>
                                        <p:cTn id="163" dur="1" fill="hold">
                                          <p:stCondLst>
                                            <p:cond delay="0"/>
                                          </p:stCondLst>
                                        </p:cTn>
                                        <p:tgtEl>
                                          <p:spTgt spid="115"/>
                                        </p:tgtEl>
                                        <p:attrNameLst>
                                          <p:attrName>style.visibility</p:attrName>
                                        </p:attrNameLst>
                                      </p:cBhvr>
                                      <p:to>
                                        <p:strVal val="visible"/>
                                      </p:to>
                                    </p:set>
                                    <p:animEffect transition="in" filter="fade">
                                      <p:cBhvr>
                                        <p:cTn id="164" dur="500"/>
                                        <p:tgtEl>
                                          <p:spTgt spid="115"/>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100"/>
                                        </p:tgtEl>
                                        <p:attrNameLst>
                                          <p:attrName>style.visibility</p:attrName>
                                        </p:attrNameLst>
                                      </p:cBhvr>
                                      <p:to>
                                        <p:strVal val="visible"/>
                                      </p:to>
                                    </p:set>
                                    <p:animEffect transition="in" filter="fade">
                                      <p:cBhvr>
                                        <p:cTn id="167" dur="500"/>
                                        <p:tgtEl>
                                          <p:spTgt spid="100"/>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01"/>
                                        </p:tgtEl>
                                        <p:attrNameLst>
                                          <p:attrName>style.visibility</p:attrName>
                                        </p:attrNameLst>
                                      </p:cBhvr>
                                      <p:to>
                                        <p:strVal val="visible"/>
                                      </p:to>
                                    </p:set>
                                    <p:animEffect transition="in" filter="fade">
                                      <p:cBhvr>
                                        <p:cTn id="170" dur="500"/>
                                        <p:tgtEl>
                                          <p:spTgt spid="101"/>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02"/>
                                        </p:tgtEl>
                                        <p:attrNameLst>
                                          <p:attrName>style.visibility</p:attrName>
                                        </p:attrNameLst>
                                      </p:cBhvr>
                                      <p:to>
                                        <p:strVal val="visible"/>
                                      </p:to>
                                    </p:set>
                                    <p:animEffect transition="in" filter="fade">
                                      <p:cBhvr>
                                        <p:cTn id="173" dur="500"/>
                                        <p:tgtEl>
                                          <p:spTgt spid="102"/>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03"/>
                                        </p:tgtEl>
                                        <p:attrNameLst>
                                          <p:attrName>style.visibility</p:attrName>
                                        </p:attrNameLst>
                                      </p:cBhvr>
                                      <p:to>
                                        <p:strVal val="visible"/>
                                      </p:to>
                                    </p:set>
                                    <p:animEffect transition="in" filter="fade">
                                      <p:cBhvr>
                                        <p:cTn id="176" dur="500"/>
                                        <p:tgtEl>
                                          <p:spTgt spid="103"/>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104"/>
                                        </p:tgtEl>
                                        <p:attrNameLst>
                                          <p:attrName>style.visibility</p:attrName>
                                        </p:attrNameLst>
                                      </p:cBhvr>
                                      <p:to>
                                        <p:strVal val="visible"/>
                                      </p:to>
                                    </p:set>
                                    <p:animEffect transition="in" filter="fade">
                                      <p:cBhvr>
                                        <p:cTn id="179" dur="500"/>
                                        <p:tgtEl>
                                          <p:spTgt spid="104"/>
                                        </p:tgtEl>
                                      </p:cBhvr>
                                    </p:animEffect>
                                  </p:childTnLst>
                                </p:cTn>
                              </p:par>
                              <p:par>
                                <p:cTn id="180" presetID="10" presetClass="entr" presetSubtype="0" fill="hold" nodeType="withEffect">
                                  <p:stCondLst>
                                    <p:cond delay="0"/>
                                  </p:stCondLst>
                                  <p:childTnLst>
                                    <p:set>
                                      <p:cBhvr>
                                        <p:cTn id="181" dur="1" fill="hold">
                                          <p:stCondLst>
                                            <p:cond delay="0"/>
                                          </p:stCondLst>
                                        </p:cTn>
                                        <p:tgtEl>
                                          <p:spTgt spid="105"/>
                                        </p:tgtEl>
                                        <p:attrNameLst>
                                          <p:attrName>style.visibility</p:attrName>
                                        </p:attrNameLst>
                                      </p:cBhvr>
                                      <p:to>
                                        <p:strVal val="visible"/>
                                      </p:to>
                                    </p:set>
                                    <p:animEffect transition="in" filter="fade">
                                      <p:cBhvr>
                                        <p:cTn id="182" dur="500"/>
                                        <p:tgtEl>
                                          <p:spTgt spid="105"/>
                                        </p:tgtEl>
                                      </p:cBhvr>
                                    </p:animEffect>
                                  </p:childTnLst>
                                </p:cTn>
                              </p:par>
                              <p:par>
                                <p:cTn id="183" presetID="10" presetClass="entr" presetSubtype="0" fill="hold" nodeType="withEffect">
                                  <p:stCondLst>
                                    <p:cond delay="0"/>
                                  </p:stCondLst>
                                  <p:childTnLst>
                                    <p:set>
                                      <p:cBhvr>
                                        <p:cTn id="184" dur="1" fill="hold">
                                          <p:stCondLst>
                                            <p:cond delay="0"/>
                                          </p:stCondLst>
                                        </p:cTn>
                                        <p:tgtEl>
                                          <p:spTgt spid="106"/>
                                        </p:tgtEl>
                                        <p:attrNameLst>
                                          <p:attrName>style.visibility</p:attrName>
                                        </p:attrNameLst>
                                      </p:cBhvr>
                                      <p:to>
                                        <p:strVal val="visible"/>
                                      </p:to>
                                    </p:set>
                                    <p:animEffect transition="in" filter="fade">
                                      <p:cBhvr>
                                        <p:cTn id="185" dur="500"/>
                                        <p:tgtEl>
                                          <p:spTgt spid="106"/>
                                        </p:tgtEl>
                                      </p:cBhvr>
                                    </p:animEffect>
                                  </p:childTnLst>
                                </p:cTn>
                              </p:par>
                              <p:par>
                                <p:cTn id="186" presetID="10" presetClass="entr" presetSubtype="0" fill="hold" nodeType="withEffect">
                                  <p:stCondLst>
                                    <p:cond delay="0"/>
                                  </p:stCondLst>
                                  <p:childTnLst>
                                    <p:set>
                                      <p:cBhvr>
                                        <p:cTn id="187" dur="1" fill="hold">
                                          <p:stCondLst>
                                            <p:cond delay="0"/>
                                          </p:stCondLst>
                                        </p:cTn>
                                        <p:tgtEl>
                                          <p:spTgt spid="107"/>
                                        </p:tgtEl>
                                        <p:attrNameLst>
                                          <p:attrName>style.visibility</p:attrName>
                                        </p:attrNameLst>
                                      </p:cBhvr>
                                      <p:to>
                                        <p:strVal val="visible"/>
                                      </p:to>
                                    </p:set>
                                    <p:animEffect transition="in" filter="fade">
                                      <p:cBhvr>
                                        <p:cTn id="188" dur="500"/>
                                        <p:tgtEl>
                                          <p:spTgt spid="107"/>
                                        </p:tgtEl>
                                      </p:cBhvr>
                                    </p:animEffect>
                                  </p:childTnLst>
                                </p:cTn>
                              </p:par>
                              <p:par>
                                <p:cTn id="189" presetID="10" presetClass="entr" presetSubtype="0" fill="hold" nodeType="withEffect">
                                  <p:stCondLst>
                                    <p:cond delay="0"/>
                                  </p:stCondLst>
                                  <p:childTnLst>
                                    <p:set>
                                      <p:cBhvr>
                                        <p:cTn id="190" dur="1" fill="hold">
                                          <p:stCondLst>
                                            <p:cond delay="0"/>
                                          </p:stCondLst>
                                        </p:cTn>
                                        <p:tgtEl>
                                          <p:spTgt spid="108"/>
                                        </p:tgtEl>
                                        <p:attrNameLst>
                                          <p:attrName>style.visibility</p:attrName>
                                        </p:attrNameLst>
                                      </p:cBhvr>
                                      <p:to>
                                        <p:strVal val="visible"/>
                                      </p:to>
                                    </p:set>
                                    <p:animEffect transition="in" filter="fade">
                                      <p:cBhvr>
                                        <p:cTn id="191" dur="500"/>
                                        <p:tgtEl>
                                          <p:spTgt spid="108"/>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09"/>
                                        </p:tgtEl>
                                        <p:attrNameLst>
                                          <p:attrName>style.visibility</p:attrName>
                                        </p:attrNameLst>
                                      </p:cBhvr>
                                      <p:to>
                                        <p:strVal val="visible"/>
                                      </p:to>
                                    </p:set>
                                    <p:animEffect transition="in" filter="fade">
                                      <p:cBhvr>
                                        <p:cTn id="194" dur="500"/>
                                        <p:tgtEl>
                                          <p:spTgt spid="109"/>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110"/>
                                        </p:tgtEl>
                                        <p:attrNameLst>
                                          <p:attrName>style.visibility</p:attrName>
                                        </p:attrNameLst>
                                      </p:cBhvr>
                                      <p:to>
                                        <p:strVal val="visible"/>
                                      </p:to>
                                    </p:set>
                                    <p:animEffect transition="in" filter="fade">
                                      <p:cBhvr>
                                        <p:cTn id="197" dur="500"/>
                                        <p:tgtEl>
                                          <p:spTgt spid="110"/>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111"/>
                                        </p:tgtEl>
                                        <p:attrNameLst>
                                          <p:attrName>style.visibility</p:attrName>
                                        </p:attrNameLst>
                                      </p:cBhvr>
                                      <p:to>
                                        <p:strVal val="visible"/>
                                      </p:to>
                                    </p:set>
                                    <p:animEffect transition="in" filter="fade">
                                      <p:cBhvr>
                                        <p:cTn id="200" dur="500"/>
                                        <p:tgtEl>
                                          <p:spTgt spid="111"/>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112"/>
                                        </p:tgtEl>
                                        <p:attrNameLst>
                                          <p:attrName>style.visibility</p:attrName>
                                        </p:attrNameLst>
                                      </p:cBhvr>
                                      <p:to>
                                        <p:strVal val="visible"/>
                                      </p:to>
                                    </p:set>
                                    <p:animEffect transition="in" filter="fade">
                                      <p:cBhvr>
                                        <p:cTn id="203" dur="500"/>
                                        <p:tgtEl>
                                          <p:spTgt spid="112"/>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113"/>
                                        </p:tgtEl>
                                        <p:attrNameLst>
                                          <p:attrName>style.visibility</p:attrName>
                                        </p:attrNameLst>
                                      </p:cBhvr>
                                      <p:to>
                                        <p:strVal val="visible"/>
                                      </p:to>
                                    </p:set>
                                    <p:animEffect transition="in" filter="fade">
                                      <p:cBhvr>
                                        <p:cTn id="206" dur="500"/>
                                        <p:tgtEl>
                                          <p:spTgt spid="113"/>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114"/>
                                        </p:tgtEl>
                                        <p:attrNameLst>
                                          <p:attrName>style.visibility</p:attrName>
                                        </p:attrNameLst>
                                      </p:cBhvr>
                                      <p:to>
                                        <p:strVal val="visible"/>
                                      </p:to>
                                    </p:set>
                                    <p:animEffect transition="in" filter="fade">
                                      <p:cBhvr>
                                        <p:cTn id="209" dur="500"/>
                                        <p:tgtEl>
                                          <p:spTgt spid="114"/>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nodeType="clickEffect">
                                  <p:stCondLst>
                                    <p:cond delay="0"/>
                                  </p:stCondLst>
                                  <p:childTnLst>
                                    <p:set>
                                      <p:cBhvr>
                                        <p:cTn id="213" dur="1" fill="hold">
                                          <p:stCondLst>
                                            <p:cond delay="0"/>
                                          </p:stCondLst>
                                        </p:cTn>
                                        <p:tgtEl>
                                          <p:spTgt spid="118"/>
                                        </p:tgtEl>
                                        <p:attrNameLst>
                                          <p:attrName>style.visibility</p:attrName>
                                        </p:attrNameLst>
                                      </p:cBhvr>
                                      <p:to>
                                        <p:strVal val="visible"/>
                                      </p:to>
                                    </p:set>
                                    <p:animEffect transition="in" filter="fade">
                                      <p:cBhvr>
                                        <p:cTn id="214" dur="500"/>
                                        <p:tgtEl>
                                          <p:spTgt spid="118"/>
                                        </p:tgtEl>
                                      </p:cBhvr>
                                    </p:animEffect>
                                  </p:childTnLst>
                                </p:cTn>
                              </p:par>
                              <p:par>
                                <p:cTn id="215" presetID="10" presetClass="entr" presetSubtype="0" fill="hold" nodeType="withEffect">
                                  <p:stCondLst>
                                    <p:cond delay="0"/>
                                  </p:stCondLst>
                                  <p:childTnLst>
                                    <p:set>
                                      <p:cBhvr>
                                        <p:cTn id="216" dur="1" fill="hold">
                                          <p:stCondLst>
                                            <p:cond delay="0"/>
                                          </p:stCondLst>
                                        </p:cTn>
                                        <p:tgtEl>
                                          <p:spTgt spid="121"/>
                                        </p:tgtEl>
                                        <p:attrNameLst>
                                          <p:attrName>style.visibility</p:attrName>
                                        </p:attrNameLst>
                                      </p:cBhvr>
                                      <p:to>
                                        <p:strVal val="visible"/>
                                      </p:to>
                                    </p:set>
                                    <p:animEffect transition="in" filter="fade">
                                      <p:cBhvr>
                                        <p:cTn id="217" dur="500"/>
                                        <p:tgtEl>
                                          <p:spTgt spid="121"/>
                                        </p:tgtEl>
                                      </p:cBhvr>
                                    </p:animEffect>
                                  </p:childTnLst>
                                </p:cTn>
                              </p:par>
                              <p:par>
                                <p:cTn id="218" presetID="10" presetClass="entr" presetSubtype="0" fill="hold" nodeType="withEffect">
                                  <p:stCondLst>
                                    <p:cond delay="0"/>
                                  </p:stCondLst>
                                  <p:childTnLst>
                                    <p:set>
                                      <p:cBhvr>
                                        <p:cTn id="219" dur="1" fill="hold">
                                          <p:stCondLst>
                                            <p:cond delay="0"/>
                                          </p:stCondLst>
                                        </p:cTn>
                                        <p:tgtEl>
                                          <p:spTgt spid="124"/>
                                        </p:tgtEl>
                                        <p:attrNameLst>
                                          <p:attrName>style.visibility</p:attrName>
                                        </p:attrNameLst>
                                      </p:cBhvr>
                                      <p:to>
                                        <p:strVal val="visible"/>
                                      </p:to>
                                    </p:set>
                                    <p:animEffect transition="in" filter="fade">
                                      <p:cBhvr>
                                        <p:cTn id="220" dur="500"/>
                                        <p:tgtEl>
                                          <p:spTgt spid="124"/>
                                        </p:tgtEl>
                                      </p:cBhvr>
                                    </p:animEffect>
                                  </p:childTnLst>
                                </p:cTn>
                              </p:par>
                              <p:par>
                                <p:cTn id="221" presetID="10" presetClass="entr" presetSubtype="0" fill="hold" nodeType="withEffect">
                                  <p:stCondLst>
                                    <p:cond delay="0"/>
                                  </p:stCondLst>
                                  <p:childTnLst>
                                    <p:set>
                                      <p:cBhvr>
                                        <p:cTn id="222" dur="1" fill="hold">
                                          <p:stCondLst>
                                            <p:cond delay="0"/>
                                          </p:stCondLst>
                                        </p:cTn>
                                        <p:tgtEl>
                                          <p:spTgt spid="217"/>
                                        </p:tgtEl>
                                        <p:attrNameLst>
                                          <p:attrName>style.visibility</p:attrName>
                                        </p:attrNameLst>
                                      </p:cBhvr>
                                      <p:to>
                                        <p:strVal val="visible"/>
                                      </p:to>
                                    </p:set>
                                    <p:animEffect transition="in" filter="fade">
                                      <p:cBhvr>
                                        <p:cTn id="223" dur="500"/>
                                        <p:tgtEl>
                                          <p:spTgt spid="217"/>
                                        </p:tgtEl>
                                      </p:cBhvr>
                                    </p:animEffect>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grpId="0" nodeType="clickEffect">
                                  <p:stCondLst>
                                    <p:cond delay="0"/>
                                  </p:stCondLst>
                                  <p:childTnLst>
                                    <p:set>
                                      <p:cBhvr>
                                        <p:cTn id="227" dur="1" fill="hold">
                                          <p:stCondLst>
                                            <p:cond delay="0"/>
                                          </p:stCondLst>
                                        </p:cTn>
                                        <p:tgtEl>
                                          <p:spTgt spid="131"/>
                                        </p:tgtEl>
                                        <p:attrNameLst>
                                          <p:attrName>style.visibility</p:attrName>
                                        </p:attrNameLst>
                                      </p:cBhvr>
                                      <p:to>
                                        <p:strVal val="visible"/>
                                      </p:to>
                                    </p:set>
                                    <p:animEffect transition="in" filter="fade">
                                      <p:cBhvr>
                                        <p:cTn id="228" dur="500"/>
                                        <p:tgtEl>
                                          <p:spTgt spid="131"/>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143"/>
                                        </p:tgtEl>
                                        <p:attrNameLst>
                                          <p:attrName>style.visibility</p:attrName>
                                        </p:attrNameLst>
                                      </p:cBhvr>
                                      <p:to>
                                        <p:strVal val="visible"/>
                                      </p:to>
                                    </p:set>
                                    <p:animEffect transition="in" filter="fade">
                                      <p:cBhvr>
                                        <p:cTn id="231" dur="500"/>
                                        <p:tgtEl>
                                          <p:spTgt spid="143"/>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145"/>
                                        </p:tgtEl>
                                        <p:attrNameLst>
                                          <p:attrName>style.visibility</p:attrName>
                                        </p:attrNameLst>
                                      </p:cBhvr>
                                      <p:to>
                                        <p:strVal val="visible"/>
                                      </p:to>
                                    </p:set>
                                    <p:animEffect transition="in" filter="fade">
                                      <p:cBhvr>
                                        <p:cTn id="234" dur="500"/>
                                        <p:tgtEl>
                                          <p:spTgt spid="145"/>
                                        </p:tgtEl>
                                      </p:cBhvr>
                                    </p:animEffect>
                                  </p:childTnLst>
                                </p:cTn>
                              </p:par>
                            </p:childTnLst>
                          </p:cTn>
                        </p:par>
                      </p:childTnLst>
                    </p:cTn>
                  </p:par>
                  <p:par>
                    <p:cTn id="235" fill="hold">
                      <p:stCondLst>
                        <p:cond delay="indefinite"/>
                      </p:stCondLst>
                      <p:childTnLst>
                        <p:par>
                          <p:cTn id="236" fill="hold">
                            <p:stCondLst>
                              <p:cond delay="0"/>
                            </p:stCondLst>
                            <p:childTnLst>
                              <p:par>
                                <p:cTn id="237" presetID="10" presetClass="entr" presetSubtype="0" fill="hold" nodeType="clickEffect">
                                  <p:stCondLst>
                                    <p:cond delay="0"/>
                                  </p:stCondLst>
                                  <p:childTnLst>
                                    <p:set>
                                      <p:cBhvr>
                                        <p:cTn id="238" dur="1" fill="hold">
                                          <p:stCondLst>
                                            <p:cond delay="0"/>
                                          </p:stCondLst>
                                        </p:cTn>
                                        <p:tgtEl>
                                          <p:spTgt spid="191"/>
                                        </p:tgtEl>
                                        <p:attrNameLst>
                                          <p:attrName>style.visibility</p:attrName>
                                        </p:attrNameLst>
                                      </p:cBhvr>
                                      <p:to>
                                        <p:strVal val="visible"/>
                                      </p:to>
                                    </p:set>
                                    <p:animEffect transition="in" filter="fade">
                                      <p:cBhvr>
                                        <p:cTn id="239" dur="500"/>
                                        <p:tgtEl>
                                          <p:spTgt spid="191"/>
                                        </p:tgtEl>
                                      </p:cBhvr>
                                    </p:animEffect>
                                  </p:childTnLst>
                                </p:cTn>
                              </p:par>
                              <p:par>
                                <p:cTn id="240" presetID="10" presetClass="entr" presetSubtype="0" fill="hold" nodeType="withEffect">
                                  <p:stCondLst>
                                    <p:cond delay="0"/>
                                  </p:stCondLst>
                                  <p:childTnLst>
                                    <p:set>
                                      <p:cBhvr>
                                        <p:cTn id="241" dur="1" fill="hold">
                                          <p:stCondLst>
                                            <p:cond delay="0"/>
                                          </p:stCondLst>
                                        </p:cTn>
                                        <p:tgtEl>
                                          <p:spTgt spid="194"/>
                                        </p:tgtEl>
                                        <p:attrNameLst>
                                          <p:attrName>style.visibility</p:attrName>
                                        </p:attrNameLst>
                                      </p:cBhvr>
                                      <p:to>
                                        <p:strVal val="visible"/>
                                      </p:to>
                                    </p:set>
                                    <p:animEffect transition="in" filter="fade">
                                      <p:cBhvr>
                                        <p:cTn id="242" dur="500"/>
                                        <p:tgtEl>
                                          <p:spTgt spid="194"/>
                                        </p:tgtEl>
                                      </p:cBhvr>
                                    </p:animEffect>
                                  </p:childTnLst>
                                </p:cTn>
                              </p:par>
                              <p:par>
                                <p:cTn id="243" presetID="10" presetClass="entr" presetSubtype="0" fill="hold" nodeType="withEffect">
                                  <p:stCondLst>
                                    <p:cond delay="0"/>
                                  </p:stCondLst>
                                  <p:childTnLst>
                                    <p:set>
                                      <p:cBhvr>
                                        <p:cTn id="244" dur="1" fill="hold">
                                          <p:stCondLst>
                                            <p:cond delay="0"/>
                                          </p:stCondLst>
                                        </p:cTn>
                                        <p:tgtEl>
                                          <p:spTgt spid="197"/>
                                        </p:tgtEl>
                                        <p:attrNameLst>
                                          <p:attrName>style.visibility</p:attrName>
                                        </p:attrNameLst>
                                      </p:cBhvr>
                                      <p:to>
                                        <p:strVal val="visible"/>
                                      </p:to>
                                    </p:set>
                                    <p:animEffect transition="in" filter="fade">
                                      <p:cBhvr>
                                        <p:cTn id="245" dur="500"/>
                                        <p:tgtEl>
                                          <p:spTgt spid="197"/>
                                        </p:tgtEl>
                                      </p:cBhvr>
                                    </p:animEffect>
                                  </p:childTnLst>
                                </p:cTn>
                              </p:par>
                              <p:par>
                                <p:cTn id="246" presetID="10" presetClass="entr" presetSubtype="0" fill="hold" grpId="0" nodeType="withEffect">
                                  <p:stCondLst>
                                    <p:cond delay="0"/>
                                  </p:stCondLst>
                                  <p:childTnLst>
                                    <p:set>
                                      <p:cBhvr>
                                        <p:cTn id="247" dur="1" fill="hold">
                                          <p:stCondLst>
                                            <p:cond delay="0"/>
                                          </p:stCondLst>
                                        </p:cTn>
                                        <p:tgtEl>
                                          <p:spTgt spid="206"/>
                                        </p:tgtEl>
                                        <p:attrNameLst>
                                          <p:attrName>style.visibility</p:attrName>
                                        </p:attrNameLst>
                                      </p:cBhvr>
                                      <p:to>
                                        <p:strVal val="visible"/>
                                      </p:to>
                                    </p:set>
                                    <p:animEffect transition="in" filter="fade">
                                      <p:cBhvr>
                                        <p:cTn id="248" dur="500"/>
                                        <p:tgtEl>
                                          <p:spTgt spid="206"/>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207"/>
                                        </p:tgtEl>
                                        <p:attrNameLst>
                                          <p:attrName>style.visibility</p:attrName>
                                        </p:attrNameLst>
                                      </p:cBhvr>
                                      <p:to>
                                        <p:strVal val="visible"/>
                                      </p:to>
                                    </p:set>
                                    <p:animEffect transition="in" filter="fade">
                                      <p:cBhvr>
                                        <p:cTn id="251" dur="500"/>
                                        <p:tgtEl>
                                          <p:spTgt spid="207"/>
                                        </p:tgtEl>
                                      </p:cBhvr>
                                    </p:animEffect>
                                  </p:childTnLst>
                                </p:cTn>
                              </p:par>
                              <p:par>
                                <p:cTn id="252" presetID="10" presetClass="entr" presetSubtype="0" fill="hold" nodeType="withEffect">
                                  <p:stCondLst>
                                    <p:cond delay="0"/>
                                  </p:stCondLst>
                                  <p:childTnLst>
                                    <p:set>
                                      <p:cBhvr>
                                        <p:cTn id="253" dur="1" fill="hold">
                                          <p:stCondLst>
                                            <p:cond delay="0"/>
                                          </p:stCondLst>
                                        </p:cTn>
                                        <p:tgtEl>
                                          <p:spTgt spid="210"/>
                                        </p:tgtEl>
                                        <p:attrNameLst>
                                          <p:attrName>style.visibility</p:attrName>
                                        </p:attrNameLst>
                                      </p:cBhvr>
                                      <p:to>
                                        <p:strVal val="visible"/>
                                      </p:to>
                                    </p:set>
                                    <p:animEffect transition="in" filter="fade">
                                      <p:cBhvr>
                                        <p:cTn id="254" dur="500"/>
                                        <p:tgtEl>
                                          <p:spTgt spid="210"/>
                                        </p:tgtEl>
                                      </p:cBhvr>
                                    </p:animEffect>
                                  </p:childTnLst>
                                </p:cTn>
                              </p:par>
                              <p:par>
                                <p:cTn id="255" presetID="10" presetClass="entr" presetSubtype="0" fill="hold" grpId="0" nodeType="withEffect">
                                  <p:stCondLst>
                                    <p:cond delay="0"/>
                                  </p:stCondLst>
                                  <p:childTnLst>
                                    <p:set>
                                      <p:cBhvr>
                                        <p:cTn id="256" dur="1" fill="hold">
                                          <p:stCondLst>
                                            <p:cond delay="0"/>
                                          </p:stCondLst>
                                        </p:cTn>
                                        <p:tgtEl>
                                          <p:spTgt spid="213"/>
                                        </p:tgtEl>
                                        <p:attrNameLst>
                                          <p:attrName>style.visibility</p:attrName>
                                        </p:attrNameLst>
                                      </p:cBhvr>
                                      <p:to>
                                        <p:strVal val="visible"/>
                                      </p:to>
                                    </p:set>
                                    <p:animEffect transition="in" filter="fade">
                                      <p:cBhvr>
                                        <p:cTn id="257" dur="500"/>
                                        <p:tgtEl>
                                          <p:spTgt spid="213"/>
                                        </p:tgtEl>
                                      </p:cBhvr>
                                    </p:animEffect>
                                  </p:childTnLst>
                                </p:cTn>
                              </p:par>
                            </p:childTnLst>
                          </p:cTn>
                        </p:par>
                      </p:childTnLst>
                    </p:cTn>
                  </p:par>
                  <p:par>
                    <p:cTn id="258" fill="hold">
                      <p:stCondLst>
                        <p:cond delay="indefinite"/>
                      </p:stCondLst>
                      <p:childTnLst>
                        <p:par>
                          <p:cTn id="259" fill="hold">
                            <p:stCondLst>
                              <p:cond delay="0"/>
                            </p:stCondLst>
                            <p:childTnLst>
                              <p:par>
                                <p:cTn id="260" presetID="10" presetClass="entr" presetSubtype="0" fill="hold" grpId="0" nodeType="clickEffect">
                                  <p:stCondLst>
                                    <p:cond delay="0"/>
                                  </p:stCondLst>
                                  <p:childTnLst>
                                    <p:set>
                                      <p:cBhvr>
                                        <p:cTn id="261" dur="1" fill="hold">
                                          <p:stCondLst>
                                            <p:cond delay="0"/>
                                          </p:stCondLst>
                                        </p:cTn>
                                        <p:tgtEl>
                                          <p:spTgt spid="146"/>
                                        </p:tgtEl>
                                        <p:attrNameLst>
                                          <p:attrName>style.visibility</p:attrName>
                                        </p:attrNameLst>
                                      </p:cBhvr>
                                      <p:to>
                                        <p:strVal val="visible"/>
                                      </p:to>
                                    </p:set>
                                    <p:animEffect transition="in" filter="fade">
                                      <p:cBhvr>
                                        <p:cTn id="262" dur="500"/>
                                        <p:tgtEl>
                                          <p:spTgt spid="146"/>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47"/>
                                        </p:tgtEl>
                                        <p:attrNameLst>
                                          <p:attrName>style.visibility</p:attrName>
                                        </p:attrNameLst>
                                      </p:cBhvr>
                                      <p:to>
                                        <p:strVal val="visible"/>
                                      </p:to>
                                    </p:set>
                                    <p:animEffect transition="in" filter="fade">
                                      <p:cBhvr>
                                        <p:cTn id="265" dur="500"/>
                                        <p:tgtEl>
                                          <p:spTgt spid="147"/>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48"/>
                                        </p:tgtEl>
                                        <p:attrNameLst>
                                          <p:attrName>style.visibility</p:attrName>
                                        </p:attrNameLst>
                                      </p:cBhvr>
                                      <p:to>
                                        <p:strVal val="visible"/>
                                      </p:to>
                                    </p:set>
                                    <p:animEffect transition="in" filter="fade">
                                      <p:cBhvr>
                                        <p:cTn id="268" dur="500"/>
                                        <p:tgtEl>
                                          <p:spTgt spid="148"/>
                                        </p:tgtEl>
                                      </p:cBhvr>
                                    </p:animEffect>
                                  </p:childTnLst>
                                </p:cTn>
                              </p:par>
                            </p:childTnLst>
                          </p:cTn>
                        </p:par>
                      </p:childTnLst>
                    </p:cTn>
                  </p:par>
                  <p:par>
                    <p:cTn id="269" fill="hold">
                      <p:stCondLst>
                        <p:cond delay="indefinite"/>
                      </p:stCondLst>
                      <p:childTnLst>
                        <p:par>
                          <p:cTn id="270" fill="hold">
                            <p:stCondLst>
                              <p:cond delay="0"/>
                            </p:stCondLst>
                            <p:childTnLst>
                              <p:par>
                                <p:cTn id="271" presetID="42" presetClass="path" presetSubtype="0" accel="50000" decel="50000" fill="hold" nodeType="clickEffect">
                                  <p:stCondLst>
                                    <p:cond delay="0"/>
                                  </p:stCondLst>
                                  <p:childTnLst>
                                    <p:animMotion origin="layout" path="M -1.45833E-6 1.48148E-6 L 0.13125 0.41528 " pathEditMode="relative" rAng="0" ptsTypes="AA">
                                      <p:cBhvr>
                                        <p:cTn id="272" dur="2000" fill="hold"/>
                                        <p:tgtEl>
                                          <p:spTgt spid="217"/>
                                        </p:tgtEl>
                                        <p:attrNameLst>
                                          <p:attrName>ppt_x</p:attrName>
                                          <p:attrName>ppt_y</p:attrName>
                                        </p:attrNameLst>
                                      </p:cBhvr>
                                      <p:rCtr x="6562" y="20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3" grpId="0" animBg="1"/>
      <p:bldP spid="47" grpId="0" animBg="1"/>
      <p:bldP spid="48" grpId="0" animBg="1"/>
      <p:bldP spid="49" grpId="0" animBg="1"/>
      <p:bldP spid="50" grpId="0" animBg="1"/>
      <p:bldP spid="57" grpId="0"/>
      <p:bldP spid="58" grpId="0"/>
      <p:bldP spid="60" grpId="0"/>
      <p:bldP spid="61" grpId="0"/>
      <p:bldP spid="62" grpId="0"/>
      <p:bldP spid="99" grpId="0" animBg="1"/>
      <p:bldP spid="100" grpId="0" animBg="1"/>
      <p:bldP spid="101" grpId="0" animBg="1"/>
      <p:bldP spid="102" grpId="0" animBg="1"/>
      <p:bldP spid="103" grpId="0" animBg="1"/>
      <p:bldP spid="104" grpId="0" animBg="1"/>
      <p:bldP spid="109" grpId="0"/>
      <p:bldP spid="110" grpId="0"/>
      <p:bldP spid="111" grpId="0"/>
      <p:bldP spid="112" grpId="0"/>
      <p:bldP spid="113" grpId="0"/>
      <p:bldP spid="114" grpId="0"/>
      <p:bldP spid="131" grpId="0" animBg="1"/>
      <p:bldP spid="143" grpId="0" animBg="1"/>
      <p:bldP spid="145" grpId="0" animBg="1"/>
      <p:bldP spid="146" grpId="0" animBg="1"/>
      <p:bldP spid="147" grpId="0" animBg="1"/>
      <p:bldP spid="148" grpId="0" animBg="1"/>
      <p:bldP spid="150" grpId="0"/>
      <p:bldP spid="155" grpId="0"/>
      <p:bldP spid="159" grpId="0"/>
      <p:bldP spid="160" grpId="0"/>
      <p:bldP spid="161" grpId="0"/>
      <p:bldP spid="162" grpId="0"/>
      <p:bldP spid="163" grpId="0"/>
      <p:bldP spid="164" grpId="0"/>
      <p:bldP spid="165" grpId="0"/>
      <p:bldP spid="184" grpId="0"/>
      <p:bldP spid="185" grpId="0"/>
      <p:bldP spid="186" grpId="0"/>
      <p:bldP spid="187" grpId="0"/>
      <p:bldP spid="206" grpId="0"/>
      <p:bldP spid="207" grpId="0"/>
      <p:bldP spid="2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8056880" cy="8014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5722"/>
                </a:solidFill>
                <a:latin typeface="Agency FB" panose="020B0503020202020204" pitchFamily="34" charset="0"/>
              </a:rPr>
              <a:t>2.3 Background for graph Clustering</a:t>
            </a:r>
            <a:endParaRPr lang="en-GB" sz="4000" b="1" dirty="0">
              <a:solidFill>
                <a:srgbClr val="FF5722"/>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17</a:t>
            </a:r>
            <a:endParaRPr lang="en-GB" b="1" dirty="0">
              <a:solidFill>
                <a:srgbClr val="212121"/>
              </a:solidFill>
              <a:latin typeface="Agency FB" panose="020B0503020202020204" pitchFamily="34" charset="0"/>
            </a:endParaRPr>
          </a:p>
        </p:txBody>
      </p:sp>
      <p:sp>
        <p:nvSpPr>
          <p:cNvPr id="28" name="Rectangle 27"/>
          <p:cNvSpPr/>
          <p:nvPr/>
        </p:nvSpPr>
        <p:spPr>
          <a:xfrm>
            <a:off x="7833359" y="317652"/>
            <a:ext cx="33095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DB-Index clustering</a:t>
            </a:r>
            <a:endParaRPr lang="en-GB" sz="3200" b="1" dirty="0">
              <a:solidFill>
                <a:srgbClr val="FF5722"/>
              </a:solidFill>
              <a:latin typeface="Agency FB" panose="020B0503020202020204" pitchFamily="34" charset="0"/>
            </a:endParaRPr>
          </a:p>
        </p:txBody>
      </p:sp>
      <p:sp>
        <p:nvSpPr>
          <p:cNvPr id="133" name="Rectangle 132"/>
          <p:cNvSpPr/>
          <p:nvPr/>
        </p:nvSpPr>
        <p:spPr>
          <a:xfrm>
            <a:off x="787400" y="1501881"/>
            <a:ext cx="2240280"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Davis-</a:t>
            </a:r>
            <a:r>
              <a:rPr lang="en-US" sz="2400" b="1" dirty="0" err="1" smtClean="0">
                <a:solidFill>
                  <a:schemeClr val="tx1"/>
                </a:solidFill>
                <a:latin typeface="Agency FB" panose="020B0503020202020204" pitchFamily="34" charset="0"/>
              </a:rPr>
              <a:t>Bouldin</a:t>
            </a:r>
            <a:r>
              <a:rPr lang="en-US" sz="2400" b="1" dirty="0" smtClean="0">
                <a:solidFill>
                  <a:schemeClr val="tx1"/>
                </a:solidFill>
                <a:latin typeface="Agency FB" panose="020B0503020202020204" pitchFamily="34" charset="0"/>
              </a:rPr>
              <a:t> Index</a:t>
            </a:r>
            <a:endParaRPr lang="en-GB" sz="2400" b="1" i="1" dirty="0">
              <a:solidFill>
                <a:schemeClr val="tx1"/>
              </a:solidFill>
              <a:latin typeface="Agency FB" panose="020B0503020202020204" pitchFamily="34" charset="0"/>
            </a:endParaRPr>
          </a:p>
        </p:txBody>
      </p:sp>
      <p:sp>
        <p:nvSpPr>
          <p:cNvPr id="134" name="Rectangle 133"/>
          <p:cNvSpPr/>
          <p:nvPr/>
        </p:nvSpPr>
        <p:spPr>
          <a:xfrm>
            <a:off x="4431944" y="1526185"/>
            <a:ext cx="1614384"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Originally for </a:t>
            </a:r>
            <a:endParaRPr lang="en-GB" sz="2400" i="1" dirty="0">
              <a:solidFill>
                <a:schemeClr val="tx1"/>
              </a:solidFill>
              <a:latin typeface="Agency FB" panose="020B0503020202020204"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6328" y="1128981"/>
            <a:ext cx="1478606" cy="1429163"/>
          </a:xfrm>
          <a:prstGeom prst="rect">
            <a:avLst/>
          </a:prstGeom>
        </p:spPr>
      </p:pic>
      <p:sp>
        <p:nvSpPr>
          <p:cNvPr id="135" name="Rectangle 134"/>
          <p:cNvSpPr/>
          <p:nvPr/>
        </p:nvSpPr>
        <p:spPr>
          <a:xfrm>
            <a:off x="7582926" y="1509288"/>
            <a:ext cx="1859443"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Euclidean Space</a:t>
            </a:r>
            <a:endParaRPr lang="en-GB" sz="2400" i="1" dirty="0">
              <a:solidFill>
                <a:schemeClr val="tx1"/>
              </a:solidFill>
              <a:latin typeface="Agency FB" panose="020B0503020202020204" pitchFamily="34" charset="0"/>
            </a:endParaRPr>
          </a:p>
        </p:txBody>
      </p:sp>
      <p:sp>
        <p:nvSpPr>
          <p:cNvPr id="136" name="Rectangle 135"/>
          <p:cNvSpPr/>
          <p:nvPr/>
        </p:nvSpPr>
        <p:spPr>
          <a:xfrm>
            <a:off x="787400" y="2790837"/>
            <a:ext cx="3632200"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For record linkage application </a:t>
            </a:r>
            <a:endParaRPr lang="en-GB" sz="2400" b="1" i="1" dirty="0">
              <a:solidFill>
                <a:schemeClr val="tx1"/>
              </a:solidFill>
              <a:latin typeface="Agency FB" panose="020B0503020202020204" pitchFamily="34" charset="0"/>
            </a:endParaRPr>
          </a:p>
        </p:txBody>
      </p:sp>
      <p:sp>
        <p:nvSpPr>
          <p:cNvPr id="137" name="Rectangle 136"/>
          <p:cNvSpPr/>
          <p:nvPr/>
        </p:nvSpPr>
        <p:spPr>
          <a:xfrm>
            <a:off x="4284127" y="2824631"/>
            <a:ext cx="2240280"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Definition of distance</a:t>
            </a:r>
            <a:endParaRPr lang="en-GB" sz="2400" i="1" dirty="0">
              <a:solidFill>
                <a:schemeClr val="tx1"/>
              </a:solidFill>
              <a:latin typeface="Agency FB" panose="020B0503020202020204" pitchFamily="34" charset="0"/>
            </a:endParaRP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5631" y="2824631"/>
            <a:ext cx="599497" cy="599497"/>
          </a:xfrm>
          <a:prstGeom prst="rect">
            <a:avLst/>
          </a:prstGeom>
        </p:spPr>
      </p:pic>
      <p:sp>
        <p:nvSpPr>
          <p:cNvPr id="138" name="Rectangle 137"/>
          <p:cNvSpPr/>
          <p:nvPr/>
        </p:nvSpPr>
        <p:spPr>
          <a:xfrm>
            <a:off x="7582926" y="2790837"/>
            <a:ext cx="2806209"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Agency FB" panose="020B0503020202020204" pitchFamily="34" charset="0"/>
              </a:rPr>
              <a:t>i</a:t>
            </a:r>
            <a:r>
              <a:rPr lang="en-US" sz="2400" dirty="0" smtClean="0">
                <a:solidFill>
                  <a:schemeClr val="tx1"/>
                </a:solidFill>
                <a:latin typeface="Agency FB" panose="020B0503020202020204" pitchFamily="34" charset="0"/>
              </a:rPr>
              <a:t>s adjusted</a:t>
            </a:r>
            <a:endParaRPr lang="en-GB" sz="2400" i="1" dirty="0">
              <a:solidFill>
                <a:schemeClr val="tx1"/>
              </a:solidFill>
              <a:latin typeface="Agency FB" panose="020B0503020202020204" pitchFamily="34" charset="0"/>
            </a:endParaRPr>
          </a:p>
        </p:txBody>
      </p:sp>
      <p:cxnSp>
        <p:nvCxnSpPr>
          <p:cNvPr id="139" name="Straight Connector 138"/>
          <p:cNvCxnSpPr/>
          <p:nvPr/>
        </p:nvCxnSpPr>
        <p:spPr>
          <a:xfrm>
            <a:off x="5538887" y="3332162"/>
            <a:ext cx="904240" cy="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5541427" y="2885122"/>
            <a:ext cx="904240" cy="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787400" y="3675334"/>
            <a:ext cx="3093720"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0AA06E"/>
                </a:solidFill>
                <a:latin typeface="Agency FB" panose="020B0503020202020204" pitchFamily="34" charset="0"/>
              </a:rPr>
              <a:t>Intra-Cluster Distance</a:t>
            </a:r>
            <a:endParaRPr lang="en-GB" sz="2400" b="1" i="1" dirty="0">
              <a:solidFill>
                <a:srgbClr val="0AA06E"/>
              </a:solidFill>
              <a:latin typeface="Agency FB" panose="020B0503020202020204" pitchFamily="34" charset="0"/>
            </a:endParaRPr>
          </a:p>
        </p:txBody>
      </p:sp>
      <p:sp>
        <p:nvSpPr>
          <p:cNvPr id="152" name="Rectangle 151"/>
          <p:cNvSpPr/>
          <p:nvPr/>
        </p:nvSpPr>
        <p:spPr>
          <a:xfrm>
            <a:off x="787400" y="5372908"/>
            <a:ext cx="3081376"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FF5722"/>
                </a:solidFill>
                <a:latin typeface="Agency FB" panose="020B0503020202020204" pitchFamily="34" charset="0"/>
              </a:rPr>
              <a:t>Inter-Cluster Distance</a:t>
            </a:r>
            <a:endParaRPr lang="en-GB" sz="2400" b="1" i="1" dirty="0">
              <a:solidFill>
                <a:srgbClr val="FF5722"/>
              </a:solidFill>
              <a:latin typeface="Agency FB" panose="020B0503020202020204" pitchFamily="34" charset="0"/>
            </a:endParaRPr>
          </a:p>
        </p:txBody>
      </p:sp>
      <p:sp>
        <p:nvSpPr>
          <p:cNvPr id="153" name="Rectangle 152"/>
          <p:cNvSpPr/>
          <p:nvPr/>
        </p:nvSpPr>
        <p:spPr>
          <a:xfrm>
            <a:off x="3289549" y="3661617"/>
            <a:ext cx="1681876"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Complement of </a:t>
            </a:r>
            <a:endParaRPr lang="en-GB" sz="2400" i="1" dirty="0">
              <a:solidFill>
                <a:schemeClr val="tx1"/>
              </a:solidFill>
              <a:latin typeface="Agency FB" panose="020B0503020202020204" pitchFamily="34" charset="0"/>
            </a:endParaRPr>
          </a:p>
        </p:txBody>
      </p:sp>
      <p:sp>
        <p:nvSpPr>
          <p:cNvPr id="154" name="Rectangle 153"/>
          <p:cNvSpPr/>
          <p:nvPr/>
        </p:nvSpPr>
        <p:spPr>
          <a:xfrm>
            <a:off x="5163636" y="3670254"/>
            <a:ext cx="1986047"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Average similarity</a:t>
            </a:r>
            <a:endParaRPr lang="en-GB" sz="2400" i="1" dirty="0">
              <a:solidFill>
                <a:schemeClr val="tx1"/>
              </a:solidFill>
              <a:latin typeface="Agency FB" panose="020B0503020202020204" pitchFamily="34" charset="0"/>
            </a:endParaRPr>
          </a:p>
        </p:txBody>
      </p:sp>
      <p:sp>
        <p:nvSpPr>
          <p:cNvPr id="156" name="Rectangle 155"/>
          <p:cNvSpPr/>
          <p:nvPr/>
        </p:nvSpPr>
        <p:spPr>
          <a:xfrm>
            <a:off x="7341894" y="3670254"/>
            <a:ext cx="1986047"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Between records</a:t>
            </a:r>
            <a:endParaRPr lang="en-GB" sz="2400" i="1" dirty="0">
              <a:solidFill>
                <a:schemeClr val="tx1"/>
              </a:solidFill>
              <a:latin typeface="Agency FB" panose="020B0503020202020204" pitchFamily="34" charset="0"/>
            </a:endParaRPr>
          </a:p>
        </p:txBody>
      </p:sp>
      <p:sp>
        <p:nvSpPr>
          <p:cNvPr id="157" name="Rectangle 156"/>
          <p:cNvSpPr/>
          <p:nvPr/>
        </p:nvSpPr>
        <p:spPr>
          <a:xfrm>
            <a:off x="9520153" y="3670254"/>
            <a:ext cx="1986047"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AA06E"/>
                </a:solidFill>
                <a:latin typeface="Agency FB" panose="020B0503020202020204" pitchFamily="34" charset="0"/>
              </a:rPr>
              <a:t>Same cluster</a:t>
            </a:r>
            <a:endParaRPr lang="en-GB" sz="2400" i="1" dirty="0">
              <a:solidFill>
                <a:srgbClr val="0AA06E"/>
              </a:solidFill>
              <a:latin typeface="Agency FB" panose="020B0503020202020204" pitchFamily="34" charset="0"/>
            </a:endParaRPr>
          </a:p>
        </p:txBody>
      </p:sp>
      <p:sp>
        <p:nvSpPr>
          <p:cNvPr id="158" name="Rectangle 157"/>
          <p:cNvSpPr/>
          <p:nvPr/>
        </p:nvSpPr>
        <p:spPr>
          <a:xfrm>
            <a:off x="3317276" y="3672810"/>
            <a:ext cx="1681876"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Complement of </a:t>
            </a:r>
            <a:endParaRPr lang="en-GB" sz="2400" i="1" dirty="0">
              <a:solidFill>
                <a:schemeClr val="tx1"/>
              </a:solidFill>
              <a:latin typeface="Agency FB" panose="020B0503020202020204" pitchFamily="34" charset="0"/>
            </a:endParaRPr>
          </a:p>
        </p:txBody>
      </p:sp>
      <p:sp>
        <p:nvSpPr>
          <p:cNvPr id="166" name="Rectangle 165"/>
          <p:cNvSpPr/>
          <p:nvPr/>
        </p:nvSpPr>
        <p:spPr>
          <a:xfrm>
            <a:off x="5191363" y="3681447"/>
            <a:ext cx="1986047"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Average similarity</a:t>
            </a:r>
            <a:endParaRPr lang="en-GB" sz="2400" i="1" dirty="0">
              <a:solidFill>
                <a:schemeClr val="tx1"/>
              </a:solidFill>
              <a:latin typeface="Agency FB" panose="020B0503020202020204" pitchFamily="34" charset="0"/>
            </a:endParaRPr>
          </a:p>
        </p:txBody>
      </p:sp>
      <p:sp>
        <p:nvSpPr>
          <p:cNvPr id="167" name="Rectangle 166"/>
          <p:cNvSpPr/>
          <p:nvPr/>
        </p:nvSpPr>
        <p:spPr>
          <a:xfrm>
            <a:off x="7369621" y="3681447"/>
            <a:ext cx="1986047"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Between records</a:t>
            </a:r>
            <a:endParaRPr lang="en-GB" sz="2400" i="1" dirty="0">
              <a:solidFill>
                <a:schemeClr val="tx1"/>
              </a:solidFill>
              <a:latin typeface="Agency FB" panose="020B0503020202020204" pitchFamily="34" charset="0"/>
            </a:endParaRPr>
          </a:p>
        </p:txBody>
      </p:sp>
      <p:sp>
        <p:nvSpPr>
          <p:cNvPr id="168" name="Rectangle 167"/>
          <p:cNvSpPr/>
          <p:nvPr/>
        </p:nvSpPr>
        <p:spPr>
          <a:xfrm>
            <a:off x="9520153" y="5372909"/>
            <a:ext cx="1986047"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5722"/>
                </a:solidFill>
                <a:latin typeface="Agency FB" panose="020B0503020202020204" pitchFamily="34" charset="0"/>
              </a:rPr>
              <a:t>Across clusters</a:t>
            </a:r>
            <a:endParaRPr lang="en-GB" sz="2400" i="1" dirty="0">
              <a:solidFill>
                <a:srgbClr val="FF5722"/>
              </a:solidFill>
              <a:latin typeface="Agency FB" panose="020B0503020202020204" pitchFamily="34" charset="0"/>
            </a:endParaRPr>
          </a:p>
        </p:txBody>
      </p:sp>
      <p:pic>
        <p:nvPicPr>
          <p:cNvPr id="12" name="Picture 11"/>
          <p:cNvPicPr>
            <a:picLocks noChangeAspect="1"/>
          </p:cNvPicPr>
          <p:nvPr/>
        </p:nvPicPr>
        <p:blipFill rotWithShape="1">
          <a:blip r:embed="rId6">
            <a:extLst>
              <a:ext uri="{28A0092B-C50C-407E-A947-70E740481C1C}">
                <a14:useLocalDpi xmlns:a14="http://schemas.microsoft.com/office/drawing/2010/main" val="0"/>
              </a:ext>
            </a:extLst>
          </a:blip>
          <a:srcRect t="7786" r="861" b="6507"/>
          <a:stretch/>
        </p:blipFill>
        <p:spPr>
          <a:xfrm>
            <a:off x="3275995" y="6012747"/>
            <a:ext cx="5704106" cy="457200"/>
          </a:xfrm>
          <a:prstGeom prst="rect">
            <a:avLst/>
          </a:prstGeom>
        </p:spPr>
      </p:pic>
      <p:pic>
        <p:nvPicPr>
          <p:cNvPr id="13" name="Picture 12"/>
          <p:cNvPicPr>
            <a:picLocks noChangeAspect="1"/>
          </p:cNvPicPr>
          <p:nvPr/>
        </p:nvPicPr>
        <p:blipFill rotWithShape="1">
          <a:blip r:embed="rId7">
            <a:extLst>
              <a:ext uri="{28A0092B-C50C-407E-A947-70E740481C1C}">
                <a14:useLocalDpi xmlns:a14="http://schemas.microsoft.com/office/drawing/2010/main" val="0"/>
              </a:ext>
            </a:extLst>
          </a:blip>
          <a:srcRect t="9762"/>
          <a:stretch/>
        </p:blipFill>
        <p:spPr>
          <a:xfrm>
            <a:off x="3289549" y="4314738"/>
            <a:ext cx="4422288" cy="457200"/>
          </a:xfrm>
          <a:prstGeom prst="rect">
            <a:avLst/>
          </a:prstGeom>
        </p:spPr>
      </p:pic>
    </p:spTree>
    <p:custDataLst>
      <p:tags r:id="rId1"/>
    </p:custDataLst>
    <p:extLst>
      <p:ext uri="{BB962C8B-B14F-4D97-AF65-F5344CB8AC3E}">
        <p14:creationId xmlns:p14="http://schemas.microsoft.com/office/powerpoint/2010/main" val="2142270606"/>
      </p:ext>
    </p:extLst>
  </p:cSld>
  <p:clrMapOvr>
    <a:masterClrMapping/>
  </p:clrMapOvr>
  <mc:AlternateContent xmlns:mc="http://schemas.openxmlformats.org/markup-compatibility/2006" xmlns:p14="http://schemas.microsoft.com/office/powerpoint/2010/main">
    <mc:Choice Requires="p14">
      <p:transition spd="slow" p14:dur="2000" advTm="71490"/>
    </mc:Choice>
    <mc:Fallback xmlns="">
      <p:transition spd="slow" advTm="71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fade">
                                      <p:cBhvr>
                                        <p:cTn id="12" dur="500"/>
                                        <p:tgtEl>
                                          <p:spTgt spid="134"/>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5"/>
                                        </p:tgtEl>
                                        <p:attrNameLst>
                                          <p:attrName>style.visibility</p:attrName>
                                        </p:attrNameLst>
                                      </p:cBhvr>
                                      <p:to>
                                        <p:strVal val="visible"/>
                                      </p:to>
                                    </p:set>
                                    <p:animEffect transition="in" filter="fade">
                                      <p:cBhvr>
                                        <p:cTn id="18" dur="500"/>
                                        <p:tgtEl>
                                          <p:spTgt spid="1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fade">
                                      <p:cBhvr>
                                        <p:cTn id="23" dur="500"/>
                                        <p:tgtEl>
                                          <p:spTgt spid="13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7"/>
                                        </p:tgtEl>
                                        <p:attrNameLst>
                                          <p:attrName>style.visibility</p:attrName>
                                        </p:attrNameLst>
                                      </p:cBhvr>
                                      <p:to>
                                        <p:strVal val="visible"/>
                                      </p:to>
                                    </p:set>
                                    <p:animEffect transition="in" filter="fade">
                                      <p:cBhvr>
                                        <p:cTn id="28" dur="500"/>
                                        <p:tgtEl>
                                          <p:spTgt spid="137"/>
                                        </p:tgtEl>
                                      </p:cBhvr>
                                    </p:animEffect>
                                  </p:childTnLst>
                                </p:cTn>
                              </p:par>
                              <p:par>
                                <p:cTn id="29" presetID="21" presetClass="entr" presetSubtype="1" fill="hold" nodeType="withEffect">
                                  <p:stCondLst>
                                    <p:cond delay="0"/>
                                  </p:stCondLst>
                                  <p:childTnLst>
                                    <p:set>
                                      <p:cBhvr>
                                        <p:cTn id="30" dur="1" fill="hold">
                                          <p:stCondLst>
                                            <p:cond delay="0"/>
                                          </p:stCondLst>
                                        </p:cTn>
                                        <p:tgtEl>
                                          <p:spTgt spid="144"/>
                                        </p:tgtEl>
                                        <p:attrNameLst>
                                          <p:attrName>style.visibility</p:attrName>
                                        </p:attrNameLst>
                                      </p:cBhvr>
                                      <p:to>
                                        <p:strVal val="visible"/>
                                      </p:to>
                                    </p:set>
                                    <p:animEffect transition="in" filter="wheel(1)">
                                      <p:cBhvr>
                                        <p:cTn id="31" dur="1000"/>
                                        <p:tgtEl>
                                          <p:spTgt spid="144"/>
                                        </p:tgtEl>
                                      </p:cBhvr>
                                    </p:animEffect>
                                  </p:childTnLst>
                                </p:cTn>
                              </p:par>
                              <p:par>
                                <p:cTn id="32" presetID="21" presetClass="entr" presetSubtype="1" fill="hold" nodeType="withEffect">
                                  <p:stCondLst>
                                    <p:cond delay="0"/>
                                  </p:stCondLst>
                                  <p:childTnLst>
                                    <p:set>
                                      <p:cBhvr>
                                        <p:cTn id="33" dur="1" fill="hold">
                                          <p:stCondLst>
                                            <p:cond delay="0"/>
                                          </p:stCondLst>
                                        </p:cTn>
                                        <p:tgtEl>
                                          <p:spTgt spid="139"/>
                                        </p:tgtEl>
                                        <p:attrNameLst>
                                          <p:attrName>style.visibility</p:attrName>
                                        </p:attrNameLst>
                                      </p:cBhvr>
                                      <p:to>
                                        <p:strVal val="visible"/>
                                      </p:to>
                                    </p:set>
                                    <p:animEffect transition="in" filter="wheel(1)">
                                      <p:cBhvr>
                                        <p:cTn id="34" dur="1000"/>
                                        <p:tgtEl>
                                          <p:spTgt spid="13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8"/>
                                        </p:tgtEl>
                                        <p:attrNameLst>
                                          <p:attrName>style.visibility</p:attrName>
                                        </p:attrNameLst>
                                      </p:cBhvr>
                                      <p:to>
                                        <p:strVal val="visible"/>
                                      </p:to>
                                    </p:set>
                                    <p:animEffect transition="in" filter="fade">
                                      <p:cBhvr>
                                        <p:cTn id="42" dur="500"/>
                                        <p:tgtEl>
                                          <p:spTgt spid="13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1"/>
                                        </p:tgtEl>
                                        <p:attrNameLst>
                                          <p:attrName>style.visibility</p:attrName>
                                        </p:attrNameLst>
                                      </p:cBhvr>
                                      <p:to>
                                        <p:strVal val="visible"/>
                                      </p:to>
                                    </p:set>
                                    <p:animEffect transition="in" filter="fade">
                                      <p:cBhvr>
                                        <p:cTn id="47" dur="500"/>
                                        <p:tgtEl>
                                          <p:spTgt spid="151"/>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153"/>
                                        </p:tgtEl>
                                        <p:attrNameLst>
                                          <p:attrName>style.visibility</p:attrName>
                                        </p:attrNameLst>
                                      </p:cBhvr>
                                      <p:to>
                                        <p:strVal val="visible"/>
                                      </p:to>
                                    </p:set>
                                    <p:anim calcmode="lin" valueType="num">
                                      <p:cBhvr additive="base">
                                        <p:cTn id="52" dur="500" fill="hold"/>
                                        <p:tgtEl>
                                          <p:spTgt spid="153"/>
                                        </p:tgtEl>
                                        <p:attrNameLst>
                                          <p:attrName>ppt_x</p:attrName>
                                        </p:attrNameLst>
                                      </p:cBhvr>
                                      <p:tavLst>
                                        <p:tav tm="0">
                                          <p:val>
                                            <p:strVal val="1+#ppt_w/2"/>
                                          </p:val>
                                        </p:tav>
                                        <p:tav tm="100000">
                                          <p:val>
                                            <p:strVal val="#ppt_x"/>
                                          </p:val>
                                        </p:tav>
                                      </p:tavLst>
                                    </p:anim>
                                    <p:anim calcmode="lin" valueType="num">
                                      <p:cBhvr additive="base">
                                        <p:cTn id="53" dur="500" fill="hold"/>
                                        <p:tgtEl>
                                          <p:spTgt spid="153"/>
                                        </p:tgtEl>
                                        <p:attrNameLst>
                                          <p:attrName>ppt_y</p:attrName>
                                        </p:attrNameLst>
                                      </p:cBhvr>
                                      <p:tavLst>
                                        <p:tav tm="0">
                                          <p:val>
                                            <p:strVal val="#ppt_y"/>
                                          </p:val>
                                        </p:tav>
                                        <p:tav tm="100000">
                                          <p:val>
                                            <p:strVal val="#ppt_y"/>
                                          </p:val>
                                        </p:tav>
                                      </p:tavLst>
                                    </p:anim>
                                  </p:childTnLst>
                                </p:cTn>
                              </p:par>
                            </p:childTnLst>
                          </p:cTn>
                        </p:par>
                        <p:par>
                          <p:cTn id="54" fill="hold">
                            <p:stCondLst>
                              <p:cond delay="500"/>
                            </p:stCondLst>
                            <p:childTnLst>
                              <p:par>
                                <p:cTn id="55" presetID="2" presetClass="entr" presetSubtype="2" fill="hold" grpId="0" nodeType="afterEffect">
                                  <p:stCondLst>
                                    <p:cond delay="0"/>
                                  </p:stCondLst>
                                  <p:childTnLst>
                                    <p:set>
                                      <p:cBhvr>
                                        <p:cTn id="56" dur="1" fill="hold">
                                          <p:stCondLst>
                                            <p:cond delay="0"/>
                                          </p:stCondLst>
                                        </p:cTn>
                                        <p:tgtEl>
                                          <p:spTgt spid="154"/>
                                        </p:tgtEl>
                                        <p:attrNameLst>
                                          <p:attrName>style.visibility</p:attrName>
                                        </p:attrNameLst>
                                      </p:cBhvr>
                                      <p:to>
                                        <p:strVal val="visible"/>
                                      </p:to>
                                    </p:set>
                                    <p:anim calcmode="lin" valueType="num">
                                      <p:cBhvr additive="base">
                                        <p:cTn id="57" dur="500" fill="hold"/>
                                        <p:tgtEl>
                                          <p:spTgt spid="154"/>
                                        </p:tgtEl>
                                        <p:attrNameLst>
                                          <p:attrName>ppt_x</p:attrName>
                                        </p:attrNameLst>
                                      </p:cBhvr>
                                      <p:tavLst>
                                        <p:tav tm="0">
                                          <p:val>
                                            <p:strVal val="1+#ppt_w/2"/>
                                          </p:val>
                                        </p:tav>
                                        <p:tav tm="100000">
                                          <p:val>
                                            <p:strVal val="#ppt_x"/>
                                          </p:val>
                                        </p:tav>
                                      </p:tavLst>
                                    </p:anim>
                                    <p:anim calcmode="lin" valueType="num">
                                      <p:cBhvr additive="base">
                                        <p:cTn id="58" dur="500" fill="hold"/>
                                        <p:tgtEl>
                                          <p:spTgt spid="154"/>
                                        </p:tgtEl>
                                        <p:attrNameLst>
                                          <p:attrName>ppt_y</p:attrName>
                                        </p:attrNameLst>
                                      </p:cBhvr>
                                      <p:tavLst>
                                        <p:tav tm="0">
                                          <p:val>
                                            <p:strVal val="#ppt_y"/>
                                          </p:val>
                                        </p:tav>
                                        <p:tav tm="100000">
                                          <p:val>
                                            <p:strVal val="#ppt_y"/>
                                          </p:val>
                                        </p:tav>
                                      </p:tavLst>
                                    </p:anim>
                                  </p:childTnLst>
                                </p:cTn>
                              </p:par>
                            </p:childTnLst>
                          </p:cTn>
                        </p:par>
                        <p:par>
                          <p:cTn id="59" fill="hold">
                            <p:stCondLst>
                              <p:cond delay="1000"/>
                            </p:stCondLst>
                            <p:childTnLst>
                              <p:par>
                                <p:cTn id="60" presetID="2" presetClass="entr" presetSubtype="2" fill="hold" grpId="0" nodeType="afterEffect">
                                  <p:stCondLst>
                                    <p:cond delay="0"/>
                                  </p:stCondLst>
                                  <p:childTnLst>
                                    <p:set>
                                      <p:cBhvr>
                                        <p:cTn id="61" dur="1" fill="hold">
                                          <p:stCondLst>
                                            <p:cond delay="0"/>
                                          </p:stCondLst>
                                        </p:cTn>
                                        <p:tgtEl>
                                          <p:spTgt spid="156"/>
                                        </p:tgtEl>
                                        <p:attrNameLst>
                                          <p:attrName>style.visibility</p:attrName>
                                        </p:attrNameLst>
                                      </p:cBhvr>
                                      <p:to>
                                        <p:strVal val="visible"/>
                                      </p:to>
                                    </p:set>
                                    <p:anim calcmode="lin" valueType="num">
                                      <p:cBhvr additive="base">
                                        <p:cTn id="62" dur="500" fill="hold"/>
                                        <p:tgtEl>
                                          <p:spTgt spid="156"/>
                                        </p:tgtEl>
                                        <p:attrNameLst>
                                          <p:attrName>ppt_x</p:attrName>
                                        </p:attrNameLst>
                                      </p:cBhvr>
                                      <p:tavLst>
                                        <p:tav tm="0">
                                          <p:val>
                                            <p:strVal val="1+#ppt_w/2"/>
                                          </p:val>
                                        </p:tav>
                                        <p:tav tm="100000">
                                          <p:val>
                                            <p:strVal val="#ppt_x"/>
                                          </p:val>
                                        </p:tav>
                                      </p:tavLst>
                                    </p:anim>
                                    <p:anim calcmode="lin" valueType="num">
                                      <p:cBhvr additive="base">
                                        <p:cTn id="63" dur="500" fill="hold"/>
                                        <p:tgtEl>
                                          <p:spTgt spid="156"/>
                                        </p:tgtEl>
                                        <p:attrNameLst>
                                          <p:attrName>ppt_y</p:attrName>
                                        </p:attrNameLst>
                                      </p:cBhvr>
                                      <p:tavLst>
                                        <p:tav tm="0">
                                          <p:val>
                                            <p:strVal val="#ppt_y"/>
                                          </p:val>
                                        </p:tav>
                                        <p:tav tm="100000">
                                          <p:val>
                                            <p:strVal val="#ppt_y"/>
                                          </p:val>
                                        </p:tav>
                                      </p:tavLst>
                                    </p:anim>
                                  </p:childTnLst>
                                </p:cTn>
                              </p:par>
                            </p:childTnLst>
                          </p:cTn>
                        </p:par>
                        <p:par>
                          <p:cTn id="64" fill="hold">
                            <p:stCondLst>
                              <p:cond delay="1500"/>
                            </p:stCondLst>
                            <p:childTnLst>
                              <p:par>
                                <p:cTn id="65" presetID="2" presetClass="entr" presetSubtype="2" fill="hold" grpId="0" nodeType="afterEffect">
                                  <p:stCondLst>
                                    <p:cond delay="0"/>
                                  </p:stCondLst>
                                  <p:childTnLst>
                                    <p:set>
                                      <p:cBhvr>
                                        <p:cTn id="66" dur="1" fill="hold">
                                          <p:stCondLst>
                                            <p:cond delay="0"/>
                                          </p:stCondLst>
                                        </p:cTn>
                                        <p:tgtEl>
                                          <p:spTgt spid="157"/>
                                        </p:tgtEl>
                                        <p:attrNameLst>
                                          <p:attrName>style.visibility</p:attrName>
                                        </p:attrNameLst>
                                      </p:cBhvr>
                                      <p:to>
                                        <p:strVal val="visible"/>
                                      </p:to>
                                    </p:set>
                                    <p:anim calcmode="lin" valueType="num">
                                      <p:cBhvr additive="base">
                                        <p:cTn id="67" dur="500" fill="hold"/>
                                        <p:tgtEl>
                                          <p:spTgt spid="157"/>
                                        </p:tgtEl>
                                        <p:attrNameLst>
                                          <p:attrName>ppt_x</p:attrName>
                                        </p:attrNameLst>
                                      </p:cBhvr>
                                      <p:tavLst>
                                        <p:tav tm="0">
                                          <p:val>
                                            <p:strVal val="1+#ppt_w/2"/>
                                          </p:val>
                                        </p:tav>
                                        <p:tav tm="100000">
                                          <p:val>
                                            <p:strVal val="#ppt_x"/>
                                          </p:val>
                                        </p:tav>
                                      </p:tavLst>
                                    </p:anim>
                                    <p:anim calcmode="lin" valueType="num">
                                      <p:cBhvr additive="base">
                                        <p:cTn id="68" dur="500" fill="hold"/>
                                        <p:tgtEl>
                                          <p:spTgt spid="157"/>
                                        </p:tgtEl>
                                        <p:attrNameLst>
                                          <p:attrName>ppt_y</p:attrName>
                                        </p:attrNameLst>
                                      </p:cBhvr>
                                      <p:tavLst>
                                        <p:tav tm="0">
                                          <p:val>
                                            <p:strVal val="#ppt_y"/>
                                          </p:val>
                                        </p:tav>
                                        <p:tav tm="100000">
                                          <p:val>
                                            <p:strVal val="#ppt_y"/>
                                          </p:val>
                                        </p:tav>
                                      </p:tavLst>
                                    </p:anim>
                                  </p:childTnLst>
                                </p:cTn>
                              </p:par>
                              <p:par>
                                <p:cTn id="69" presetID="10" presetClass="entr" presetSubtype="0" fill="hold" grpId="0" nodeType="with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fade">
                                      <p:cBhvr>
                                        <p:cTn id="71" dur="250"/>
                                        <p:tgtEl>
                                          <p:spTgt spid="15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66"/>
                                        </p:tgtEl>
                                        <p:attrNameLst>
                                          <p:attrName>style.visibility</p:attrName>
                                        </p:attrNameLst>
                                      </p:cBhvr>
                                      <p:to>
                                        <p:strVal val="visible"/>
                                      </p:to>
                                    </p:set>
                                    <p:animEffect transition="in" filter="fade">
                                      <p:cBhvr>
                                        <p:cTn id="74" dur="250"/>
                                        <p:tgtEl>
                                          <p:spTgt spid="16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67"/>
                                        </p:tgtEl>
                                        <p:attrNameLst>
                                          <p:attrName>style.visibility</p:attrName>
                                        </p:attrNameLst>
                                      </p:cBhvr>
                                      <p:to>
                                        <p:strVal val="visible"/>
                                      </p:to>
                                    </p:set>
                                    <p:animEffect transition="in" filter="fade">
                                      <p:cBhvr>
                                        <p:cTn id="77" dur="250"/>
                                        <p:tgtEl>
                                          <p:spTgt spid="16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fade">
                                      <p:cBhvr>
                                        <p:cTn id="82" dur="500"/>
                                        <p:tgtEl>
                                          <p:spTgt spid="1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52"/>
                                        </p:tgtEl>
                                        <p:attrNameLst>
                                          <p:attrName>style.visibility</p:attrName>
                                        </p:attrNameLst>
                                      </p:cBhvr>
                                      <p:to>
                                        <p:strVal val="visible"/>
                                      </p:to>
                                    </p:set>
                                    <p:animEffect transition="in" filter="fade">
                                      <p:cBhvr>
                                        <p:cTn id="87" dur="500"/>
                                        <p:tgtEl>
                                          <p:spTgt spid="152"/>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path" presetSubtype="0" accel="50000" decel="50000" fill="hold" grpId="1" nodeType="clickEffect">
                                  <p:stCondLst>
                                    <p:cond delay="0"/>
                                  </p:stCondLst>
                                  <p:childTnLst>
                                    <p:animMotion origin="layout" path="M 4.375E-6 -3.7037E-6 L 4.375E-6 0.25 " pathEditMode="relative" rAng="0" ptsTypes="AA">
                                      <p:cBhvr>
                                        <p:cTn id="91" dur="2000" fill="hold"/>
                                        <p:tgtEl>
                                          <p:spTgt spid="158"/>
                                        </p:tgtEl>
                                        <p:attrNameLst>
                                          <p:attrName>ppt_x</p:attrName>
                                          <p:attrName>ppt_y</p:attrName>
                                        </p:attrNameLst>
                                      </p:cBhvr>
                                      <p:rCtr x="0" y="12500"/>
                                    </p:animMotion>
                                  </p:childTnLst>
                                </p:cTn>
                              </p:par>
                              <p:par>
                                <p:cTn id="92" presetID="42" presetClass="path" presetSubtype="0" accel="50000" decel="50000" fill="hold" grpId="1" nodeType="withEffect">
                                  <p:stCondLst>
                                    <p:cond delay="0"/>
                                  </p:stCondLst>
                                  <p:childTnLst>
                                    <p:animMotion origin="layout" path="M -1.45833E-6 -2.59259E-6 L -1.45833E-6 0.25 " pathEditMode="relative" rAng="0" ptsTypes="AA">
                                      <p:cBhvr>
                                        <p:cTn id="93" dur="2000" fill="hold"/>
                                        <p:tgtEl>
                                          <p:spTgt spid="166"/>
                                        </p:tgtEl>
                                        <p:attrNameLst>
                                          <p:attrName>ppt_x</p:attrName>
                                          <p:attrName>ppt_y</p:attrName>
                                        </p:attrNameLst>
                                      </p:cBhvr>
                                      <p:rCtr x="0" y="12500"/>
                                    </p:animMotion>
                                  </p:childTnLst>
                                </p:cTn>
                              </p:par>
                              <p:par>
                                <p:cTn id="94" presetID="42" presetClass="path" presetSubtype="0" accel="50000" decel="50000" fill="hold" grpId="1" nodeType="withEffect">
                                  <p:stCondLst>
                                    <p:cond delay="0"/>
                                  </p:stCondLst>
                                  <p:childTnLst>
                                    <p:animMotion origin="layout" path="M 2.70833E-6 -2.59259E-6 L 2.70833E-6 0.25 " pathEditMode="relative" rAng="0" ptsTypes="AA">
                                      <p:cBhvr>
                                        <p:cTn id="95" dur="2000" fill="hold"/>
                                        <p:tgtEl>
                                          <p:spTgt spid="167"/>
                                        </p:tgtEl>
                                        <p:attrNameLst>
                                          <p:attrName>ppt_x</p:attrName>
                                          <p:attrName>ppt_y</p:attrName>
                                        </p:attrNameLst>
                                      </p:cBhvr>
                                      <p:rCtr x="0" y="12500"/>
                                    </p:animMotion>
                                  </p:childTnLst>
                                </p:cTn>
                              </p:par>
                            </p:childTnLst>
                          </p:cTn>
                        </p:par>
                      </p:childTnLst>
                    </p:cTn>
                  </p:par>
                  <p:par>
                    <p:cTn id="96" fill="hold">
                      <p:stCondLst>
                        <p:cond delay="indefinite"/>
                      </p:stCondLst>
                      <p:childTnLst>
                        <p:par>
                          <p:cTn id="97" fill="hold">
                            <p:stCondLst>
                              <p:cond delay="0"/>
                            </p:stCondLst>
                            <p:childTnLst>
                              <p:par>
                                <p:cTn id="98" presetID="2" presetClass="entr" presetSubtype="2" fill="hold" grpId="0" nodeType="clickEffect">
                                  <p:stCondLst>
                                    <p:cond delay="0"/>
                                  </p:stCondLst>
                                  <p:childTnLst>
                                    <p:set>
                                      <p:cBhvr>
                                        <p:cTn id="99" dur="1" fill="hold">
                                          <p:stCondLst>
                                            <p:cond delay="0"/>
                                          </p:stCondLst>
                                        </p:cTn>
                                        <p:tgtEl>
                                          <p:spTgt spid="168"/>
                                        </p:tgtEl>
                                        <p:attrNameLst>
                                          <p:attrName>style.visibility</p:attrName>
                                        </p:attrNameLst>
                                      </p:cBhvr>
                                      <p:to>
                                        <p:strVal val="visible"/>
                                      </p:to>
                                    </p:set>
                                    <p:anim calcmode="lin" valueType="num">
                                      <p:cBhvr additive="base">
                                        <p:cTn id="100" dur="500" fill="hold"/>
                                        <p:tgtEl>
                                          <p:spTgt spid="168"/>
                                        </p:tgtEl>
                                        <p:attrNameLst>
                                          <p:attrName>ppt_x</p:attrName>
                                        </p:attrNameLst>
                                      </p:cBhvr>
                                      <p:tavLst>
                                        <p:tav tm="0">
                                          <p:val>
                                            <p:strVal val="1+#ppt_w/2"/>
                                          </p:val>
                                        </p:tav>
                                        <p:tav tm="100000">
                                          <p:val>
                                            <p:strVal val="#ppt_x"/>
                                          </p:val>
                                        </p:tav>
                                      </p:tavLst>
                                    </p:anim>
                                    <p:anim calcmode="lin" valueType="num">
                                      <p:cBhvr additive="base">
                                        <p:cTn id="101" dur="500" fill="hold"/>
                                        <p:tgtEl>
                                          <p:spTgt spid="168"/>
                                        </p:tgtEl>
                                        <p:attrNameLst>
                                          <p:attrName>ppt_y</p:attrName>
                                        </p:attrNameLst>
                                      </p:cBhvr>
                                      <p:tavLst>
                                        <p:tav tm="0">
                                          <p:val>
                                            <p:strVal val="#ppt_y"/>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2"/>
                                        </p:tgtEl>
                                        <p:attrNameLst>
                                          <p:attrName>style.visibility</p:attrName>
                                        </p:attrNameLst>
                                      </p:cBhvr>
                                      <p:to>
                                        <p:strVal val="visible"/>
                                      </p:to>
                                    </p:set>
                                    <p:animEffect transition="in" filter="fade">
                                      <p:cBhvr>
                                        <p:cTn id="10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4" grpId="0" animBg="1"/>
      <p:bldP spid="135" grpId="0" animBg="1"/>
      <p:bldP spid="136" grpId="0" animBg="1"/>
      <p:bldP spid="137" grpId="0" animBg="1"/>
      <p:bldP spid="138" grpId="0" animBg="1"/>
      <p:bldP spid="151" grpId="0" animBg="1"/>
      <p:bldP spid="152" grpId="0" animBg="1"/>
      <p:bldP spid="153" grpId="0" animBg="1"/>
      <p:bldP spid="154" grpId="0" animBg="1"/>
      <p:bldP spid="156" grpId="0" animBg="1"/>
      <p:bldP spid="157" grpId="0" animBg="1"/>
      <p:bldP spid="158" grpId="0" animBg="1"/>
      <p:bldP spid="158" grpId="1" animBg="1"/>
      <p:bldP spid="166" grpId="0" animBg="1"/>
      <p:bldP spid="166" grpId="1" animBg="1"/>
      <p:bldP spid="167" grpId="0" animBg="1"/>
      <p:bldP spid="167" grpId="1" animBg="1"/>
      <p:bldP spid="16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8056880" cy="8014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5722"/>
                </a:solidFill>
                <a:latin typeface="Agency FB" panose="020B0503020202020204" pitchFamily="34" charset="0"/>
              </a:rPr>
              <a:t>2.3 Background for graph Clustering</a:t>
            </a:r>
            <a:endParaRPr lang="en-GB" sz="4000" b="1" dirty="0">
              <a:solidFill>
                <a:srgbClr val="FF5722"/>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17</a:t>
            </a:r>
            <a:endParaRPr lang="en-GB" b="1" dirty="0">
              <a:solidFill>
                <a:srgbClr val="212121"/>
              </a:solidFill>
              <a:latin typeface="Agency FB" panose="020B0503020202020204" pitchFamily="34" charset="0"/>
            </a:endParaRPr>
          </a:p>
        </p:txBody>
      </p:sp>
      <p:sp>
        <p:nvSpPr>
          <p:cNvPr id="28" name="Rectangle 27"/>
          <p:cNvSpPr/>
          <p:nvPr/>
        </p:nvSpPr>
        <p:spPr>
          <a:xfrm>
            <a:off x="7833359" y="317652"/>
            <a:ext cx="33095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DB-Index clustering</a:t>
            </a:r>
            <a:endParaRPr lang="en-GB" sz="3200" b="1" dirty="0">
              <a:solidFill>
                <a:srgbClr val="FF5722"/>
              </a:solidFill>
              <a:latin typeface="Agency FB" panose="020B0503020202020204" pitchFamily="34" charset="0"/>
            </a:endParaRPr>
          </a:p>
        </p:txBody>
      </p:sp>
      <p:sp>
        <p:nvSpPr>
          <p:cNvPr id="34" name="Rectangle 33"/>
          <p:cNvSpPr/>
          <p:nvPr/>
        </p:nvSpPr>
        <p:spPr>
          <a:xfrm>
            <a:off x="776180" y="1290886"/>
            <a:ext cx="3632200"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Separation Measure</a:t>
            </a:r>
            <a:endParaRPr lang="en-GB" sz="2400" b="1" i="1" dirty="0">
              <a:solidFill>
                <a:schemeClr val="tx1"/>
              </a:solidFill>
              <a:latin typeface="Agency FB" panose="020B0503020202020204" pitchFamily="34" charset="0"/>
            </a:endParaRPr>
          </a:p>
        </p:txBody>
      </p:sp>
      <p:sp>
        <p:nvSpPr>
          <p:cNvPr id="37" name="Rectangle 36"/>
          <p:cNvSpPr/>
          <p:nvPr/>
        </p:nvSpPr>
        <p:spPr>
          <a:xfrm>
            <a:off x="685800" y="3044789"/>
            <a:ext cx="3632200"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For each cluster</a:t>
            </a:r>
            <a:endParaRPr lang="en-GB" sz="2400" b="1" i="1" dirty="0">
              <a:solidFill>
                <a:schemeClr val="tx1"/>
              </a:solidFill>
              <a:latin typeface="Agency FB" panose="020B0503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4920" y="3077364"/>
            <a:ext cx="4937760" cy="55772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4920" y="4926199"/>
            <a:ext cx="4091097" cy="548640"/>
          </a:xfrm>
          <a:prstGeom prst="rect">
            <a:avLst/>
          </a:prstGeom>
        </p:spPr>
      </p:pic>
      <p:grpSp>
        <p:nvGrpSpPr>
          <p:cNvPr id="10" name="Group 9"/>
          <p:cNvGrpSpPr/>
          <p:nvPr/>
        </p:nvGrpSpPr>
        <p:grpSpPr>
          <a:xfrm>
            <a:off x="3544038" y="1399049"/>
            <a:ext cx="5084437" cy="774418"/>
            <a:chOff x="3495683" y="1483403"/>
            <a:chExt cx="5084437" cy="774418"/>
          </a:xfrm>
        </p:grpSpPr>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9800" y="1483403"/>
              <a:ext cx="2560320" cy="774418"/>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t="4995"/>
            <a:stretch/>
          </p:blipFill>
          <p:spPr>
            <a:xfrm>
              <a:off x="3495683" y="1670910"/>
              <a:ext cx="2497090" cy="540662"/>
            </a:xfrm>
            <a:prstGeom prst="rect">
              <a:avLst/>
            </a:prstGeom>
          </p:spPr>
        </p:pic>
      </p:grpSp>
      <p:grpSp>
        <p:nvGrpSpPr>
          <p:cNvPr id="17" name="Group 16"/>
          <p:cNvGrpSpPr/>
          <p:nvPr/>
        </p:nvGrpSpPr>
        <p:grpSpPr>
          <a:xfrm>
            <a:off x="531628" y="2372486"/>
            <a:ext cx="10026502" cy="548926"/>
            <a:chOff x="531628" y="2372486"/>
            <a:chExt cx="10026502" cy="548926"/>
          </a:xfrm>
        </p:grpSpPr>
        <p:sp>
          <p:nvSpPr>
            <p:cNvPr id="43" name="Rectangle 42"/>
            <p:cNvSpPr/>
            <p:nvPr/>
          </p:nvSpPr>
          <p:spPr>
            <a:xfrm>
              <a:off x="531628" y="2372486"/>
              <a:ext cx="10026502"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latin typeface="Agency FB" panose="020B0503020202020204" pitchFamily="34" charset="0"/>
                </a:rPr>
                <a:t>a</a:t>
              </a:r>
              <a:r>
                <a:rPr lang="en-US" dirty="0" smtClean="0">
                  <a:solidFill>
                    <a:schemeClr val="tx1"/>
                  </a:solidFill>
                  <a:latin typeface="Agency FB" panose="020B0503020202020204" pitchFamily="34" charset="0"/>
                </a:rPr>
                <a:t>nd          Small numbers such that denominators/nominators affect the result even when either of them is 0 </a:t>
              </a:r>
              <a:endParaRPr lang="en-GB" i="1" dirty="0">
                <a:solidFill>
                  <a:schemeClr val="tx1"/>
                </a:solidFill>
                <a:latin typeface="Agency FB" panose="020B0503020202020204" pitchFamily="34" charset="0"/>
              </a:endParaRPr>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14461" y="2380345"/>
              <a:ext cx="480102" cy="541067"/>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20977" y="2380336"/>
              <a:ext cx="350550" cy="541067"/>
            </a:xfrm>
            <a:prstGeom prst="rect">
              <a:avLst/>
            </a:prstGeom>
          </p:spPr>
        </p:pic>
      </p:grpSp>
      <p:sp>
        <p:nvSpPr>
          <p:cNvPr id="47" name="Rectangle 46"/>
          <p:cNvSpPr/>
          <p:nvPr/>
        </p:nvSpPr>
        <p:spPr>
          <a:xfrm>
            <a:off x="8514909" y="3840943"/>
            <a:ext cx="682255" cy="385153"/>
          </a:xfrm>
          <a:prstGeom prst="rect">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48" name="Rectangle 47"/>
          <p:cNvSpPr/>
          <p:nvPr/>
        </p:nvSpPr>
        <p:spPr>
          <a:xfrm>
            <a:off x="9875875" y="3076841"/>
            <a:ext cx="682255" cy="385153"/>
          </a:xfrm>
          <a:prstGeom prst="rect">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b="1" baseline="-25000" dirty="0" smtClean="0">
                <a:solidFill>
                  <a:schemeClr val="tx1"/>
                </a:solidFill>
                <a:latin typeface="Cambria" panose="02040503050406030204" pitchFamily="18" charset="0"/>
              </a:rPr>
              <a:t>2</a:t>
            </a:r>
            <a:r>
              <a:rPr lang="en-US"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49" name="Rectangle 48"/>
          <p:cNvSpPr/>
          <p:nvPr/>
        </p:nvSpPr>
        <p:spPr>
          <a:xfrm>
            <a:off x="9875874" y="3552320"/>
            <a:ext cx="682255" cy="385153"/>
          </a:xfrm>
          <a:prstGeom prst="rect">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b="1" baseline="-25000" dirty="0" smtClean="0">
                <a:solidFill>
                  <a:schemeClr val="tx1"/>
                </a:solidFill>
                <a:latin typeface="Cambria" panose="02040503050406030204" pitchFamily="18" charset="0"/>
              </a:rPr>
              <a:t>3</a:t>
            </a:r>
            <a:r>
              <a:rPr lang="en-US"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50" name="Rectangle 49"/>
          <p:cNvSpPr/>
          <p:nvPr/>
        </p:nvSpPr>
        <p:spPr>
          <a:xfrm>
            <a:off x="9875874" y="4056022"/>
            <a:ext cx="682255" cy="385153"/>
          </a:xfrm>
          <a:prstGeom prst="rect">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b="1" baseline="-25000" dirty="0" smtClean="0">
                <a:solidFill>
                  <a:schemeClr val="tx1"/>
                </a:solidFill>
                <a:latin typeface="Cambria" panose="02040503050406030204" pitchFamily="18" charset="0"/>
              </a:rPr>
              <a:t>4</a:t>
            </a:r>
            <a:r>
              <a:rPr lang="en-US"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cxnSp>
        <p:nvCxnSpPr>
          <p:cNvPr id="51" name="Straight Connector 50"/>
          <p:cNvCxnSpPr>
            <a:stCxn id="47" idx="3"/>
            <a:endCxn id="48" idx="1"/>
          </p:cNvCxnSpPr>
          <p:nvPr/>
        </p:nvCxnSpPr>
        <p:spPr>
          <a:xfrm flipV="1">
            <a:off x="9197164" y="3269418"/>
            <a:ext cx="678711" cy="764102"/>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7" idx="3"/>
            <a:endCxn id="50" idx="1"/>
          </p:cNvCxnSpPr>
          <p:nvPr/>
        </p:nvCxnSpPr>
        <p:spPr>
          <a:xfrm>
            <a:off x="9197164" y="4033520"/>
            <a:ext cx="678710" cy="215079"/>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7" idx="3"/>
            <a:endCxn id="49" idx="1"/>
          </p:cNvCxnSpPr>
          <p:nvPr/>
        </p:nvCxnSpPr>
        <p:spPr>
          <a:xfrm flipV="1">
            <a:off x="9197164" y="3744897"/>
            <a:ext cx="678710" cy="288623"/>
          </a:xfrm>
          <a:prstGeom prst="line">
            <a:avLst/>
          </a:prstGeom>
          <a:ln w="571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995499" y="3840943"/>
            <a:ext cx="682255" cy="404912"/>
          </a:xfrm>
          <a:prstGeom prst="rect">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65" name="Rectangle 64"/>
          <p:cNvSpPr/>
          <p:nvPr/>
        </p:nvSpPr>
        <p:spPr>
          <a:xfrm>
            <a:off x="6665213" y="3840943"/>
            <a:ext cx="682255" cy="385153"/>
          </a:xfrm>
          <a:prstGeom prst="rect">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b="1" baseline="-25000" dirty="0" smtClean="0">
                <a:solidFill>
                  <a:schemeClr val="tx1"/>
                </a:solidFill>
                <a:latin typeface="Cambria" panose="02040503050406030204" pitchFamily="18" charset="0"/>
              </a:rPr>
              <a:t>3</a:t>
            </a:r>
            <a:r>
              <a:rPr lang="en-US"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78" name="Oval 77"/>
          <p:cNvSpPr/>
          <p:nvPr/>
        </p:nvSpPr>
        <p:spPr>
          <a:xfrm>
            <a:off x="9700118" y="5191731"/>
            <a:ext cx="596484" cy="893790"/>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p:cNvSpPr/>
          <p:nvPr/>
        </p:nvSpPr>
        <p:spPr>
          <a:xfrm>
            <a:off x="9772797" y="5413870"/>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2</a:t>
            </a:r>
            <a:endParaRPr lang="en-GB" b="1" dirty="0">
              <a:solidFill>
                <a:schemeClr val="tx1"/>
              </a:solidFill>
              <a:latin typeface="Cambria" panose="02040503050406030204" pitchFamily="18" charset="0"/>
            </a:endParaRPr>
          </a:p>
        </p:txBody>
      </p:sp>
      <p:sp>
        <p:nvSpPr>
          <p:cNvPr id="80" name="Oval 79"/>
          <p:cNvSpPr/>
          <p:nvPr/>
        </p:nvSpPr>
        <p:spPr>
          <a:xfrm>
            <a:off x="10430277" y="5191731"/>
            <a:ext cx="596484" cy="893790"/>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p:cNvSpPr/>
          <p:nvPr/>
        </p:nvSpPr>
        <p:spPr>
          <a:xfrm>
            <a:off x="10502956" y="5413870"/>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3</a:t>
            </a:r>
            <a:endParaRPr lang="en-GB" b="1" dirty="0">
              <a:solidFill>
                <a:schemeClr val="tx1"/>
              </a:solidFill>
              <a:latin typeface="Cambria" panose="02040503050406030204" pitchFamily="18" charset="0"/>
            </a:endParaRPr>
          </a:p>
        </p:txBody>
      </p:sp>
      <p:sp>
        <p:nvSpPr>
          <p:cNvPr id="82" name="Oval 81"/>
          <p:cNvSpPr/>
          <p:nvPr/>
        </p:nvSpPr>
        <p:spPr>
          <a:xfrm>
            <a:off x="9030954" y="5191731"/>
            <a:ext cx="596484" cy="893790"/>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9103633" y="5413870"/>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84" name="Rectangle 83"/>
          <p:cNvSpPr/>
          <p:nvPr/>
        </p:nvSpPr>
        <p:spPr>
          <a:xfrm>
            <a:off x="8854353" y="5042749"/>
            <a:ext cx="2299199" cy="1130466"/>
          </a:xfrm>
          <a:prstGeom prst="rect">
            <a:avLst/>
          </a:prstGeom>
          <a:noFill/>
          <a:ln w="19050">
            <a:solidFill>
              <a:srgbClr val="FF57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5" name="Picture 84"/>
          <p:cNvPicPr>
            <a:picLocks noChangeAspect="1"/>
          </p:cNvPicPr>
          <p:nvPr/>
        </p:nvPicPr>
        <p:blipFill rotWithShape="1">
          <a:blip r:embed="rId5">
            <a:extLst>
              <a:ext uri="{28A0092B-C50C-407E-A947-70E740481C1C}">
                <a14:useLocalDpi xmlns:a14="http://schemas.microsoft.com/office/drawing/2010/main" val="0"/>
              </a:ext>
            </a:extLst>
          </a:blip>
          <a:srcRect r="55520"/>
          <a:stretch/>
        </p:blipFill>
        <p:spPr>
          <a:xfrm>
            <a:off x="3804920" y="5775960"/>
            <a:ext cx="1819703" cy="548640"/>
          </a:xfrm>
          <a:prstGeom prst="rect">
            <a:avLst/>
          </a:prstGeom>
        </p:spPr>
      </p:pic>
      <p:cxnSp>
        <p:nvCxnSpPr>
          <p:cNvPr id="86" name="Straight Connector 85"/>
          <p:cNvCxnSpPr/>
          <p:nvPr/>
        </p:nvCxnSpPr>
        <p:spPr>
          <a:xfrm>
            <a:off x="5624623" y="6085521"/>
            <a:ext cx="2700670" cy="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5624623" y="5594770"/>
            <a:ext cx="2600376"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M(C</a:t>
            </a:r>
            <a:r>
              <a:rPr lang="en-US" sz="2000" baseline="-25000" dirty="0" smtClean="0">
                <a:solidFill>
                  <a:schemeClr val="tx1"/>
                </a:solidFill>
                <a:latin typeface="Cambria" panose="02040503050406030204" pitchFamily="18" charset="0"/>
              </a:rPr>
              <a:t>1</a:t>
            </a:r>
            <a:r>
              <a:rPr lang="en-US" sz="2000" dirty="0" smtClean="0">
                <a:solidFill>
                  <a:schemeClr val="tx1"/>
                </a:solidFill>
                <a:latin typeface="Cambria" panose="02040503050406030204" pitchFamily="18" charset="0"/>
              </a:rPr>
              <a:t>)+</a:t>
            </a:r>
            <a:r>
              <a:rPr lang="en-US" sz="2000" dirty="0">
                <a:solidFill>
                  <a:schemeClr val="tx1"/>
                </a:solidFill>
                <a:latin typeface="Cambria" panose="02040503050406030204" pitchFamily="18" charset="0"/>
              </a:rPr>
              <a:t> </a:t>
            </a:r>
            <a:r>
              <a:rPr lang="en-US" sz="2000" dirty="0" smtClean="0">
                <a:solidFill>
                  <a:schemeClr val="tx1"/>
                </a:solidFill>
                <a:latin typeface="Cambria" panose="02040503050406030204" pitchFamily="18" charset="0"/>
              </a:rPr>
              <a:t>M(C</a:t>
            </a:r>
            <a:r>
              <a:rPr lang="en-US" sz="2000" baseline="-25000" dirty="0" smtClean="0">
                <a:solidFill>
                  <a:schemeClr val="tx1"/>
                </a:solidFill>
                <a:latin typeface="Cambria" panose="02040503050406030204" pitchFamily="18" charset="0"/>
              </a:rPr>
              <a:t>2</a:t>
            </a:r>
            <a:r>
              <a:rPr lang="en-US" sz="2000" dirty="0" smtClean="0">
                <a:solidFill>
                  <a:schemeClr val="tx1"/>
                </a:solidFill>
                <a:latin typeface="Cambria" panose="02040503050406030204" pitchFamily="18" charset="0"/>
              </a:rPr>
              <a:t>)+ M(C</a:t>
            </a:r>
            <a:r>
              <a:rPr lang="en-US" sz="2000" baseline="-25000" dirty="0" smtClean="0">
                <a:solidFill>
                  <a:schemeClr val="tx1"/>
                </a:solidFill>
                <a:latin typeface="Cambria" panose="02040503050406030204" pitchFamily="18" charset="0"/>
              </a:rPr>
              <a:t>3</a:t>
            </a:r>
            <a:r>
              <a:rPr lang="en-US" sz="2000" dirty="0" smtClean="0">
                <a:solidFill>
                  <a:schemeClr val="tx1"/>
                </a:solidFill>
                <a:latin typeface="Cambria" panose="02040503050406030204" pitchFamily="18" charset="0"/>
              </a:rPr>
              <a:t>)</a:t>
            </a:r>
            <a:r>
              <a:rPr lang="en-US" sz="2000" baseline="-25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sp>
        <p:nvSpPr>
          <p:cNvPr id="90" name="Rectangle 89"/>
          <p:cNvSpPr/>
          <p:nvPr/>
        </p:nvSpPr>
        <p:spPr>
          <a:xfrm>
            <a:off x="5624623" y="6131309"/>
            <a:ext cx="2600376"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mbria" panose="02040503050406030204" pitchFamily="18" charset="0"/>
              </a:rPr>
              <a:t>3</a:t>
            </a:r>
            <a:endParaRPr lang="en-GB" sz="2000" dirty="0">
              <a:solidFill>
                <a:schemeClr val="tx1"/>
              </a:solidFill>
              <a:latin typeface="Cambria" panose="02040503050406030204" pitchFamily="18" charset="0"/>
            </a:endParaRPr>
          </a:p>
        </p:txBody>
      </p:sp>
      <p:sp>
        <p:nvSpPr>
          <p:cNvPr id="92" name="Rectangle 91"/>
          <p:cNvSpPr/>
          <p:nvPr/>
        </p:nvSpPr>
        <p:spPr>
          <a:xfrm>
            <a:off x="685800" y="5027273"/>
            <a:ext cx="1717158" cy="763927"/>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DB-Index for all clusters </a:t>
            </a:r>
          </a:p>
        </p:txBody>
      </p:sp>
    </p:spTree>
    <p:custDataLst>
      <p:tags r:id="rId1"/>
    </p:custDataLst>
    <p:extLst>
      <p:ext uri="{BB962C8B-B14F-4D97-AF65-F5344CB8AC3E}">
        <p14:creationId xmlns:p14="http://schemas.microsoft.com/office/powerpoint/2010/main" val="3466024248"/>
      </p:ext>
    </p:extLst>
  </p:cSld>
  <p:clrMapOvr>
    <a:masterClrMapping/>
  </p:clrMapOvr>
  <mc:AlternateContent xmlns:mc="http://schemas.openxmlformats.org/markup-compatibility/2006" xmlns:p14="http://schemas.microsoft.com/office/powerpoint/2010/main">
    <mc:Choice Requires="p14">
      <p:transition spd="slow" p14:dur="2000" advTm="71490"/>
    </mc:Choice>
    <mc:Fallback xmlns="">
      <p:transition spd="slow" advTm="71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500"/>
                                        <p:tgtEl>
                                          <p:spTgt spid="51"/>
                                        </p:tgtEl>
                                      </p:cBhvr>
                                    </p:animEffect>
                                  </p:childTnLst>
                                </p:cTn>
                              </p:par>
                              <p:par>
                                <p:cTn id="47" presetID="10" presetClass="entr" presetSubtype="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500"/>
                                        <p:tgtEl>
                                          <p:spTgt spid="5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64"/>
                                        </p:tgtEl>
                                        <p:attrNameLst>
                                          <p:attrName>style.visibility</p:attrName>
                                        </p:attrNameLst>
                                      </p:cBhvr>
                                      <p:to>
                                        <p:strVal val="visible"/>
                                      </p:to>
                                    </p:set>
                                    <p:animEffect transition="in" filter="fade">
                                      <p:cBhvr>
                                        <p:cTn id="59" dur="500"/>
                                        <p:tgtEl>
                                          <p:spTgt spid="6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5"/>
                                        </p:tgtEl>
                                        <p:attrNameLst>
                                          <p:attrName>style.visibility</p:attrName>
                                        </p:attrNameLst>
                                      </p:cBhvr>
                                      <p:to>
                                        <p:strVal val="visible"/>
                                      </p:to>
                                    </p:set>
                                    <p:animEffect transition="in" filter="fade">
                                      <p:cBhvr>
                                        <p:cTn id="62" dur="500"/>
                                        <p:tgtEl>
                                          <p:spTgt spid="6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2"/>
                                        </p:tgtEl>
                                        <p:attrNameLst>
                                          <p:attrName>style.visibility</p:attrName>
                                        </p:attrNameLst>
                                      </p:cBhvr>
                                      <p:to>
                                        <p:strVal val="visible"/>
                                      </p:to>
                                    </p:set>
                                    <p:animEffect transition="in" filter="fade">
                                      <p:cBhvr>
                                        <p:cTn id="67" dur="500"/>
                                        <p:tgtEl>
                                          <p:spTgt spid="9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78"/>
                                        </p:tgtEl>
                                        <p:attrNameLst>
                                          <p:attrName>style.visibility</p:attrName>
                                        </p:attrNameLst>
                                      </p:cBhvr>
                                      <p:to>
                                        <p:strVal val="visible"/>
                                      </p:to>
                                    </p:set>
                                    <p:animEffect transition="in" filter="fade">
                                      <p:cBhvr>
                                        <p:cTn id="77" dur="500"/>
                                        <p:tgtEl>
                                          <p:spTgt spid="7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fade">
                                      <p:cBhvr>
                                        <p:cTn id="80" dur="500"/>
                                        <p:tgtEl>
                                          <p:spTgt spid="7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fade">
                                      <p:cBhvr>
                                        <p:cTn id="83" dur="500"/>
                                        <p:tgtEl>
                                          <p:spTgt spid="8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1"/>
                                        </p:tgtEl>
                                        <p:attrNameLst>
                                          <p:attrName>style.visibility</p:attrName>
                                        </p:attrNameLst>
                                      </p:cBhvr>
                                      <p:to>
                                        <p:strVal val="visible"/>
                                      </p:to>
                                    </p:set>
                                    <p:animEffect transition="in" filter="fade">
                                      <p:cBhvr>
                                        <p:cTn id="86" dur="500"/>
                                        <p:tgtEl>
                                          <p:spTgt spid="8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82"/>
                                        </p:tgtEl>
                                        <p:attrNameLst>
                                          <p:attrName>style.visibility</p:attrName>
                                        </p:attrNameLst>
                                      </p:cBhvr>
                                      <p:to>
                                        <p:strVal val="visible"/>
                                      </p:to>
                                    </p:set>
                                    <p:animEffect transition="in" filter="fade">
                                      <p:cBhvr>
                                        <p:cTn id="89" dur="500"/>
                                        <p:tgtEl>
                                          <p:spTgt spid="8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83"/>
                                        </p:tgtEl>
                                        <p:attrNameLst>
                                          <p:attrName>style.visibility</p:attrName>
                                        </p:attrNameLst>
                                      </p:cBhvr>
                                      <p:to>
                                        <p:strVal val="visible"/>
                                      </p:to>
                                    </p:set>
                                    <p:animEffect transition="in" filter="fade">
                                      <p:cBhvr>
                                        <p:cTn id="92" dur="500"/>
                                        <p:tgtEl>
                                          <p:spTgt spid="8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84"/>
                                        </p:tgtEl>
                                        <p:attrNameLst>
                                          <p:attrName>style.visibility</p:attrName>
                                        </p:attrNameLst>
                                      </p:cBhvr>
                                      <p:to>
                                        <p:strVal val="visible"/>
                                      </p:to>
                                    </p:set>
                                    <p:animEffect transition="in" filter="fade">
                                      <p:cBhvr>
                                        <p:cTn id="95" dur="500"/>
                                        <p:tgtEl>
                                          <p:spTgt spid="8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85"/>
                                        </p:tgtEl>
                                        <p:attrNameLst>
                                          <p:attrName>style.visibility</p:attrName>
                                        </p:attrNameLst>
                                      </p:cBhvr>
                                      <p:to>
                                        <p:strVal val="visible"/>
                                      </p:to>
                                    </p:set>
                                    <p:animEffect transition="in" filter="fade">
                                      <p:cBhvr>
                                        <p:cTn id="100" dur="500"/>
                                        <p:tgtEl>
                                          <p:spTgt spid="85"/>
                                        </p:tgtEl>
                                      </p:cBhvr>
                                    </p:animEffect>
                                  </p:childTnLst>
                                </p:cTn>
                              </p:par>
                              <p:par>
                                <p:cTn id="101" presetID="10" presetClass="entr" presetSubtype="0" fill="hold" nodeType="withEffect">
                                  <p:stCondLst>
                                    <p:cond delay="0"/>
                                  </p:stCondLst>
                                  <p:childTnLst>
                                    <p:set>
                                      <p:cBhvr>
                                        <p:cTn id="102" dur="1" fill="hold">
                                          <p:stCondLst>
                                            <p:cond delay="0"/>
                                          </p:stCondLst>
                                        </p:cTn>
                                        <p:tgtEl>
                                          <p:spTgt spid="86"/>
                                        </p:tgtEl>
                                        <p:attrNameLst>
                                          <p:attrName>style.visibility</p:attrName>
                                        </p:attrNameLst>
                                      </p:cBhvr>
                                      <p:to>
                                        <p:strVal val="visible"/>
                                      </p:to>
                                    </p:set>
                                    <p:animEffect transition="in" filter="fade">
                                      <p:cBhvr>
                                        <p:cTn id="103" dur="500"/>
                                        <p:tgtEl>
                                          <p:spTgt spid="8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88"/>
                                        </p:tgtEl>
                                        <p:attrNameLst>
                                          <p:attrName>style.visibility</p:attrName>
                                        </p:attrNameLst>
                                      </p:cBhvr>
                                      <p:to>
                                        <p:strVal val="visible"/>
                                      </p:to>
                                    </p:set>
                                    <p:animEffect transition="in" filter="fade">
                                      <p:cBhvr>
                                        <p:cTn id="106" dur="500"/>
                                        <p:tgtEl>
                                          <p:spTgt spid="88"/>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0"/>
                                        </p:tgtEl>
                                        <p:attrNameLst>
                                          <p:attrName>style.visibility</p:attrName>
                                        </p:attrNameLst>
                                      </p:cBhvr>
                                      <p:to>
                                        <p:strVal val="visible"/>
                                      </p:to>
                                    </p:set>
                                    <p:animEffect transition="in" filter="fade">
                                      <p:cBhvr>
                                        <p:cTn id="109"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7" grpId="0" animBg="1"/>
      <p:bldP spid="47" grpId="0" animBg="1"/>
      <p:bldP spid="48" grpId="0" animBg="1"/>
      <p:bldP spid="49" grpId="0" animBg="1"/>
      <p:bldP spid="50" grpId="0" animBg="1"/>
      <p:bldP spid="64" grpId="0" animBg="1"/>
      <p:bldP spid="65" grpId="0" animBg="1"/>
      <p:bldP spid="78" grpId="0" animBg="1"/>
      <p:bldP spid="79" grpId="0"/>
      <p:bldP spid="80" grpId="0" animBg="1"/>
      <p:bldP spid="81" grpId="0"/>
      <p:bldP spid="82" grpId="0" animBg="1"/>
      <p:bldP spid="83" grpId="0"/>
      <p:bldP spid="84" grpId="0" animBg="1"/>
      <p:bldP spid="88" grpId="0" animBg="1"/>
      <p:bldP spid="90" grpId="0" animBg="1"/>
      <p:bldP spid="9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03</a:t>
            </a:r>
            <a:endParaRPr lang="en-GB" b="1" dirty="0">
              <a:solidFill>
                <a:srgbClr val="212121"/>
              </a:solidFill>
              <a:latin typeface="Agency FB" panose="020B0503020202020204" pitchFamily="34" charset="0"/>
            </a:endParaRPr>
          </a:p>
        </p:txBody>
      </p:sp>
      <p:sp>
        <p:nvSpPr>
          <p:cNvPr id="359" name="Rectangle 195" hidden="1"/>
          <p:cNvSpPr>
            <a:spLocks noChangeArrowheads="1"/>
          </p:cNvSpPr>
          <p:nvPr/>
        </p:nvSpPr>
        <p:spPr bwMode="auto">
          <a:xfrm>
            <a:off x="9575801" y="3087688"/>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3" name="Rectangle 432"/>
          <p:cNvSpPr/>
          <p:nvPr/>
        </p:nvSpPr>
        <p:spPr>
          <a:xfrm>
            <a:off x="819537" y="1270928"/>
            <a:ext cx="2139696"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212121"/>
                </a:solidFill>
                <a:latin typeface="Agency FB" panose="020B0503020202020204" pitchFamily="34" charset="0"/>
              </a:rPr>
              <a:t>Record linkage</a:t>
            </a:r>
            <a:endParaRPr lang="en-GB" sz="2800" b="1" dirty="0">
              <a:solidFill>
                <a:srgbClr val="212121"/>
              </a:solidFill>
              <a:latin typeface="Agency FB" panose="020B0503020202020204" pitchFamily="34" charset="0"/>
            </a:endParaRPr>
          </a:p>
        </p:txBody>
      </p:sp>
      <p:sp>
        <p:nvSpPr>
          <p:cNvPr id="434" name="Rectangle 433"/>
          <p:cNvSpPr/>
          <p:nvPr/>
        </p:nvSpPr>
        <p:spPr>
          <a:xfrm>
            <a:off x="3589425" y="708965"/>
            <a:ext cx="2960225"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Clusters Database records</a:t>
            </a:r>
            <a:endParaRPr lang="en-GB" sz="2400" dirty="0">
              <a:solidFill>
                <a:srgbClr val="212121"/>
              </a:solidFill>
              <a:latin typeface="Agency FB" panose="020B0503020202020204" pitchFamily="34" charset="0"/>
            </a:endParaRPr>
          </a:p>
        </p:txBody>
      </p:sp>
      <p:sp>
        <p:nvSpPr>
          <p:cNvPr id="435" name="Rectangle 434"/>
          <p:cNvSpPr/>
          <p:nvPr/>
        </p:nvSpPr>
        <p:spPr>
          <a:xfrm>
            <a:off x="3589425" y="1224832"/>
            <a:ext cx="627348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Each cluster represents a single distinct real-world entity</a:t>
            </a:r>
            <a:endParaRPr lang="en-GB" sz="2400" dirty="0">
              <a:solidFill>
                <a:srgbClr val="212121"/>
              </a:solidFill>
              <a:latin typeface="Agency FB" panose="020B0503020202020204" pitchFamily="34" charset="0"/>
            </a:endParaRPr>
          </a:p>
        </p:txBody>
      </p:sp>
      <p:sp>
        <p:nvSpPr>
          <p:cNvPr id="436" name="Rectangle 435"/>
          <p:cNvSpPr/>
          <p:nvPr/>
        </p:nvSpPr>
        <p:spPr>
          <a:xfrm>
            <a:off x="3589425" y="1740699"/>
            <a:ext cx="627348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Example- A business,  A person</a:t>
            </a:r>
            <a:endParaRPr lang="en-GB" sz="2400" dirty="0">
              <a:solidFill>
                <a:srgbClr val="212121"/>
              </a:solidFill>
              <a:latin typeface="Agency FB" panose="020B0503020202020204" pitchFamily="34" charset="0"/>
            </a:endParaRPr>
          </a:p>
        </p:txBody>
      </p:sp>
      <p:sp>
        <p:nvSpPr>
          <p:cNvPr id="437" name="Rectangle 436"/>
          <p:cNvSpPr/>
          <p:nvPr/>
        </p:nvSpPr>
        <p:spPr>
          <a:xfrm>
            <a:off x="819537" y="2391458"/>
            <a:ext cx="3782028"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212121"/>
                </a:solidFill>
                <a:latin typeface="Agency FB" panose="020B0503020202020204" pitchFamily="34" charset="0"/>
              </a:rPr>
              <a:t>2 Challenges of Big Data Era</a:t>
            </a:r>
            <a:endParaRPr lang="en-GB" sz="2800" b="1" dirty="0">
              <a:solidFill>
                <a:srgbClr val="212121"/>
              </a:solidFill>
              <a:latin typeface="Agency FB" panose="020B0503020202020204" pitchFamily="34" charset="0"/>
            </a:endParaRPr>
          </a:p>
        </p:txBody>
      </p:sp>
      <p:sp>
        <p:nvSpPr>
          <p:cNvPr id="4" name="Rounded Rectangle 3"/>
          <p:cNvSpPr/>
          <p:nvPr/>
        </p:nvSpPr>
        <p:spPr>
          <a:xfrm>
            <a:off x="1661595" y="2977664"/>
            <a:ext cx="960699" cy="528764"/>
          </a:xfrm>
          <a:prstGeom prst="roundRect">
            <a:avLst>
              <a:gd name="adj" fmla="val 877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First</a:t>
            </a:r>
            <a:endParaRPr lang="en-GB" b="1" dirty="0">
              <a:solidFill>
                <a:schemeClr val="tx1"/>
              </a:solidFill>
              <a:latin typeface="Agency FB" panose="020B0503020202020204" pitchFamily="34" charset="0"/>
            </a:endParaRPr>
          </a:p>
        </p:txBody>
      </p:sp>
      <p:sp>
        <p:nvSpPr>
          <p:cNvPr id="438" name="Rounded Rectangle 437"/>
          <p:cNvSpPr/>
          <p:nvPr/>
        </p:nvSpPr>
        <p:spPr>
          <a:xfrm>
            <a:off x="2813028" y="2977664"/>
            <a:ext cx="3189074" cy="528764"/>
          </a:xfrm>
          <a:prstGeom prst="roundRect">
            <a:avLst>
              <a:gd name="adj" fmla="val 8772"/>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Huge Volume of Data</a:t>
            </a:r>
            <a:endParaRPr lang="en-GB" sz="2400" dirty="0">
              <a:solidFill>
                <a:schemeClr val="tx1"/>
              </a:solidFill>
              <a:latin typeface="Agency FB" panose="020B0503020202020204" pitchFamily="34" charset="0"/>
            </a:endParaRPr>
          </a:p>
        </p:txBody>
      </p:sp>
      <p:sp>
        <p:nvSpPr>
          <p:cNvPr id="439" name="Rounded Rectangle 438"/>
          <p:cNvSpPr/>
          <p:nvPr/>
        </p:nvSpPr>
        <p:spPr>
          <a:xfrm>
            <a:off x="1661595" y="3667391"/>
            <a:ext cx="960699" cy="528764"/>
          </a:xfrm>
          <a:prstGeom prst="roundRect">
            <a:avLst>
              <a:gd name="adj" fmla="val 877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Second</a:t>
            </a:r>
            <a:endParaRPr lang="en-GB" b="1" dirty="0">
              <a:solidFill>
                <a:schemeClr val="tx1"/>
              </a:solidFill>
              <a:latin typeface="Agency FB" panose="020B0503020202020204" pitchFamily="34" charset="0"/>
            </a:endParaRPr>
          </a:p>
        </p:txBody>
      </p:sp>
      <p:sp>
        <p:nvSpPr>
          <p:cNvPr id="441" name="Rounded Rectangle 440"/>
          <p:cNvSpPr/>
          <p:nvPr/>
        </p:nvSpPr>
        <p:spPr>
          <a:xfrm>
            <a:off x="6184403" y="2977664"/>
            <a:ext cx="4583576" cy="528764"/>
          </a:xfrm>
          <a:prstGeom prst="roundRect">
            <a:avLst>
              <a:gd name="adj" fmla="val 8772"/>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Record Linkage application takes lot of Time</a:t>
            </a:r>
            <a:endParaRPr lang="en-GB" sz="2400" dirty="0">
              <a:solidFill>
                <a:schemeClr val="tx1"/>
              </a:solidFill>
              <a:latin typeface="Agency FB" panose="020B0503020202020204" pitchFamily="34" charset="0"/>
            </a:endParaRPr>
          </a:p>
        </p:txBody>
      </p:sp>
      <p:sp>
        <p:nvSpPr>
          <p:cNvPr id="442" name="Rounded Rectangle 441"/>
          <p:cNvSpPr/>
          <p:nvPr/>
        </p:nvSpPr>
        <p:spPr>
          <a:xfrm>
            <a:off x="2813028" y="3661342"/>
            <a:ext cx="3189074" cy="528764"/>
          </a:xfrm>
          <a:prstGeom prst="roundRect">
            <a:avLst>
              <a:gd name="adj" fmla="val 8772"/>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Agency FB" panose="020B0503020202020204" pitchFamily="34" charset="0"/>
              </a:rPr>
              <a:t>High Velocity of </a:t>
            </a:r>
            <a:r>
              <a:rPr lang="en-US" sz="2400" dirty="0" smtClean="0">
                <a:solidFill>
                  <a:schemeClr val="tx1"/>
                </a:solidFill>
                <a:latin typeface="Agency FB" panose="020B0503020202020204" pitchFamily="34" charset="0"/>
              </a:rPr>
              <a:t>Data Updates</a:t>
            </a:r>
            <a:endParaRPr lang="en-GB" sz="2400" dirty="0">
              <a:solidFill>
                <a:schemeClr val="tx1"/>
              </a:solidFill>
              <a:latin typeface="Agency FB" panose="020B0503020202020204" pitchFamily="34" charset="0"/>
            </a:endParaRPr>
          </a:p>
        </p:txBody>
      </p:sp>
      <p:sp>
        <p:nvSpPr>
          <p:cNvPr id="443" name="Rounded Rectangle 442"/>
          <p:cNvSpPr/>
          <p:nvPr/>
        </p:nvSpPr>
        <p:spPr>
          <a:xfrm>
            <a:off x="6184403" y="3661342"/>
            <a:ext cx="4583576" cy="528764"/>
          </a:xfrm>
          <a:prstGeom prst="roundRect">
            <a:avLst>
              <a:gd name="adj" fmla="val 8772"/>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Previous </a:t>
            </a:r>
            <a:r>
              <a:rPr lang="en-US" sz="2400" dirty="0">
                <a:solidFill>
                  <a:schemeClr val="tx1"/>
                </a:solidFill>
                <a:latin typeface="Agency FB" panose="020B0503020202020204" pitchFamily="34" charset="0"/>
              </a:rPr>
              <a:t>Linkage results gets Obsolete</a:t>
            </a:r>
            <a:endParaRPr lang="en-GB" sz="2400" dirty="0">
              <a:solidFill>
                <a:schemeClr val="tx1"/>
              </a:solidFill>
              <a:latin typeface="Agency FB" panose="020B0503020202020204" pitchFamily="34" charset="0"/>
            </a:endParaRPr>
          </a:p>
        </p:txBody>
      </p:sp>
      <p:sp>
        <p:nvSpPr>
          <p:cNvPr id="445" name="Rectangle 444"/>
          <p:cNvSpPr/>
          <p:nvPr/>
        </p:nvSpPr>
        <p:spPr>
          <a:xfrm>
            <a:off x="812806" y="4492783"/>
            <a:ext cx="4488084"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212121"/>
                </a:solidFill>
                <a:latin typeface="Agency FB" panose="020B0503020202020204" pitchFamily="34" charset="0"/>
              </a:rPr>
              <a:t>2 Goals for Incremental Linkage</a:t>
            </a:r>
            <a:endParaRPr lang="en-GB" sz="2800" b="1" dirty="0">
              <a:solidFill>
                <a:srgbClr val="212121"/>
              </a:solidFill>
              <a:latin typeface="Agency FB" panose="020B0503020202020204" pitchFamily="34" charset="0"/>
            </a:endParaRPr>
          </a:p>
        </p:txBody>
      </p:sp>
      <p:sp>
        <p:nvSpPr>
          <p:cNvPr id="446" name="Rounded Rectangle 445"/>
          <p:cNvSpPr/>
          <p:nvPr/>
        </p:nvSpPr>
        <p:spPr>
          <a:xfrm>
            <a:off x="1661595" y="5025930"/>
            <a:ext cx="960699" cy="528764"/>
          </a:xfrm>
          <a:prstGeom prst="roundRect">
            <a:avLst>
              <a:gd name="adj" fmla="val 877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First</a:t>
            </a:r>
            <a:endParaRPr lang="en-GB" b="1" dirty="0">
              <a:solidFill>
                <a:schemeClr val="tx1"/>
              </a:solidFill>
              <a:latin typeface="Agency FB" panose="020B0503020202020204" pitchFamily="34" charset="0"/>
            </a:endParaRPr>
          </a:p>
        </p:txBody>
      </p:sp>
      <p:sp>
        <p:nvSpPr>
          <p:cNvPr id="447" name="Rounded Rectangle 446"/>
          <p:cNvSpPr/>
          <p:nvPr/>
        </p:nvSpPr>
        <p:spPr>
          <a:xfrm>
            <a:off x="2813027" y="5025930"/>
            <a:ext cx="7954951" cy="528764"/>
          </a:xfrm>
          <a:prstGeom prst="roundRect">
            <a:avLst>
              <a:gd name="adj" fmla="val 8772"/>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Obtains same or Similar results as Batch Linkage</a:t>
            </a:r>
            <a:endParaRPr lang="en-GB" sz="2400" dirty="0">
              <a:solidFill>
                <a:schemeClr val="tx1"/>
              </a:solidFill>
              <a:latin typeface="Agency FB" panose="020B0503020202020204" pitchFamily="34" charset="0"/>
            </a:endParaRPr>
          </a:p>
        </p:txBody>
      </p:sp>
      <p:sp>
        <p:nvSpPr>
          <p:cNvPr id="448" name="Rounded Rectangle 447"/>
          <p:cNvSpPr/>
          <p:nvPr/>
        </p:nvSpPr>
        <p:spPr>
          <a:xfrm>
            <a:off x="1661595" y="5715657"/>
            <a:ext cx="960699" cy="528764"/>
          </a:xfrm>
          <a:prstGeom prst="roundRect">
            <a:avLst>
              <a:gd name="adj" fmla="val 877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Second</a:t>
            </a:r>
            <a:endParaRPr lang="en-GB" b="1" dirty="0">
              <a:solidFill>
                <a:schemeClr val="tx1"/>
              </a:solidFill>
              <a:latin typeface="Agency FB" panose="020B0503020202020204" pitchFamily="34" charset="0"/>
            </a:endParaRPr>
          </a:p>
        </p:txBody>
      </p:sp>
      <p:sp>
        <p:nvSpPr>
          <p:cNvPr id="449" name="Rounded Rectangle 448"/>
          <p:cNvSpPr/>
          <p:nvPr/>
        </p:nvSpPr>
        <p:spPr>
          <a:xfrm>
            <a:off x="2813028" y="5709608"/>
            <a:ext cx="7954950" cy="528764"/>
          </a:xfrm>
          <a:prstGeom prst="roundRect">
            <a:avLst>
              <a:gd name="adj" fmla="val 8772"/>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Significantly Faster execution than Batch Linkage</a:t>
            </a:r>
            <a:endParaRPr lang="en-GB" sz="2400" dirty="0">
              <a:solidFill>
                <a:schemeClr val="tx1"/>
              </a:solidFill>
              <a:latin typeface="Agency FB" panose="020B0503020202020204" pitchFamily="34" charset="0"/>
            </a:endParaRPr>
          </a:p>
        </p:txBody>
      </p:sp>
      <p:cxnSp>
        <p:nvCxnSpPr>
          <p:cNvPr id="8" name="Straight Connector 7"/>
          <p:cNvCxnSpPr/>
          <p:nvPr/>
        </p:nvCxnSpPr>
        <p:spPr>
          <a:xfrm>
            <a:off x="3400206" y="759507"/>
            <a:ext cx="0" cy="1415801"/>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450" name="Parallelogram 449"/>
          <p:cNvSpPr/>
          <p:nvPr/>
        </p:nvSpPr>
        <p:spPr>
          <a:xfrm>
            <a:off x="-254000" y="326645"/>
            <a:ext cx="3652520" cy="71831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1. Introduction</a:t>
            </a:r>
            <a:endParaRPr lang="en-GB" sz="4000" b="1" dirty="0">
              <a:solidFill>
                <a:srgbClr val="212121"/>
              </a:solidFill>
              <a:latin typeface="Agency FB" panose="020B0503020202020204" pitchFamily="34" charset="0"/>
            </a:endParaRPr>
          </a:p>
        </p:txBody>
      </p:sp>
      <p:sp>
        <p:nvSpPr>
          <p:cNvPr id="30" name="TextBox 29"/>
          <p:cNvSpPr txBox="1"/>
          <p:nvPr/>
        </p:nvSpPr>
        <p:spPr>
          <a:xfrm>
            <a:off x="7595850" y="1968327"/>
            <a:ext cx="3338984" cy="338554"/>
          </a:xfrm>
          <a:prstGeom prst="rect">
            <a:avLst/>
          </a:prstGeom>
          <a:solidFill>
            <a:srgbClr val="FFFF00"/>
          </a:solidFill>
        </p:spPr>
        <p:txBody>
          <a:bodyPr wrap="square" rtlCol="0">
            <a:spAutoFit/>
          </a:bodyPr>
          <a:lstStyle/>
          <a:p>
            <a:r>
              <a:rPr lang="en-US" sz="1600" b="1" dirty="0" smtClean="0"/>
              <a:t>What is Batch Linkage??</a:t>
            </a:r>
            <a:endParaRPr lang="en-GB" sz="1600" b="1" dirty="0"/>
          </a:p>
        </p:txBody>
      </p:sp>
    </p:spTree>
    <p:custDataLst>
      <p:tags r:id="rId1"/>
    </p:custDataLst>
    <p:extLst>
      <p:ext uri="{BB962C8B-B14F-4D97-AF65-F5344CB8AC3E}">
        <p14:creationId xmlns:p14="http://schemas.microsoft.com/office/powerpoint/2010/main" val="10252688"/>
      </p:ext>
    </p:extLst>
  </p:cSld>
  <p:clrMapOvr>
    <a:masterClrMapping/>
  </p:clrMapOvr>
  <mc:AlternateContent xmlns:mc="http://schemas.openxmlformats.org/markup-compatibility/2006" xmlns:p14="http://schemas.microsoft.com/office/powerpoint/2010/main">
    <mc:Choice Requires="p14">
      <p:transition spd="slow" p14:dur="2000" advTm="8561"/>
    </mc:Choice>
    <mc:Fallback xmlns="">
      <p:transition spd="slow" advTm="85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3"/>
                                        </p:tgtEl>
                                        <p:attrNameLst>
                                          <p:attrName>style.visibility</p:attrName>
                                        </p:attrNameLst>
                                      </p:cBhvr>
                                      <p:to>
                                        <p:strVal val="visible"/>
                                      </p:to>
                                    </p:set>
                                    <p:animEffect transition="in" filter="fade">
                                      <p:cBhvr>
                                        <p:cTn id="7" dur="500"/>
                                        <p:tgtEl>
                                          <p:spTgt spid="433"/>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34"/>
                                        </p:tgtEl>
                                        <p:attrNameLst>
                                          <p:attrName>style.visibility</p:attrName>
                                        </p:attrNameLst>
                                      </p:cBhvr>
                                      <p:to>
                                        <p:strVal val="visible"/>
                                      </p:to>
                                    </p:set>
                                    <p:animEffect transition="in" filter="fade">
                                      <p:cBhvr>
                                        <p:cTn id="15" dur="500"/>
                                        <p:tgtEl>
                                          <p:spTgt spid="4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35">
                                            <p:txEl>
                                              <p:pRg st="0" end="0"/>
                                            </p:txEl>
                                          </p:spTgt>
                                        </p:tgtEl>
                                        <p:attrNameLst>
                                          <p:attrName>style.visibility</p:attrName>
                                        </p:attrNameLst>
                                      </p:cBhvr>
                                      <p:to>
                                        <p:strVal val="visible"/>
                                      </p:to>
                                    </p:set>
                                    <p:animEffect transition="in" filter="fade">
                                      <p:cBhvr>
                                        <p:cTn id="20" dur="500"/>
                                        <p:tgtEl>
                                          <p:spTgt spid="43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36">
                                            <p:txEl>
                                              <p:pRg st="0" end="0"/>
                                            </p:txEl>
                                          </p:spTgt>
                                        </p:tgtEl>
                                        <p:attrNameLst>
                                          <p:attrName>style.visibility</p:attrName>
                                        </p:attrNameLst>
                                      </p:cBhvr>
                                      <p:to>
                                        <p:strVal val="visible"/>
                                      </p:to>
                                    </p:set>
                                    <p:animEffect transition="in" filter="fade">
                                      <p:cBhvr>
                                        <p:cTn id="25" dur="500"/>
                                        <p:tgtEl>
                                          <p:spTgt spid="43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37">
                                            <p:txEl>
                                              <p:pRg st="0" end="0"/>
                                            </p:txEl>
                                          </p:spTgt>
                                        </p:tgtEl>
                                        <p:attrNameLst>
                                          <p:attrName>style.visibility</p:attrName>
                                        </p:attrNameLst>
                                      </p:cBhvr>
                                      <p:to>
                                        <p:strVal val="visible"/>
                                      </p:to>
                                    </p:set>
                                    <p:animEffect transition="in" filter="fade">
                                      <p:cBhvr>
                                        <p:cTn id="30" dur="500"/>
                                        <p:tgtEl>
                                          <p:spTgt spid="437">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38"/>
                                        </p:tgtEl>
                                        <p:attrNameLst>
                                          <p:attrName>style.visibility</p:attrName>
                                        </p:attrNameLst>
                                      </p:cBhvr>
                                      <p:to>
                                        <p:strVal val="visible"/>
                                      </p:to>
                                    </p:set>
                                    <p:animEffect transition="in" filter="fade">
                                      <p:cBhvr>
                                        <p:cTn id="38" dur="500"/>
                                        <p:tgtEl>
                                          <p:spTgt spid="43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41"/>
                                        </p:tgtEl>
                                        <p:attrNameLst>
                                          <p:attrName>style.visibility</p:attrName>
                                        </p:attrNameLst>
                                      </p:cBhvr>
                                      <p:to>
                                        <p:strVal val="visible"/>
                                      </p:to>
                                    </p:set>
                                    <p:animEffect transition="in" filter="fade">
                                      <p:cBhvr>
                                        <p:cTn id="41" dur="500"/>
                                        <p:tgtEl>
                                          <p:spTgt spid="44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39"/>
                                        </p:tgtEl>
                                        <p:attrNameLst>
                                          <p:attrName>style.visibility</p:attrName>
                                        </p:attrNameLst>
                                      </p:cBhvr>
                                      <p:to>
                                        <p:strVal val="visible"/>
                                      </p:to>
                                    </p:set>
                                    <p:animEffect transition="in" filter="fade">
                                      <p:cBhvr>
                                        <p:cTn id="46" dur="500"/>
                                        <p:tgtEl>
                                          <p:spTgt spid="43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42"/>
                                        </p:tgtEl>
                                        <p:attrNameLst>
                                          <p:attrName>style.visibility</p:attrName>
                                        </p:attrNameLst>
                                      </p:cBhvr>
                                      <p:to>
                                        <p:strVal val="visible"/>
                                      </p:to>
                                    </p:set>
                                    <p:animEffect transition="in" filter="fade">
                                      <p:cBhvr>
                                        <p:cTn id="49" dur="500"/>
                                        <p:tgtEl>
                                          <p:spTgt spid="44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43"/>
                                        </p:tgtEl>
                                        <p:attrNameLst>
                                          <p:attrName>style.visibility</p:attrName>
                                        </p:attrNameLst>
                                      </p:cBhvr>
                                      <p:to>
                                        <p:strVal val="visible"/>
                                      </p:to>
                                    </p:set>
                                    <p:animEffect transition="in" filter="fade">
                                      <p:cBhvr>
                                        <p:cTn id="52" dur="500"/>
                                        <p:tgtEl>
                                          <p:spTgt spid="4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45">
                                            <p:txEl>
                                              <p:pRg st="0" end="0"/>
                                            </p:txEl>
                                          </p:spTgt>
                                        </p:tgtEl>
                                        <p:attrNameLst>
                                          <p:attrName>style.visibility</p:attrName>
                                        </p:attrNameLst>
                                      </p:cBhvr>
                                      <p:to>
                                        <p:strVal val="visible"/>
                                      </p:to>
                                    </p:set>
                                    <p:animEffect transition="in" filter="fade">
                                      <p:cBhvr>
                                        <p:cTn id="57" dur="500"/>
                                        <p:tgtEl>
                                          <p:spTgt spid="445">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46"/>
                                        </p:tgtEl>
                                        <p:attrNameLst>
                                          <p:attrName>style.visibility</p:attrName>
                                        </p:attrNameLst>
                                      </p:cBhvr>
                                      <p:to>
                                        <p:strVal val="visible"/>
                                      </p:to>
                                    </p:set>
                                    <p:animEffect transition="in" filter="fade">
                                      <p:cBhvr>
                                        <p:cTn id="62" dur="500"/>
                                        <p:tgtEl>
                                          <p:spTgt spid="44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47"/>
                                        </p:tgtEl>
                                        <p:attrNameLst>
                                          <p:attrName>style.visibility</p:attrName>
                                        </p:attrNameLst>
                                      </p:cBhvr>
                                      <p:to>
                                        <p:strVal val="visible"/>
                                      </p:to>
                                    </p:set>
                                    <p:animEffect transition="in" filter="fade">
                                      <p:cBhvr>
                                        <p:cTn id="65" dur="500"/>
                                        <p:tgtEl>
                                          <p:spTgt spid="44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48"/>
                                        </p:tgtEl>
                                        <p:attrNameLst>
                                          <p:attrName>style.visibility</p:attrName>
                                        </p:attrNameLst>
                                      </p:cBhvr>
                                      <p:to>
                                        <p:strVal val="visible"/>
                                      </p:to>
                                    </p:set>
                                    <p:animEffect transition="in" filter="fade">
                                      <p:cBhvr>
                                        <p:cTn id="70" dur="500"/>
                                        <p:tgtEl>
                                          <p:spTgt spid="44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49"/>
                                        </p:tgtEl>
                                        <p:attrNameLst>
                                          <p:attrName>style.visibility</p:attrName>
                                        </p:attrNameLst>
                                      </p:cBhvr>
                                      <p:to>
                                        <p:strVal val="visible"/>
                                      </p:to>
                                    </p:set>
                                    <p:animEffect transition="in" filter="fade">
                                      <p:cBhvr>
                                        <p:cTn id="73" dur="500"/>
                                        <p:tgtEl>
                                          <p:spTgt spid="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 grpId="0" animBg="1"/>
      <p:bldP spid="434" grpId="0" animBg="1"/>
      <p:bldP spid="4" grpId="0" animBg="1"/>
      <p:bldP spid="438" grpId="0" animBg="1"/>
      <p:bldP spid="439" grpId="0" animBg="1"/>
      <p:bldP spid="441" grpId="0" animBg="1"/>
      <p:bldP spid="442" grpId="0" animBg="1"/>
      <p:bldP spid="443" grpId="0" animBg="1"/>
      <p:bldP spid="446" grpId="0" animBg="1"/>
      <p:bldP spid="447" grpId="0" animBg="1"/>
      <p:bldP spid="448" grpId="0" animBg="1"/>
      <p:bldP spid="44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8056880" cy="8014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5722"/>
                </a:solidFill>
                <a:latin typeface="Agency FB" panose="020B0503020202020204" pitchFamily="34" charset="0"/>
              </a:rPr>
              <a:t>2.3 Background for graph Clustering</a:t>
            </a:r>
            <a:endParaRPr lang="en-GB" sz="4000" b="1" dirty="0">
              <a:solidFill>
                <a:srgbClr val="FF5722"/>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17</a:t>
            </a:r>
            <a:endParaRPr lang="en-GB" b="1" dirty="0">
              <a:solidFill>
                <a:srgbClr val="212121"/>
              </a:solidFill>
              <a:latin typeface="Agency FB" panose="020B0503020202020204" pitchFamily="34" charset="0"/>
            </a:endParaRPr>
          </a:p>
        </p:txBody>
      </p:sp>
      <p:sp>
        <p:nvSpPr>
          <p:cNvPr id="28" name="Rectangle 27"/>
          <p:cNvSpPr/>
          <p:nvPr/>
        </p:nvSpPr>
        <p:spPr>
          <a:xfrm>
            <a:off x="7833359" y="317652"/>
            <a:ext cx="33095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DB-Index clustering</a:t>
            </a:r>
            <a:endParaRPr lang="en-GB" sz="3200" b="1" dirty="0">
              <a:solidFill>
                <a:srgbClr val="FF5722"/>
              </a:solidFill>
              <a:latin typeface="Agency FB" panose="020B0503020202020204" pitchFamily="34" charset="0"/>
            </a:endParaRPr>
          </a:p>
        </p:txBody>
      </p:sp>
      <p:sp>
        <p:nvSpPr>
          <p:cNvPr id="12" name="Rectangle 11"/>
          <p:cNvSpPr/>
          <p:nvPr/>
        </p:nvSpPr>
        <p:spPr>
          <a:xfrm>
            <a:off x="542264" y="1128981"/>
            <a:ext cx="1945755"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Example 2.4</a:t>
            </a:r>
            <a:endParaRPr lang="en-GB" sz="2400" b="1" i="1" dirty="0">
              <a:solidFill>
                <a:schemeClr val="tx1"/>
              </a:solidFill>
              <a:latin typeface="Agency FB" panose="020B0503020202020204" pitchFamily="34" charset="0"/>
            </a:endParaRPr>
          </a:p>
        </p:txBody>
      </p:sp>
      <p:sp>
        <p:nvSpPr>
          <p:cNvPr id="13" name="Oval 12"/>
          <p:cNvSpPr/>
          <p:nvPr/>
        </p:nvSpPr>
        <p:spPr>
          <a:xfrm>
            <a:off x="1824279" y="1345701"/>
            <a:ext cx="2844800" cy="2740298"/>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2795140" y="1920696"/>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2795139" y="2841629"/>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3645241" y="2437836"/>
            <a:ext cx="151684" cy="15168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3644226" y="3403186"/>
            <a:ext cx="110889" cy="1108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Connector 20"/>
          <p:cNvCxnSpPr>
            <a:stCxn id="14" idx="4"/>
            <a:endCxn id="17" idx="0"/>
          </p:cNvCxnSpPr>
          <p:nvPr/>
        </p:nvCxnSpPr>
        <p:spPr>
          <a:xfrm flipH="1">
            <a:off x="2872863" y="2076144"/>
            <a:ext cx="1" cy="765485"/>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5"/>
            <a:endCxn id="20" idx="1"/>
          </p:cNvCxnSpPr>
          <p:nvPr/>
        </p:nvCxnSpPr>
        <p:spPr>
          <a:xfrm>
            <a:off x="2927822" y="2974312"/>
            <a:ext cx="732643" cy="445113"/>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9" idx="4"/>
            <a:endCxn id="20" idx="0"/>
          </p:cNvCxnSpPr>
          <p:nvPr/>
        </p:nvCxnSpPr>
        <p:spPr>
          <a:xfrm flipH="1">
            <a:off x="3699671" y="2589520"/>
            <a:ext cx="21412" cy="813666"/>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4" idx="6"/>
            <a:endCxn id="19" idx="1"/>
          </p:cNvCxnSpPr>
          <p:nvPr/>
        </p:nvCxnSpPr>
        <p:spPr>
          <a:xfrm>
            <a:off x="2950588" y="1998420"/>
            <a:ext cx="716867" cy="46163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9" idx="3"/>
            <a:endCxn id="17" idx="7"/>
          </p:cNvCxnSpPr>
          <p:nvPr/>
        </p:nvCxnSpPr>
        <p:spPr>
          <a:xfrm flipH="1">
            <a:off x="2927822" y="2567306"/>
            <a:ext cx="739633" cy="297088"/>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182940" y="1287955"/>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27" name="Rectangle 26"/>
          <p:cNvSpPr/>
          <p:nvPr/>
        </p:nvSpPr>
        <p:spPr>
          <a:xfrm>
            <a:off x="2422185" y="1600584"/>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Cambria" panose="02040503050406030204" pitchFamily="18" charset="0"/>
              </a:rPr>
              <a:t>r</a:t>
            </a:r>
            <a:r>
              <a:rPr lang="en-US" sz="2000" b="1" baseline="-25000" dirty="0">
                <a:solidFill>
                  <a:srgbClr val="FF0000"/>
                </a:solidFill>
                <a:latin typeface="Cambria" panose="02040503050406030204" pitchFamily="18" charset="0"/>
              </a:rPr>
              <a:t>4</a:t>
            </a:r>
            <a:endParaRPr lang="en-GB" sz="1600" b="1" dirty="0">
              <a:solidFill>
                <a:srgbClr val="FF0000"/>
              </a:solidFill>
              <a:latin typeface="Cambria" panose="02040503050406030204" pitchFamily="18" charset="0"/>
            </a:endParaRPr>
          </a:p>
        </p:txBody>
      </p:sp>
      <p:sp>
        <p:nvSpPr>
          <p:cNvPr id="29" name="Rectangle 28"/>
          <p:cNvSpPr/>
          <p:nvPr/>
        </p:nvSpPr>
        <p:spPr>
          <a:xfrm>
            <a:off x="2383667" y="2872556"/>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2</a:t>
            </a:r>
            <a:endParaRPr lang="en-GB" sz="1600" b="1" dirty="0">
              <a:solidFill>
                <a:schemeClr val="tx1"/>
              </a:solidFill>
              <a:latin typeface="Cambria" panose="02040503050406030204" pitchFamily="18" charset="0"/>
            </a:endParaRPr>
          </a:p>
        </p:txBody>
      </p:sp>
      <p:sp>
        <p:nvSpPr>
          <p:cNvPr id="30" name="Rectangle 29"/>
          <p:cNvSpPr/>
          <p:nvPr/>
        </p:nvSpPr>
        <p:spPr>
          <a:xfrm>
            <a:off x="3482228" y="3430292"/>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a:t>
            </a:r>
            <a:endParaRPr lang="en-GB" sz="1600" b="1" dirty="0">
              <a:solidFill>
                <a:schemeClr val="tx1"/>
              </a:solidFill>
              <a:latin typeface="Cambria" panose="02040503050406030204" pitchFamily="18" charset="0"/>
            </a:endParaRPr>
          </a:p>
        </p:txBody>
      </p:sp>
      <p:sp>
        <p:nvSpPr>
          <p:cNvPr id="32" name="Rectangle 31"/>
          <p:cNvSpPr/>
          <p:nvPr/>
        </p:nvSpPr>
        <p:spPr>
          <a:xfrm>
            <a:off x="3805151" y="2134055"/>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3</a:t>
            </a:r>
            <a:endParaRPr lang="en-GB" sz="1600" b="1" dirty="0">
              <a:solidFill>
                <a:schemeClr val="tx1"/>
              </a:solidFill>
              <a:latin typeface="Cambria" panose="02040503050406030204" pitchFamily="18" charset="0"/>
            </a:endParaRPr>
          </a:p>
        </p:txBody>
      </p:sp>
      <p:grpSp>
        <p:nvGrpSpPr>
          <p:cNvPr id="33" name="Group 32"/>
          <p:cNvGrpSpPr/>
          <p:nvPr/>
        </p:nvGrpSpPr>
        <p:grpSpPr>
          <a:xfrm>
            <a:off x="2664878" y="2378889"/>
            <a:ext cx="368291" cy="245246"/>
            <a:chOff x="3887408" y="5489523"/>
            <a:chExt cx="309153" cy="178427"/>
          </a:xfrm>
        </p:grpSpPr>
        <p:sp>
          <p:nvSpPr>
            <p:cNvPr id="34" name="Rounded Rectangle 33"/>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7" name="Rectangle 36"/>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38" name="Group 37"/>
          <p:cNvGrpSpPr/>
          <p:nvPr/>
        </p:nvGrpSpPr>
        <p:grpSpPr>
          <a:xfrm>
            <a:off x="3218536" y="2177643"/>
            <a:ext cx="368291" cy="245246"/>
            <a:chOff x="3887408" y="5489523"/>
            <a:chExt cx="309153" cy="178427"/>
          </a:xfrm>
        </p:grpSpPr>
        <p:sp>
          <p:nvSpPr>
            <p:cNvPr id="39" name="Rounded Rectangle 38"/>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1" name="Rectangle 40"/>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42" name="R1vsR2EdgeVal"/>
          <p:cNvGrpSpPr/>
          <p:nvPr/>
        </p:nvGrpSpPr>
        <p:grpSpPr>
          <a:xfrm>
            <a:off x="3046555" y="3061317"/>
            <a:ext cx="368291" cy="245246"/>
            <a:chOff x="3887408" y="5489523"/>
            <a:chExt cx="309153" cy="178427"/>
          </a:xfrm>
        </p:grpSpPr>
        <p:sp>
          <p:nvSpPr>
            <p:cNvPr id="43" name="Rounded Rectangle 42"/>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4" name="Rectangle 43"/>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45" name="Group 44"/>
          <p:cNvGrpSpPr/>
          <p:nvPr/>
        </p:nvGrpSpPr>
        <p:grpSpPr>
          <a:xfrm>
            <a:off x="3529162" y="2836018"/>
            <a:ext cx="368291" cy="245246"/>
            <a:chOff x="3887408" y="5489523"/>
            <a:chExt cx="309153" cy="178427"/>
          </a:xfrm>
        </p:grpSpPr>
        <p:sp>
          <p:nvSpPr>
            <p:cNvPr id="46" name="Rounded Rectangle 45"/>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7" name="Rectangle 46"/>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48" name="Group 47"/>
          <p:cNvGrpSpPr/>
          <p:nvPr/>
        </p:nvGrpSpPr>
        <p:grpSpPr>
          <a:xfrm>
            <a:off x="3095889" y="2600039"/>
            <a:ext cx="365061" cy="245246"/>
            <a:chOff x="3430143" y="5333609"/>
            <a:chExt cx="306442" cy="178427"/>
          </a:xfrm>
        </p:grpSpPr>
        <p:sp>
          <p:nvSpPr>
            <p:cNvPr id="49" name="Rounded Rectangle 48"/>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50" name="Rectangle 49"/>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sp>
        <p:nvSpPr>
          <p:cNvPr id="51" name="Oval 50"/>
          <p:cNvSpPr/>
          <p:nvPr/>
        </p:nvSpPr>
        <p:spPr>
          <a:xfrm>
            <a:off x="7042388" y="1460291"/>
            <a:ext cx="2204607" cy="1961801"/>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p:cNvSpPr/>
          <p:nvPr/>
        </p:nvSpPr>
        <p:spPr>
          <a:xfrm>
            <a:off x="8673569" y="3071031"/>
            <a:ext cx="1109236" cy="1023550"/>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p:nvSpPr>
        <p:spPr>
          <a:xfrm>
            <a:off x="7753696" y="2057771"/>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p:nvSpPr>
        <p:spPr>
          <a:xfrm>
            <a:off x="7781925" y="2900331"/>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p:cNvSpPr/>
          <p:nvPr/>
        </p:nvSpPr>
        <p:spPr>
          <a:xfrm>
            <a:off x="8618829" y="2421380"/>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p:cNvSpPr/>
          <p:nvPr/>
        </p:nvSpPr>
        <p:spPr>
          <a:xfrm>
            <a:off x="9053591" y="3466746"/>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Straight Connector 56"/>
          <p:cNvCxnSpPr>
            <a:stCxn id="53" idx="4"/>
            <a:endCxn id="54" idx="0"/>
          </p:cNvCxnSpPr>
          <p:nvPr/>
        </p:nvCxnSpPr>
        <p:spPr>
          <a:xfrm>
            <a:off x="7831420" y="2213219"/>
            <a:ext cx="28229" cy="68711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3" idx="6"/>
            <a:endCxn id="55" idx="1"/>
          </p:cNvCxnSpPr>
          <p:nvPr/>
        </p:nvCxnSpPr>
        <p:spPr>
          <a:xfrm>
            <a:off x="7909144" y="2135495"/>
            <a:ext cx="732450" cy="30865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5" idx="4"/>
            <a:endCxn id="56" idx="0"/>
          </p:cNvCxnSpPr>
          <p:nvPr/>
        </p:nvCxnSpPr>
        <p:spPr>
          <a:xfrm>
            <a:off x="8696553" y="2576828"/>
            <a:ext cx="434762" cy="889918"/>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5" idx="3"/>
            <a:endCxn id="54" idx="6"/>
          </p:cNvCxnSpPr>
          <p:nvPr/>
        </p:nvCxnSpPr>
        <p:spPr>
          <a:xfrm flipH="1">
            <a:off x="7937373" y="2554063"/>
            <a:ext cx="704221" cy="42399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7885171" y="1355783"/>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endParaRPr lang="en-GB" b="1" dirty="0">
              <a:solidFill>
                <a:schemeClr val="tx1"/>
              </a:solidFill>
              <a:latin typeface="Cambria" panose="02040503050406030204" pitchFamily="18" charset="0"/>
            </a:endParaRPr>
          </a:p>
        </p:txBody>
      </p:sp>
      <p:sp>
        <p:nvSpPr>
          <p:cNvPr id="62" name="Rectangle 61"/>
          <p:cNvSpPr/>
          <p:nvPr/>
        </p:nvSpPr>
        <p:spPr>
          <a:xfrm>
            <a:off x="9143964" y="2974312"/>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5</a:t>
            </a:r>
            <a:endParaRPr lang="en-GB" b="1" dirty="0">
              <a:solidFill>
                <a:schemeClr val="tx1"/>
              </a:solidFill>
              <a:latin typeface="Cambria" panose="02040503050406030204" pitchFamily="18" charset="0"/>
            </a:endParaRPr>
          </a:p>
        </p:txBody>
      </p:sp>
      <p:sp>
        <p:nvSpPr>
          <p:cNvPr id="63" name="Rectangle 62"/>
          <p:cNvSpPr/>
          <p:nvPr/>
        </p:nvSpPr>
        <p:spPr>
          <a:xfrm>
            <a:off x="7380295" y="1766608"/>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a:solidFill>
                  <a:schemeClr val="tx1"/>
                </a:solidFill>
                <a:latin typeface="Cambria" panose="02040503050406030204" pitchFamily="18" charset="0"/>
              </a:rPr>
              <a:t>8</a:t>
            </a:r>
            <a:endParaRPr lang="en-GB" sz="1600" b="1" dirty="0">
              <a:solidFill>
                <a:schemeClr val="tx1"/>
              </a:solidFill>
              <a:latin typeface="Cambria" panose="02040503050406030204" pitchFamily="18" charset="0"/>
            </a:endParaRPr>
          </a:p>
        </p:txBody>
      </p:sp>
      <p:sp>
        <p:nvSpPr>
          <p:cNvPr id="64" name="Rectangle 63"/>
          <p:cNvSpPr/>
          <p:nvPr/>
        </p:nvSpPr>
        <p:spPr>
          <a:xfrm>
            <a:off x="7843647" y="2947128"/>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a:solidFill>
                  <a:schemeClr val="tx1"/>
                </a:solidFill>
                <a:latin typeface="Cambria" panose="02040503050406030204" pitchFamily="18" charset="0"/>
              </a:rPr>
              <a:t>7</a:t>
            </a:r>
            <a:endParaRPr lang="en-GB" sz="1600" b="1" dirty="0">
              <a:solidFill>
                <a:schemeClr val="tx1"/>
              </a:solidFill>
              <a:latin typeface="Cambria" panose="02040503050406030204" pitchFamily="18" charset="0"/>
            </a:endParaRPr>
          </a:p>
        </p:txBody>
      </p:sp>
      <p:sp>
        <p:nvSpPr>
          <p:cNvPr id="65" name="Rectangle 64"/>
          <p:cNvSpPr/>
          <p:nvPr/>
        </p:nvSpPr>
        <p:spPr>
          <a:xfrm>
            <a:off x="8710668" y="2065867"/>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Cambria" panose="02040503050406030204" pitchFamily="18" charset="0"/>
              </a:rPr>
              <a:t>r</a:t>
            </a:r>
            <a:r>
              <a:rPr lang="en-US" sz="2000" b="1" baseline="-25000" dirty="0">
                <a:solidFill>
                  <a:srgbClr val="FF0000"/>
                </a:solidFill>
                <a:latin typeface="Cambria" panose="02040503050406030204" pitchFamily="18" charset="0"/>
              </a:rPr>
              <a:t>9</a:t>
            </a:r>
            <a:endParaRPr lang="en-GB" sz="1600" b="1" dirty="0">
              <a:solidFill>
                <a:srgbClr val="FF0000"/>
              </a:solidFill>
              <a:latin typeface="Cambria" panose="02040503050406030204" pitchFamily="18" charset="0"/>
            </a:endParaRPr>
          </a:p>
        </p:txBody>
      </p:sp>
      <p:sp>
        <p:nvSpPr>
          <p:cNvPr id="66" name="Rectangle 65"/>
          <p:cNvSpPr/>
          <p:nvPr/>
        </p:nvSpPr>
        <p:spPr>
          <a:xfrm>
            <a:off x="8913934" y="3605768"/>
            <a:ext cx="515312" cy="206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10</a:t>
            </a:r>
            <a:endParaRPr lang="en-GB" sz="1600" b="1" dirty="0">
              <a:solidFill>
                <a:schemeClr val="tx1"/>
              </a:solidFill>
              <a:latin typeface="Cambria" panose="02040503050406030204" pitchFamily="18" charset="0"/>
            </a:endParaRPr>
          </a:p>
        </p:txBody>
      </p:sp>
      <p:grpSp>
        <p:nvGrpSpPr>
          <p:cNvPr id="67" name="Group 66"/>
          <p:cNvGrpSpPr/>
          <p:nvPr/>
        </p:nvGrpSpPr>
        <p:grpSpPr>
          <a:xfrm>
            <a:off x="8061524" y="2176134"/>
            <a:ext cx="368291" cy="245246"/>
            <a:chOff x="3887408" y="5489523"/>
            <a:chExt cx="309153" cy="178427"/>
          </a:xfrm>
        </p:grpSpPr>
        <p:sp>
          <p:nvSpPr>
            <p:cNvPr id="68" name="Rounded Rectangle 67"/>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69" name="Rectangle 68"/>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70" name="Group 69"/>
          <p:cNvGrpSpPr/>
          <p:nvPr/>
        </p:nvGrpSpPr>
        <p:grpSpPr>
          <a:xfrm>
            <a:off x="8061524" y="2651910"/>
            <a:ext cx="368291" cy="245246"/>
            <a:chOff x="3887408" y="5489523"/>
            <a:chExt cx="309153" cy="178427"/>
          </a:xfrm>
        </p:grpSpPr>
        <p:sp>
          <p:nvSpPr>
            <p:cNvPr id="71" name="Rounded Rectangle 70"/>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2" name="Rectangle 71"/>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73" name="Group 72"/>
          <p:cNvGrpSpPr/>
          <p:nvPr/>
        </p:nvGrpSpPr>
        <p:grpSpPr>
          <a:xfrm>
            <a:off x="8608437" y="2715850"/>
            <a:ext cx="368291" cy="245246"/>
            <a:chOff x="3887408" y="5489523"/>
            <a:chExt cx="309153" cy="178427"/>
          </a:xfrm>
        </p:grpSpPr>
        <p:sp>
          <p:nvSpPr>
            <p:cNvPr id="74" name="Rounded Rectangle 73"/>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5" name="Rectangle 74"/>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76" name="Group 75"/>
          <p:cNvGrpSpPr/>
          <p:nvPr/>
        </p:nvGrpSpPr>
        <p:grpSpPr>
          <a:xfrm>
            <a:off x="7659079" y="2458011"/>
            <a:ext cx="365061" cy="245246"/>
            <a:chOff x="3430143" y="5333609"/>
            <a:chExt cx="306442" cy="178427"/>
          </a:xfrm>
        </p:grpSpPr>
        <p:sp>
          <p:nvSpPr>
            <p:cNvPr id="77" name="Rounded Rectangle 76"/>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8" name="Rectangle 77"/>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79" name="Group 78"/>
          <p:cNvGrpSpPr/>
          <p:nvPr/>
        </p:nvGrpSpPr>
        <p:grpSpPr>
          <a:xfrm>
            <a:off x="8608437" y="2722174"/>
            <a:ext cx="368291" cy="245246"/>
            <a:chOff x="3887408" y="5489523"/>
            <a:chExt cx="309153" cy="178427"/>
          </a:xfrm>
        </p:grpSpPr>
        <p:sp>
          <p:nvSpPr>
            <p:cNvPr id="80" name="Rounded Rectangle 79"/>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81" name="Rectangle 80"/>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sp>
        <p:nvSpPr>
          <p:cNvPr id="82" name="Rectangle 81"/>
          <p:cNvSpPr/>
          <p:nvPr/>
        </p:nvSpPr>
        <p:spPr>
          <a:xfrm>
            <a:off x="4887636" y="3779754"/>
            <a:ext cx="2901027"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Intra-cluster distance</a:t>
            </a:r>
            <a:endParaRPr lang="en-GB" sz="2400" b="1" i="1" dirty="0">
              <a:solidFill>
                <a:schemeClr val="tx1"/>
              </a:solidFill>
              <a:latin typeface="Agency FB" panose="020B0503020202020204" pitchFamily="34" charset="0"/>
            </a:endParaRPr>
          </a:p>
        </p:txBody>
      </p:sp>
      <p:sp>
        <p:nvSpPr>
          <p:cNvPr id="83" name="Rectangle 82"/>
          <p:cNvSpPr/>
          <p:nvPr/>
        </p:nvSpPr>
        <p:spPr>
          <a:xfrm>
            <a:off x="869870" y="4551003"/>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84" name="Rectangle 83"/>
          <p:cNvSpPr/>
          <p:nvPr/>
        </p:nvSpPr>
        <p:spPr>
          <a:xfrm>
            <a:off x="1491042" y="4551003"/>
            <a:ext cx="3817920" cy="846936"/>
          </a:xfrm>
          <a:prstGeom prst="rect">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ambria" panose="02040503050406030204" pitchFamily="18" charset="0"/>
              </a:rPr>
              <a:t>1 – Avg{0.8, 0.8, 0.9, 0.9, 1, 0}</a:t>
            </a:r>
          </a:p>
          <a:p>
            <a:r>
              <a:rPr lang="en-US" b="1" dirty="0" smtClean="0">
                <a:solidFill>
                  <a:schemeClr val="tx1"/>
                </a:solidFill>
                <a:latin typeface="Cambria" panose="02040503050406030204" pitchFamily="18" charset="0"/>
              </a:rPr>
              <a:t>= 1 – 0.73</a:t>
            </a:r>
          </a:p>
          <a:p>
            <a:r>
              <a:rPr lang="en-US" b="1" dirty="0" smtClean="0">
                <a:solidFill>
                  <a:schemeClr val="tx1"/>
                </a:solidFill>
                <a:latin typeface="Cambria" panose="02040503050406030204" pitchFamily="18" charset="0"/>
              </a:rPr>
              <a:t>= 0.27</a:t>
            </a:r>
            <a:endParaRPr lang="en-GB" b="1" dirty="0">
              <a:solidFill>
                <a:schemeClr val="tx1"/>
              </a:solidFill>
              <a:latin typeface="Cambria" panose="02040503050406030204" pitchFamily="18" charset="0"/>
            </a:endParaRPr>
          </a:p>
        </p:txBody>
      </p:sp>
      <p:sp>
        <p:nvSpPr>
          <p:cNvPr id="85" name="Rectangle 84"/>
          <p:cNvSpPr/>
          <p:nvPr/>
        </p:nvSpPr>
        <p:spPr>
          <a:xfrm>
            <a:off x="6253843" y="4551003"/>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endParaRPr lang="en-GB" b="1" dirty="0">
              <a:solidFill>
                <a:schemeClr val="tx1"/>
              </a:solidFill>
              <a:latin typeface="Cambria" panose="02040503050406030204" pitchFamily="18" charset="0"/>
            </a:endParaRPr>
          </a:p>
        </p:txBody>
      </p:sp>
      <p:sp>
        <p:nvSpPr>
          <p:cNvPr id="86" name="Rectangle 85"/>
          <p:cNvSpPr/>
          <p:nvPr/>
        </p:nvSpPr>
        <p:spPr>
          <a:xfrm>
            <a:off x="6875015" y="4551003"/>
            <a:ext cx="3817920" cy="846936"/>
          </a:xfrm>
          <a:prstGeom prst="rect">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ambria" panose="02040503050406030204" pitchFamily="18" charset="0"/>
              </a:rPr>
              <a:t>1 – Avg{0.8, 0.8, 1}</a:t>
            </a:r>
          </a:p>
          <a:p>
            <a:r>
              <a:rPr lang="en-US" b="1" dirty="0" smtClean="0">
                <a:solidFill>
                  <a:schemeClr val="tx1"/>
                </a:solidFill>
                <a:latin typeface="Cambria" panose="02040503050406030204" pitchFamily="18" charset="0"/>
              </a:rPr>
              <a:t>= 1 – 0.87</a:t>
            </a:r>
          </a:p>
          <a:p>
            <a:r>
              <a:rPr lang="en-US" b="1" dirty="0" smtClean="0">
                <a:solidFill>
                  <a:schemeClr val="tx1"/>
                </a:solidFill>
                <a:latin typeface="Cambria" panose="02040503050406030204" pitchFamily="18" charset="0"/>
              </a:rPr>
              <a:t>= 0.13</a:t>
            </a:r>
            <a:endParaRPr lang="en-GB" b="1" dirty="0">
              <a:solidFill>
                <a:schemeClr val="tx1"/>
              </a:solidFill>
              <a:latin typeface="Cambria" panose="02040503050406030204" pitchFamily="18" charset="0"/>
            </a:endParaRPr>
          </a:p>
        </p:txBody>
      </p:sp>
      <p:sp>
        <p:nvSpPr>
          <p:cNvPr id="87" name="Rectangle 86"/>
          <p:cNvSpPr/>
          <p:nvPr/>
        </p:nvSpPr>
        <p:spPr>
          <a:xfrm>
            <a:off x="869869" y="5723703"/>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2</a:t>
            </a:r>
            <a:endParaRPr lang="en-GB" b="1" dirty="0">
              <a:solidFill>
                <a:schemeClr val="tx1"/>
              </a:solidFill>
              <a:latin typeface="Cambria" panose="02040503050406030204" pitchFamily="18" charset="0"/>
            </a:endParaRPr>
          </a:p>
        </p:txBody>
      </p:sp>
      <p:sp>
        <p:nvSpPr>
          <p:cNvPr id="88" name="Rectangle 87"/>
          <p:cNvSpPr/>
          <p:nvPr/>
        </p:nvSpPr>
        <p:spPr>
          <a:xfrm>
            <a:off x="1479147" y="5723703"/>
            <a:ext cx="424081" cy="449512"/>
          </a:xfrm>
          <a:prstGeom prst="rect">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0</a:t>
            </a:r>
            <a:endParaRPr lang="en-GB" b="1" dirty="0">
              <a:solidFill>
                <a:schemeClr val="tx1"/>
              </a:solidFill>
              <a:latin typeface="Cambria" panose="02040503050406030204" pitchFamily="18" charset="0"/>
            </a:endParaRPr>
          </a:p>
        </p:txBody>
      </p:sp>
      <p:sp>
        <p:nvSpPr>
          <p:cNvPr id="89" name="Rectangle 88"/>
          <p:cNvSpPr/>
          <p:nvPr/>
        </p:nvSpPr>
        <p:spPr>
          <a:xfrm>
            <a:off x="4275603" y="5723703"/>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3</a:t>
            </a:r>
            <a:endParaRPr lang="en-GB" b="1" dirty="0">
              <a:solidFill>
                <a:schemeClr val="tx1"/>
              </a:solidFill>
              <a:latin typeface="Cambria" panose="02040503050406030204" pitchFamily="18" charset="0"/>
            </a:endParaRPr>
          </a:p>
        </p:txBody>
      </p:sp>
      <p:sp>
        <p:nvSpPr>
          <p:cNvPr id="90" name="Rectangle 89"/>
          <p:cNvSpPr/>
          <p:nvPr/>
        </p:nvSpPr>
        <p:spPr>
          <a:xfrm>
            <a:off x="4884881" y="5723703"/>
            <a:ext cx="424081" cy="449512"/>
          </a:xfrm>
          <a:prstGeom prst="rect">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0</a:t>
            </a:r>
            <a:endParaRPr lang="en-GB" b="1" dirty="0">
              <a:solidFill>
                <a:schemeClr val="tx1"/>
              </a:solidFill>
              <a:latin typeface="Cambria" panose="02040503050406030204" pitchFamily="18" charset="0"/>
            </a:endParaRPr>
          </a:p>
        </p:txBody>
      </p:sp>
      <p:sp>
        <p:nvSpPr>
          <p:cNvPr id="91" name="Rectangle 90"/>
          <p:cNvSpPr/>
          <p:nvPr/>
        </p:nvSpPr>
        <p:spPr>
          <a:xfrm>
            <a:off x="7943369" y="5723703"/>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5</a:t>
            </a:r>
            <a:endParaRPr lang="en-GB" b="1" dirty="0">
              <a:solidFill>
                <a:schemeClr val="tx1"/>
              </a:solidFill>
              <a:latin typeface="Cambria" panose="02040503050406030204" pitchFamily="18" charset="0"/>
            </a:endParaRPr>
          </a:p>
        </p:txBody>
      </p:sp>
      <p:sp>
        <p:nvSpPr>
          <p:cNvPr id="92" name="Rectangle 91"/>
          <p:cNvSpPr/>
          <p:nvPr/>
        </p:nvSpPr>
        <p:spPr>
          <a:xfrm>
            <a:off x="8552647" y="5723703"/>
            <a:ext cx="424081" cy="449512"/>
          </a:xfrm>
          <a:prstGeom prst="rect">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0</a:t>
            </a:r>
            <a:endParaRPr lang="en-GB" b="1" dirty="0">
              <a:solidFill>
                <a:schemeClr val="tx1"/>
              </a:solidFill>
              <a:latin typeface="Cambria" panose="02040503050406030204" pitchFamily="18" charset="0"/>
            </a:endParaRPr>
          </a:p>
        </p:txBody>
      </p:sp>
      <p:grpSp>
        <p:nvGrpSpPr>
          <p:cNvPr id="9" name="Group 8"/>
          <p:cNvGrpSpPr/>
          <p:nvPr/>
        </p:nvGrpSpPr>
        <p:grpSpPr>
          <a:xfrm>
            <a:off x="2047569" y="5472580"/>
            <a:ext cx="914400" cy="971843"/>
            <a:chOff x="1984762" y="5801956"/>
            <a:chExt cx="914400" cy="971843"/>
          </a:xfrm>
        </p:grpSpPr>
        <p:sp>
          <p:nvSpPr>
            <p:cNvPr id="97" name="Oval 96"/>
            <p:cNvSpPr/>
            <p:nvPr/>
          </p:nvSpPr>
          <p:spPr>
            <a:xfrm>
              <a:off x="1984762" y="5859399"/>
              <a:ext cx="914400" cy="914400"/>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p:cNvSpPr/>
            <p:nvPr/>
          </p:nvSpPr>
          <p:spPr>
            <a:xfrm>
              <a:off x="2340652" y="6258367"/>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Rectangle 101"/>
            <p:cNvSpPr/>
            <p:nvPr/>
          </p:nvSpPr>
          <p:spPr>
            <a:xfrm>
              <a:off x="2226035" y="6308911"/>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a:solidFill>
                    <a:schemeClr val="tx1"/>
                  </a:solidFill>
                  <a:latin typeface="Cambria" panose="02040503050406030204" pitchFamily="18" charset="0"/>
                </a:rPr>
                <a:t>5</a:t>
              </a:r>
              <a:endParaRPr lang="en-GB" sz="1600" b="1" dirty="0">
                <a:solidFill>
                  <a:schemeClr val="tx1"/>
                </a:solidFill>
                <a:latin typeface="Cambria" panose="02040503050406030204" pitchFamily="18" charset="0"/>
              </a:endParaRPr>
            </a:p>
          </p:txBody>
        </p:sp>
        <p:sp>
          <p:nvSpPr>
            <p:cNvPr id="101" name="Rectangle 100"/>
            <p:cNvSpPr/>
            <p:nvPr/>
          </p:nvSpPr>
          <p:spPr>
            <a:xfrm>
              <a:off x="2214912" y="5801956"/>
              <a:ext cx="451125" cy="458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2</a:t>
              </a:r>
              <a:endParaRPr lang="en-GB" b="1" dirty="0">
                <a:solidFill>
                  <a:schemeClr val="tx1"/>
                </a:solidFill>
                <a:latin typeface="Cambria" panose="02040503050406030204" pitchFamily="18" charset="0"/>
              </a:endParaRPr>
            </a:p>
          </p:txBody>
        </p:sp>
      </p:grpSp>
      <p:grpSp>
        <p:nvGrpSpPr>
          <p:cNvPr id="10" name="Group 9"/>
          <p:cNvGrpSpPr/>
          <p:nvPr/>
        </p:nvGrpSpPr>
        <p:grpSpPr>
          <a:xfrm>
            <a:off x="6221144" y="5530023"/>
            <a:ext cx="914400" cy="914400"/>
            <a:chOff x="6245306" y="5648961"/>
            <a:chExt cx="914400" cy="914400"/>
          </a:xfrm>
        </p:grpSpPr>
        <p:sp>
          <p:nvSpPr>
            <p:cNvPr id="98" name="Oval 97"/>
            <p:cNvSpPr/>
            <p:nvPr/>
          </p:nvSpPr>
          <p:spPr>
            <a:xfrm>
              <a:off x="6245306" y="5648961"/>
              <a:ext cx="914400" cy="914400"/>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p:cNvSpPr/>
            <p:nvPr/>
          </p:nvSpPr>
          <p:spPr>
            <a:xfrm>
              <a:off x="6624782" y="6028437"/>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tangle 102"/>
            <p:cNvSpPr/>
            <p:nvPr/>
          </p:nvSpPr>
          <p:spPr>
            <a:xfrm>
              <a:off x="6485908" y="6244345"/>
              <a:ext cx="451125" cy="258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6</a:t>
              </a:r>
              <a:endParaRPr lang="en-GB" sz="1600" b="1" dirty="0">
                <a:solidFill>
                  <a:schemeClr val="tx1"/>
                </a:solidFill>
                <a:latin typeface="Cambria" panose="02040503050406030204" pitchFamily="18" charset="0"/>
              </a:endParaRPr>
            </a:p>
          </p:txBody>
        </p:sp>
        <p:sp>
          <p:nvSpPr>
            <p:cNvPr id="104" name="Rectangle 103"/>
            <p:cNvSpPr/>
            <p:nvPr/>
          </p:nvSpPr>
          <p:spPr>
            <a:xfrm>
              <a:off x="6495820" y="5662175"/>
              <a:ext cx="451125" cy="258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3</a:t>
              </a:r>
              <a:endParaRPr lang="en-GB" b="1" dirty="0">
                <a:solidFill>
                  <a:schemeClr val="tx1"/>
                </a:solidFill>
                <a:latin typeface="Cambria" panose="02040503050406030204" pitchFamily="18" charset="0"/>
              </a:endParaRPr>
            </a:p>
          </p:txBody>
        </p:sp>
      </p:grpSp>
      <p:grpSp>
        <p:nvGrpSpPr>
          <p:cNvPr id="11" name="Group 10"/>
          <p:cNvGrpSpPr/>
          <p:nvPr/>
        </p:nvGrpSpPr>
        <p:grpSpPr>
          <a:xfrm>
            <a:off x="9325605" y="5428692"/>
            <a:ext cx="914400" cy="1004453"/>
            <a:chOff x="9688073" y="5493784"/>
            <a:chExt cx="914400" cy="1004453"/>
          </a:xfrm>
        </p:grpSpPr>
        <p:grpSp>
          <p:nvGrpSpPr>
            <p:cNvPr id="7" name="Group 6"/>
            <p:cNvGrpSpPr/>
            <p:nvPr/>
          </p:nvGrpSpPr>
          <p:grpSpPr>
            <a:xfrm>
              <a:off x="9688073" y="5583837"/>
              <a:ext cx="914400" cy="914400"/>
              <a:chOff x="9174697" y="5585076"/>
              <a:chExt cx="914400" cy="914400"/>
            </a:xfrm>
          </p:grpSpPr>
          <p:sp>
            <p:nvSpPr>
              <p:cNvPr id="93" name="Oval 92"/>
              <p:cNvSpPr/>
              <p:nvPr/>
            </p:nvSpPr>
            <p:spPr>
              <a:xfrm>
                <a:off x="9174697" y="5585076"/>
                <a:ext cx="914400" cy="914400"/>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p:cNvSpPr/>
              <p:nvPr/>
            </p:nvSpPr>
            <p:spPr>
              <a:xfrm>
                <a:off x="9554719" y="5980791"/>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p:cNvSpPr/>
              <p:nvPr/>
            </p:nvSpPr>
            <p:spPr>
              <a:xfrm>
                <a:off x="9415062" y="6119813"/>
                <a:ext cx="515312" cy="206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10</a:t>
                </a:r>
                <a:endParaRPr lang="en-GB" sz="1600" b="1" dirty="0">
                  <a:solidFill>
                    <a:schemeClr val="tx1"/>
                  </a:solidFill>
                  <a:latin typeface="Cambria" panose="02040503050406030204" pitchFamily="18" charset="0"/>
                </a:endParaRPr>
              </a:p>
            </p:txBody>
          </p:sp>
        </p:grpSp>
        <p:sp>
          <p:nvSpPr>
            <p:cNvPr id="95" name="Rectangle 94"/>
            <p:cNvSpPr/>
            <p:nvPr/>
          </p:nvSpPr>
          <p:spPr>
            <a:xfrm>
              <a:off x="9919710" y="5493784"/>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5</a:t>
              </a:r>
              <a:endParaRPr lang="en-GB" b="1" dirty="0">
                <a:solidFill>
                  <a:schemeClr val="tx1"/>
                </a:solidFill>
                <a:latin typeface="Cambria" panose="02040503050406030204" pitchFamily="18" charset="0"/>
              </a:endParaRPr>
            </a:p>
          </p:txBody>
        </p:sp>
      </p:grpSp>
    </p:spTree>
    <p:custDataLst>
      <p:tags r:id="rId1"/>
    </p:custDataLst>
    <p:extLst>
      <p:ext uri="{BB962C8B-B14F-4D97-AF65-F5344CB8AC3E}">
        <p14:creationId xmlns:p14="http://schemas.microsoft.com/office/powerpoint/2010/main" val="3885269376"/>
      </p:ext>
    </p:extLst>
  </p:cSld>
  <p:clrMapOvr>
    <a:masterClrMapping/>
  </p:clrMapOvr>
  <mc:AlternateContent xmlns:mc="http://schemas.openxmlformats.org/markup-compatibility/2006" xmlns:p14="http://schemas.microsoft.com/office/powerpoint/2010/main">
    <mc:Choice Requires="p14">
      <p:transition spd="slow" p14:dur="2000" advTm="71490"/>
    </mc:Choice>
    <mc:Fallback xmlns="">
      <p:transition spd="slow" advTm="71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par>
                                <p:cTn id="55" presetID="10"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par>
                                <p:cTn id="58" presetID="10" presetClass="entr" presetSubtype="0" fill="hold"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par>
                                <p:cTn id="61" presetID="10"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500"/>
                                        <p:tgtEl>
                                          <p:spTgt spid="42"/>
                                        </p:tgtEl>
                                      </p:cBhvr>
                                    </p:animEffect>
                                  </p:childTnLst>
                                </p:cTn>
                              </p:par>
                              <p:par>
                                <p:cTn id="64" presetID="10" presetClass="entr" presetSubtype="0" fill="hold" nodeType="with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fade">
                                      <p:cBhvr>
                                        <p:cTn id="66" dur="500"/>
                                        <p:tgtEl>
                                          <p:spTgt spid="45"/>
                                        </p:tgtEl>
                                      </p:cBhvr>
                                    </p:animEffect>
                                  </p:childTnLst>
                                </p:cTn>
                              </p:par>
                              <p:par>
                                <p:cTn id="67" presetID="10" presetClass="entr" presetSubtype="0" fill="hold"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fade">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500"/>
                                        <p:tgtEl>
                                          <p:spTgt spid="5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4"/>
                                        </p:tgtEl>
                                        <p:attrNameLst>
                                          <p:attrName>style.visibility</p:attrName>
                                        </p:attrNameLst>
                                      </p:cBhvr>
                                      <p:to>
                                        <p:strVal val="visible"/>
                                      </p:to>
                                    </p:set>
                                    <p:animEffect transition="in" filter="fade">
                                      <p:cBhvr>
                                        <p:cTn id="83" dur="500"/>
                                        <p:tgtEl>
                                          <p:spTgt spid="5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5"/>
                                        </p:tgtEl>
                                        <p:attrNameLst>
                                          <p:attrName>style.visibility</p:attrName>
                                        </p:attrNameLst>
                                      </p:cBhvr>
                                      <p:to>
                                        <p:strVal val="visible"/>
                                      </p:to>
                                    </p:set>
                                    <p:animEffect transition="in" filter="fade">
                                      <p:cBhvr>
                                        <p:cTn id="86" dur="500"/>
                                        <p:tgtEl>
                                          <p:spTgt spid="5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fade">
                                      <p:cBhvr>
                                        <p:cTn id="89" dur="500"/>
                                        <p:tgtEl>
                                          <p:spTgt spid="56"/>
                                        </p:tgtEl>
                                      </p:cBhvr>
                                    </p:animEffect>
                                  </p:childTnLst>
                                </p:cTn>
                              </p:par>
                              <p:par>
                                <p:cTn id="90" presetID="10" presetClass="entr" presetSubtype="0" fill="hold" nodeType="withEffect">
                                  <p:stCondLst>
                                    <p:cond delay="0"/>
                                  </p:stCondLst>
                                  <p:childTnLst>
                                    <p:set>
                                      <p:cBhvr>
                                        <p:cTn id="91" dur="1" fill="hold">
                                          <p:stCondLst>
                                            <p:cond delay="0"/>
                                          </p:stCondLst>
                                        </p:cTn>
                                        <p:tgtEl>
                                          <p:spTgt spid="57"/>
                                        </p:tgtEl>
                                        <p:attrNameLst>
                                          <p:attrName>style.visibility</p:attrName>
                                        </p:attrNameLst>
                                      </p:cBhvr>
                                      <p:to>
                                        <p:strVal val="visible"/>
                                      </p:to>
                                    </p:set>
                                    <p:animEffect transition="in" filter="fade">
                                      <p:cBhvr>
                                        <p:cTn id="92" dur="500"/>
                                        <p:tgtEl>
                                          <p:spTgt spid="57"/>
                                        </p:tgtEl>
                                      </p:cBhvr>
                                    </p:animEffect>
                                  </p:childTnLst>
                                </p:cTn>
                              </p:par>
                              <p:par>
                                <p:cTn id="93" presetID="10" presetClass="entr" presetSubtype="0" fill="hold" nodeType="withEffect">
                                  <p:stCondLst>
                                    <p:cond delay="0"/>
                                  </p:stCondLst>
                                  <p:childTnLst>
                                    <p:set>
                                      <p:cBhvr>
                                        <p:cTn id="94" dur="1" fill="hold">
                                          <p:stCondLst>
                                            <p:cond delay="0"/>
                                          </p:stCondLst>
                                        </p:cTn>
                                        <p:tgtEl>
                                          <p:spTgt spid="58"/>
                                        </p:tgtEl>
                                        <p:attrNameLst>
                                          <p:attrName>style.visibility</p:attrName>
                                        </p:attrNameLst>
                                      </p:cBhvr>
                                      <p:to>
                                        <p:strVal val="visible"/>
                                      </p:to>
                                    </p:set>
                                    <p:animEffect transition="in" filter="fade">
                                      <p:cBhvr>
                                        <p:cTn id="95" dur="500"/>
                                        <p:tgtEl>
                                          <p:spTgt spid="58"/>
                                        </p:tgtEl>
                                      </p:cBhvr>
                                    </p:animEffect>
                                  </p:childTnLst>
                                </p:cTn>
                              </p:par>
                              <p:par>
                                <p:cTn id="96" presetID="10" presetClass="entr" presetSubtype="0" fill="hold" nodeType="with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par>
                                <p:cTn id="99" presetID="10" presetClass="entr" presetSubtype="0" fill="hold" nodeType="withEffect">
                                  <p:stCondLst>
                                    <p:cond delay="0"/>
                                  </p:stCondLst>
                                  <p:childTnLst>
                                    <p:set>
                                      <p:cBhvr>
                                        <p:cTn id="100" dur="1" fill="hold">
                                          <p:stCondLst>
                                            <p:cond delay="0"/>
                                          </p:stCondLst>
                                        </p:cTn>
                                        <p:tgtEl>
                                          <p:spTgt spid="60"/>
                                        </p:tgtEl>
                                        <p:attrNameLst>
                                          <p:attrName>style.visibility</p:attrName>
                                        </p:attrNameLst>
                                      </p:cBhvr>
                                      <p:to>
                                        <p:strVal val="visible"/>
                                      </p:to>
                                    </p:set>
                                    <p:animEffect transition="in" filter="fade">
                                      <p:cBhvr>
                                        <p:cTn id="101" dur="500"/>
                                        <p:tgtEl>
                                          <p:spTgt spid="6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1"/>
                                        </p:tgtEl>
                                        <p:attrNameLst>
                                          <p:attrName>style.visibility</p:attrName>
                                        </p:attrNameLst>
                                      </p:cBhvr>
                                      <p:to>
                                        <p:strVal val="visible"/>
                                      </p:to>
                                    </p:set>
                                    <p:animEffect transition="in" filter="fade">
                                      <p:cBhvr>
                                        <p:cTn id="104" dur="500"/>
                                        <p:tgtEl>
                                          <p:spTgt spid="6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fade">
                                      <p:cBhvr>
                                        <p:cTn id="107" dur="500"/>
                                        <p:tgtEl>
                                          <p:spTgt spid="6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3"/>
                                        </p:tgtEl>
                                        <p:attrNameLst>
                                          <p:attrName>style.visibility</p:attrName>
                                        </p:attrNameLst>
                                      </p:cBhvr>
                                      <p:to>
                                        <p:strVal val="visible"/>
                                      </p:to>
                                    </p:set>
                                    <p:animEffect transition="in" filter="fade">
                                      <p:cBhvr>
                                        <p:cTn id="110" dur="500"/>
                                        <p:tgtEl>
                                          <p:spTgt spid="63"/>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fade">
                                      <p:cBhvr>
                                        <p:cTn id="113" dur="500"/>
                                        <p:tgtEl>
                                          <p:spTgt spid="6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65"/>
                                        </p:tgtEl>
                                        <p:attrNameLst>
                                          <p:attrName>style.visibility</p:attrName>
                                        </p:attrNameLst>
                                      </p:cBhvr>
                                      <p:to>
                                        <p:strVal val="visible"/>
                                      </p:to>
                                    </p:set>
                                    <p:animEffect transition="in" filter="fade">
                                      <p:cBhvr>
                                        <p:cTn id="116" dur="500"/>
                                        <p:tgtEl>
                                          <p:spTgt spid="65"/>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6"/>
                                        </p:tgtEl>
                                        <p:attrNameLst>
                                          <p:attrName>style.visibility</p:attrName>
                                        </p:attrNameLst>
                                      </p:cBhvr>
                                      <p:to>
                                        <p:strVal val="visible"/>
                                      </p:to>
                                    </p:set>
                                    <p:animEffect transition="in" filter="fade">
                                      <p:cBhvr>
                                        <p:cTn id="119" dur="500"/>
                                        <p:tgtEl>
                                          <p:spTgt spid="66"/>
                                        </p:tgtEl>
                                      </p:cBhvr>
                                    </p:animEffect>
                                  </p:childTnLst>
                                </p:cTn>
                              </p:par>
                              <p:par>
                                <p:cTn id="120" presetID="10" presetClass="entr" presetSubtype="0" fill="hold" nodeType="withEffect">
                                  <p:stCondLst>
                                    <p:cond delay="0"/>
                                  </p:stCondLst>
                                  <p:childTnLst>
                                    <p:set>
                                      <p:cBhvr>
                                        <p:cTn id="121" dur="1" fill="hold">
                                          <p:stCondLst>
                                            <p:cond delay="0"/>
                                          </p:stCondLst>
                                        </p:cTn>
                                        <p:tgtEl>
                                          <p:spTgt spid="67"/>
                                        </p:tgtEl>
                                        <p:attrNameLst>
                                          <p:attrName>style.visibility</p:attrName>
                                        </p:attrNameLst>
                                      </p:cBhvr>
                                      <p:to>
                                        <p:strVal val="visible"/>
                                      </p:to>
                                    </p:set>
                                    <p:animEffect transition="in" filter="fade">
                                      <p:cBhvr>
                                        <p:cTn id="122" dur="500"/>
                                        <p:tgtEl>
                                          <p:spTgt spid="67"/>
                                        </p:tgtEl>
                                      </p:cBhvr>
                                    </p:animEffect>
                                  </p:childTnLst>
                                </p:cTn>
                              </p:par>
                              <p:par>
                                <p:cTn id="123" presetID="10" presetClass="entr" presetSubtype="0" fill="hold" nodeType="withEffect">
                                  <p:stCondLst>
                                    <p:cond delay="0"/>
                                  </p:stCondLst>
                                  <p:childTnLst>
                                    <p:set>
                                      <p:cBhvr>
                                        <p:cTn id="124" dur="1" fill="hold">
                                          <p:stCondLst>
                                            <p:cond delay="0"/>
                                          </p:stCondLst>
                                        </p:cTn>
                                        <p:tgtEl>
                                          <p:spTgt spid="70"/>
                                        </p:tgtEl>
                                        <p:attrNameLst>
                                          <p:attrName>style.visibility</p:attrName>
                                        </p:attrNameLst>
                                      </p:cBhvr>
                                      <p:to>
                                        <p:strVal val="visible"/>
                                      </p:to>
                                    </p:set>
                                    <p:animEffect transition="in" filter="fade">
                                      <p:cBhvr>
                                        <p:cTn id="125" dur="500"/>
                                        <p:tgtEl>
                                          <p:spTgt spid="70"/>
                                        </p:tgtEl>
                                      </p:cBhvr>
                                    </p:animEffect>
                                  </p:childTnLst>
                                </p:cTn>
                              </p:par>
                              <p:par>
                                <p:cTn id="126" presetID="10" presetClass="entr" presetSubtype="0" fill="hold" nodeType="withEffect">
                                  <p:stCondLst>
                                    <p:cond delay="0"/>
                                  </p:stCondLst>
                                  <p:childTnLst>
                                    <p:set>
                                      <p:cBhvr>
                                        <p:cTn id="127" dur="1" fill="hold">
                                          <p:stCondLst>
                                            <p:cond delay="0"/>
                                          </p:stCondLst>
                                        </p:cTn>
                                        <p:tgtEl>
                                          <p:spTgt spid="73"/>
                                        </p:tgtEl>
                                        <p:attrNameLst>
                                          <p:attrName>style.visibility</p:attrName>
                                        </p:attrNameLst>
                                      </p:cBhvr>
                                      <p:to>
                                        <p:strVal val="visible"/>
                                      </p:to>
                                    </p:set>
                                    <p:animEffect transition="in" filter="fade">
                                      <p:cBhvr>
                                        <p:cTn id="128" dur="500"/>
                                        <p:tgtEl>
                                          <p:spTgt spid="73"/>
                                        </p:tgtEl>
                                      </p:cBhvr>
                                    </p:animEffect>
                                  </p:childTnLst>
                                </p:cTn>
                              </p:par>
                              <p:par>
                                <p:cTn id="129" presetID="10" presetClass="entr" presetSubtype="0" fill="hold" nodeType="withEffect">
                                  <p:stCondLst>
                                    <p:cond delay="0"/>
                                  </p:stCondLst>
                                  <p:childTnLst>
                                    <p:set>
                                      <p:cBhvr>
                                        <p:cTn id="130" dur="1" fill="hold">
                                          <p:stCondLst>
                                            <p:cond delay="0"/>
                                          </p:stCondLst>
                                        </p:cTn>
                                        <p:tgtEl>
                                          <p:spTgt spid="76"/>
                                        </p:tgtEl>
                                        <p:attrNameLst>
                                          <p:attrName>style.visibility</p:attrName>
                                        </p:attrNameLst>
                                      </p:cBhvr>
                                      <p:to>
                                        <p:strVal val="visible"/>
                                      </p:to>
                                    </p:set>
                                    <p:animEffect transition="in" filter="fade">
                                      <p:cBhvr>
                                        <p:cTn id="131" dur="500"/>
                                        <p:tgtEl>
                                          <p:spTgt spid="76"/>
                                        </p:tgtEl>
                                      </p:cBhvr>
                                    </p:animEffect>
                                  </p:childTnLst>
                                </p:cTn>
                              </p:par>
                              <p:par>
                                <p:cTn id="132" presetID="10" presetClass="entr" presetSubtype="0" fill="hold" nodeType="withEffect">
                                  <p:stCondLst>
                                    <p:cond delay="0"/>
                                  </p:stCondLst>
                                  <p:childTnLst>
                                    <p:set>
                                      <p:cBhvr>
                                        <p:cTn id="133" dur="1" fill="hold">
                                          <p:stCondLst>
                                            <p:cond delay="0"/>
                                          </p:stCondLst>
                                        </p:cTn>
                                        <p:tgtEl>
                                          <p:spTgt spid="79"/>
                                        </p:tgtEl>
                                        <p:attrNameLst>
                                          <p:attrName>style.visibility</p:attrName>
                                        </p:attrNameLst>
                                      </p:cBhvr>
                                      <p:to>
                                        <p:strVal val="visible"/>
                                      </p:to>
                                    </p:set>
                                    <p:animEffect transition="in" filter="fade">
                                      <p:cBhvr>
                                        <p:cTn id="134" dur="500"/>
                                        <p:tgtEl>
                                          <p:spTgt spid="79"/>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82"/>
                                        </p:tgtEl>
                                        <p:attrNameLst>
                                          <p:attrName>style.visibility</p:attrName>
                                        </p:attrNameLst>
                                      </p:cBhvr>
                                      <p:to>
                                        <p:strVal val="visible"/>
                                      </p:to>
                                    </p:set>
                                    <p:animEffect transition="in" filter="fade">
                                      <p:cBhvr>
                                        <p:cTn id="139" dur="500"/>
                                        <p:tgtEl>
                                          <p:spTgt spid="82"/>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83"/>
                                        </p:tgtEl>
                                        <p:attrNameLst>
                                          <p:attrName>style.visibility</p:attrName>
                                        </p:attrNameLst>
                                      </p:cBhvr>
                                      <p:to>
                                        <p:strVal val="visible"/>
                                      </p:to>
                                    </p:set>
                                    <p:animEffect transition="in" filter="fade">
                                      <p:cBhvr>
                                        <p:cTn id="144" dur="500"/>
                                        <p:tgtEl>
                                          <p:spTgt spid="83"/>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84"/>
                                        </p:tgtEl>
                                        <p:attrNameLst>
                                          <p:attrName>style.visibility</p:attrName>
                                        </p:attrNameLst>
                                      </p:cBhvr>
                                      <p:to>
                                        <p:strVal val="visible"/>
                                      </p:to>
                                    </p:set>
                                    <p:animEffect transition="in" filter="fade">
                                      <p:cBhvr>
                                        <p:cTn id="147" dur="500"/>
                                        <p:tgtEl>
                                          <p:spTgt spid="84"/>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85"/>
                                        </p:tgtEl>
                                        <p:attrNameLst>
                                          <p:attrName>style.visibility</p:attrName>
                                        </p:attrNameLst>
                                      </p:cBhvr>
                                      <p:to>
                                        <p:strVal val="visible"/>
                                      </p:to>
                                    </p:set>
                                    <p:animEffect transition="in" filter="fade">
                                      <p:cBhvr>
                                        <p:cTn id="152" dur="500"/>
                                        <p:tgtEl>
                                          <p:spTgt spid="85"/>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86"/>
                                        </p:tgtEl>
                                        <p:attrNameLst>
                                          <p:attrName>style.visibility</p:attrName>
                                        </p:attrNameLst>
                                      </p:cBhvr>
                                      <p:to>
                                        <p:strVal val="visible"/>
                                      </p:to>
                                    </p:set>
                                    <p:animEffect transition="in" filter="fade">
                                      <p:cBhvr>
                                        <p:cTn id="155" dur="500"/>
                                        <p:tgtEl>
                                          <p:spTgt spid="86"/>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87"/>
                                        </p:tgtEl>
                                        <p:attrNameLst>
                                          <p:attrName>style.visibility</p:attrName>
                                        </p:attrNameLst>
                                      </p:cBhvr>
                                      <p:to>
                                        <p:strVal val="visible"/>
                                      </p:to>
                                    </p:set>
                                    <p:animEffect transition="in" filter="fade">
                                      <p:cBhvr>
                                        <p:cTn id="160" dur="500"/>
                                        <p:tgtEl>
                                          <p:spTgt spid="87"/>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88"/>
                                        </p:tgtEl>
                                        <p:attrNameLst>
                                          <p:attrName>style.visibility</p:attrName>
                                        </p:attrNameLst>
                                      </p:cBhvr>
                                      <p:to>
                                        <p:strVal val="visible"/>
                                      </p:to>
                                    </p:set>
                                    <p:animEffect transition="in" filter="fade">
                                      <p:cBhvr>
                                        <p:cTn id="163" dur="500"/>
                                        <p:tgtEl>
                                          <p:spTgt spid="88"/>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89"/>
                                        </p:tgtEl>
                                        <p:attrNameLst>
                                          <p:attrName>style.visibility</p:attrName>
                                        </p:attrNameLst>
                                      </p:cBhvr>
                                      <p:to>
                                        <p:strVal val="visible"/>
                                      </p:to>
                                    </p:set>
                                    <p:animEffect transition="in" filter="fade">
                                      <p:cBhvr>
                                        <p:cTn id="168" dur="500"/>
                                        <p:tgtEl>
                                          <p:spTgt spid="89"/>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90"/>
                                        </p:tgtEl>
                                        <p:attrNameLst>
                                          <p:attrName>style.visibility</p:attrName>
                                        </p:attrNameLst>
                                      </p:cBhvr>
                                      <p:to>
                                        <p:strVal val="visible"/>
                                      </p:to>
                                    </p:set>
                                    <p:animEffect transition="in" filter="fade">
                                      <p:cBhvr>
                                        <p:cTn id="171" dur="500"/>
                                        <p:tgtEl>
                                          <p:spTgt spid="90"/>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91"/>
                                        </p:tgtEl>
                                        <p:attrNameLst>
                                          <p:attrName>style.visibility</p:attrName>
                                        </p:attrNameLst>
                                      </p:cBhvr>
                                      <p:to>
                                        <p:strVal val="visible"/>
                                      </p:to>
                                    </p:set>
                                    <p:animEffect transition="in" filter="fade">
                                      <p:cBhvr>
                                        <p:cTn id="176" dur="500"/>
                                        <p:tgtEl>
                                          <p:spTgt spid="91"/>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92"/>
                                        </p:tgtEl>
                                        <p:attrNameLst>
                                          <p:attrName>style.visibility</p:attrName>
                                        </p:attrNameLst>
                                      </p:cBhvr>
                                      <p:to>
                                        <p:strVal val="visible"/>
                                      </p:to>
                                    </p:set>
                                    <p:animEffect transition="in" filter="fade">
                                      <p:cBhvr>
                                        <p:cTn id="179" dur="500"/>
                                        <p:tgtEl>
                                          <p:spTgt spid="92"/>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9"/>
                                        </p:tgtEl>
                                        <p:attrNameLst>
                                          <p:attrName>style.visibility</p:attrName>
                                        </p:attrNameLst>
                                      </p:cBhvr>
                                      <p:to>
                                        <p:strVal val="visible"/>
                                      </p:to>
                                    </p:set>
                                    <p:animEffect transition="in" filter="fade">
                                      <p:cBhvr>
                                        <p:cTn id="184" dur="500"/>
                                        <p:tgtEl>
                                          <p:spTgt spid="9"/>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nodeType="clickEffect">
                                  <p:stCondLst>
                                    <p:cond delay="0"/>
                                  </p:stCondLst>
                                  <p:childTnLst>
                                    <p:set>
                                      <p:cBhvr>
                                        <p:cTn id="188" dur="1" fill="hold">
                                          <p:stCondLst>
                                            <p:cond delay="0"/>
                                          </p:stCondLst>
                                        </p:cTn>
                                        <p:tgtEl>
                                          <p:spTgt spid="10"/>
                                        </p:tgtEl>
                                        <p:attrNameLst>
                                          <p:attrName>style.visibility</p:attrName>
                                        </p:attrNameLst>
                                      </p:cBhvr>
                                      <p:to>
                                        <p:strVal val="visible"/>
                                      </p:to>
                                    </p:set>
                                    <p:animEffect transition="in" filter="fade">
                                      <p:cBhvr>
                                        <p:cTn id="189" dur="500"/>
                                        <p:tgtEl>
                                          <p:spTgt spid="10"/>
                                        </p:tgtEl>
                                      </p:cBhvr>
                                    </p:animEffect>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nodeType="clickEffect">
                                  <p:stCondLst>
                                    <p:cond delay="0"/>
                                  </p:stCondLst>
                                  <p:childTnLst>
                                    <p:set>
                                      <p:cBhvr>
                                        <p:cTn id="193" dur="1" fill="hold">
                                          <p:stCondLst>
                                            <p:cond delay="0"/>
                                          </p:stCondLst>
                                        </p:cTn>
                                        <p:tgtEl>
                                          <p:spTgt spid="11"/>
                                        </p:tgtEl>
                                        <p:attrNameLst>
                                          <p:attrName>style.visibility</p:attrName>
                                        </p:attrNameLst>
                                      </p:cBhvr>
                                      <p:to>
                                        <p:strVal val="visible"/>
                                      </p:to>
                                    </p:set>
                                    <p:animEffect transition="in" filter="fade">
                                      <p:cBhvr>
                                        <p:cTn id="19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7" grpId="0" animBg="1"/>
      <p:bldP spid="19" grpId="0" animBg="1"/>
      <p:bldP spid="20" grpId="0" animBg="1"/>
      <p:bldP spid="26" grpId="0"/>
      <p:bldP spid="27" grpId="0"/>
      <p:bldP spid="29" grpId="0"/>
      <p:bldP spid="30" grpId="0"/>
      <p:bldP spid="32" grpId="0"/>
      <p:bldP spid="51" grpId="0" animBg="1"/>
      <p:bldP spid="52" grpId="0" animBg="1"/>
      <p:bldP spid="53" grpId="0" animBg="1"/>
      <p:bldP spid="54" grpId="0" animBg="1"/>
      <p:bldP spid="55" grpId="0" animBg="1"/>
      <p:bldP spid="56" grpId="0" animBg="1"/>
      <p:bldP spid="61" grpId="0"/>
      <p:bldP spid="62" grpId="0"/>
      <p:bldP spid="63" grpId="0"/>
      <p:bldP spid="64" grpId="0"/>
      <p:bldP spid="65" grpId="0"/>
      <p:bldP spid="66" grpId="0"/>
      <p:bldP spid="82" grpId="0" animBg="1"/>
      <p:bldP spid="83" grpId="0"/>
      <p:bldP spid="84" grpId="0" animBg="1"/>
      <p:bldP spid="85" grpId="0"/>
      <p:bldP spid="86" grpId="0" animBg="1"/>
      <p:bldP spid="87" grpId="0"/>
      <p:bldP spid="88" grpId="0" animBg="1"/>
      <p:bldP spid="89" grpId="0"/>
      <p:bldP spid="90" grpId="0" animBg="1"/>
      <p:bldP spid="91" grpId="0"/>
      <p:bldP spid="9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34153" y="163781"/>
            <a:ext cx="8056880" cy="8014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5722"/>
                </a:solidFill>
                <a:latin typeface="Agency FB" panose="020B0503020202020204" pitchFamily="34" charset="0"/>
              </a:rPr>
              <a:t>2.3 Background for graph Clustering</a:t>
            </a:r>
            <a:endParaRPr lang="en-GB" sz="4000" b="1" dirty="0">
              <a:solidFill>
                <a:srgbClr val="FF5722"/>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17</a:t>
            </a:r>
            <a:endParaRPr lang="en-GB" b="1" dirty="0">
              <a:solidFill>
                <a:srgbClr val="212121"/>
              </a:solidFill>
              <a:latin typeface="Agency FB" panose="020B0503020202020204" pitchFamily="34" charset="0"/>
            </a:endParaRPr>
          </a:p>
        </p:txBody>
      </p:sp>
      <p:sp>
        <p:nvSpPr>
          <p:cNvPr id="28" name="Rectangle 27"/>
          <p:cNvSpPr/>
          <p:nvPr/>
        </p:nvSpPr>
        <p:spPr>
          <a:xfrm>
            <a:off x="7833359" y="317652"/>
            <a:ext cx="33095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DB-Index clustering</a:t>
            </a:r>
            <a:endParaRPr lang="en-GB" sz="3200" b="1" dirty="0">
              <a:solidFill>
                <a:srgbClr val="FF5722"/>
              </a:solidFill>
              <a:latin typeface="Agency FB" panose="020B0503020202020204" pitchFamily="34" charset="0"/>
            </a:endParaRPr>
          </a:p>
        </p:txBody>
      </p:sp>
      <p:sp>
        <p:nvSpPr>
          <p:cNvPr id="12" name="Rectangle 11"/>
          <p:cNvSpPr/>
          <p:nvPr/>
        </p:nvSpPr>
        <p:spPr>
          <a:xfrm>
            <a:off x="542264" y="1128981"/>
            <a:ext cx="1945755"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Example 2.4</a:t>
            </a:r>
            <a:endParaRPr lang="en-GB" sz="2400" b="1" i="1" dirty="0">
              <a:solidFill>
                <a:schemeClr val="tx1"/>
              </a:solidFill>
              <a:latin typeface="Agency FB" panose="020B0503020202020204" pitchFamily="34" charset="0"/>
            </a:endParaRPr>
          </a:p>
        </p:txBody>
      </p:sp>
      <p:sp>
        <p:nvSpPr>
          <p:cNvPr id="51" name="Oval 50"/>
          <p:cNvSpPr/>
          <p:nvPr/>
        </p:nvSpPr>
        <p:spPr>
          <a:xfrm>
            <a:off x="522069" y="1968660"/>
            <a:ext cx="2204607" cy="1961801"/>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p:cNvSpPr/>
          <p:nvPr/>
        </p:nvSpPr>
        <p:spPr>
          <a:xfrm>
            <a:off x="2153250" y="3579400"/>
            <a:ext cx="1109236" cy="1023550"/>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p:nvSpPr>
        <p:spPr>
          <a:xfrm>
            <a:off x="1233377" y="2566140"/>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p:nvSpPr>
        <p:spPr>
          <a:xfrm>
            <a:off x="1261606" y="3408700"/>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p:cNvSpPr/>
          <p:nvPr/>
        </p:nvSpPr>
        <p:spPr>
          <a:xfrm>
            <a:off x="2098510" y="2929749"/>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p:cNvSpPr/>
          <p:nvPr/>
        </p:nvSpPr>
        <p:spPr>
          <a:xfrm>
            <a:off x="2533272" y="3975115"/>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Straight Connector 56"/>
          <p:cNvCxnSpPr>
            <a:stCxn id="53" idx="4"/>
            <a:endCxn id="54" idx="0"/>
          </p:cNvCxnSpPr>
          <p:nvPr/>
        </p:nvCxnSpPr>
        <p:spPr>
          <a:xfrm>
            <a:off x="1311101" y="2721588"/>
            <a:ext cx="28229" cy="68711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3" idx="6"/>
            <a:endCxn id="55" idx="1"/>
          </p:cNvCxnSpPr>
          <p:nvPr/>
        </p:nvCxnSpPr>
        <p:spPr>
          <a:xfrm>
            <a:off x="1388825" y="2643864"/>
            <a:ext cx="732450" cy="30865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5" idx="4"/>
            <a:endCxn id="56" idx="0"/>
          </p:cNvCxnSpPr>
          <p:nvPr/>
        </p:nvCxnSpPr>
        <p:spPr>
          <a:xfrm>
            <a:off x="2176234" y="3085197"/>
            <a:ext cx="434762" cy="889918"/>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5" idx="3"/>
            <a:endCxn id="54" idx="6"/>
          </p:cNvCxnSpPr>
          <p:nvPr/>
        </p:nvCxnSpPr>
        <p:spPr>
          <a:xfrm flipH="1">
            <a:off x="1417054" y="3062432"/>
            <a:ext cx="704221" cy="42399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364852" y="1864152"/>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endParaRPr lang="en-GB" b="1" dirty="0">
              <a:solidFill>
                <a:schemeClr val="tx1"/>
              </a:solidFill>
              <a:latin typeface="Cambria" panose="02040503050406030204" pitchFamily="18" charset="0"/>
            </a:endParaRPr>
          </a:p>
        </p:txBody>
      </p:sp>
      <p:sp>
        <p:nvSpPr>
          <p:cNvPr id="62" name="Rectangle 61"/>
          <p:cNvSpPr/>
          <p:nvPr/>
        </p:nvSpPr>
        <p:spPr>
          <a:xfrm>
            <a:off x="2623645" y="3482681"/>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5</a:t>
            </a:r>
            <a:endParaRPr lang="en-GB" b="1" dirty="0">
              <a:solidFill>
                <a:schemeClr val="tx1"/>
              </a:solidFill>
              <a:latin typeface="Cambria" panose="02040503050406030204" pitchFamily="18" charset="0"/>
            </a:endParaRPr>
          </a:p>
        </p:txBody>
      </p:sp>
      <p:sp>
        <p:nvSpPr>
          <p:cNvPr id="63" name="Rectangle 62"/>
          <p:cNvSpPr/>
          <p:nvPr/>
        </p:nvSpPr>
        <p:spPr>
          <a:xfrm>
            <a:off x="859976" y="2274977"/>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a:solidFill>
                  <a:schemeClr val="tx1"/>
                </a:solidFill>
                <a:latin typeface="Cambria" panose="02040503050406030204" pitchFamily="18" charset="0"/>
              </a:rPr>
              <a:t>8</a:t>
            </a:r>
            <a:endParaRPr lang="en-GB" sz="1600" b="1" dirty="0">
              <a:solidFill>
                <a:schemeClr val="tx1"/>
              </a:solidFill>
              <a:latin typeface="Cambria" panose="02040503050406030204" pitchFamily="18" charset="0"/>
            </a:endParaRPr>
          </a:p>
        </p:txBody>
      </p:sp>
      <p:sp>
        <p:nvSpPr>
          <p:cNvPr id="64" name="Rectangle 63"/>
          <p:cNvSpPr/>
          <p:nvPr/>
        </p:nvSpPr>
        <p:spPr>
          <a:xfrm>
            <a:off x="1323328" y="3455497"/>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a:solidFill>
                  <a:schemeClr val="tx1"/>
                </a:solidFill>
                <a:latin typeface="Cambria" panose="02040503050406030204" pitchFamily="18" charset="0"/>
              </a:rPr>
              <a:t>7</a:t>
            </a:r>
            <a:endParaRPr lang="en-GB" sz="1600" b="1" dirty="0">
              <a:solidFill>
                <a:schemeClr val="tx1"/>
              </a:solidFill>
              <a:latin typeface="Cambria" panose="02040503050406030204" pitchFamily="18" charset="0"/>
            </a:endParaRPr>
          </a:p>
        </p:txBody>
      </p:sp>
      <p:sp>
        <p:nvSpPr>
          <p:cNvPr id="65" name="Rectangle 64"/>
          <p:cNvSpPr/>
          <p:nvPr/>
        </p:nvSpPr>
        <p:spPr>
          <a:xfrm>
            <a:off x="2190349" y="2574236"/>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Cambria" panose="02040503050406030204" pitchFamily="18" charset="0"/>
              </a:rPr>
              <a:t>r</a:t>
            </a:r>
            <a:r>
              <a:rPr lang="en-US" sz="2000" b="1" baseline="-25000" dirty="0">
                <a:solidFill>
                  <a:srgbClr val="FF0000"/>
                </a:solidFill>
                <a:latin typeface="Cambria" panose="02040503050406030204" pitchFamily="18" charset="0"/>
              </a:rPr>
              <a:t>9</a:t>
            </a:r>
            <a:endParaRPr lang="en-GB" sz="1600" b="1" dirty="0">
              <a:solidFill>
                <a:srgbClr val="FF0000"/>
              </a:solidFill>
              <a:latin typeface="Cambria" panose="02040503050406030204" pitchFamily="18" charset="0"/>
            </a:endParaRPr>
          </a:p>
        </p:txBody>
      </p:sp>
      <p:sp>
        <p:nvSpPr>
          <p:cNvPr id="66" name="Rectangle 65"/>
          <p:cNvSpPr/>
          <p:nvPr/>
        </p:nvSpPr>
        <p:spPr>
          <a:xfrm>
            <a:off x="2393615" y="4114137"/>
            <a:ext cx="515312" cy="206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10</a:t>
            </a:r>
            <a:endParaRPr lang="en-GB" sz="1600" b="1" dirty="0">
              <a:solidFill>
                <a:schemeClr val="tx1"/>
              </a:solidFill>
              <a:latin typeface="Cambria" panose="02040503050406030204" pitchFamily="18" charset="0"/>
            </a:endParaRPr>
          </a:p>
        </p:txBody>
      </p:sp>
      <p:grpSp>
        <p:nvGrpSpPr>
          <p:cNvPr id="67" name="Group 66"/>
          <p:cNvGrpSpPr/>
          <p:nvPr/>
        </p:nvGrpSpPr>
        <p:grpSpPr>
          <a:xfrm>
            <a:off x="1541205" y="2684503"/>
            <a:ext cx="368291" cy="245246"/>
            <a:chOff x="3887408" y="5489523"/>
            <a:chExt cx="309153" cy="178427"/>
          </a:xfrm>
        </p:grpSpPr>
        <p:sp>
          <p:nvSpPr>
            <p:cNvPr id="68" name="Rounded Rectangle 67"/>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69" name="Rectangle 68"/>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70" name="Group 69"/>
          <p:cNvGrpSpPr/>
          <p:nvPr/>
        </p:nvGrpSpPr>
        <p:grpSpPr>
          <a:xfrm>
            <a:off x="1541205" y="3160279"/>
            <a:ext cx="368291" cy="245246"/>
            <a:chOff x="3887408" y="5489523"/>
            <a:chExt cx="309153" cy="178427"/>
          </a:xfrm>
        </p:grpSpPr>
        <p:sp>
          <p:nvSpPr>
            <p:cNvPr id="71" name="Rounded Rectangle 70"/>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2" name="Rectangle 71"/>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73" name="Group 72"/>
          <p:cNvGrpSpPr/>
          <p:nvPr/>
        </p:nvGrpSpPr>
        <p:grpSpPr>
          <a:xfrm>
            <a:off x="2152418" y="3267141"/>
            <a:ext cx="368291" cy="245246"/>
            <a:chOff x="3887408" y="5489523"/>
            <a:chExt cx="309153" cy="178427"/>
          </a:xfrm>
        </p:grpSpPr>
        <p:sp>
          <p:nvSpPr>
            <p:cNvPr id="74" name="Rounded Rectangle 73"/>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5" name="Rectangle 74"/>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76" name="Group 75"/>
          <p:cNvGrpSpPr/>
          <p:nvPr/>
        </p:nvGrpSpPr>
        <p:grpSpPr>
          <a:xfrm>
            <a:off x="1138760" y="2966380"/>
            <a:ext cx="365061" cy="245246"/>
            <a:chOff x="3430143" y="5333609"/>
            <a:chExt cx="306442" cy="178427"/>
          </a:xfrm>
        </p:grpSpPr>
        <p:sp>
          <p:nvSpPr>
            <p:cNvPr id="77" name="Rounded Rectangle 76"/>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8" name="Rectangle 77"/>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sp>
        <p:nvSpPr>
          <p:cNvPr id="82" name="Rectangle 81"/>
          <p:cNvSpPr/>
          <p:nvPr/>
        </p:nvSpPr>
        <p:spPr>
          <a:xfrm>
            <a:off x="4346610" y="1408226"/>
            <a:ext cx="2901027"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Inter-cluster distance</a:t>
            </a:r>
            <a:endParaRPr lang="en-GB" sz="2400" b="1" i="1" dirty="0">
              <a:solidFill>
                <a:schemeClr val="tx1"/>
              </a:solidFill>
              <a:latin typeface="Agency FB" panose="020B0503020202020204" pitchFamily="34" charset="0"/>
            </a:endParaRPr>
          </a:p>
        </p:txBody>
      </p:sp>
      <p:sp>
        <p:nvSpPr>
          <p:cNvPr id="85" name="Rectangle 84"/>
          <p:cNvSpPr/>
          <p:nvPr/>
        </p:nvSpPr>
        <p:spPr>
          <a:xfrm>
            <a:off x="4295328" y="2142672"/>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smtClean="0">
                <a:solidFill>
                  <a:schemeClr val="tx1"/>
                </a:solidFill>
                <a:latin typeface="Cambria" panose="02040503050406030204" pitchFamily="18" charset="0"/>
              </a:rPr>
              <a:t>5</a:t>
            </a:r>
            <a:endParaRPr lang="en-GB" b="1" dirty="0">
              <a:solidFill>
                <a:schemeClr val="tx1"/>
              </a:solidFill>
              <a:latin typeface="Cambria" panose="02040503050406030204" pitchFamily="18" charset="0"/>
            </a:endParaRPr>
          </a:p>
        </p:txBody>
      </p:sp>
      <p:sp>
        <p:nvSpPr>
          <p:cNvPr id="86" name="Rectangle 85"/>
          <p:cNvSpPr/>
          <p:nvPr/>
        </p:nvSpPr>
        <p:spPr>
          <a:xfrm>
            <a:off x="5572840" y="2142672"/>
            <a:ext cx="3817920" cy="846936"/>
          </a:xfrm>
          <a:prstGeom prst="rect">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ambria" panose="02040503050406030204" pitchFamily="18" charset="0"/>
              </a:rPr>
              <a:t>   1 – Avg{0.8, 0, 0}</a:t>
            </a:r>
          </a:p>
          <a:p>
            <a:r>
              <a:rPr lang="en-US" b="1" dirty="0" smtClean="0">
                <a:solidFill>
                  <a:schemeClr val="tx1"/>
                </a:solidFill>
                <a:latin typeface="Cambria" panose="02040503050406030204" pitchFamily="18" charset="0"/>
              </a:rPr>
              <a:t>= 1 – 0.27</a:t>
            </a:r>
          </a:p>
          <a:p>
            <a:r>
              <a:rPr lang="en-US" b="1" dirty="0" smtClean="0">
                <a:solidFill>
                  <a:schemeClr val="tx1"/>
                </a:solidFill>
                <a:latin typeface="Cambria" panose="02040503050406030204" pitchFamily="18" charset="0"/>
              </a:rPr>
              <a:t>= 0.73</a:t>
            </a:r>
            <a:endParaRPr lang="en-GB" b="1" dirty="0">
              <a:solidFill>
                <a:schemeClr val="tx1"/>
              </a:solidFill>
              <a:latin typeface="Cambria" panose="02040503050406030204" pitchFamily="18" charset="0"/>
            </a:endParaRPr>
          </a:p>
        </p:txBody>
      </p:sp>
      <p:cxnSp>
        <p:nvCxnSpPr>
          <p:cNvPr id="105" name="Straight Connector 104"/>
          <p:cNvCxnSpPr>
            <a:stCxn id="54" idx="5"/>
            <a:endCxn id="56" idx="2"/>
          </p:cNvCxnSpPr>
          <p:nvPr/>
        </p:nvCxnSpPr>
        <p:spPr>
          <a:xfrm>
            <a:off x="1394289" y="3541383"/>
            <a:ext cx="1138983" cy="511456"/>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53" idx="5"/>
            <a:endCxn id="66" idx="0"/>
          </p:cNvCxnSpPr>
          <p:nvPr/>
        </p:nvCxnSpPr>
        <p:spPr>
          <a:xfrm>
            <a:off x="1366060" y="2698823"/>
            <a:ext cx="1285211" cy="1415314"/>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7" name="Line Callout 2 106"/>
          <p:cNvSpPr/>
          <p:nvPr/>
        </p:nvSpPr>
        <p:spPr>
          <a:xfrm>
            <a:off x="7359208" y="1128889"/>
            <a:ext cx="829975" cy="347747"/>
          </a:xfrm>
          <a:prstGeom prst="borderCallout2">
            <a:avLst>
              <a:gd name="adj1" fmla="val 51344"/>
              <a:gd name="adj2" fmla="val -677"/>
              <a:gd name="adj3" fmla="val 51344"/>
              <a:gd name="adj4" fmla="val -5793"/>
              <a:gd name="adj5" fmla="val 291450"/>
              <a:gd name="adj6" fmla="val -84810"/>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Cambria" panose="02040503050406030204" pitchFamily="18" charset="0"/>
              </a:rPr>
              <a:t>R10-r9</a:t>
            </a:r>
            <a:endParaRPr lang="en-GB" sz="1600" dirty="0">
              <a:solidFill>
                <a:schemeClr val="tx1"/>
              </a:solidFill>
              <a:latin typeface="Cambria" panose="02040503050406030204" pitchFamily="18" charset="0"/>
            </a:endParaRPr>
          </a:p>
        </p:txBody>
      </p:sp>
      <p:sp>
        <p:nvSpPr>
          <p:cNvPr id="108" name="Line Callout 2 107"/>
          <p:cNvSpPr/>
          <p:nvPr/>
        </p:nvSpPr>
        <p:spPr>
          <a:xfrm>
            <a:off x="8577946" y="1106014"/>
            <a:ext cx="948301" cy="370622"/>
          </a:xfrm>
          <a:prstGeom prst="borderCallout2">
            <a:avLst>
              <a:gd name="adj1" fmla="val 51344"/>
              <a:gd name="adj2" fmla="val -677"/>
              <a:gd name="adj3" fmla="val 75871"/>
              <a:gd name="adj4" fmla="val -1308"/>
              <a:gd name="adj5" fmla="val 285562"/>
              <a:gd name="adj6" fmla="val -172270"/>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Cambria" panose="02040503050406030204" pitchFamily="18" charset="0"/>
              </a:rPr>
              <a:t>R10-r8</a:t>
            </a:r>
            <a:endParaRPr lang="en-GB" sz="1600" dirty="0">
              <a:solidFill>
                <a:schemeClr val="tx1"/>
              </a:solidFill>
              <a:latin typeface="Cambria" panose="02040503050406030204" pitchFamily="18" charset="0"/>
            </a:endParaRPr>
          </a:p>
        </p:txBody>
      </p:sp>
      <p:sp>
        <p:nvSpPr>
          <p:cNvPr id="109" name="Line Callout 2 108"/>
          <p:cNvSpPr/>
          <p:nvPr/>
        </p:nvSpPr>
        <p:spPr>
          <a:xfrm>
            <a:off x="8577945" y="1597448"/>
            <a:ext cx="948301" cy="371212"/>
          </a:xfrm>
          <a:prstGeom prst="borderCallout2">
            <a:avLst>
              <a:gd name="adj1" fmla="val 51344"/>
              <a:gd name="adj2" fmla="val -677"/>
              <a:gd name="adj3" fmla="val 75871"/>
              <a:gd name="adj4" fmla="val -1308"/>
              <a:gd name="adj5" fmla="val 150576"/>
              <a:gd name="adj6" fmla="val -139754"/>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Cambria" panose="02040503050406030204" pitchFamily="18" charset="0"/>
              </a:rPr>
              <a:t>R10-r7</a:t>
            </a:r>
            <a:endParaRPr lang="en-GB" sz="1600" dirty="0">
              <a:solidFill>
                <a:schemeClr val="tx1"/>
              </a:solidFill>
              <a:latin typeface="Cambria" panose="02040503050406030204" pitchFamily="18" charset="0"/>
            </a:endParaRPr>
          </a:p>
        </p:txBody>
      </p:sp>
      <p:sp>
        <p:nvSpPr>
          <p:cNvPr id="110" name="Rectangle 109"/>
          <p:cNvSpPr/>
          <p:nvPr/>
        </p:nvSpPr>
        <p:spPr>
          <a:xfrm>
            <a:off x="4076046" y="3508819"/>
            <a:ext cx="3245037"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For all other cluster pairs</a:t>
            </a:r>
            <a:endParaRPr lang="en-GB" b="1" dirty="0">
              <a:solidFill>
                <a:schemeClr val="tx1"/>
              </a:solidFill>
              <a:latin typeface="Cambria" panose="02040503050406030204" pitchFamily="18" charset="0"/>
            </a:endParaRPr>
          </a:p>
        </p:txBody>
      </p:sp>
      <p:sp>
        <p:nvSpPr>
          <p:cNvPr id="113" name="Rectangle 112"/>
          <p:cNvSpPr/>
          <p:nvPr/>
        </p:nvSpPr>
        <p:spPr>
          <a:xfrm>
            <a:off x="10658752" y="4835819"/>
            <a:ext cx="690224" cy="839437"/>
          </a:xfrm>
          <a:prstGeom prst="rect">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latin typeface="Cambria" panose="02040503050406030204" pitchFamily="18" charset="0"/>
              </a:rPr>
              <a:t>1</a:t>
            </a:r>
            <a:endParaRPr lang="en-GB" sz="3600" b="1" dirty="0">
              <a:solidFill>
                <a:schemeClr val="tx1"/>
              </a:solidFill>
              <a:latin typeface="Cambria" panose="02040503050406030204" pitchFamily="18" charset="0"/>
            </a:endParaRPr>
          </a:p>
        </p:txBody>
      </p:sp>
      <p:sp>
        <p:nvSpPr>
          <p:cNvPr id="114" name="Rectangle 113"/>
          <p:cNvSpPr/>
          <p:nvPr/>
        </p:nvSpPr>
        <p:spPr>
          <a:xfrm>
            <a:off x="6737318" y="3488367"/>
            <a:ext cx="4908698"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5722"/>
                </a:solidFill>
                <a:latin typeface="Cambria" panose="02040503050406030204" pitchFamily="18" charset="0"/>
              </a:rPr>
              <a:t>No more crossing cluster pairs available</a:t>
            </a:r>
            <a:endParaRPr lang="en-GB" b="1" dirty="0">
              <a:solidFill>
                <a:srgbClr val="FF5722"/>
              </a:solidFill>
              <a:latin typeface="Cambria" panose="02040503050406030204" pitchFamily="18" charset="0"/>
            </a:endParaRPr>
          </a:p>
        </p:txBody>
      </p:sp>
      <p:grpSp>
        <p:nvGrpSpPr>
          <p:cNvPr id="134" name="Group 133"/>
          <p:cNvGrpSpPr/>
          <p:nvPr/>
        </p:nvGrpSpPr>
        <p:grpSpPr>
          <a:xfrm>
            <a:off x="4162741" y="4092956"/>
            <a:ext cx="1123650" cy="2261239"/>
            <a:chOff x="4162741" y="4092956"/>
            <a:chExt cx="1123650" cy="2261239"/>
          </a:xfrm>
        </p:grpSpPr>
        <p:sp>
          <p:nvSpPr>
            <p:cNvPr id="115" name="Rectangle 114"/>
            <p:cNvSpPr/>
            <p:nvPr/>
          </p:nvSpPr>
          <p:spPr>
            <a:xfrm>
              <a:off x="4162741" y="4092956"/>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1</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2</a:t>
              </a:r>
              <a:endParaRPr lang="en-GB" b="1" dirty="0">
                <a:solidFill>
                  <a:schemeClr val="tx1"/>
                </a:solidFill>
                <a:latin typeface="Cambria" panose="02040503050406030204" pitchFamily="18" charset="0"/>
              </a:endParaRPr>
            </a:p>
          </p:txBody>
        </p:sp>
        <p:sp>
          <p:nvSpPr>
            <p:cNvPr id="116" name="Rectangle 115"/>
            <p:cNvSpPr/>
            <p:nvPr/>
          </p:nvSpPr>
          <p:spPr>
            <a:xfrm>
              <a:off x="4178926" y="4616696"/>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1</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smtClean="0">
                  <a:solidFill>
                    <a:schemeClr val="tx1"/>
                  </a:solidFill>
                  <a:latin typeface="Cambria" panose="02040503050406030204" pitchFamily="18" charset="0"/>
                </a:rPr>
                <a:t>3</a:t>
              </a:r>
              <a:endParaRPr lang="en-GB" b="1" dirty="0">
                <a:solidFill>
                  <a:schemeClr val="tx1"/>
                </a:solidFill>
                <a:latin typeface="Cambria" panose="02040503050406030204" pitchFamily="18" charset="0"/>
              </a:endParaRPr>
            </a:p>
          </p:txBody>
        </p:sp>
        <p:sp>
          <p:nvSpPr>
            <p:cNvPr id="117" name="Rectangle 116"/>
            <p:cNvSpPr/>
            <p:nvPr/>
          </p:nvSpPr>
          <p:spPr>
            <a:xfrm>
              <a:off x="4178926" y="5263223"/>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1</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4</a:t>
              </a:r>
              <a:endParaRPr lang="en-GB" b="1" dirty="0">
                <a:solidFill>
                  <a:schemeClr val="tx1"/>
                </a:solidFill>
                <a:latin typeface="Cambria" panose="02040503050406030204" pitchFamily="18" charset="0"/>
              </a:endParaRPr>
            </a:p>
          </p:txBody>
        </p:sp>
        <p:sp>
          <p:nvSpPr>
            <p:cNvPr id="118" name="Rectangle 117"/>
            <p:cNvSpPr/>
            <p:nvPr/>
          </p:nvSpPr>
          <p:spPr>
            <a:xfrm>
              <a:off x="4178926" y="5904683"/>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1</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smtClean="0">
                  <a:solidFill>
                    <a:schemeClr val="tx1"/>
                  </a:solidFill>
                  <a:latin typeface="Cambria" panose="02040503050406030204" pitchFamily="18" charset="0"/>
                </a:rPr>
                <a:t>5</a:t>
              </a:r>
              <a:endParaRPr lang="en-GB" b="1" dirty="0">
                <a:solidFill>
                  <a:schemeClr val="tx1"/>
                </a:solidFill>
                <a:latin typeface="Cambria" panose="02040503050406030204" pitchFamily="18" charset="0"/>
              </a:endParaRPr>
            </a:p>
          </p:txBody>
        </p:sp>
      </p:grpSp>
      <p:grpSp>
        <p:nvGrpSpPr>
          <p:cNvPr id="135" name="Group 134"/>
          <p:cNvGrpSpPr/>
          <p:nvPr/>
        </p:nvGrpSpPr>
        <p:grpSpPr>
          <a:xfrm>
            <a:off x="5564498" y="4092956"/>
            <a:ext cx="1123650" cy="2261239"/>
            <a:chOff x="5564498" y="4092956"/>
            <a:chExt cx="1123650" cy="2261239"/>
          </a:xfrm>
        </p:grpSpPr>
        <p:sp>
          <p:nvSpPr>
            <p:cNvPr id="119" name="Rectangle 118"/>
            <p:cNvSpPr/>
            <p:nvPr/>
          </p:nvSpPr>
          <p:spPr>
            <a:xfrm>
              <a:off x="5564498" y="4092956"/>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2</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120" name="Rectangle 119"/>
            <p:cNvSpPr/>
            <p:nvPr/>
          </p:nvSpPr>
          <p:spPr>
            <a:xfrm>
              <a:off x="5580683" y="4616696"/>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2</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smtClean="0">
                  <a:solidFill>
                    <a:schemeClr val="tx1"/>
                  </a:solidFill>
                  <a:latin typeface="Cambria" panose="02040503050406030204" pitchFamily="18" charset="0"/>
                </a:rPr>
                <a:t>3</a:t>
              </a:r>
              <a:endParaRPr lang="en-GB" b="1" dirty="0">
                <a:solidFill>
                  <a:schemeClr val="tx1"/>
                </a:solidFill>
                <a:latin typeface="Cambria" panose="02040503050406030204" pitchFamily="18" charset="0"/>
              </a:endParaRPr>
            </a:p>
          </p:txBody>
        </p:sp>
        <p:sp>
          <p:nvSpPr>
            <p:cNvPr id="121" name="Rectangle 120"/>
            <p:cNvSpPr/>
            <p:nvPr/>
          </p:nvSpPr>
          <p:spPr>
            <a:xfrm>
              <a:off x="5580683" y="5263223"/>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2</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4</a:t>
              </a:r>
              <a:endParaRPr lang="en-GB" b="1" dirty="0">
                <a:solidFill>
                  <a:schemeClr val="tx1"/>
                </a:solidFill>
                <a:latin typeface="Cambria" panose="02040503050406030204" pitchFamily="18" charset="0"/>
              </a:endParaRPr>
            </a:p>
          </p:txBody>
        </p:sp>
        <p:sp>
          <p:nvSpPr>
            <p:cNvPr id="122" name="Rectangle 121"/>
            <p:cNvSpPr/>
            <p:nvPr/>
          </p:nvSpPr>
          <p:spPr>
            <a:xfrm>
              <a:off x="5580683" y="5904683"/>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2</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5</a:t>
              </a:r>
              <a:endParaRPr lang="en-GB" b="1" dirty="0">
                <a:solidFill>
                  <a:schemeClr val="tx1"/>
                </a:solidFill>
                <a:latin typeface="Cambria" panose="02040503050406030204" pitchFamily="18" charset="0"/>
              </a:endParaRPr>
            </a:p>
          </p:txBody>
        </p:sp>
      </p:grpSp>
      <p:grpSp>
        <p:nvGrpSpPr>
          <p:cNvPr id="136" name="Group 135"/>
          <p:cNvGrpSpPr/>
          <p:nvPr/>
        </p:nvGrpSpPr>
        <p:grpSpPr>
          <a:xfrm>
            <a:off x="6835637" y="4092956"/>
            <a:ext cx="1123650" cy="2261239"/>
            <a:chOff x="6835637" y="4092956"/>
            <a:chExt cx="1123650" cy="2261239"/>
          </a:xfrm>
        </p:grpSpPr>
        <p:sp>
          <p:nvSpPr>
            <p:cNvPr id="123" name="Rectangle 122"/>
            <p:cNvSpPr/>
            <p:nvPr/>
          </p:nvSpPr>
          <p:spPr>
            <a:xfrm>
              <a:off x="6835637" y="4092956"/>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3</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124" name="Rectangle 123"/>
            <p:cNvSpPr/>
            <p:nvPr/>
          </p:nvSpPr>
          <p:spPr>
            <a:xfrm>
              <a:off x="6851822" y="4616696"/>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3</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2</a:t>
              </a:r>
              <a:endParaRPr lang="en-GB" b="1" dirty="0">
                <a:solidFill>
                  <a:schemeClr val="tx1"/>
                </a:solidFill>
                <a:latin typeface="Cambria" panose="02040503050406030204" pitchFamily="18" charset="0"/>
              </a:endParaRPr>
            </a:p>
          </p:txBody>
        </p:sp>
        <p:sp>
          <p:nvSpPr>
            <p:cNvPr id="125" name="Rectangle 124"/>
            <p:cNvSpPr/>
            <p:nvPr/>
          </p:nvSpPr>
          <p:spPr>
            <a:xfrm>
              <a:off x="6851822" y="5263223"/>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3</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4</a:t>
              </a:r>
              <a:endParaRPr lang="en-GB" b="1" dirty="0">
                <a:solidFill>
                  <a:schemeClr val="tx1"/>
                </a:solidFill>
                <a:latin typeface="Cambria" panose="02040503050406030204" pitchFamily="18" charset="0"/>
              </a:endParaRPr>
            </a:p>
          </p:txBody>
        </p:sp>
        <p:sp>
          <p:nvSpPr>
            <p:cNvPr id="126" name="Rectangle 125"/>
            <p:cNvSpPr/>
            <p:nvPr/>
          </p:nvSpPr>
          <p:spPr>
            <a:xfrm>
              <a:off x="6851822" y="5904683"/>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3</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5</a:t>
              </a:r>
              <a:endParaRPr lang="en-GB" b="1" dirty="0">
                <a:solidFill>
                  <a:schemeClr val="tx1"/>
                </a:solidFill>
                <a:latin typeface="Cambria" panose="02040503050406030204" pitchFamily="18" charset="0"/>
              </a:endParaRPr>
            </a:p>
          </p:txBody>
        </p:sp>
      </p:grpSp>
      <p:grpSp>
        <p:nvGrpSpPr>
          <p:cNvPr id="137" name="Group 136"/>
          <p:cNvGrpSpPr/>
          <p:nvPr/>
        </p:nvGrpSpPr>
        <p:grpSpPr>
          <a:xfrm>
            <a:off x="8068017" y="4085271"/>
            <a:ext cx="1123650" cy="1619779"/>
            <a:chOff x="8068017" y="4085271"/>
            <a:chExt cx="1123650" cy="1619779"/>
          </a:xfrm>
        </p:grpSpPr>
        <p:sp>
          <p:nvSpPr>
            <p:cNvPr id="127" name="Rectangle 126"/>
            <p:cNvSpPr/>
            <p:nvPr/>
          </p:nvSpPr>
          <p:spPr>
            <a:xfrm>
              <a:off x="8068017" y="4085271"/>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128" name="Rectangle 127"/>
            <p:cNvSpPr/>
            <p:nvPr/>
          </p:nvSpPr>
          <p:spPr>
            <a:xfrm>
              <a:off x="8084202" y="4609011"/>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2</a:t>
              </a:r>
              <a:endParaRPr lang="en-GB" b="1" dirty="0">
                <a:solidFill>
                  <a:schemeClr val="tx1"/>
                </a:solidFill>
                <a:latin typeface="Cambria" panose="02040503050406030204" pitchFamily="18" charset="0"/>
              </a:endParaRPr>
            </a:p>
          </p:txBody>
        </p:sp>
        <p:sp>
          <p:nvSpPr>
            <p:cNvPr id="129" name="Rectangle 128"/>
            <p:cNvSpPr/>
            <p:nvPr/>
          </p:nvSpPr>
          <p:spPr>
            <a:xfrm>
              <a:off x="8084202" y="5255538"/>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smtClean="0">
                  <a:solidFill>
                    <a:schemeClr val="tx1"/>
                  </a:solidFill>
                  <a:latin typeface="Cambria" panose="02040503050406030204" pitchFamily="18" charset="0"/>
                </a:rPr>
                <a:t>3</a:t>
              </a:r>
              <a:endParaRPr lang="en-GB" b="1" dirty="0">
                <a:solidFill>
                  <a:schemeClr val="tx1"/>
                </a:solidFill>
                <a:latin typeface="Cambria" panose="02040503050406030204" pitchFamily="18" charset="0"/>
              </a:endParaRPr>
            </a:p>
          </p:txBody>
        </p:sp>
      </p:grpSp>
      <p:grpSp>
        <p:nvGrpSpPr>
          <p:cNvPr id="138" name="Group 137"/>
          <p:cNvGrpSpPr/>
          <p:nvPr/>
        </p:nvGrpSpPr>
        <p:grpSpPr>
          <a:xfrm>
            <a:off x="9240810" y="4148163"/>
            <a:ext cx="1123650" cy="1619779"/>
            <a:chOff x="9240810" y="4148163"/>
            <a:chExt cx="1123650" cy="1619779"/>
          </a:xfrm>
        </p:grpSpPr>
        <p:sp>
          <p:nvSpPr>
            <p:cNvPr id="131" name="Rectangle 130"/>
            <p:cNvSpPr/>
            <p:nvPr/>
          </p:nvSpPr>
          <p:spPr>
            <a:xfrm>
              <a:off x="9240810" y="4148163"/>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5</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132" name="Rectangle 131"/>
            <p:cNvSpPr/>
            <p:nvPr/>
          </p:nvSpPr>
          <p:spPr>
            <a:xfrm>
              <a:off x="9256995" y="4671903"/>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5</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2</a:t>
              </a:r>
              <a:endParaRPr lang="en-GB" b="1" dirty="0">
                <a:solidFill>
                  <a:schemeClr val="tx1"/>
                </a:solidFill>
                <a:latin typeface="Cambria" panose="02040503050406030204" pitchFamily="18" charset="0"/>
              </a:endParaRPr>
            </a:p>
          </p:txBody>
        </p:sp>
        <p:sp>
          <p:nvSpPr>
            <p:cNvPr id="133" name="Rectangle 132"/>
            <p:cNvSpPr/>
            <p:nvPr/>
          </p:nvSpPr>
          <p:spPr>
            <a:xfrm>
              <a:off x="9256995" y="5318430"/>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5</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smtClean="0">
                  <a:solidFill>
                    <a:schemeClr val="tx1"/>
                  </a:solidFill>
                  <a:latin typeface="Cambria" panose="02040503050406030204" pitchFamily="18" charset="0"/>
                </a:rPr>
                <a:t>3</a:t>
              </a:r>
              <a:endParaRPr lang="en-GB" b="1" dirty="0">
                <a:solidFill>
                  <a:schemeClr val="tx1"/>
                </a:solidFill>
                <a:latin typeface="Cambria" panose="02040503050406030204" pitchFamily="18" charset="0"/>
              </a:endParaRPr>
            </a:p>
          </p:txBody>
        </p:sp>
      </p:grpSp>
    </p:spTree>
    <p:custDataLst>
      <p:tags r:id="rId1"/>
    </p:custDataLst>
    <p:extLst>
      <p:ext uri="{BB962C8B-B14F-4D97-AF65-F5344CB8AC3E}">
        <p14:creationId xmlns:p14="http://schemas.microsoft.com/office/powerpoint/2010/main" val="2284601509"/>
      </p:ext>
    </p:extLst>
  </p:cSld>
  <p:clrMapOvr>
    <a:masterClrMapping/>
  </p:clrMapOvr>
  <mc:AlternateContent xmlns:mc="http://schemas.openxmlformats.org/markup-compatibility/2006" xmlns:p14="http://schemas.microsoft.com/office/powerpoint/2010/main">
    <mc:Choice Requires="p14">
      <p:transition spd="slow" p14:dur="2000" advTm="71490"/>
    </mc:Choice>
    <mc:Fallback xmlns="">
      <p:transition spd="slow" advTm="71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fade">
                                      <p:cBhvr>
                                        <p:cTn id="21" dur="500"/>
                                        <p:tgtEl>
                                          <p:spTgt spid="5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fade">
                                      <p:cBhvr>
                                        <p:cTn id="24" dur="500"/>
                                        <p:tgtEl>
                                          <p:spTgt spid="5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par>
                                <p:cTn id="28" presetID="10" presetClass="entr" presetSubtype="0" fill="hold"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par>
                                <p:cTn id="31" presetID="10"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500"/>
                                        <p:tgtEl>
                                          <p:spTgt spid="59"/>
                                        </p:tgtEl>
                                      </p:cBhvr>
                                    </p:animEffect>
                                  </p:childTnLst>
                                </p:cTn>
                              </p:par>
                              <p:par>
                                <p:cTn id="37" presetID="10"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5"/>
                                        </p:tgtEl>
                                        <p:attrNameLst>
                                          <p:attrName>style.visibility</p:attrName>
                                        </p:attrNameLst>
                                      </p:cBhvr>
                                      <p:to>
                                        <p:strVal val="visible"/>
                                      </p:to>
                                    </p:set>
                                    <p:animEffect transition="in" filter="fade">
                                      <p:cBhvr>
                                        <p:cTn id="54" dur="500"/>
                                        <p:tgtEl>
                                          <p:spTgt spid="6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500"/>
                                        <p:tgtEl>
                                          <p:spTgt spid="66"/>
                                        </p:tgtEl>
                                      </p:cBhvr>
                                    </p:animEffect>
                                  </p:childTnLst>
                                </p:cTn>
                              </p:par>
                              <p:par>
                                <p:cTn id="58" presetID="10" presetClass="entr" presetSubtype="0" fill="hold" nodeType="withEffect">
                                  <p:stCondLst>
                                    <p:cond delay="0"/>
                                  </p:stCondLst>
                                  <p:childTnLst>
                                    <p:set>
                                      <p:cBhvr>
                                        <p:cTn id="59" dur="1" fill="hold">
                                          <p:stCondLst>
                                            <p:cond delay="0"/>
                                          </p:stCondLst>
                                        </p:cTn>
                                        <p:tgtEl>
                                          <p:spTgt spid="67"/>
                                        </p:tgtEl>
                                        <p:attrNameLst>
                                          <p:attrName>style.visibility</p:attrName>
                                        </p:attrNameLst>
                                      </p:cBhvr>
                                      <p:to>
                                        <p:strVal val="visible"/>
                                      </p:to>
                                    </p:set>
                                    <p:animEffect transition="in" filter="fade">
                                      <p:cBhvr>
                                        <p:cTn id="60" dur="500"/>
                                        <p:tgtEl>
                                          <p:spTgt spid="67"/>
                                        </p:tgtEl>
                                      </p:cBhvr>
                                    </p:animEffect>
                                  </p:childTnLst>
                                </p:cTn>
                              </p:par>
                              <p:par>
                                <p:cTn id="61" presetID="10" presetClass="entr" presetSubtype="0" fill="hold" nodeType="with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10" presetClass="entr" presetSubtype="0" fill="hold" nodeType="withEffect">
                                  <p:stCondLst>
                                    <p:cond delay="0"/>
                                  </p:stCondLst>
                                  <p:childTnLst>
                                    <p:set>
                                      <p:cBhvr>
                                        <p:cTn id="65" dur="1" fill="hold">
                                          <p:stCondLst>
                                            <p:cond delay="0"/>
                                          </p:stCondLst>
                                        </p:cTn>
                                        <p:tgtEl>
                                          <p:spTgt spid="73"/>
                                        </p:tgtEl>
                                        <p:attrNameLst>
                                          <p:attrName>style.visibility</p:attrName>
                                        </p:attrNameLst>
                                      </p:cBhvr>
                                      <p:to>
                                        <p:strVal val="visible"/>
                                      </p:to>
                                    </p:set>
                                    <p:animEffect transition="in" filter="fade">
                                      <p:cBhvr>
                                        <p:cTn id="66" dur="500"/>
                                        <p:tgtEl>
                                          <p:spTgt spid="73"/>
                                        </p:tgtEl>
                                      </p:cBhvr>
                                    </p:animEffect>
                                  </p:childTnLst>
                                </p:cTn>
                              </p:par>
                              <p:par>
                                <p:cTn id="67" presetID="10" presetClass="entr" presetSubtype="0" fill="hold" nodeType="withEffect">
                                  <p:stCondLst>
                                    <p:cond delay="0"/>
                                  </p:stCondLst>
                                  <p:childTnLst>
                                    <p:set>
                                      <p:cBhvr>
                                        <p:cTn id="68" dur="1" fill="hold">
                                          <p:stCondLst>
                                            <p:cond delay="0"/>
                                          </p:stCondLst>
                                        </p:cTn>
                                        <p:tgtEl>
                                          <p:spTgt spid="76"/>
                                        </p:tgtEl>
                                        <p:attrNameLst>
                                          <p:attrName>style.visibility</p:attrName>
                                        </p:attrNameLst>
                                      </p:cBhvr>
                                      <p:to>
                                        <p:strVal val="visible"/>
                                      </p:to>
                                    </p:set>
                                    <p:animEffect transition="in" filter="fade">
                                      <p:cBhvr>
                                        <p:cTn id="69" dur="500"/>
                                        <p:tgtEl>
                                          <p:spTgt spid="76"/>
                                        </p:tgtEl>
                                      </p:cBhvr>
                                    </p:animEffect>
                                  </p:childTnLst>
                                </p:cTn>
                              </p:par>
                            </p:childTnLst>
                          </p:cTn>
                        </p:par>
                      </p:childTnLst>
                    </p:cTn>
                  </p:par>
                  <p:par>
                    <p:cTn id="70" fill="hold">
                      <p:stCondLst>
                        <p:cond delay="indefinite"/>
                      </p:stCondLst>
                      <p:childTnLst>
                        <p:par>
                          <p:cTn id="71" fill="hold">
                            <p:stCondLst>
                              <p:cond delay="0"/>
                            </p:stCondLst>
                            <p:childTnLst>
                              <p:par>
                                <p:cTn id="72" presetID="14" presetClass="exit" presetSubtype="10" fill="hold" nodeType="clickEffect">
                                  <p:stCondLst>
                                    <p:cond delay="0"/>
                                  </p:stCondLst>
                                  <p:childTnLst>
                                    <p:animEffect transition="out" filter="randombar(horizontal)">
                                      <p:cBhvr>
                                        <p:cTn id="73" dur="500"/>
                                        <p:tgtEl>
                                          <p:spTgt spid="67"/>
                                        </p:tgtEl>
                                      </p:cBhvr>
                                    </p:animEffect>
                                    <p:set>
                                      <p:cBhvr>
                                        <p:cTn id="74" dur="1" fill="hold">
                                          <p:stCondLst>
                                            <p:cond delay="499"/>
                                          </p:stCondLst>
                                        </p:cTn>
                                        <p:tgtEl>
                                          <p:spTgt spid="67"/>
                                        </p:tgtEl>
                                        <p:attrNameLst>
                                          <p:attrName>style.visibility</p:attrName>
                                        </p:attrNameLst>
                                      </p:cBhvr>
                                      <p:to>
                                        <p:strVal val="hidden"/>
                                      </p:to>
                                    </p:set>
                                  </p:childTnLst>
                                </p:cTn>
                              </p:par>
                              <p:par>
                                <p:cTn id="75" presetID="14" presetClass="exit" presetSubtype="10" fill="hold" nodeType="withEffect">
                                  <p:stCondLst>
                                    <p:cond delay="0"/>
                                  </p:stCondLst>
                                  <p:childTnLst>
                                    <p:animEffect transition="out" filter="randombar(horizontal)">
                                      <p:cBhvr>
                                        <p:cTn id="76" dur="500"/>
                                        <p:tgtEl>
                                          <p:spTgt spid="70"/>
                                        </p:tgtEl>
                                      </p:cBhvr>
                                    </p:animEffect>
                                    <p:set>
                                      <p:cBhvr>
                                        <p:cTn id="77" dur="1" fill="hold">
                                          <p:stCondLst>
                                            <p:cond delay="499"/>
                                          </p:stCondLst>
                                        </p:cTn>
                                        <p:tgtEl>
                                          <p:spTgt spid="70"/>
                                        </p:tgtEl>
                                        <p:attrNameLst>
                                          <p:attrName>style.visibility</p:attrName>
                                        </p:attrNameLst>
                                      </p:cBhvr>
                                      <p:to>
                                        <p:strVal val="hidden"/>
                                      </p:to>
                                    </p:set>
                                  </p:childTnLst>
                                </p:cTn>
                              </p:par>
                              <p:par>
                                <p:cTn id="78" presetID="14" presetClass="exit" presetSubtype="10" fill="hold" nodeType="withEffect">
                                  <p:stCondLst>
                                    <p:cond delay="0"/>
                                  </p:stCondLst>
                                  <p:childTnLst>
                                    <p:animEffect transition="out" filter="randombar(horizontal)">
                                      <p:cBhvr>
                                        <p:cTn id="79" dur="500"/>
                                        <p:tgtEl>
                                          <p:spTgt spid="76"/>
                                        </p:tgtEl>
                                      </p:cBhvr>
                                    </p:animEffect>
                                    <p:set>
                                      <p:cBhvr>
                                        <p:cTn id="80" dur="1" fill="hold">
                                          <p:stCondLst>
                                            <p:cond delay="499"/>
                                          </p:stCondLst>
                                        </p:cTn>
                                        <p:tgtEl>
                                          <p:spTgt spid="7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05"/>
                                        </p:tgtEl>
                                        <p:attrNameLst>
                                          <p:attrName>style.visibility</p:attrName>
                                        </p:attrNameLst>
                                      </p:cBhvr>
                                      <p:to>
                                        <p:strVal val="visible"/>
                                      </p:to>
                                    </p:set>
                                    <p:animEffect transition="in" filter="fade">
                                      <p:cBhvr>
                                        <p:cTn id="85" dur="500"/>
                                        <p:tgtEl>
                                          <p:spTgt spid="105"/>
                                        </p:tgtEl>
                                      </p:cBhvr>
                                    </p:animEffect>
                                  </p:childTnLst>
                                </p:cTn>
                              </p:par>
                              <p:par>
                                <p:cTn id="86" presetID="10" presetClass="entr" presetSubtype="0" fill="hold" nodeType="withEffect">
                                  <p:stCondLst>
                                    <p:cond delay="0"/>
                                  </p:stCondLst>
                                  <p:childTnLst>
                                    <p:set>
                                      <p:cBhvr>
                                        <p:cTn id="87" dur="1" fill="hold">
                                          <p:stCondLst>
                                            <p:cond delay="0"/>
                                          </p:stCondLst>
                                        </p:cTn>
                                        <p:tgtEl>
                                          <p:spTgt spid="106"/>
                                        </p:tgtEl>
                                        <p:attrNameLst>
                                          <p:attrName>style.visibility</p:attrName>
                                        </p:attrNameLst>
                                      </p:cBhvr>
                                      <p:to>
                                        <p:strVal val="visible"/>
                                      </p:to>
                                    </p:set>
                                    <p:animEffect transition="in" filter="fade">
                                      <p:cBhvr>
                                        <p:cTn id="88" dur="500"/>
                                        <p:tgtEl>
                                          <p:spTgt spid="106"/>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85"/>
                                        </p:tgtEl>
                                        <p:attrNameLst>
                                          <p:attrName>style.visibility</p:attrName>
                                        </p:attrNameLst>
                                      </p:cBhvr>
                                      <p:to>
                                        <p:strVal val="visible"/>
                                      </p:to>
                                    </p:set>
                                    <p:animEffect transition="in" filter="fade">
                                      <p:cBhvr>
                                        <p:cTn id="93" dur="500"/>
                                        <p:tgtEl>
                                          <p:spTgt spid="8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86"/>
                                        </p:tgtEl>
                                        <p:attrNameLst>
                                          <p:attrName>style.visibility</p:attrName>
                                        </p:attrNameLst>
                                      </p:cBhvr>
                                      <p:to>
                                        <p:strVal val="visible"/>
                                      </p:to>
                                    </p:set>
                                    <p:animEffect transition="in" filter="fade">
                                      <p:cBhvr>
                                        <p:cTn id="96" dur="500"/>
                                        <p:tgtEl>
                                          <p:spTgt spid="86"/>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107"/>
                                        </p:tgtEl>
                                        <p:attrNameLst>
                                          <p:attrName>style.visibility</p:attrName>
                                        </p:attrNameLst>
                                      </p:cBhvr>
                                      <p:to>
                                        <p:strVal val="visible"/>
                                      </p:to>
                                    </p:set>
                                    <p:animEffect transition="in" filter="fade">
                                      <p:cBhvr>
                                        <p:cTn id="101" dur="500"/>
                                        <p:tgtEl>
                                          <p:spTgt spid="107"/>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08"/>
                                        </p:tgtEl>
                                        <p:attrNameLst>
                                          <p:attrName>style.visibility</p:attrName>
                                        </p:attrNameLst>
                                      </p:cBhvr>
                                      <p:to>
                                        <p:strVal val="visible"/>
                                      </p:to>
                                    </p:set>
                                    <p:animEffect transition="in" filter="fade">
                                      <p:cBhvr>
                                        <p:cTn id="106" dur="500"/>
                                        <p:tgtEl>
                                          <p:spTgt spid="108"/>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109"/>
                                        </p:tgtEl>
                                        <p:attrNameLst>
                                          <p:attrName>style.visibility</p:attrName>
                                        </p:attrNameLst>
                                      </p:cBhvr>
                                      <p:to>
                                        <p:strVal val="visible"/>
                                      </p:to>
                                    </p:set>
                                    <p:animEffect transition="in" filter="fade">
                                      <p:cBhvr>
                                        <p:cTn id="111" dur="500"/>
                                        <p:tgtEl>
                                          <p:spTgt spid="109"/>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110"/>
                                        </p:tgtEl>
                                        <p:attrNameLst>
                                          <p:attrName>style.visibility</p:attrName>
                                        </p:attrNameLst>
                                      </p:cBhvr>
                                      <p:to>
                                        <p:strVal val="visible"/>
                                      </p:to>
                                    </p:set>
                                    <p:animEffect transition="in" filter="fade">
                                      <p:cBhvr>
                                        <p:cTn id="116" dur="500"/>
                                        <p:tgtEl>
                                          <p:spTgt spid="110"/>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113"/>
                                        </p:tgtEl>
                                        <p:attrNameLst>
                                          <p:attrName>style.visibility</p:attrName>
                                        </p:attrNameLst>
                                      </p:cBhvr>
                                      <p:to>
                                        <p:strVal val="visible"/>
                                      </p:to>
                                    </p:set>
                                    <p:animEffect transition="in" filter="fade">
                                      <p:cBhvr>
                                        <p:cTn id="121" dur="500"/>
                                        <p:tgtEl>
                                          <p:spTgt spid="113"/>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114"/>
                                        </p:tgtEl>
                                        <p:attrNameLst>
                                          <p:attrName>style.visibility</p:attrName>
                                        </p:attrNameLst>
                                      </p:cBhvr>
                                      <p:to>
                                        <p:strVal val="visible"/>
                                      </p:to>
                                    </p:set>
                                    <p:animEffect transition="in" filter="fade">
                                      <p:cBhvr>
                                        <p:cTn id="126" dur="500"/>
                                        <p:tgtEl>
                                          <p:spTgt spid="114"/>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34"/>
                                        </p:tgtEl>
                                        <p:attrNameLst>
                                          <p:attrName>style.visibility</p:attrName>
                                        </p:attrNameLst>
                                      </p:cBhvr>
                                      <p:to>
                                        <p:strVal val="visible"/>
                                      </p:to>
                                    </p:set>
                                    <p:animEffect transition="in" filter="fade">
                                      <p:cBhvr>
                                        <p:cTn id="131" dur="500"/>
                                        <p:tgtEl>
                                          <p:spTgt spid="134"/>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135"/>
                                        </p:tgtEl>
                                        <p:attrNameLst>
                                          <p:attrName>style.visibility</p:attrName>
                                        </p:attrNameLst>
                                      </p:cBhvr>
                                      <p:to>
                                        <p:strVal val="visible"/>
                                      </p:to>
                                    </p:set>
                                    <p:animEffect transition="in" filter="fade">
                                      <p:cBhvr>
                                        <p:cTn id="136" dur="500"/>
                                        <p:tgtEl>
                                          <p:spTgt spid="135"/>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136"/>
                                        </p:tgtEl>
                                        <p:attrNameLst>
                                          <p:attrName>style.visibility</p:attrName>
                                        </p:attrNameLst>
                                      </p:cBhvr>
                                      <p:to>
                                        <p:strVal val="visible"/>
                                      </p:to>
                                    </p:set>
                                    <p:animEffect transition="in" filter="fade">
                                      <p:cBhvr>
                                        <p:cTn id="141" dur="500"/>
                                        <p:tgtEl>
                                          <p:spTgt spid="136"/>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137"/>
                                        </p:tgtEl>
                                        <p:attrNameLst>
                                          <p:attrName>style.visibility</p:attrName>
                                        </p:attrNameLst>
                                      </p:cBhvr>
                                      <p:to>
                                        <p:strVal val="visible"/>
                                      </p:to>
                                    </p:set>
                                    <p:animEffect transition="in" filter="fade">
                                      <p:cBhvr>
                                        <p:cTn id="146" dur="500"/>
                                        <p:tgtEl>
                                          <p:spTgt spid="137"/>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138"/>
                                        </p:tgtEl>
                                        <p:attrNameLst>
                                          <p:attrName>style.visibility</p:attrName>
                                        </p:attrNameLst>
                                      </p:cBhvr>
                                      <p:to>
                                        <p:strVal val="visible"/>
                                      </p:to>
                                    </p:set>
                                    <p:animEffect transition="in" filter="fade">
                                      <p:cBhvr>
                                        <p:cTn id="151"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56" grpId="0" animBg="1"/>
      <p:bldP spid="61" grpId="0"/>
      <p:bldP spid="62" grpId="0"/>
      <p:bldP spid="63" grpId="0"/>
      <p:bldP spid="64" grpId="0"/>
      <p:bldP spid="65" grpId="0"/>
      <p:bldP spid="66" grpId="0"/>
      <p:bldP spid="82" grpId="0" animBg="1"/>
      <p:bldP spid="85" grpId="0"/>
      <p:bldP spid="86" grpId="0" animBg="1"/>
      <p:bldP spid="107" grpId="0" animBg="1"/>
      <p:bldP spid="108" grpId="0" animBg="1"/>
      <p:bldP spid="109" grpId="0" animBg="1"/>
      <p:bldP spid="110" grpId="0"/>
      <p:bldP spid="113" grpId="0" animBg="1"/>
      <p:bldP spid="1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34153" y="163781"/>
            <a:ext cx="8056880" cy="8014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5722"/>
                </a:solidFill>
                <a:latin typeface="Agency FB" panose="020B0503020202020204" pitchFamily="34" charset="0"/>
              </a:rPr>
              <a:t>2.3 Background for graph Clustering</a:t>
            </a:r>
            <a:endParaRPr lang="en-GB" sz="4000" b="1" dirty="0">
              <a:solidFill>
                <a:srgbClr val="FF5722"/>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17</a:t>
            </a:r>
            <a:endParaRPr lang="en-GB" b="1" dirty="0">
              <a:solidFill>
                <a:srgbClr val="212121"/>
              </a:solidFill>
              <a:latin typeface="Agency FB" panose="020B0503020202020204" pitchFamily="34" charset="0"/>
            </a:endParaRPr>
          </a:p>
        </p:txBody>
      </p:sp>
      <p:sp>
        <p:nvSpPr>
          <p:cNvPr id="28" name="Rectangle 27"/>
          <p:cNvSpPr/>
          <p:nvPr/>
        </p:nvSpPr>
        <p:spPr>
          <a:xfrm>
            <a:off x="7833359" y="317652"/>
            <a:ext cx="33095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DB-Index clustering</a:t>
            </a:r>
            <a:endParaRPr lang="en-GB" sz="3200" b="1" dirty="0">
              <a:solidFill>
                <a:srgbClr val="FF5722"/>
              </a:solidFill>
              <a:latin typeface="Agency FB" panose="020B0503020202020204" pitchFamily="34" charset="0"/>
            </a:endParaRPr>
          </a:p>
        </p:txBody>
      </p:sp>
      <p:sp>
        <p:nvSpPr>
          <p:cNvPr id="79" name="Rectangle 78"/>
          <p:cNvSpPr/>
          <p:nvPr/>
        </p:nvSpPr>
        <p:spPr>
          <a:xfrm>
            <a:off x="542264" y="1128981"/>
            <a:ext cx="1945755"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Example 2.4</a:t>
            </a:r>
            <a:endParaRPr lang="en-GB" sz="2400" b="1" i="1" dirty="0">
              <a:solidFill>
                <a:schemeClr val="tx1"/>
              </a:solidFill>
              <a:latin typeface="Agency FB" panose="020B0503020202020204" pitchFamily="34" charset="0"/>
            </a:endParaRPr>
          </a:p>
        </p:txBody>
      </p:sp>
      <p:sp>
        <p:nvSpPr>
          <p:cNvPr id="80" name="Rectangle 79"/>
          <p:cNvSpPr/>
          <p:nvPr/>
        </p:nvSpPr>
        <p:spPr>
          <a:xfrm>
            <a:off x="2108515" y="1165928"/>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For C</a:t>
            </a:r>
            <a:r>
              <a:rPr lang="en-US" sz="2400" b="1" baseline="-25000" dirty="0" smtClean="0">
                <a:solidFill>
                  <a:schemeClr val="tx1"/>
                </a:solidFill>
                <a:latin typeface="Cambria" panose="02040503050406030204" pitchFamily="18" charset="0"/>
              </a:rPr>
              <a:t>4</a:t>
            </a:r>
            <a:endParaRPr lang="en-GB" b="1" dirty="0">
              <a:solidFill>
                <a:schemeClr val="tx1"/>
              </a:solidFill>
              <a:latin typeface="Cambria" panose="02040503050406030204" pitchFamily="18" charset="0"/>
            </a:endParaRPr>
          </a:p>
        </p:txBody>
      </p:sp>
      <p:sp>
        <p:nvSpPr>
          <p:cNvPr id="81" name="Rectangle 80"/>
          <p:cNvSpPr/>
          <p:nvPr/>
        </p:nvSpPr>
        <p:spPr>
          <a:xfrm>
            <a:off x="685800" y="1816095"/>
            <a:ext cx="1530020"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M(C</a:t>
            </a:r>
            <a:r>
              <a:rPr lang="en-US" sz="2000" b="1" baseline="-25000" dirty="0" smtClean="0">
                <a:solidFill>
                  <a:schemeClr val="tx1"/>
                </a:solidFill>
                <a:latin typeface="Cambria" panose="02040503050406030204" pitchFamily="18" charset="0"/>
              </a:rPr>
              <a:t>4</a:t>
            </a:r>
            <a:r>
              <a:rPr lang="en-US" sz="2000" b="1" dirty="0" smtClean="0">
                <a:solidFill>
                  <a:schemeClr val="tx1"/>
                </a:solidFill>
                <a:latin typeface="Cambria" panose="02040503050406030204" pitchFamily="18" charset="0"/>
              </a:rPr>
              <a:t>, C</a:t>
            </a:r>
            <a:r>
              <a:rPr lang="en-US" sz="2000" b="1" baseline="-25000" dirty="0" smtClean="0">
                <a:solidFill>
                  <a:schemeClr val="tx1"/>
                </a:solidFill>
                <a:latin typeface="Cambria" panose="02040503050406030204" pitchFamily="18" charset="0"/>
              </a:rPr>
              <a:t>5</a:t>
            </a:r>
            <a:r>
              <a:rPr lang="en-US" sz="2000" b="1" dirty="0" smtClean="0">
                <a:solidFill>
                  <a:schemeClr val="tx1"/>
                </a:solidFill>
                <a:latin typeface="Cambria" panose="02040503050406030204" pitchFamily="18" charset="0"/>
              </a:rPr>
              <a:t>) =</a:t>
            </a:r>
            <a:endParaRPr lang="en-GB" sz="2000" b="1" dirty="0">
              <a:solidFill>
                <a:schemeClr val="tx1"/>
              </a:solidFill>
              <a:latin typeface="Cambria" panose="02040503050406030204" pitchFamily="18" charset="0"/>
            </a:endParaRPr>
          </a:p>
        </p:txBody>
      </p:sp>
      <p:cxnSp>
        <p:nvCxnSpPr>
          <p:cNvPr id="83" name="Straight Connector 82"/>
          <p:cNvCxnSpPr/>
          <p:nvPr/>
        </p:nvCxnSpPr>
        <p:spPr>
          <a:xfrm>
            <a:off x="2238858" y="2106192"/>
            <a:ext cx="3125477" cy="919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2735194" y="1625821"/>
            <a:ext cx="2118185" cy="455510"/>
            <a:chOff x="2185693" y="1615440"/>
            <a:chExt cx="2118185" cy="455510"/>
          </a:xfrm>
        </p:grpSpPr>
        <p:sp>
          <p:nvSpPr>
            <p:cNvPr id="84" name="Rectangle 83"/>
            <p:cNvSpPr/>
            <p:nvPr/>
          </p:nvSpPr>
          <p:spPr>
            <a:xfrm>
              <a:off x="2185693" y="1615440"/>
              <a:ext cx="1871735"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D(C</a:t>
              </a:r>
              <a:r>
                <a:rPr lang="en-US" sz="2000" baseline="-25000" dirty="0">
                  <a:solidFill>
                    <a:schemeClr val="tx1"/>
                  </a:solidFill>
                  <a:latin typeface="Cambria" panose="02040503050406030204" pitchFamily="18" charset="0"/>
                </a:rPr>
                <a:t>4</a:t>
              </a:r>
              <a:r>
                <a:rPr lang="en-US" sz="2000" dirty="0" smtClean="0">
                  <a:solidFill>
                    <a:schemeClr val="tx1"/>
                  </a:solidFill>
                  <a:latin typeface="Cambria" panose="02040503050406030204" pitchFamily="18" charset="0"/>
                </a:rPr>
                <a:t>) + D(C</a:t>
              </a:r>
              <a:r>
                <a:rPr lang="en-US" sz="2000" baseline="-25000" dirty="0" smtClean="0">
                  <a:solidFill>
                    <a:schemeClr val="tx1"/>
                  </a:solidFill>
                  <a:latin typeface="Cambria" panose="02040503050406030204" pitchFamily="18" charset="0"/>
                </a:rPr>
                <a:t>5</a:t>
              </a:r>
              <a:r>
                <a:rPr lang="en-US" sz="2000" dirty="0" smtClean="0">
                  <a:solidFill>
                    <a:schemeClr val="tx1"/>
                  </a:solidFill>
                  <a:latin typeface="Cambria" panose="02040503050406030204" pitchFamily="18" charset="0"/>
                </a:rPr>
                <a:t>) +</a:t>
              </a:r>
              <a:r>
                <a:rPr lang="en-US" sz="2000" baseline="-25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pic>
          <p:nvPicPr>
            <p:cNvPr id="88" name="Picture 8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3137" y="1624613"/>
              <a:ext cx="400741" cy="437163"/>
            </a:xfrm>
            <a:prstGeom prst="rect">
              <a:avLst/>
            </a:prstGeom>
          </p:spPr>
        </p:pic>
      </p:grpSp>
      <p:grpSp>
        <p:nvGrpSpPr>
          <p:cNvPr id="7" name="Group 6"/>
          <p:cNvGrpSpPr/>
          <p:nvPr/>
        </p:nvGrpSpPr>
        <p:grpSpPr>
          <a:xfrm>
            <a:off x="2488019" y="2154962"/>
            <a:ext cx="2042029" cy="455510"/>
            <a:chOff x="2185693" y="2151979"/>
            <a:chExt cx="2042029" cy="455510"/>
          </a:xfrm>
        </p:grpSpPr>
        <p:sp>
          <p:nvSpPr>
            <p:cNvPr id="87" name="Rectangle 86"/>
            <p:cNvSpPr/>
            <p:nvPr/>
          </p:nvSpPr>
          <p:spPr>
            <a:xfrm>
              <a:off x="2185693" y="2151979"/>
              <a:ext cx="1678749"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latin typeface="Cambria" panose="02040503050406030204" pitchFamily="18" charset="0"/>
                </a:rPr>
                <a:t>D(C</a:t>
              </a:r>
              <a:r>
                <a:rPr lang="en-US" sz="2000" baseline="-25000" dirty="0" smtClean="0">
                  <a:solidFill>
                    <a:schemeClr val="tx1"/>
                  </a:solidFill>
                  <a:latin typeface="Cambria" panose="02040503050406030204" pitchFamily="18" charset="0"/>
                </a:rPr>
                <a:t>4</a:t>
              </a:r>
              <a:r>
                <a:rPr lang="en-US" sz="2000" dirty="0">
                  <a:solidFill>
                    <a:schemeClr val="tx1"/>
                  </a:solidFill>
                  <a:latin typeface="Cambria" panose="02040503050406030204" pitchFamily="18" charset="0"/>
                </a:rPr>
                <a:t>, C</a:t>
              </a:r>
              <a:r>
                <a:rPr lang="en-US" sz="2000" baseline="-25000" dirty="0">
                  <a:solidFill>
                    <a:schemeClr val="tx1"/>
                  </a:solidFill>
                  <a:latin typeface="Cambria" panose="02040503050406030204" pitchFamily="18" charset="0"/>
                </a:rPr>
                <a:t>5</a:t>
              </a:r>
              <a:r>
                <a:rPr lang="en-US" sz="2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pic>
          <p:nvPicPr>
            <p:cNvPr id="89" name="Picture 88"/>
            <p:cNvPicPr>
              <a:picLocks noChangeAspect="1"/>
            </p:cNvPicPr>
            <p:nvPr/>
          </p:nvPicPr>
          <p:blipFill rotWithShape="1">
            <a:blip r:embed="rId5">
              <a:extLst>
                <a:ext uri="{28A0092B-C50C-407E-A947-70E740481C1C}">
                  <a14:useLocalDpi xmlns:a14="http://schemas.microsoft.com/office/drawing/2010/main" val="0"/>
                </a:ext>
              </a:extLst>
            </a:blip>
            <a:srcRect l="7522" t="10512" r="-11023" b="14049"/>
            <a:stretch/>
          </p:blipFill>
          <p:spPr>
            <a:xfrm>
              <a:off x="3887480" y="2195055"/>
              <a:ext cx="340242" cy="382772"/>
            </a:xfrm>
            <a:prstGeom prst="rect">
              <a:avLst/>
            </a:prstGeom>
          </p:spPr>
        </p:pic>
      </p:grpSp>
      <p:sp>
        <p:nvSpPr>
          <p:cNvPr id="90" name="Rectangle 89"/>
          <p:cNvSpPr/>
          <p:nvPr/>
        </p:nvSpPr>
        <p:spPr>
          <a:xfrm>
            <a:off x="5394800" y="1855093"/>
            <a:ext cx="626693"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a:t>
            </a:r>
            <a:endParaRPr lang="en-GB" sz="2000" b="1" dirty="0">
              <a:solidFill>
                <a:schemeClr val="tx1"/>
              </a:solidFill>
              <a:latin typeface="Cambria" panose="02040503050406030204" pitchFamily="18" charset="0"/>
            </a:endParaRPr>
          </a:p>
        </p:txBody>
      </p:sp>
      <p:cxnSp>
        <p:nvCxnSpPr>
          <p:cNvPr id="91" name="Straight Connector 90"/>
          <p:cNvCxnSpPr/>
          <p:nvPr/>
        </p:nvCxnSpPr>
        <p:spPr>
          <a:xfrm>
            <a:off x="5723504" y="2083793"/>
            <a:ext cx="3125477" cy="919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6566288" y="1588340"/>
            <a:ext cx="2600376"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0.13 + 0+ 0.01</a:t>
            </a:r>
            <a:r>
              <a:rPr lang="en-US" sz="2000" baseline="-25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sp>
        <p:nvSpPr>
          <p:cNvPr id="96" name="Rectangle 95"/>
          <p:cNvSpPr/>
          <p:nvPr/>
        </p:nvSpPr>
        <p:spPr>
          <a:xfrm>
            <a:off x="6477559" y="2154962"/>
            <a:ext cx="1678749"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latin typeface="Cambria" panose="02040503050406030204" pitchFamily="18" charset="0"/>
              </a:rPr>
              <a:t>0.73 + 0.001</a:t>
            </a:r>
            <a:endParaRPr lang="en-GB" sz="2000" dirty="0">
              <a:solidFill>
                <a:schemeClr val="tx1"/>
              </a:solidFill>
              <a:latin typeface="Cambria" panose="02040503050406030204" pitchFamily="18" charset="0"/>
            </a:endParaRPr>
          </a:p>
        </p:txBody>
      </p:sp>
      <p:sp>
        <p:nvSpPr>
          <p:cNvPr id="98" name="Rectangle 97"/>
          <p:cNvSpPr/>
          <p:nvPr/>
        </p:nvSpPr>
        <p:spPr>
          <a:xfrm>
            <a:off x="8943631" y="1844402"/>
            <a:ext cx="1006020"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 0.19</a:t>
            </a:r>
            <a:endParaRPr lang="en-GB" sz="2000" b="1" dirty="0">
              <a:solidFill>
                <a:schemeClr val="tx1"/>
              </a:solidFill>
              <a:latin typeface="Cambria" panose="02040503050406030204" pitchFamily="18" charset="0"/>
            </a:endParaRPr>
          </a:p>
        </p:txBody>
      </p:sp>
      <p:sp>
        <p:nvSpPr>
          <p:cNvPr id="99" name="Rectangle 98"/>
          <p:cNvSpPr/>
          <p:nvPr/>
        </p:nvSpPr>
        <p:spPr>
          <a:xfrm>
            <a:off x="685800" y="2985394"/>
            <a:ext cx="1530020"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M(C</a:t>
            </a:r>
            <a:r>
              <a:rPr lang="en-US" sz="2000" b="1" baseline="-25000" dirty="0" smtClean="0">
                <a:solidFill>
                  <a:schemeClr val="tx1"/>
                </a:solidFill>
                <a:latin typeface="Cambria" panose="02040503050406030204" pitchFamily="18" charset="0"/>
              </a:rPr>
              <a:t>4</a:t>
            </a:r>
            <a:r>
              <a:rPr lang="en-US" sz="2000" b="1" dirty="0" smtClean="0">
                <a:solidFill>
                  <a:schemeClr val="tx1"/>
                </a:solidFill>
                <a:latin typeface="Cambria" panose="02040503050406030204" pitchFamily="18" charset="0"/>
              </a:rPr>
              <a:t>, C</a:t>
            </a:r>
            <a:r>
              <a:rPr lang="en-US" sz="2000" b="1" baseline="-25000" dirty="0">
                <a:solidFill>
                  <a:schemeClr val="tx1"/>
                </a:solidFill>
                <a:latin typeface="Cambria" panose="02040503050406030204" pitchFamily="18" charset="0"/>
              </a:rPr>
              <a:t>1</a:t>
            </a:r>
            <a:r>
              <a:rPr lang="en-US" sz="2000" b="1" dirty="0" smtClean="0">
                <a:solidFill>
                  <a:schemeClr val="tx1"/>
                </a:solidFill>
                <a:latin typeface="Cambria" panose="02040503050406030204" pitchFamily="18" charset="0"/>
              </a:rPr>
              <a:t>) =</a:t>
            </a:r>
            <a:endParaRPr lang="en-GB" sz="2000" b="1" dirty="0">
              <a:solidFill>
                <a:schemeClr val="tx1"/>
              </a:solidFill>
              <a:latin typeface="Cambria" panose="02040503050406030204" pitchFamily="18" charset="0"/>
            </a:endParaRPr>
          </a:p>
        </p:txBody>
      </p:sp>
      <p:cxnSp>
        <p:nvCxnSpPr>
          <p:cNvPr id="100" name="Straight Connector 99"/>
          <p:cNvCxnSpPr/>
          <p:nvPr/>
        </p:nvCxnSpPr>
        <p:spPr>
          <a:xfrm>
            <a:off x="2238858" y="3275491"/>
            <a:ext cx="3125477" cy="919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2735194" y="2795120"/>
            <a:ext cx="2118185" cy="455510"/>
            <a:chOff x="2185693" y="1615440"/>
            <a:chExt cx="2118185" cy="455510"/>
          </a:xfrm>
        </p:grpSpPr>
        <p:sp>
          <p:nvSpPr>
            <p:cNvPr id="102" name="Rectangle 101"/>
            <p:cNvSpPr/>
            <p:nvPr/>
          </p:nvSpPr>
          <p:spPr>
            <a:xfrm>
              <a:off x="2185693" y="1615440"/>
              <a:ext cx="1871735"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D(C</a:t>
              </a:r>
              <a:r>
                <a:rPr lang="en-US" sz="2000" baseline="-25000" dirty="0">
                  <a:solidFill>
                    <a:schemeClr val="tx1"/>
                  </a:solidFill>
                  <a:latin typeface="Cambria" panose="02040503050406030204" pitchFamily="18" charset="0"/>
                </a:rPr>
                <a:t>4</a:t>
              </a:r>
              <a:r>
                <a:rPr lang="en-US" sz="2000" dirty="0" smtClean="0">
                  <a:solidFill>
                    <a:schemeClr val="tx1"/>
                  </a:solidFill>
                  <a:latin typeface="Cambria" panose="02040503050406030204" pitchFamily="18" charset="0"/>
                </a:rPr>
                <a:t>)+ D(C</a:t>
              </a:r>
              <a:r>
                <a:rPr lang="en-US" sz="2000" baseline="-25000" dirty="0">
                  <a:solidFill>
                    <a:schemeClr val="tx1"/>
                  </a:solidFill>
                  <a:latin typeface="Cambria" panose="02040503050406030204" pitchFamily="18" charset="0"/>
                </a:rPr>
                <a:t>1</a:t>
              </a:r>
              <a:r>
                <a:rPr lang="en-US" sz="2000" dirty="0" smtClean="0">
                  <a:solidFill>
                    <a:schemeClr val="tx1"/>
                  </a:solidFill>
                  <a:latin typeface="Cambria" panose="02040503050406030204" pitchFamily="18" charset="0"/>
                </a:rPr>
                <a:t>)+</a:t>
              </a:r>
              <a:r>
                <a:rPr lang="en-US" sz="2000" baseline="-25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pic>
          <p:nvPicPr>
            <p:cNvPr id="103" name="Picture 10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3137" y="1624613"/>
              <a:ext cx="400741" cy="437163"/>
            </a:xfrm>
            <a:prstGeom prst="rect">
              <a:avLst/>
            </a:prstGeom>
          </p:spPr>
        </p:pic>
      </p:grpSp>
      <p:grpSp>
        <p:nvGrpSpPr>
          <p:cNvPr id="104" name="Group 103"/>
          <p:cNvGrpSpPr/>
          <p:nvPr/>
        </p:nvGrpSpPr>
        <p:grpSpPr>
          <a:xfrm>
            <a:off x="2488019" y="3324261"/>
            <a:ext cx="2042029" cy="455510"/>
            <a:chOff x="2185693" y="2151979"/>
            <a:chExt cx="2042029" cy="455510"/>
          </a:xfrm>
        </p:grpSpPr>
        <p:sp>
          <p:nvSpPr>
            <p:cNvPr id="111" name="Rectangle 110"/>
            <p:cNvSpPr/>
            <p:nvPr/>
          </p:nvSpPr>
          <p:spPr>
            <a:xfrm>
              <a:off x="2185693" y="2151979"/>
              <a:ext cx="1678749"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latin typeface="Cambria" panose="02040503050406030204" pitchFamily="18" charset="0"/>
                </a:rPr>
                <a:t>D(C</a:t>
              </a:r>
              <a:r>
                <a:rPr lang="en-US" sz="2000" baseline="-25000" dirty="0">
                  <a:solidFill>
                    <a:schemeClr val="tx1"/>
                  </a:solidFill>
                  <a:latin typeface="Cambria" panose="02040503050406030204" pitchFamily="18" charset="0"/>
                </a:rPr>
                <a:t>4</a:t>
              </a:r>
              <a:r>
                <a:rPr lang="en-US" sz="2000" dirty="0" smtClean="0">
                  <a:solidFill>
                    <a:schemeClr val="tx1"/>
                  </a:solidFill>
                  <a:latin typeface="Cambria" panose="02040503050406030204" pitchFamily="18" charset="0"/>
                </a:rPr>
                <a:t>, C</a:t>
              </a:r>
              <a:r>
                <a:rPr lang="en-US" sz="2000" baseline="-25000" dirty="0" smtClean="0">
                  <a:solidFill>
                    <a:schemeClr val="tx1"/>
                  </a:solidFill>
                  <a:latin typeface="Cambria" panose="02040503050406030204" pitchFamily="18" charset="0"/>
                </a:rPr>
                <a:t>1</a:t>
              </a:r>
              <a:r>
                <a:rPr lang="en-US" sz="2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pic>
          <p:nvPicPr>
            <p:cNvPr id="112" name="Picture 111"/>
            <p:cNvPicPr>
              <a:picLocks noChangeAspect="1"/>
            </p:cNvPicPr>
            <p:nvPr/>
          </p:nvPicPr>
          <p:blipFill rotWithShape="1">
            <a:blip r:embed="rId5">
              <a:extLst>
                <a:ext uri="{28A0092B-C50C-407E-A947-70E740481C1C}">
                  <a14:useLocalDpi xmlns:a14="http://schemas.microsoft.com/office/drawing/2010/main" val="0"/>
                </a:ext>
              </a:extLst>
            </a:blip>
            <a:srcRect l="7522" t="10512" r="-11023" b="14049"/>
            <a:stretch/>
          </p:blipFill>
          <p:spPr>
            <a:xfrm>
              <a:off x="3887480" y="2195055"/>
              <a:ext cx="340242" cy="382772"/>
            </a:xfrm>
            <a:prstGeom prst="rect">
              <a:avLst/>
            </a:prstGeom>
          </p:spPr>
        </p:pic>
      </p:grpSp>
      <p:sp>
        <p:nvSpPr>
          <p:cNvPr id="130" name="Rectangle 129"/>
          <p:cNvSpPr/>
          <p:nvPr/>
        </p:nvSpPr>
        <p:spPr>
          <a:xfrm>
            <a:off x="5394800" y="3024392"/>
            <a:ext cx="626693"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a:t>
            </a:r>
            <a:endParaRPr lang="en-GB" sz="2000" b="1" dirty="0">
              <a:solidFill>
                <a:schemeClr val="tx1"/>
              </a:solidFill>
              <a:latin typeface="Cambria" panose="02040503050406030204" pitchFamily="18" charset="0"/>
            </a:endParaRPr>
          </a:p>
        </p:txBody>
      </p:sp>
      <p:cxnSp>
        <p:nvCxnSpPr>
          <p:cNvPr id="139" name="Straight Connector 138"/>
          <p:cNvCxnSpPr/>
          <p:nvPr/>
        </p:nvCxnSpPr>
        <p:spPr>
          <a:xfrm>
            <a:off x="5723504" y="3253092"/>
            <a:ext cx="3125477" cy="919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40" name="Rectangle 139"/>
          <p:cNvSpPr/>
          <p:nvPr/>
        </p:nvSpPr>
        <p:spPr>
          <a:xfrm>
            <a:off x="6566288" y="2757639"/>
            <a:ext cx="2600376"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0.13 + 0.27 + 0.01</a:t>
            </a:r>
            <a:r>
              <a:rPr lang="en-US" sz="2000" baseline="-25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sp>
        <p:nvSpPr>
          <p:cNvPr id="141" name="Rectangle 140"/>
          <p:cNvSpPr/>
          <p:nvPr/>
        </p:nvSpPr>
        <p:spPr>
          <a:xfrm>
            <a:off x="6477559" y="3324261"/>
            <a:ext cx="1678749"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latin typeface="Cambria" panose="02040503050406030204" pitchFamily="18" charset="0"/>
              </a:rPr>
              <a:t>1 + 0.001</a:t>
            </a:r>
            <a:endParaRPr lang="en-GB" sz="2000" dirty="0">
              <a:solidFill>
                <a:schemeClr val="tx1"/>
              </a:solidFill>
              <a:latin typeface="Cambria" panose="02040503050406030204" pitchFamily="18" charset="0"/>
            </a:endParaRPr>
          </a:p>
        </p:txBody>
      </p:sp>
      <p:sp>
        <p:nvSpPr>
          <p:cNvPr id="142" name="Rectangle 141"/>
          <p:cNvSpPr/>
          <p:nvPr/>
        </p:nvSpPr>
        <p:spPr>
          <a:xfrm>
            <a:off x="8943631" y="3013701"/>
            <a:ext cx="1006020"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 0.41</a:t>
            </a:r>
            <a:endParaRPr lang="en-GB" sz="2000" b="1" dirty="0">
              <a:solidFill>
                <a:schemeClr val="tx1"/>
              </a:solidFill>
              <a:latin typeface="Cambria" panose="02040503050406030204" pitchFamily="18" charset="0"/>
            </a:endParaRPr>
          </a:p>
        </p:txBody>
      </p:sp>
      <p:sp>
        <p:nvSpPr>
          <p:cNvPr id="143" name="Rectangle 142"/>
          <p:cNvSpPr/>
          <p:nvPr/>
        </p:nvSpPr>
        <p:spPr>
          <a:xfrm>
            <a:off x="708838" y="4194636"/>
            <a:ext cx="1530020"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M(C</a:t>
            </a:r>
            <a:r>
              <a:rPr lang="en-US" sz="2000" b="1" baseline="-25000" dirty="0">
                <a:solidFill>
                  <a:schemeClr val="tx1"/>
                </a:solidFill>
                <a:latin typeface="Cambria" panose="02040503050406030204" pitchFamily="18" charset="0"/>
              </a:rPr>
              <a:t>4</a:t>
            </a:r>
            <a:r>
              <a:rPr lang="en-US" sz="2000" b="1" dirty="0" smtClean="0">
                <a:solidFill>
                  <a:schemeClr val="tx1"/>
                </a:solidFill>
                <a:latin typeface="Cambria" panose="02040503050406030204" pitchFamily="18" charset="0"/>
              </a:rPr>
              <a:t>, C</a:t>
            </a:r>
            <a:r>
              <a:rPr lang="en-US" sz="2000" b="1" baseline="-25000" dirty="0" smtClean="0">
                <a:solidFill>
                  <a:schemeClr val="tx1"/>
                </a:solidFill>
                <a:latin typeface="Cambria" panose="02040503050406030204" pitchFamily="18" charset="0"/>
              </a:rPr>
              <a:t>2</a:t>
            </a:r>
            <a:r>
              <a:rPr lang="en-US" sz="2000" b="1" dirty="0" smtClean="0">
                <a:solidFill>
                  <a:schemeClr val="tx1"/>
                </a:solidFill>
                <a:latin typeface="Cambria" panose="02040503050406030204" pitchFamily="18" charset="0"/>
              </a:rPr>
              <a:t>) =</a:t>
            </a:r>
            <a:endParaRPr lang="en-GB" sz="2000" b="1" dirty="0">
              <a:solidFill>
                <a:schemeClr val="tx1"/>
              </a:solidFill>
              <a:latin typeface="Cambria" panose="02040503050406030204" pitchFamily="18" charset="0"/>
            </a:endParaRPr>
          </a:p>
        </p:txBody>
      </p:sp>
      <p:cxnSp>
        <p:nvCxnSpPr>
          <p:cNvPr id="144" name="Straight Connector 143"/>
          <p:cNvCxnSpPr/>
          <p:nvPr/>
        </p:nvCxnSpPr>
        <p:spPr>
          <a:xfrm>
            <a:off x="2261896" y="4484733"/>
            <a:ext cx="3125477" cy="919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2758232" y="4004362"/>
            <a:ext cx="2118185" cy="455510"/>
            <a:chOff x="2185693" y="1615440"/>
            <a:chExt cx="2118185" cy="455510"/>
          </a:xfrm>
        </p:grpSpPr>
        <p:sp>
          <p:nvSpPr>
            <p:cNvPr id="146" name="Rectangle 145"/>
            <p:cNvSpPr/>
            <p:nvPr/>
          </p:nvSpPr>
          <p:spPr>
            <a:xfrm>
              <a:off x="2185693" y="1615440"/>
              <a:ext cx="1871735"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D(C</a:t>
              </a:r>
              <a:r>
                <a:rPr lang="en-US" sz="2000" baseline="-25000" dirty="0">
                  <a:solidFill>
                    <a:schemeClr val="tx1"/>
                  </a:solidFill>
                  <a:latin typeface="Cambria" panose="02040503050406030204" pitchFamily="18" charset="0"/>
                </a:rPr>
                <a:t>4</a:t>
              </a:r>
              <a:r>
                <a:rPr lang="en-US" sz="2000" dirty="0" smtClean="0">
                  <a:solidFill>
                    <a:schemeClr val="tx1"/>
                  </a:solidFill>
                  <a:latin typeface="Cambria" panose="02040503050406030204" pitchFamily="18" charset="0"/>
                </a:rPr>
                <a:t>)+ D(C</a:t>
              </a:r>
              <a:r>
                <a:rPr lang="en-US" sz="2000" baseline="-25000" dirty="0" smtClean="0">
                  <a:solidFill>
                    <a:schemeClr val="tx1"/>
                  </a:solidFill>
                  <a:latin typeface="Cambria" panose="02040503050406030204" pitchFamily="18" charset="0"/>
                </a:rPr>
                <a:t>2</a:t>
              </a:r>
              <a:r>
                <a:rPr lang="en-US" sz="2000" dirty="0" smtClean="0">
                  <a:solidFill>
                    <a:schemeClr val="tx1"/>
                  </a:solidFill>
                  <a:latin typeface="Cambria" panose="02040503050406030204" pitchFamily="18" charset="0"/>
                </a:rPr>
                <a:t>)+</a:t>
              </a:r>
              <a:r>
                <a:rPr lang="en-US" sz="2000" baseline="-25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pic>
          <p:nvPicPr>
            <p:cNvPr id="147" name="Picture 1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3137" y="1624613"/>
              <a:ext cx="400741" cy="437163"/>
            </a:xfrm>
            <a:prstGeom prst="rect">
              <a:avLst/>
            </a:prstGeom>
          </p:spPr>
        </p:pic>
      </p:grpSp>
      <p:grpSp>
        <p:nvGrpSpPr>
          <p:cNvPr id="148" name="Group 147"/>
          <p:cNvGrpSpPr/>
          <p:nvPr/>
        </p:nvGrpSpPr>
        <p:grpSpPr>
          <a:xfrm>
            <a:off x="2511057" y="4533503"/>
            <a:ext cx="2042029" cy="455510"/>
            <a:chOff x="2185693" y="2151979"/>
            <a:chExt cx="2042029" cy="455510"/>
          </a:xfrm>
        </p:grpSpPr>
        <p:sp>
          <p:nvSpPr>
            <p:cNvPr id="149" name="Rectangle 148"/>
            <p:cNvSpPr/>
            <p:nvPr/>
          </p:nvSpPr>
          <p:spPr>
            <a:xfrm>
              <a:off x="2185693" y="2151979"/>
              <a:ext cx="1678749"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latin typeface="Cambria" panose="02040503050406030204" pitchFamily="18" charset="0"/>
                </a:rPr>
                <a:t>D(C</a:t>
              </a:r>
              <a:r>
                <a:rPr lang="en-US" sz="2000" baseline="-25000" dirty="0">
                  <a:solidFill>
                    <a:schemeClr val="tx1"/>
                  </a:solidFill>
                  <a:latin typeface="Cambria" panose="02040503050406030204" pitchFamily="18" charset="0"/>
                </a:rPr>
                <a:t>4</a:t>
              </a:r>
              <a:r>
                <a:rPr lang="en-US" sz="2000" dirty="0" smtClean="0">
                  <a:solidFill>
                    <a:schemeClr val="tx1"/>
                  </a:solidFill>
                  <a:latin typeface="Cambria" panose="02040503050406030204" pitchFamily="18" charset="0"/>
                </a:rPr>
                <a:t>, C</a:t>
              </a:r>
              <a:r>
                <a:rPr lang="en-US" sz="2000" baseline="-25000" dirty="0" smtClean="0">
                  <a:solidFill>
                    <a:schemeClr val="tx1"/>
                  </a:solidFill>
                  <a:latin typeface="Cambria" panose="02040503050406030204" pitchFamily="18" charset="0"/>
                </a:rPr>
                <a:t>2</a:t>
              </a:r>
              <a:r>
                <a:rPr lang="en-US" sz="2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pic>
          <p:nvPicPr>
            <p:cNvPr id="150" name="Picture 149"/>
            <p:cNvPicPr>
              <a:picLocks noChangeAspect="1"/>
            </p:cNvPicPr>
            <p:nvPr/>
          </p:nvPicPr>
          <p:blipFill rotWithShape="1">
            <a:blip r:embed="rId5">
              <a:extLst>
                <a:ext uri="{28A0092B-C50C-407E-A947-70E740481C1C}">
                  <a14:useLocalDpi xmlns:a14="http://schemas.microsoft.com/office/drawing/2010/main" val="0"/>
                </a:ext>
              </a:extLst>
            </a:blip>
            <a:srcRect l="7522" t="10512" r="-11023" b="14049"/>
            <a:stretch/>
          </p:blipFill>
          <p:spPr>
            <a:xfrm>
              <a:off x="3887480" y="2195055"/>
              <a:ext cx="340242" cy="382772"/>
            </a:xfrm>
            <a:prstGeom prst="rect">
              <a:avLst/>
            </a:prstGeom>
          </p:spPr>
        </p:pic>
      </p:grpSp>
      <p:sp>
        <p:nvSpPr>
          <p:cNvPr id="151" name="Rectangle 150"/>
          <p:cNvSpPr/>
          <p:nvPr/>
        </p:nvSpPr>
        <p:spPr>
          <a:xfrm>
            <a:off x="5417838" y="4233634"/>
            <a:ext cx="626693"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a:t>
            </a:r>
            <a:endParaRPr lang="en-GB" sz="2000" b="1" dirty="0">
              <a:solidFill>
                <a:schemeClr val="tx1"/>
              </a:solidFill>
              <a:latin typeface="Cambria" panose="02040503050406030204" pitchFamily="18" charset="0"/>
            </a:endParaRPr>
          </a:p>
        </p:txBody>
      </p:sp>
      <p:cxnSp>
        <p:nvCxnSpPr>
          <p:cNvPr id="152" name="Straight Connector 151"/>
          <p:cNvCxnSpPr/>
          <p:nvPr/>
        </p:nvCxnSpPr>
        <p:spPr>
          <a:xfrm>
            <a:off x="5746542" y="4462334"/>
            <a:ext cx="3125477" cy="919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6589326" y="3966881"/>
            <a:ext cx="2600376"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0.13 + 0 + 0.01</a:t>
            </a:r>
            <a:r>
              <a:rPr lang="en-US" sz="2000" baseline="-25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sp>
        <p:nvSpPr>
          <p:cNvPr id="154" name="Rectangle 153"/>
          <p:cNvSpPr/>
          <p:nvPr/>
        </p:nvSpPr>
        <p:spPr>
          <a:xfrm>
            <a:off x="6500597" y="4533503"/>
            <a:ext cx="1678749"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latin typeface="Cambria" panose="02040503050406030204" pitchFamily="18" charset="0"/>
              </a:rPr>
              <a:t>1 + 0.001</a:t>
            </a:r>
            <a:endParaRPr lang="en-GB" sz="2000" dirty="0">
              <a:solidFill>
                <a:schemeClr val="tx1"/>
              </a:solidFill>
              <a:latin typeface="Cambria" panose="02040503050406030204" pitchFamily="18" charset="0"/>
            </a:endParaRPr>
          </a:p>
        </p:txBody>
      </p:sp>
      <p:sp>
        <p:nvSpPr>
          <p:cNvPr id="155" name="Rectangle 154"/>
          <p:cNvSpPr/>
          <p:nvPr/>
        </p:nvSpPr>
        <p:spPr>
          <a:xfrm>
            <a:off x="8966669" y="4222943"/>
            <a:ext cx="1006020"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 0.14</a:t>
            </a:r>
            <a:endParaRPr lang="en-GB" sz="2000" b="1" dirty="0">
              <a:solidFill>
                <a:schemeClr val="tx1"/>
              </a:solidFill>
              <a:latin typeface="Cambria" panose="02040503050406030204" pitchFamily="18" charset="0"/>
            </a:endParaRPr>
          </a:p>
        </p:txBody>
      </p:sp>
      <p:sp>
        <p:nvSpPr>
          <p:cNvPr id="156" name="Rectangle 155"/>
          <p:cNvSpPr/>
          <p:nvPr/>
        </p:nvSpPr>
        <p:spPr>
          <a:xfrm>
            <a:off x="685800" y="5310367"/>
            <a:ext cx="1530020"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M(C</a:t>
            </a:r>
            <a:r>
              <a:rPr lang="en-US" sz="2000" b="1" baseline="-25000" dirty="0">
                <a:solidFill>
                  <a:schemeClr val="tx1"/>
                </a:solidFill>
                <a:latin typeface="Cambria" panose="02040503050406030204" pitchFamily="18" charset="0"/>
              </a:rPr>
              <a:t>4</a:t>
            </a:r>
            <a:r>
              <a:rPr lang="en-US" sz="2000" b="1" dirty="0" smtClean="0">
                <a:solidFill>
                  <a:schemeClr val="tx1"/>
                </a:solidFill>
                <a:latin typeface="Cambria" panose="02040503050406030204" pitchFamily="18" charset="0"/>
              </a:rPr>
              <a:t>, C</a:t>
            </a:r>
            <a:r>
              <a:rPr lang="en-US" sz="2000" b="1" baseline="-25000" dirty="0">
                <a:solidFill>
                  <a:schemeClr val="tx1"/>
                </a:solidFill>
                <a:latin typeface="Cambria" panose="02040503050406030204" pitchFamily="18" charset="0"/>
              </a:rPr>
              <a:t>3</a:t>
            </a:r>
            <a:r>
              <a:rPr lang="en-US" sz="2000" b="1" dirty="0" smtClean="0">
                <a:solidFill>
                  <a:schemeClr val="tx1"/>
                </a:solidFill>
                <a:latin typeface="Cambria" panose="02040503050406030204" pitchFamily="18" charset="0"/>
              </a:rPr>
              <a:t>) =</a:t>
            </a:r>
            <a:endParaRPr lang="en-GB" sz="2000" b="1" dirty="0">
              <a:solidFill>
                <a:schemeClr val="tx1"/>
              </a:solidFill>
              <a:latin typeface="Cambria" panose="02040503050406030204" pitchFamily="18" charset="0"/>
            </a:endParaRPr>
          </a:p>
        </p:txBody>
      </p:sp>
      <p:cxnSp>
        <p:nvCxnSpPr>
          <p:cNvPr id="157" name="Straight Connector 156"/>
          <p:cNvCxnSpPr/>
          <p:nvPr/>
        </p:nvCxnSpPr>
        <p:spPr>
          <a:xfrm>
            <a:off x="2238858" y="5600464"/>
            <a:ext cx="3125477" cy="919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nvGrpSpPr>
          <p:cNvPr id="158" name="Group 157"/>
          <p:cNvGrpSpPr/>
          <p:nvPr/>
        </p:nvGrpSpPr>
        <p:grpSpPr>
          <a:xfrm>
            <a:off x="2735194" y="5120093"/>
            <a:ext cx="2118185" cy="455510"/>
            <a:chOff x="2185693" y="1615440"/>
            <a:chExt cx="2118185" cy="455510"/>
          </a:xfrm>
        </p:grpSpPr>
        <p:sp>
          <p:nvSpPr>
            <p:cNvPr id="159" name="Rectangle 158"/>
            <p:cNvSpPr/>
            <p:nvPr/>
          </p:nvSpPr>
          <p:spPr>
            <a:xfrm>
              <a:off x="2185693" y="1615440"/>
              <a:ext cx="1871735"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D(C</a:t>
              </a:r>
              <a:r>
                <a:rPr lang="en-US" sz="2000" baseline="-25000" dirty="0">
                  <a:solidFill>
                    <a:schemeClr val="tx1"/>
                  </a:solidFill>
                  <a:latin typeface="Cambria" panose="02040503050406030204" pitchFamily="18" charset="0"/>
                </a:rPr>
                <a:t>4</a:t>
              </a:r>
              <a:r>
                <a:rPr lang="en-US" sz="2000" dirty="0" smtClean="0">
                  <a:solidFill>
                    <a:schemeClr val="tx1"/>
                  </a:solidFill>
                  <a:latin typeface="Cambria" panose="02040503050406030204" pitchFamily="18" charset="0"/>
                </a:rPr>
                <a:t>)+ D(C</a:t>
              </a:r>
              <a:r>
                <a:rPr lang="en-US" sz="2000" baseline="-25000" dirty="0">
                  <a:solidFill>
                    <a:schemeClr val="tx1"/>
                  </a:solidFill>
                  <a:latin typeface="Cambria" panose="02040503050406030204" pitchFamily="18" charset="0"/>
                </a:rPr>
                <a:t>3</a:t>
              </a:r>
              <a:r>
                <a:rPr lang="en-US" sz="2000" dirty="0" smtClean="0">
                  <a:solidFill>
                    <a:schemeClr val="tx1"/>
                  </a:solidFill>
                  <a:latin typeface="Cambria" panose="02040503050406030204" pitchFamily="18" charset="0"/>
                </a:rPr>
                <a:t>)+</a:t>
              </a:r>
              <a:r>
                <a:rPr lang="en-US" sz="2000" baseline="-25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pic>
          <p:nvPicPr>
            <p:cNvPr id="160" name="Picture 15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3137" y="1624613"/>
              <a:ext cx="400741" cy="437163"/>
            </a:xfrm>
            <a:prstGeom prst="rect">
              <a:avLst/>
            </a:prstGeom>
          </p:spPr>
        </p:pic>
      </p:grpSp>
      <p:grpSp>
        <p:nvGrpSpPr>
          <p:cNvPr id="161" name="Group 160"/>
          <p:cNvGrpSpPr/>
          <p:nvPr/>
        </p:nvGrpSpPr>
        <p:grpSpPr>
          <a:xfrm>
            <a:off x="2488019" y="5649234"/>
            <a:ext cx="2042029" cy="455510"/>
            <a:chOff x="2185693" y="2151979"/>
            <a:chExt cx="2042029" cy="455510"/>
          </a:xfrm>
        </p:grpSpPr>
        <p:sp>
          <p:nvSpPr>
            <p:cNvPr id="162" name="Rectangle 161"/>
            <p:cNvSpPr/>
            <p:nvPr/>
          </p:nvSpPr>
          <p:spPr>
            <a:xfrm>
              <a:off x="2185693" y="2151979"/>
              <a:ext cx="1678749"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latin typeface="Cambria" panose="02040503050406030204" pitchFamily="18" charset="0"/>
                </a:rPr>
                <a:t>D(C</a:t>
              </a:r>
              <a:r>
                <a:rPr lang="en-US" sz="2000" baseline="-25000" dirty="0">
                  <a:solidFill>
                    <a:schemeClr val="tx1"/>
                  </a:solidFill>
                  <a:latin typeface="Cambria" panose="02040503050406030204" pitchFamily="18" charset="0"/>
                </a:rPr>
                <a:t>4</a:t>
              </a:r>
              <a:r>
                <a:rPr lang="en-US" sz="2000" dirty="0" smtClean="0">
                  <a:solidFill>
                    <a:schemeClr val="tx1"/>
                  </a:solidFill>
                  <a:latin typeface="Cambria" panose="02040503050406030204" pitchFamily="18" charset="0"/>
                </a:rPr>
                <a:t>, C</a:t>
              </a:r>
              <a:r>
                <a:rPr lang="en-US" sz="2000" baseline="-25000" dirty="0">
                  <a:solidFill>
                    <a:schemeClr val="tx1"/>
                  </a:solidFill>
                  <a:latin typeface="Cambria" panose="02040503050406030204" pitchFamily="18" charset="0"/>
                </a:rPr>
                <a:t>3</a:t>
              </a:r>
              <a:r>
                <a:rPr lang="en-US" sz="2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pic>
          <p:nvPicPr>
            <p:cNvPr id="163" name="Picture 162"/>
            <p:cNvPicPr>
              <a:picLocks noChangeAspect="1"/>
            </p:cNvPicPr>
            <p:nvPr/>
          </p:nvPicPr>
          <p:blipFill rotWithShape="1">
            <a:blip r:embed="rId5">
              <a:extLst>
                <a:ext uri="{28A0092B-C50C-407E-A947-70E740481C1C}">
                  <a14:useLocalDpi xmlns:a14="http://schemas.microsoft.com/office/drawing/2010/main" val="0"/>
                </a:ext>
              </a:extLst>
            </a:blip>
            <a:srcRect l="7522" t="10512" r="-11023" b="14049"/>
            <a:stretch/>
          </p:blipFill>
          <p:spPr>
            <a:xfrm>
              <a:off x="3887480" y="2195055"/>
              <a:ext cx="340242" cy="382772"/>
            </a:xfrm>
            <a:prstGeom prst="rect">
              <a:avLst/>
            </a:prstGeom>
          </p:spPr>
        </p:pic>
      </p:grpSp>
      <p:sp>
        <p:nvSpPr>
          <p:cNvPr id="164" name="Rectangle 163"/>
          <p:cNvSpPr/>
          <p:nvPr/>
        </p:nvSpPr>
        <p:spPr>
          <a:xfrm>
            <a:off x="5394800" y="5349365"/>
            <a:ext cx="626693"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a:t>
            </a:r>
            <a:endParaRPr lang="en-GB" sz="2000" b="1" dirty="0">
              <a:solidFill>
                <a:schemeClr val="tx1"/>
              </a:solidFill>
              <a:latin typeface="Cambria" panose="02040503050406030204" pitchFamily="18" charset="0"/>
            </a:endParaRPr>
          </a:p>
        </p:txBody>
      </p:sp>
      <p:cxnSp>
        <p:nvCxnSpPr>
          <p:cNvPr id="165" name="Straight Connector 164"/>
          <p:cNvCxnSpPr/>
          <p:nvPr/>
        </p:nvCxnSpPr>
        <p:spPr>
          <a:xfrm>
            <a:off x="5723504" y="5578065"/>
            <a:ext cx="3125477" cy="919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66" name="Rectangle 165"/>
          <p:cNvSpPr/>
          <p:nvPr/>
        </p:nvSpPr>
        <p:spPr>
          <a:xfrm>
            <a:off x="6566288" y="5082612"/>
            <a:ext cx="2600376"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0.13 + 0 + 0.01</a:t>
            </a:r>
            <a:r>
              <a:rPr lang="en-US" sz="2000" baseline="-25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sp>
        <p:nvSpPr>
          <p:cNvPr id="167" name="Rectangle 166"/>
          <p:cNvSpPr/>
          <p:nvPr/>
        </p:nvSpPr>
        <p:spPr>
          <a:xfrm>
            <a:off x="6477559" y="5649234"/>
            <a:ext cx="1678749"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latin typeface="Cambria" panose="02040503050406030204" pitchFamily="18" charset="0"/>
              </a:rPr>
              <a:t>1 + 0.001</a:t>
            </a:r>
            <a:endParaRPr lang="en-GB" sz="2000" dirty="0">
              <a:solidFill>
                <a:schemeClr val="tx1"/>
              </a:solidFill>
              <a:latin typeface="Cambria" panose="02040503050406030204" pitchFamily="18" charset="0"/>
            </a:endParaRPr>
          </a:p>
        </p:txBody>
      </p:sp>
      <p:sp>
        <p:nvSpPr>
          <p:cNvPr id="168" name="Rectangle 167"/>
          <p:cNvSpPr/>
          <p:nvPr/>
        </p:nvSpPr>
        <p:spPr>
          <a:xfrm>
            <a:off x="8943631" y="5338674"/>
            <a:ext cx="1006020"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 0.14</a:t>
            </a:r>
            <a:endParaRPr lang="en-GB" sz="2000" b="1" dirty="0">
              <a:solidFill>
                <a:schemeClr val="tx1"/>
              </a:solidFill>
              <a:latin typeface="Cambria" panose="02040503050406030204" pitchFamily="18" charset="0"/>
            </a:endParaRPr>
          </a:p>
        </p:txBody>
      </p:sp>
    </p:spTree>
    <p:custDataLst>
      <p:tags r:id="rId1"/>
    </p:custDataLst>
    <p:extLst>
      <p:ext uri="{BB962C8B-B14F-4D97-AF65-F5344CB8AC3E}">
        <p14:creationId xmlns:p14="http://schemas.microsoft.com/office/powerpoint/2010/main" val="463797414"/>
      </p:ext>
    </p:extLst>
  </p:cSld>
  <p:clrMapOvr>
    <a:masterClrMapping/>
  </p:clrMapOvr>
  <mc:AlternateContent xmlns:mc="http://schemas.openxmlformats.org/markup-compatibility/2006" xmlns:p14="http://schemas.microsoft.com/office/powerpoint/2010/main">
    <mc:Choice Requires="p14">
      <p:transition spd="slow" p14:dur="2000" advTm="71490"/>
    </mc:Choice>
    <mc:Fallback xmlns="">
      <p:transition spd="slow" advTm="7149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44786" y="163781"/>
            <a:ext cx="8056880" cy="8014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5722"/>
                </a:solidFill>
                <a:latin typeface="Agency FB" panose="020B0503020202020204" pitchFamily="34" charset="0"/>
              </a:rPr>
              <a:t>2.3 Background for graph Clustering</a:t>
            </a:r>
            <a:endParaRPr lang="en-GB" sz="4000" b="1" dirty="0">
              <a:solidFill>
                <a:srgbClr val="FF5722"/>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17</a:t>
            </a:r>
            <a:endParaRPr lang="en-GB" b="1" dirty="0">
              <a:solidFill>
                <a:srgbClr val="212121"/>
              </a:solidFill>
              <a:latin typeface="Agency FB" panose="020B0503020202020204" pitchFamily="34" charset="0"/>
            </a:endParaRPr>
          </a:p>
        </p:txBody>
      </p:sp>
      <p:sp>
        <p:nvSpPr>
          <p:cNvPr id="28" name="Rectangle 27"/>
          <p:cNvSpPr/>
          <p:nvPr/>
        </p:nvSpPr>
        <p:spPr>
          <a:xfrm>
            <a:off x="7833359" y="317652"/>
            <a:ext cx="33095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DB-Index clustering</a:t>
            </a:r>
            <a:endParaRPr lang="en-GB" sz="3200" b="1" dirty="0">
              <a:solidFill>
                <a:srgbClr val="FF5722"/>
              </a:solidFill>
              <a:latin typeface="Agency FB" panose="020B0503020202020204" pitchFamily="34" charset="0"/>
            </a:endParaRPr>
          </a:p>
        </p:txBody>
      </p:sp>
      <p:sp>
        <p:nvSpPr>
          <p:cNvPr id="79" name="Rectangle 78"/>
          <p:cNvSpPr/>
          <p:nvPr/>
        </p:nvSpPr>
        <p:spPr>
          <a:xfrm>
            <a:off x="542264" y="1128981"/>
            <a:ext cx="1945755"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Example 2.4</a:t>
            </a:r>
            <a:endParaRPr lang="en-GB" sz="2400" b="1" i="1" dirty="0">
              <a:solidFill>
                <a:schemeClr val="tx1"/>
              </a:solidFill>
              <a:latin typeface="Agency FB" panose="020B0503020202020204" pitchFamily="34" charset="0"/>
            </a:endParaRPr>
          </a:p>
        </p:txBody>
      </p:sp>
      <p:sp>
        <p:nvSpPr>
          <p:cNvPr id="80" name="Rectangle 79"/>
          <p:cNvSpPr/>
          <p:nvPr/>
        </p:nvSpPr>
        <p:spPr>
          <a:xfrm>
            <a:off x="644006" y="1496215"/>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For C</a:t>
            </a:r>
            <a:r>
              <a:rPr lang="en-US" sz="2400" b="1" baseline="-25000" dirty="0" smtClean="0">
                <a:solidFill>
                  <a:srgbClr val="FF5722"/>
                </a:solidFill>
                <a:latin typeface="Cambria" panose="02040503050406030204" pitchFamily="18" charset="0"/>
              </a:rPr>
              <a:t>4</a:t>
            </a:r>
            <a:endParaRPr lang="en-GB" b="1" dirty="0">
              <a:solidFill>
                <a:srgbClr val="FF5722"/>
              </a:solidFill>
              <a:latin typeface="Cambria" panose="02040503050406030204" pitchFamily="18" charset="0"/>
            </a:endParaRPr>
          </a:p>
        </p:txBody>
      </p:sp>
      <p:sp>
        <p:nvSpPr>
          <p:cNvPr id="81" name="Rectangle 80"/>
          <p:cNvSpPr/>
          <p:nvPr/>
        </p:nvSpPr>
        <p:spPr>
          <a:xfrm>
            <a:off x="644006" y="1984411"/>
            <a:ext cx="8192091"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M(C</a:t>
            </a:r>
            <a:r>
              <a:rPr lang="en-US" sz="2000" b="1" baseline="-25000" dirty="0" smtClean="0">
                <a:solidFill>
                  <a:schemeClr val="tx1"/>
                </a:solidFill>
                <a:latin typeface="Cambria" panose="02040503050406030204" pitchFamily="18" charset="0"/>
              </a:rPr>
              <a:t>4</a:t>
            </a:r>
            <a:r>
              <a:rPr lang="en-US" sz="2000" b="1" dirty="0" smtClean="0">
                <a:solidFill>
                  <a:schemeClr val="tx1"/>
                </a:solidFill>
                <a:latin typeface="Cambria" panose="02040503050406030204" pitchFamily="18" charset="0"/>
              </a:rPr>
              <a:t>) = max {</a:t>
            </a:r>
            <a:r>
              <a:rPr lang="en-US" sz="2000" dirty="0">
                <a:solidFill>
                  <a:schemeClr val="tx1"/>
                </a:solidFill>
                <a:latin typeface="Cambria" panose="02040503050406030204" pitchFamily="18" charset="0"/>
              </a:rPr>
              <a:t>M(C</a:t>
            </a:r>
            <a:r>
              <a:rPr lang="en-US" sz="2000" baseline="-25000" dirty="0">
                <a:solidFill>
                  <a:schemeClr val="tx1"/>
                </a:solidFill>
                <a:latin typeface="Cambria" panose="02040503050406030204" pitchFamily="18" charset="0"/>
              </a:rPr>
              <a:t>4</a:t>
            </a:r>
            <a:r>
              <a:rPr lang="en-US" sz="2000" dirty="0">
                <a:solidFill>
                  <a:schemeClr val="tx1"/>
                </a:solidFill>
                <a:latin typeface="Cambria" panose="02040503050406030204" pitchFamily="18" charset="0"/>
              </a:rPr>
              <a:t>, </a:t>
            </a:r>
            <a:r>
              <a:rPr lang="en-US" sz="2000" dirty="0" smtClean="0">
                <a:solidFill>
                  <a:schemeClr val="tx1"/>
                </a:solidFill>
                <a:latin typeface="Cambria" panose="02040503050406030204" pitchFamily="18" charset="0"/>
              </a:rPr>
              <a:t>C</a:t>
            </a:r>
            <a:r>
              <a:rPr lang="en-US" sz="2000" baseline="-25000" dirty="0" smtClean="0">
                <a:solidFill>
                  <a:schemeClr val="tx1"/>
                </a:solidFill>
                <a:latin typeface="Cambria" panose="02040503050406030204" pitchFamily="18" charset="0"/>
              </a:rPr>
              <a:t>5</a:t>
            </a:r>
            <a:r>
              <a:rPr lang="en-US" sz="2000" dirty="0" smtClean="0">
                <a:solidFill>
                  <a:schemeClr val="tx1"/>
                </a:solidFill>
                <a:latin typeface="Cambria" panose="02040503050406030204" pitchFamily="18" charset="0"/>
              </a:rPr>
              <a:t>), M(C</a:t>
            </a:r>
            <a:r>
              <a:rPr lang="en-US" sz="2000" baseline="-25000" dirty="0" smtClean="0">
                <a:solidFill>
                  <a:schemeClr val="tx1"/>
                </a:solidFill>
                <a:latin typeface="Cambria" panose="02040503050406030204" pitchFamily="18" charset="0"/>
              </a:rPr>
              <a:t>4</a:t>
            </a:r>
            <a:r>
              <a:rPr lang="en-US" sz="2000" dirty="0">
                <a:solidFill>
                  <a:schemeClr val="tx1"/>
                </a:solidFill>
                <a:latin typeface="Cambria" panose="02040503050406030204" pitchFamily="18" charset="0"/>
              </a:rPr>
              <a:t>, C</a:t>
            </a:r>
            <a:r>
              <a:rPr lang="en-US" sz="2000" baseline="-25000" dirty="0">
                <a:solidFill>
                  <a:schemeClr val="tx1"/>
                </a:solidFill>
                <a:latin typeface="Cambria" panose="02040503050406030204" pitchFamily="18" charset="0"/>
              </a:rPr>
              <a:t>1</a:t>
            </a:r>
            <a:r>
              <a:rPr lang="en-US" sz="2000" dirty="0">
                <a:solidFill>
                  <a:schemeClr val="tx1"/>
                </a:solidFill>
                <a:latin typeface="Cambria" panose="02040503050406030204" pitchFamily="18" charset="0"/>
              </a:rPr>
              <a:t>) </a:t>
            </a:r>
            <a:r>
              <a:rPr lang="en-US" sz="2000" dirty="0" smtClean="0">
                <a:solidFill>
                  <a:schemeClr val="tx1"/>
                </a:solidFill>
                <a:latin typeface="Cambria" panose="02040503050406030204" pitchFamily="18" charset="0"/>
              </a:rPr>
              <a:t>, </a:t>
            </a:r>
            <a:r>
              <a:rPr lang="en-US" sz="2000" dirty="0">
                <a:solidFill>
                  <a:schemeClr val="tx1"/>
                </a:solidFill>
                <a:latin typeface="Cambria" panose="02040503050406030204" pitchFamily="18" charset="0"/>
              </a:rPr>
              <a:t>M(C</a:t>
            </a:r>
            <a:r>
              <a:rPr lang="en-US" sz="2000" baseline="-25000" dirty="0">
                <a:solidFill>
                  <a:schemeClr val="tx1"/>
                </a:solidFill>
                <a:latin typeface="Cambria" panose="02040503050406030204" pitchFamily="18" charset="0"/>
              </a:rPr>
              <a:t>4</a:t>
            </a:r>
            <a:r>
              <a:rPr lang="en-US" sz="2000" dirty="0">
                <a:solidFill>
                  <a:schemeClr val="tx1"/>
                </a:solidFill>
                <a:latin typeface="Cambria" panose="02040503050406030204" pitchFamily="18" charset="0"/>
              </a:rPr>
              <a:t>, C</a:t>
            </a:r>
            <a:r>
              <a:rPr lang="en-US" sz="2000" baseline="-25000" dirty="0">
                <a:solidFill>
                  <a:schemeClr val="tx1"/>
                </a:solidFill>
                <a:latin typeface="Cambria" panose="02040503050406030204" pitchFamily="18" charset="0"/>
              </a:rPr>
              <a:t>2</a:t>
            </a:r>
            <a:r>
              <a:rPr lang="en-US" sz="2000" dirty="0" smtClean="0">
                <a:solidFill>
                  <a:schemeClr val="tx1"/>
                </a:solidFill>
                <a:latin typeface="Cambria" panose="02040503050406030204" pitchFamily="18" charset="0"/>
              </a:rPr>
              <a:t>), </a:t>
            </a:r>
            <a:r>
              <a:rPr lang="en-US" sz="2000" dirty="0">
                <a:solidFill>
                  <a:schemeClr val="tx1"/>
                </a:solidFill>
                <a:latin typeface="Cambria" panose="02040503050406030204" pitchFamily="18" charset="0"/>
              </a:rPr>
              <a:t>M(C</a:t>
            </a:r>
            <a:r>
              <a:rPr lang="en-US" sz="2000" baseline="-25000" dirty="0">
                <a:solidFill>
                  <a:schemeClr val="tx1"/>
                </a:solidFill>
                <a:latin typeface="Cambria" panose="02040503050406030204" pitchFamily="18" charset="0"/>
              </a:rPr>
              <a:t>4</a:t>
            </a:r>
            <a:r>
              <a:rPr lang="en-US" sz="2000" dirty="0">
                <a:solidFill>
                  <a:schemeClr val="tx1"/>
                </a:solidFill>
                <a:latin typeface="Cambria" panose="02040503050406030204" pitchFamily="18" charset="0"/>
              </a:rPr>
              <a:t>, C</a:t>
            </a:r>
            <a:r>
              <a:rPr lang="en-US" sz="2000" baseline="-25000" dirty="0">
                <a:solidFill>
                  <a:schemeClr val="tx1"/>
                </a:solidFill>
                <a:latin typeface="Cambria" panose="02040503050406030204" pitchFamily="18" charset="0"/>
              </a:rPr>
              <a:t>3</a:t>
            </a:r>
            <a:r>
              <a:rPr lang="en-US" sz="2000" dirty="0">
                <a:solidFill>
                  <a:schemeClr val="tx1"/>
                </a:solidFill>
                <a:latin typeface="Cambria" panose="02040503050406030204" pitchFamily="18" charset="0"/>
              </a:rPr>
              <a:t>)</a:t>
            </a:r>
            <a:r>
              <a:rPr lang="en-US" sz="2000" b="1" dirty="0" smtClean="0">
                <a:solidFill>
                  <a:schemeClr val="tx1"/>
                </a:solidFill>
                <a:latin typeface="Cambria" panose="02040503050406030204" pitchFamily="18" charset="0"/>
              </a:rPr>
              <a:t> }</a:t>
            </a:r>
            <a:endParaRPr lang="en-GB" sz="2000" b="1" dirty="0">
              <a:solidFill>
                <a:schemeClr val="tx1"/>
              </a:solidFill>
              <a:latin typeface="Cambria" panose="02040503050406030204" pitchFamily="18" charset="0"/>
            </a:endParaRPr>
          </a:p>
        </p:txBody>
      </p:sp>
      <p:sp>
        <p:nvSpPr>
          <p:cNvPr id="66" name="Rectangle 65"/>
          <p:cNvSpPr/>
          <p:nvPr/>
        </p:nvSpPr>
        <p:spPr>
          <a:xfrm>
            <a:off x="644006" y="2478605"/>
            <a:ext cx="8192091"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M(C</a:t>
            </a:r>
            <a:r>
              <a:rPr lang="en-US" sz="2000" b="1" baseline="-25000" dirty="0" smtClean="0">
                <a:solidFill>
                  <a:schemeClr val="tx1"/>
                </a:solidFill>
                <a:latin typeface="Cambria" panose="02040503050406030204" pitchFamily="18" charset="0"/>
              </a:rPr>
              <a:t>4</a:t>
            </a:r>
            <a:r>
              <a:rPr lang="en-US" sz="2000" b="1" dirty="0" smtClean="0">
                <a:solidFill>
                  <a:schemeClr val="tx1"/>
                </a:solidFill>
                <a:latin typeface="Cambria" panose="02040503050406030204" pitchFamily="18" charset="0"/>
              </a:rPr>
              <a:t>) = max {0.19, 0.41, 0.14, 0.14}</a:t>
            </a:r>
            <a:endParaRPr lang="en-GB" sz="2000" b="1" dirty="0">
              <a:solidFill>
                <a:schemeClr val="tx1"/>
              </a:solidFill>
              <a:latin typeface="Cambria" panose="02040503050406030204" pitchFamily="18" charset="0"/>
            </a:endParaRPr>
          </a:p>
        </p:txBody>
      </p:sp>
      <p:sp>
        <p:nvSpPr>
          <p:cNvPr id="67" name="Rectangle 66"/>
          <p:cNvSpPr/>
          <p:nvPr/>
        </p:nvSpPr>
        <p:spPr>
          <a:xfrm>
            <a:off x="644006" y="2972799"/>
            <a:ext cx="8192091"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M(C</a:t>
            </a:r>
            <a:r>
              <a:rPr lang="en-US" sz="2000" b="1" baseline="-25000" dirty="0" smtClean="0">
                <a:solidFill>
                  <a:schemeClr val="tx1"/>
                </a:solidFill>
                <a:latin typeface="Cambria" panose="02040503050406030204" pitchFamily="18" charset="0"/>
              </a:rPr>
              <a:t>4</a:t>
            </a:r>
            <a:r>
              <a:rPr lang="en-US" sz="2000" b="1" dirty="0" smtClean="0">
                <a:solidFill>
                  <a:schemeClr val="tx1"/>
                </a:solidFill>
                <a:latin typeface="Cambria" panose="02040503050406030204" pitchFamily="18" charset="0"/>
              </a:rPr>
              <a:t>) = 0.41</a:t>
            </a:r>
            <a:endParaRPr lang="en-GB" sz="2000" b="1" dirty="0">
              <a:solidFill>
                <a:schemeClr val="tx1"/>
              </a:solidFill>
              <a:latin typeface="Cambria" panose="02040503050406030204" pitchFamily="18" charset="0"/>
            </a:endParaRPr>
          </a:p>
        </p:txBody>
      </p:sp>
      <p:sp>
        <p:nvSpPr>
          <p:cNvPr id="68" name="Rectangle 67"/>
          <p:cNvSpPr/>
          <p:nvPr/>
        </p:nvSpPr>
        <p:spPr>
          <a:xfrm>
            <a:off x="644005" y="3518570"/>
            <a:ext cx="1107465" cy="4074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For C</a:t>
            </a:r>
            <a:r>
              <a:rPr lang="en-US" sz="2400" b="1" baseline="-25000" dirty="0">
                <a:solidFill>
                  <a:srgbClr val="FF5722"/>
                </a:solidFill>
                <a:latin typeface="Cambria" panose="02040503050406030204" pitchFamily="18" charset="0"/>
              </a:rPr>
              <a:t>1</a:t>
            </a:r>
            <a:endParaRPr lang="en-GB" b="1" dirty="0">
              <a:solidFill>
                <a:srgbClr val="FF5722"/>
              </a:solidFill>
              <a:latin typeface="Cambria" panose="02040503050406030204" pitchFamily="18" charset="0"/>
            </a:endParaRPr>
          </a:p>
        </p:txBody>
      </p:sp>
      <p:sp>
        <p:nvSpPr>
          <p:cNvPr id="69" name="Rectangle 68"/>
          <p:cNvSpPr/>
          <p:nvPr/>
        </p:nvSpPr>
        <p:spPr>
          <a:xfrm>
            <a:off x="1851263" y="3518570"/>
            <a:ext cx="2412393" cy="407462"/>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M(C</a:t>
            </a:r>
            <a:r>
              <a:rPr lang="en-US" sz="2000" b="1" baseline="-25000" dirty="0">
                <a:solidFill>
                  <a:schemeClr val="tx1"/>
                </a:solidFill>
                <a:latin typeface="Cambria" panose="02040503050406030204" pitchFamily="18" charset="0"/>
              </a:rPr>
              <a:t>1</a:t>
            </a:r>
            <a:r>
              <a:rPr lang="en-US" sz="2000" b="1" dirty="0" smtClean="0">
                <a:solidFill>
                  <a:schemeClr val="tx1"/>
                </a:solidFill>
                <a:latin typeface="Cambria" panose="02040503050406030204" pitchFamily="18" charset="0"/>
              </a:rPr>
              <a:t>) = 0.41</a:t>
            </a:r>
            <a:endParaRPr lang="en-GB" sz="2000" b="1" dirty="0">
              <a:solidFill>
                <a:schemeClr val="tx1"/>
              </a:solidFill>
              <a:latin typeface="Cambria" panose="02040503050406030204" pitchFamily="18" charset="0"/>
            </a:endParaRPr>
          </a:p>
        </p:txBody>
      </p:sp>
      <p:sp>
        <p:nvSpPr>
          <p:cNvPr id="70" name="Rectangle 69"/>
          <p:cNvSpPr/>
          <p:nvPr/>
        </p:nvSpPr>
        <p:spPr>
          <a:xfrm>
            <a:off x="644005" y="4085422"/>
            <a:ext cx="1107465" cy="4074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For C</a:t>
            </a:r>
            <a:r>
              <a:rPr lang="en-US" sz="2400" b="1" baseline="-25000" dirty="0" smtClean="0">
                <a:solidFill>
                  <a:srgbClr val="FF5722"/>
                </a:solidFill>
                <a:latin typeface="Cambria" panose="02040503050406030204" pitchFamily="18" charset="0"/>
              </a:rPr>
              <a:t>2</a:t>
            </a:r>
            <a:endParaRPr lang="en-GB" b="1" dirty="0">
              <a:solidFill>
                <a:srgbClr val="FF5722"/>
              </a:solidFill>
              <a:latin typeface="Cambria" panose="02040503050406030204" pitchFamily="18" charset="0"/>
            </a:endParaRPr>
          </a:p>
        </p:txBody>
      </p:sp>
      <p:sp>
        <p:nvSpPr>
          <p:cNvPr id="71" name="Rectangle 70"/>
          <p:cNvSpPr/>
          <p:nvPr/>
        </p:nvSpPr>
        <p:spPr>
          <a:xfrm>
            <a:off x="1851263" y="4085422"/>
            <a:ext cx="2412393" cy="407462"/>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M(C</a:t>
            </a:r>
            <a:r>
              <a:rPr lang="en-US" sz="2000" b="1" baseline="-25000" dirty="0">
                <a:solidFill>
                  <a:schemeClr val="tx1"/>
                </a:solidFill>
                <a:latin typeface="Cambria" panose="02040503050406030204" pitchFamily="18" charset="0"/>
              </a:rPr>
              <a:t>2</a:t>
            </a:r>
            <a:r>
              <a:rPr lang="en-US" sz="2000" b="1" dirty="0" smtClean="0">
                <a:solidFill>
                  <a:schemeClr val="tx1"/>
                </a:solidFill>
                <a:latin typeface="Cambria" panose="02040503050406030204" pitchFamily="18" charset="0"/>
              </a:rPr>
              <a:t>) = 0.28</a:t>
            </a:r>
            <a:endParaRPr lang="en-GB" sz="2000" b="1" dirty="0">
              <a:solidFill>
                <a:schemeClr val="tx1"/>
              </a:solidFill>
              <a:latin typeface="Cambria" panose="02040503050406030204" pitchFamily="18" charset="0"/>
            </a:endParaRPr>
          </a:p>
        </p:txBody>
      </p:sp>
      <p:sp>
        <p:nvSpPr>
          <p:cNvPr id="72" name="Rectangle 71"/>
          <p:cNvSpPr/>
          <p:nvPr/>
        </p:nvSpPr>
        <p:spPr>
          <a:xfrm>
            <a:off x="644005" y="4652274"/>
            <a:ext cx="1107465" cy="4074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For C</a:t>
            </a:r>
            <a:r>
              <a:rPr lang="en-US" sz="2400" b="1" baseline="-25000" dirty="0">
                <a:solidFill>
                  <a:srgbClr val="FF5722"/>
                </a:solidFill>
                <a:latin typeface="Cambria" panose="02040503050406030204" pitchFamily="18" charset="0"/>
              </a:rPr>
              <a:t>3</a:t>
            </a:r>
            <a:endParaRPr lang="en-GB" b="1" dirty="0">
              <a:solidFill>
                <a:srgbClr val="FF5722"/>
              </a:solidFill>
              <a:latin typeface="Cambria" panose="02040503050406030204" pitchFamily="18" charset="0"/>
            </a:endParaRPr>
          </a:p>
        </p:txBody>
      </p:sp>
      <p:sp>
        <p:nvSpPr>
          <p:cNvPr id="73" name="Rectangle 72"/>
          <p:cNvSpPr/>
          <p:nvPr/>
        </p:nvSpPr>
        <p:spPr>
          <a:xfrm>
            <a:off x="1851263" y="4652274"/>
            <a:ext cx="2412393" cy="407462"/>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M(C</a:t>
            </a:r>
            <a:r>
              <a:rPr lang="en-US" sz="2000" b="1" baseline="-25000" dirty="0" smtClean="0">
                <a:solidFill>
                  <a:schemeClr val="tx1"/>
                </a:solidFill>
                <a:latin typeface="Cambria" panose="02040503050406030204" pitchFamily="18" charset="0"/>
              </a:rPr>
              <a:t>3</a:t>
            </a:r>
            <a:r>
              <a:rPr lang="en-US" sz="2000" b="1" dirty="0" smtClean="0">
                <a:solidFill>
                  <a:schemeClr val="tx1"/>
                </a:solidFill>
                <a:latin typeface="Cambria" panose="02040503050406030204" pitchFamily="18" charset="0"/>
              </a:rPr>
              <a:t>) = 0.28</a:t>
            </a:r>
            <a:endParaRPr lang="en-GB" sz="2000" b="1" dirty="0">
              <a:solidFill>
                <a:schemeClr val="tx1"/>
              </a:solidFill>
              <a:latin typeface="Cambria" panose="02040503050406030204" pitchFamily="18" charset="0"/>
            </a:endParaRPr>
          </a:p>
        </p:txBody>
      </p:sp>
      <p:sp>
        <p:nvSpPr>
          <p:cNvPr id="74" name="Rectangle 73"/>
          <p:cNvSpPr/>
          <p:nvPr/>
        </p:nvSpPr>
        <p:spPr>
          <a:xfrm>
            <a:off x="644005" y="5159180"/>
            <a:ext cx="1107465" cy="4074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For C</a:t>
            </a:r>
            <a:r>
              <a:rPr lang="en-US" sz="2400" b="1" baseline="-25000" dirty="0">
                <a:solidFill>
                  <a:srgbClr val="FF5722"/>
                </a:solidFill>
                <a:latin typeface="Cambria" panose="02040503050406030204" pitchFamily="18" charset="0"/>
              </a:rPr>
              <a:t>5</a:t>
            </a:r>
            <a:endParaRPr lang="en-GB" b="1" dirty="0">
              <a:solidFill>
                <a:srgbClr val="FF5722"/>
              </a:solidFill>
              <a:latin typeface="Cambria" panose="02040503050406030204" pitchFamily="18" charset="0"/>
            </a:endParaRPr>
          </a:p>
        </p:txBody>
      </p:sp>
      <p:sp>
        <p:nvSpPr>
          <p:cNvPr id="75" name="Rectangle 74"/>
          <p:cNvSpPr/>
          <p:nvPr/>
        </p:nvSpPr>
        <p:spPr>
          <a:xfrm>
            <a:off x="1851263" y="5159180"/>
            <a:ext cx="2412393" cy="407462"/>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M(C</a:t>
            </a:r>
            <a:r>
              <a:rPr lang="en-US" sz="2000" b="1" baseline="-25000" dirty="0">
                <a:solidFill>
                  <a:schemeClr val="tx1"/>
                </a:solidFill>
                <a:latin typeface="Cambria" panose="02040503050406030204" pitchFamily="18" charset="0"/>
              </a:rPr>
              <a:t>5</a:t>
            </a:r>
            <a:r>
              <a:rPr lang="en-US" sz="2000" b="1" dirty="0" smtClean="0">
                <a:solidFill>
                  <a:schemeClr val="tx1"/>
                </a:solidFill>
                <a:latin typeface="Cambria" panose="02040503050406030204" pitchFamily="18" charset="0"/>
              </a:rPr>
              <a:t>) = 0.28</a:t>
            </a:r>
            <a:endParaRPr lang="en-GB" sz="2000" b="1" dirty="0">
              <a:solidFill>
                <a:schemeClr val="tx1"/>
              </a:solidFill>
              <a:latin typeface="Cambria" panose="02040503050406030204" pitchFamily="18" charset="0"/>
            </a:endParaRPr>
          </a:p>
        </p:txBody>
      </p:sp>
      <p:sp>
        <p:nvSpPr>
          <p:cNvPr id="76" name="Rectangle 75"/>
          <p:cNvSpPr/>
          <p:nvPr/>
        </p:nvSpPr>
        <p:spPr>
          <a:xfrm>
            <a:off x="6095999" y="3473440"/>
            <a:ext cx="4781108" cy="1508937"/>
          </a:xfrm>
          <a:prstGeom prst="rect">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ambria" panose="02040503050406030204" pitchFamily="18" charset="0"/>
              </a:rPr>
              <a:t>    Avg{M(C</a:t>
            </a:r>
            <a:r>
              <a:rPr lang="en-US" b="1" baseline="-25000" dirty="0" smtClean="0">
                <a:solidFill>
                  <a:schemeClr val="tx1"/>
                </a:solidFill>
                <a:latin typeface="Cambria" panose="02040503050406030204" pitchFamily="18" charset="0"/>
              </a:rPr>
              <a:t>1</a:t>
            </a:r>
            <a:r>
              <a:rPr lang="en-US" b="1" dirty="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M(C</a:t>
            </a:r>
            <a:r>
              <a:rPr lang="en-US" b="1" baseline="-25000" dirty="0" smtClean="0">
                <a:solidFill>
                  <a:schemeClr val="tx1"/>
                </a:solidFill>
                <a:latin typeface="Cambria" panose="02040503050406030204" pitchFamily="18" charset="0"/>
              </a:rPr>
              <a:t>2</a:t>
            </a:r>
            <a:r>
              <a:rPr lang="en-US" b="1" dirty="0" smtClean="0">
                <a:solidFill>
                  <a:schemeClr val="tx1"/>
                </a:solidFill>
                <a:latin typeface="Cambria" panose="02040503050406030204" pitchFamily="18" charset="0"/>
              </a:rPr>
              <a:t>), M(C</a:t>
            </a:r>
            <a:r>
              <a:rPr lang="en-US" b="1" baseline="-25000" dirty="0" smtClean="0">
                <a:solidFill>
                  <a:schemeClr val="tx1"/>
                </a:solidFill>
                <a:latin typeface="Cambria" panose="02040503050406030204" pitchFamily="18" charset="0"/>
              </a:rPr>
              <a:t>3</a:t>
            </a:r>
            <a:r>
              <a:rPr lang="en-US" b="1" dirty="0" smtClean="0">
                <a:solidFill>
                  <a:schemeClr val="tx1"/>
                </a:solidFill>
                <a:latin typeface="Cambria" panose="02040503050406030204" pitchFamily="18" charset="0"/>
              </a:rPr>
              <a:t>), M(C</a:t>
            </a:r>
            <a:r>
              <a:rPr lang="en-US" b="1" baseline="-25000" dirty="0" smtClean="0">
                <a:solidFill>
                  <a:schemeClr val="tx1"/>
                </a:solidFill>
                <a:latin typeface="Cambria" panose="02040503050406030204" pitchFamily="18" charset="0"/>
              </a:rPr>
              <a:t>4</a:t>
            </a:r>
            <a:r>
              <a:rPr lang="en-US" b="1" dirty="0" smtClean="0">
                <a:solidFill>
                  <a:schemeClr val="tx1"/>
                </a:solidFill>
                <a:latin typeface="Cambria" panose="02040503050406030204" pitchFamily="18" charset="0"/>
              </a:rPr>
              <a:t>), M(C</a:t>
            </a:r>
            <a:r>
              <a:rPr lang="en-US" b="1" baseline="-25000" dirty="0" smtClean="0">
                <a:solidFill>
                  <a:schemeClr val="tx1"/>
                </a:solidFill>
                <a:latin typeface="Cambria" panose="02040503050406030204" pitchFamily="18" charset="0"/>
              </a:rPr>
              <a:t>5</a:t>
            </a:r>
            <a:r>
              <a:rPr lang="en-US" b="1" dirty="0" smtClean="0">
                <a:solidFill>
                  <a:schemeClr val="tx1"/>
                </a:solidFill>
                <a:latin typeface="Cambria" panose="02040503050406030204" pitchFamily="18" charset="0"/>
              </a:rPr>
              <a:t>) }</a:t>
            </a:r>
          </a:p>
          <a:p>
            <a:endParaRPr lang="en-US" b="1" dirty="0" smtClean="0">
              <a:solidFill>
                <a:schemeClr val="tx1"/>
              </a:solidFill>
              <a:latin typeface="Cambria" panose="02040503050406030204" pitchFamily="18" charset="0"/>
            </a:endParaRPr>
          </a:p>
          <a:p>
            <a:r>
              <a:rPr lang="en-US" b="1" dirty="0" smtClean="0">
                <a:solidFill>
                  <a:schemeClr val="tx1"/>
                </a:solidFill>
                <a:latin typeface="Cambria" panose="02040503050406030204" pitchFamily="18" charset="0"/>
              </a:rPr>
              <a:t>= Avg{0.41, 0.28, 0.28, 0.41, 0.28}</a:t>
            </a:r>
          </a:p>
          <a:p>
            <a:endParaRPr lang="en-US" b="1" dirty="0">
              <a:solidFill>
                <a:schemeClr val="tx1"/>
              </a:solidFill>
              <a:latin typeface="Cambria" panose="02040503050406030204" pitchFamily="18" charset="0"/>
            </a:endParaRPr>
          </a:p>
          <a:p>
            <a:r>
              <a:rPr lang="en-US" b="1" dirty="0" smtClean="0">
                <a:solidFill>
                  <a:schemeClr val="tx1"/>
                </a:solidFill>
                <a:latin typeface="Cambria" panose="02040503050406030204" pitchFamily="18" charset="0"/>
              </a:rPr>
              <a:t>= 0.332</a:t>
            </a:r>
            <a:endParaRPr lang="en-GB" b="1" dirty="0">
              <a:solidFill>
                <a:schemeClr val="tx1"/>
              </a:solidFill>
              <a:latin typeface="Cambria" panose="02040503050406030204" pitchFamily="18" charset="0"/>
            </a:endParaRPr>
          </a:p>
        </p:txBody>
      </p:sp>
      <p:sp>
        <p:nvSpPr>
          <p:cNvPr id="77" name="Rectangle 76"/>
          <p:cNvSpPr/>
          <p:nvPr/>
        </p:nvSpPr>
        <p:spPr>
          <a:xfrm>
            <a:off x="7747198" y="3065978"/>
            <a:ext cx="3129909" cy="407462"/>
          </a:xfrm>
          <a:prstGeom prst="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DB-Index for all clusters</a:t>
            </a:r>
            <a:endParaRPr lang="en-GB" sz="2000" b="1" dirty="0">
              <a:solidFill>
                <a:schemeClr val="tx1"/>
              </a:solidFill>
              <a:latin typeface="Cambria" panose="02040503050406030204" pitchFamily="18" charset="0"/>
            </a:endParaRPr>
          </a:p>
        </p:txBody>
      </p:sp>
    </p:spTree>
    <p:custDataLst>
      <p:tags r:id="rId1"/>
    </p:custDataLst>
    <p:extLst>
      <p:ext uri="{BB962C8B-B14F-4D97-AF65-F5344CB8AC3E}">
        <p14:creationId xmlns:p14="http://schemas.microsoft.com/office/powerpoint/2010/main" val="2382420028"/>
      </p:ext>
    </p:extLst>
  </p:cSld>
  <p:clrMapOvr>
    <a:masterClrMapping/>
  </p:clrMapOvr>
  <mc:AlternateContent xmlns:mc="http://schemas.openxmlformats.org/markup-compatibility/2006" xmlns:p14="http://schemas.microsoft.com/office/powerpoint/2010/main">
    <mc:Choice Requires="p14">
      <p:transition spd="slow" p14:dur="2000" advTm="71490"/>
    </mc:Choice>
    <mc:Fallback xmlns="">
      <p:transition spd="slow" advTm="714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54000" y="326645"/>
            <a:ext cx="3312160" cy="71831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Overview</a:t>
            </a: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18</a:t>
            </a:r>
            <a:endParaRPr lang="en-GB" b="1" dirty="0">
              <a:solidFill>
                <a:srgbClr val="212121"/>
              </a:solidFill>
              <a:latin typeface="Agency FB" panose="020B0503020202020204" pitchFamily="34" charset="0"/>
            </a:endParaRPr>
          </a:p>
        </p:txBody>
      </p:sp>
      <p:sp>
        <p:nvSpPr>
          <p:cNvPr id="23" name="Rectangle 22"/>
          <p:cNvSpPr/>
          <p:nvPr/>
        </p:nvSpPr>
        <p:spPr>
          <a:xfrm>
            <a:off x="3322955" y="2184313"/>
            <a:ext cx="546989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12121"/>
                </a:solidFill>
                <a:latin typeface="Agency FB" panose="020B0503020202020204" pitchFamily="34" charset="0"/>
              </a:rPr>
              <a:t>3 Optimal Incremental Solution</a:t>
            </a:r>
            <a:endParaRPr lang="en-GB" sz="3600" b="1" dirty="0">
              <a:solidFill>
                <a:srgbClr val="212121"/>
              </a:solidFill>
              <a:latin typeface="Agency FB" panose="020B0503020202020204" pitchFamily="34" charset="0"/>
            </a:endParaRPr>
          </a:p>
        </p:txBody>
      </p:sp>
      <p:sp>
        <p:nvSpPr>
          <p:cNvPr id="29" name="Rectangle 28"/>
          <p:cNvSpPr/>
          <p:nvPr/>
        </p:nvSpPr>
        <p:spPr>
          <a:xfrm>
            <a:off x="2825496" y="2845859"/>
            <a:ext cx="631850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3.1 Desirable Properties of linkage</a:t>
            </a:r>
            <a:endParaRPr lang="en-GB" sz="3600" b="1" dirty="0">
              <a:solidFill>
                <a:srgbClr val="FF5722"/>
              </a:solidFill>
              <a:latin typeface="Agency FB" panose="020B0503020202020204" pitchFamily="34" charset="0"/>
            </a:endParaRPr>
          </a:p>
        </p:txBody>
      </p:sp>
      <p:sp>
        <p:nvSpPr>
          <p:cNvPr id="30" name="Rectangle 29"/>
          <p:cNvSpPr/>
          <p:nvPr/>
        </p:nvSpPr>
        <p:spPr>
          <a:xfrm>
            <a:off x="2825496" y="3502731"/>
            <a:ext cx="631850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3.2 Connected component Algorithm</a:t>
            </a:r>
            <a:endParaRPr lang="en-GB" sz="3600" b="1" dirty="0">
              <a:solidFill>
                <a:srgbClr val="FF5722"/>
              </a:solidFill>
              <a:latin typeface="Agency FB" panose="020B0503020202020204" pitchFamily="34" charset="0"/>
            </a:endParaRPr>
          </a:p>
        </p:txBody>
      </p:sp>
      <p:sp>
        <p:nvSpPr>
          <p:cNvPr id="32" name="Rectangle 31"/>
          <p:cNvSpPr/>
          <p:nvPr/>
        </p:nvSpPr>
        <p:spPr>
          <a:xfrm>
            <a:off x="3322954" y="4159604"/>
            <a:ext cx="546988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3.3 Iterative Algorithm</a:t>
            </a:r>
            <a:endParaRPr lang="en-GB" sz="3600" b="1" dirty="0">
              <a:solidFill>
                <a:srgbClr val="FF5722"/>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3404492289"/>
      </p:ext>
    </p:extLst>
  </p:cSld>
  <p:clrMapOvr>
    <a:masterClrMapping/>
  </p:clrMapOvr>
  <mc:AlternateContent xmlns:mc="http://schemas.openxmlformats.org/markup-compatibility/2006" xmlns:p14="http://schemas.microsoft.com/office/powerpoint/2010/main">
    <mc:Choice Requires="p14">
      <p:transition spd="slow" p14:dur="2000" advTm="50127"/>
    </mc:Choice>
    <mc:Fallback xmlns="">
      <p:transition spd="slow" advTm="501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xEl>
                                              <p:pRg st="0" end="0"/>
                                            </p:txEl>
                                          </p:spTgt>
                                        </p:tgtEl>
                                        <p:attrNameLst>
                                          <p:attrName>style.visibility</p:attrName>
                                        </p:attrNameLst>
                                      </p:cBhvr>
                                      <p:to>
                                        <p:strVal val="visible"/>
                                      </p:to>
                                    </p:set>
                                    <p:animEffect transition="in" filter="fade">
                                      <p:cBhvr>
                                        <p:cTn id="17" dur="500"/>
                                        <p:tgtEl>
                                          <p:spTgt spid="3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9" grpId="0" animBg="1"/>
      <p:bldP spid="3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80280" cy="1253590"/>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19</a:t>
            </a:r>
            <a:endParaRPr lang="en-GB" b="1" dirty="0">
              <a:solidFill>
                <a:srgbClr val="212121"/>
              </a:solidFill>
              <a:latin typeface="Agency FB" panose="020B0503020202020204" pitchFamily="34" charset="0"/>
            </a:endParaRPr>
          </a:p>
        </p:txBody>
      </p:sp>
      <p:sp>
        <p:nvSpPr>
          <p:cNvPr id="19" name="Rectangle 18"/>
          <p:cNvSpPr/>
          <p:nvPr/>
        </p:nvSpPr>
        <p:spPr>
          <a:xfrm>
            <a:off x="4685780" y="554539"/>
            <a:ext cx="406402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Definition 3.1 : </a:t>
            </a:r>
            <a:r>
              <a:rPr lang="en-US" sz="2800" b="1" dirty="0" smtClean="0">
                <a:solidFill>
                  <a:srgbClr val="FF5722"/>
                </a:solidFill>
                <a:latin typeface="Agency FB" panose="020B0503020202020204" pitchFamily="34" charset="0"/>
              </a:rPr>
              <a:t>CONNECTIVITY</a:t>
            </a:r>
            <a:endParaRPr lang="en-GB" sz="3200" b="1" dirty="0">
              <a:solidFill>
                <a:srgbClr val="FF5722"/>
              </a:solidFill>
              <a:latin typeface="Agency FB" panose="020B0503020202020204" pitchFamily="34" charset="0"/>
            </a:endParaRPr>
          </a:p>
        </p:txBody>
      </p:sp>
      <p:sp>
        <p:nvSpPr>
          <p:cNvPr id="26" name="Rectangle 25"/>
          <p:cNvSpPr/>
          <p:nvPr/>
        </p:nvSpPr>
        <p:spPr>
          <a:xfrm>
            <a:off x="8879070" y="2009488"/>
            <a:ext cx="302305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212121"/>
                </a:solidFill>
                <a:latin typeface="Agency FB" panose="020B0503020202020204" pitchFamily="34" charset="0"/>
              </a:rPr>
              <a:t>Objective function in graph clustering</a:t>
            </a:r>
            <a:endParaRPr lang="en-GB" dirty="0">
              <a:solidFill>
                <a:srgbClr val="212121"/>
              </a:solidFill>
              <a:latin typeface="Agency FB" panose="020B0503020202020204" pitchFamily="34" charset="0"/>
            </a:endParaRPr>
          </a:p>
        </p:txBody>
      </p:sp>
      <p:sp>
        <p:nvSpPr>
          <p:cNvPr id="28" name="Rectangle 27"/>
          <p:cNvSpPr/>
          <p:nvPr/>
        </p:nvSpPr>
        <p:spPr>
          <a:xfrm>
            <a:off x="8857187" y="2571606"/>
            <a:ext cx="304494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212121"/>
                </a:solidFill>
                <a:latin typeface="Agency FB" panose="020B0503020202020204" pitchFamily="34" charset="0"/>
              </a:rPr>
              <a:t>Optimal clustering of </a:t>
            </a:r>
            <a:r>
              <a:rPr lang="en-US" dirty="0" smtClean="0">
                <a:solidFill>
                  <a:srgbClr val="212121"/>
                </a:solidFill>
                <a:latin typeface="Cambria" panose="02040503050406030204" pitchFamily="18" charset="0"/>
              </a:rPr>
              <a:t>G</a:t>
            </a:r>
            <a:r>
              <a:rPr lang="en-US" dirty="0" smtClean="0">
                <a:solidFill>
                  <a:srgbClr val="212121"/>
                </a:solidFill>
                <a:latin typeface="Agency FB" panose="020B0503020202020204" pitchFamily="34" charset="0"/>
              </a:rPr>
              <a:t> according to </a:t>
            </a:r>
            <a:r>
              <a:rPr lang="en-US" dirty="0" smtClean="0">
                <a:solidFill>
                  <a:srgbClr val="212121"/>
                </a:solidFill>
                <a:latin typeface="Cambria" panose="02040503050406030204" pitchFamily="18" charset="0"/>
              </a:rPr>
              <a:t>O</a:t>
            </a:r>
            <a:endParaRPr lang="en-GB" dirty="0">
              <a:solidFill>
                <a:srgbClr val="212121"/>
              </a:solidFill>
              <a:latin typeface="Cambria" panose="02040503050406030204" pitchFamily="18" charset="0"/>
            </a:endParaRPr>
          </a:p>
        </p:txBody>
      </p:sp>
      <p:cxnSp>
        <p:nvCxnSpPr>
          <p:cNvPr id="32" name="Straight Connector 31"/>
          <p:cNvCxnSpPr/>
          <p:nvPr/>
        </p:nvCxnSpPr>
        <p:spPr>
          <a:xfrm>
            <a:off x="8827303" y="2020464"/>
            <a:ext cx="1" cy="137160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9205445" y="1483826"/>
            <a:ext cx="135892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FF5722"/>
                </a:solidFill>
                <a:latin typeface="Agency FB" panose="020B0503020202020204" pitchFamily="34" charset="0"/>
              </a:rPr>
              <a:t>Legends</a:t>
            </a:r>
            <a:endParaRPr lang="en-GB" sz="2400" b="1" dirty="0">
              <a:solidFill>
                <a:srgbClr val="FF5722"/>
              </a:solidFill>
              <a:latin typeface="Agency FB" panose="020B0503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1594" y="2666998"/>
            <a:ext cx="1135478" cy="556308"/>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6323" y="2057638"/>
            <a:ext cx="518205" cy="533446"/>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4555" y="5625474"/>
            <a:ext cx="2956816" cy="525826"/>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1108" y="2000669"/>
            <a:ext cx="670618" cy="556308"/>
          </a:xfrm>
          <a:prstGeom prst="rect">
            <a:avLst/>
          </a:prstGeom>
        </p:spPr>
      </p:pic>
      <p:sp>
        <p:nvSpPr>
          <p:cNvPr id="38" name="Rectangle 37"/>
          <p:cNvSpPr/>
          <p:nvPr/>
        </p:nvSpPr>
        <p:spPr>
          <a:xfrm>
            <a:off x="1373251" y="2029648"/>
            <a:ext cx="2002254"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A clustering </a:t>
            </a:r>
            <a:r>
              <a:rPr lang="en-US" sz="2000" dirty="0">
                <a:solidFill>
                  <a:srgbClr val="212121"/>
                </a:solidFill>
                <a:latin typeface="Agency FB" panose="020B0503020202020204" pitchFamily="34" charset="0"/>
              </a:rPr>
              <a:t>of </a:t>
            </a:r>
            <a:r>
              <a:rPr lang="en-US" sz="2000" dirty="0">
                <a:solidFill>
                  <a:srgbClr val="212121"/>
                </a:solidFill>
                <a:latin typeface="Cambria" panose="02040503050406030204" pitchFamily="18" charset="0"/>
              </a:rPr>
              <a:t>G</a:t>
            </a:r>
            <a:endParaRPr lang="en-GB" sz="2000" dirty="0">
              <a:solidFill>
                <a:srgbClr val="212121"/>
              </a:solidFill>
              <a:latin typeface="Agency FB" panose="020B0503020202020204" pitchFamily="34" charset="0"/>
            </a:endParaRP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046" y="5170998"/>
            <a:ext cx="518205" cy="533446"/>
          </a:xfrm>
          <a:prstGeom prst="rect">
            <a:avLst/>
          </a:prstGeom>
        </p:spPr>
      </p:pic>
      <p:sp>
        <p:nvSpPr>
          <p:cNvPr id="42" name="Rectangle 41"/>
          <p:cNvSpPr/>
          <p:nvPr/>
        </p:nvSpPr>
        <p:spPr>
          <a:xfrm>
            <a:off x="1314515" y="5170998"/>
            <a:ext cx="297094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212121"/>
                </a:solidFill>
                <a:latin typeface="Agency FB" panose="020B0503020202020204" pitchFamily="34" charset="0"/>
              </a:rPr>
              <a:t>s</a:t>
            </a:r>
            <a:r>
              <a:rPr lang="en-US" sz="2400" dirty="0" smtClean="0">
                <a:solidFill>
                  <a:srgbClr val="212121"/>
                </a:solidFill>
                <a:latin typeface="Agency FB" panose="020B0503020202020204" pitchFamily="34" charset="0"/>
              </a:rPr>
              <a:t>atisfies </a:t>
            </a:r>
            <a:r>
              <a:rPr lang="en-US" sz="2400" b="1" i="1" dirty="0">
                <a:solidFill>
                  <a:schemeClr val="tx1"/>
                </a:solidFill>
                <a:latin typeface="Agency FB" panose="020B0503020202020204" pitchFamily="34" charset="0"/>
              </a:rPr>
              <a:t>connectivity</a:t>
            </a:r>
            <a:r>
              <a:rPr lang="en-US" sz="2400" dirty="0">
                <a:solidFill>
                  <a:schemeClr val="tx1"/>
                </a:solidFill>
                <a:latin typeface="Agency FB" panose="020B0503020202020204" pitchFamily="34" charset="0"/>
              </a:rPr>
              <a:t> </a:t>
            </a:r>
            <a:endParaRPr lang="en-GB" sz="2400" dirty="0">
              <a:solidFill>
                <a:srgbClr val="212121"/>
              </a:solidFill>
              <a:latin typeface="Agency FB" panose="020B0503020202020204" pitchFamily="34" charset="0"/>
            </a:endParaRPr>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3959" y="3533184"/>
            <a:ext cx="594412" cy="571550"/>
          </a:xfrm>
          <a:prstGeom prst="rect">
            <a:avLst/>
          </a:prstGeom>
        </p:spPr>
      </p:pic>
      <p:grpSp>
        <p:nvGrpSpPr>
          <p:cNvPr id="14" name="Group 13"/>
          <p:cNvGrpSpPr/>
          <p:nvPr/>
        </p:nvGrpSpPr>
        <p:grpSpPr>
          <a:xfrm>
            <a:off x="1351497" y="5669348"/>
            <a:ext cx="2970943" cy="498350"/>
            <a:chOff x="1241171" y="4382186"/>
            <a:chExt cx="2970943" cy="498350"/>
          </a:xfrm>
        </p:grpSpPr>
        <p:sp>
          <p:nvSpPr>
            <p:cNvPr id="43" name="Rectangle 42"/>
            <p:cNvSpPr/>
            <p:nvPr/>
          </p:nvSpPr>
          <p:spPr>
            <a:xfrm>
              <a:off x="1241171" y="4382186"/>
              <a:ext cx="297094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for every such             and </a:t>
              </a:r>
              <a:endParaRPr lang="en-GB" sz="2000" dirty="0">
                <a:solidFill>
                  <a:srgbClr val="212121"/>
                </a:solidFill>
                <a:latin typeface="Agency FB" panose="020B0503020202020204" pitchFamily="34" charset="0"/>
              </a:endParaRPr>
            </a:p>
          </p:txBody>
        </p:sp>
        <p:pic>
          <p:nvPicPr>
            <p:cNvPr id="44" name="Picture 43"/>
            <p:cNvPicPr>
              <a:picLocks noChangeAspect="1"/>
            </p:cNvPicPr>
            <p:nvPr/>
          </p:nvPicPr>
          <p:blipFill rotWithShape="1">
            <a:blip r:embed="rId7">
              <a:extLst>
                <a:ext uri="{28A0092B-C50C-407E-A947-70E740481C1C}">
                  <a14:useLocalDpi xmlns:a14="http://schemas.microsoft.com/office/drawing/2010/main" val="0"/>
                </a:ext>
              </a:extLst>
            </a:blip>
            <a:srcRect r="13914" b="19413"/>
            <a:stretch/>
          </p:blipFill>
          <p:spPr>
            <a:xfrm>
              <a:off x="2536576" y="4382186"/>
              <a:ext cx="577308" cy="448310"/>
            </a:xfrm>
            <a:prstGeom prst="rect">
              <a:avLst/>
            </a:prstGeom>
          </p:spPr>
        </p:pic>
        <p:pic>
          <p:nvPicPr>
            <p:cNvPr id="47" name="Picture 46"/>
            <p:cNvPicPr>
              <a:picLocks noChangeAspect="1"/>
            </p:cNvPicPr>
            <p:nvPr/>
          </p:nvPicPr>
          <p:blipFill rotWithShape="1">
            <a:blip r:embed="rId8">
              <a:extLst>
                <a:ext uri="{28A0092B-C50C-407E-A947-70E740481C1C}">
                  <a14:useLocalDpi xmlns:a14="http://schemas.microsoft.com/office/drawing/2010/main" val="0"/>
                </a:ext>
              </a:extLst>
            </a:blip>
            <a:srcRect t="11309" b="10030"/>
            <a:stretch/>
          </p:blipFill>
          <p:spPr>
            <a:xfrm>
              <a:off x="3451464" y="4390292"/>
              <a:ext cx="594412" cy="449580"/>
            </a:xfrm>
            <a:prstGeom prst="rect">
              <a:avLst/>
            </a:prstGeom>
          </p:spPr>
        </p:pic>
      </p:grpSp>
      <p:grpSp>
        <p:nvGrpSpPr>
          <p:cNvPr id="78" name="Group 77"/>
          <p:cNvGrpSpPr/>
          <p:nvPr/>
        </p:nvGrpSpPr>
        <p:grpSpPr>
          <a:xfrm>
            <a:off x="1361673" y="3487300"/>
            <a:ext cx="2970943" cy="1181359"/>
            <a:chOff x="1314515" y="3586610"/>
            <a:chExt cx="2970943" cy="1181359"/>
          </a:xfrm>
        </p:grpSpPr>
        <p:sp>
          <p:nvSpPr>
            <p:cNvPr id="39" name="Rectangle 38"/>
            <p:cNvSpPr/>
            <p:nvPr/>
          </p:nvSpPr>
          <p:spPr>
            <a:xfrm>
              <a:off x="1314515" y="3586610"/>
              <a:ext cx="2970943" cy="118135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 A Clustering</a:t>
              </a:r>
            </a:p>
            <a:p>
              <a:r>
                <a:rPr lang="en-US" sz="2000" dirty="0" smtClean="0">
                  <a:solidFill>
                    <a:srgbClr val="212121"/>
                  </a:solidFill>
                  <a:latin typeface="Agency FB" panose="020B0503020202020204" pitchFamily="34" charset="0"/>
                </a:rPr>
                <a:t>- Put 2 disconnected clusters </a:t>
              </a:r>
            </a:p>
            <a:p>
              <a:r>
                <a:rPr lang="en-US" sz="2000" dirty="0" smtClean="0">
                  <a:solidFill>
                    <a:srgbClr val="212121"/>
                  </a:solidFill>
                  <a:latin typeface="Agency FB" panose="020B0503020202020204" pitchFamily="34" charset="0"/>
                </a:rPr>
                <a:t>- In        into the same cluster</a:t>
              </a:r>
              <a:endParaRPr lang="en-GB" sz="2000" dirty="0">
                <a:solidFill>
                  <a:srgbClr val="212121"/>
                </a:solidFill>
                <a:latin typeface="Agency FB" panose="020B0503020202020204" pitchFamily="34" charset="0"/>
              </a:endParaRPr>
            </a:p>
          </p:txBody>
        </p:sp>
        <p:pic>
          <p:nvPicPr>
            <p:cNvPr id="48" name="Picture 47"/>
            <p:cNvPicPr>
              <a:picLocks noChangeAspect="1"/>
            </p:cNvPicPr>
            <p:nvPr/>
          </p:nvPicPr>
          <p:blipFill rotWithShape="1">
            <a:blip r:embed="rId7">
              <a:extLst>
                <a:ext uri="{28A0092B-C50C-407E-A947-70E740481C1C}">
                  <a14:useLocalDpi xmlns:a14="http://schemas.microsoft.com/office/drawing/2010/main" val="0"/>
                </a:ext>
              </a:extLst>
            </a:blip>
            <a:srcRect t="1" r="14815" b="-4738"/>
            <a:stretch/>
          </p:blipFill>
          <p:spPr>
            <a:xfrm>
              <a:off x="1681480" y="4336407"/>
              <a:ext cx="350520" cy="357513"/>
            </a:xfrm>
            <a:prstGeom prst="rect">
              <a:avLst/>
            </a:prstGeom>
          </p:spPr>
        </p:pic>
      </p:grpSp>
      <p:sp>
        <p:nvSpPr>
          <p:cNvPr id="50" name="Oval 49"/>
          <p:cNvSpPr/>
          <p:nvPr/>
        </p:nvSpPr>
        <p:spPr>
          <a:xfrm>
            <a:off x="4777214" y="1905371"/>
            <a:ext cx="1786690" cy="1019537"/>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305081" y="1729340"/>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0</a:t>
            </a:r>
            <a:endParaRPr lang="en-GB" b="1" dirty="0">
              <a:solidFill>
                <a:schemeClr val="tx1"/>
              </a:solidFill>
              <a:latin typeface="Cambria" panose="02040503050406030204" pitchFamily="18" charset="0"/>
            </a:endParaRPr>
          </a:p>
        </p:txBody>
      </p:sp>
      <p:sp>
        <p:nvSpPr>
          <p:cNvPr id="52" name="Rounded Rectangle 51"/>
          <p:cNvSpPr/>
          <p:nvPr/>
        </p:nvSpPr>
        <p:spPr>
          <a:xfrm>
            <a:off x="4446906" y="1729341"/>
            <a:ext cx="2443693" cy="1446636"/>
          </a:xfrm>
          <a:prstGeom prst="roundRect">
            <a:avLst>
              <a:gd name="adj" fmla="val 9495"/>
            </a:avLst>
          </a:prstGeom>
          <a:noFill/>
          <a:ln w="28575">
            <a:solidFill>
              <a:srgbClr val="FF57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3" name="Picture 5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3821" y="2308484"/>
            <a:ext cx="670618" cy="556308"/>
          </a:xfrm>
          <a:prstGeom prst="rect">
            <a:avLst/>
          </a:prstGeom>
        </p:spPr>
      </p:pic>
      <p:sp>
        <p:nvSpPr>
          <p:cNvPr id="58" name="Oval 57"/>
          <p:cNvSpPr/>
          <p:nvPr/>
        </p:nvSpPr>
        <p:spPr>
          <a:xfrm>
            <a:off x="4593000" y="3659982"/>
            <a:ext cx="1968729" cy="1052079"/>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6302906" y="3484449"/>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0</a:t>
            </a:r>
            <a:endParaRPr lang="en-GB" b="1" dirty="0">
              <a:solidFill>
                <a:schemeClr val="tx1"/>
              </a:solidFill>
              <a:latin typeface="Cambria" panose="02040503050406030204" pitchFamily="18" charset="0"/>
            </a:endParaRPr>
          </a:p>
        </p:txBody>
      </p:sp>
      <p:sp>
        <p:nvSpPr>
          <p:cNvPr id="60" name="Rounded Rectangle 59"/>
          <p:cNvSpPr/>
          <p:nvPr/>
        </p:nvSpPr>
        <p:spPr>
          <a:xfrm>
            <a:off x="4444731" y="3484450"/>
            <a:ext cx="2443693" cy="1446636"/>
          </a:xfrm>
          <a:prstGeom prst="roundRect">
            <a:avLst>
              <a:gd name="adj" fmla="val 9495"/>
            </a:avLst>
          </a:prstGeom>
          <a:noFill/>
          <a:ln w="28575">
            <a:solidFill>
              <a:srgbClr val="FF57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p:cNvSpPr/>
          <p:nvPr/>
        </p:nvSpPr>
        <p:spPr>
          <a:xfrm>
            <a:off x="4927439" y="3869555"/>
            <a:ext cx="620458" cy="627471"/>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p:cNvSpPr/>
          <p:nvPr/>
        </p:nvSpPr>
        <p:spPr>
          <a:xfrm>
            <a:off x="5666577" y="3856328"/>
            <a:ext cx="620458" cy="627471"/>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4986197" y="3958535"/>
            <a:ext cx="502941"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0</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66" name="Rectangle 65"/>
          <p:cNvSpPr/>
          <p:nvPr/>
        </p:nvSpPr>
        <p:spPr>
          <a:xfrm>
            <a:off x="5742990" y="3958535"/>
            <a:ext cx="559916"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0</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47182" y="3884288"/>
            <a:ext cx="594412" cy="571550"/>
          </a:xfrm>
          <a:prstGeom prst="rect">
            <a:avLst/>
          </a:prstGeom>
        </p:spPr>
      </p:pic>
      <p:pic>
        <p:nvPicPr>
          <p:cNvPr id="68" name="Picture 6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93605" y="3832319"/>
            <a:ext cx="778237" cy="778237"/>
          </a:xfrm>
          <a:prstGeom prst="rect">
            <a:avLst/>
          </a:prstGeom>
        </p:spPr>
      </p:pic>
      <p:sp>
        <p:nvSpPr>
          <p:cNvPr id="69" name="Rectangle 68"/>
          <p:cNvSpPr/>
          <p:nvPr/>
        </p:nvSpPr>
        <p:spPr>
          <a:xfrm>
            <a:off x="8827303" y="3977101"/>
            <a:ext cx="966302"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212121"/>
                </a:solidFill>
                <a:latin typeface="Agency FB" panose="020B0503020202020204" pitchFamily="34" charset="0"/>
              </a:rPr>
              <a:t>Our Aim</a:t>
            </a:r>
            <a:endParaRPr lang="en-GB" b="1" dirty="0">
              <a:solidFill>
                <a:srgbClr val="212121"/>
              </a:solidFill>
              <a:latin typeface="Cambria" panose="02040503050406030204" pitchFamily="18" charset="0"/>
            </a:endParaRPr>
          </a:p>
        </p:txBody>
      </p:sp>
      <p:sp>
        <p:nvSpPr>
          <p:cNvPr id="71" name="Rectangle 70"/>
          <p:cNvSpPr/>
          <p:nvPr/>
        </p:nvSpPr>
        <p:spPr>
          <a:xfrm>
            <a:off x="8680130" y="5219919"/>
            <a:ext cx="2315441"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212121"/>
                </a:solidFill>
                <a:latin typeface="Agency FB" panose="020B0503020202020204" pitchFamily="34" charset="0"/>
              </a:rPr>
              <a:t>Without losing Generality</a:t>
            </a:r>
            <a:endParaRPr lang="en-GB" dirty="0">
              <a:solidFill>
                <a:srgbClr val="212121"/>
              </a:solidFill>
              <a:latin typeface="Cambria" panose="02040503050406030204" pitchFamily="18" charset="0"/>
            </a:endParaRPr>
          </a:p>
        </p:txBody>
      </p:sp>
      <p:grpSp>
        <p:nvGrpSpPr>
          <p:cNvPr id="79" name="Group 78"/>
          <p:cNvGrpSpPr/>
          <p:nvPr/>
        </p:nvGrpSpPr>
        <p:grpSpPr>
          <a:xfrm>
            <a:off x="8702013" y="4741281"/>
            <a:ext cx="2293558" cy="547906"/>
            <a:chOff x="8702013" y="4741281"/>
            <a:chExt cx="2293558" cy="547906"/>
          </a:xfrm>
        </p:grpSpPr>
        <p:sp>
          <p:nvSpPr>
            <p:cNvPr id="70" name="Rectangle 69"/>
            <p:cNvSpPr/>
            <p:nvPr/>
          </p:nvSpPr>
          <p:spPr>
            <a:xfrm>
              <a:off x="8702013" y="4790837"/>
              <a:ext cx="2293558"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212121"/>
                  </a:solidFill>
                  <a:latin typeface="Agency FB" panose="020B0503020202020204" pitchFamily="34" charset="0"/>
                </a:rPr>
                <a:t>Minimize the value of </a:t>
              </a:r>
              <a:endParaRPr lang="en-GB" dirty="0">
                <a:solidFill>
                  <a:srgbClr val="212121"/>
                </a:solidFill>
                <a:latin typeface="Cambria" panose="02040503050406030204" pitchFamily="18" charset="0"/>
              </a:endParaRPr>
            </a:p>
          </p:txBody>
        </p:sp>
        <p:pic>
          <p:nvPicPr>
            <p:cNvPr id="72" name="Picture 7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27670" y="4741281"/>
              <a:ext cx="518205" cy="533446"/>
            </a:xfrm>
            <a:prstGeom prst="rect">
              <a:avLst/>
            </a:prstGeom>
          </p:spPr>
        </p:pic>
      </p:grpSp>
      <p:pic>
        <p:nvPicPr>
          <p:cNvPr id="73" name="Picture 7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02930" y="5581639"/>
            <a:ext cx="550645" cy="550645"/>
          </a:xfrm>
          <a:prstGeom prst="rect">
            <a:avLst/>
          </a:prstGeom>
        </p:spPr>
      </p:pic>
      <p:sp>
        <p:nvSpPr>
          <p:cNvPr id="74" name="Oval 73"/>
          <p:cNvSpPr/>
          <p:nvPr/>
        </p:nvSpPr>
        <p:spPr>
          <a:xfrm>
            <a:off x="4642986" y="2806307"/>
            <a:ext cx="305253" cy="236652"/>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p:cNvSpPr/>
          <p:nvPr/>
        </p:nvSpPr>
        <p:spPr>
          <a:xfrm>
            <a:off x="4561865" y="4584606"/>
            <a:ext cx="305253" cy="236652"/>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p:cNvSpPr/>
          <p:nvPr/>
        </p:nvSpPr>
        <p:spPr>
          <a:xfrm>
            <a:off x="4561865" y="3564128"/>
            <a:ext cx="305253" cy="236652"/>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p:cNvSpPr/>
          <p:nvPr/>
        </p:nvSpPr>
        <p:spPr>
          <a:xfrm>
            <a:off x="4630542" y="1840400"/>
            <a:ext cx="305253" cy="236652"/>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780230823"/>
      </p:ext>
    </p:extLst>
  </p:cSld>
  <p:clrMapOvr>
    <a:masterClrMapping/>
  </p:clrMapOvr>
  <mc:AlternateContent xmlns:mc="http://schemas.openxmlformats.org/markup-compatibility/2006" xmlns:p14="http://schemas.microsoft.com/office/powerpoint/2010/main">
    <mc:Choice Requires="p14">
      <p:transition spd="slow" p14:dur="2000" advTm="67249"/>
    </mc:Choice>
    <mc:Fallback xmlns="">
      <p:transition spd="slow" advTm="672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10"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fade">
                                      <p:cBhvr>
                                        <p:cTn id="28" dur="500"/>
                                        <p:tgtEl>
                                          <p:spTgt spid="6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10" presetClass="entr" presetSubtype="0" fill="hold" nodeType="with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fade">
                                      <p:cBhvr>
                                        <p:cTn id="39" dur="500"/>
                                        <p:tgtEl>
                                          <p:spTgt spid="7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circle(in)">
                                      <p:cBhvr>
                                        <p:cTn id="60" dur="1000"/>
                                        <p:tgtEl>
                                          <p:spTgt spid="50"/>
                                        </p:tgtEl>
                                      </p:cBhvr>
                                    </p:animEffect>
                                  </p:childTnLst>
                                </p:cTn>
                              </p:par>
                              <p:par>
                                <p:cTn id="61" presetID="6" presetClass="entr" presetSubtype="16"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circle(in)">
                                      <p:cBhvr>
                                        <p:cTn id="63" dur="1000"/>
                                        <p:tgtEl>
                                          <p:spTgt spid="51"/>
                                        </p:tgtEl>
                                      </p:cBhvr>
                                    </p:animEffect>
                                  </p:childTnLst>
                                </p:cTn>
                              </p:par>
                              <p:par>
                                <p:cTn id="64" presetID="6" presetClass="entr" presetSubtype="16" fill="hold" grpId="0" nodeType="with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circle(in)">
                                      <p:cBhvr>
                                        <p:cTn id="66" dur="1000"/>
                                        <p:tgtEl>
                                          <p:spTgt spid="52"/>
                                        </p:tgtEl>
                                      </p:cBhvr>
                                    </p:animEffect>
                                  </p:childTnLst>
                                </p:cTn>
                              </p:par>
                              <p:par>
                                <p:cTn id="67" presetID="6" presetClass="entr" presetSubtype="16" fill="hold" nodeType="with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circle(in)">
                                      <p:cBhvr>
                                        <p:cTn id="69" dur="1000"/>
                                        <p:tgtEl>
                                          <p:spTgt spid="53"/>
                                        </p:tgtEl>
                                      </p:cBhvr>
                                    </p:animEffect>
                                  </p:childTnLst>
                                </p:cTn>
                              </p:par>
                              <p:par>
                                <p:cTn id="70" presetID="6" presetClass="entr" presetSubtype="16"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circle(in)">
                                      <p:cBhvr>
                                        <p:cTn id="72" dur="1000"/>
                                        <p:tgtEl>
                                          <p:spTgt spid="74"/>
                                        </p:tgtEl>
                                      </p:cBhvr>
                                    </p:animEffect>
                                  </p:childTnLst>
                                </p:cTn>
                              </p:par>
                              <p:par>
                                <p:cTn id="73" presetID="6" presetClass="entr" presetSubtype="16"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animEffect transition="in" filter="circle(in)">
                                      <p:cBhvr>
                                        <p:cTn id="75" dur="1000"/>
                                        <p:tgtEl>
                                          <p:spTgt spid="7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500"/>
                                        <p:tgtEl>
                                          <p:spTgt spid="13"/>
                                        </p:tgtEl>
                                      </p:cBhvr>
                                    </p:animEffect>
                                  </p:childTnLst>
                                </p:cTn>
                              </p:par>
                              <p:par>
                                <p:cTn id="81" presetID="10" presetClass="entr" presetSubtype="0" fill="hold" nodeType="withEffect">
                                  <p:stCondLst>
                                    <p:cond delay="0"/>
                                  </p:stCondLst>
                                  <p:childTnLst>
                                    <p:set>
                                      <p:cBhvr>
                                        <p:cTn id="82" dur="1" fill="hold">
                                          <p:stCondLst>
                                            <p:cond delay="0"/>
                                          </p:stCondLst>
                                        </p:cTn>
                                        <p:tgtEl>
                                          <p:spTgt spid="78"/>
                                        </p:tgtEl>
                                        <p:attrNameLst>
                                          <p:attrName>style.visibility</p:attrName>
                                        </p:attrNameLst>
                                      </p:cBhvr>
                                      <p:to>
                                        <p:strVal val="visible"/>
                                      </p:to>
                                    </p:set>
                                    <p:animEffect transition="in" filter="fade">
                                      <p:cBhvr>
                                        <p:cTn id="83" dur="500"/>
                                        <p:tgtEl>
                                          <p:spTgt spid="7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58"/>
                                        </p:tgtEl>
                                        <p:attrNameLst>
                                          <p:attrName>style.visibility</p:attrName>
                                        </p:attrNameLst>
                                      </p:cBhvr>
                                      <p:to>
                                        <p:strVal val="visible"/>
                                      </p:to>
                                    </p:set>
                                    <p:animEffect transition="in" filter="fade">
                                      <p:cBhvr>
                                        <p:cTn id="88" dur="500"/>
                                        <p:tgtEl>
                                          <p:spTgt spid="5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fade">
                                      <p:cBhvr>
                                        <p:cTn id="91" dur="500"/>
                                        <p:tgtEl>
                                          <p:spTgt spid="5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0"/>
                                        </p:tgtEl>
                                        <p:attrNameLst>
                                          <p:attrName>style.visibility</p:attrName>
                                        </p:attrNameLst>
                                      </p:cBhvr>
                                      <p:to>
                                        <p:strVal val="visible"/>
                                      </p:to>
                                    </p:set>
                                    <p:animEffect transition="in" filter="fade">
                                      <p:cBhvr>
                                        <p:cTn id="94" dur="500"/>
                                        <p:tgtEl>
                                          <p:spTgt spid="6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1"/>
                                        </p:tgtEl>
                                        <p:attrNameLst>
                                          <p:attrName>style.visibility</p:attrName>
                                        </p:attrNameLst>
                                      </p:cBhvr>
                                      <p:to>
                                        <p:strVal val="visible"/>
                                      </p:to>
                                    </p:set>
                                    <p:animEffect transition="in" filter="fade">
                                      <p:cBhvr>
                                        <p:cTn id="97" dur="500"/>
                                        <p:tgtEl>
                                          <p:spTgt spid="6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2"/>
                                        </p:tgtEl>
                                        <p:attrNameLst>
                                          <p:attrName>style.visibility</p:attrName>
                                        </p:attrNameLst>
                                      </p:cBhvr>
                                      <p:to>
                                        <p:strVal val="visible"/>
                                      </p:to>
                                    </p:set>
                                    <p:animEffect transition="in" filter="fade">
                                      <p:cBhvr>
                                        <p:cTn id="100" dur="500"/>
                                        <p:tgtEl>
                                          <p:spTgt spid="6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7"/>
                                        </p:tgtEl>
                                        <p:attrNameLst>
                                          <p:attrName>style.visibility</p:attrName>
                                        </p:attrNameLst>
                                      </p:cBhvr>
                                      <p:to>
                                        <p:strVal val="visible"/>
                                      </p:to>
                                    </p:set>
                                    <p:animEffect transition="in" filter="fade">
                                      <p:cBhvr>
                                        <p:cTn id="103" dur="500"/>
                                        <p:tgtEl>
                                          <p:spTgt spid="57"/>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6"/>
                                        </p:tgtEl>
                                        <p:attrNameLst>
                                          <p:attrName>style.visibility</p:attrName>
                                        </p:attrNameLst>
                                      </p:cBhvr>
                                      <p:to>
                                        <p:strVal val="visible"/>
                                      </p:to>
                                    </p:set>
                                    <p:animEffect transition="in" filter="fade">
                                      <p:cBhvr>
                                        <p:cTn id="106" dur="500"/>
                                        <p:tgtEl>
                                          <p:spTgt spid="66"/>
                                        </p:tgtEl>
                                      </p:cBhvr>
                                    </p:animEffect>
                                  </p:childTnLst>
                                </p:cTn>
                              </p:par>
                              <p:par>
                                <p:cTn id="107" presetID="10" presetClass="entr" presetSubtype="0" fill="hold" nodeType="with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fade">
                                      <p:cBhvr>
                                        <p:cTn id="112" dur="500"/>
                                        <p:tgtEl>
                                          <p:spTgt spid="7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6"/>
                                        </p:tgtEl>
                                        <p:attrNameLst>
                                          <p:attrName>style.visibility</p:attrName>
                                        </p:attrNameLst>
                                      </p:cBhvr>
                                      <p:to>
                                        <p:strVal val="visible"/>
                                      </p:to>
                                    </p:set>
                                    <p:animEffect transition="in" filter="fade">
                                      <p:cBhvr>
                                        <p:cTn id="115" dur="500"/>
                                        <p:tgtEl>
                                          <p:spTgt spid="76"/>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41"/>
                                        </p:tgtEl>
                                        <p:attrNameLst>
                                          <p:attrName>style.visibility</p:attrName>
                                        </p:attrNameLst>
                                      </p:cBhvr>
                                      <p:to>
                                        <p:strVal val="visible"/>
                                      </p:to>
                                    </p:set>
                                    <p:animEffect transition="in" filter="fade">
                                      <p:cBhvr>
                                        <p:cTn id="120" dur="500"/>
                                        <p:tgtEl>
                                          <p:spTgt spid="41"/>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fade">
                                      <p:cBhvr>
                                        <p:cTn id="123" dur="500"/>
                                        <p:tgtEl>
                                          <p:spTgt spid="42"/>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4"/>
                                        </p:tgtEl>
                                        <p:attrNameLst>
                                          <p:attrName>style.visibility</p:attrName>
                                        </p:attrNameLst>
                                      </p:cBhvr>
                                      <p:to>
                                        <p:strVal val="visible"/>
                                      </p:to>
                                    </p:set>
                                    <p:animEffect transition="in" filter="fade">
                                      <p:cBhvr>
                                        <p:cTn id="128" dur="500"/>
                                        <p:tgtEl>
                                          <p:spTgt spid="14"/>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73"/>
                                        </p:tgtEl>
                                        <p:attrNameLst>
                                          <p:attrName>style.visibility</p:attrName>
                                        </p:attrNameLst>
                                      </p:cBhvr>
                                      <p:to>
                                        <p:strVal val="visible"/>
                                      </p:to>
                                    </p:set>
                                    <p:animEffect transition="in" filter="fade">
                                      <p:cBhvr>
                                        <p:cTn id="133" dur="500"/>
                                        <p:tgtEl>
                                          <p:spTgt spid="73"/>
                                        </p:tgtEl>
                                      </p:cBhvr>
                                    </p:animEffect>
                                  </p:childTnLst>
                                </p:cTn>
                              </p:par>
                              <p:par>
                                <p:cTn id="134" presetID="10" presetClass="entr" presetSubtype="0" fill="hold" nodeType="withEffect">
                                  <p:stCondLst>
                                    <p:cond delay="0"/>
                                  </p:stCondLst>
                                  <p:childTnLst>
                                    <p:set>
                                      <p:cBhvr>
                                        <p:cTn id="135" dur="1" fill="hold">
                                          <p:stCondLst>
                                            <p:cond delay="0"/>
                                          </p:stCondLst>
                                        </p:cTn>
                                        <p:tgtEl>
                                          <p:spTgt spid="7"/>
                                        </p:tgtEl>
                                        <p:attrNameLst>
                                          <p:attrName>style.visibility</p:attrName>
                                        </p:attrNameLst>
                                      </p:cBhvr>
                                      <p:to>
                                        <p:strVal val="visible"/>
                                      </p:to>
                                    </p:set>
                                    <p:animEffect transition="in" filter="fade">
                                      <p:cBhvr>
                                        <p:cTn id="1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animBg="1"/>
      <p:bldP spid="28" grpId="0" animBg="1"/>
      <p:bldP spid="33" grpId="0" animBg="1"/>
      <p:bldP spid="38" grpId="0" animBg="1"/>
      <p:bldP spid="42" grpId="0" animBg="1"/>
      <p:bldP spid="50" grpId="0" animBg="1"/>
      <p:bldP spid="51" grpId="0"/>
      <p:bldP spid="52" grpId="0" animBg="1"/>
      <p:bldP spid="58" grpId="0" animBg="1"/>
      <p:bldP spid="59" grpId="0"/>
      <p:bldP spid="60" grpId="0" animBg="1"/>
      <p:bldP spid="61" grpId="0" animBg="1"/>
      <p:bldP spid="62" grpId="0" animBg="1"/>
      <p:bldP spid="57" grpId="0"/>
      <p:bldP spid="66" grpId="0"/>
      <p:bldP spid="69" grpId="0" animBg="1"/>
      <p:bldP spid="71" grpId="0" animBg="1"/>
      <p:bldP spid="74" grpId="0" animBg="1"/>
      <p:bldP spid="75" grpId="0" animBg="1"/>
      <p:bldP spid="76" grpId="0" animBg="1"/>
      <p:bldP spid="7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80280" cy="1253590"/>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19</a:t>
            </a:r>
            <a:endParaRPr lang="en-GB" b="1" dirty="0">
              <a:solidFill>
                <a:srgbClr val="212121"/>
              </a:solidFill>
              <a:latin typeface="Agency FB" panose="020B0503020202020204" pitchFamily="34" charset="0"/>
            </a:endParaRPr>
          </a:p>
        </p:txBody>
      </p:sp>
      <p:sp>
        <p:nvSpPr>
          <p:cNvPr id="21" name="Rectangle 20"/>
          <p:cNvSpPr/>
          <p:nvPr/>
        </p:nvSpPr>
        <p:spPr>
          <a:xfrm>
            <a:off x="4512191" y="569593"/>
            <a:ext cx="401702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Definition 3.2 : </a:t>
            </a:r>
            <a:r>
              <a:rPr lang="en-US" sz="2800" b="1" dirty="0" smtClean="0">
                <a:solidFill>
                  <a:srgbClr val="FF5722"/>
                </a:solidFill>
                <a:latin typeface="Agency FB" panose="020B0503020202020204" pitchFamily="34" charset="0"/>
              </a:rPr>
              <a:t>LOCALITY</a:t>
            </a:r>
            <a:endParaRPr lang="en-GB" sz="3200" b="1" dirty="0">
              <a:solidFill>
                <a:srgbClr val="FF5722"/>
              </a:solidFill>
              <a:latin typeface="Agency FB" panose="020B0503020202020204" pitchFamily="34" charset="0"/>
            </a:endParaRPr>
          </a:p>
        </p:txBody>
      </p:sp>
      <p:sp>
        <p:nvSpPr>
          <p:cNvPr id="22" name="Rectangle 21"/>
          <p:cNvSpPr/>
          <p:nvPr/>
        </p:nvSpPr>
        <p:spPr>
          <a:xfrm>
            <a:off x="685800" y="2122264"/>
            <a:ext cx="172655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latin typeface="Cambria" panose="02040503050406030204" pitchFamily="18" charset="0"/>
              </a:rPr>
              <a:t>G1</a:t>
            </a:r>
            <a:r>
              <a:rPr lang="en-US" sz="2800" dirty="0" smtClean="0">
                <a:solidFill>
                  <a:schemeClr val="tx1"/>
                </a:solidFill>
                <a:latin typeface="Agency FB" panose="020B0503020202020204" pitchFamily="34" charset="0"/>
              </a:rPr>
              <a:t> and </a:t>
            </a:r>
            <a:r>
              <a:rPr lang="en-US" sz="2800" dirty="0" smtClean="0">
                <a:solidFill>
                  <a:schemeClr val="tx1"/>
                </a:solidFill>
                <a:latin typeface="Cambria" panose="02040503050406030204" pitchFamily="18" charset="0"/>
              </a:rPr>
              <a:t>G2</a:t>
            </a:r>
            <a:endParaRPr lang="en-GB" sz="2800" b="1" i="1" dirty="0">
              <a:solidFill>
                <a:schemeClr val="tx1"/>
              </a:solidFill>
              <a:latin typeface="Cambria" panose="02040503050406030204" pitchFamily="18" charset="0"/>
            </a:endParaRPr>
          </a:p>
        </p:txBody>
      </p:sp>
      <p:grpSp>
        <p:nvGrpSpPr>
          <p:cNvPr id="19" name="Group 18"/>
          <p:cNvGrpSpPr/>
          <p:nvPr/>
        </p:nvGrpSpPr>
        <p:grpSpPr>
          <a:xfrm>
            <a:off x="2101008" y="5175174"/>
            <a:ext cx="2755797" cy="645203"/>
            <a:chOff x="6534507" y="4397970"/>
            <a:chExt cx="2755797" cy="645203"/>
          </a:xfrm>
        </p:grpSpPr>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4507" y="4403093"/>
              <a:ext cx="1656207" cy="640080"/>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8710" y="4397970"/>
              <a:ext cx="1071594" cy="640080"/>
            </a:xfrm>
            <a:prstGeom prst="rect">
              <a:avLst/>
            </a:prstGeom>
          </p:spPr>
        </p:pic>
      </p:grpSp>
      <p:sp>
        <p:nvSpPr>
          <p:cNvPr id="26" name="Rectangle 25"/>
          <p:cNvSpPr/>
          <p:nvPr/>
        </p:nvSpPr>
        <p:spPr>
          <a:xfrm>
            <a:off x="2402048" y="2122264"/>
            <a:ext cx="1662588"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rgbClr val="FF0000"/>
                </a:solidFill>
                <a:latin typeface="Agency FB" panose="020B0503020202020204" pitchFamily="34" charset="0"/>
              </a:rPr>
              <a:t>Split of </a:t>
            </a:r>
            <a:r>
              <a:rPr lang="en-US" sz="2800" dirty="0" smtClean="0">
                <a:solidFill>
                  <a:srgbClr val="FF0000"/>
                </a:solidFill>
                <a:latin typeface="Cambria" panose="02040503050406030204" pitchFamily="18" charset="0"/>
              </a:rPr>
              <a:t>G</a:t>
            </a:r>
            <a:endParaRPr lang="en-GB" sz="2800" b="1" i="1" dirty="0">
              <a:solidFill>
                <a:srgbClr val="FF0000"/>
              </a:solidFill>
              <a:latin typeface="Cambria" panose="02040503050406030204" pitchFamily="18" charset="0"/>
            </a:endParaRPr>
          </a:p>
        </p:txBody>
      </p:sp>
      <p:sp>
        <p:nvSpPr>
          <p:cNvPr id="27" name="Oval 26"/>
          <p:cNvSpPr/>
          <p:nvPr/>
        </p:nvSpPr>
        <p:spPr>
          <a:xfrm>
            <a:off x="4642902" y="2755840"/>
            <a:ext cx="1786690" cy="1379500"/>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5188418" y="2176633"/>
            <a:ext cx="649301" cy="49450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G</a:t>
            </a:r>
            <a:endParaRPr lang="en-GB" sz="2400" b="1" i="1" dirty="0">
              <a:solidFill>
                <a:schemeClr val="tx1"/>
              </a:solidFill>
              <a:latin typeface="Cambria" panose="02040503050406030204" pitchFamily="18" charset="0"/>
            </a:endParaRPr>
          </a:p>
        </p:txBody>
      </p:sp>
      <p:cxnSp>
        <p:nvCxnSpPr>
          <p:cNvPr id="29" name="Straight Connector 28"/>
          <p:cNvCxnSpPr>
            <a:stCxn id="27" idx="0"/>
            <a:endCxn id="27" idx="4"/>
          </p:cNvCxnSpPr>
          <p:nvPr/>
        </p:nvCxnSpPr>
        <p:spPr>
          <a:xfrm>
            <a:off x="5536247" y="2755840"/>
            <a:ext cx="0" cy="137950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769931" y="3185120"/>
            <a:ext cx="678670" cy="49367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G1</a:t>
            </a:r>
            <a:endParaRPr lang="en-GB" sz="2400" b="1" i="1" dirty="0">
              <a:solidFill>
                <a:schemeClr val="tx1"/>
              </a:solidFill>
              <a:latin typeface="Cambria" panose="02040503050406030204" pitchFamily="18" charset="0"/>
            </a:endParaRPr>
          </a:p>
        </p:txBody>
      </p:sp>
      <p:sp>
        <p:nvSpPr>
          <p:cNvPr id="32" name="Rectangle 31"/>
          <p:cNvSpPr/>
          <p:nvPr/>
        </p:nvSpPr>
        <p:spPr>
          <a:xfrm>
            <a:off x="5636966" y="3198752"/>
            <a:ext cx="678670" cy="49367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G2</a:t>
            </a:r>
            <a:endParaRPr lang="en-GB" sz="2400" b="1" i="1" dirty="0">
              <a:solidFill>
                <a:schemeClr val="tx1"/>
              </a:solidFill>
              <a:latin typeface="Cambria" panose="02040503050406030204" pitchFamily="18" charset="0"/>
            </a:endParaRPr>
          </a:p>
        </p:txBody>
      </p:sp>
      <p:sp>
        <p:nvSpPr>
          <p:cNvPr id="33" name="Rectangle 32"/>
          <p:cNvSpPr/>
          <p:nvPr/>
        </p:nvSpPr>
        <p:spPr>
          <a:xfrm>
            <a:off x="727225" y="3217680"/>
            <a:ext cx="588461" cy="49367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G1</a:t>
            </a:r>
            <a:endParaRPr lang="en-GB" sz="2400" b="1" i="1" dirty="0">
              <a:solidFill>
                <a:schemeClr val="tx1"/>
              </a:solidFill>
              <a:latin typeface="Cambria" panose="02040503050406030204" pitchFamily="18" charset="0"/>
            </a:endParaRPr>
          </a:p>
        </p:txBody>
      </p:sp>
      <p:sp>
        <p:nvSpPr>
          <p:cNvPr id="37" name="Rectangle 36"/>
          <p:cNvSpPr/>
          <p:nvPr/>
        </p:nvSpPr>
        <p:spPr>
          <a:xfrm>
            <a:off x="3520332" y="3217680"/>
            <a:ext cx="585728" cy="49367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G2</a:t>
            </a:r>
            <a:endParaRPr lang="en-GB" sz="2400" b="1" i="1" dirty="0">
              <a:solidFill>
                <a:schemeClr val="tx1"/>
              </a:solidFill>
              <a:latin typeface="Cambria" panose="02040503050406030204" pitchFamily="18" charset="0"/>
            </a:endParaRPr>
          </a:p>
        </p:txBody>
      </p:sp>
      <p:cxnSp>
        <p:nvCxnSpPr>
          <p:cNvPr id="38" name="Straight Connector 37"/>
          <p:cNvCxnSpPr>
            <a:stCxn id="37" idx="1"/>
            <a:endCxn id="33" idx="3"/>
          </p:cNvCxnSpPr>
          <p:nvPr/>
        </p:nvCxnSpPr>
        <p:spPr>
          <a:xfrm flipH="1">
            <a:off x="1315686" y="3464518"/>
            <a:ext cx="2204646" cy="0"/>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9030" y="3261292"/>
            <a:ext cx="417958" cy="417958"/>
          </a:xfrm>
          <a:prstGeom prst="rect">
            <a:avLst/>
          </a:prstGeom>
        </p:spPr>
      </p:pic>
      <p:pic>
        <p:nvPicPr>
          <p:cNvPr id="39" name="Picture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481" y="4541088"/>
            <a:ext cx="518205" cy="533446"/>
          </a:xfrm>
          <a:prstGeom prst="rect">
            <a:avLst/>
          </a:prstGeom>
        </p:spPr>
      </p:pic>
      <p:sp>
        <p:nvSpPr>
          <p:cNvPr id="41" name="Rectangle 40"/>
          <p:cNvSpPr/>
          <p:nvPr/>
        </p:nvSpPr>
        <p:spPr>
          <a:xfrm>
            <a:off x="1256950" y="4541088"/>
            <a:ext cx="297094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212121"/>
                </a:solidFill>
                <a:latin typeface="Agency FB" panose="020B0503020202020204" pitchFamily="34" charset="0"/>
              </a:rPr>
              <a:t>s</a:t>
            </a:r>
            <a:r>
              <a:rPr lang="en-US" sz="2400" dirty="0" smtClean="0">
                <a:solidFill>
                  <a:srgbClr val="212121"/>
                </a:solidFill>
                <a:latin typeface="Agency FB" panose="020B0503020202020204" pitchFamily="34" charset="0"/>
              </a:rPr>
              <a:t>atisfies </a:t>
            </a:r>
            <a:r>
              <a:rPr lang="en-US" sz="2400" b="1" i="1" dirty="0" smtClean="0">
                <a:solidFill>
                  <a:schemeClr val="tx1"/>
                </a:solidFill>
                <a:latin typeface="Agency FB" panose="020B0503020202020204" pitchFamily="34" charset="0"/>
              </a:rPr>
              <a:t>locality</a:t>
            </a:r>
            <a:endParaRPr lang="en-GB" sz="2400" dirty="0">
              <a:solidFill>
                <a:srgbClr val="212121"/>
              </a:solidFill>
              <a:latin typeface="Agency FB" panose="020B0503020202020204" pitchFamily="34" charset="0"/>
            </a:endParaRPr>
          </a:p>
        </p:txBody>
      </p:sp>
      <p:sp>
        <p:nvSpPr>
          <p:cNvPr id="42" name="Rectangle 41"/>
          <p:cNvSpPr/>
          <p:nvPr/>
        </p:nvSpPr>
        <p:spPr>
          <a:xfrm>
            <a:off x="5081180" y="5246039"/>
            <a:ext cx="4344365"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Forms optimal clustering for </a:t>
            </a:r>
            <a:r>
              <a:rPr lang="en-US" sz="2400" dirty="0" smtClean="0">
                <a:solidFill>
                  <a:srgbClr val="212121"/>
                </a:solidFill>
                <a:latin typeface="Cambria" panose="02040503050406030204" pitchFamily="18" charset="0"/>
              </a:rPr>
              <a:t>G</a:t>
            </a:r>
            <a:r>
              <a:rPr lang="en-US" sz="2400" dirty="0" smtClean="0">
                <a:solidFill>
                  <a:srgbClr val="212121"/>
                </a:solidFill>
                <a:latin typeface="Agency FB" panose="020B0503020202020204" pitchFamily="34" charset="0"/>
              </a:rPr>
              <a:t> under </a:t>
            </a:r>
            <a:r>
              <a:rPr lang="en-US" sz="2400" dirty="0" smtClean="0">
                <a:solidFill>
                  <a:srgbClr val="212121"/>
                </a:solidFill>
                <a:latin typeface="Cambria" panose="02040503050406030204" pitchFamily="18" charset="0"/>
              </a:rPr>
              <a:t>O </a:t>
            </a:r>
            <a:endParaRPr lang="en-GB" sz="2400" dirty="0">
              <a:solidFill>
                <a:srgbClr val="212121"/>
              </a:solidFill>
              <a:latin typeface="Cambria" panose="02040503050406030204" pitchFamily="18" charset="0"/>
            </a:endParaRPr>
          </a:p>
        </p:txBody>
      </p:sp>
      <p:sp>
        <p:nvSpPr>
          <p:cNvPr id="43" name="Rectangle 42"/>
          <p:cNvSpPr/>
          <p:nvPr/>
        </p:nvSpPr>
        <p:spPr>
          <a:xfrm>
            <a:off x="8739056" y="2137211"/>
            <a:ext cx="3163072"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212121"/>
                </a:solidFill>
                <a:latin typeface="Agency FB" panose="020B0503020202020204" pitchFamily="34" charset="0"/>
              </a:rPr>
              <a:t>Optimal clustering of </a:t>
            </a:r>
            <a:r>
              <a:rPr lang="en-US" dirty="0" smtClean="0">
                <a:solidFill>
                  <a:srgbClr val="212121"/>
                </a:solidFill>
                <a:latin typeface="Cambria" panose="02040503050406030204" pitchFamily="18" charset="0"/>
              </a:rPr>
              <a:t>G1</a:t>
            </a:r>
            <a:r>
              <a:rPr lang="en-US" dirty="0" smtClean="0">
                <a:solidFill>
                  <a:srgbClr val="212121"/>
                </a:solidFill>
                <a:latin typeface="Agency FB" panose="020B0503020202020204" pitchFamily="34" charset="0"/>
              </a:rPr>
              <a:t> </a:t>
            </a:r>
            <a:r>
              <a:rPr lang="en-US" dirty="0">
                <a:solidFill>
                  <a:srgbClr val="212121"/>
                </a:solidFill>
                <a:latin typeface="Agency FB" panose="020B0503020202020204" pitchFamily="34" charset="0"/>
              </a:rPr>
              <a:t>according to </a:t>
            </a:r>
            <a:r>
              <a:rPr lang="en-US" dirty="0">
                <a:solidFill>
                  <a:srgbClr val="212121"/>
                </a:solidFill>
                <a:latin typeface="Cambria" panose="02040503050406030204" pitchFamily="18" charset="0"/>
              </a:rPr>
              <a:t>O</a:t>
            </a:r>
            <a:endParaRPr lang="en-GB" dirty="0">
              <a:solidFill>
                <a:srgbClr val="212121"/>
              </a:solidFill>
              <a:latin typeface="Cambria" panose="02040503050406030204" pitchFamily="18" charset="0"/>
            </a:endParaRPr>
          </a:p>
        </p:txBody>
      </p:sp>
      <p:sp>
        <p:nvSpPr>
          <p:cNvPr id="44" name="Rectangle 43"/>
          <p:cNvSpPr/>
          <p:nvPr/>
        </p:nvSpPr>
        <p:spPr>
          <a:xfrm>
            <a:off x="8739056" y="2795270"/>
            <a:ext cx="3163071"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212121"/>
                </a:solidFill>
                <a:latin typeface="Agency FB" panose="020B0503020202020204" pitchFamily="34" charset="0"/>
              </a:rPr>
              <a:t>Optimal clustering of </a:t>
            </a:r>
            <a:r>
              <a:rPr lang="en-US" dirty="0" smtClean="0">
                <a:solidFill>
                  <a:srgbClr val="212121"/>
                </a:solidFill>
                <a:latin typeface="Cambria" panose="02040503050406030204" pitchFamily="18" charset="0"/>
              </a:rPr>
              <a:t>G2</a:t>
            </a:r>
            <a:r>
              <a:rPr lang="en-US" dirty="0" smtClean="0">
                <a:solidFill>
                  <a:srgbClr val="212121"/>
                </a:solidFill>
                <a:latin typeface="Agency FB" panose="020B0503020202020204" pitchFamily="34" charset="0"/>
              </a:rPr>
              <a:t> </a:t>
            </a:r>
            <a:r>
              <a:rPr lang="en-US" dirty="0">
                <a:solidFill>
                  <a:srgbClr val="212121"/>
                </a:solidFill>
                <a:latin typeface="Agency FB" panose="020B0503020202020204" pitchFamily="34" charset="0"/>
              </a:rPr>
              <a:t>according to </a:t>
            </a:r>
            <a:r>
              <a:rPr lang="en-US" dirty="0">
                <a:solidFill>
                  <a:srgbClr val="212121"/>
                </a:solidFill>
                <a:latin typeface="Cambria" panose="02040503050406030204" pitchFamily="18" charset="0"/>
              </a:rPr>
              <a:t>O</a:t>
            </a:r>
            <a:endParaRPr lang="en-GB" dirty="0">
              <a:solidFill>
                <a:srgbClr val="212121"/>
              </a:solidFill>
              <a:latin typeface="Cambria" panose="02040503050406030204" pitchFamily="18" charset="0"/>
            </a:endParaRPr>
          </a:p>
        </p:txBody>
      </p:sp>
      <p:cxnSp>
        <p:nvCxnSpPr>
          <p:cNvPr id="45" name="Straight Connector 44"/>
          <p:cNvCxnSpPr/>
          <p:nvPr/>
        </p:nvCxnSpPr>
        <p:spPr>
          <a:xfrm>
            <a:off x="8676830" y="2020464"/>
            <a:ext cx="1" cy="137160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9205445" y="1483826"/>
            <a:ext cx="135892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FF5722"/>
                </a:solidFill>
                <a:latin typeface="Agency FB" panose="020B0503020202020204" pitchFamily="34" charset="0"/>
              </a:rPr>
              <a:t>Legends</a:t>
            </a:r>
            <a:endParaRPr lang="en-GB" sz="2400" b="1" dirty="0">
              <a:solidFill>
                <a:srgbClr val="FF5722"/>
              </a:solidFill>
              <a:latin typeface="Agency FB" panose="020B0503020202020204" pitchFamily="34" charset="0"/>
            </a:endParaRPr>
          </a:p>
        </p:txBody>
      </p:sp>
      <p:pic>
        <p:nvPicPr>
          <p:cNvPr id="49" name="Picture 48"/>
          <p:cNvPicPr>
            <a:picLocks noChangeAspect="1"/>
          </p:cNvPicPr>
          <p:nvPr/>
        </p:nvPicPr>
        <p:blipFill rotWithShape="1">
          <a:blip r:embed="rId4">
            <a:extLst>
              <a:ext uri="{28A0092B-C50C-407E-A947-70E740481C1C}">
                <a14:useLocalDpi xmlns:a14="http://schemas.microsoft.com/office/drawing/2010/main" val="0"/>
              </a:ext>
            </a:extLst>
          </a:blip>
          <a:srcRect r="25334" b="-2095"/>
          <a:stretch/>
        </p:blipFill>
        <p:spPr>
          <a:xfrm>
            <a:off x="7340498" y="2039478"/>
            <a:ext cx="1188720" cy="628175"/>
          </a:xfrm>
          <a:prstGeom prst="rect">
            <a:avLst/>
          </a:prstGeom>
        </p:spPr>
      </p:pic>
      <p:pic>
        <p:nvPicPr>
          <p:cNvPr id="50" name="Picture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0498" y="2769671"/>
            <a:ext cx="1071594" cy="640080"/>
          </a:xfrm>
          <a:prstGeom prst="rect">
            <a:avLst/>
          </a:prstGeom>
        </p:spPr>
      </p:pic>
    </p:spTree>
    <p:custDataLst>
      <p:tags r:id="rId1"/>
    </p:custDataLst>
    <p:extLst>
      <p:ext uri="{BB962C8B-B14F-4D97-AF65-F5344CB8AC3E}">
        <p14:creationId xmlns:p14="http://schemas.microsoft.com/office/powerpoint/2010/main" val="3950862001"/>
      </p:ext>
    </p:extLst>
  </p:cSld>
  <p:clrMapOvr>
    <a:masterClrMapping/>
  </p:clrMapOvr>
  <mc:AlternateContent xmlns:mc="http://schemas.openxmlformats.org/markup-compatibility/2006" xmlns:p14="http://schemas.microsoft.com/office/powerpoint/2010/main">
    <mc:Choice Requires="p14">
      <p:transition spd="slow" p14:dur="2000" advTm="67249"/>
    </mc:Choice>
    <mc:Fallback xmlns="">
      <p:transition spd="slow" advTm="672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500"/>
                                        <p:tgtEl>
                                          <p:spTgt spid="4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fade">
                                      <p:cBhvr>
                                        <p:cTn id="70" dur="500"/>
                                        <p:tgtEl>
                                          <p:spTgt spid="5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fade">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childTnLst>
                                </p:cTn>
                              </p:par>
                              <p:par>
                                <p:cTn id="79" presetID="10" presetClass="entr" presetSubtype="0" fill="hold"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500"/>
                                        <p:tgtEl>
                                          <p:spTgt spid="1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fade">
                                      <p:cBhvr>
                                        <p:cTn id="8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6" grpId="0" animBg="1"/>
      <p:bldP spid="27" grpId="0" animBg="1"/>
      <p:bldP spid="28" grpId="0" animBg="1"/>
      <p:bldP spid="30" grpId="0"/>
      <p:bldP spid="32" grpId="0"/>
      <p:bldP spid="33" grpId="0"/>
      <p:bldP spid="37" grpId="0"/>
      <p:bldP spid="41" grpId="0" animBg="1"/>
      <p:bldP spid="42" grpId="0" animBg="1"/>
      <p:bldP spid="43" grpId="0" animBg="1"/>
      <p:bldP spid="44" grpId="0" animBg="1"/>
      <p:bldP spid="4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46411" y="5682191"/>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19</a:t>
            </a:r>
            <a:endParaRPr lang="en-GB" b="1" dirty="0">
              <a:solidFill>
                <a:srgbClr val="212121"/>
              </a:solidFill>
              <a:latin typeface="Agency FB" panose="020B0503020202020204" pitchFamily="34" charset="0"/>
            </a:endParaRPr>
          </a:p>
        </p:txBody>
      </p:sp>
      <p:sp>
        <p:nvSpPr>
          <p:cNvPr id="17" name="Rectangle 16"/>
          <p:cNvSpPr/>
          <p:nvPr/>
        </p:nvSpPr>
        <p:spPr>
          <a:xfrm>
            <a:off x="4556760" y="560882"/>
            <a:ext cx="248072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rgbClr val="FF5722"/>
                </a:solidFill>
                <a:latin typeface="Agency FB" panose="020B0503020202020204" pitchFamily="34" charset="0"/>
              </a:rPr>
              <a:t>Example 3.3</a:t>
            </a:r>
            <a:endParaRPr lang="en-GB" sz="3600" b="1" dirty="0">
              <a:solidFill>
                <a:srgbClr val="FF5722"/>
              </a:solidFill>
              <a:latin typeface="Agency FB" panose="020B0503020202020204" pitchFamily="34" charset="0"/>
            </a:endParaRP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6827" y="1779282"/>
            <a:ext cx="2151569" cy="3071584"/>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8993" t="11362" r="4474" b="5041"/>
          <a:stretch/>
        </p:blipFill>
        <p:spPr>
          <a:xfrm>
            <a:off x="2749649" y="1936824"/>
            <a:ext cx="2662178" cy="2013996"/>
          </a:xfrm>
          <a:prstGeom prst="rect">
            <a:avLst/>
          </a:prstGeom>
        </p:spPr>
      </p:pic>
      <p:pic>
        <p:nvPicPr>
          <p:cNvPr id="28" name="Picture 27"/>
          <p:cNvPicPr>
            <a:picLocks noChangeAspect="1"/>
          </p:cNvPicPr>
          <p:nvPr/>
        </p:nvPicPr>
        <p:blipFill rotWithShape="1">
          <a:blip r:embed="rId5">
            <a:extLst>
              <a:ext uri="{28A0092B-C50C-407E-A947-70E740481C1C}">
                <a14:useLocalDpi xmlns:a14="http://schemas.microsoft.com/office/drawing/2010/main" val="0"/>
              </a:ext>
            </a:extLst>
          </a:blip>
          <a:srcRect l="8993" t="11362" r="4474" b="5041"/>
          <a:stretch/>
        </p:blipFill>
        <p:spPr>
          <a:xfrm>
            <a:off x="6361309" y="1962037"/>
            <a:ext cx="2662178" cy="2013996"/>
          </a:xfrm>
          <a:prstGeom prst="rect">
            <a:avLst/>
          </a:prstGeom>
        </p:spPr>
      </p:pic>
      <p:sp>
        <p:nvSpPr>
          <p:cNvPr id="7" name="Right Bracket 6"/>
          <p:cNvSpPr/>
          <p:nvPr/>
        </p:nvSpPr>
        <p:spPr>
          <a:xfrm rot="5400000">
            <a:off x="3010151" y="2553437"/>
            <a:ext cx="107503" cy="4695848"/>
          </a:xfrm>
          <a:prstGeom prst="rightBracket">
            <a:avLst>
              <a:gd name="adj" fmla="val 1609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Right Bracket 28"/>
          <p:cNvSpPr/>
          <p:nvPr/>
        </p:nvSpPr>
        <p:spPr>
          <a:xfrm rot="5400000">
            <a:off x="8787762" y="2417833"/>
            <a:ext cx="158742" cy="4912362"/>
          </a:xfrm>
          <a:prstGeom prst="rightBracket">
            <a:avLst>
              <a:gd name="adj" fmla="val 1609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6657" y="4238335"/>
            <a:ext cx="670618" cy="556308"/>
          </a:xfrm>
          <a:prstGeom prst="rect">
            <a:avLst/>
          </a:prstGeom>
        </p:spPr>
      </p:pic>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95299" y="4230714"/>
            <a:ext cx="594412" cy="571550"/>
          </a:xfrm>
          <a:prstGeom prst="rect">
            <a:avLst/>
          </a:prstGeom>
        </p:spPr>
      </p:pic>
      <p:sp>
        <p:nvSpPr>
          <p:cNvPr id="33" name="Rectangle 32"/>
          <p:cNvSpPr/>
          <p:nvPr/>
        </p:nvSpPr>
        <p:spPr>
          <a:xfrm>
            <a:off x="839824" y="4951806"/>
            <a:ext cx="2412084" cy="3552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212121"/>
                </a:solidFill>
                <a:latin typeface="Cambria" panose="02040503050406030204" pitchFamily="18" charset="0"/>
              </a:rPr>
              <a:t>n+1 clusters </a:t>
            </a:r>
            <a:endParaRPr lang="en-GB" dirty="0">
              <a:solidFill>
                <a:srgbClr val="212121"/>
              </a:solidFill>
              <a:latin typeface="Cambria" panose="02040503050406030204" pitchFamily="18" charset="0"/>
            </a:endParaRPr>
          </a:p>
        </p:txBody>
      </p:sp>
      <p:sp>
        <p:nvSpPr>
          <p:cNvPr id="37" name="Rectangle 36"/>
          <p:cNvSpPr/>
          <p:nvPr/>
        </p:nvSpPr>
        <p:spPr>
          <a:xfrm>
            <a:off x="839822" y="5306760"/>
            <a:ext cx="2470821" cy="39622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212121"/>
                </a:solidFill>
                <a:latin typeface="Cambria" panose="02040503050406030204" pitchFamily="18" charset="0"/>
              </a:rPr>
              <a:t>2 subgraphs </a:t>
            </a:r>
            <a:r>
              <a:rPr lang="en-US" b="1" dirty="0">
                <a:solidFill>
                  <a:schemeClr val="tx1"/>
                </a:solidFill>
                <a:latin typeface="Cambria" panose="02040503050406030204" pitchFamily="18" charset="0"/>
              </a:rPr>
              <a:t>C</a:t>
            </a:r>
            <a:r>
              <a:rPr lang="en-US" b="1" baseline="-25000" dirty="0">
                <a:solidFill>
                  <a:schemeClr val="tx1"/>
                </a:solidFill>
                <a:latin typeface="Cambria" panose="02040503050406030204" pitchFamily="18" charset="0"/>
              </a:rPr>
              <a:t>0</a:t>
            </a:r>
            <a:r>
              <a:rPr lang="en-US" b="1" baseline="30000" dirty="0" smtClean="0">
                <a:solidFill>
                  <a:schemeClr val="tx1"/>
                </a:solidFill>
                <a:latin typeface="Cambria" panose="02040503050406030204" pitchFamily="18" charset="0"/>
              </a:rPr>
              <a:t>’</a:t>
            </a:r>
            <a:r>
              <a:rPr lang="en-US" dirty="0" smtClean="0">
                <a:solidFill>
                  <a:srgbClr val="212121"/>
                </a:solidFill>
                <a:latin typeface="Cambria" panose="02040503050406030204" pitchFamily="18" charset="0"/>
              </a:rPr>
              <a:t> and </a:t>
            </a:r>
            <a:r>
              <a:rPr lang="en-US" b="1" dirty="0" smtClean="0">
                <a:solidFill>
                  <a:schemeClr val="tx1"/>
                </a:solidFill>
                <a:latin typeface="Cambria" panose="02040503050406030204" pitchFamily="18" charset="0"/>
              </a:rPr>
              <a:t>C</a:t>
            </a:r>
            <a:r>
              <a:rPr lang="en-US" b="1" baseline="-25000" dirty="0" smtClean="0">
                <a:solidFill>
                  <a:schemeClr val="tx1"/>
                </a:solidFill>
                <a:latin typeface="Cambria" panose="02040503050406030204" pitchFamily="18" charset="0"/>
              </a:rPr>
              <a:t>0</a:t>
            </a:r>
            <a:r>
              <a:rPr lang="en-US"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38" name="Rectangle 37"/>
          <p:cNvSpPr/>
          <p:nvPr/>
        </p:nvSpPr>
        <p:spPr>
          <a:xfrm>
            <a:off x="6588234" y="4966119"/>
            <a:ext cx="4344365" cy="34064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212121"/>
                </a:solidFill>
                <a:latin typeface="Cambria" panose="02040503050406030204" pitchFamily="18" charset="0"/>
              </a:rPr>
              <a:t>n+2 clusters </a:t>
            </a:r>
            <a:endParaRPr lang="en-GB" dirty="0">
              <a:solidFill>
                <a:srgbClr val="212121"/>
              </a:solidFill>
              <a:latin typeface="Cambria" panose="02040503050406030204" pitchFamily="18" charset="0"/>
            </a:endParaRPr>
          </a:p>
        </p:txBody>
      </p:sp>
      <p:sp>
        <p:nvSpPr>
          <p:cNvPr id="39" name="Rectangle 38"/>
          <p:cNvSpPr/>
          <p:nvPr/>
        </p:nvSpPr>
        <p:spPr>
          <a:xfrm>
            <a:off x="6588234" y="5302103"/>
            <a:ext cx="4344365" cy="40087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212121"/>
                </a:solidFill>
                <a:latin typeface="Cambria" panose="02040503050406030204" pitchFamily="18" charset="0"/>
              </a:rPr>
              <a:t>2 clusters </a:t>
            </a:r>
            <a:r>
              <a:rPr lang="en-US" b="1" dirty="0" smtClean="0">
                <a:solidFill>
                  <a:schemeClr val="tx1"/>
                </a:solidFill>
                <a:latin typeface="Cambria" panose="02040503050406030204" pitchFamily="18" charset="0"/>
              </a:rPr>
              <a:t>C</a:t>
            </a:r>
            <a:r>
              <a:rPr lang="en-US" b="1" baseline="-25000" dirty="0" smtClean="0">
                <a:solidFill>
                  <a:schemeClr val="tx1"/>
                </a:solidFill>
                <a:latin typeface="Cambria" panose="02040503050406030204" pitchFamily="18" charset="0"/>
              </a:rPr>
              <a:t>0</a:t>
            </a:r>
            <a:r>
              <a:rPr lang="en-US" b="1" baseline="30000" dirty="0" smtClean="0">
                <a:solidFill>
                  <a:schemeClr val="tx1"/>
                </a:solidFill>
                <a:latin typeface="Cambria" panose="02040503050406030204" pitchFamily="18" charset="0"/>
              </a:rPr>
              <a:t>’</a:t>
            </a:r>
            <a:r>
              <a:rPr lang="en-US" dirty="0" smtClean="0">
                <a:solidFill>
                  <a:srgbClr val="212121"/>
                </a:solidFill>
                <a:latin typeface="Cambria" panose="02040503050406030204" pitchFamily="18" charset="0"/>
              </a:rPr>
              <a:t> and </a:t>
            </a:r>
            <a:r>
              <a:rPr lang="en-US" b="1" dirty="0" smtClean="0">
                <a:solidFill>
                  <a:schemeClr val="tx1"/>
                </a:solidFill>
                <a:latin typeface="Cambria" panose="02040503050406030204" pitchFamily="18" charset="0"/>
              </a:rPr>
              <a:t>C</a:t>
            </a:r>
            <a:r>
              <a:rPr lang="en-US" b="1" baseline="-25000" dirty="0" smtClean="0">
                <a:solidFill>
                  <a:schemeClr val="tx1"/>
                </a:solidFill>
                <a:latin typeface="Cambria" panose="02040503050406030204" pitchFamily="18" charset="0"/>
              </a:rPr>
              <a:t>0</a:t>
            </a:r>
            <a:r>
              <a:rPr lang="en-US"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41" name="Rectangle 40"/>
          <p:cNvSpPr/>
          <p:nvPr/>
        </p:nvSpPr>
        <p:spPr>
          <a:xfrm>
            <a:off x="2605429" y="1338941"/>
            <a:ext cx="7234841" cy="57185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Figure 5: </a:t>
            </a:r>
          </a:p>
          <a:p>
            <a:pPr algn="ctr"/>
            <a:r>
              <a:rPr lang="en-US" dirty="0" smtClean="0">
                <a:solidFill>
                  <a:schemeClr val="tx1"/>
                </a:solidFill>
                <a:latin typeface="Agency FB" panose="020B0503020202020204" pitchFamily="34" charset="0"/>
              </a:rPr>
              <a:t>An example illustrating that DB-Index violates the desired graph clustering properties</a:t>
            </a:r>
            <a:endParaRPr lang="en-GB" b="1" dirty="0">
              <a:solidFill>
                <a:schemeClr val="tx1"/>
              </a:solidFill>
              <a:latin typeface="Agency FB" panose="020B0503020202020204" pitchFamily="34" charset="0"/>
            </a:endParaRPr>
          </a:p>
        </p:txBody>
      </p:sp>
      <p:grpSp>
        <p:nvGrpSpPr>
          <p:cNvPr id="10" name="Group 9"/>
          <p:cNvGrpSpPr/>
          <p:nvPr/>
        </p:nvGrpSpPr>
        <p:grpSpPr>
          <a:xfrm>
            <a:off x="715979" y="1940113"/>
            <a:ext cx="1701478" cy="2824419"/>
            <a:chOff x="782588" y="1584441"/>
            <a:chExt cx="1701478" cy="2824419"/>
          </a:xfrm>
        </p:grpSpPr>
        <p:grpSp>
          <p:nvGrpSpPr>
            <p:cNvPr id="8" name="Group 7"/>
            <p:cNvGrpSpPr/>
            <p:nvPr/>
          </p:nvGrpSpPr>
          <p:grpSpPr>
            <a:xfrm>
              <a:off x="782588" y="1584441"/>
              <a:ext cx="1701478" cy="2824419"/>
              <a:chOff x="898865" y="2466636"/>
              <a:chExt cx="1701478" cy="2824419"/>
            </a:xfrm>
          </p:grpSpPr>
          <p:sp>
            <p:nvSpPr>
              <p:cNvPr id="3" name="Oval 2"/>
              <p:cNvSpPr/>
              <p:nvPr/>
            </p:nvSpPr>
            <p:spPr>
              <a:xfrm>
                <a:off x="898865" y="2466636"/>
                <a:ext cx="1701478" cy="2824419"/>
              </a:xfrm>
              <a:prstGeom prst="ellipse">
                <a:avLst/>
              </a:prstGeom>
              <a:solidFill>
                <a:srgbClr val="D0E1F4"/>
              </a:solidFill>
              <a:ln w="19050">
                <a:solidFill>
                  <a:srgbClr val="4B73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Picture 24"/>
              <p:cNvPicPr>
                <a:picLocks noChangeAspect="1"/>
              </p:cNvPicPr>
              <p:nvPr/>
            </p:nvPicPr>
            <p:blipFill rotWithShape="1">
              <a:blip r:embed="rId4">
                <a:extLst>
                  <a:ext uri="{28A0092B-C50C-407E-A947-70E740481C1C}">
                    <a14:useLocalDpi xmlns:a14="http://schemas.microsoft.com/office/drawing/2010/main" val="0"/>
                  </a:ext>
                </a:extLst>
              </a:blip>
              <a:srcRect l="21662" t="15984" r="17010" b="40303"/>
              <a:stretch/>
            </p:blipFill>
            <p:spPr>
              <a:xfrm>
                <a:off x="1089847" y="2723434"/>
                <a:ext cx="1319514" cy="1342664"/>
              </a:xfrm>
              <a:prstGeom prst="ellipse">
                <a:avLst/>
              </a:prstGeom>
            </p:spPr>
          </p:pic>
          <p:pic>
            <p:nvPicPr>
              <p:cNvPr id="26" name="Picture 25"/>
              <p:cNvPicPr>
                <a:picLocks noChangeAspect="1"/>
              </p:cNvPicPr>
              <p:nvPr/>
            </p:nvPicPr>
            <p:blipFill rotWithShape="1">
              <a:blip r:embed="rId4">
                <a:extLst>
                  <a:ext uri="{28A0092B-C50C-407E-A947-70E740481C1C}">
                    <a14:useLocalDpi xmlns:a14="http://schemas.microsoft.com/office/drawing/2010/main" val="0"/>
                  </a:ext>
                </a:extLst>
              </a:blip>
              <a:srcRect l="29366" t="67762" r="25983" b="13397"/>
              <a:stretch/>
            </p:blipFill>
            <p:spPr>
              <a:xfrm>
                <a:off x="1269254" y="4265188"/>
                <a:ext cx="960699" cy="578734"/>
              </a:xfrm>
              <a:prstGeom prst="ellipse">
                <a:avLst/>
              </a:prstGeom>
            </p:spPr>
          </p:pic>
        </p:grpSp>
        <p:pic>
          <p:nvPicPr>
            <p:cNvPr id="42" name="Picture 41"/>
            <p:cNvPicPr>
              <a:picLocks noChangeAspect="1"/>
            </p:cNvPicPr>
            <p:nvPr/>
          </p:nvPicPr>
          <p:blipFill rotWithShape="1">
            <a:blip r:embed="rId4">
              <a:extLst>
                <a:ext uri="{28A0092B-C50C-407E-A947-70E740481C1C}">
                  <a14:useLocalDpi xmlns:a14="http://schemas.microsoft.com/office/drawing/2010/main" val="0"/>
                </a:ext>
              </a:extLst>
            </a:blip>
            <a:srcRect l="43326" t="7679" r="43202" b="86836"/>
            <a:stretch/>
          </p:blipFill>
          <p:spPr>
            <a:xfrm>
              <a:off x="1529018" y="1652631"/>
              <a:ext cx="289873" cy="168485"/>
            </a:xfrm>
            <a:prstGeom prst="ellipse">
              <a:avLst/>
            </a:prstGeom>
          </p:spPr>
        </p:pic>
      </p:grpSp>
      <p:pic>
        <p:nvPicPr>
          <p:cNvPr id="43" name="Picture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92438" y="5924040"/>
            <a:ext cx="518205" cy="533446"/>
          </a:xfrm>
          <a:prstGeom prst="rect">
            <a:avLst/>
          </a:prstGeom>
        </p:spPr>
      </p:pic>
      <p:sp>
        <p:nvSpPr>
          <p:cNvPr id="44" name="Rectangle 43"/>
          <p:cNvSpPr/>
          <p:nvPr/>
        </p:nvSpPr>
        <p:spPr>
          <a:xfrm>
            <a:off x="3251907" y="5924040"/>
            <a:ext cx="297094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FF5722"/>
                </a:solidFill>
                <a:latin typeface="Agency FB" panose="020B0503020202020204" pitchFamily="34" charset="0"/>
              </a:rPr>
              <a:t>s</a:t>
            </a:r>
            <a:r>
              <a:rPr lang="en-US" sz="2400" dirty="0" smtClean="0">
                <a:solidFill>
                  <a:srgbClr val="FF5722"/>
                </a:solidFill>
                <a:latin typeface="Agency FB" panose="020B0503020202020204" pitchFamily="34" charset="0"/>
              </a:rPr>
              <a:t>atisfies </a:t>
            </a:r>
            <a:r>
              <a:rPr lang="en-US" sz="2400" b="1" i="1" dirty="0">
                <a:solidFill>
                  <a:srgbClr val="FF5722"/>
                </a:solidFill>
                <a:latin typeface="Agency FB" panose="020B0503020202020204" pitchFamily="34" charset="0"/>
              </a:rPr>
              <a:t>connectivity</a:t>
            </a:r>
            <a:r>
              <a:rPr lang="en-US" sz="2400" dirty="0">
                <a:solidFill>
                  <a:srgbClr val="FF5722"/>
                </a:solidFill>
                <a:latin typeface="Agency FB" panose="020B0503020202020204" pitchFamily="34" charset="0"/>
              </a:rPr>
              <a:t> </a:t>
            </a:r>
            <a:endParaRPr lang="en-GB" sz="2400" dirty="0">
              <a:solidFill>
                <a:srgbClr val="FF5722"/>
              </a:solidFill>
              <a:latin typeface="Agency FB" panose="020B0503020202020204" pitchFamily="34" charset="0"/>
            </a:endParaRPr>
          </a:p>
        </p:txBody>
      </p:sp>
      <p:grpSp>
        <p:nvGrpSpPr>
          <p:cNvPr id="46" name="Group 45"/>
          <p:cNvGrpSpPr/>
          <p:nvPr/>
        </p:nvGrpSpPr>
        <p:grpSpPr>
          <a:xfrm>
            <a:off x="5744970" y="5940053"/>
            <a:ext cx="2970943" cy="498350"/>
            <a:chOff x="1241171" y="4382186"/>
            <a:chExt cx="2970943" cy="498350"/>
          </a:xfrm>
        </p:grpSpPr>
        <p:sp>
          <p:nvSpPr>
            <p:cNvPr id="47" name="Rectangle 46"/>
            <p:cNvSpPr/>
            <p:nvPr/>
          </p:nvSpPr>
          <p:spPr>
            <a:xfrm>
              <a:off x="1241171" y="4382186"/>
              <a:ext cx="297094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When              better than</a:t>
              </a:r>
              <a:endParaRPr lang="en-GB" sz="2000" dirty="0">
                <a:solidFill>
                  <a:srgbClr val="212121"/>
                </a:solidFill>
                <a:latin typeface="Agency FB" panose="020B0503020202020204" pitchFamily="34" charset="0"/>
              </a:endParaRPr>
            </a:p>
          </p:txBody>
        </p:sp>
        <p:pic>
          <p:nvPicPr>
            <p:cNvPr id="48" name="Picture 47"/>
            <p:cNvPicPr>
              <a:picLocks noChangeAspect="1"/>
            </p:cNvPicPr>
            <p:nvPr/>
          </p:nvPicPr>
          <p:blipFill rotWithShape="1">
            <a:blip r:embed="rId6">
              <a:extLst>
                <a:ext uri="{28A0092B-C50C-407E-A947-70E740481C1C}">
                  <a14:useLocalDpi xmlns:a14="http://schemas.microsoft.com/office/drawing/2010/main" val="0"/>
                </a:ext>
              </a:extLst>
            </a:blip>
            <a:srcRect r="13914" b="19413"/>
            <a:stretch/>
          </p:blipFill>
          <p:spPr>
            <a:xfrm>
              <a:off x="3323314" y="4420203"/>
              <a:ext cx="577308" cy="448310"/>
            </a:xfrm>
            <a:prstGeom prst="rect">
              <a:avLst/>
            </a:prstGeom>
          </p:spPr>
        </p:pic>
        <p:pic>
          <p:nvPicPr>
            <p:cNvPr id="49" name="Picture 48"/>
            <p:cNvPicPr>
              <a:picLocks noChangeAspect="1"/>
            </p:cNvPicPr>
            <p:nvPr/>
          </p:nvPicPr>
          <p:blipFill rotWithShape="1">
            <a:blip r:embed="rId7">
              <a:extLst>
                <a:ext uri="{28A0092B-C50C-407E-A947-70E740481C1C}">
                  <a14:useLocalDpi xmlns:a14="http://schemas.microsoft.com/office/drawing/2010/main" val="0"/>
                </a:ext>
              </a:extLst>
            </a:blip>
            <a:srcRect t="11309" b="10030"/>
            <a:stretch/>
          </p:blipFill>
          <p:spPr>
            <a:xfrm>
              <a:off x="1794294" y="4414943"/>
              <a:ext cx="594412" cy="449580"/>
            </a:xfrm>
            <a:prstGeom prst="rect">
              <a:avLst/>
            </a:prstGeom>
          </p:spPr>
        </p:pic>
      </p:grpSp>
      <p:sp>
        <p:nvSpPr>
          <p:cNvPr id="50" name="Parallelogram 49"/>
          <p:cNvSpPr/>
          <p:nvPr/>
        </p:nvSpPr>
        <p:spPr>
          <a:xfrm>
            <a:off x="-223520" y="163781"/>
            <a:ext cx="4780280" cy="1253590"/>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6291" y="2764922"/>
            <a:ext cx="696517" cy="41285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0932" y="3810848"/>
            <a:ext cx="696517" cy="412850"/>
          </a:xfrm>
          <a:prstGeom prst="rect">
            <a:avLst/>
          </a:prstGeom>
        </p:spPr>
      </p:pic>
      <p:pic>
        <p:nvPicPr>
          <p:cNvPr id="52" name="Picture 5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0632484" y="2856457"/>
            <a:ext cx="600229" cy="412850"/>
          </a:xfrm>
          <a:prstGeom prst="rect">
            <a:avLst/>
          </a:prstGeom>
        </p:spPr>
      </p:pic>
      <p:pic>
        <p:nvPicPr>
          <p:cNvPr id="53" name="Picture 5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0632484" y="3902146"/>
            <a:ext cx="600229" cy="412850"/>
          </a:xfrm>
          <a:prstGeom prst="rect">
            <a:avLst/>
          </a:prstGeom>
        </p:spPr>
      </p:pic>
      <p:sp>
        <p:nvSpPr>
          <p:cNvPr id="54" name="Rectangle 53"/>
          <p:cNvSpPr/>
          <p:nvPr/>
        </p:nvSpPr>
        <p:spPr>
          <a:xfrm>
            <a:off x="3526530" y="5302104"/>
            <a:ext cx="1885297" cy="40087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ambria" panose="02040503050406030204" pitchFamily="18" charset="0"/>
              </a:rPr>
              <a:t>C</a:t>
            </a:r>
            <a:r>
              <a:rPr lang="en-US" b="1" baseline="-25000" dirty="0" smtClean="0">
                <a:solidFill>
                  <a:schemeClr val="tx1"/>
                </a:solidFill>
                <a:latin typeface="Cambria" panose="02040503050406030204" pitchFamily="18" charset="0"/>
              </a:rPr>
              <a:t>0</a:t>
            </a:r>
            <a:r>
              <a:rPr lang="en-US" b="1" baseline="30000" dirty="0" smtClean="0">
                <a:solidFill>
                  <a:schemeClr val="tx1"/>
                </a:solidFill>
                <a:latin typeface="Cambria" panose="02040503050406030204" pitchFamily="18" charset="0"/>
              </a:rPr>
              <a:t>’</a:t>
            </a:r>
            <a:r>
              <a:rPr lang="en-US" dirty="0" smtClean="0">
                <a:solidFill>
                  <a:srgbClr val="212121"/>
                </a:solidFill>
                <a:latin typeface="Cambria" panose="02040503050406030204" pitchFamily="18" charset="0"/>
              </a:rPr>
              <a:t> has </a:t>
            </a:r>
            <a:r>
              <a:rPr lang="en-US" b="1" dirty="0" smtClean="0">
                <a:solidFill>
                  <a:srgbClr val="212121"/>
                </a:solidFill>
                <a:latin typeface="Cambria" panose="02040503050406030204" pitchFamily="18" charset="0"/>
              </a:rPr>
              <a:t>m</a:t>
            </a:r>
            <a:r>
              <a:rPr lang="en-US" dirty="0" smtClean="0">
                <a:solidFill>
                  <a:srgbClr val="212121"/>
                </a:solidFill>
                <a:latin typeface="Cambria" panose="02040503050406030204" pitchFamily="18" charset="0"/>
              </a:rPr>
              <a:t> nodes</a:t>
            </a:r>
            <a:endParaRPr lang="en-GB" b="1" dirty="0">
              <a:solidFill>
                <a:schemeClr val="tx1"/>
              </a:solidFill>
              <a:latin typeface="Cambria" panose="02040503050406030204" pitchFamily="18" charset="0"/>
            </a:endParaRPr>
          </a:p>
        </p:txBody>
      </p:sp>
    </p:spTree>
    <p:custDataLst>
      <p:tags r:id="rId1"/>
    </p:custDataLst>
    <p:extLst>
      <p:ext uri="{BB962C8B-B14F-4D97-AF65-F5344CB8AC3E}">
        <p14:creationId xmlns:p14="http://schemas.microsoft.com/office/powerpoint/2010/main" val="3829848526"/>
      </p:ext>
    </p:extLst>
  </p:cSld>
  <p:clrMapOvr>
    <a:masterClrMapping/>
  </p:clrMapOvr>
  <mc:AlternateContent xmlns:mc="http://schemas.openxmlformats.org/markup-compatibility/2006" xmlns:p14="http://schemas.microsoft.com/office/powerpoint/2010/main">
    <mc:Choice Requires="p14">
      <p:transition spd="slow" p14:dur="2000" advTm="67249"/>
    </mc:Choice>
    <mc:Fallback xmlns="">
      <p:transition spd="slow" advTm="672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par>
                          <p:cTn id="32" fill="hold">
                            <p:stCondLst>
                              <p:cond delay="500"/>
                            </p:stCondLst>
                            <p:childTnLst>
                              <p:par>
                                <p:cTn id="33" presetID="2" presetClass="entr" presetSubtype="8"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0-#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childTnLst>
                          </p:cTn>
                        </p:par>
                        <p:par>
                          <p:cTn id="37" fill="hold">
                            <p:stCondLst>
                              <p:cond delay="1000"/>
                            </p:stCondLst>
                            <p:childTnLst>
                              <p:par>
                                <p:cTn id="38" presetID="2" presetClass="entr" presetSubtype="8" fill="hold" nodeType="afterEffect">
                                  <p:stCondLst>
                                    <p:cond delay="0"/>
                                  </p:stCondLst>
                                  <p:childTnLst>
                                    <p:set>
                                      <p:cBhvr>
                                        <p:cTn id="39" dur="1" fill="hold">
                                          <p:stCondLst>
                                            <p:cond delay="0"/>
                                          </p:stCondLst>
                                        </p:cTn>
                                        <p:tgtEl>
                                          <p:spTgt spid="51"/>
                                        </p:tgtEl>
                                        <p:attrNameLst>
                                          <p:attrName>style.visibility</p:attrName>
                                        </p:attrNameLst>
                                      </p:cBhvr>
                                      <p:to>
                                        <p:strVal val="visible"/>
                                      </p:to>
                                    </p:set>
                                    <p:anim calcmode="lin" valueType="num">
                                      <p:cBhvr additive="base">
                                        <p:cTn id="40" dur="500" fill="hold"/>
                                        <p:tgtEl>
                                          <p:spTgt spid="51"/>
                                        </p:tgtEl>
                                        <p:attrNameLst>
                                          <p:attrName>ppt_x</p:attrName>
                                        </p:attrNameLst>
                                      </p:cBhvr>
                                      <p:tavLst>
                                        <p:tav tm="0">
                                          <p:val>
                                            <p:strVal val="0-#ppt_w/2"/>
                                          </p:val>
                                        </p:tav>
                                        <p:tav tm="100000">
                                          <p:val>
                                            <p:strVal val="#ppt_x"/>
                                          </p:val>
                                        </p:tav>
                                      </p:tavLst>
                                    </p:anim>
                                    <p:anim calcmode="lin" valueType="num">
                                      <p:cBhvr additive="base">
                                        <p:cTn id="41"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fade">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xit" presetSubtype="10" fill="hold" nodeType="clickEffect">
                                  <p:stCondLst>
                                    <p:cond delay="0"/>
                                  </p:stCondLst>
                                  <p:childTnLst>
                                    <p:animEffect transition="out" filter="randombar(horizontal)">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par>
                                <p:cTn id="52" presetID="14" presetClass="exit" presetSubtype="10" fill="hold" nodeType="withEffect">
                                  <p:stCondLst>
                                    <p:cond delay="0"/>
                                  </p:stCondLst>
                                  <p:childTnLst>
                                    <p:animEffect transition="out" filter="randombar(horizontal)">
                                      <p:cBhvr>
                                        <p:cTn id="53" dur="500"/>
                                        <p:tgtEl>
                                          <p:spTgt spid="51"/>
                                        </p:tgtEl>
                                      </p:cBhvr>
                                    </p:animEffect>
                                    <p:set>
                                      <p:cBhvr>
                                        <p:cTn id="54" dur="1" fill="hold">
                                          <p:stCondLst>
                                            <p:cond delay="499"/>
                                          </p:stCondLst>
                                        </p:cTn>
                                        <p:tgtEl>
                                          <p:spTgt spid="5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fade">
                                      <p:cBhvr>
                                        <p:cTn id="78" dur="500"/>
                                        <p:tgtEl>
                                          <p:spTgt spid="39"/>
                                        </p:tgtEl>
                                      </p:cBhvr>
                                    </p:animEffect>
                                  </p:childTnLst>
                                </p:cTn>
                              </p:par>
                            </p:childTnLst>
                          </p:cTn>
                        </p:par>
                        <p:par>
                          <p:cTn id="79" fill="hold">
                            <p:stCondLst>
                              <p:cond delay="500"/>
                            </p:stCondLst>
                            <p:childTnLst>
                              <p:par>
                                <p:cTn id="80" presetID="2" presetClass="entr" presetSubtype="2" fill="hold" nodeType="afterEffect">
                                  <p:stCondLst>
                                    <p:cond delay="0"/>
                                  </p:stCondLst>
                                  <p:childTnLst>
                                    <p:set>
                                      <p:cBhvr>
                                        <p:cTn id="81" dur="1" fill="hold">
                                          <p:stCondLst>
                                            <p:cond delay="0"/>
                                          </p:stCondLst>
                                        </p:cTn>
                                        <p:tgtEl>
                                          <p:spTgt spid="52"/>
                                        </p:tgtEl>
                                        <p:attrNameLst>
                                          <p:attrName>style.visibility</p:attrName>
                                        </p:attrNameLst>
                                      </p:cBhvr>
                                      <p:to>
                                        <p:strVal val="visible"/>
                                      </p:to>
                                    </p:set>
                                    <p:anim calcmode="lin" valueType="num">
                                      <p:cBhvr additive="base">
                                        <p:cTn id="82" dur="500" fill="hold"/>
                                        <p:tgtEl>
                                          <p:spTgt spid="52"/>
                                        </p:tgtEl>
                                        <p:attrNameLst>
                                          <p:attrName>ppt_x</p:attrName>
                                        </p:attrNameLst>
                                      </p:cBhvr>
                                      <p:tavLst>
                                        <p:tav tm="0">
                                          <p:val>
                                            <p:strVal val="1+#ppt_w/2"/>
                                          </p:val>
                                        </p:tav>
                                        <p:tav tm="100000">
                                          <p:val>
                                            <p:strVal val="#ppt_x"/>
                                          </p:val>
                                        </p:tav>
                                      </p:tavLst>
                                    </p:anim>
                                    <p:anim calcmode="lin" valueType="num">
                                      <p:cBhvr additive="base">
                                        <p:cTn id="83" dur="500" fill="hold"/>
                                        <p:tgtEl>
                                          <p:spTgt spid="52"/>
                                        </p:tgtEl>
                                        <p:attrNameLst>
                                          <p:attrName>ppt_y</p:attrName>
                                        </p:attrNameLst>
                                      </p:cBhvr>
                                      <p:tavLst>
                                        <p:tav tm="0">
                                          <p:val>
                                            <p:strVal val="#ppt_y"/>
                                          </p:val>
                                        </p:tav>
                                        <p:tav tm="100000">
                                          <p:val>
                                            <p:strVal val="#ppt_y"/>
                                          </p:val>
                                        </p:tav>
                                      </p:tavLst>
                                    </p:anim>
                                  </p:childTnLst>
                                </p:cTn>
                              </p:par>
                            </p:childTnLst>
                          </p:cTn>
                        </p:par>
                        <p:par>
                          <p:cTn id="84" fill="hold">
                            <p:stCondLst>
                              <p:cond delay="1000"/>
                            </p:stCondLst>
                            <p:childTnLst>
                              <p:par>
                                <p:cTn id="85" presetID="2" presetClass="entr" presetSubtype="2" fill="hold" nodeType="after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1+#ppt_w/2"/>
                                          </p:val>
                                        </p:tav>
                                        <p:tav tm="100000">
                                          <p:val>
                                            <p:strVal val="#ppt_x"/>
                                          </p:val>
                                        </p:tav>
                                      </p:tavLst>
                                    </p:anim>
                                    <p:anim calcmode="lin" valueType="num">
                                      <p:cBhvr additive="base">
                                        <p:cTn id="88"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4" presetClass="exit" presetSubtype="10" fill="hold" nodeType="clickEffect">
                                  <p:stCondLst>
                                    <p:cond delay="0"/>
                                  </p:stCondLst>
                                  <p:childTnLst>
                                    <p:animEffect transition="out" filter="randombar(horizontal)">
                                      <p:cBhvr>
                                        <p:cTn id="92" dur="500"/>
                                        <p:tgtEl>
                                          <p:spTgt spid="52"/>
                                        </p:tgtEl>
                                      </p:cBhvr>
                                    </p:animEffect>
                                    <p:set>
                                      <p:cBhvr>
                                        <p:cTn id="93" dur="1" fill="hold">
                                          <p:stCondLst>
                                            <p:cond delay="499"/>
                                          </p:stCondLst>
                                        </p:cTn>
                                        <p:tgtEl>
                                          <p:spTgt spid="52"/>
                                        </p:tgtEl>
                                        <p:attrNameLst>
                                          <p:attrName>style.visibility</p:attrName>
                                        </p:attrNameLst>
                                      </p:cBhvr>
                                      <p:to>
                                        <p:strVal val="hidden"/>
                                      </p:to>
                                    </p:set>
                                  </p:childTnLst>
                                </p:cTn>
                              </p:par>
                              <p:par>
                                <p:cTn id="94" presetID="14" presetClass="exit" presetSubtype="10" fill="hold" nodeType="withEffect">
                                  <p:stCondLst>
                                    <p:cond delay="0"/>
                                  </p:stCondLst>
                                  <p:childTnLst>
                                    <p:animEffect transition="out" filter="randombar(horizontal)">
                                      <p:cBhvr>
                                        <p:cTn id="95" dur="500"/>
                                        <p:tgtEl>
                                          <p:spTgt spid="53"/>
                                        </p:tgtEl>
                                      </p:cBhvr>
                                    </p:animEffect>
                                    <p:set>
                                      <p:cBhvr>
                                        <p:cTn id="96" dur="1" fill="hold">
                                          <p:stCondLst>
                                            <p:cond delay="499"/>
                                          </p:stCondLst>
                                        </p:cTn>
                                        <p:tgtEl>
                                          <p:spTgt spid="53"/>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500"/>
                                        <p:tgtEl>
                                          <p:spTgt spid="4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fade">
                                      <p:cBhvr>
                                        <p:cTn id="104" dur="500"/>
                                        <p:tgtEl>
                                          <p:spTgt spid="44"/>
                                        </p:tgtEl>
                                      </p:cBhvr>
                                    </p:animEffect>
                                  </p:childTnLst>
                                </p:cTn>
                              </p:par>
                              <p:par>
                                <p:cTn id="105" presetID="10" presetClass="entr" presetSubtype="0" fill="hold"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33" grpId="0"/>
      <p:bldP spid="37" grpId="0"/>
      <p:bldP spid="38" grpId="0"/>
      <p:bldP spid="39" grpId="0"/>
      <p:bldP spid="41" grpId="0" animBg="1"/>
      <p:bldP spid="44" grpId="0" animBg="1"/>
      <p:bldP spid="5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19</a:t>
            </a:r>
            <a:endParaRPr lang="en-GB" b="1" dirty="0">
              <a:solidFill>
                <a:srgbClr val="212121"/>
              </a:solidFill>
              <a:latin typeface="Agency FB" panose="020B050302020202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4793" y="1989872"/>
            <a:ext cx="3276884" cy="63251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9447" y="2787870"/>
            <a:ext cx="3185436" cy="64775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9780" y="4997423"/>
            <a:ext cx="2370025" cy="510584"/>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t="-2605" r="17235"/>
          <a:stretch/>
        </p:blipFill>
        <p:spPr>
          <a:xfrm>
            <a:off x="3545685" y="4989750"/>
            <a:ext cx="2295845" cy="50824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82854" y="5708492"/>
            <a:ext cx="1310754" cy="525826"/>
          </a:xfrm>
          <a:prstGeom prst="rect">
            <a:avLst/>
          </a:prstGeom>
        </p:spPr>
      </p:pic>
      <p:sp>
        <p:nvSpPr>
          <p:cNvPr id="29" name="Rectangle 28"/>
          <p:cNvSpPr/>
          <p:nvPr/>
        </p:nvSpPr>
        <p:spPr>
          <a:xfrm>
            <a:off x="4556760" y="560882"/>
            <a:ext cx="248072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rgbClr val="FF5722"/>
                </a:solidFill>
                <a:latin typeface="Agency FB" panose="020B0503020202020204" pitchFamily="34" charset="0"/>
              </a:rPr>
              <a:t>Example 3.3</a:t>
            </a:r>
            <a:endParaRPr lang="en-GB" sz="3600" b="1" dirty="0">
              <a:solidFill>
                <a:srgbClr val="FF5722"/>
              </a:solidFill>
              <a:latin typeface="Agency FB" panose="020B0503020202020204" pitchFamily="34" charset="0"/>
            </a:endParaRPr>
          </a:p>
        </p:txBody>
      </p:sp>
      <p:sp>
        <p:nvSpPr>
          <p:cNvPr id="30" name="Parallelogram 29"/>
          <p:cNvSpPr/>
          <p:nvPr/>
        </p:nvSpPr>
        <p:spPr>
          <a:xfrm>
            <a:off x="-223520" y="163781"/>
            <a:ext cx="4780280" cy="1253590"/>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sp>
        <p:nvSpPr>
          <p:cNvPr id="32" name="Rectangle 31"/>
          <p:cNvSpPr/>
          <p:nvPr/>
        </p:nvSpPr>
        <p:spPr>
          <a:xfrm>
            <a:off x="509952" y="1540626"/>
            <a:ext cx="2838335" cy="3552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Intra-cluster distance of</a:t>
            </a:r>
            <a:endParaRPr lang="en-GB" b="1" dirty="0">
              <a:solidFill>
                <a:srgbClr val="FF5722"/>
              </a:solidFill>
              <a:latin typeface="Cambria" panose="02040503050406030204" pitchFamily="18" charset="0"/>
            </a:endParaRPr>
          </a:p>
        </p:txBody>
      </p:sp>
      <p:grpSp>
        <p:nvGrpSpPr>
          <p:cNvPr id="23" name="Group 22"/>
          <p:cNvGrpSpPr/>
          <p:nvPr/>
        </p:nvGrpSpPr>
        <p:grpSpPr>
          <a:xfrm>
            <a:off x="2508965" y="3627649"/>
            <a:ext cx="1503393" cy="599884"/>
            <a:chOff x="7471764" y="2330629"/>
            <a:chExt cx="1503393" cy="647756"/>
          </a:xfrm>
        </p:grpSpPr>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70161" y="2410646"/>
              <a:ext cx="1104996" cy="487722"/>
            </a:xfrm>
            <a:prstGeom prst="rect">
              <a:avLst/>
            </a:prstGeom>
          </p:spPr>
        </p:pic>
        <p:pic>
          <p:nvPicPr>
            <p:cNvPr id="33" name="Picture 32"/>
            <p:cNvPicPr>
              <a:picLocks noChangeAspect="1"/>
            </p:cNvPicPr>
            <p:nvPr/>
          </p:nvPicPr>
          <p:blipFill rotWithShape="1">
            <a:blip r:embed="rId5">
              <a:extLst>
                <a:ext uri="{28A0092B-C50C-407E-A947-70E740481C1C}">
                  <a14:useLocalDpi xmlns:a14="http://schemas.microsoft.com/office/drawing/2010/main" val="0"/>
                </a:ext>
              </a:extLst>
            </a:blip>
            <a:srcRect r="87360"/>
            <a:stretch/>
          </p:blipFill>
          <p:spPr>
            <a:xfrm>
              <a:off x="7471764" y="2330629"/>
              <a:ext cx="402624" cy="647756"/>
            </a:xfrm>
            <a:prstGeom prst="rect">
              <a:avLst/>
            </a:prstGeom>
          </p:spPr>
        </p:pic>
      </p:grpSp>
      <p:grpSp>
        <p:nvGrpSpPr>
          <p:cNvPr id="25" name="Group 24"/>
          <p:cNvGrpSpPr/>
          <p:nvPr/>
        </p:nvGrpSpPr>
        <p:grpSpPr>
          <a:xfrm>
            <a:off x="577109" y="1982249"/>
            <a:ext cx="944962" cy="647756"/>
            <a:chOff x="3117425" y="1618208"/>
            <a:chExt cx="944962" cy="647756"/>
          </a:xfrm>
        </p:grpSpPr>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17425" y="1682706"/>
              <a:ext cx="518205" cy="495343"/>
            </a:xfrm>
            <a:prstGeom prst="rect">
              <a:avLst/>
            </a:prstGeom>
          </p:spPr>
        </p:pic>
        <p:pic>
          <p:nvPicPr>
            <p:cNvPr id="37" name="Picture 36"/>
            <p:cNvPicPr>
              <a:picLocks noChangeAspect="1"/>
            </p:cNvPicPr>
            <p:nvPr/>
          </p:nvPicPr>
          <p:blipFill rotWithShape="1">
            <a:blip r:embed="rId5">
              <a:extLst>
                <a:ext uri="{28A0092B-C50C-407E-A947-70E740481C1C}">
                  <a14:useLocalDpi xmlns:a14="http://schemas.microsoft.com/office/drawing/2010/main" val="0"/>
                </a:ext>
              </a:extLst>
            </a:blip>
            <a:srcRect r="87360"/>
            <a:stretch/>
          </p:blipFill>
          <p:spPr>
            <a:xfrm>
              <a:off x="3659763" y="1618208"/>
              <a:ext cx="402624" cy="647756"/>
            </a:xfrm>
            <a:prstGeom prst="rect">
              <a:avLst/>
            </a:prstGeom>
          </p:spPr>
        </p:pic>
      </p:grpSp>
      <p:sp>
        <p:nvSpPr>
          <p:cNvPr id="38" name="Rectangle 37"/>
          <p:cNvSpPr/>
          <p:nvPr/>
        </p:nvSpPr>
        <p:spPr>
          <a:xfrm>
            <a:off x="535478" y="3706319"/>
            <a:ext cx="1973487" cy="3552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212121"/>
                </a:solidFill>
                <a:latin typeface="Cambria" panose="02040503050406030204" pitchFamily="18" charset="0"/>
              </a:rPr>
              <a:t>When </a:t>
            </a:r>
            <a:r>
              <a:rPr lang="en-US" b="1" dirty="0" smtClean="0">
                <a:solidFill>
                  <a:srgbClr val="212121"/>
                </a:solidFill>
                <a:latin typeface="Cambria" panose="02040503050406030204" pitchFamily="18" charset="0"/>
              </a:rPr>
              <a:t>m</a:t>
            </a:r>
            <a:r>
              <a:rPr lang="en-US" dirty="0" smtClean="0">
                <a:solidFill>
                  <a:srgbClr val="212121"/>
                </a:solidFill>
                <a:latin typeface="Cambria" panose="02040503050406030204" pitchFamily="18" charset="0"/>
              </a:rPr>
              <a:t> is large </a:t>
            </a:r>
            <a:endParaRPr lang="en-GB" dirty="0">
              <a:solidFill>
                <a:srgbClr val="212121"/>
              </a:solidFill>
              <a:latin typeface="Cambria" panose="02040503050406030204" pitchFamily="18" charset="0"/>
            </a:endParaRPr>
          </a:p>
        </p:txBody>
      </p:sp>
      <p:sp>
        <p:nvSpPr>
          <p:cNvPr id="39" name="Rectangle 38"/>
          <p:cNvSpPr/>
          <p:nvPr/>
        </p:nvSpPr>
        <p:spPr>
          <a:xfrm>
            <a:off x="4537316" y="3617089"/>
            <a:ext cx="1419381" cy="671915"/>
          </a:xfrm>
          <a:prstGeom prst="rect">
            <a:avLst/>
          </a:prstGeom>
          <a:noFill/>
          <a:ln w="1270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212121"/>
                </a:solidFill>
                <a:latin typeface="Cambria" panose="02040503050406030204" pitchFamily="18" charset="0"/>
              </a:rPr>
              <a:t>+</a:t>
            </a:r>
            <a:r>
              <a:rPr lang="en-US" sz="1600" dirty="0" err="1" smtClean="0">
                <a:solidFill>
                  <a:srgbClr val="212121"/>
                </a:solidFill>
                <a:latin typeface="Cambria" panose="02040503050406030204" pitchFamily="18" charset="0"/>
              </a:rPr>
              <a:t>ve</a:t>
            </a:r>
            <a:r>
              <a:rPr lang="en-US" sz="1600" dirty="0" smtClean="0">
                <a:solidFill>
                  <a:srgbClr val="212121"/>
                </a:solidFill>
                <a:latin typeface="Cambria" panose="02040503050406030204" pitchFamily="18" charset="0"/>
              </a:rPr>
              <a:t> number</a:t>
            </a:r>
          </a:p>
          <a:p>
            <a:pPr algn="ctr"/>
            <a:r>
              <a:rPr lang="en-US" sz="1600" dirty="0" smtClean="0">
                <a:solidFill>
                  <a:srgbClr val="212121"/>
                </a:solidFill>
                <a:latin typeface="Cambria" panose="02040503050406030204" pitchFamily="18" charset="0"/>
              </a:rPr>
              <a:t>Close to 0</a:t>
            </a:r>
            <a:endParaRPr lang="en-GB" sz="1600" dirty="0">
              <a:solidFill>
                <a:srgbClr val="212121"/>
              </a:solidFill>
              <a:latin typeface="Cambria" panose="02040503050406030204" pitchFamily="18" charset="0"/>
            </a:endParaRPr>
          </a:p>
        </p:txBody>
      </p:sp>
      <p:pic>
        <p:nvPicPr>
          <p:cNvPr id="27" name="Picture 26"/>
          <p:cNvPicPr>
            <a:picLocks noChangeAspect="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38448" y="3647569"/>
            <a:ext cx="472778" cy="472778"/>
          </a:xfrm>
          <a:prstGeom prst="rect">
            <a:avLst/>
          </a:prstGeom>
        </p:spPr>
      </p:pic>
      <p:sp>
        <p:nvSpPr>
          <p:cNvPr id="41" name="Rectangle 40"/>
          <p:cNvSpPr/>
          <p:nvPr/>
        </p:nvSpPr>
        <p:spPr>
          <a:xfrm>
            <a:off x="535478" y="4520030"/>
            <a:ext cx="2838335" cy="3552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Intra-cluster distance of</a:t>
            </a:r>
            <a:endParaRPr lang="en-GB" b="1" dirty="0">
              <a:solidFill>
                <a:srgbClr val="FF5722"/>
              </a:solidFill>
              <a:latin typeface="Cambria" panose="02040503050406030204" pitchFamily="18" charset="0"/>
            </a:endParaRPr>
          </a:p>
        </p:txBody>
      </p:sp>
      <p:pic>
        <p:nvPicPr>
          <p:cNvPr id="42" name="Picture 41"/>
          <p:cNvPicPr>
            <a:picLocks noChangeAspect="1"/>
          </p:cNvPicPr>
          <p:nvPr/>
        </p:nvPicPr>
        <p:blipFill rotWithShape="1">
          <a:blip r:embed="rId5">
            <a:extLst>
              <a:ext uri="{28A0092B-C50C-407E-A947-70E740481C1C}">
                <a14:useLocalDpi xmlns:a14="http://schemas.microsoft.com/office/drawing/2010/main" val="0"/>
              </a:ext>
            </a:extLst>
          </a:blip>
          <a:srcRect r="87360"/>
          <a:stretch/>
        </p:blipFill>
        <p:spPr>
          <a:xfrm>
            <a:off x="2959965" y="4927626"/>
            <a:ext cx="402624" cy="647756"/>
          </a:xfrm>
          <a:prstGeom prst="rect">
            <a:avLst/>
          </a:prstGeom>
        </p:spPr>
      </p:pic>
      <p:pic>
        <p:nvPicPr>
          <p:cNvPr id="43" name="Picture 42"/>
          <p:cNvPicPr>
            <a:picLocks noChangeAspect="1"/>
          </p:cNvPicPr>
          <p:nvPr/>
        </p:nvPicPr>
        <p:blipFill rotWithShape="1">
          <a:blip r:embed="rId5">
            <a:extLst>
              <a:ext uri="{28A0092B-C50C-407E-A947-70E740481C1C}">
                <a14:useLocalDpi xmlns:a14="http://schemas.microsoft.com/office/drawing/2010/main" val="0"/>
              </a:ext>
            </a:extLst>
          </a:blip>
          <a:srcRect r="87360"/>
          <a:stretch/>
        </p:blipFill>
        <p:spPr>
          <a:xfrm>
            <a:off x="2980230" y="5586562"/>
            <a:ext cx="402624" cy="647756"/>
          </a:xfrm>
          <a:prstGeom prst="rect">
            <a:avLst/>
          </a:prstGeom>
        </p:spPr>
      </p:pic>
      <p:pic>
        <p:nvPicPr>
          <p:cNvPr id="44" name="Picture 4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86909" y="1344166"/>
            <a:ext cx="1963811" cy="2803541"/>
          </a:xfrm>
          <a:prstGeom prst="rect">
            <a:avLst/>
          </a:prstGeom>
        </p:spPr>
      </p:pic>
      <p:pic>
        <p:nvPicPr>
          <p:cNvPr id="45" name="Picture 44"/>
          <p:cNvPicPr>
            <a:picLocks noChangeAspect="1"/>
          </p:cNvPicPr>
          <p:nvPr/>
        </p:nvPicPr>
        <p:blipFill rotWithShape="1">
          <a:blip r:embed="rId13">
            <a:extLst>
              <a:ext uri="{28A0092B-C50C-407E-A947-70E740481C1C}">
                <a14:useLocalDpi xmlns:a14="http://schemas.microsoft.com/office/drawing/2010/main" val="0"/>
              </a:ext>
            </a:extLst>
          </a:blip>
          <a:srcRect l="8993" t="11362" r="4474" b="5041"/>
          <a:stretch/>
        </p:blipFill>
        <p:spPr>
          <a:xfrm>
            <a:off x="7513003" y="4348090"/>
            <a:ext cx="2841386" cy="2149571"/>
          </a:xfrm>
          <a:prstGeom prst="rect">
            <a:avLst/>
          </a:prstGeom>
        </p:spPr>
      </p:pic>
    </p:spTree>
    <p:custDataLst>
      <p:tags r:id="rId1"/>
    </p:custDataLst>
    <p:extLst>
      <p:ext uri="{BB962C8B-B14F-4D97-AF65-F5344CB8AC3E}">
        <p14:creationId xmlns:p14="http://schemas.microsoft.com/office/powerpoint/2010/main" val="2931053728"/>
      </p:ext>
    </p:extLst>
  </p:cSld>
  <p:clrMapOvr>
    <a:masterClrMapping/>
  </p:clrMapOvr>
  <mc:AlternateContent xmlns:mc="http://schemas.openxmlformats.org/markup-compatibility/2006" xmlns:p14="http://schemas.microsoft.com/office/powerpoint/2010/main">
    <mc:Choice Requires="p14">
      <p:transition spd="slow" p14:dur="2000" advTm="67249"/>
    </mc:Choice>
    <mc:Fallback xmlns="">
      <p:transition spd="slow" advTm="672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xEl>
                                              <p:pRg st="0" end="0"/>
                                            </p:txEl>
                                          </p:spTgt>
                                        </p:tgtEl>
                                        <p:attrNameLst>
                                          <p:attrName>style.visibility</p:attrName>
                                        </p:attrNameLst>
                                      </p:cBhvr>
                                      <p:to>
                                        <p:strVal val="visible"/>
                                      </p:to>
                                    </p:set>
                                    <p:animEffect transition="in" filter="fade">
                                      <p:cBhvr>
                                        <p:cTn id="12" dur="500"/>
                                        <p:tgtEl>
                                          <p:spTgt spid="32">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500"/>
                                        <p:tgtEl>
                                          <p:spTgt spid="4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par>
                                <p:cTn id="68" presetID="10" presetClass="entr" presetSubtype="0" fill="hold" nodeType="with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fade">
                                      <p:cBhvr>
                                        <p:cTn id="7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19</a:t>
            </a:r>
            <a:endParaRPr lang="en-GB" b="1" dirty="0">
              <a:solidFill>
                <a:srgbClr val="212121"/>
              </a:solidFill>
              <a:latin typeface="Agency FB" panose="020B0503020202020204" pitchFamily="34" charset="0"/>
            </a:endParaRPr>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r="20020"/>
          <a:stretch/>
        </p:blipFill>
        <p:spPr>
          <a:xfrm>
            <a:off x="2191197" y="4456757"/>
            <a:ext cx="1834587" cy="602032"/>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3509" y="5365890"/>
            <a:ext cx="2019475" cy="495343"/>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04271" y="5899166"/>
            <a:ext cx="2918713" cy="426757"/>
          </a:xfrm>
          <a:prstGeom prst="rect">
            <a:avLst/>
          </a:prstGeom>
        </p:spPr>
      </p:pic>
      <p:sp>
        <p:nvSpPr>
          <p:cNvPr id="29" name="Rectangle 28"/>
          <p:cNvSpPr/>
          <p:nvPr/>
        </p:nvSpPr>
        <p:spPr>
          <a:xfrm>
            <a:off x="4556760" y="560882"/>
            <a:ext cx="248072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rgbClr val="FF5722"/>
                </a:solidFill>
                <a:latin typeface="Agency FB" panose="020B0503020202020204" pitchFamily="34" charset="0"/>
              </a:rPr>
              <a:t>Example 3.3</a:t>
            </a:r>
            <a:endParaRPr lang="en-GB" sz="3600" b="1" dirty="0">
              <a:solidFill>
                <a:srgbClr val="FF5722"/>
              </a:solidFill>
              <a:latin typeface="Agency FB" panose="020B0503020202020204" pitchFamily="34" charset="0"/>
            </a:endParaRPr>
          </a:p>
        </p:txBody>
      </p:sp>
      <p:sp>
        <p:nvSpPr>
          <p:cNvPr id="30" name="Parallelogram 29"/>
          <p:cNvSpPr/>
          <p:nvPr/>
        </p:nvSpPr>
        <p:spPr>
          <a:xfrm>
            <a:off x="-223520" y="163781"/>
            <a:ext cx="4780280" cy="1253590"/>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sp>
        <p:nvSpPr>
          <p:cNvPr id="40" name="Rectangle 39"/>
          <p:cNvSpPr/>
          <p:nvPr/>
        </p:nvSpPr>
        <p:spPr>
          <a:xfrm>
            <a:off x="609601" y="1885447"/>
            <a:ext cx="3158974" cy="3552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Inter-cluster distance of</a:t>
            </a:r>
            <a:endParaRPr lang="en-GB" b="1" dirty="0">
              <a:solidFill>
                <a:srgbClr val="FF5722"/>
              </a:solidFill>
              <a:latin typeface="Cambria" panose="02040503050406030204" pitchFamily="18" charset="0"/>
            </a:endParaRPr>
          </a:p>
        </p:txBody>
      </p:sp>
      <p:grpSp>
        <p:nvGrpSpPr>
          <p:cNvPr id="22" name="Group 21"/>
          <p:cNvGrpSpPr/>
          <p:nvPr/>
        </p:nvGrpSpPr>
        <p:grpSpPr>
          <a:xfrm>
            <a:off x="1931995" y="2370470"/>
            <a:ext cx="2350962" cy="647756"/>
            <a:chOff x="1617821" y="2289110"/>
            <a:chExt cx="2350962" cy="647756"/>
          </a:xfrm>
        </p:grpSpPr>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7821" y="2355078"/>
              <a:ext cx="1836579" cy="457240"/>
            </a:xfrm>
            <a:prstGeom prst="rect">
              <a:avLst/>
            </a:prstGeom>
          </p:spPr>
        </p:pic>
        <p:pic>
          <p:nvPicPr>
            <p:cNvPr id="42" name="Picture 41"/>
            <p:cNvPicPr>
              <a:picLocks noChangeAspect="1"/>
            </p:cNvPicPr>
            <p:nvPr/>
          </p:nvPicPr>
          <p:blipFill rotWithShape="1">
            <a:blip r:embed="rId8">
              <a:extLst>
                <a:ext uri="{28A0092B-C50C-407E-A947-70E740481C1C}">
                  <a14:useLocalDpi xmlns:a14="http://schemas.microsoft.com/office/drawing/2010/main" val="0"/>
                </a:ext>
              </a:extLst>
            </a:blip>
            <a:srcRect r="87360"/>
            <a:stretch/>
          </p:blipFill>
          <p:spPr>
            <a:xfrm>
              <a:off x="3566159" y="2289110"/>
              <a:ext cx="402624" cy="647756"/>
            </a:xfrm>
            <a:prstGeom prst="rect">
              <a:avLst/>
            </a:prstGeom>
          </p:spPr>
        </p:pic>
      </p:grpSp>
      <p:pic>
        <p:nvPicPr>
          <p:cNvPr id="43" name="Picture 42"/>
          <p:cNvPicPr>
            <a:picLocks noChangeAspect="1"/>
          </p:cNvPicPr>
          <p:nvPr/>
        </p:nvPicPr>
        <p:blipFill rotWithShape="1">
          <a:blip r:embed="rId4">
            <a:extLst>
              <a:ext uri="{28A0092B-C50C-407E-A947-70E740481C1C}">
                <a14:useLocalDpi xmlns:a14="http://schemas.microsoft.com/office/drawing/2010/main" val="0"/>
              </a:ext>
            </a:extLst>
          </a:blip>
          <a:srcRect r="85265"/>
          <a:stretch/>
        </p:blipFill>
        <p:spPr>
          <a:xfrm>
            <a:off x="4402335" y="2396400"/>
            <a:ext cx="337991" cy="602032"/>
          </a:xfrm>
          <a:prstGeom prst="rect">
            <a:avLst/>
          </a:prstGeom>
        </p:spPr>
      </p:pic>
      <p:sp>
        <p:nvSpPr>
          <p:cNvPr id="44" name="Rectangle 43"/>
          <p:cNvSpPr/>
          <p:nvPr/>
        </p:nvSpPr>
        <p:spPr>
          <a:xfrm>
            <a:off x="609600" y="3395099"/>
            <a:ext cx="3218293" cy="3552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F5722"/>
                </a:solidFill>
                <a:latin typeface="Cambria" panose="02040503050406030204" pitchFamily="18" charset="0"/>
              </a:rPr>
              <a:t>Inter-cluster distance of</a:t>
            </a:r>
            <a:endParaRPr lang="en-GB" b="1" dirty="0">
              <a:solidFill>
                <a:srgbClr val="FF5722"/>
              </a:solidFill>
              <a:latin typeface="Cambria" panose="02040503050406030204" pitchFamily="18" charset="0"/>
            </a:endParaRPr>
          </a:p>
        </p:txBody>
      </p:sp>
      <p:grpSp>
        <p:nvGrpSpPr>
          <p:cNvPr id="17" name="Group 16"/>
          <p:cNvGrpSpPr/>
          <p:nvPr/>
        </p:nvGrpSpPr>
        <p:grpSpPr>
          <a:xfrm>
            <a:off x="826191" y="3811478"/>
            <a:ext cx="4177184" cy="563902"/>
            <a:chOff x="1633964" y="3663648"/>
            <a:chExt cx="4177184" cy="563902"/>
          </a:xfrm>
        </p:grpSpPr>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22918" y="3671242"/>
              <a:ext cx="2888230" cy="556308"/>
            </a:xfrm>
            <a:prstGeom prst="rect">
              <a:avLst/>
            </a:prstGeom>
          </p:spPr>
        </p:pic>
        <p:pic>
          <p:nvPicPr>
            <p:cNvPr id="24" name="Picture 23"/>
            <p:cNvPicPr>
              <a:picLocks noChangeAspect="1"/>
            </p:cNvPicPr>
            <p:nvPr/>
          </p:nvPicPr>
          <p:blipFill rotWithShape="1">
            <a:blip r:embed="rId7">
              <a:extLst>
                <a:ext uri="{28A0092B-C50C-407E-A947-70E740481C1C}">
                  <a14:useLocalDpi xmlns:a14="http://schemas.microsoft.com/office/drawing/2010/main" val="0"/>
                </a:ext>
              </a:extLst>
            </a:blip>
            <a:srcRect l="71861"/>
            <a:stretch/>
          </p:blipFill>
          <p:spPr>
            <a:xfrm>
              <a:off x="1633964" y="3710927"/>
              <a:ext cx="516794" cy="457240"/>
            </a:xfrm>
            <a:prstGeom prst="rect">
              <a:avLst/>
            </a:prstGeom>
          </p:spPr>
        </p:pic>
        <p:pic>
          <p:nvPicPr>
            <p:cNvPr id="45" name="Picture 44"/>
            <p:cNvPicPr>
              <a:picLocks noChangeAspect="1"/>
            </p:cNvPicPr>
            <p:nvPr/>
          </p:nvPicPr>
          <p:blipFill rotWithShape="1">
            <a:blip r:embed="rId7">
              <a:extLst>
                <a:ext uri="{28A0092B-C50C-407E-A947-70E740481C1C}">
                  <a14:useLocalDpi xmlns:a14="http://schemas.microsoft.com/office/drawing/2010/main" val="0"/>
                </a:ext>
              </a:extLst>
            </a:blip>
            <a:srcRect l="30481" t="-4445" r="27475" b="1"/>
            <a:stretch/>
          </p:blipFill>
          <p:spPr>
            <a:xfrm>
              <a:off x="2150758" y="3663648"/>
              <a:ext cx="772160" cy="477562"/>
            </a:xfrm>
            <a:prstGeom prst="rect">
              <a:avLst/>
            </a:prstGeom>
          </p:spPr>
        </p:pic>
      </p:grpSp>
      <p:grpSp>
        <p:nvGrpSpPr>
          <p:cNvPr id="21" name="Group 20"/>
          <p:cNvGrpSpPr/>
          <p:nvPr/>
        </p:nvGrpSpPr>
        <p:grpSpPr>
          <a:xfrm>
            <a:off x="1763098" y="4994145"/>
            <a:ext cx="1273992" cy="696497"/>
            <a:chOff x="8162616" y="3528032"/>
            <a:chExt cx="1273992" cy="696497"/>
          </a:xfrm>
        </p:grpSpPr>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90715" y="3528032"/>
              <a:ext cx="845893" cy="640135"/>
            </a:xfrm>
            <a:prstGeom prst="rect">
              <a:avLst/>
            </a:prstGeom>
          </p:spPr>
        </p:pic>
        <p:pic>
          <p:nvPicPr>
            <p:cNvPr id="47" name="Picture 46"/>
            <p:cNvPicPr>
              <a:picLocks noChangeAspect="1"/>
            </p:cNvPicPr>
            <p:nvPr/>
          </p:nvPicPr>
          <p:blipFill rotWithShape="1">
            <a:blip r:embed="rId8">
              <a:extLst>
                <a:ext uri="{28A0092B-C50C-407E-A947-70E740481C1C}">
                  <a14:useLocalDpi xmlns:a14="http://schemas.microsoft.com/office/drawing/2010/main" val="0"/>
                </a:ext>
              </a:extLst>
            </a:blip>
            <a:srcRect r="87360"/>
            <a:stretch/>
          </p:blipFill>
          <p:spPr>
            <a:xfrm>
              <a:off x="8162616" y="3576773"/>
              <a:ext cx="402624" cy="647756"/>
            </a:xfrm>
            <a:prstGeom prst="rect">
              <a:avLst/>
            </a:prstGeom>
          </p:spPr>
        </p:pic>
      </p:grpSp>
      <p:sp>
        <p:nvSpPr>
          <p:cNvPr id="48" name="Rectangle 47"/>
          <p:cNvSpPr/>
          <p:nvPr/>
        </p:nvSpPr>
        <p:spPr>
          <a:xfrm>
            <a:off x="8818272" y="5435921"/>
            <a:ext cx="2983022" cy="3552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212121"/>
                </a:solidFill>
                <a:latin typeface="Cambria" panose="02040503050406030204" pitchFamily="18" charset="0"/>
              </a:rPr>
              <a:t>Assumed for simplicity</a:t>
            </a:r>
            <a:endParaRPr lang="en-GB" dirty="0">
              <a:solidFill>
                <a:srgbClr val="212121"/>
              </a:solidFill>
              <a:latin typeface="Cambria" panose="02040503050406030204" pitchFamily="18" charset="0"/>
            </a:endParaRPr>
          </a:p>
        </p:txBody>
      </p:sp>
      <p:sp>
        <p:nvSpPr>
          <p:cNvPr id="49" name="Rectangle 48"/>
          <p:cNvSpPr/>
          <p:nvPr/>
        </p:nvSpPr>
        <p:spPr>
          <a:xfrm>
            <a:off x="8802954" y="5934904"/>
            <a:ext cx="2998340" cy="3552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212121"/>
                </a:solidFill>
                <a:latin typeface="Cambria" panose="02040503050406030204" pitchFamily="18" charset="0"/>
              </a:rPr>
              <a:t>Same conclusion</a:t>
            </a:r>
            <a:endParaRPr lang="en-GB" dirty="0">
              <a:solidFill>
                <a:srgbClr val="212121"/>
              </a:solidFill>
              <a:latin typeface="Cambria" panose="02040503050406030204" pitchFamily="18" charset="0"/>
            </a:endParaRPr>
          </a:p>
        </p:txBody>
      </p:sp>
      <p:cxnSp>
        <p:nvCxnSpPr>
          <p:cNvPr id="50" name="Straight Connector 49"/>
          <p:cNvCxnSpPr/>
          <p:nvPr/>
        </p:nvCxnSpPr>
        <p:spPr>
          <a:xfrm>
            <a:off x="8646822" y="5435921"/>
            <a:ext cx="11528" cy="979041"/>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pic>
        <p:nvPicPr>
          <p:cNvPr id="52" name="Picture 5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622782" y="1793323"/>
            <a:ext cx="2198594" cy="3138716"/>
          </a:xfrm>
          <a:prstGeom prst="rect">
            <a:avLst/>
          </a:prstGeom>
        </p:spPr>
      </p:pic>
      <p:pic>
        <p:nvPicPr>
          <p:cNvPr id="53" name="Picture 52"/>
          <p:cNvPicPr>
            <a:picLocks noChangeAspect="1"/>
          </p:cNvPicPr>
          <p:nvPr/>
        </p:nvPicPr>
        <p:blipFill rotWithShape="1">
          <a:blip r:embed="rId12">
            <a:extLst>
              <a:ext uri="{28A0092B-C50C-407E-A947-70E740481C1C}">
                <a14:useLocalDpi xmlns:a14="http://schemas.microsoft.com/office/drawing/2010/main" val="0"/>
              </a:ext>
            </a:extLst>
          </a:blip>
          <a:srcRect l="8993" t="11362" r="4474" b="5041"/>
          <a:stretch/>
        </p:blipFill>
        <p:spPr>
          <a:xfrm>
            <a:off x="7785078" y="1975507"/>
            <a:ext cx="2720362" cy="2058013"/>
          </a:xfrm>
          <a:prstGeom prst="rect">
            <a:avLst/>
          </a:prstGeom>
        </p:spPr>
      </p:pic>
      <p:pic>
        <p:nvPicPr>
          <p:cNvPr id="54" name="Picture 53"/>
          <p:cNvPicPr>
            <a:picLocks noChangeAspect="1"/>
          </p:cNvPicPr>
          <p:nvPr/>
        </p:nvPicPr>
        <p:blipFill rotWithShape="1">
          <a:blip r:embed="rId8">
            <a:extLst>
              <a:ext uri="{28A0092B-C50C-407E-A947-70E740481C1C}">
                <a14:useLocalDpi xmlns:a14="http://schemas.microsoft.com/office/drawing/2010/main" val="0"/>
              </a:ext>
            </a:extLst>
          </a:blip>
          <a:srcRect r="87360"/>
          <a:stretch/>
        </p:blipFill>
        <p:spPr>
          <a:xfrm>
            <a:off x="1763098" y="4413313"/>
            <a:ext cx="402624" cy="647756"/>
          </a:xfrm>
          <a:prstGeom prst="rect">
            <a:avLst/>
          </a:prstGeom>
        </p:spPr>
      </p:pic>
    </p:spTree>
    <p:custDataLst>
      <p:tags r:id="rId1"/>
    </p:custDataLst>
    <p:extLst>
      <p:ext uri="{BB962C8B-B14F-4D97-AF65-F5344CB8AC3E}">
        <p14:creationId xmlns:p14="http://schemas.microsoft.com/office/powerpoint/2010/main" val="1934576300"/>
      </p:ext>
    </p:extLst>
  </p:cSld>
  <p:clrMapOvr>
    <a:masterClrMapping/>
  </p:clrMapOvr>
  <mc:AlternateContent xmlns:mc="http://schemas.openxmlformats.org/markup-compatibility/2006" xmlns:p14="http://schemas.microsoft.com/office/powerpoint/2010/main">
    <mc:Choice Requires="p14">
      <p:transition spd="slow" p14:dur="2000" advTm="67249"/>
    </mc:Choice>
    <mc:Fallback xmlns="">
      <p:transition spd="slow" advTm="672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par>
                                <p:cTn id="35" presetID="10"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P spid="48" grpId="0"/>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54000" y="326645"/>
            <a:ext cx="3652520" cy="71831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1. Introduction</a:t>
            </a: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04</a:t>
            </a:r>
            <a:endParaRPr lang="en-GB" b="1" dirty="0">
              <a:solidFill>
                <a:srgbClr val="212121"/>
              </a:solidFill>
              <a:latin typeface="Agency FB" panose="020B0503020202020204" pitchFamily="34" charset="0"/>
            </a:endParaRPr>
          </a:p>
        </p:txBody>
      </p:sp>
      <p:sp>
        <p:nvSpPr>
          <p:cNvPr id="359" name="Rectangle 195" hidden="1"/>
          <p:cNvSpPr>
            <a:spLocks noChangeArrowheads="1"/>
          </p:cNvSpPr>
          <p:nvPr/>
        </p:nvSpPr>
        <p:spPr bwMode="auto">
          <a:xfrm>
            <a:off x="9575801" y="3087688"/>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23"/>
          <p:cNvSpPr/>
          <p:nvPr/>
        </p:nvSpPr>
        <p:spPr>
          <a:xfrm>
            <a:off x="819537" y="1343063"/>
            <a:ext cx="2139696" cy="148243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212121"/>
                </a:solidFill>
                <a:latin typeface="Agency FB" panose="020B0503020202020204" pitchFamily="34" charset="0"/>
              </a:rPr>
              <a:t>Incremental </a:t>
            </a:r>
          </a:p>
          <a:p>
            <a:r>
              <a:rPr lang="en-US" sz="2800" b="1" dirty="0" smtClean="0">
                <a:solidFill>
                  <a:srgbClr val="212121"/>
                </a:solidFill>
                <a:latin typeface="Agency FB" panose="020B0503020202020204" pitchFamily="34" charset="0"/>
              </a:rPr>
              <a:t>Record </a:t>
            </a:r>
          </a:p>
          <a:p>
            <a:r>
              <a:rPr lang="en-US" sz="2800" b="1" dirty="0" smtClean="0">
                <a:solidFill>
                  <a:srgbClr val="212121"/>
                </a:solidFill>
                <a:latin typeface="Agency FB" panose="020B0503020202020204" pitchFamily="34" charset="0"/>
              </a:rPr>
              <a:t>Linkage</a:t>
            </a:r>
            <a:endParaRPr lang="en-GB" sz="2800" b="1" dirty="0">
              <a:solidFill>
                <a:srgbClr val="212121"/>
              </a:solidFill>
              <a:latin typeface="Agency FB" panose="020B0503020202020204" pitchFamily="34" charset="0"/>
            </a:endParaRPr>
          </a:p>
        </p:txBody>
      </p:sp>
      <p:sp>
        <p:nvSpPr>
          <p:cNvPr id="25" name="Rectangle 24"/>
          <p:cNvSpPr/>
          <p:nvPr/>
        </p:nvSpPr>
        <p:spPr>
          <a:xfrm>
            <a:off x="3148452" y="1295411"/>
            <a:ext cx="2960225"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1. For each inserted record</a:t>
            </a:r>
            <a:endParaRPr lang="en-GB" sz="2400" dirty="0">
              <a:solidFill>
                <a:srgbClr val="212121"/>
              </a:solidFill>
              <a:latin typeface="Agency FB" panose="020B0503020202020204" pitchFamily="34" charset="0"/>
            </a:endParaRPr>
          </a:p>
        </p:txBody>
      </p:sp>
      <p:sp>
        <p:nvSpPr>
          <p:cNvPr id="26" name="Rectangle 25"/>
          <p:cNvSpPr/>
          <p:nvPr/>
        </p:nvSpPr>
        <p:spPr>
          <a:xfrm>
            <a:off x="3148452" y="1811278"/>
            <a:ext cx="627348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2. Compare it with existing clusters</a:t>
            </a:r>
            <a:endParaRPr lang="en-GB" sz="2400" dirty="0">
              <a:solidFill>
                <a:srgbClr val="212121"/>
              </a:solidFill>
              <a:latin typeface="Agency FB" panose="020B0503020202020204" pitchFamily="34" charset="0"/>
            </a:endParaRPr>
          </a:p>
        </p:txBody>
      </p:sp>
      <p:sp>
        <p:nvSpPr>
          <p:cNvPr id="27" name="Rectangle 26"/>
          <p:cNvSpPr/>
          <p:nvPr/>
        </p:nvSpPr>
        <p:spPr>
          <a:xfrm>
            <a:off x="3148452" y="2327145"/>
            <a:ext cx="627348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3. Matches with existing </a:t>
            </a:r>
            <a:r>
              <a:rPr lang="en-US" sz="2400" dirty="0">
                <a:solidFill>
                  <a:srgbClr val="212121"/>
                </a:solidFill>
                <a:latin typeface="Agency FB" panose="020B0503020202020204" pitchFamily="34" charset="0"/>
              </a:rPr>
              <a:t>Cluster: Put it into that cluster</a:t>
            </a:r>
            <a:endParaRPr lang="en-GB" sz="2400" dirty="0">
              <a:solidFill>
                <a:srgbClr val="212121"/>
              </a:solidFill>
              <a:latin typeface="Agency FB" panose="020B0503020202020204" pitchFamily="34" charset="0"/>
            </a:endParaRPr>
          </a:p>
        </p:txBody>
      </p:sp>
      <p:cxnSp>
        <p:nvCxnSpPr>
          <p:cNvPr id="28" name="Straight Connector 27"/>
          <p:cNvCxnSpPr/>
          <p:nvPr/>
        </p:nvCxnSpPr>
        <p:spPr>
          <a:xfrm>
            <a:off x="2959233" y="1345953"/>
            <a:ext cx="0" cy="1995409"/>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148452" y="2843012"/>
            <a:ext cx="627348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5. Doesn’t Match? Create a new Cluster </a:t>
            </a:r>
            <a:endParaRPr lang="en-GB" sz="2400" dirty="0">
              <a:solidFill>
                <a:srgbClr val="212121"/>
              </a:solidFill>
              <a:latin typeface="Agency FB" panose="020B0503020202020204" pitchFamily="34" charset="0"/>
            </a:endParaRPr>
          </a:p>
        </p:txBody>
      </p:sp>
      <p:sp>
        <p:nvSpPr>
          <p:cNvPr id="3" name="Rounded Rectangle 2"/>
          <p:cNvSpPr/>
          <p:nvPr/>
        </p:nvSpPr>
        <p:spPr>
          <a:xfrm>
            <a:off x="1476558" y="3938362"/>
            <a:ext cx="2462652" cy="1493135"/>
          </a:xfrm>
          <a:prstGeom prst="roundRect">
            <a:avLst>
              <a:gd name="adj" fmla="val 5954"/>
            </a:avLst>
          </a:prstGeom>
          <a:noFill/>
          <a:ln w="28575">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ed Rectangle 32"/>
          <p:cNvSpPr/>
          <p:nvPr/>
        </p:nvSpPr>
        <p:spPr>
          <a:xfrm>
            <a:off x="4633073" y="3935723"/>
            <a:ext cx="2462652" cy="1493135"/>
          </a:xfrm>
          <a:prstGeom prst="roundRect">
            <a:avLst>
              <a:gd name="adj" fmla="val 5954"/>
            </a:avLst>
          </a:prstGeom>
          <a:noFill/>
          <a:ln w="28575">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ounded Rectangle 36"/>
          <p:cNvSpPr/>
          <p:nvPr/>
        </p:nvSpPr>
        <p:spPr>
          <a:xfrm>
            <a:off x="1476557" y="3938361"/>
            <a:ext cx="2462652" cy="571923"/>
          </a:xfrm>
          <a:prstGeom prst="roundRect">
            <a:avLst>
              <a:gd name="adj" fmla="val 595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gency FB" panose="020B0503020202020204" pitchFamily="34" charset="0"/>
              </a:rPr>
              <a:t>Cluster 01 (</a:t>
            </a:r>
            <a:r>
              <a:rPr lang="en-US" dirty="0" smtClean="0">
                <a:solidFill>
                  <a:schemeClr val="tx1"/>
                </a:solidFill>
                <a:latin typeface="Agency FB" panose="020B0503020202020204" pitchFamily="34" charset="0"/>
              </a:rPr>
              <a:t>Existing)</a:t>
            </a:r>
            <a:endParaRPr lang="en-GB" dirty="0">
              <a:solidFill>
                <a:schemeClr val="tx1"/>
              </a:solidFill>
              <a:latin typeface="Agency FB" panose="020B0503020202020204" pitchFamily="34" charset="0"/>
            </a:endParaRPr>
          </a:p>
        </p:txBody>
      </p:sp>
      <p:sp>
        <p:nvSpPr>
          <p:cNvPr id="38" name="Rounded Rectangle 37"/>
          <p:cNvSpPr/>
          <p:nvPr/>
        </p:nvSpPr>
        <p:spPr>
          <a:xfrm>
            <a:off x="4633073" y="3933085"/>
            <a:ext cx="2462652" cy="571923"/>
          </a:xfrm>
          <a:prstGeom prst="roundRect">
            <a:avLst>
              <a:gd name="adj" fmla="val 595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gency FB" panose="020B0503020202020204" pitchFamily="34" charset="0"/>
              </a:rPr>
              <a:t>Cluster 02 (</a:t>
            </a:r>
            <a:r>
              <a:rPr lang="en-US" dirty="0" smtClean="0">
                <a:solidFill>
                  <a:schemeClr val="tx1"/>
                </a:solidFill>
                <a:latin typeface="Agency FB" panose="020B0503020202020204" pitchFamily="34" charset="0"/>
              </a:rPr>
              <a:t>Existing)</a:t>
            </a:r>
            <a:endParaRPr lang="en-GB" dirty="0">
              <a:solidFill>
                <a:schemeClr val="tx1"/>
              </a:solidFill>
              <a:latin typeface="Agency FB" panose="020B0503020202020204" pitchFamily="34" charset="0"/>
            </a:endParaRPr>
          </a:p>
        </p:txBody>
      </p:sp>
      <p:sp>
        <p:nvSpPr>
          <p:cNvPr id="39" name="Rounded Rectangle 38"/>
          <p:cNvSpPr/>
          <p:nvPr/>
        </p:nvSpPr>
        <p:spPr>
          <a:xfrm>
            <a:off x="7789590" y="3938361"/>
            <a:ext cx="2462652" cy="1493135"/>
          </a:xfrm>
          <a:prstGeom prst="roundRect">
            <a:avLst>
              <a:gd name="adj" fmla="val 5954"/>
            </a:avLst>
          </a:prstGeom>
          <a:noFill/>
          <a:ln w="28575">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Rounded Rectangle 40"/>
          <p:cNvSpPr/>
          <p:nvPr/>
        </p:nvSpPr>
        <p:spPr>
          <a:xfrm>
            <a:off x="7789590" y="3935723"/>
            <a:ext cx="2462652" cy="571923"/>
          </a:xfrm>
          <a:prstGeom prst="roundRect">
            <a:avLst>
              <a:gd name="adj" fmla="val 595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gency FB" panose="020B0503020202020204" pitchFamily="34" charset="0"/>
              </a:rPr>
              <a:t>Cluster 03 </a:t>
            </a:r>
            <a:r>
              <a:rPr lang="en-US" dirty="0" smtClean="0">
                <a:solidFill>
                  <a:schemeClr val="tx1"/>
                </a:solidFill>
                <a:latin typeface="Agency FB" panose="020B0503020202020204" pitchFamily="34" charset="0"/>
              </a:rPr>
              <a:t>(New)</a:t>
            </a:r>
            <a:endParaRPr lang="en-GB" dirty="0">
              <a:solidFill>
                <a:schemeClr val="tx1"/>
              </a:solidFill>
              <a:latin typeface="Agency FB" panose="020B0503020202020204" pitchFamily="34" charset="0"/>
            </a:endParaRPr>
          </a:p>
        </p:txBody>
      </p:sp>
      <p:sp>
        <p:nvSpPr>
          <p:cNvPr id="7" name="Rounded Rectangle 6"/>
          <p:cNvSpPr/>
          <p:nvPr/>
        </p:nvSpPr>
        <p:spPr>
          <a:xfrm>
            <a:off x="1785212" y="4684305"/>
            <a:ext cx="501530" cy="531004"/>
          </a:xfrm>
          <a:prstGeom prst="roundRect">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1</a:t>
            </a:r>
            <a:endParaRPr lang="en-GB" b="1" dirty="0">
              <a:solidFill>
                <a:schemeClr val="tx1"/>
              </a:solidFill>
              <a:latin typeface="Agency FB" panose="020B0503020202020204" pitchFamily="34" charset="0"/>
            </a:endParaRPr>
          </a:p>
        </p:txBody>
      </p:sp>
      <p:sp>
        <p:nvSpPr>
          <p:cNvPr id="43" name="Rounded Rectangle 42"/>
          <p:cNvSpPr/>
          <p:nvPr/>
        </p:nvSpPr>
        <p:spPr>
          <a:xfrm>
            <a:off x="1764053" y="5890728"/>
            <a:ext cx="501530" cy="533019"/>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5</a:t>
            </a:r>
            <a:endParaRPr lang="en-GB" b="1" dirty="0">
              <a:solidFill>
                <a:schemeClr val="tx1"/>
              </a:solidFill>
              <a:latin typeface="Agency FB" panose="020B0503020202020204" pitchFamily="34" charset="0"/>
            </a:endParaRPr>
          </a:p>
        </p:txBody>
      </p:sp>
      <p:sp>
        <p:nvSpPr>
          <p:cNvPr id="44" name="Rectangle 43"/>
          <p:cNvSpPr/>
          <p:nvPr/>
        </p:nvSpPr>
        <p:spPr>
          <a:xfrm>
            <a:off x="2412790" y="5973403"/>
            <a:ext cx="143673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New Record</a:t>
            </a:r>
            <a:endParaRPr lang="en-GB" sz="2400" dirty="0">
              <a:solidFill>
                <a:srgbClr val="212121"/>
              </a:solidFill>
              <a:latin typeface="Agency FB" panose="020B0503020202020204" pitchFamily="34" charset="0"/>
            </a:endParaRPr>
          </a:p>
        </p:txBody>
      </p:sp>
      <p:sp>
        <p:nvSpPr>
          <p:cNvPr id="45" name="Rounded Rectangle 44"/>
          <p:cNvSpPr/>
          <p:nvPr/>
        </p:nvSpPr>
        <p:spPr>
          <a:xfrm>
            <a:off x="2382908" y="4682289"/>
            <a:ext cx="501530" cy="533019"/>
          </a:xfrm>
          <a:prstGeom prst="roundRect">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gency FB" panose="020B0503020202020204" pitchFamily="34" charset="0"/>
              </a:rPr>
              <a:t>2</a:t>
            </a:r>
            <a:endParaRPr lang="en-GB" b="1" dirty="0">
              <a:solidFill>
                <a:schemeClr val="tx1"/>
              </a:solidFill>
              <a:latin typeface="Agency FB" panose="020B0503020202020204" pitchFamily="34" charset="0"/>
            </a:endParaRPr>
          </a:p>
        </p:txBody>
      </p:sp>
      <p:sp>
        <p:nvSpPr>
          <p:cNvPr id="8" name="Isosceles Triangle 7"/>
          <p:cNvSpPr/>
          <p:nvPr/>
        </p:nvSpPr>
        <p:spPr>
          <a:xfrm>
            <a:off x="4968906" y="4766309"/>
            <a:ext cx="462988" cy="496752"/>
          </a:xfrm>
          <a:prstGeom prst="triangle">
            <a:avLst>
              <a:gd name="adj" fmla="val 55000"/>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3</a:t>
            </a:r>
            <a:endParaRPr lang="en-GB" b="1" dirty="0">
              <a:solidFill>
                <a:schemeClr val="tx1"/>
              </a:solidFill>
              <a:latin typeface="Agency FB" panose="020B0503020202020204" pitchFamily="34" charset="0"/>
            </a:endParaRPr>
          </a:p>
        </p:txBody>
      </p:sp>
      <p:sp>
        <p:nvSpPr>
          <p:cNvPr id="48" name="Isosceles Triangle 47"/>
          <p:cNvSpPr/>
          <p:nvPr/>
        </p:nvSpPr>
        <p:spPr>
          <a:xfrm>
            <a:off x="5569327" y="4772772"/>
            <a:ext cx="462988" cy="496752"/>
          </a:xfrm>
          <a:prstGeom prst="triangle">
            <a:avLst>
              <a:gd name="adj" fmla="val 55000"/>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4</a:t>
            </a:r>
            <a:endParaRPr lang="en-GB" b="1" dirty="0">
              <a:solidFill>
                <a:schemeClr val="tx1"/>
              </a:solidFill>
              <a:latin typeface="Agency FB" panose="020B0503020202020204" pitchFamily="34" charset="0"/>
            </a:endParaRPr>
          </a:p>
        </p:txBody>
      </p:sp>
      <p:sp>
        <p:nvSpPr>
          <p:cNvPr id="49" name="Isosceles Triangle 48"/>
          <p:cNvSpPr/>
          <p:nvPr/>
        </p:nvSpPr>
        <p:spPr>
          <a:xfrm>
            <a:off x="4968906" y="5940133"/>
            <a:ext cx="462988" cy="496752"/>
          </a:xfrm>
          <a:prstGeom prst="triangle">
            <a:avLst>
              <a:gd name="adj" fmla="val 55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gency FB" panose="020B0503020202020204" pitchFamily="34" charset="0"/>
              </a:rPr>
              <a:t>6</a:t>
            </a:r>
            <a:endParaRPr lang="en-GB" b="1" dirty="0">
              <a:solidFill>
                <a:schemeClr val="tx1"/>
              </a:solidFill>
              <a:latin typeface="Agency FB" panose="020B0503020202020204" pitchFamily="34" charset="0"/>
            </a:endParaRPr>
          </a:p>
        </p:txBody>
      </p:sp>
      <p:sp>
        <p:nvSpPr>
          <p:cNvPr id="51" name="Rectangle 50"/>
          <p:cNvSpPr/>
          <p:nvPr/>
        </p:nvSpPr>
        <p:spPr>
          <a:xfrm>
            <a:off x="5613911" y="5938535"/>
            <a:ext cx="143673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New Record</a:t>
            </a:r>
            <a:endParaRPr lang="en-GB" sz="2400" dirty="0">
              <a:solidFill>
                <a:srgbClr val="212121"/>
              </a:solidFill>
              <a:latin typeface="Agency FB" panose="020B0503020202020204" pitchFamily="34" charset="0"/>
            </a:endParaRPr>
          </a:p>
        </p:txBody>
      </p:sp>
      <p:sp>
        <p:nvSpPr>
          <p:cNvPr id="9" name="Oval 8"/>
          <p:cNvSpPr/>
          <p:nvPr/>
        </p:nvSpPr>
        <p:spPr>
          <a:xfrm>
            <a:off x="8042276" y="5986541"/>
            <a:ext cx="501530" cy="45034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7</a:t>
            </a:r>
            <a:endParaRPr lang="en-GB" b="1" dirty="0">
              <a:solidFill>
                <a:schemeClr val="tx1"/>
              </a:solidFill>
              <a:latin typeface="Agency FB" panose="020B0503020202020204" pitchFamily="34" charset="0"/>
            </a:endParaRPr>
          </a:p>
        </p:txBody>
      </p:sp>
      <p:sp>
        <p:nvSpPr>
          <p:cNvPr id="52" name="Rectangle 51"/>
          <p:cNvSpPr/>
          <p:nvPr/>
        </p:nvSpPr>
        <p:spPr>
          <a:xfrm>
            <a:off x="8761195" y="5914532"/>
            <a:ext cx="143673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New Record</a:t>
            </a:r>
            <a:endParaRPr lang="en-GB" sz="2400" dirty="0">
              <a:solidFill>
                <a:srgbClr val="21212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3001599254"/>
      </p:ext>
    </p:extLst>
  </p:cSld>
  <p:clrMapOvr>
    <a:masterClrMapping/>
  </p:clrMapOvr>
  <mc:AlternateContent xmlns:mc="http://schemas.openxmlformats.org/markup-compatibility/2006" xmlns:p14="http://schemas.microsoft.com/office/powerpoint/2010/main">
    <mc:Choice Requires="p14">
      <p:transition spd="slow" p14:dur="2000" advTm="8465"/>
    </mc:Choice>
    <mc:Fallback xmlns="">
      <p:transition spd="slow" advTm="84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0-#ppt_w/2"/>
                                          </p:val>
                                        </p:tav>
                                        <p:tav tm="100000">
                                          <p:val>
                                            <p:strVal val="#ppt_x"/>
                                          </p:val>
                                        </p:tav>
                                      </p:tavLst>
                                    </p:anim>
                                    <p:anim calcmode="lin" valueType="num">
                                      <p:cBhvr additive="base">
                                        <p:cTn id="16" dur="500" fill="hold"/>
                                        <p:tgtEl>
                                          <p:spTgt spid="25"/>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0-#ppt_w/2"/>
                                          </p:val>
                                        </p:tav>
                                        <p:tav tm="100000">
                                          <p:val>
                                            <p:strVal val="#ppt_x"/>
                                          </p:val>
                                        </p:tav>
                                      </p:tavLst>
                                    </p:anim>
                                    <p:anim calcmode="lin" valueType="num">
                                      <p:cBhvr additive="base">
                                        <p:cTn id="21" dur="500" fill="hold"/>
                                        <p:tgtEl>
                                          <p:spTgt spid="2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fill="hold" grpId="0" nodeType="afterEffect">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cBhvr additive="base">
                                        <p:cTn id="30" dur="500" fill="hold"/>
                                        <p:tgtEl>
                                          <p:spTgt spid="30"/>
                                        </p:tgtEl>
                                        <p:attrNameLst>
                                          <p:attrName>ppt_x</p:attrName>
                                        </p:attrNameLst>
                                      </p:cBhvr>
                                      <p:tavLst>
                                        <p:tav tm="0">
                                          <p:val>
                                            <p:strVal val="0-#ppt_w/2"/>
                                          </p:val>
                                        </p:tav>
                                        <p:tav tm="100000">
                                          <p:val>
                                            <p:strVal val="#ppt_x"/>
                                          </p:val>
                                        </p:tav>
                                      </p:tavLst>
                                    </p:anim>
                                    <p:anim calcmode="lin" valueType="num">
                                      <p:cBhvr additive="base">
                                        <p:cTn id="31"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1"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500"/>
                                        <p:tgtEl>
                                          <p:spTgt spid="43"/>
                                        </p:tgtEl>
                                      </p:cBhvr>
                                    </p:animEffect>
                                  </p:childTnLst>
                                </p:cTn>
                              </p:par>
                              <p:par>
                                <p:cTn id="69" presetID="10" presetClass="entr" presetSubtype="0" fill="hold" grpId="1"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fade">
                                      <p:cBhvr>
                                        <p:cTn id="71" dur="500"/>
                                        <p:tgtEl>
                                          <p:spTgt spid="44"/>
                                        </p:tgtEl>
                                      </p:cBhvr>
                                    </p:animEffect>
                                  </p:childTnLst>
                                </p:cTn>
                              </p:par>
                              <p:par>
                                <p:cTn id="72" presetID="10" presetClass="entr" presetSubtype="0" fill="hold" grpId="1" nodeType="with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500"/>
                                        <p:tgtEl>
                                          <p:spTgt spid="49"/>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par>
                                <p:cTn id="78" presetID="10" presetClass="entr" presetSubtype="0" fill="hold" grpId="1" nodeType="with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500"/>
                                        <p:tgtEl>
                                          <p:spTgt spid="9"/>
                                        </p:tgtEl>
                                      </p:cBhvr>
                                    </p:animEffect>
                                  </p:childTnLst>
                                </p:cTn>
                              </p:par>
                              <p:par>
                                <p:cTn id="81" presetID="10" presetClass="entr" presetSubtype="0" fill="hold" grpId="1" nodeType="with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fade">
                                      <p:cBhvr>
                                        <p:cTn id="83" dur="500"/>
                                        <p:tgtEl>
                                          <p:spTgt spid="52"/>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path" presetSubtype="0" accel="50000" decel="50000" fill="hold" grpId="0" nodeType="clickEffect">
                                  <p:stCondLst>
                                    <p:cond delay="0"/>
                                  </p:stCondLst>
                                  <p:childTnLst>
                                    <p:animMotion origin="layout" path="M -4.375E-6 4.81481E-6 L 0.10586 -0.17315 " pathEditMode="relative" rAng="0" ptsTypes="AA">
                                      <p:cBhvr>
                                        <p:cTn id="87" dur="1000" fill="hold"/>
                                        <p:tgtEl>
                                          <p:spTgt spid="43"/>
                                        </p:tgtEl>
                                        <p:attrNameLst>
                                          <p:attrName>ppt_x</p:attrName>
                                          <p:attrName>ppt_y</p:attrName>
                                        </p:attrNameLst>
                                      </p:cBhvr>
                                      <p:rCtr x="5286" y="-8657"/>
                                    </p:animMotion>
                                  </p:childTnLst>
                                </p:cTn>
                              </p:par>
                              <p:par>
                                <p:cTn id="88" presetID="10" presetClass="exit" presetSubtype="0" fill="hold" grpId="0" nodeType="withEffect">
                                  <p:stCondLst>
                                    <p:cond delay="0"/>
                                  </p:stCondLst>
                                  <p:childTnLst>
                                    <p:animEffect transition="out" filter="fade">
                                      <p:cBhvr>
                                        <p:cTn id="89" dur="500"/>
                                        <p:tgtEl>
                                          <p:spTgt spid="44"/>
                                        </p:tgtEl>
                                      </p:cBhvr>
                                    </p:animEffect>
                                    <p:set>
                                      <p:cBhvr>
                                        <p:cTn id="90" dur="1" fill="hold">
                                          <p:stCondLst>
                                            <p:cond delay="499"/>
                                          </p:stCondLst>
                                        </p:cTn>
                                        <p:tgtEl>
                                          <p:spTgt spid="44"/>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grpId="0" nodeType="clickEffect">
                                  <p:stCondLst>
                                    <p:cond delay="0"/>
                                  </p:stCondLst>
                                  <p:childTnLst>
                                    <p:animMotion origin="layout" path="M -2.5E-6 -4.81481E-6 L 0.10039 -0.17106 " pathEditMode="relative" rAng="0" ptsTypes="AA">
                                      <p:cBhvr>
                                        <p:cTn id="94" dur="1000" fill="hold"/>
                                        <p:tgtEl>
                                          <p:spTgt spid="49"/>
                                        </p:tgtEl>
                                        <p:attrNameLst>
                                          <p:attrName>ppt_x</p:attrName>
                                          <p:attrName>ppt_y</p:attrName>
                                        </p:attrNameLst>
                                      </p:cBhvr>
                                      <p:rCtr x="5013" y="-8565"/>
                                    </p:animMotion>
                                  </p:childTnLst>
                                </p:cTn>
                              </p:par>
                              <p:par>
                                <p:cTn id="95" presetID="10" presetClass="exit" presetSubtype="0" fill="hold" grpId="0" nodeType="withEffect">
                                  <p:stCondLst>
                                    <p:cond delay="0"/>
                                  </p:stCondLst>
                                  <p:childTnLst>
                                    <p:animEffect transition="out" filter="fade">
                                      <p:cBhvr>
                                        <p:cTn id="96" dur="500"/>
                                        <p:tgtEl>
                                          <p:spTgt spid="51"/>
                                        </p:tgtEl>
                                      </p:cBhvr>
                                    </p:animEffect>
                                    <p:set>
                                      <p:cBhvr>
                                        <p:cTn id="97" dur="1" fill="hold">
                                          <p:stCondLst>
                                            <p:cond delay="499"/>
                                          </p:stCondLst>
                                        </p:cTn>
                                        <p:tgtEl>
                                          <p:spTgt spid="51"/>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grpId="0" nodeType="clickEffect">
                                  <p:stCondLst>
                                    <p:cond delay="0"/>
                                  </p:stCondLst>
                                  <p:childTnLst>
                                    <p:animMotion origin="layout" path="M 1.66667E-6 2.96296E-6 L 0.05859 -0.18148 " pathEditMode="relative" rAng="0" ptsTypes="AA">
                                      <p:cBhvr>
                                        <p:cTn id="101" dur="1000" fill="hold"/>
                                        <p:tgtEl>
                                          <p:spTgt spid="9"/>
                                        </p:tgtEl>
                                        <p:attrNameLst>
                                          <p:attrName>ppt_x</p:attrName>
                                          <p:attrName>ppt_y</p:attrName>
                                        </p:attrNameLst>
                                      </p:cBhvr>
                                      <p:rCtr x="2930" y="-9074"/>
                                    </p:animMotion>
                                  </p:childTnLst>
                                </p:cTn>
                              </p:par>
                              <p:par>
                                <p:cTn id="102" presetID="10" presetClass="exit" presetSubtype="0" fill="hold" grpId="0" nodeType="withEffect">
                                  <p:stCondLst>
                                    <p:cond delay="0"/>
                                  </p:stCondLst>
                                  <p:childTnLst>
                                    <p:animEffect transition="out" filter="fade">
                                      <p:cBhvr>
                                        <p:cTn id="103" dur="500"/>
                                        <p:tgtEl>
                                          <p:spTgt spid="52"/>
                                        </p:tgtEl>
                                      </p:cBhvr>
                                    </p:animEffect>
                                    <p:set>
                                      <p:cBhvr>
                                        <p:cTn id="104"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30" grpId="0" animBg="1"/>
      <p:bldP spid="3" grpId="0" animBg="1"/>
      <p:bldP spid="33" grpId="0" animBg="1"/>
      <p:bldP spid="37" grpId="0" animBg="1"/>
      <p:bldP spid="38" grpId="0" animBg="1"/>
      <p:bldP spid="39" grpId="0" animBg="1"/>
      <p:bldP spid="41" grpId="0" animBg="1"/>
      <p:bldP spid="7" grpId="0" animBg="1"/>
      <p:bldP spid="43" grpId="0" animBg="1"/>
      <p:bldP spid="43" grpId="1" animBg="1"/>
      <p:bldP spid="44" grpId="0" animBg="1"/>
      <p:bldP spid="44" grpId="1" animBg="1"/>
      <p:bldP spid="45" grpId="0" animBg="1"/>
      <p:bldP spid="8" grpId="0" animBg="1"/>
      <p:bldP spid="48" grpId="0" animBg="1"/>
      <p:bldP spid="49" grpId="0" animBg="1"/>
      <p:bldP spid="49" grpId="1" animBg="1"/>
      <p:bldP spid="51" grpId="0" animBg="1"/>
      <p:bldP spid="51" grpId="1" animBg="1"/>
      <p:bldP spid="9" grpId="0" animBg="1"/>
      <p:bldP spid="9" grpId="1" animBg="1"/>
      <p:bldP spid="52" grpId="0" animBg="1"/>
      <p:bldP spid="52"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19</a:t>
            </a:r>
            <a:endParaRPr lang="en-GB" b="1" dirty="0">
              <a:solidFill>
                <a:srgbClr val="212121"/>
              </a:solidFill>
              <a:latin typeface="Agency FB" panose="020B0503020202020204" pitchFamily="34" charset="0"/>
            </a:endParaRPr>
          </a:p>
        </p:txBody>
      </p:sp>
      <p:sp>
        <p:nvSpPr>
          <p:cNvPr id="22" name="Rectangle 21"/>
          <p:cNvSpPr/>
          <p:nvPr/>
        </p:nvSpPr>
        <p:spPr>
          <a:xfrm>
            <a:off x="2921984" y="5842897"/>
            <a:ext cx="6586865" cy="528439"/>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Agency FB" panose="020B0503020202020204" pitchFamily="34" charset="0"/>
              </a:rPr>
              <a:t>DB-Index violates </a:t>
            </a:r>
            <a:r>
              <a:rPr lang="en-US" sz="3200" b="1" i="1" dirty="0" smtClean="0">
                <a:solidFill>
                  <a:schemeClr val="tx1"/>
                </a:solidFill>
                <a:latin typeface="Agency FB" panose="020B0503020202020204" pitchFamily="34" charset="0"/>
              </a:rPr>
              <a:t>connectivity</a:t>
            </a:r>
            <a:r>
              <a:rPr lang="en-US" sz="3200" dirty="0" smtClean="0">
                <a:solidFill>
                  <a:schemeClr val="tx1"/>
                </a:solidFill>
                <a:latin typeface="Agency FB" panose="020B0503020202020204" pitchFamily="34" charset="0"/>
              </a:rPr>
              <a:t> and </a:t>
            </a:r>
            <a:r>
              <a:rPr lang="en-US" sz="3200" b="1" i="1" dirty="0" smtClean="0">
                <a:solidFill>
                  <a:schemeClr val="tx1"/>
                </a:solidFill>
                <a:latin typeface="Agency FB" panose="020B0503020202020204" pitchFamily="34" charset="0"/>
              </a:rPr>
              <a:t>locality</a:t>
            </a:r>
            <a:endParaRPr lang="en-GB" sz="3200" b="1" i="1" dirty="0">
              <a:solidFill>
                <a:schemeClr val="tx1"/>
              </a:solidFill>
              <a:latin typeface="Agency FB" panose="020B0503020202020204" pitchFamily="34" charset="0"/>
            </a:endParaRP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1" r="558" b="5212"/>
          <a:stretch/>
        </p:blipFill>
        <p:spPr>
          <a:xfrm>
            <a:off x="3964399" y="926821"/>
            <a:ext cx="5365323" cy="563435"/>
          </a:xfrm>
          <a:prstGeom prst="rect">
            <a:avLst/>
          </a:prstGeom>
        </p:spPr>
      </p:pic>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r="762"/>
          <a:stretch/>
        </p:blipFill>
        <p:spPr>
          <a:xfrm>
            <a:off x="3964399" y="1531602"/>
            <a:ext cx="2646911" cy="4953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9284" y="2842547"/>
            <a:ext cx="1867062" cy="541067"/>
          </a:xfrm>
          <a:prstGeom prst="rect">
            <a:avLst/>
          </a:prstGeom>
        </p:spPr>
      </p:pic>
      <p:pic>
        <p:nvPicPr>
          <p:cNvPr id="7" name="Picture 6"/>
          <p:cNvPicPr>
            <a:picLocks noChangeAspect="1"/>
          </p:cNvPicPr>
          <p:nvPr/>
        </p:nvPicPr>
        <p:blipFill rotWithShape="1">
          <a:blip r:embed="rId7">
            <a:extLst>
              <a:ext uri="{28A0092B-C50C-407E-A947-70E740481C1C}">
                <a14:useLocalDpi xmlns:a14="http://schemas.microsoft.com/office/drawing/2010/main" val="0"/>
              </a:ext>
            </a:extLst>
          </a:blip>
          <a:srcRect t="4428"/>
          <a:stretch/>
        </p:blipFill>
        <p:spPr>
          <a:xfrm>
            <a:off x="3507295" y="3654219"/>
            <a:ext cx="5486875" cy="604507"/>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15274" y="2120454"/>
            <a:ext cx="670618" cy="556308"/>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91356" y="3611355"/>
            <a:ext cx="594412" cy="571550"/>
          </a:xfrm>
          <a:prstGeom prst="rect">
            <a:avLst/>
          </a:prstGeom>
        </p:spPr>
      </p:pic>
      <p:pic>
        <p:nvPicPr>
          <p:cNvPr id="23" name="Picture 22"/>
          <p:cNvPicPr>
            <a:picLocks noChangeAspect="1"/>
          </p:cNvPicPr>
          <p:nvPr/>
        </p:nvPicPr>
        <p:blipFill rotWithShape="1">
          <a:blip r:embed="rId5">
            <a:extLst>
              <a:ext uri="{28A0092B-C50C-407E-A947-70E740481C1C}">
                <a14:useLocalDpi xmlns:a14="http://schemas.microsoft.com/office/drawing/2010/main" val="0"/>
              </a:ext>
            </a:extLst>
          </a:blip>
          <a:srcRect l="63655" t="6232" r="1180"/>
          <a:stretch/>
        </p:blipFill>
        <p:spPr>
          <a:xfrm>
            <a:off x="3751892" y="2233783"/>
            <a:ext cx="937932" cy="464472"/>
          </a:xfrm>
          <a:prstGeom prst="rect">
            <a:avLst/>
          </a:prstGeom>
        </p:spPr>
      </p:pic>
      <p:sp>
        <p:nvSpPr>
          <p:cNvPr id="24" name="Rectangle 23"/>
          <p:cNvSpPr/>
          <p:nvPr/>
        </p:nvSpPr>
        <p:spPr>
          <a:xfrm>
            <a:off x="7028122" y="228287"/>
            <a:ext cx="248072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rgbClr val="FF5722"/>
                </a:solidFill>
                <a:latin typeface="Agency FB" panose="020B0503020202020204" pitchFamily="34" charset="0"/>
              </a:rPr>
              <a:t>Example 3.3</a:t>
            </a:r>
            <a:endParaRPr lang="en-GB" sz="3600" b="1" dirty="0">
              <a:solidFill>
                <a:srgbClr val="FF5722"/>
              </a:solidFill>
              <a:latin typeface="Agency FB" panose="020B0503020202020204" pitchFamily="34" charset="0"/>
            </a:endParaRPr>
          </a:p>
        </p:txBody>
      </p:sp>
      <p:sp>
        <p:nvSpPr>
          <p:cNvPr id="25" name="Parallelogram 24"/>
          <p:cNvSpPr/>
          <p:nvPr/>
        </p:nvSpPr>
        <p:spPr>
          <a:xfrm>
            <a:off x="-223521" y="163781"/>
            <a:ext cx="7156755" cy="638727"/>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sp>
        <p:nvSpPr>
          <p:cNvPr id="27" name="Rectangle 26"/>
          <p:cNvSpPr/>
          <p:nvPr/>
        </p:nvSpPr>
        <p:spPr>
          <a:xfrm>
            <a:off x="594712" y="1004968"/>
            <a:ext cx="2688225" cy="39190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Separation Measure for </a:t>
            </a:r>
            <a:endParaRPr lang="en-GB" b="1" dirty="0">
              <a:solidFill>
                <a:srgbClr val="FF5722"/>
              </a:solidFill>
              <a:latin typeface="Cambria" panose="02040503050406030204" pitchFamily="18" charset="0"/>
            </a:endParaRPr>
          </a:p>
        </p:txBody>
      </p:sp>
      <p:pic>
        <p:nvPicPr>
          <p:cNvPr id="28" name="Picture 27"/>
          <p:cNvPicPr>
            <a:picLocks noChangeAspect="1"/>
          </p:cNvPicPr>
          <p:nvPr/>
        </p:nvPicPr>
        <p:blipFill rotWithShape="1">
          <a:blip r:embed="rId4">
            <a:extLst>
              <a:ext uri="{28A0092B-C50C-407E-A947-70E740481C1C}">
                <a14:useLocalDpi xmlns:a14="http://schemas.microsoft.com/office/drawing/2010/main" val="0"/>
              </a:ext>
            </a:extLst>
          </a:blip>
          <a:srcRect l="11878" r="78518" b="5212"/>
          <a:stretch/>
        </p:blipFill>
        <p:spPr>
          <a:xfrm>
            <a:off x="3282937" y="888593"/>
            <a:ext cx="518160" cy="563435"/>
          </a:xfrm>
          <a:prstGeom prst="rect">
            <a:avLst/>
          </a:prstGeom>
        </p:spPr>
      </p:pic>
      <p:sp>
        <p:nvSpPr>
          <p:cNvPr id="32" name="Rectangle 31"/>
          <p:cNvSpPr/>
          <p:nvPr/>
        </p:nvSpPr>
        <p:spPr>
          <a:xfrm>
            <a:off x="8794491" y="2013998"/>
            <a:ext cx="894224" cy="3552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Same</a:t>
            </a:r>
            <a:endParaRPr lang="en-GB" b="1" dirty="0">
              <a:solidFill>
                <a:srgbClr val="FF5722"/>
              </a:solidFill>
              <a:latin typeface="Cambria" panose="02040503050406030204" pitchFamily="18" charset="0"/>
            </a:endParaRPr>
          </a:p>
        </p:txBody>
      </p:sp>
      <p:sp>
        <p:nvSpPr>
          <p:cNvPr id="33" name="Rectangle 32"/>
          <p:cNvSpPr/>
          <p:nvPr/>
        </p:nvSpPr>
        <p:spPr>
          <a:xfrm>
            <a:off x="603507" y="2134771"/>
            <a:ext cx="1864477" cy="3552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DB-Index for</a:t>
            </a:r>
            <a:endParaRPr lang="en-GB" b="1" dirty="0">
              <a:solidFill>
                <a:srgbClr val="FF5722"/>
              </a:solidFill>
              <a:latin typeface="Cambria" panose="02040503050406030204" pitchFamily="18" charset="0"/>
            </a:endParaRPr>
          </a:p>
        </p:txBody>
      </p:sp>
      <p:pic>
        <p:nvPicPr>
          <p:cNvPr id="37" name="Picture 36"/>
          <p:cNvPicPr>
            <a:picLocks noChangeAspect="1"/>
          </p:cNvPicPr>
          <p:nvPr/>
        </p:nvPicPr>
        <p:blipFill rotWithShape="1">
          <a:blip r:embed="rId10">
            <a:extLst>
              <a:ext uri="{28A0092B-C50C-407E-A947-70E740481C1C}">
                <a14:useLocalDpi xmlns:a14="http://schemas.microsoft.com/office/drawing/2010/main" val="0"/>
              </a:ext>
            </a:extLst>
          </a:blip>
          <a:srcRect r="87360"/>
          <a:stretch/>
        </p:blipFill>
        <p:spPr>
          <a:xfrm>
            <a:off x="3349268" y="2098961"/>
            <a:ext cx="402624" cy="647756"/>
          </a:xfrm>
          <a:prstGeom prst="rect">
            <a:avLst/>
          </a:prstGeom>
        </p:spPr>
      </p:pic>
      <p:pic>
        <p:nvPicPr>
          <p:cNvPr id="38" name="Picture 3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97430" y="1530969"/>
            <a:ext cx="1905165" cy="495343"/>
          </a:xfrm>
          <a:prstGeom prst="rect">
            <a:avLst/>
          </a:prstGeom>
        </p:spPr>
      </p:pic>
      <p:pic>
        <p:nvPicPr>
          <p:cNvPr id="39" name="Picture 3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308213" y="1466278"/>
            <a:ext cx="1981372" cy="556308"/>
          </a:xfrm>
          <a:prstGeom prst="rect">
            <a:avLst/>
          </a:prstGeom>
        </p:spPr>
      </p:pic>
      <p:cxnSp>
        <p:nvCxnSpPr>
          <p:cNvPr id="41" name="Straight Connector 40"/>
          <p:cNvCxnSpPr/>
          <p:nvPr/>
        </p:nvCxnSpPr>
        <p:spPr>
          <a:xfrm>
            <a:off x="9171134" y="1573252"/>
            <a:ext cx="0" cy="471433"/>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150895" y="2944350"/>
            <a:ext cx="1240462" cy="3552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Split into </a:t>
            </a:r>
            <a:endParaRPr lang="en-GB" b="1" dirty="0">
              <a:solidFill>
                <a:srgbClr val="FF5722"/>
              </a:solidFill>
              <a:latin typeface="Cambria" panose="02040503050406030204" pitchFamily="18" charset="0"/>
            </a:endParaRPr>
          </a:p>
        </p:txBody>
      </p:sp>
      <p:pic>
        <p:nvPicPr>
          <p:cNvPr id="43" name="Picture 42"/>
          <p:cNvPicPr>
            <a:picLocks noChangeAspect="1"/>
          </p:cNvPicPr>
          <p:nvPr/>
        </p:nvPicPr>
        <p:blipFill rotWithShape="1">
          <a:blip r:embed="rId4">
            <a:extLst>
              <a:ext uri="{28A0092B-C50C-407E-A947-70E740481C1C}">
                <a14:useLocalDpi xmlns:a14="http://schemas.microsoft.com/office/drawing/2010/main" val="0"/>
              </a:ext>
            </a:extLst>
          </a:blip>
          <a:srcRect l="11878" r="78518" b="5212"/>
          <a:stretch/>
        </p:blipFill>
        <p:spPr>
          <a:xfrm>
            <a:off x="632734" y="2831362"/>
            <a:ext cx="518160" cy="563435"/>
          </a:xfrm>
          <a:prstGeom prst="rect">
            <a:avLst/>
          </a:prstGeom>
        </p:spPr>
      </p:pic>
      <p:sp>
        <p:nvSpPr>
          <p:cNvPr id="44" name="Rectangle 43"/>
          <p:cNvSpPr/>
          <p:nvPr/>
        </p:nvSpPr>
        <p:spPr>
          <a:xfrm>
            <a:off x="594712" y="3708032"/>
            <a:ext cx="1864477" cy="3552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DB-Index for</a:t>
            </a:r>
            <a:endParaRPr lang="en-GB" b="1" dirty="0">
              <a:solidFill>
                <a:srgbClr val="FF5722"/>
              </a:solidFill>
              <a:latin typeface="Cambria" panose="02040503050406030204" pitchFamily="18" charset="0"/>
            </a:endParaRPr>
          </a:p>
        </p:txBody>
      </p:sp>
      <p:pic>
        <p:nvPicPr>
          <p:cNvPr id="45" name="Picture 44"/>
          <p:cNvPicPr>
            <a:picLocks noChangeAspect="1"/>
          </p:cNvPicPr>
          <p:nvPr/>
        </p:nvPicPr>
        <p:blipFill rotWithShape="1">
          <a:blip r:embed="rId10">
            <a:extLst>
              <a:ext uri="{28A0092B-C50C-407E-A947-70E740481C1C}">
                <a14:useLocalDpi xmlns:a14="http://schemas.microsoft.com/office/drawing/2010/main" val="0"/>
              </a:ext>
            </a:extLst>
          </a:blip>
          <a:srcRect r="87360"/>
          <a:stretch/>
        </p:blipFill>
        <p:spPr>
          <a:xfrm>
            <a:off x="3101503" y="3656280"/>
            <a:ext cx="402624" cy="647756"/>
          </a:xfrm>
          <a:prstGeom prst="rect">
            <a:avLst/>
          </a:prstGeom>
        </p:spPr>
      </p:pic>
      <p:grpSp>
        <p:nvGrpSpPr>
          <p:cNvPr id="11" name="Group 10"/>
          <p:cNvGrpSpPr/>
          <p:nvPr/>
        </p:nvGrpSpPr>
        <p:grpSpPr>
          <a:xfrm>
            <a:off x="2098520" y="4449564"/>
            <a:ext cx="3231233" cy="603448"/>
            <a:chOff x="791389" y="4508117"/>
            <a:chExt cx="3231233" cy="603448"/>
          </a:xfrm>
        </p:grpSpPr>
        <p:pic>
          <p:nvPicPr>
            <p:cNvPr id="46" name="Picture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1389" y="4555257"/>
              <a:ext cx="670618" cy="556308"/>
            </a:xfrm>
            <a:prstGeom prst="rect">
              <a:avLst/>
            </a:prstGeom>
          </p:spPr>
        </p:pic>
        <p:sp>
          <p:nvSpPr>
            <p:cNvPr id="47" name="Rectangle 46"/>
            <p:cNvSpPr/>
            <p:nvPr/>
          </p:nvSpPr>
          <p:spPr>
            <a:xfrm>
              <a:off x="1445972" y="4517289"/>
              <a:ext cx="202982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latin typeface="Agency FB" panose="020B0503020202020204" pitchFamily="34" charset="0"/>
                </a:rPr>
                <a:t>Is better than </a:t>
              </a:r>
              <a:endParaRPr lang="en-GB" sz="3200" b="1" i="1" dirty="0">
                <a:solidFill>
                  <a:schemeClr val="tx1"/>
                </a:solidFill>
                <a:latin typeface="Agency FB" panose="020B0503020202020204" pitchFamily="34" charset="0"/>
              </a:endParaRPr>
            </a:p>
          </p:txBody>
        </p:sp>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28210" y="4508117"/>
              <a:ext cx="594412" cy="571550"/>
            </a:xfrm>
            <a:prstGeom prst="rect">
              <a:avLst/>
            </a:prstGeom>
          </p:spPr>
        </p:pic>
      </p:grpSp>
      <p:grpSp>
        <p:nvGrpSpPr>
          <p:cNvPr id="12" name="Group 11"/>
          <p:cNvGrpSpPr/>
          <p:nvPr/>
        </p:nvGrpSpPr>
        <p:grpSpPr>
          <a:xfrm>
            <a:off x="6808470" y="4510057"/>
            <a:ext cx="3649837" cy="556308"/>
            <a:chOff x="5501339" y="4568610"/>
            <a:chExt cx="3649837" cy="556308"/>
          </a:xfrm>
        </p:grpSpPr>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01339" y="4568610"/>
              <a:ext cx="670618" cy="556308"/>
            </a:xfrm>
            <a:prstGeom prst="rect">
              <a:avLst/>
            </a:prstGeom>
          </p:spPr>
        </p:pic>
        <p:sp>
          <p:nvSpPr>
            <p:cNvPr id="50" name="Rectangle 49"/>
            <p:cNvSpPr/>
            <p:nvPr/>
          </p:nvSpPr>
          <p:spPr>
            <a:xfrm>
              <a:off x="6361910" y="4582292"/>
              <a:ext cx="278926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latin typeface="Agency FB" panose="020B0503020202020204" pitchFamily="34" charset="0"/>
                </a:rPr>
                <a:t>Optimal clustering</a:t>
              </a:r>
              <a:endParaRPr lang="en-GB" sz="3200" b="1" i="1" dirty="0">
                <a:solidFill>
                  <a:schemeClr val="tx1"/>
                </a:solidFill>
                <a:latin typeface="Agency FB" panose="020B0503020202020204" pitchFamily="34" charset="0"/>
              </a:endParaRPr>
            </a:p>
          </p:txBody>
        </p:sp>
      </p:grpSp>
      <p:grpSp>
        <p:nvGrpSpPr>
          <p:cNvPr id="13" name="Group 12"/>
          <p:cNvGrpSpPr/>
          <p:nvPr/>
        </p:nvGrpSpPr>
        <p:grpSpPr>
          <a:xfrm>
            <a:off x="3302815" y="5215999"/>
            <a:ext cx="5923475" cy="533446"/>
            <a:chOff x="617343" y="5145014"/>
            <a:chExt cx="5923475" cy="533446"/>
          </a:xfrm>
        </p:grpSpPr>
        <p:pic>
          <p:nvPicPr>
            <p:cNvPr id="51" name="Picture 5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7343" y="5145014"/>
              <a:ext cx="518205" cy="533446"/>
            </a:xfrm>
            <a:prstGeom prst="rect">
              <a:avLst/>
            </a:prstGeom>
          </p:spPr>
        </p:pic>
        <p:sp>
          <p:nvSpPr>
            <p:cNvPr id="52" name="Rectangle 51"/>
            <p:cNvSpPr/>
            <p:nvPr/>
          </p:nvSpPr>
          <p:spPr>
            <a:xfrm>
              <a:off x="1076812" y="5145014"/>
              <a:ext cx="297094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FF5722"/>
                  </a:solidFill>
                  <a:latin typeface="Agency FB" panose="020B0503020202020204" pitchFamily="34" charset="0"/>
                </a:rPr>
                <a:t>s</a:t>
              </a:r>
              <a:r>
                <a:rPr lang="en-US" sz="2400" dirty="0" smtClean="0">
                  <a:solidFill>
                    <a:srgbClr val="FF5722"/>
                  </a:solidFill>
                  <a:latin typeface="Agency FB" panose="020B0503020202020204" pitchFamily="34" charset="0"/>
                </a:rPr>
                <a:t>atisfies </a:t>
              </a:r>
              <a:r>
                <a:rPr lang="en-US" sz="2400" b="1" i="1" dirty="0">
                  <a:solidFill>
                    <a:srgbClr val="FF5722"/>
                  </a:solidFill>
                  <a:latin typeface="Agency FB" panose="020B0503020202020204" pitchFamily="34" charset="0"/>
                </a:rPr>
                <a:t>connectivity</a:t>
              </a:r>
              <a:r>
                <a:rPr lang="en-US" sz="2400" dirty="0">
                  <a:solidFill>
                    <a:srgbClr val="FF5722"/>
                  </a:solidFill>
                  <a:latin typeface="Agency FB" panose="020B0503020202020204" pitchFamily="34" charset="0"/>
                </a:rPr>
                <a:t> </a:t>
              </a:r>
              <a:endParaRPr lang="en-GB" sz="2400" dirty="0">
                <a:solidFill>
                  <a:srgbClr val="FF5722"/>
                </a:solidFill>
                <a:latin typeface="Agency FB" panose="020B0503020202020204" pitchFamily="34" charset="0"/>
              </a:endParaRPr>
            </a:p>
          </p:txBody>
        </p:sp>
        <p:grpSp>
          <p:nvGrpSpPr>
            <p:cNvPr id="53" name="Group 52"/>
            <p:cNvGrpSpPr/>
            <p:nvPr/>
          </p:nvGrpSpPr>
          <p:grpSpPr>
            <a:xfrm>
              <a:off x="3569875" y="5161027"/>
              <a:ext cx="2970943" cy="498350"/>
              <a:chOff x="1241171" y="4382186"/>
              <a:chExt cx="2970943" cy="498350"/>
            </a:xfrm>
          </p:grpSpPr>
          <p:sp>
            <p:nvSpPr>
              <p:cNvPr id="54" name="Rectangle 53"/>
              <p:cNvSpPr/>
              <p:nvPr/>
            </p:nvSpPr>
            <p:spPr>
              <a:xfrm>
                <a:off x="1241171" y="4382186"/>
                <a:ext cx="297094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When              better than</a:t>
                </a:r>
                <a:endParaRPr lang="en-GB" sz="2000" dirty="0">
                  <a:solidFill>
                    <a:srgbClr val="212121"/>
                  </a:solidFill>
                  <a:latin typeface="Agency FB" panose="020B0503020202020204" pitchFamily="34" charset="0"/>
                </a:endParaRPr>
              </a:p>
            </p:txBody>
          </p:sp>
          <p:pic>
            <p:nvPicPr>
              <p:cNvPr id="55" name="Picture 54"/>
              <p:cNvPicPr>
                <a:picLocks noChangeAspect="1"/>
              </p:cNvPicPr>
              <p:nvPr/>
            </p:nvPicPr>
            <p:blipFill rotWithShape="1">
              <a:blip r:embed="rId8">
                <a:extLst>
                  <a:ext uri="{28A0092B-C50C-407E-A947-70E740481C1C}">
                    <a14:useLocalDpi xmlns:a14="http://schemas.microsoft.com/office/drawing/2010/main" val="0"/>
                  </a:ext>
                </a:extLst>
              </a:blip>
              <a:srcRect r="13914" b="19413"/>
              <a:stretch/>
            </p:blipFill>
            <p:spPr>
              <a:xfrm>
                <a:off x="3323314" y="4420203"/>
                <a:ext cx="577308" cy="448310"/>
              </a:xfrm>
              <a:prstGeom prst="rect">
                <a:avLst/>
              </a:prstGeom>
            </p:spPr>
          </p:pic>
          <p:pic>
            <p:nvPicPr>
              <p:cNvPr id="56" name="Picture 55"/>
              <p:cNvPicPr>
                <a:picLocks noChangeAspect="1"/>
              </p:cNvPicPr>
              <p:nvPr/>
            </p:nvPicPr>
            <p:blipFill rotWithShape="1">
              <a:blip r:embed="rId9">
                <a:extLst>
                  <a:ext uri="{28A0092B-C50C-407E-A947-70E740481C1C}">
                    <a14:useLocalDpi xmlns:a14="http://schemas.microsoft.com/office/drawing/2010/main" val="0"/>
                  </a:ext>
                </a:extLst>
              </a:blip>
              <a:srcRect t="11309" b="10030"/>
              <a:stretch/>
            </p:blipFill>
            <p:spPr>
              <a:xfrm>
                <a:off x="1794294" y="4414943"/>
                <a:ext cx="594412" cy="449580"/>
              </a:xfrm>
              <a:prstGeom prst="rect">
                <a:avLst/>
              </a:prstGeom>
            </p:spPr>
          </p:pic>
        </p:grpSp>
      </p:grpSp>
      <p:pic>
        <p:nvPicPr>
          <p:cNvPr id="14" name="Picture 1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77353" y="5281293"/>
            <a:ext cx="492271" cy="492271"/>
          </a:xfrm>
          <a:prstGeom prst="rect">
            <a:avLst/>
          </a:prstGeom>
        </p:spPr>
      </p:pic>
      <p:pic>
        <p:nvPicPr>
          <p:cNvPr id="57" name="Picture 5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499463" y="5281292"/>
            <a:ext cx="492271" cy="492271"/>
          </a:xfrm>
          <a:prstGeom prst="rect">
            <a:avLst/>
          </a:prstGeom>
        </p:spPr>
      </p:pic>
    </p:spTree>
    <p:custDataLst>
      <p:tags r:id="rId1"/>
    </p:custDataLst>
    <p:extLst>
      <p:ext uri="{BB962C8B-B14F-4D97-AF65-F5344CB8AC3E}">
        <p14:creationId xmlns:p14="http://schemas.microsoft.com/office/powerpoint/2010/main" val="2473354955"/>
      </p:ext>
    </p:extLst>
  </p:cSld>
  <p:clrMapOvr>
    <a:masterClrMapping/>
  </p:clrMapOvr>
  <mc:AlternateContent xmlns:mc="http://schemas.openxmlformats.org/markup-compatibility/2006" xmlns:p14="http://schemas.microsoft.com/office/powerpoint/2010/main">
    <mc:Choice Requires="p14">
      <p:transition spd="slow" p14:dur="2000" advTm="67249"/>
    </mc:Choice>
    <mc:Fallback xmlns="">
      <p:transition spd="slow" advTm="672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10"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par>
                                <p:cTn id="24" presetID="10" presetClass="entr" presetSubtype="0"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par>
                                <p:cTn id="42" presetID="10" presetClass="entr" presetSubtype="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500"/>
                                        <p:tgtEl>
                                          <p:spTgt spid="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fade">
                                      <p:cBhvr>
                                        <p:cTn id="68" dur="500"/>
                                        <p:tgtEl>
                                          <p:spTgt spid="44"/>
                                        </p:tgtEl>
                                      </p:cBhvr>
                                    </p:animEffect>
                                  </p:childTnLst>
                                </p:cTn>
                              </p:par>
                              <p:par>
                                <p:cTn id="69" presetID="10" presetClass="entr" presetSubtype="0" fill="hold"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fade">
                                      <p:cBhvr>
                                        <p:cTn id="74" dur="500"/>
                                        <p:tgtEl>
                                          <p:spTgt spid="45"/>
                                        </p:tgtEl>
                                      </p:cBhvr>
                                    </p:animEffect>
                                  </p:childTnLst>
                                </p:cTn>
                              </p:par>
                              <p:par>
                                <p:cTn id="75" presetID="10" presetClass="entr" presetSubtype="0" fill="hold" nodeType="with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fade">
                                      <p:cBhvr>
                                        <p:cTn id="82" dur="500"/>
                                        <p:tgtEl>
                                          <p:spTgt spid="1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fade">
                                      <p:cBhvr>
                                        <p:cTn id="87" dur="500"/>
                                        <p:tgtEl>
                                          <p:spTgt spid="1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childTnLst>
                          </p:cTn>
                        </p:par>
                      </p:childTnLst>
                    </p:cTn>
                  </p:par>
                  <p:par>
                    <p:cTn id="93" fill="hold">
                      <p:stCondLst>
                        <p:cond delay="indefinite"/>
                      </p:stCondLst>
                      <p:childTnLst>
                        <p:par>
                          <p:cTn id="94" fill="hold">
                            <p:stCondLst>
                              <p:cond delay="0"/>
                            </p:stCondLst>
                            <p:childTnLst>
                              <p:par>
                                <p:cTn id="95" presetID="6" presetClass="emph" presetSubtype="0" fill="hold" nodeType="clickEffect">
                                  <p:stCondLst>
                                    <p:cond delay="0"/>
                                  </p:stCondLst>
                                  <p:childTnLst>
                                    <p:animScale>
                                      <p:cBhvr>
                                        <p:cTn id="96" dur="1500" fill="hold"/>
                                        <p:tgtEl>
                                          <p:spTgt spid="13"/>
                                        </p:tgtEl>
                                      </p:cBhvr>
                                      <p:by x="150000" y="15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57"/>
                                        </p:tgtEl>
                                        <p:attrNameLst>
                                          <p:attrName>style.visibility</p:attrName>
                                        </p:attrNameLst>
                                      </p:cBhvr>
                                      <p:to>
                                        <p:strVal val="visible"/>
                                      </p:to>
                                    </p:set>
                                    <p:anim calcmode="lin" valueType="num">
                                      <p:cBhvr additive="base">
                                        <p:cTn id="101" dur="500" fill="hold"/>
                                        <p:tgtEl>
                                          <p:spTgt spid="57"/>
                                        </p:tgtEl>
                                        <p:attrNameLst>
                                          <p:attrName>ppt_x</p:attrName>
                                        </p:attrNameLst>
                                      </p:cBhvr>
                                      <p:tavLst>
                                        <p:tav tm="0">
                                          <p:val>
                                            <p:strVal val="#ppt_x"/>
                                          </p:val>
                                        </p:tav>
                                        <p:tav tm="100000">
                                          <p:val>
                                            <p:strVal val="#ppt_x"/>
                                          </p:val>
                                        </p:tav>
                                      </p:tavLst>
                                    </p:anim>
                                    <p:anim calcmode="lin" valueType="num">
                                      <p:cBhvr additive="base">
                                        <p:cTn id="102" dur="500" fill="hold"/>
                                        <p:tgtEl>
                                          <p:spTgt spid="57"/>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additive="base">
                                        <p:cTn id="105" dur="500" fill="hold"/>
                                        <p:tgtEl>
                                          <p:spTgt spid="14"/>
                                        </p:tgtEl>
                                        <p:attrNameLst>
                                          <p:attrName>ppt_x</p:attrName>
                                        </p:attrNameLst>
                                      </p:cBhvr>
                                      <p:tavLst>
                                        <p:tav tm="0">
                                          <p:val>
                                            <p:strVal val="#ppt_x"/>
                                          </p:val>
                                        </p:tav>
                                        <p:tav tm="100000">
                                          <p:val>
                                            <p:strVal val="#ppt_x"/>
                                          </p:val>
                                        </p:tav>
                                      </p:tavLst>
                                    </p:anim>
                                    <p:anim calcmode="lin" valueType="num">
                                      <p:cBhvr additive="base">
                                        <p:cTn id="10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6" presetClass="entr" presetSubtype="16" fill="hold" grpId="0" nodeType="click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circle(in)">
                                      <p:cBhvr>
                                        <p:cTn id="111"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p:bldP spid="32" grpId="0"/>
      <p:bldP spid="33" grpId="0"/>
      <p:bldP spid="42" grpId="0"/>
      <p:bldP spid="4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80280" cy="1253590"/>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19</a:t>
            </a:r>
            <a:endParaRPr lang="en-GB" b="1" dirty="0">
              <a:solidFill>
                <a:srgbClr val="212121"/>
              </a:solidFill>
              <a:latin typeface="Agency FB" panose="020B0503020202020204" pitchFamily="34" charset="0"/>
            </a:endParaRPr>
          </a:p>
        </p:txBody>
      </p:sp>
      <p:sp>
        <p:nvSpPr>
          <p:cNvPr id="19" name="Rectangle 18"/>
          <p:cNvSpPr/>
          <p:nvPr/>
        </p:nvSpPr>
        <p:spPr>
          <a:xfrm>
            <a:off x="4797527" y="543738"/>
            <a:ext cx="43984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Definition 3.1 : </a:t>
            </a:r>
            <a:r>
              <a:rPr lang="en-US" sz="2800" b="1" dirty="0">
                <a:solidFill>
                  <a:srgbClr val="FF5722"/>
                </a:solidFill>
                <a:latin typeface="Agency FB" panose="020B0503020202020204" pitchFamily="34" charset="0"/>
              </a:rPr>
              <a:t>EXCHANGEABILITY</a:t>
            </a:r>
            <a:endParaRPr lang="en-GB" sz="3200" b="1" dirty="0">
              <a:solidFill>
                <a:srgbClr val="FF5722"/>
              </a:solidFill>
              <a:latin typeface="Agency FB" panose="020B0503020202020204" pitchFamily="34" charset="0"/>
            </a:endParaRPr>
          </a:p>
        </p:txBody>
      </p:sp>
      <p:sp>
        <p:nvSpPr>
          <p:cNvPr id="26" name="Rectangle 25"/>
          <p:cNvSpPr/>
          <p:nvPr/>
        </p:nvSpPr>
        <p:spPr>
          <a:xfrm>
            <a:off x="4629817" y="1982153"/>
            <a:ext cx="302305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A subset of clusters</a:t>
            </a:r>
            <a:endParaRPr lang="en-GB" sz="2000" dirty="0">
              <a:solidFill>
                <a:srgbClr val="212121"/>
              </a:solidFill>
              <a:latin typeface="Agency FB" panose="020B0503020202020204" pitchFamily="34" charset="0"/>
            </a:endParaRPr>
          </a:p>
        </p:txBody>
      </p:sp>
      <p:cxnSp>
        <p:nvCxnSpPr>
          <p:cNvPr id="32" name="Straight Connector 31"/>
          <p:cNvCxnSpPr/>
          <p:nvPr/>
        </p:nvCxnSpPr>
        <p:spPr>
          <a:xfrm>
            <a:off x="5073481" y="4335634"/>
            <a:ext cx="0" cy="441386"/>
          </a:xfrm>
          <a:prstGeom prst="line">
            <a:avLst/>
          </a:prstGeom>
          <a:ln w="57150">
            <a:solidFill>
              <a:srgbClr val="0AA06E"/>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500098" y="1368602"/>
            <a:ext cx="135892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5722"/>
                </a:solidFill>
                <a:latin typeface="Agency FB" panose="020B0503020202020204" pitchFamily="34" charset="0"/>
              </a:rPr>
              <a:t>Legends</a:t>
            </a:r>
            <a:endParaRPr lang="en-GB" sz="2400" b="1" dirty="0">
              <a:solidFill>
                <a:srgbClr val="FF5722"/>
              </a:solidFill>
              <a:latin typeface="Agency FB" panose="020B0503020202020204" pitchFamily="34" charset="0"/>
            </a:endParaRPr>
          </a:p>
        </p:txBody>
      </p:sp>
      <p:grpSp>
        <p:nvGrpSpPr>
          <p:cNvPr id="25" name="Group 24"/>
          <p:cNvGrpSpPr/>
          <p:nvPr/>
        </p:nvGrpSpPr>
        <p:grpSpPr>
          <a:xfrm>
            <a:off x="880555" y="3531350"/>
            <a:ext cx="3916972" cy="533446"/>
            <a:chOff x="880555" y="3531350"/>
            <a:chExt cx="3916972" cy="533446"/>
          </a:xfrm>
        </p:grpSpPr>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555" y="3531350"/>
              <a:ext cx="518205" cy="533446"/>
            </a:xfrm>
            <a:prstGeom prst="rect">
              <a:avLst/>
            </a:prstGeom>
          </p:spPr>
        </p:pic>
        <p:sp>
          <p:nvSpPr>
            <p:cNvPr id="42" name="Rectangle 41"/>
            <p:cNvSpPr/>
            <p:nvPr/>
          </p:nvSpPr>
          <p:spPr>
            <a:xfrm>
              <a:off x="1340024" y="3531350"/>
              <a:ext cx="345750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5722"/>
                  </a:solidFill>
                  <a:latin typeface="Agency FB" panose="020B0503020202020204" pitchFamily="34" charset="0"/>
                </a:rPr>
                <a:t>s</a:t>
              </a:r>
              <a:r>
                <a:rPr lang="en-US" sz="2800" dirty="0" smtClean="0">
                  <a:solidFill>
                    <a:srgbClr val="FF5722"/>
                  </a:solidFill>
                  <a:latin typeface="Agency FB" panose="020B0503020202020204" pitchFamily="34" charset="0"/>
                </a:rPr>
                <a:t>atisfies </a:t>
              </a:r>
              <a:r>
                <a:rPr lang="en-US" sz="2800" b="1" i="1" dirty="0">
                  <a:solidFill>
                    <a:srgbClr val="FF5722"/>
                  </a:solidFill>
                  <a:latin typeface="Agency FB" panose="020B0503020202020204" pitchFamily="34" charset="0"/>
                </a:rPr>
                <a:t>EXCHANGEABILITY</a:t>
              </a:r>
              <a:endParaRPr lang="en-GB" sz="2800" dirty="0">
                <a:solidFill>
                  <a:srgbClr val="FF5722"/>
                </a:solidFill>
                <a:latin typeface="Agency FB" panose="020B0503020202020204" pitchFamily="34" charset="0"/>
              </a:endParaRPr>
            </a:p>
          </p:txBody>
        </p:sp>
      </p:gr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7804" y="1817506"/>
            <a:ext cx="1699407" cy="66299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7272" y="2600279"/>
            <a:ext cx="1501270" cy="480102"/>
          </a:xfrm>
          <a:prstGeom prst="rect">
            <a:avLst/>
          </a:prstGeom>
        </p:spPr>
      </p:pic>
      <p:grpSp>
        <p:nvGrpSpPr>
          <p:cNvPr id="24" name="Group 23"/>
          <p:cNvGrpSpPr/>
          <p:nvPr/>
        </p:nvGrpSpPr>
        <p:grpSpPr>
          <a:xfrm>
            <a:off x="4629817" y="2480503"/>
            <a:ext cx="3377764" cy="662997"/>
            <a:chOff x="4629817" y="2480503"/>
            <a:chExt cx="3377764" cy="662997"/>
          </a:xfrm>
        </p:grpSpPr>
        <p:sp>
          <p:nvSpPr>
            <p:cNvPr id="28" name="Rectangle 27"/>
            <p:cNvSpPr/>
            <p:nvPr/>
          </p:nvSpPr>
          <p:spPr>
            <a:xfrm>
              <a:off x="4629817" y="2591084"/>
              <a:ext cx="304494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Subgraph containing only nodes in</a:t>
              </a:r>
              <a:endParaRPr lang="en-GB" sz="2000" dirty="0">
                <a:solidFill>
                  <a:srgbClr val="212121"/>
                </a:solidFill>
                <a:latin typeface="Cambria" panose="02040503050406030204" pitchFamily="18" charset="0"/>
              </a:endParaRPr>
            </a:p>
          </p:txBody>
        </p:sp>
        <p:pic>
          <p:nvPicPr>
            <p:cNvPr id="63" name="Picture 62"/>
            <p:cNvPicPr>
              <a:picLocks noChangeAspect="1"/>
            </p:cNvPicPr>
            <p:nvPr/>
          </p:nvPicPr>
          <p:blipFill rotWithShape="1">
            <a:blip r:embed="rId5">
              <a:extLst>
                <a:ext uri="{28A0092B-C50C-407E-A947-70E740481C1C}">
                  <a14:useLocalDpi xmlns:a14="http://schemas.microsoft.com/office/drawing/2010/main" val="0"/>
                </a:ext>
              </a:extLst>
            </a:blip>
            <a:srcRect r="72071"/>
            <a:stretch/>
          </p:blipFill>
          <p:spPr>
            <a:xfrm>
              <a:off x="7532965" y="2480503"/>
              <a:ext cx="474616" cy="662997"/>
            </a:xfrm>
            <a:prstGeom prst="rect">
              <a:avLst/>
            </a:prstGeom>
          </p:spPr>
        </p:pic>
      </p:gr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11562" y="4222414"/>
            <a:ext cx="1501270" cy="464860"/>
          </a:xfrm>
          <a:prstGeom prst="rect">
            <a:avLst/>
          </a:prstGeom>
        </p:spPr>
      </p:pic>
      <p:sp>
        <p:nvSpPr>
          <p:cNvPr id="64" name="Rectangle 63"/>
          <p:cNvSpPr/>
          <p:nvPr/>
        </p:nvSpPr>
        <p:spPr>
          <a:xfrm>
            <a:off x="1083421" y="4223609"/>
            <a:ext cx="1528142"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For every such</a:t>
            </a:r>
            <a:endParaRPr lang="en-GB" sz="2000" dirty="0">
              <a:solidFill>
                <a:srgbClr val="212121"/>
              </a:solidFill>
              <a:latin typeface="Agency FB" panose="020B0503020202020204" pitchFamily="34" charset="0"/>
            </a:endParaRPr>
          </a:p>
        </p:txBody>
      </p:sp>
      <p:grpSp>
        <p:nvGrpSpPr>
          <p:cNvPr id="21" name="Group 20"/>
          <p:cNvGrpSpPr/>
          <p:nvPr/>
        </p:nvGrpSpPr>
        <p:grpSpPr>
          <a:xfrm>
            <a:off x="5289796" y="4243061"/>
            <a:ext cx="2944436" cy="662997"/>
            <a:chOff x="5263998" y="4222414"/>
            <a:chExt cx="2944436" cy="662997"/>
          </a:xfrm>
        </p:grpSpPr>
        <p:pic>
          <p:nvPicPr>
            <p:cNvPr id="65" name="Picture 64"/>
            <p:cNvPicPr>
              <a:picLocks noChangeAspect="1"/>
            </p:cNvPicPr>
            <p:nvPr/>
          </p:nvPicPr>
          <p:blipFill rotWithShape="1">
            <a:blip r:embed="rId5">
              <a:extLst>
                <a:ext uri="{28A0092B-C50C-407E-A947-70E740481C1C}">
                  <a14:useLocalDpi xmlns:a14="http://schemas.microsoft.com/office/drawing/2010/main" val="0"/>
                </a:ext>
              </a:extLst>
            </a:blip>
            <a:srcRect r="72071"/>
            <a:stretch/>
          </p:blipFill>
          <p:spPr>
            <a:xfrm>
              <a:off x="5263998" y="4222414"/>
              <a:ext cx="474616" cy="662997"/>
            </a:xfrm>
            <a:prstGeom prst="rect">
              <a:avLst/>
            </a:prstGeom>
          </p:spPr>
        </p:pic>
        <p:sp>
          <p:nvSpPr>
            <p:cNvPr id="80" name="Rectangle 79"/>
            <p:cNvSpPr/>
            <p:nvPr/>
          </p:nvSpPr>
          <p:spPr>
            <a:xfrm>
              <a:off x="5667181" y="4332113"/>
              <a:ext cx="212033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Optimal clustering for </a:t>
              </a:r>
              <a:endParaRPr lang="en-GB" sz="2000" dirty="0">
                <a:solidFill>
                  <a:srgbClr val="212121"/>
                </a:solidFill>
                <a:latin typeface="Agency FB" panose="020B0503020202020204" pitchFamily="34" charset="0"/>
              </a:endParaRPr>
            </a:p>
          </p:txBody>
        </p:sp>
        <p:pic>
          <p:nvPicPr>
            <p:cNvPr id="81" name="Picture 80"/>
            <p:cNvPicPr>
              <a:picLocks noChangeAspect="1"/>
            </p:cNvPicPr>
            <p:nvPr/>
          </p:nvPicPr>
          <p:blipFill rotWithShape="1">
            <a:blip r:embed="rId7">
              <a:extLst>
                <a:ext uri="{28A0092B-C50C-407E-A947-70E740481C1C}">
                  <a14:useLocalDpi xmlns:a14="http://schemas.microsoft.com/office/drawing/2010/main" val="0"/>
                </a:ext>
              </a:extLst>
            </a:blip>
            <a:srcRect t="-7474" r="69311"/>
            <a:stretch/>
          </p:blipFill>
          <p:spPr>
            <a:xfrm>
              <a:off x="7747706" y="4304111"/>
              <a:ext cx="460728" cy="499602"/>
            </a:xfrm>
            <a:prstGeom prst="rect">
              <a:avLst/>
            </a:prstGeom>
          </p:spPr>
        </p:pic>
      </p:grpSp>
      <p:grpSp>
        <p:nvGrpSpPr>
          <p:cNvPr id="12" name="Group 11"/>
          <p:cNvGrpSpPr/>
          <p:nvPr/>
        </p:nvGrpSpPr>
        <p:grpSpPr>
          <a:xfrm>
            <a:off x="5285913" y="4817069"/>
            <a:ext cx="4929489" cy="662997"/>
            <a:chOff x="5285913" y="4817069"/>
            <a:chExt cx="4929489" cy="662997"/>
          </a:xfrm>
        </p:grpSpPr>
        <p:pic>
          <p:nvPicPr>
            <p:cNvPr id="82" name="Picture 81"/>
            <p:cNvPicPr>
              <a:picLocks noChangeAspect="1"/>
            </p:cNvPicPr>
            <p:nvPr/>
          </p:nvPicPr>
          <p:blipFill rotWithShape="1">
            <a:blip r:embed="rId5">
              <a:extLst>
                <a:ext uri="{28A0092B-C50C-407E-A947-70E740481C1C}">
                  <a14:useLocalDpi xmlns:a14="http://schemas.microsoft.com/office/drawing/2010/main" val="0"/>
                </a:ext>
              </a:extLst>
            </a:blip>
            <a:srcRect r="72071"/>
            <a:stretch/>
          </p:blipFill>
          <p:spPr>
            <a:xfrm>
              <a:off x="6247669" y="4817069"/>
              <a:ext cx="474616" cy="662997"/>
            </a:xfrm>
            <a:prstGeom prst="rect">
              <a:avLst/>
            </a:prstGeom>
          </p:spPr>
        </p:pic>
        <p:sp>
          <p:nvSpPr>
            <p:cNvPr id="83" name="Rectangle 82"/>
            <p:cNvSpPr/>
            <p:nvPr/>
          </p:nvSpPr>
          <p:spPr>
            <a:xfrm>
              <a:off x="5285913" y="4927875"/>
              <a:ext cx="1022715"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Replacing </a:t>
              </a:r>
              <a:endParaRPr lang="en-GB" sz="2000" dirty="0">
                <a:solidFill>
                  <a:srgbClr val="212121"/>
                </a:solidFill>
                <a:latin typeface="Agency FB" panose="020B0503020202020204" pitchFamily="34" charset="0"/>
              </a:endParaRPr>
            </a:p>
          </p:txBody>
        </p:sp>
        <p:sp>
          <p:nvSpPr>
            <p:cNvPr id="84" name="Rectangle 83"/>
            <p:cNvSpPr/>
            <p:nvPr/>
          </p:nvSpPr>
          <p:spPr>
            <a:xfrm>
              <a:off x="6615026" y="4927875"/>
              <a:ext cx="3156244"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With any other optimal clustering of </a:t>
              </a:r>
              <a:endParaRPr lang="en-GB" sz="2000" dirty="0">
                <a:solidFill>
                  <a:srgbClr val="212121"/>
                </a:solidFill>
                <a:latin typeface="Agency FB" panose="020B0503020202020204" pitchFamily="34" charset="0"/>
              </a:endParaRPr>
            </a:p>
          </p:txBody>
        </p:sp>
        <p:pic>
          <p:nvPicPr>
            <p:cNvPr id="85" name="Picture 84"/>
            <p:cNvPicPr>
              <a:picLocks noChangeAspect="1"/>
            </p:cNvPicPr>
            <p:nvPr/>
          </p:nvPicPr>
          <p:blipFill rotWithShape="1">
            <a:blip r:embed="rId6">
              <a:extLst>
                <a:ext uri="{28A0092B-C50C-407E-A947-70E740481C1C}">
                  <a14:useLocalDpi xmlns:a14="http://schemas.microsoft.com/office/drawing/2010/main" val="0"/>
                </a:ext>
              </a:extLst>
            </a:blip>
            <a:srcRect r="63814"/>
            <a:stretch/>
          </p:blipFill>
          <p:spPr>
            <a:xfrm>
              <a:off x="9672155" y="4925424"/>
              <a:ext cx="543247" cy="480102"/>
            </a:xfrm>
            <a:prstGeom prst="rect">
              <a:avLst/>
            </a:prstGeom>
          </p:spPr>
        </p:pic>
      </p:grpSp>
      <p:grpSp>
        <p:nvGrpSpPr>
          <p:cNvPr id="22" name="Group 21"/>
          <p:cNvGrpSpPr/>
          <p:nvPr/>
        </p:nvGrpSpPr>
        <p:grpSpPr>
          <a:xfrm>
            <a:off x="5282827" y="5515864"/>
            <a:ext cx="4500275" cy="559140"/>
            <a:chOff x="5315146" y="5512603"/>
            <a:chExt cx="4500275" cy="559140"/>
          </a:xfrm>
        </p:grpSpPr>
        <p:sp>
          <p:nvSpPr>
            <p:cNvPr id="86" name="Rectangle 85"/>
            <p:cNvSpPr/>
            <p:nvPr/>
          </p:nvSpPr>
          <p:spPr>
            <a:xfrm>
              <a:off x="5315146" y="5531392"/>
              <a:ext cx="2884306"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Obtains an optimal clustering  for</a:t>
              </a:r>
              <a:endParaRPr lang="en-GB" sz="2000" dirty="0">
                <a:solidFill>
                  <a:srgbClr val="212121"/>
                </a:solidFill>
                <a:latin typeface="Agency FB" panose="020B0503020202020204" pitchFamily="34" charset="0"/>
              </a:endParaRPr>
            </a:p>
          </p:txBody>
        </p:sp>
        <p:grpSp>
          <p:nvGrpSpPr>
            <p:cNvPr id="20" name="Group 19"/>
            <p:cNvGrpSpPr/>
            <p:nvPr/>
          </p:nvGrpSpPr>
          <p:grpSpPr>
            <a:xfrm>
              <a:off x="8137064" y="5512603"/>
              <a:ext cx="1678357" cy="559140"/>
              <a:chOff x="8137064" y="5512603"/>
              <a:chExt cx="1678357" cy="559140"/>
            </a:xfrm>
          </p:grpSpPr>
          <p:pic>
            <p:nvPicPr>
              <p:cNvPr id="87" name="Picture 86"/>
              <p:cNvPicPr>
                <a:picLocks noChangeAspect="1"/>
              </p:cNvPicPr>
              <p:nvPr/>
            </p:nvPicPr>
            <p:blipFill rotWithShape="1">
              <a:blip r:embed="rId7">
                <a:extLst>
                  <a:ext uri="{28A0092B-C50C-407E-A947-70E740481C1C}">
                    <a14:useLocalDpi xmlns:a14="http://schemas.microsoft.com/office/drawing/2010/main" val="0"/>
                  </a:ext>
                </a:extLst>
              </a:blip>
              <a:srcRect t="-7474" r="69311"/>
              <a:stretch/>
            </p:blipFill>
            <p:spPr>
              <a:xfrm>
                <a:off x="8137064" y="5512603"/>
                <a:ext cx="460728" cy="499602"/>
              </a:xfrm>
              <a:prstGeom prst="rect">
                <a:avLst/>
              </a:prstGeom>
            </p:spPr>
          </p:pic>
          <p:pic>
            <p:nvPicPr>
              <p:cNvPr id="88" name="Picture 8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7216" y="5538297"/>
                <a:ext cx="518205" cy="533446"/>
              </a:xfrm>
              <a:prstGeom prst="rect">
                <a:avLst/>
              </a:prstGeom>
            </p:spPr>
          </p:pic>
          <p:sp>
            <p:nvSpPr>
              <p:cNvPr id="89" name="Rectangle 88"/>
              <p:cNvSpPr/>
              <p:nvPr/>
            </p:nvSpPr>
            <p:spPr>
              <a:xfrm>
                <a:off x="8597792" y="5513855"/>
                <a:ext cx="699424"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under</a:t>
                </a:r>
                <a:endParaRPr lang="en-GB" sz="2000" dirty="0">
                  <a:solidFill>
                    <a:srgbClr val="212121"/>
                  </a:solidFill>
                  <a:latin typeface="Agency FB" panose="020B0503020202020204" pitchFamily="34" charset="0"/>
                </a:endParaRPr>
              </a:p>
            </p:txBody>
          </p:sp>
        </p:grpSp>
      </p:grpSp>
      <p:cxnSp>
        <p:nvCxnSpPr>
          <p:cNvPr id="90" name="Straight Connector 89"/>
          <p:cNvCxnSpPr/>
          <p:nvPr/>
        </p:nvCxnSpPr>
        <p:spPr>
          <a:xfrm>
            <a:off x="5086981" y="4927875"/>
            <a:ext cx="0" cy="441386"/>
          </a:xfrm>
          <a:prstGeom prst="line">
            <a:avLst/>
          </a:prstGeom>
          <a:ln w="57150">
            <a:solidFill>
              <a:srgbClr val="0AA06E"/>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077334" y="5508537"/>
            <a:ext cx="0" cy="441386"/>
          </a:xfrm>
          <a:prstGeom prst="line">
            <a:avLst/>
          </a:prstGeom>
          <a:ln w="57150">
            <a:solidFill>
              <a:srgbClr val="0AA06E"/>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391222" y="1969010"/>
            <a:ext cx="0" cy="1116615"/>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84149" y="1640076"/>
            <a:ext cx="2834886" cy="1920406"/>
          </a:xfrm>
          <a:prstGeom prst="rect">
            <a:avLst/>
          </a:prstGeom>
        </p:spPr>
      </p:pic>
    </p:spTree>
    <p:custDataLst>
      <p:tags r:id="rId1"/>
    </p:custDataLst>
    <p:extLst>
      <p:ext uri="{BB962C8B-B14F-4D97-AF65-F5344CB8AC3E}">
        <p14:creationId xmlns:p14="http://schemas.microsoft.com/office/powerpoint/2010/main" val="1139560800"/>
      </p:ext>
    </p:extLst>
  </p:cSld>
  <p:clrMapOvr>
    <a:masterClrMapping/>
  </p:clrMapOvr>
  <mc:AlternateContent xmlns:mc="http://schemas.openxmlformats.org/markup-compatibility/2006" xmlns:p14="http://schemas.microsoft.com/office/powerpoint/2010/main">
    <mc:Choice Requires="p14">
      <p:transition spd="slow" p14:dur="2000" advTm="67249"/>
    </mc:Choice>
    <mc:Fallback xmlns="">
      <p:transition spd="slow" advTm="672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fade">
                                      <p:cBhvr>
                                        <p:cTn id="10" dur="500"/>
                                        <p:tgtEl>
                                          <p:spTgt spid="9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fade">
                                      <p:cBhvr>
                                        <p:cTn id="41" dur="500"/>
                                        <p:tgtEl>
                                          <p:spTgt spid="64"/>
                                        </p:tgtEl>
                                      </p:cBhvr>
                                    </p:animEffect>
                                  </p:childTnLst>
                                </p:cTn>
                              </p:par>
                              <p:par>
                                <p:cTn id="42" presetID="10" presetClass="entr" presetSubtype="0"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0"/>
                                        </p:tgtEl>
                                        <p:attrNameLst>
                                          <p:attrName>style.visibility</p:attrName>
                                        </p:attrNameLst>
                                      </p:cBhvr>
                                      <p:to>
                                        <p:strVal val="visible"/>
                                      </p:to>
                                    </p:set>
                                    <p:animEffect transition="in" filter="fade">
                                      <p:cBhvr>
                                        <p:cTn id="57" dur="500"/>
                                        <p:tgtEl>
                                          <p:spTgt spid="90"/>
                                        </p:tgtEl>
                                      </p:cBhvr>
                                    </p:animEffect>
                                  </p:childTnLst>
                                </p:cTn>
                              </p:par>
                              <p:par>
                                <p:cTn id="58" presetID="10" presetClass="entr" presetSubtype="0" fill="hold"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91"/>
                                        </p:tgtEl>
                                        <p:attrNameLst>
                                          <p:attrName>style.visibility</p:attrName>
                                        </p:attrNameLst>
                                      </p:cBhvr>
                                      <p:to>
                                        <p:strVal val="visible"/>
                                      </p:to>
                                    </p:set>
                                    <p:animEffect transition="in" filter="fade">
                                      <p:cBhvr>
                                        <p:cTn id="65" dur="500"/>
                                        <p:tgtEl>
                                          <p:spTgt spid="91"/>
                                        </p:tgtEl>
                                      </p:cBhvr>
                                    </p:animEffect>
                                  </p:childTnLst>
                                </p:cTn>
                              </p:par>
                              <p:par>
                                <p:cTn id="66" presetID="10" presetClass="entr" presetSubtype="0" fill="hold"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3" grpId="0" animBg="1"/>
      <p:bldP spid="6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80280" cy="1253590"/>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19</a:t>
            </a:r>
            <a:endParaRPr lang="en-GB" b="1" dirty="0">
              <a:solidFill>
                <a:srgbClr val="212121"/>
              </a:solidFill>
              <a:latin typeface="Agency FB" panose="020B0503020202020204" pitchFamily="34" charset="0"/>
            </a:endParaRPr>
          </a:p>
        </p:txBody>
      </p:sp>
      <p:sp>
        <p:nvSpPr>
          <p:cNvPr id="19" name="Rectangle 18"/>
          <p:cNvSpPr/>
          <p:nvPr/>
        </p:nvSpPr>
        <p:spPr>
          <a:xfrm>
            <a:off x="4797527" y="543738"/>
            <a:ext cx="43984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rgbClr val="FF5722"/>
                </a:solidFill>
                <a:latin typeface="Agency FB" panose="020B0503020202020204" pitchFamily="34" charset="0"/>
              </a:rPr>
              <a:t>Definition 3.1 : </a:t>
            </a:r>
            <a:r>
              <a:rPr lang="en-US" sz="2800" b="1" dirty="0">
                <a:solidFill>
                  <a:srgbClr val="FF5722"/>
                </a:solidFill>
                <a:latin typeface="Agency FB" panose="020B0503020202020204" pitchFamily="34" charset="0"/>
              </a:rPr>
              <a:t>EXCHANGEABILITY</a:t>
            </a:r>
            <a:endParaRPr lang="en-GB" sz="3200" b="1" dirty="0">
              <a:solidFill>
                <a:srgbClr val="FF5722"/>
              </a:solidFill>
              <a:latin typeface="Agency FB" panose="020B0503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727" y="2421127"/>
            <a:ext cx="1379340" cy="5258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8234" y="4889988"/>
            <a:ext cx="1600339" cy="533446"/>
          </a:xfrm>
          <a:prstGeom prst="rect">
            <a:avLst/>
          </a:prstGeom>
        </p:spPr>
      </p:pic>
      <p:sp>
        <p:nvSpPr>
          <p:cNvPr id="47" name="Rectangle 46"/>
          <p:cNvSpPr/>
          <p:nvPr/>
        </p:nvSpPr>
        <p:spPr>
          <a:xfrm>
            <a:off x="685801" y="1700347"/>
            <a:ext cx="3758878"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FF5722"/>
                </a:solidFill>
                <a:latin typeface="Agency FB" panose="020B0503020202020204" pitchFamily="34" charset="0"/>
              </a:rPr>
              <a:t>Example 3.6: </a:t>
            </a:r>
            <a:r>
              <a:rPr lang="en-US" sz="2400" b="1" dirty="0">
                <a:solidFill>
                  <a:srgbClr val="FF5722"/>
                </a:solidFill>
                <a:latin typeface="Agency FB" panose="020B0503020202020204" pitchFamily="34" charset="0"/>
              </a:rPr>
              <a:t>EXCHANGEABILITY</a:t>
            </a:r>
            <a:endParaRPr lang="en-GB" sz="2800" b="1" dirty="0">
              <a:solidFill>
                <a:srgbClr val="FF5722"/>
              </a:solidFill>
              <a:latin typeface="Agency FB" panose="020B0503020202020204" pitchFamily="34" charset="0"/>
            </a:endParaRPr>
          </a:p>
        </p:txBody>
      </p:sp>
      <p:sp>
        <p:nvSpPr>
          <p:cNvPr id="48" name="Rectangle 47"/>
          <p:cNvSpPr/>
          <p:nvPr/>
        </p:nvSpPr>
        <p:spPr>
          <a:xfrm>
            <a:off x="685800" y="2434865"/>
            <a:ext cx="2439365"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Optimal clustering contains</a:t>
            </a:r>
            <a:endParaRPr lang="en-GB" sz="2000" dirty="0">
              <a:solidFill>
                <a:srgbClr val="212121"/>
              </a:solidFill>
              <a:latin typeface="Agency FB" panose="020B0503020202020204" pitchFamily="34" charset="0"/>
            </a:endParaRPr>
          </a:p>
        </p:txBody>
      </p:sp>
      <p:pic>
        <p:nvPicPr>
          <p:cNvPr id="49" name="Picture 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3189" y="2060700"/>
            <a:ext cx="2198594" cy="3138716"/>
          </a:xfrm>
          <a:prstGeom prst="rect">
            <a:avLst/>
          </a:prstGeom>
        </p:spPr>
      </p:pic>
      <p:pic>
        <p:nvPicPr>
          <p:cNvPr id="50" name="Picture 49"/>
          <p:cNvPicPr>
            <a:picLocks noChangeAspect="1"/>
          </p:cNvPicPr>
          <p:nvPr/>
        </p:nvPicPr>
        <p:blipFill rotWithShape="1">
          <a:blip r:embed="rId7">
            <a:extLst>
              <a:ext uri="{28A0092B-C50C-407E-A947-70E740481C1C}">
                <a14:useLocalDpi xmlns:a14="http://schemas.microsoft.com/office/drawing/2010/main" val="0"/>
              </a:ext>
            </a:extLst>
          </a:blip>
          <a:srcRect l="8993" t="11362" r="4474" b="5041"/>
          <a:stretch/>
        </p:blipFill>
        <p:spPr>
          <a:xfrm>
            <a:off x="8735485" y="2242884"/>
            <a:ext cx="2720362" cy="2058013"/>
          </a:xfrm>
          <a:prstGeom prst="rect">
            <a:avLst/>
          </a:prstGeom>
        </p:spPr>
      </p:pic>
      <p:sp>
        <p:nvSpPr>
          <p:cNvPr id="51" name="Rectangle 50"/>
          <p:cNvSpPr/>
          <p:nvPr/>
        </p:nvSpPr>
        <p:spPr>
          <a:xfrm>
            <a:off x="9546993" y="4524670"/>
            <a:ext cx="1572224" cy="67474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Figure 5</a:t>
            </a:r>
          </a:p>
          <a:p>
            <a:r>
              <a:rPr lang="en-US" sz="2000" dirty="0">
                <a:solidFill>
                  <a:srgbClr val="212121"/>
                </a:solidFill>
                <a:latin typeface="Agency FB" panose="020B0503020202020204" pitchFamily="34" charset="0"/>
              </a:rPr>
              <a:t>a</a:t>
            </a:r>
            <a:r>
              <a:rPr lang="en-US" sz="2000" dirty="0" smtClean="0">
                <a:solidFill>
                  <a:srgbClr val="212121"/>
                </a:solidFill>
                <a:latin typeface="Agency FB" panose="020B0503020202020204" pitchFamily="34" charset="0"/>
              </a:rPr>
              <a:t>nd DB-Index</a:t>
            </a:r>
            <a:endParaRPr lang="en-GB" sz="2000" dirty="0">
              <a:solidFill>
                <a:srgbClr val="212121"/>
              </a:solidFill>
              <a:latin typeface="Agency FB" panose="020B0503020202020204" pitchFamily="34" charset="0"/>
            </a:endParaRPr>
          </a:p>
        </p:txBody>
      </p:sp>
      <p:sp>
        <p:nvSpPr>
          <p:cNvPr id="52" name="Rectangle 51"/>
          <p:cNvSpPr/>
          <p:nvPr/>
        </p:nvSpPr>
        <p:spPr>
          <a:xfrm>
            <a:off x="685800" y="3319738"/>
            <a:ext cx="3457503" cy="4371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if</a:t>
            </a:r>
            <a:r>
              <a:rPr lang="en-US" sz="2400" dirty="0" smtClean="0">
                <a:solidFill>
                  <a:srgbClr val="FF5722"/>
                </a:solidFill>
                <a:latin typeface="Agency FB" panose="020B0503020202020204" pitchFamily="34" charset="0"/>
              </a:rPr>
              <a:t> </a:t>
            </a:r>
            <a:r>
              <a:rPr lang="en-US" sz="2400" b="1" i="1" dirty="0" smtClean="0">
                <a:solidFill>
                  <a:srgbClr val="FF5722"/>
                </a:solidFill>
                <a:latin typeface="Agency FB" panose="020B0503020202020204" pitchFamily="34" charset="0"/>
              </a:rPr>
              <a:t>EXCHANGEABILITY  </a:t>
            </a:r>
            <a:r>
              <a:rPr lang="en-US" sz="2400" dirty="0" smtClean="0">
                <a:solidFill>
                  <a:schemeClr val="tx1"/>
                </a:solidFill>
                <a:latin typeface="Agency FB" panose="020B0503020202020204" pitchFamily="34" charset="0"/>
              </a:rPr>
              <a:t>holds</a:t>
            </a:r>
            <a:endParaRPr lang="en-GB" sz="2400" dirty="0">
              <a:solidFill>
                <a:srgbClr val="FF5722"/>
              </a:solidFill>
              <a:latin typeface="Agency FB" panose="020B0503020202020204" pitchFamily="34" charset="0"/>
            </a:endParaRPr>
          </a:p>
        </p:txBody>
      </p:sp>
      <p:pic>
        <p:nvPicPr>
          <p:cNvPr id="53" name="Picture 52"/>
          <p:cNvPicPr>
            <a:picLocks noChangeAspect="1"/>
          </p:cNvPicPr>
          <p:nvPr/>
        </p:nvPicPr>
        <p:blipFill rotWithShape="1">
          <a:blip r:embed="rId4">
            <a:extLst>
              <a:ext uri="{28A0092B-C50C-407E-A947-70E740481C1C}">
                <a14:useLocalDpi xmlns:a14="http://schemas.microsoft.com/office/drawing/2010/main" val="0"/>
              </a:ext>
            </a:extLst>
          </a:blip>
          <a:srcRect t="-1667" r="60854"/>
          <a:stretch/>
        </p:blipFill>
        <p:spPr>
          <a:xfrm>
            <a:off x="1449233" y="3794154"/>
            <a:ext cx="539958" cy="534596"/>
          </a:xfrm>
          <a:prstGeom prst="rect">
            <a:avLst/>
          </a:prstGeom>
        </p:spPr>
      </p:pic>
      <p:sp>
        <p:nvSpPr>
          <p:cNvPr id="54" name="Rectangle 53"/>
          <p:cNvSpPr/>
          <p:nvPr/>
        </p:nvSpPr>
        <p:spPr>
          <a:xfrm>
            <a:off x="2067650" y="3820184"/>
            <a:ext cx="2886315"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Should be Optimal clustering for</a:t>
            </a:r>
            <a:endParaRPr lang="en-GB" sz="2000" dirty="0">
              <a:solidFill>
                <a:srgbClr val="212121"/>
              </a:solidFill>
              <a:latin typeface="Agency FB" panose="020B0503020202020204" pitchFamily="34" charset="0"/>
            </a:endParaRPr>
          </a:p>
        </p:txBody>
      </p:sp>
      <p:pic>
        <p:nvPicPr>
          <p:cNvPr id="55" name="Picture 54"/>
          <p:cNvPicPr>
            <a:picLocks noChangeAspect="1"/>
          </p:cNvPicPr>
          <p:nvPr/>
        </p:nvPicPr>
        <p:blipFill rotWithShape="1">
          <a:blip r:embed="rId8">
            <a:extLst>
              <a:ext uri="{28A0092B-C50C-407E-A947-70E740481C1C}">
                <a14:useLocalDpi xmlns:a14="http://schemas.microsoft.com/office/drawing/2010/main" val="0"/>
              </a:ext>
            </a:extLst>
          </a:blip>
          <a:srcRect r="63814"/>
          <a:stretch/>
        </p:blipFill>
        <p:spPr>
          <a:xfrm>
            <a:off x="4814999" y="3848648"/>
            <a:ext cx="543247" cy="480102"/>
          </a:xfrm>
          <a:prstGeom prst="rect">
            <a:avLst/>
          </a:prstGeom>
        </p:spPr>
      </p:pic>
      <p:sp>
        <p:nvSpPr>
          <p:cNvPr id="56" name="Rectangle 55"/>
          <p:cNvSpPr/>
          <p:nvPr/>
        </p:nvSpPr>
        <p:spPr>
          <a:xfrm>
            <a:off x="685800" y="4477949"/>
            <a:ext cx="178009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0000"/>
                </a:solidFill>
                <a:latin typeface="Agency FB" panose="020B0503020202020204" pitchFamily="34" charset="0"/>
              </a:rPr>
              <a:t>However, Actually</a:t>
            </a:r>
            <a:endParaRPr lang="en-GB" sz="2000" b="1" dirty="0">
              <a:solidFill>
                <a:srgbClr val="FF0000"/>
              </a:solidFill>
              <a:latin typeface="Agency FB" panose="020B0503020202020204" pitchFamily="34" charset="0"/>
            </a:endParaRPr>
          </a:p>
        </p:txBody>
      </p:sp>
      <p:sp>
        <p:nvSpPr>
          <p:cNvPr id="57" name="Rectangle 56"/>
          <p:cNvSpPr/>
          <p:nvPr/>
        </p:nvSpPr>
        <p:spPr>
          <a:xfrm>
            <a:off x="1306359" y="4907434"/>
            <a:ext cx="2272855"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Optimal clustering for</a:t>
            </a:r>
            <a:endParaRPr lang="en-GB" sz="2000" dirty="0">
              <a:solidFill>
                <a:srgbClr val="212121"/>
              </a:solidFill>
              <a:latin typeface="Agency FB" panose="020B0503020202020204" pitchFamily="34" charset="0"/>
            </a:endParaRPr>
          </a:p>
        </p:txBody>
      </p:sp>
      <p:pic>
        <p:nvPicPr>
          <p:cNvPr id="58" name="Picture 57"/>
          <p:cNvPicPr>
            <a:picLocks noChangeAspect="1"/>
          </p:cNvPicPr>
          <p:nvPr/>
        </p:nvPicPr>
        <p:blipFill rotWithShape="1">
          <a:blip r:embed="rId8">
            <a:extLst>
              <a:ext uri="{28A0092B-C50C-407E-A947-70E740481C1C}">
                <a14:useLocalDpi xmlns:a14="http://schemas.microsoft.com/office/drawing/2010/main" val="0"/>
              </a:ext>
            </a:extLst>
          </a:blip>
          <a:srcRect r="63814"/>
          <a:stretch/>
        </p:blipFill>
        <p:spPr>
          <a:xfrm>
            <a:off x="3254910" y="4889988"/>
            <a:ext cx="543247" cy="480102"/>
          </a:xfrm>
          <a:prstGeom prst="rect">
            <a:avLst/>
          </a:prstGeom>
        </p:spPr>
      </p:pic>
      <p:pic>
        <p:nvPicPr>
          <p:cNvPr id="59" name="Picture 5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37335" y="4923704"/>
            <a:ext cx="472778" cy="472778"/>
          </a:xfrm>
          <a:prstGeom prst="rect">
            <a:avLst/>
          </a:prstGeom>
        </p:spPr>
      </p:pic>
      <p:sp>
        <p:nvSpPr>
          <p:cNvPr id="60" name="Rectangle 59"/>
          <p:cNvSpPr/>
          <p:nvPr/>
        </p:nvSpPr>
        <p:spPr>
          <a:xfrm>
            <a:off x="2802567" y="5804586"/>
            <a:ext cx="6586865" cy="528439"/>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Agency FB" panose="020B0503020202020204" pitchFamily="34" charset="0"/>
              </a:rPr>
              <a:t>DB-Index violates </a:t>
            </a:r>
            <a:r>
              <a:rPr lang="en-US" sz="3200" b="1" i="1" dirty="0">
                <a:solidFill>
                  <a:schemeClr val="tx1"/>
                </a:solidFill>
                <a:latin typeface="Agency FB" panose="020B0503020202020204" pitchFamily="34" charset="0"/>
              </a:rPr>
              <a:t>EXCHANGEABILITY </a:t>
            </a:r>
            <a:endParaRPr lang="en-GB" sz="3200" b="1" i="1" dirty="0">
              <a:solidFill>
                <a:schemeClr val="tx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394893720"/>
      </p:ext>
    </p:extLst>
  </p:cSld>
  <p:clrMapOvr>
    <a:masterClrMapping/>
  </p:clrMapOvr>
  <mc:AlternateContent xmlns:mc="http://schemas.openxmlformats.org/markup-compatibility/2006" xmlns:p14="http://schemas.microsoft.com/office/powerpoint/2010/main">
    <mc:Choice Requires="p14">
      <p:transition spd="slow" p14:dur="2000" advTm="67249"/>
    </mc:Choice>
    <mc:Fallback xmlns="">
      <p:transition spd="slow" advTm="672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par>
                                <p:cTn id="13" presetID="10"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10" presetClass="entr" presetSubtype="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par>
                                <p:cTn id="53" presetID="10" presetClass="entr" presetSubtype="0" fill="hold"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fade">
                                      <p:cBhvr>
                                        <p:cTn id="55" dur="500"/>
                                        <p:tgtEl>
                                          <p:spTgt spid="58"/>
                                        </p:tgtEl>
                                      </p:cBhvr>
                                    </p:animEffect>
                                  </p:childTnLst>
                                </p:cTn>
                              </p:par>
                              <p:par>
                                <p:cTn id="56" presetID="10" presetClass="entr" presetSubtype="0" fill="hold" nodeType="with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fade">
                                      <p:cBhvr>
                                        <p:cTn id="58" dur="500"/>
                                        <p:tgtEl>
                                          <p:spTgt spid="59"/>
                                        </p:tgtEl>
                                      </p:cBhvr>
                                    </p:animEffect>
                                  </p:childTnLst>
                                </p:cTn>
                              </p:par>
                              <p:par>
                                <p:cTn id="59" presetID="10"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500"/>
                                        <p:tgtEl>
                                          <p:spTgt spid="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51" grpId="0" animBg="1"/>
      <p:bldP spid="52" grpId="0" animBg="1"/>
      <p:bldP spid="54" grpId="0" animBg="1"/>
      <p:bldP spid="56" grpId="0" animBg="1"/>
      <p:bldP spid="57" grpId="0" animBg="1"/>
      <p:bldP spid="6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80280" cy="1253590"/>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19</a:t>
            </a:r>
            <a:endParaRPr lang="en-GB" b="1" dirty="0">
              <a:solidFill>
                <a:srgbClr val="212121"/>
              </a:solidFill>
              <a:latin typeface="Agency FB" panose="020B0503020202020204" pitchFamily="34" charset="0"/>
            </a:endParaRPr>
          </a:p>
        </p:txBody>
      </p:sp>
      <p:sp>
        <p:nvSpPr>
          <p:cNvPr id="19" name="Rectangle 18"/>
          <p:cNvSpPr/>
          <p:nvPr/>
        </p:nvSpPr>
        <p:spPr>
          <a:xfrm>
            <a:off x="4797527" y="543738"/>
            <a:ext cx="43984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Definition 3.1 : </a:t>
            </a:r>
            <a:r>
              <a:rPr lang="en-US" sz="2800" b="1" dirty="0">
                <a:solidFill>
                  <a:srgbClr val="FF5722"/>
                </a:solidFill>
                <a:latin typeface="Agency FB" panose="020B0503020202020204" pitchFamily="34" charset="0"/>
              </a:rPr>
              <a:t>SEPARABILITY</a:t>
            </a:r>
            <a:endParaRPr lang="en-GB" sz="3200" b="1" dirty="0">
              <a:solidFill>
                <a:srgbClr val="FF5722"/>
              </a:solidFill>
              <a:latin typeface="Agency FB" panose="020B0503020202020204" pitchFamily="34" charset="0"/>
            </a:endParaRPr>
          </a:p>
        </p:txBody>
      </p:sp>
      <p:sp>
        <p:nvSpPr>
          <p:cNvPr id="26" name="Rectangle 25"/>
          <p:cNvSpPr/>
          <p:nvPr/>
        </p:nvSpPr>
        <p:spPr>
          <a:xfrm>
            <a:off x="3272977" y="2324129"/>
            <a:ext cx="304910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Are disconnected</a:t>
            </a:r>
            <a:endParaRPr lang="en-GB" sz="2000" dirty="0">
              <a:solidFill>
                <a:srgbClr val="212121"/>
              </a:solidFill>
              <a:latin typeface="Agency FB" panose="020B0503020202020204" pitchFamily="34" charset="0"/>
            </a:endParaRPr>
          </a:p>
        </p:txBody>
      </p:sp>
      <p:grpSp>
        <p:nvGrpSpPr>
          <p:cNvPr id="25" name="Group 24"/>
          <p:cNvGrpSpPr/>
          <p:nvPr/>
        </p:nvGrpSpPr>
        <p:grpSpPr>
          <a:xfrm>
            <a:off x="854512" y="4298374"/>
            <a:ext cx="3916972" cy="533446"/>
            <a:chOff x="880555" y="3531350"/>
            <a:chExt cx="3916972" cy="533446"/>
          </a:xfrm>
        </p:grpSpPr>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555" y="3531350"/>
              <a:ext cx="518205" cy="533446"/>
            </a:xfrm>
            <a:prstGeom prst="rect">
              <a:avLst/>
            </a:prstGeom>
          </p:spPr>
        </p:pic>
        <p:sp>
          <p:nvSpPr>
            <p:cNvPr id="42" name="Rectangle 41"/>
            <p:cNvSpPr/>
            <p:nvPr/>
          </p:nvSpPr>
          <p:spPr>
            <a:xfrm>
              <a:off x="1340024" y="3531350"/>
              <a:ext cx="345750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5722"/>
                  </a:solidFill>
                  <a:latin typeface="Agency FB" panose="020B0503020202020204" pitchFamily="34" charset="0"/>
                </a:rPr>
                <a:t>s</a:t>
              </a:r>
              <a:r>
                <a:rPr lang="en-US" sz="2800" dirty="0" smtClean="0">
                  <a:solidFill>
                    <a:srgbClr val="FF5722"/>
                  </a:solidFill>
                  <a:latin typeface="Agency FB" panose="020B0503020202020204" pitchFamily="34" charset="0"/>
                </a:rPr>
                <a:t>atisfies </a:t>
              </a:r>
              <a:r>
                <a:rPr lang="en-US" sz="2800" b="1" i="1" dirty="0">
                  <a:solidFill>
                    <a:srgbClr val="FF5722"/>
                  </a:solidFill>
                  <a:latin typeface="Agency FB" panose="020B0503020202020204" pitchFamily="34" charset="0"/>
                </a:rPr>
                <a:t>EXCHANGEABILITY</a:t>
              </a:r>
              <a:endParaRPr lang="en-GB" sz="2800" dirty="0">
                <a:solidFill>
                  <a:srgbClr val="FF5722"/>
                </a:solidFill>
                <a:latin typeface="Agency FB" panose="020B0503020202020204" pitchFamily="34" charset="0"/>
              </a:endParaRPr>
            </a:p>
          </p:txBody>
        </p:sp>
      </p:grpSp>
      <p:sp>
        <p:nvSpPr>
          <p:cNvPr id="64" name="Rectangle 63"/>
          <p:cNvSpPr/>
          <p:nvPr/>
        </p:nvSpPr>
        <p:spPr>
          <a:xfrm>
            <a:off x="4812872" y="4282654"/>
            <a:ext cx="1528142"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For every such</a:t>
            </a:r>
            <a:endParaRPr lang="en-GB" sz="2000" dirty="0">
              <a:solidFill>
                <a:srgbClr val="212121"/>
              </a:solidFill>
              <a:latin typeface="Agency FB" panose="020B0503020202020204" pitchFamily="34" charset="0"/>
            </a:endParaRPr>
          </a:p>
        </p:txBody>
      </p:sp>
      <p:grpSp>
        <p:nvGrpSpPr>
          <p:cNvPr id="21" name="Group 20"/>
          <p:cNvGrpSpPr/>
          <p:nvPr/>
        </p:nvGrpSpPr>
        <p:grpSpPr>
          <a:xfrm>
            <a:off x="2150026" y="4912199"/>
            <a:ext cx="3588183" cy="556959"/>
            <a:chOff x="5356208" y="4295946"/>
            <a:chExt cx="3588183" cy="556959"/>
          </a:xfrm>
        </p:grpSpPr>
        <p:sp>
          <p:nvSpPr>
            <p:cNvPr id="80" name="Rectangle 79"/>
            <p:cNvSpPr/>
            <p:nvPr/>
          </p:nvSpPr>
          <p:spPr>
            <a:xfrm>
              <a:off x="5356208" y="4354555"/>
              <a:ext cx="342691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There exists an Optimal clustering for </a:t>
              </a:r>
              <a:endParaRPr lang="en-GB" sz="2000" dirty="0">
                <a:solidFill>
                  <a:srgbClr val="212121"/>
                </a:solidFill>
                <a:latin typeface="Agency FB" panose="020B0503020202020204" pitchFamily="34" charset="0"/>
              </a:endParaRPr>
            </a:p>
          </p:txBody>
        </p:sp>
        <p:pic>
          <p:nvPicPr>
            <p:cNvPr id="81" name="Picture 80"/>
            <p:cNvPicPr>
              <a:picLocks noChangeAspect="1"/>
            </p:cNvPicPr>
            <p:nvPr/>
          </p:nvPicPr>
          <p:blipFill rotWithShape="1">
            <a:blip r:embed="rId5">
              <a:extLst>
                <a:ext uri="{28A0092B-C50C-407E-A947-70E740481C1C}">
                  <a14:useLocalDpi xmlns:a14="http://schemas.microsoft.com/office/drawing/2010/main" val="0"/>
                </a:ext>
              </a:extLst>
            </a:blip>
            <a:srcRect t="-7474" r="69311"/>
            <a:stretch/>
          </p:blipFill>
          <p:spPr>
            <a:xfrm>
              <a:off x="8483663" y="4295946"/>
              <a:ext cx="460728" cy="499602"/>
            </a:xfrm>
            <a:prstGeom prst="rect">
              <a:avLst/>
            </a:prstGeom>
          </p:spPr>
        </p:pic>
      </p:grpSp>
      <p:cxnSp>
        <p:nvCxnSpPr>
          <p:cNvPr id="96" name="Straight Connector 95"/>
          <p:cNvCxnSpPr/>
          <p:nvPr/>
        </p:nvCxnSpPr>
        <p:spPr>
          <a:xfrm flipH="1">
            <a:off x="680257" y="2178145"/>
            <a:ext cx="4114800" cy="13143"/>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17514" y="1753935"/>
            <a:ext cx="2659610" cy="188230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9895" y="2335983"/>
            <a:ext cx="1958510" cy="472481"/>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37854" y="2903957"/>
            <a:ext cx="1486029" cy="510584"/>
          </a:xfrm>
          <a:prstGeom prst="rect">
            <a:avLst/>
          </a:prstGeom>
        </p:spPr>
      </p:pic>
      <p:sp>
        <p:nvSpPr>
          <p:cNvPr id="50" name="Rectangle 49"/>
          <p:cNvSpPr/>
          <p:nvPr/>
        </p:nvSpPr>
        <p:spPr>
          <a:xfrm>
            <a:off x="1209896" y="2916191"/>
            <a:ext cx="2063081"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Optimal clustering for</a:t>
            </a:r>
            <a:endParaRPr lang="en-GB" sz="2000" dirty="0">
              <a:solidFill>
                <a:srgbClr val="212121"/>
              </a:solidFill>
              <a:latin typeface="Agency FB" panose="020B0503020202020204" pitchFamily="34" charset="0"/>
            </a:endParaRPr>
          </a:p>
        </p:txBody>
      </p:sp>
      <p:sp>
        <p:nvSpPr>
          <p:cNvPr id="51" name="Rectangle 50"/>
          <p:cNvSpPr/>
          <p:nvPr/>
        </p:nvSpPr>
        <p:spPr>
          <a:xfrm>
            <a:off x="4797527" y="2916191"/>
            <a:ext cx="2063081"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With no cluster across</a:t>
            </a:r>
            <a:endParaRPr lang="en-GB" sz="2000" dirty="0">
              <a:solidFill>
                <a:srgbClr val="212121"/>
              </a:solidFill>
              <a:latin typeface="Agency FB" panose="020B0503020202020204" pitchFamily="34" charset="0"/>
            </a:endParaRPr>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37854" y="3498420"/>
            <a:ext cx="1600339" cy="533446"/>
          </a:xfrm>
          <a:prstGeom prst="rect">
            <a:avLst/>
          </a:prstGeom>
        </p:spPr>
      </p:pic>
      <p:sp>
        <p:nvSpPr>
          <p:cNvPr id="54" name="Rectangle 53"/>
          <p:cNvSpPr/>
          <p:nvPr/>
        </p:nvSpPr>
        <p:spPr>
          <a:xfrm>
            <a:off x="1209896" y="3568976"/>
            <a:ext cx="2063081"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Optimal clustering for</a:t>
            </a:r>
            <a:endParaRPr lang="en-GB" sz="2000" dirty="0">
              <a:solidFill>
                <a:srgbClr val="212121"/>
              </a:solidFill>
              <a:latin typeface="Agency FB" panose="020B0503020202020204" pitchFamily="34" charset="0"/>
            </a:endParaRPr>
          </a:p>
        </p:txBody>
      </p:sp>
      <p:sp>
        <p:nvSpPr>
          <p:cNvPr id="55" name="Rectangle 54"/>
          <p:cNvSpPr/>
          <p:nvPr/>
        </p:nvSpPr>
        <p:spPr>
          <a:xfrm>
            <a:off x="4797526" y="3474907"/>
            <a:ext cx="2063081"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With no cluster across</a:t>
            </a:r>
            <a:endParaRPr lang="en-GB" sz="2000" dirty="0">
              <a:solidFill>
                <a:srgbClr val="212121"/>
              </a:solidFill>
              <a:latin typeface="Agency FB" panose="020B0503020202020204" pitchFamily="34" charset="0"/>
            </a:endParaRPr>
          </a:p>
        </p:txBody>
      </p:sp>
      <p:grpSp>
        <p:nvGrpSpPr>
          <p:cNvPr id="14" name="Group 13"/>
          <p:cNvGrpSpPr/>
          <p:nvPr/>
        </p:nvGrpSpPr>
        <p:grpSpPr>
          <a:xfrm>
            <a:off x="6736487" y="2916191"/>
            <a:ext cx="2009853" cy="607690"/>
            <a:chOff x="6484977" y="2821301"/>
            <a:chExt cx="2009853" cy="607690"/>
          </a:xfrm>
        </p:grpSpPr>
        <p:pic>
          <p:nvPicPr>
            <p:cNvPr id="57" name="Picture 56"/>
            <p:cNvPicPr>
              <a:picLocks noChangeAspect="1"/>
            </p:cNvPicPr>
            <p:nvPr/>
          </p:nvPicPr>
          <p:blipFill rotWithShape="1">
            <a:blip r:embed="rId7">
              <a:extLst>
                <a:ext uri="{28A0092B-C50C-407E-A947-70E740481C1C}">
                  <a14:useLocalDpi xmlns:a14="http://schemas.microsoft.com/office/drawing/2010/main" val="0"/>
                </a:ext>
              </a:extLst>
            </a:blip>
            <a:srcRect t="-1" r="27469" b="-25556"/>
            <a:stretch/>
          </p:blipFill>
          <p:spPr>
            <a:xfrm>
              <a:off x="6484977" y="2821301"/>
              <a:ext cx="1420532" cy="607690"/>
            </a:xfrm>
            <a:prstGeom prst="rect">
              <a:avLst/>
            </a:prstGeom>
          </p:spPr>
        </p:pic>
        <p:pic>
          <p:nvPicPr>
            <p:cNvPr id="58" name="Picture 57"/>
            <p:cNvPicPr>
              <a:picLocks noChangeAspect="1"/>
            </p:cNvPicPr>
            <p:nvPr/>
          </p:nvPicPr>
          <p:blipFill rotWithShape="1">
            <a:blip r:embed="rId8">
              <a:extLst>
                <a:ext uri="{28A0092B-C50C-407E-A947-70E740481C1C}">
                  <a14:useLocalDpi xmlns:a14="http://schemas.microsoft.com/office/drawing/2010/main" val="0"/>
                </a:ext>
              </a:extLst>
            </a:blip>
            <a:srcRect l="61555"/>
            <a:stretch/>
          </p:blipFill>
          <p:spPr>
            <a:xfrm>
              <a:off x="7923530" y="2837851"/>
              <a:ext cx="571300" cy="510584"/>
            </a:xfrm>
            <a:prstGeom prst="rect">
              <a:avLst/>
            </a:prstGeom>
          </p:spPr>
        </p:pic>
      </p:grpSp>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34025" y="3475399"/>
            <a:ext cx="1874682" cy="533446"/>
          </a:xfrm>
          <a:prstGeom prst="rect">
            <a:avLst/>
          </a:prstGeom>
        </p:spPr>
      </p:pic>
      <p:pic>
        <p:nvPicPr>
          <p:cNvPr id="23" name="Picture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40599" y="4307528"/>
            <a:ext cx="3002540" cy="533446"/>
          </a:xfrm>
          <a:prstGeom prst="rect">
            <a:avLst/>
          </a:prstGeom>
        </p:spPr>
      </p:pic>
      <p:cxnSp>
        <p:nvCxnSpPr>
          <p:cNvPr id="62" name="Straight Connector 61"/>
          <p:cNvCxnSpPr/>
          <p:nvPr/>
        </p:nvCxnSpPr>
        <p:spPr>
          <a:xfrm>
            <a:off x="2119072" y="5027772"/>
            <a:ext cx="0" cy="441386"/>
          </a:xfrm>
          <a:prstGeom prst="line">
            <a:avLst/>
          </a:prstGeom>
          <a:ln w="57150">
            <a:solidFill>
              <a:srgbClr val="0AA06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119072" y="5570507"/>
            <a:ext cx="0" cy="441386"/>
          </a:xfrm>
          <a:prstGeom prst="line">
            <a:avLst/>
          </a:prstGeom>
          <a:ln w="57150">
            <a:solidFill>
              <a:srgbClr val="0AA06E"/>
            </a:solidFill>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2150026" y="5562660"/>
            <a:ext cx="4424394"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With no cluster across 2 or three of the subgraphs</a:t>
            </a:r>
            <a:endParaRPr lang="en-GB" sz="2000" dirty="0">
              <a:solidFill>
                <a:srgbClr val="212121"/>
              </a:solidFill>
              <a:latin typeface="Agency FB" panose="020B0503020202020204" pitchFamily="34" charset="0"/>
            </a:endParaRPr>
          </a:p>
        </p:txBody>
      </p:sp>
      <p:sp>
        <p:nvSpPr>
          <p:cNvPr id="68" name="Rectangle 67"/>
          <p:cNvSpPr/>
          <p:nvPr/>
        </p:nvSpPr>
        <p:spPr>
          <a:xfrm>
            <a:off x="7943842" y="5562660"/>
            <a:ext cx="764865" cy="44138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under</a:t>
            </a:r>
            <a:endParaRPr lang="en-GB" sz="2000" dirty="0">
              <a:solidFill>
                <a:srgbClr val="212121"/>
              </a:solidFill>
              <a:latin typeface="Agency FB" panose="020B0503020202020204" pitchFamily="34" charset="0"/>
            </a:endParaRPr>
          </a:p>
        </p:txBody>
      </p:sp>
      <p:pic>
        <p:nvPicPr>
          <p:cNvPr id="29" name="Picture 2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59233" y="5535184"/>
            <a:ext cx="1508891" cy="525826"/>
          </a:xfrm>
          <a:prstGeom prst="rect">
            <a:avLst/>
          </a:prstGeom>
        </p:spPr>
      </p:pic>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3329" y="5469158"/>
            <a:ext cx="518205" cy="533446"/>
          </a:xfrm>
          <a:prstGeom prst="rect">
            <a:avLst/>
          </a:prstGeom>
        </p:spPr>
      </p:pic>
      <p:grpSp>
        <p:nvGrpSpPr>
          <p:cNvPr id="30" name="Group 29"/>
          <p:cNvGrpSpPr/>
          <p:nvPr/>
        </p:nvGrpSpPr>
        <p:grpSpPr>
          <a:xfrm>
            <a:off x="854512" y="1476175"/>
            <a:ext cx="4942611" cy="605016"/>
            <a:chOff x="854512" y="1476175"/>
            <a:chExt cx="4942611" cy="605016"/>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4512" y="1532503"/>
              <a:ext cx="1928027" cy="548688"/>
            </a:xfrm>
            <a:prstGeom prst="rect">
              <a:avLst/>
            </a:prstGeom>
          </p:spPr>
        </p:pic>
        <p:sp>
          <p:nvSpPr>
            <p:cNvPr id="70" name="Rectangle 69"/>
            <p:cNvSpPr/>
            <p:nvPr/>
          </p:nvSpPr>
          <p:spPr>
            <a:xfrm>
              <a:off x="2748023" y="1538142"/>
              <a:ext cx="304910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Are partitions of </a:t>
              </a:r>
              <a:endParaRPr lang="en-GB" sz="2000" dirty="0">
                <a:solidFill>
                  <a:srgbClr val="212121"/>
                </a:solidFill>
                <a:latin typeface="Agency FB" panose="020B0503020202020204" pitchFamily="34" charset="0"/>
              </a:endParaRPr>
            </a:p>
          </p:txBody>
        </p:sp>
        <p:pic>
          <p:nvPicPr>
            <p:cNvPr id="71" name="Picture 70"/>
            <p:cNvPicPr>
              <a:picLocks noChangeAspect="1"/>
            </p:cNvPicPr>
            <p:nvPr/>
          </p:nvPicPr>
          <p:blipFill rotWithShape="1">
            <a:blip r:embed="rId5">
              <a:extLst>
                <a:ext uri="{28A0092B-C50C-407E-A947-70E740481C1C}">
                  <a14:useLocalDpi xmlns:a14="http://schemas.microsoft.com/office/drawing/2010/main" val="0"/>
                </a:ext>
              </a:extLst>
            </a:blip>
            <a:srcRect t="-7474" r="69311"/>
            <a:stretch/>
          </p:blipFill>
          <p:spPr>
            <a:xfrm>
              <a:off x="4278717" y="1476175"/>
              <a:ext cx="460728" cy="499602"/>
            </a:xfrm>
            <a:prstGeom prst="rect">
              <a:avLst/>
            </a:prstGeom>
          </p:spPr>
        </p:pic>
      </p:grpSp>
      <p:pic>
        <p:nvPicPr>
          <p:cNvPr id="72" name="Picture 71"/>
          <p:cNvPicPr>
            <a:picLocks noChangeAspect="1"/>
          </p:cNvPicPr>
          <p:nvPr/>
        </p:nvPicPr>
        <p:blipFill>
          <a:blip r:embed="rId14" cstate="print">
            <a:extLst>
              <a:ext uri="{BEBA8EAE-BF5A-486C-A8C5-ECC9F3942E4B}">
                <a14:imgProps xmlns:a14="http://schemas.microsoft.com/office/drawing/2010/main">
                  <a14:imgLayer r:embed="rId1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49190" y="2406471"/>
            <a:ext cx="430403" cy="430403"/>
          </a:xfrm>
          <a:prstGeom prst="rect">
            <a:avLst/>
          </a:prstGeom>
        </p:spPr>
      </p:pic>
      <p:pic>
        <p:nvPicPr>
          <p:cNvPr id="73" name="Picture 7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49190" y="2997183"/>
            <a:ext cx="431817" cy="431817"/>
          </a:xfrm>
          <a:prstGeom prst="rect">
            <a:avLst/>
          </a:prstGeom>
        </p:spPr>
      </p:pic>
      <p:pic>
        <p:nvPicPr>
          <p:cNvPr id="74" name="Picture 7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49190" y="3588332"/>
            <a:ext cx="431817" cy="431817"/>
          </a:xfrm>
          <a:prstGeom prst="rect">
            <a:avLst/>
          </a:prstGeom>
        </p:spPr>
      </p:pic>
    </p:spTree>
    <p:custDataLst>
      <p:tags r:id="rId1"/>
    </p:custDataLst>
    <p:extLst>
      <p:ext uri="{BB962C8B-B14F-4D97-AF65-F5344CB8AC3E}">
        <p14:creationId xmlns:p14="http://schemas.microsoft.com/office/powerpoint/2010/main" val="603046351"/>
      </p:ext>
    </p:extLst>
  </p:cSld>
  <p:clrMapOvr>
    <a:masterClrMapping/>
  </p:clrMapOvr>
  <mc:AlternateContent xmlns:mc="http://schemas.openxmlformats.org/markup-compatibility/2006" xmlns:p14="http://schemas.microsoft.com/office/powerpoint/2010/main">
    <mc:Choice Requires="p14">
      <p:transition spd="slow" p14:dur="2000" advTm="67249"/>
    </mc:Choice>
    <mc:Fallback xmlns="">
      <p:transition spd="slow" advTm="672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nodeType="with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fade">
                                      <p:cBhvr>
                                        <p:cTn id="26" dur="500"/>
                                        <p:tgtEl>
                                          <p:spTgt spid="7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fade">
                                      <p:cBhvr>
                                        <p:cTn id="31" dur="500"/>
                                        <p:tgtEl>
                                          <p:spTgt spid="7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par>
                                <p:cTn id="41" presetID="10"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500"/>
                                        <p:tgtEl>
                                          <p:spTgt spid="54"/>
                                        </p:tgtEl>
                                      </p:cBhvr>
                                    </p:animEffect>
                                  </p:childTnLst>
                                </p:cTn>
                              </p:par>
                              <p:par>
                                <p:cTn id="49" presetID="10"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500"/>
                                        <p:tgtEl>
                                          <p:spTgt spid="55"/>
                                        </p:tgtEl>
                                      </p:cBhvr>
                                    </p:animEffect>
                                  </p:childTnLst>
                                </p:cTn>
                              </p:par>
                              <p:par>
                                <p:cTn id="55" presetID="10"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nodeType="withEffect">
                                  <p:stCondLst>
                                    <p:cond delay="0"/>
                                  </p:stCondLst>
                                  <p:childTnLst>
                                    <p:set>
                                      <p:cBhvr>
                                        <p:cTn id="59" dur="1" fill="hold">
                                          <p:stCondLst>
                                            <p:cond delay="0"/>
                                          </p:stCondLst>
                                        </p:cTn>
                                        <p:tgtEl>
                                          <p:spTgt spid="74"/>
                                        </p:tgtEl>
                                        <p:attrNameLst>
                                          <p:attrName>style.visibility</p:attrName>
                                        </p:attrNameLst>
                                      </p:cBhvr>
                                      <p:to>
                                        <p:strVal val="visible"/>
                                      </p:to>
                                    </p:set>
                                    <p:animEffect transition="in" filter="fade">
                                      <p:cBhvr>
                                        <p:cTn id="60" dur="500"/>
                                        <p:tgtEl>
                                          <p:spTgt spid="7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500"/>
                                        <p:tgtEl>
                                          <p:spTgt spid="64"/>
                                        </p:tgtEl>
                                      </p:cBhvr>
                                    </p:animEffect>
                                  </p:childTnLst>
                                </p:cTn>
                              </p:par>
                              <p:par>
                                <p:cTn id="71" presetID="10" presetClass="entr" presetSubtype="0"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62"/>
                                        </p:tgtEl>
                                        <p:attrNameLst>
                                          <p:attrName>style.visibility</p:attrName>
                                        </p:attrNameLst>
                                      </p:cBhvr>
                                      <p:to>
                                        <p:strVal val="visible"/>
                                      </p:to>
                                    </p:set>
                                    <p:animEffect transition="in" filter="fade">
                                      <p:cBhvr>
                                        <p:cTn id="78" dur="500"/>
                                        <p:tgtEl>
                                          <p:spTgt spid="62"/>
                                        </p:tgtEl>
                                      </p:cBhvr>
                                    </p:animEffect>
                                  </p:childTnLst>
                                </p:cTn>
                              </p:par>
                              <p:par>
                                <p:cTn id="79" presetID="10" presetClass="entr" presetSubtype="0" fill="hold"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66"/>
                                        </p:tgtEl>
                                        <p:attrNameLst>
                                          <p:attrName>style.visibility</p:attrName>
                                        </p:attrNameLst>
                                      </p:cBhvr>
                                      <p:to>
                                        <p:strVal val="visible"/>
                                      </p:to>
                                    </p:set>
                                    <p:animEffect transition="in" filter="fade">
                                      <p:cBhvr>
                                        <p:cTn id="86" dur="500"/>
                                        <p:tgtEl>
                                          <p:spTgt spid="6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fade">
                                      <p:cBhvr>
                                        <p:cTn id="89" dur="500"/>
                                        <p:tgtEl>
                                          <p:spTgt spid="67"/>
                                        </p:tgtEl>
                                      </p:cBhvr>
                                    </p:animEffect>
                                  </p:childTnLst>
                                </p:cTn>
                              </p:par>
                              <p:par>
                                <p:cTn id="90" presetID="10" presetClass="entr" presetSubtype="0" fill="hold" nodeType="with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fade">
                                      <p:cBhvr>
                                        <p:cTn id="92" dur="500"/>
                                        <p:tgtEl>
                                          <p:spTgt spid="2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fade">
                                      <p:cBhvr>
                                        <p:cTn id="95" dur="500"/>
                                        <p:tgtEl>
                                          <p:spTgt spid="68"/>
                                        </p:tgtEl>
                                      </p:cBhvr>
                                    </p:animEffect>
                                  </p:childTnLst>
                                </p:cTn>
                              </p:par>
                              <p:par>
                                <p:cTn id="96" presetID="10" presetClass="entr" presetSubtype="0" fill="hold" nodeType="withEffect">
                                  <p:stCondLst>
                                    <p:cond delay="0"/>
                                  </p:stCondLst>
                                  <p:childTnLst>
                                    <p:set>
                                      <p:cBhvr>
                                        <p:cTn id="97" dur="1" fill="hold">
                                          <p:stCondLst>
                                            <p:cond delay="0"/>
                                          </p:stCondLst>
                                        </p:cTn>
                                        <p:tgtEl>
                                          <p:spTgt spid="69"/>
                                        </p:tgtEl>
                                        <p:attrNameLst>
                                          <p:attrName>style.visibility</p:attrName>
                                        </p:attrNameLst>
                                      </p:cBhvr>
                                      <p:to>
                                        <p:strVal val="visible"/>
                                      </p:to>
                                    </p:set>
                                    <p:animEffect transition="in" filter="fade">
                                      <p:cBhvr>
                                        <p:cTn id="9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64" grpId="0" animBg="1"/>
      <p:bldP spid="50" grpId="0" animBg="1"/>
      <p:bldP spid="51" grpId="0" animBg="1"/>
      <p:bldP spid="54" grpId="0" animBg="1"/>
      <p:bldP spid="55" grpId="0" animBg="1"/>
      <p:bldP spid="67" grpId="0" animBg="1"/>
      <p:bldP spid="6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6796710" cy="7506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19</a:t>
            </a:r>
            <a:endParaRPr lang="en-GB" b="1" dirty="0">
              <a:solidFill>
                <a:srgbClr val="212121"/>
              </a:solidFill>
              <a:latin typeface="Agency FB" panose="020B0503020202020204" pitchFamily="34" charset="0"/>
            </a:endParaRPr>
          </a:p>
        </p:txBody>
      </p:sp>
      <p:sp>
        <p:nvSpPr>
          <p:cNvPr id="19" name="Rectangle 18"/>
          <p:cNvSpPr/>
          <p:nvPr/>
        </p:nvSpPr>
        <p:spPr>
          <a:xfrm>
            <a:off x="6709166" y="290581"/>
            <a:ext cx="3774578"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rgbClr val="FF5722"/>
                </a:solidFill>
                <a:latin typeface="Agency FB" panose="020B0503020202020204" pitchFamily="34" charset="0"/>
              </a:rPr>
              <a:t>Example 3.6: </a:t>
            </a:r>
            <a:r>
              <a:rPr lang="en-US" sz="2800" b="1" dirty="0">
                <a:solidFill>
                  <a:srgbClr val="FF5722"/>
                </a:solidFill>
                <a:latin typeface="Agency FB" panose="020B0503020202020204" pitchFamily="34" charset="0"/>
              </a:rPr>
              <a:t>SEPARABILITY</a:t>
            </a:r>
            <a:endParaRPr lang="en-GB" sz="3200" b="1" dirty="0">
              <a:solidFill>
                <a:srgbClr val="FF5722"/>
              </a:solidFill>
              <a:latin typeface="Agency FB" panose="020B0503020202020204" pitchFamily="34" charset="0"/>
            </a:endParaRPr>
          </a:p>
        </p:txBody>
      </p:sp>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8747" y="989027"/>
            <a:ext cx="2044785" cy="2919138"/>
          </a:xfrm>
          <a:prstGeom prst="rect">
            <a:avLst/>
          </a:prstGeom>
        </p:spPr>
      </p:pic>
      <p:pic>
        <p:nvPicPr>
          <p:cNvPr id="50" name="Picture 49"/>
          <p:cNvPicPr>
            <a:picLocks noChangeAspect="1"/>
          </p:cNvPicPr>
          <p:nvPr/>
        </p:nvPicPr>
        <p:blipFill rotWithShape="1">
          <a:blip r:embed="rId5">
            <a:extLst>
              <a:ext uri="{28A0092B-C50C-407E-A947-70E740481C1C}">
                <a14:useLocalDpi xmlns:a14="http://schemas.microsoft.com/office/drawing/2010/main" val="0"/>
              </a:ext>
            </a:extLst>
          </a:blip>
          <a:srcRect l="8993" t="11362" r="4474" b="5041"/>
          <a:stretch/>
        </p:blipFill>
        <p:spPr>
          <a:xfrm>
            <a:off x="9265281" y="1008712"/>
            <a:ext cx="2530052" cy="1914039"/>
          </a:xfrm>
          <a:prstGeom prst="rect">
            <a:avLst/>
          </a:prstGeom>
        </p:spPr>
      </p:pic>
      <p:sp>
        <p:nvSpPr>
          <p:cNvPr id="51" name="Rectangle 50"/>
          <p:cNvSpPr/>
          <p:nvPr/>
        </p:nvSpPr>
        <p:spPr>
          <a:xfrm>
            <a:off x="9933976" y="3248517"/>
            <a:ext cx="1572224" cy="67474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Figure 5</a:t>
            </a:r>
          </a:p>
          <a:p>
            <a:r>
              <a:rPr lang="en-US" sz="2000" dirty="0">
                <a:solidFill>
                  <a:srgbClr val="212121"/>
                </a:solidFill>
                <a:latin typeface="Agency FB" panose="020B0503020202020204" pitchFamily="34" charset="0"/>
              </a:rPr>
              <a:t>a</a:t>
            </a:r>
            <a:r>
              <a:rPr lang="en-US" sz="2000" dirty="0" smtClean="0">
                <a:solidFill>
                  <a:srgbClr val="212121"/>
                </a:solidFill>
                <a:latin typeface="Agency FB" panose="020B0503020202020204" pitchFamily="34" charset="0"/>
              </a:rPr>
              <a:t>nd DB-Index</a:t>
            </a:r>
            <a:endParaRPr lang="en-GB" sz="2000" dirty="0">
              <a:solidFill>
                <a:srgbClr val="212121"/>
              </a:solidFill>
              <a:latin typeface="Agency FB" panose="020B0503020202020204" pitchFamily="34" charset="0"/>
            </a:endParaRPr>
          </a:p>
        </p:txBody>
      </p:sp>
      <p:sp>
        <p:nvSpPr>
          <p:cNvPr id="57" name="Rectangle 56"/>
          <p:cNvSpPr/>
          <p:nvPr/>
        </p:nvSpPr>
        <p:spPr>
          <a:xfrm>
            <a:off x="943234" y="1121515"/>
            <a:ext cx="2272855"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Consider splitting </a:t>
            </a:r>
            <a:endParaRPr lang="en-GB" sz="2000" dirty="0">
              <a:solidFill>
                <a:srgbClr val="212121"/>
              </a:solidFill>
              <a:latin typeface="Agency FB" panose="020B0503020202020204" pitchFamily="34" charset="0"/>
            </a:endParaRPr>
          </a:p>
        </p:txBody>
      </p:sp>
      <p:sp>
        <p:nvSpPr>
          <p:cNvPr id="60" name="Rectangle 59"/>
          <p:cNvSpPr/>
          <p:nvPr/>
        </p:nvSpPr>
        <p:spPr>
          <a:xfrm>
            <a:off x="2830176" y="5846322"/>
            <a:ext cx="6586865" cy="528439"/>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Agency FB" panose="020B0503020202020204" pitchFamily="34" charset="0"/>
              </a:rPr>
              <a:t>DB-Index violates </a:t>
            </a:r>
            <a:r>
              <a:rPr lang="en-US" sz="3200" b="1" i="1" dirty="0">
                <a:solidFill>
                  <a:schemeClr val="tx1"/>
                </a:solidFill>
                <a:latin typeface="Agency FB" panose="020B0503020202020204" pitchFamily="34" charset="0"/>
              </a:rPr>
              <a:t>SEPARABILITY</a:t>
            </a:r>
            <a:endParaRPr lang="en-GB" sz="3200" b="1" i="1" dirty="0">
              <a:solidFill>
                <a:schemeClr val="tx1"/>
              </a:solidFill>
              <a:latin typeface="Agency FB" panose="020B0503020202020204" pitchFamily="34" charset="0"/>
            </a:endParaRPr>
          </a:p>
        </p:txBody>
      </p:sp>
      <p:pic>
        <p:nvPicPr>
          <p:cNvPr id="29" name="Picture 28"/>
          <p:cNvPicPr>
            <a:picLocks noChangeAspect="1"/>
          </p:cNvPicPr>
          <p:nvPr/>
        </p:nvPicPr>
        <p:blipFill rotWithShape="1">
          <a:blip r:embed="rId6">
            <a:extLst>
              <a:ext uri="{28A0092B-C50C-407E-A947-70E740481C1C}">
                <a14:useLocalDpi xmlns:a14="http://schemas.microsoft.com/office/drawing/2010/main" val="0"/>
              </a:ext>
            </a:extLst>
          </a:blip>
          <a:srcRect t="-7474" r="69311"/>
          <a:stretch/>
        </p:blipFill>
        <p:spPr>
          <a:xfrm>
            <a:off x="2578764" y="1095793"/>
            <a:ext cx="460728" cy="499602"/>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93469" y="1180798"/>
            <a:ext cx="1981372" cy="541067"/>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93469" y="1740253"/>
            <a:ext cx="2019475" cy="502964"/>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93469" y="2248781"/>
            <a:ext cx="1036410" cy="487722"/>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50579" y="2216660"/>
            <a:ext cx="2293819" cy="533446"/>
          </a:xfrm>
          <a:prstGeom prst="rect">
            <a:avLst/>
          </a:prstGeom>
        </p:spPr>
      </p:pic>
      <p:pic>
        <p:nvPicPr>
          <p:cNvPr id="10" name="Picture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3492" y="3286343"/>
            <a:ext cx="1590403" cy="383677"/>
          </a:xfrm>
          <a:prstGeom prst="rect">
            <a:avLst/>
          </a:prstGeom>
        </p:spPr>
      </p:pic>
      <p:pic>
        <p:nvPicPr>
          <p:cNvPr id="11" name="Picture 1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00548" y="3810500"/>
            <a:ext cx="2615879" cy="433721"/>
          </a:xfrm>
          <a:prstGeom prst="rect">
            <a:avLst/>
          </a:prstGeom>
        </p:spPr>
      </p:pic>
      <p:pic>
        <p:nvPicPr>
          <p:cNvPr id="12" name="Picture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65689" y="3810500"/>
            <a:ext cx="1249991" cy="429484"/>
          </a:xfrm>
          <a:prstGeom prst="rect">
            <a:avLst/>
          </a:prstGeom>
        </p:spPr>
      </p:pic>
      <p:pic>
        <p:nvPicPr>
          <p:cNvPr id="13" name="Picture 1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55732" y="4364281"/>
            <a:ext cx="1320415" cy="440138"/>
          </a:xfrm>
          <a:prstGeom prst="rect">
            <a:avLst/>
          </a:prstGeom>
        </p:spPr>
      </p:pic>
      <p:pic>
        <p:nvPicPr>
          <p:cNvPr id="14" name="Picture 1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100548" y="4358262"/>
            <a:ext cx="2615879" cy="444832"/>
          </a:xfrm>
          <a:prstGeom prst="rect">
            <a:avLst/>
          </a:prstGeom>
        </p:spPr>
      </p:pic>
      <p:pic>
        <p:nvPicPr>
          <p:cNvPr id="39" name="Picture 38"/>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40000"/>
                    </a14:imgEffect>
                  </a14:imgLayer>
                </a14:imgProps>
              </a:ext>
              <a:ext uri="{28A0092B-C50C-407E-A947-70E740481C1C}">
                <a14:useLocalDpi xmlns:a14="http://schemas.microsoft.com/office/drawing/2010/main" val="0"/>
              </a:ext>
            </a:extLst>
          </a:blip>
          <a:stretch>
            <a:fillRect/>
          </a:stretch>
        </p:blipFill>
        <p:spPr>
          <a:xfrm>
            <a:off x="913591" y="3281384"/>
            <a:ext cx="359901" cy="359901"/>
          </a:xfrm>
          <a:prstGeom prst="rect">
            <a:avLst/>
          </a:prstGeom>
        </p:spPr>
      </p:pic>
      <p:pic>
        <p:nvPicPr>
          <p:cNvPr id="41" name="Picture 4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12409" y="3843237"/>
            <a:ext cx="361083" cy="361083"/>
          </a:xfrm>
          <a:prstGeom prst="rect">
            <a:avLst/>
          </a:prstGeom>
        </p:spPr>
      </p:pic>
      <p:pic>
        <p:nvPicPr>
          <p:cNvPr id="42" name="Picture 4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12408" y="4388455"/>
            <a:ext cx="361083" cy="361083"/>
          </a:xfrm>
          <a:prstGeom prst="rect">
            <a:avLst/>
          </a:prstGeom>
        </p:spPr>
      </p:pic>
      <p:sp>
        <p:nvSpPr>
          <p:cNvPr id="43" name="Rectangle 42"/>
          <p:cNvSpPr/>
          <p:nvPr/>
        </p:nvSpPr>
        <p:spPr>
          <a:xfrm>
            <a:off x="2908293" y="3269934"/>
            <a:ext cx="2200823" cy="439441"/>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Are disconnected</a:t>
            </a:r>
            <a:endParaRPr lang="en-GB" sz="2000" dirty="0">
              <a:solidFill>
                <a:srgbClr val="212121"/>
              </a:solidFill>
              <a:latin typeface="Agency FB" panose="020B0503020202020204" pitchFamily="34" charset="0"/>
            </a:endParaRPr>
          </a:p>
        </p:txBody>
      </p:sp>
      <p:sp>
        <p:nvSpPr>
          <p:cNvPr id="44" name="Rectangle 43"/>
          <p:cNvSpPr/>
          <p:nvPr/>
        </p:nvSpPr>
        <p:spPr>
          <a:xfrm>
            <a:off x="1273491" y="3810500"/>
            <a:ext cx="1982241" cy="40473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Optimal clustering for</a:t>
            </a:r>
            <a:endParaRPr lang="en-GB" sz="2000" dirty="0">
              <a:solidFill>
                <a:srgbClr val="212121"/>
              </a:solidFill>
              <a:latin typeface="Agency FB" panose="020B0503020202020204" pitchFamily="34" charset="0"/>
            </a:endParaRPr>
          </a:p>
        </p:txBody>
      </p:sp>
      <p:pic>
        <p:nvPicPr>
          <p:cNvPr id="45" name="Picture 44"/>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571725" y="3829559"/>
            <a:ext cx="472778" cy="472778"/>
          </a:xfrm>
          <a:prstGeom prst="rect">
            <a:avLst/>
          </a:prstGeom>
        </p:spPr>
      </p:pic>
      <p:sp>
        <p:nvSpPr>
          <p:cNvPr id="46" name="Rectangle 45"/>
          <p:cNvSpPr/>
          <p:nvPr/>
        </p:nvSpPr>
        <p:spPr>
          <a:xfrm>
            <a:off x="1273492" y="4389612"/>
            <a:ext cx="1992198" cy="40473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Optimal clustering for</a:t>
            </a:r>
            <a:endParaRPr lang="en-GB" sz="2000" dirty="0">
              <a:solidFill>
                <a:srgbClr val="212121"/>
              </a:solidFill>
              <a:latin typeface="Agency FB" panose="020B0503020202020204" pitchFamily="34" charset="0"/>
            </a:endParaRPr>
          </a:p>
        </p:txBody>
      </p:sp>
      <p:pic>
        <p:nvPicPr>
          <p:cNvPr id="61" name="Picture 60"/>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571725" y="4358262"/>
            <a:ext cx="472778" cy="472778"/>
          </a:xfrm>
          <a:prstGeom prst="rect">
            <a:avLst/>
          </a:prstGeom>
        </p:spPr>
      </p:pic>
      <p:cxnSp>
        <p:nvCxnSpPr>
          <p:cNvPr id="62" name="Straight Connector 61"/>
          <p:cNvCxnSpPr/>
          <p:nvPr/>
        </p:nvCxnSpPr>
        <p:spPr>
          <a:xfrm>
            <a:off x="3161013" y="1181945"/>
            <a:ext cx="0" cy="146304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926112" y="5097002"/>
            <a:ext cx="178009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0000"/>
                </a:solidFill>
                <a:latin typeface="Agency FB" panose="020B0503020202020204" pitchFamily="34" charset="0"/>
              </a:rPr>
              <a:t>However, Actually</a:t>
            </a:r>
            <a:endParaRPr lang="en-GB" sz="2000" b="1" dirty="0">
              <a:solidFill>
                <a:srgbClr val="FF0000"/>
              </a:solidFill>
              <a:latin typeface="Agency FB" panose="020B0503020202020204" pitchFamily="34" charset="0"/>
            </a:endParaRPr>
          </a:p>
        </p:txBody>
      </p:sp>
      <p:sp>
        <p:nvSpPr>
          <p:cNvPr id="64" name="Rectangle 63"/>
          <p:cNvSpPr/>
          <p:nvPr/>
        </p:nvSpPr>
        <p:spPr>
          <a:xfrm>
            <a:off x="3838977" y="5173662"/>
            <a:ext cx="1992198" cy="40473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Optimal clustering for </a:t>
            </a:r>
            <a:endParaRPr lang="en-GB" sz="2000" dirty="0">
              <a:solidFill>
                <a:srgbClr val="212121"/>
              </a:solidFill>
              <a:latin typeface="Agency FB" panose="020B0503020202020204" pitchFamily="34" charset="0"/>
            </a:endParaRPr>
          </a:p>
        </p:txBody>
      </p:sp>
      <p:pic>
        <p:nvPicPr>
          <p:cNvPr id="65" name="Picture 64"/>
          <p:cNvPicPr>
            <a:picLocks noChangeAspect="1"/>
          </p:cNvPicPr>
          <p:nvPr/>
        </p:nvPicPr>
        <p:blipFill rotWithShape="1">
          <a:blip r:embed="rId6">
            <a:extLst>
              <a:ext uri="{28A0092B-C50C-407E-A947-70E740481C1C}">
                <a14:useLocalDpi xmlns:a14="http://schemas.microsoft.com/office/drawing/2010/main" val="0"/>
              </a:ext>
            </a:extLst>
          </a:blip>
          <a:srcRect t="-7474" r="69311"/>
          <a:stretch/>
        </p:blipFill>
        <p:spPr>
          <a:xfrm>
            <a:off x="5724229" y="5078798"/>
            <a:ext cx="460728" cy="499602"/>
          </a:xfrm>
          <a:prstGeom prst="rect">
            <a:avLst/>
          </a:prstGeom>
        </p:spPr>
      </p:pic>
      <p:sp>
        <p:nvSpPr>
          <p:cNvPr id="66" name="Rectangle 65"/>
          <p:cNvSpPr/>
          <p:nvPr/>
        </p:nvSpPr>
        <p:spPr>
          <a:xfrm>
            <a:off x="6123609" y="5143808"/>
            <a:ext cx="1592818" cy="40473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Contains cluster</a:t>
            </a:r>
            <a:endParaRPr lang="en-GB" sz="2000" dirty="0">
              <a:solidFill>
                <a:srgbClr val="212121"/>
              </a:solidFill>
              <a:latin typeface="Agency FB" panose="020B0503020202020204" pitchFamily="34" charset="0"/>
            </a:endParaRPr>
          </a:p>
        </p:txBody>
      </p:sp>
      <p:pic>
        <p:nvPicPr>
          <p:cNvPr id="17" name="Picture 1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559285" y="5130492"/>
            <a:ext cx="533446" cy="464860"/>
          </a:xfrm>
          <a:prstGeom prst="rect">
            <a:avLst/>
          </a:prstGeom>
        </p:spPr>
      </p:pic>
    </p:spTree>
    <p:custDataLst>
      <p:tags r:id="rId1"/>
    </p:custDataLst>
    <p:extLst>
      <p:ext uri="{BB962C8B-B14F-4D97-AF65-F5344CB8AC3E}">
        <p14:creationId xmlns:p14="http://schemas.microsoft.com/office/powerpoint/2010/main" val="697757105"/>
      </p:ext>
    </p:extLst>
  </p:cSld>
  <p:clrMapOvr>
    <a:masterClrMapping/>
  </p:clrMapOvr>
  <mc:AlternateContent xmlns:mc="http://schemas.openxmlformats.org/markup-compatibility/2006" xmlns:p14="http://schemas.microsoft.com/office/powerpoint/2010/main">
    <mc:Choice Requires="p14">
      <p:transition spd="slow" p14:dur="2000" advTm="67249"/>
    </mc:Choice>
    <mc:Fallback xmlns="">
      <p:transition spd="slow" advTm="672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fade">
                                      <p:cBhvr>
                                        <p:cTn id="26" dur="500"/>
                                        <p:tgtEl>
                                          <p:spTgt spid="62"/>
                                        </p:tgtEl>
                                      </p:cBhvr>
                                    </p:animEffect>
                                  </p:childTnLst>
                                </p:cTn>
                              </p:par>
                              <p:par>
                                <p:cTn id="27" presetID="10"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0" presetClass="entr" presetSubtype="0" fill="hold"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fade">
                                      <p:cBhvr>
                                        <p:cTn id="61" dur="500"/>
                                        <p:tgtEl>
                                          <p:spTgt spid="44"/>
                                        </p:tgtEl>
                                      </p:cBhvr>
                                    </p:animEffect>
                                  </p:childTnLst>
                                </p:cTn>
                              </p:par>
                              <p:par>
                                <p:cTn id="62" presetID="10" presetClass="entr" presetSubtype="0" fill="hold"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par>
                                <p:cTn id="65" presetID="10"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fade">
                                      <p:cBhvr>
                                        <p:cTn id="67" dur="500"/>
                                        <p:tgtEl>
                                          <p:spTgt spid="45"/>
                                        </p:tgtEl>
                                      </p:cBhvr>
                                    </p:animEffect>
                                  </p:childTnLst>
                                </p:cTn>
                              </p:par>
                              <p:par>
                                <p:cTn id="68" presetID="10" presetClass="entr" presetSubtype="0" fill="hold"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fade">
                                      <p:cBhvr>
                                        <p:cTn id="78" dur="500"/>
                                        <p:tgtEl>
                                          <p:spTgt spid="46"/>
                                        </p:tgtEl>
                                      </p:cBhvr>
                                    </p:animEffect>
                                  </p:childTnLst>
                                </p:cTn>
                              </p:par>
                              <p:par>
                                <p:cTn id="79" presetID="10" presetClass="entr" presetSubtype="0" fill="hold"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par>
                                <p:cTn id="82" presetID="10" presetClass="entr" presetSubtype="0" fill="hold" nodeType="with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fade">
                                      <p:cBhvr>
                                        <p:cTn id="84" dur="500"/>
                                        <p:tgtEl>
                                          <p:spTgt spid="61"/>
                                        </p:tgtEl>
                                      </p:cBhvr>
                                    </p:animEffect>
                                  </p:childTnLst>
                                </p:cTn>
                              </p:par>
                              <p:par>
                                <p:cTn id="85" presetID="10" presetClass="entr" presetSubtype="0" fill="hold" nodeType="with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500"/>
                                        <p:tgtEl>
                                          <p:spTgt spid="1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fade">
                                      <p:cBhvr>
                                        <p:cTn id="92" dur="500"/>
                                        <p:tgtEl>
                                          <p:spTgt spid="6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4"/>
                                        </p:tgtEl>
                                        <p:attrNameLst>
                                          <p:attrName>style.visibility</p:attrName>
                                        </p:attrNameLst>
                                      </p:cBhvr>
                                      <p:to>
                                        <p:strVal val="visible"/>
                                      </p:to>
                                    </p:set>
                                    <p:animEffect transition="in" filter="fade">
                                      <p:cBhvr>
                                        <p:cTn id="95" dur="500"/>
                                        <p:tgtEl>
                                          <p:spTgt spid="64"/>
                                        </p:tgtEl>
                                      </p:cBhvr>
                                    </p:animEffect>
                                  </p:childTnLst>
                                </p:cTn>
                              </p:par>
                              <p:par>
                                <p:cTn id="96" presetID="10" presetClass="entr" presetSubtype="0" fill="hold" nodeType="withEffect">
                                  <p:stCondLst>
                                    <p:cond delay="0"/>
                                  </p:stCondLst>
                                  <p:childTnLst>
                                    <p:set>
                                      <p:cBhvr>
                                        <p:cTn id="97" dur="1" fill="hold">
                                          <p:stCondLst>
                                            <p:cond delay="0"/>
                                          </p:stCondLst>
                                        </p:cTn>
                                        <p:tgtEl>
                                          <p:spTgt spid="65"/>
                                        </p:tgtEl>
                                        <p:attrNameLst>
                                          <p:attrName>style.visibility</p:attrName>
                                        </p:attrNameLst>
                                      </p:cBhvr>
                                      <p:to>
                                        <p:strVal val="visible"/>
                                      </p:to>
                                    </p:set>
                                    <p:animEffect transition="in" filter="fade">
                                      <p:cBhvr>
                                        <p:cTn id="98" dur="500"/>
                                        <p:tgtEl>
                                          <p:spTgt spid="6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fade">
                                      <p:cBhvr>
                                        <p:cTn id="101" dur="500"/>
                                        <p:tgtEl>
                                          <p:spTgt spid="66"/>
                                        </p:tgtEl>
                                      </p:cBhvr>
                                    </p:animEffect>
                                  </p:childTnLst>
                                </p:cTn>
                              </p:par>
                              <p:par>
                                <p:cTn id="102" presetID="10" presetClass="entr" presetSubtype="0" fill="hold" nodeType="withEffect">
                                  <p:stCondLst>
                                    <p:cond delay="0"/>
                                  </p:stCondLst>
                                  <p:childTnLst>
                                    <p:set>
                                      <p:cBhvr>
                                        <p:cTn id="103" dur="1" fill="hold">
                                          <p:stCondLst>
                                            <p:cond delay="0"/>
                                          </p:stCondLst>
                                        </p:cTn>
                                        <p:tgtEl>
                                          <p:spTgt spid="17"/>
                                        </p:tgtEl>
                                        <p:attrNameLst>
                                          <p:attrName>style.visibility</p:attrName>
                                        </p:attrNameLst>
                                      </p:cBhvr>
                                      <p:to>
                                        <p:strVal val="visible"/>
                                      </p:to>
                                    </p:set>
                                    <p:animEffect transition="in" filter="fade">
                                      <p:cBhvr>
                                        <p:cTn id="104" dur="500"/>
                                        <p:tgtEl>
                                          <p:spTgt spid="17"/>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60"/>
                                        </p:tgtEl>
                                        <p:attrNameLst>
                                          <p:attrName>style.visibility</p:attrName>
                                        </p:attrNameLst>
                                      </p:cBhvr>
                                      <p:to>
                                        <p:strVal val="visible"/>
                                      </p:to>
                                    </p:set>
                                    <p:animEffect transition="in" filter="fade">
                                      <p:cBhvr>
                                        <p:cTn id="10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60" grpId="0" animBg="1"/>
      <p:bldP spid="43" grpId="0" animBg="1"/>
      <p:bldP spid="44" grpId="0" animBg="1"/>
      <p:bldP spid="46" grpId="0" animBg="1"/>
      <p:bldP spid="63" grpId="0" animBg="1"/>
      <p:bldP spid="64" grpId="0" animBg="1"/>
      <p:bldP spid="6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21</a:t>
            </a:r>
            <a:endParaRPr lang="en-GB" b="1" dirty="0">
              <a:solidFill>
                <a:srgbClr val="212121"/>
              </a:solidFill>
              <a:latin typeface="Agency FB" panose="020B0503020202020204" pitchFamily="34" charset="0"/>
            </a:endParaRPr>
          </a:p>
        </p:txBody>
      </p:sp>
      <p:sp>
        <p:nvSpPr>
          <p:cNvPr id="20" name="Rectangle 19"/>
          <p:cNvSpPr/>
          <p:nvPr/>
        </p:nvSpPr>
        <p:spPr>
          <a:xfrm>
            <a:off x="6606994" y="294855"/>
            <a:ext cx="428713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Definition 3.7 : </a:t>
            </a:r>
            <a:r>
              <a:rPr lang="en-US" sz="2800" b="1" dirty="0" smtClean="0">
                <a:solidFill>
                  <a:srgbClr val="FF5722"/>
                </a:solidFill>
                <a:latin typeface="Agency FB" panose="020B0503020202020204" pitchFamily="34" charset="0"/>
              </a:rPr>
              <a:t>MONOTONICITY</a:t>
            </a:r>
            <a:endParaRPr lang="en-GB" sz="3200" b="1" dirty="0">
              <a:solidFill>
                <a:srgbClr val="FF5722"/>
              </a:solidFill>
              <a:latin typeface="Agency FB" panose="020B0503020202020204" pitchFamily="34" charset="0"/>
            </a:endParaRPr>
          </a:p>
        </p:txBody>
      </p:sp>
      <p:sp>
        <p:nvSpPr>
          <p:cNvPr id="21" name="Parallelogram 20"/>
          <p:cNvSpPr/>
          <p:nvPr/>
        </p:nvSpPr>
        <p:spPr>
          <a:xfrm>
            <a:off x="-223520" y="163781"/>
            <a:ext cx="6796710" cy="7506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sp>
        <p:nvSpPr>
          <p:cNvPr id="22" name="Rectangle 21"/>
          <p:cNvSpPr/>
          <p:nvPr/>
        </p:nvSpPr>
        <p:spPr>
          <a:xfrm>
            <a:off x="3680733" y="1595410"/>
            <a:ext cx="302305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Two nodes in the same cluster in</a:t>
            </a:r>
            <a:endParaRPr lang="en-GB" sz="2000" dirty="0">
              <a:solidFill>
                <a:srgbClr val="212121"/>
              </a:solidFill>
              <a:latin typeface="Agency FB" panose="020B0503020202020204" pitchFamily="34" charset="0"/>
            </a:endParaRPr>
          </a:p>
        </p:txBody>
      </p:sp>
      <p:sp>
        <p:nvSpPr>
          <p:cNvPr id="25" name="Rectangle 24"/>
          <p:cNvSpPr/>
          <p:nvPr/>
        </p:nvSpPr>
        <p:spPr>
          <a:xfrm>
            <a:off x="4609283" y="935291"/>
            <a:ext cx="135892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5722"/>
                </a:solidFill>
                <a:latin typeface="Agency FB" panose="020B0503020202020204" pitchFamily="34" charset="0"/>
              </a:rPr>
              <a:t>Legends</a:t>
            </a:r>
            <a:endParaRPr lang="en-GB" sz="2400" b="1" dirty="0">
              <a:solidFill>
                <a:srgbClr val="FF5722"/>
              </a:solidFill>
              <a:latin typeface="Agency FB" panose="020B0503020202020204" pitchFamily="34" charset="0"/>
            </a:endParaRPr>
          </a:p>
        </p:txBody>
      </p:sp>
      <p:pic>
        <p:nvPicPr>
          <p:cNvPr id="26" name="Picture 25"/>
          <p:cNvPicPr>
            <a:picLocks noChangeAspect="1"/>
          </p:cNvPicPr>
          <p:nvPr/>
        </p:nvPicPr>
        <p:blipFill rotWithShape="1">
          <a:blip r:embed="rId4">
            <a:extLst>
              <a:ext uri="{28A0092B-C50C-407E-A947-70E740481C1C}">
                <a14:useLocalDpi xmlns:a14="http://schemas.microsoft.com/office/drawing/2010/main" val="0"/>
              </a:ext>
            </a:extLst>
          </a:blip>
          <a:srcRect l="52489"/>
          <a:stretch/>
        </p:blipFill>
        <p:spPr>
          <a:xfrm>
            <a:off x="6478214" y="1441515"/>
            <a:ext cx="807403" cy="662997"/>
          </a:xfrm>
          <a:prstGeom prst="rect">
            <a:avLst/>
          </a:prstGeom>
        </p:spPr>
      </p:pic>
      <p:pic>
        <p:nvPicPr>
          <p:cNvPr id="27" name="Picture 26"/>
          <p:cNvPicPr>
            <a:picLocks noChangeAspect="1"/>
          </p:cNvPicPr>
          <p:nvPr/>
        </p:nvPicPr>
        <p:blipFill rotWithShape="1">
          <a:blip r:embed="rId5">
            <a:extLst>
              <a:ext uri="{28A0092B-C50C-407E-A947-70E740481C1C}">
                <a14:useLocalDpi xmlns:a14="http://schemas.microsoft.com/office/drawing/2010/main" val="0"/>
              </a:ext>
            </a:extLst>
          </a:blip>
          <a:srcRect t="-2644" r="62031"/>
          <a:stretch/>
        </p:blipFill>
        <p:spPr>
          <a:xfrm>
            <a:off x="2494195" y="2087042"/>
            <a:ext cx="570020" cy="492795"/>
          </a:xfrm>
          <a:prstGeom prst="rect">
            <a:avLst/>
          </a:prstGeom>
        </p:spPr>
      </p:pic>
      <p:cxnSp>
        <p:nvCxnSpPr>
          <p:cNvPr id="32" name="Straight Connector 31"/>
          <p:cNvCxnSpPr/>
          <p:nvPr/>
        </p:nvCxnSpPr>
        <p:spPr>
          <a:xfrm flipH="1">
            <a:off x="3391382" y="1411436"/>
            <a:ext cx="27566" cy="185140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7875" y="1471531"/>
            <a:ext cx="1889924" cy="571550"/>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15125" y="2640607"/>
            <a:ext cx="1364098" cy="541067"/>
          </a:xfrm>
          <a:prstGeom prst="rect">
            <a:avLst/>
          </a:prstGeom>
        </p:spPr>
      </p:pic>
      <p:pic>
        <p:nvPicPr>
          <p:cNvPr id="37" name="Picture 36"/>
          <p:cNvPicPr>
            <a:picLocks noChangeAspect="1"/>
          </p:cNvPicPr>
          <p:nvPr/>
        </p:nvPicPr>
        <p:blipFill rotWithShape="1">
          <a:blip r:embed="rId5">
            <a:extLst>
              <a:ext uri="{28A0092B-C50C-407E-A947-70E740481C1C}">
                <a14:useLocalDpi xmlns:a14="http://schemas.microsoft.com/office/drawing/2010/main" val="0"/>
              </a:ext>
            </a:extLst>
          </a:blip>
          <a:srcRect t="-2644" r="62031"/>
          <a:stretch/>
        </p:blipFill>
        <p:spPr>
          <a:xfrm>
            <a:off x="2423066" y="2610111"/>
            <a:ext cx="570020" cy="492795"/>
          </a:xfrm>
          <a:prstGeom prst="rect">
            <a:avLst/>
          </a:prstGeom>
        </p:spPr>
      </p:pic>
      <p:sp>
        <p:nvSpPr>
          <p:cNvPr id="38" name="Rectangle 37"/>
          <p:cNvSpPr/>
          <p:nvPr/>
        </p:nvSpPr>
        <p:spPr>
          <a:xfrm>
            <a:off x="3674078" y="2641291"/>
            <a:ext cx="424172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A graph obtained by decreasing the weight of edge</a:t>
            </a:r>
            <a:endParaRPr lang="en-GB" sz="2000" dirty="0">
              <a:solidFill>
                <a:srgbClr val="212121"/>
              </a:solidFill>
              <a:latin typeface="Agency FB" panose="020B0503020202020204" pitchFamily="34" charset="0"/>
            </a:endParaRPr>
          </a:p>
        </p:txBody>
      </p:sp>
      <p:sp>
        <p:nvSpPr>
          <p:cNvPr id="39" name="Rectangle 38"/>
          <p:cNvSpPr/>
          <p:nvPr/>
        </p:nvSpPr>
        <p:spPr>
          <a:xfrm>
            <a:off x="3680733" y="2067975"/>
            <a:ext cx="4307109"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A graph obtained by Increasing the weight of edge</a:t>
            </a:r>
            <a:endParaRPr lang="en-GB" sz="2000" dirty="0">
              <a:solidFill>
                <a:srgbClr val="212121"/>
              </a:solidFill>
              <a:latin typeface="Agency FB" panose="020B0503020202020204" pitchFamily="34" charset="0"/>
            </a:endParaRPr>
          </a:p>
        </p:txBody>
      </p:sp>
      <p:sp>
        <p:nvSpPr>
          <p:cNvPr id="41" name="Rectangle 40"/>
          <p:cNvSpPr/>
          <p:nvPr/>
        </p:nvSpPr>
        <p:spPr>
          <a:xfrm>
            <a:off x="1653143" y="2123993"/>
            <a:ext cx="700200" cy="418895"/>
          </a:xfrm>
          <a:prstGeom prst="rect">
            <a:avLst/>
          </a:prstGeom>
          <a:solidFill>
            <a:srgbClr val="0AA06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bg1"/>
                </a:solidFill>
                <a:latin typeface="Cambria" panose="02040503050406030204" pitchFamily="18" charset="0"/>
              </a:rPr>
              <a:t>+</a:t>
            </a:r>
            <a:r>
              <a:rPr lang="en-US" sz="2000" b="1" dirty="0" err="1" smtClean="0">
                <a:solidFill>
                  <a:schemeClr val="bg1"/>
                </a:solidFill>
                <a:latin typeface="Cambria" panose="02040503050406030204" pitchFamily="18" charset="0"/>
              </a:rPr>
              <a:t>ve</a:t>
            </a:r>
            <a:endParaRPr lang="en-GB" sz="2000" b="1" dirty="0">
              <a:solidFill>
                <a:schemeClr val="bg1"/>
              </a:solidFill>
              <a:latin typeface="Cambria" panose="02040503050406030204" pitchFamily="18" charset="0"/>
            </a:endParaRPr>
          </a:p>
        </p:txBody>
      </p:sp>
      <p:sp>
        <p:nvSpPr>
          <p:cNvPr id="43" name="Rectangle 42"/>
          <p:cNvSpPr/>
          <p:nvPr/>
        </p:nvSpPr>
        <p:spPr>
          <a:xfrm>
            <a:off x="1653143" y="2643573"/>
            <a:ext cx="700200" cy="418895"/>
          </a:xfrm>
          <a:prstGeom prst="rect">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latin typeface="Cambria" panose="02040503050406030204" pitchFamily="18" charset="0"/>
              </a:rPr>
              <a:t>-</a:t>
            </a:r>
            <a:r>
              <a:rPr lang="en-US" sz="2000" b="1" dirty="0" err="1" smtClean="0">
                <a:solidFill>
                  <a:schemeClr val="bg1"/>
                </a:solidFill>
                <a:latin typeface="Cambria" panose="02040503050406030204" pitchFamily="18" charset="0"/>
              </a:rPr>
              <a:t>ve</a:t>
            </a:r>
            <a:endParaRPr lang="en-GB" sz="2000" b="1" dirty="0">
              <a:solidFill>
                <a:schemeClr val="bg1"/>
              </a:solidFill>
              <a:latin typeface="Cambria" panose="02040503050406030204" pitchFamily="18" charset="0"/>
            </a:endParaRPr>
          </a:p>
        </p:txBody>
      </p:sp>
      <p:grpSp>
        <p:nvGrpSpPr>
          <p:cNvPr id="44" name="Group 43"/>
          <p:cNvGrpSpPr/>
          <p:nvPr/>
        </p:nvGrpSpPr>
        <p:grpSpPr>
          <a:xfrm>
            <a:off x="707762" y="3832725"/>
            <a:ext cx="5003522" cy="533446"/>
            <a:chOff x="880555" y="3531350"/>
            <a:chExt cx="5003522" cy="533446"/>
          </a:xfrm>
        </p:grpSpPr>
        <p:pic>
          <p:nvPicPr>
            <p:cNvPr id="45" name="Picture 4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0555" y="3531350"/>
              <a:ext cx="518205" cy="533446"/>
            </a:xfrm>
            <a:prstGeom prst="rect">
              <a:avLst/>
            </a:prstGeom>
          </p:spPr>
        </p:pic>
        <p:sp>
          <p:nvSpPr>
            <p:cNvPr id="46" name="Rectangle 45"/>
            <p:cNvSpPr/>
            <p:nvPr/>
          </p:nvSpPr>
          <p:spPr>
            <a:xfrm>
              <a:off x="1340024" y="3531350"/>
              <a:ext cx="454405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rgbClr val="0AA06E"/>
                  </a:solidFill>
                  <a:latin typeface="Agency FB" panose="020B0503020202020204" pitchFamily="34" charset="0"/>
                </a:rPr>
                <a:t>Satisfies Positive </a:t>
              </a:r>
              <a:r>
                <a:rPr lang="en-US" sz="2800" b="1" i="1" dirty="0">
                  <a:solidFill>
                    <a:srgbClr val="0AA06E"/>
                  </a:solidFill>
                  <a:latin typeface="Agency FB" panose="020B0503020202020204" pitchFamily="34" charset="0"/>
                </a:rPr>
                <a:t>MONOTONICITY</a:t>
              </a:r>
              <a:endParaRPr lang="en-GB" sz="2800" dirty="0">
                <a:solidFill>
                  <a:srgbClr val="0AA06E"/>
                </a:solidFill>
                <a:latin typeface="Agency FB" panose="020B0503020202020204" pitchFamily="34" charset="0"/>
              </a:endParaRPr>
            </a:p>
          </p:txBody>
        </p:sp>
      </p:grpSp>
      <p:grpSp>
        <p:nvGrpSpPr>
          <p:cNvPr id="8" name="Group 7"/>
          <p:cNvGrpSpPr/>
          <p:nvPr/>
        </p:nvGrpSpPr>
        <p:grpSpPr>
          <a:xfrm>
            <a:off x="6958417" y="3178650"/>
            <a:ext cx="3101379" cy="507529"/>
            <a:chOff x="6958417" y="3178650"/>
            <a:chExt cx="3101379" cy="507529"/>
          </a:xfrm>
        </p:grpSpPr>
        <p:pic>
          <p:nvPicPr>
            <p:cNvPr id="33" name="Picture 32"/>
            <p:cNvPicPr>
              <a:picLocks noChangeAspect="1"/>
            </p:cNvPicPr>
            <p:nvPr/>
          </p:nvPicPr>
          <p:blipFill rotWithShape="1">
            <a:blip r:embed="rId5">
              <a:extLst>
                <a:ext uri="{28A0092B-C50C-407E-A947-70E740481C1C}">
                  <a14:useLocalDpi xmlns:a14="http://schemas.microsoft.com/office/drawing/2010/main" val="0"/>
                </a:ext>
              </a:extLst>
            </a:blip>
            <a:srcRect l="71753"/>
            <a:stretch/>
          </p:blipFill>
          <p:spPr>
            <a:xfrm>
              <a:off x="8392828" y="3206077"/>
              <a:ext cx="424071" cy="480102"/>
            </a:xfrm>
            <a:prstGeom prst="rect">
              <a:avLst/>
            </a:prstGeom>
          </p:spPr>
        </p:pic>
        <p:sp>
          <p:nvSpPr>
            <p:cNvPr id="47" name="Rectangle 46"/>
            <p:cNvSpPr/>
            <p:nvPr/>
          </p:nvSpPr>
          <p:spPr>
            <a:xfrm>
              <a:off x="6958417" y="3187829"/>
              <a:ext cx="1434411"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For every such </a:t>
              </a:r>
              <a:endParaRPr lang="en-GB" sz="2000" dirty="0">
                <a:solidFill>
                  <a:srgbClr val="212121"/>
                </a:solidFill>
                <a:latin typeface="Agency FB" panose="020B0503020202020204" pitchFamily="34" charset="0"/>
              </a:endParaRPr>
            </a:p>
          </p:txBody>
        </p:sp>
        <p:pic>
          <p:nvPicPr>
            <p:cNvPr id="48" name="Picture 47"/>
            <p:cNvPicPr>
              <a:picLocks noChangeAspect="1"/>
            </p:cNvPicPr>
            <p:nvPr/>
          </p:nvPicPr>
          <p:blipFill rotWithShape="1">
            <a:blip r:embed="rId5">
              <a:extLst>
                <a:ext uri="{28A0092B-C50C-407E-A947-70E740481C1C}">
                  <a14:useLocalDpi xmlns:a14="http://schemas.microsoft.com/office/drawing/2010/main" val="0"/>
                </a:ext>
              </a:extLst>
            </a:blip>
            <a:srcRect t="-2644" r="62031"/>
            <a:stretch/>
          </p:blipFill>
          <p:spPr>
            <a:xfrm>
              <a:off x="9489776" y="3178650"/>
              <a:ext cx="570020" cy="492795"/>
            </a:xfrm>
            <a:prstGeom prst="rect">
              <a:avLst/>
            </a:prstGeom>
          </p:spPr>
        </p:pic>
        <p:sp>
          <p:nvSpPr>
            <p:cNvPr id="49" name="Rectangle 48"/>
            <p:cNvSpPr/>
            <p:nvPr/>
          </p:nvSpPr>
          <p:spPr>
            <a:xfrm>
              <a:off x="8911891" y="3183734"/>
              <a:ext cx="51058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212121"/>
                  </a:solidFill>
                  <a:latin typeface="Agency FB" panose="020B0503020202020204" pitchFamily="34" charset="0"/>
                </a:rPr>
                <a:t>a</a:t>
              </a:r>
              <a:r>
                <a:rPr lang="en-US" sz="2000" dirty="0" smtClean="0">
                  <a:solidFill>
                    <a:srgbClr val="212121"/>
                  </a:solidFill>
                  <a:latin typeface="Agency FB" panose="020B0503020202020204" pitchFamily="34" charset="0"/>
                </a:rPr>
                <a:t>nd </a:t>
              </a:r>
              <a:endParaRPr lang="en-GB" sz="2000" dirty="0">
                <a:solidFill>
                  <a:srgbClr val="212121"/>
                </a:solidFill>
                <a:latin typeface="Agency FB" panose="020B0503020202020204" pitchFamily="34" charset="0"/>
              </a:endParaRPr>
            </a:p>
          </p:txBody>
        </p:sp>
      </p:grpSp>
      <p:grpSp>
        <p:nvGrpSpPr>
          <p:cNvPr id="50" name="Group 49"/>
          <p:cNvGrpSpPr/>
          <p:nvPr/>
        </p:nvGrpSpPr>
        <p:grpSpPr>
          <a:xfrm>
            <a:off x="661372" y="4458112"/>
            <a:ext cx="5003522" cy="533446"/>
            <a:chOff x="880555" y="3531350"/>
            <a:chExt cx="5003522" cy="533446"/>
          </a:xfrm>
        </p:grpSpPr>
        <p:pic>
          <p:nvPicPr>
            <p:cNvPr id="51" name="Picture 5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0555" y="3531350"/>
              <a:ext cx="518205" cy="533446"/>
            </a:xfrm>
            <a:prstGeom prst="rect">
              <a:avLst/>
            </a:prstGeom>
          </p:spPr>
        </p:pic>
        <p:sp>
          <p:nvSpPr>
            <p:cNvPr id="52" name="Rectangle 51"/>
            <p:cNvSpPr/>
            <p:nvPr/>
          </p:nvSpPr>
          <p:spPr>
            <a:xfrm>
              <a:off x="1340024" y="3531350"/>
              <a:ext cx="454405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rgbClr val="FF0000"/>
                  </a:solidFill>
                  <a:latin typeface="Agency FB" panose="020B0503020202020204" pitchFamily="34" charset="0"/>
                </a:rPr>
                <a:t>Satisfies Negative </a:t>
              </a:r>
              <a:r>
                <a:rPr lang="en-US" sz="2800" b="1" i="1" dirty="0">
                  <a:solidFill>
                    <a:srgbClr val="FF0000"/>
                  </a:solidFill>
                  <a:latin typeface="Agency FB" panose="020B0503020202020204" pitchFamily="34" charset="0"/>
                </a:rPr>
                <a:t>MONOTONICITY</a:t>
              </a:r>
              <a:endParaRPr lang="en-GB" sz="2800" dirty="0">
                <a:solidFill>
                  <a:srgbClr val="FF0000"/>
                </a:solidFill>
                <a:latin typeface="Agency FB" panose="020B0503020202020204" pitchFamily="34" charset="0"/>
              </a:endParaRPr>
            </a:p>
          </p:txBody>
        </p:sp>
      </p:grpSp>
      <p:pic>
        <p:nvPicPr>
          <p:cNvPr id="53" name="Picture 52"/>
          <p:cNvPicPr>
            <a:picLocks noChangeAspect="1"/>
          </p:cNvPicPr>
          <p:nvPr/>
        </p:nvPicPr>
        <p:blipFill rotWithShape="1">
          <a:blip r:embed="rId4">
            <a:extLst>
              <a:ext uri="{28A0092B-C50C-407E-A947-70E740481C1C}">
                <a14:useLocalDpi xmlns:a14="http://schemas.microsoft.com/office/drawing/2010/main" val="0"/>
              </a:ext>
            </a:extLst>
          </a:blip>
          <a:srcRect l="52489"/>
          <a:stretch/>
        </p:blipFill>
        <p:spPr>
          <a:xfrm>
            <a:off x="5516942" y="3680372"/>
            <a:ext cx="807403" cy="662997"/>
          </a:xfrm>
          <a:prstGeom prst="rect">
            <a:avLst/>
          </a:prstGeom>
        </p:spPr>
      </p:pic>
      <p:sp>
        <p:nvSpPr>
          <p:cNvPr id="54" name="Rectangle 53"/>
          <p:cNvSpPr/>
          <p:nvPr/>
        </p:nvSpPr>
        <p:spPr>
          <a:xfrm>
            <a:off x="6324346" y="3808057"/>
            <a:ext cx="2477288"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Is also Optimal clustering of</a:t>
            </a:r>
            <a:endParaRPr lang="en-GB" sz="2000" dirty="0">
              <a:solidFill>
                <a:srgbClr val="212121"/>
              </a:solidFill>
              <a:latin typeface="Agency FB" panose="020B0503020202020204" pitchFamily="34" charset="0"/>
            </a:endParaRPr>
          </a:p>
        </p:txBody>
      </p:sp>
      <p:pic>
        <p:nvPicPr>
          <p:cNvPr id="56" name="Picture 55"/>
          <p:cNvPicPr>
            <a:picLocks noChangeAspect="1"/>
          </p:cNvPicPr>
          <p:nvPr/>
        </p:nvPicPr>
        <p:blipFill rotWithShape="1">
          <a:blip r:embed="rId5">
            <a:extLst>
              <a:ext uri="{28A0092B-C50C-407E-A947-70E740481C1C}">
                <a14:useLocalDpi xmlns:a14="http://schemas.microsoft.com/office/drawing/2010/main" val="0"/>
              </a:ext>
            </a:extLst>
          </a:blip>
          <a:srcRect t="-2644" r="62031"/>
          <a:stretch/>
        </p:blipFill>
        <p:spPr>
          <a:xfrm>
            <a:off x="9671165" y="3810248"/>
            <a:ext cx="570020" cy="492795"/>
          </a:xfrm>
          <a:prstGeom prst="rect">
            <a:avLst/>
          </a:prstGeom>
        </p:spPr>
      </p:pic>
      <p:sp>
        <p:nvSpPr>
          <p:cNvPr id="57" name="Rectangle 56"/>
          <p:cNvSpPr/>
          <p:nvPr/>
        </p:nvSpPr>
        <p:spPr>
          <a:xfrm>
            <a:off x="8830113" y="3847199"/>
            <a:ext cx="700200" cy="418895"/>
          </a:xfrm>
          <a:prstGeom prst="rect">
            <a:avLst/>
          </a:prstGeom>
          <a:solidFill>
            <a:srgbClr val="0AA06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bg1"/>
                </a:solidFill>
                <a:latin typeface="Cambria" panose="02040503050406030204" pitchFamily="18" charset="0"/>
              </a:rPr>
              <a:t>+</a:t>
            </a:r>
            <a:r>
              <a:rPr lang="en-US" sz="2000" b="1" dirty="0" err="1" smtClean="0">
                <a:solidFill>
                  <a:schemeClr val="bg1"/>
                </a:solidFill>
                <a:latin typeface="Cambria" panose="02040503050406030204" pitchFamily="18" charset="0"/>
              </a:rPr>
              <a:t>ve</a:t>
            </a:r>
            <a:endParaRPr lang="en-GB" sz="2000" b="1" dirty="0">
              <a:solidFill>
                <a:schemeClr val="bg1"/>
              </a:solidFill>
              <a:latin typeface="Cambria" panose="02040503050406030204" pitchFamily="18" charset="0"/>
            </a:endParaRPr>
          </a:p>
        </p:txBody>
      </p:sp>
      <p:pic>
        <p:nvPicPr>
          <p:cNvPr id="58" name="Picture 57"/>
          <p:cNvPicPr>
            <a:picLocks noChangeAspect="1"/>
          </p:cNvPicPr>
          <p:nvPr/>
        </p:nvPicPr>
        <p:blipFill rotWithShape="1">
          <a:blip r:embed="rId5">
            <a:extLst>
              <a:ext uri="{28A0092B-C50C-407E-A947-70E740481C1C}">
                <a14:useLocalDpi xmlns:a14="http://schemas.microsoft.com/office/drawing/2010/main" val="0"/>
              </a:ext>
            </a:extLst>
          </a:blip>
          <a:srcRect t="-2644" r="62031"/>
          <a:stretch/>
        </p:blipFill>
        <p:spPr>
          <a:xfrm>
            <a:off x="9600036" y="4392617"/>
            <a:ext cx="570020" cy="492795"/>
          </a:xfrm>
          <a:prstGeom prst="rect">
            <a:avLst/>
          </a:prstGeom>
        </p:spPr>
      </p:pic>
      <p:sp>
        <p:nvSpPr>
          <p:cNvPr id="59" name="Rectangle 58"/>
          <p:cNvSpPr/>
          <p:nvPr/>
        </p:nvSpPr>
        <p:spPr>
          <a:xfrm>
            <a:off x="8830113" y="4426079"/>
            <a:ext cx="700200" cy="418895"/>
          </a:xfrm>
          <a:prstGeom prst="rect">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latin typeface="Cambria" panose="02040503050406030204" pitchFamily="18" charset="0"/>
              </a:rPr>
              <a:t>-</a:t>
            </a:r>
            <a:r>
              <a:rPr lang="en-US" sz="2000" b="1" dirty="0" err="1" smtClean="0">
                <a:solidFill>
                  <a:schemeClr val="bg1"/>
                </a:solidFill>
                <a:latin typeface="Cambria" panose="02040503050406030204" pitchFamily="18" charset="0"/>
              </a:rPr>
              <a:t>ve</a:t>
            </a:r>
            <a:endParaRPr lang="en-GB" sz="2000" b="1" dirty="0">
              <a:solidFill>
                <a:schemeClr val="bg1"/>
              </a:solidFill>
              <a:latin typeface="Cambria" panose="02040503050406030204" pitchFamily="18" charset="0"/>
            </a:endParaRPr>
          </a:p>
        </p:txBody>
      </p:sp>
      <p:pic>
        <p:nvPicPr>
          <p:cNvPr id="60" name="Picture 59"/>
          <p:cNvPicPr>
            <a:picLocks noChangeAspect="1"/>
          </p:cNvPicPr>
          <p:nvPr/>
        </p:nvPicPr>
        <p:blipFill rotWithShape="1">
          <a:blip r:embed="rId4">
            <a:extLst>
              <a:ext uri="{28A0092B-C50C-407E-A947-70E740481C1C}">
                <a14:useLocalDpi xmlns:a14="http://schemas.microsoft.com/office/drawing/2010/main" val="0"/>
              </a:ext>
            </a:extLst>
          </a:blip>
          <a:srcRect l="52489"/>
          <a:stretch/>
        </p:blipFill>
        <p:spPr>
          <a:xfrm>
            <a:off x="5515037" y="4314076"/>
            <a:ext cx="807403" cy="662997"/>
          </a:xfrm>
          <a:prstGeom prst="rect">
            <a:avLst/>
          </a:prstGeom>
        </p:spPr>
      </p:pic>
      <p:sp>
        <p:nvSpPr>
          <p:cNvPr id="61" name="Rectangle 60"/>
          <p:cNvSpPr/>
          <p:nvPr/>
        </p:nvSpPr>
        <p:spPr>
          <a:xfrm>
            <a:off x="6322441" y="4441761"/>
            <a:ext cx="2477288"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Is also Optimal clustering of</a:t>
            </a:r>
            <a:endParaRPr lang="en-GB" sz="2000" dirty="0">
              <a:solidFill>
                <a:srgbClr val="212121"/>
              </a:solidFill>
              <a:latin typeface="Agency FB" panose="020B0503020202020204" pitchFamily="34" charset="0"/>
            </a:endParaRPr>
          </a:p>
        </p:txBody>
      </p:sp>
      <p:grpSp>
        <p:nvGrpSpPr>
          <p:cNvPr id="63" name="Group 62"/>
          <p:cNvGrpSpPr/>
          <p:nvPr/>
        </p:nvGrpSpPr>
        <p:grpSpPr>
          <a:xfrm>
            <a:off x="3746115" y="5191040"/>
            <a:ext cx="5003522" cy="533446"/>
            <a:chOff x="880555" y="3531350"/>
            <a:chExt cx="5003522" cy="533446"/>
          </a:xfrm>
        </p:grpSpPr>
        <p:pic>
          <p:nvPicPr>
            <p:cNvPr id="64" name="Picture 6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0555" y="3531350"/>
              <a:ext cx="518205" cy="533446"/>
            </a:xfrm>
            <a:prstGeom prst="rect">
              <a:avLst/>
            </a:prstGeom>
          </p:spPr>
        </p:pic>
        <p:sp>
          <p:nvSpPr>
            <p:cNvPr id="65" name="Rectangle 64"/>
            <p:cNvSpPr/>
            <p:nvPr/>
          </p:nvSpPr>
          <p:spPr>
            <a:xfrm>
              <a:off x="1340024" y="3531350"/>
              <a:ext cx="454405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rgbClr val="FF5722"/>
                  </a:solidFill>
                  <a:latin typeface="Agency FB" panose="020B0503020202020204" pitchFamily="34" charset="0"/>
                </a:rPr>
                <a:t>Satisfies Positive </a:t>
              </a:r>
              <a:r>
                <a:rPr lang="en-US" sz="2800" b="1" i="1" dirty="0">
                  <a:solidFill>
                    <a:srgbClr val="FF5722"/>
                  </a:solidFill>
                  <a:latin typeface="Agency FB" panose="020B0503020202020204" pitchFamily="34" charset="0"/>
                </a:rPr>
                <a:t>MONOTONICITY</a:t>
              </a:r>
              <a:endParaRPr lang="en-GB" sz="2800" dirty="0">
                <a:solidFill>
                  <a:srgbClr val="FF5722"/>
                </a:solidFill>
                <a:latin typeface="Agency FB" panose="020B0503020202020204" pitchFamily="34" charset="0"/>
              </a:endParaRPr>
            </a:p>
          </p:txBody>
        </p:sp>
      </p:grpSp>
      <p:pic>
        <p:nvPicPr>
          <p:cNvPr id="66" name="Picture 6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24500" y="5899772"/>
            <a:ext cx="466896" cy="466896"/>
          </a:xfrm>
          <a:prstGeom prst="rect">
            <a:avLst/>
          </a:prstGeom>
        </p:spPr>
      </p:pic>
      <p:sp>
        <p:nvSpPr>
          <p:cNvPr id="67" name="Rectangle 66"/>
          <p:cNvSpPr/>
          <p:nvPr/>
        </p:nvSpPr>
        <p:spPr>
          <a:xfrm>
            <a:off x="1691396" y="5884045"/>
            <a:ext cx="454405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rgbClr val="0AA06E"/>
                </a:solidFill>
                <a:latin typeface="Agency FB" panose="020B0503020202020204" pitchFamily="34" charset="0"/>
              </a:rPr>
              <a:t>Satisfies Positive </a:t>
            </a:r>
            <a:r>
              <a:rPr lang="en-US" sz="2800" b="1" i="1" dirty="0">
                <a:solidFill>
                  <a:srgbClr val="0AA06E"/>
                </a:solidFill>
                <a:latin typeface="Agency FB" panose="020B0503020202020204" pitchFamily="34" charset="0"/>
              </a:rPr>
              <a:t>MONOTONICITY</a:t>
            </a:r>
            <a:endParaRPr lang="en-GB" sz="2800" dirty="0">
              <a:solidFill>
                <a:srgbClr val="0AA06E"/>
              </a:solidFill>
              <a:latin typeface="Agency FB" panose="020B0503020202020204" pitchFamily="34" charset="0"/>
            </a:endParaRPr>
          </a:p>
        </p:txBody>
      </p:sp>
      <p:sp>
        <p:nvSpPr>
          <p:cNvPr id="68" name="Rectangle 67"/>
          <p:cNvSpPr/>
          <p:nvPr/>
        </p:nvSpPr>
        <p:spPr>
          <a:xfrm>
            <a:off x="6958417" y="5899772"/>
            <a:ext cx="4207919"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rgbClr val="FF0000"/>
                </a:solidFill>
                <a:latin typeface="Agency FB" panose="020B0503020202020204" pitchFamily="34" charset="0"/>
              </a:rPr>
              <a:t>Satisfies Negative </a:t>
            </a:r>
            <a:r>
              <a:rPr lang="en-US" sz="2800" b="1" i="1" dirty="0">
                <a:solidFill>
                  <a:srgbClr val="FF0000"/>
                </a:solidFill>
                <a:latin typeface="Agency FB" panose="020B0503020202020204" pitchFamily="34" charset="0"/>
              </a:rPr>
              <a:t>MONOTONICITY</a:t>
            </a:r>
            <a:endParaRPr lang="en-GB" sz="2800" dirty="0">
              <a:solidFill>
                <a:srgbClr val="FF0000"/>
              </a:solidFill>
              <a:latin typeface="Agency FB" panose="020B0503020202020204" pitchFamily="34" charset="0"/>
            </a:endParaRPr>
          </a:p>
        </p:txBody>
      </p:sp>
      <p:pic>
        <p:nvPicPr>
          <p:cNvPr id="69" name="Picture 6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51317" y="5939767"/>
            <a:ext cx="466896" cy="466896"/>
          </a:xfrm>
          <a:prstGeom prst="rect">
            <a:avLst/>
          </a:prstGeom>
        </p:spPr>
      </p:pic>
      <p:cxnSp>
        <p:nvCxnSpPr>
          <p:cNvPr id="70" name="Straight Connector 69"/>
          <p:cNvCxnSpPr/>
          <p:nvPr/>
        </p:nvCxnSpPr>
        <p:spPr>
          <a:xfrm flipH="1" flipV="1">
            <a:off x="5656711" y="3680372"/>
            <a:ext cx="4389120" cy="0"/>
          </a:xfrm>
          <a:prstGeom prst="line">
            <a:avLst/>
          </a:prstGeom>
          <a:ln w="19050">
            <a:solidFill>
              <a:srgbClr val="FF5722"/>
            </a:solidFill>
            <a:prstDash val="sysDash"/>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794941" y="5939767"/>
            <a:ext cx="50013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ambria" panose="02040503050406030204" pitchFamily="18" charset="0"/>
              </a:rPr>
              <a:t>&amp;</a:t>
            </a:r>
            <a:endParaRPr lang="en-GB" sz="2800" dirty="0">
              <a:solidFill>
                <a:schemeClr val="tx1"/>
              </a:solidFill>
              <a:latin typeface="Cambria" panose="02040503050406030204" pitchFamily="18" charset="0"/>
            </a:endParaRPr>
          </a:p>
        </p:txBody>
      </p:sp>
    </p:spTree>
    <p:custDataLst>
      <p:tags r:id="rId1"/>
    </p:custDataLst>
    <p:extLst>
      <p:ext uri="{BB962C8B-B14F-4D97-AF65-F5344CB8AC3E}">
        <p14:creationId xmlns:p14="http://schemas.microsoft.com/office/powerpoint/2010/main" val="2836043013"/>
      </p:ext>
    </p:extLst>
  </p:cSld>
  <p:clrMapOvr>
    <a:masterClrMapping/>
  </p:clrMapOvr>
  <mc:AlternateContent xmlns:mc="http://schemas.openxmlformats.org/markup-compatibility/2006" xmlns:p14="http://schemas.microsoft.com/office/powerpoint/2010/main">
    <mc:Choice Requires="p14">
      <p:transition spd="slow" p14:dur="2000" advTm="4273"/>
    </mc:Choice>
    <mc:Fallback xmlns="">
      <p:transition spd="slow" advTm="42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par>
                                <p:cTn id="27" presetID="10"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par>
                                <p:cTn id="38" presetID="10" presetClass="entr" presetSubtype="0" fill="hold"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par>
                                <p:cTn id="52" presetID="10" presetClass="entr" presetSubtype="0" fill="hold"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fade">
                                      <p:cBhvr>
                                        <p:cTn id="54" dur="500"/>
                                        <p:tgtEl>
                                          <p:spTgt spid="7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500"/>
                                        <p:tgtEl>
                                          <p:spTgt spid="5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7"/>
                                        </p:tgtEl>
                                        <p:attrNameLst>
                                          <p:attrName>style.visibility</p:attrName>
                                        </p:attrNameLst>
                                      </p:cBhvr>
                                      <p:to>
                                        <p:strVal val="visible"/>
                                      </p:to>
                                    </p:set>
                                    <p:animEffect transition="in" filter="fade">
                                      <p:cBhvr>
                                        <p:cTn id="70" dur="500"/>
                                        <p:tgtEl>
                                          <p:spTgt spid="57"/>
                                        </p:tgtEl>
                                      </p:cBhvr>
                                    </p:animEffect>
                                  </p:childTnLst>
                                </p:cTn>
                              </p:par>
                              <p:par>
                                <p:cTn id="71" presetID="10" presetClass="entr" presetSubtype="0" fill="hold" nodeType="with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fade">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fade">
                                      <p:cBhvr>
                                        <p:cTn id="78" dur="500"/>
                                        <p:tgtEl>
                                          <p:spTgt spid="5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60"/>
                                        </p:tgtEl>
                                        <p:attrNameLst>
                                          <p:attrName>style.visibility</p:attrName>
                                        </p:attrNameLst>
                                      </p:cBhvr>
                                      <p:to>
                                        <p:strVal val="visible"/>
                                      </p:to>
                                    </p:set>
                                    <p:animEffect transition="in" filter="fade">
                                      <p:cBhvr>
                                        <p:cTn id="83" dur="500"/>
                                        <p:tgtEl>
                                          <p:spTgt spid="6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1"/>
                                        </p:tgtEl>
                                        <p:attrNameLst>
                                          <p:attrName>style.visibility</p:attrName>
                                        </p:attrNameLst>
                                      </p:cBhvr>
                                      <p:to>
                                        <p:strVal val="visible"/>
                                      </p:to>
                                    </p:set>
                                    <p:animEffect transition="in" filter="fade">
                                      <p:cBhvr>
                                        <p:cTn id="86" dur="500"/>
                                        <p:tgtEl>
                                          <p:spTgt spid="6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9"/>
                                        </p:tgtEl>
                                        <p:attrNameLst>
                                          <p:attrName>style.visibility</p:attrName>
                                        </p:attrNameLst>
                                      </p:cBhvr>
                                      <p:to>
                                        <p:strVal val="visible"/>
                                      </p:to>
                                    </p:set>
                                    <p:animEffect transition="in" filter="fade">
                                      <p:cBhvr>
                                        <p:cTn id="89" dur="500"/>
                                        <p:tgtEl>
                                          <p:spTgt spid="59"/>
                                        </p:tgtEl>
                                      </p:cBhvr>
                                    </p:animEffect>
                                  </p:childTnLst>
                                </p:cTn>
                              </p:par>
                              <p:par>
                                <p:cTn id="90" presetID="10" presetClass="entr" presetSubtype="0" fill="hold" nodeType="withEffect">
                                  <p:stCondLst>
                                    <p:cond delay="0"/>
                                  </p:stCondLst>
                                  <p:childTnLst>
                                    <p:set>
                                      <p:cBhvr>
                                        <p:cTn id="91" dur="1" fill="hold">
                                          <p:stCondLst>
                                            <p:cond delay="0"/>
                                          </p:stCondLst>
                                        </p:cTn>
                                        <p:tgtEl>
                                          <p:spTgt spid="58"/>
                                        </p:tgtEl>
                                        <p:attrNameLst>
                                          <p:attrName>style.visibility</p:attrName>
                                        </p:attrNameLst>
                                      </p:cBhvr>
                                      <p:to>
                                        <p:strVal val="visible"/>
                                      </p:to>
                                    </p:set>
                                    <p:animEffect transition="in" filter="fade">
                                      <p:cBhvr>
                                        <p:cTn id="92" dur="500"/>
                                        <p:tgtEl>
                                          <p:spTgt spid="5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63"/>
                                        </p:tgtEl>
                                        <p:attrNameLst>
                                          <p:attrName>style.visibility</p:attrName>
                                        </p:attrNameLst>
                                      </p:cBhvr>
                                      <p:to>
                                        <p:strVal val="visible"/>
                                      </p:to>
                                    </p:set>
                                    <p:animEffect transition="in" filter="fade">
                                      <p:cBhvr>
                                        <p:cTn id="97" dur="500"/>
                                        <p:tgtEl>
                                          <p:spTgt spid="6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fade">
                                      <p:cBhvr>
                                        <p:cTn id="102" dur="500"/>
                                        <p:tgtEl>
                                          <p:spTgt spid="66"/>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7"/>
                                        </p:tgtEl>
                                        <p:attrNameLst>
                                          <p:attrName>style.visibility</p:attrName>
                                        </p:attrNameLst>
                                      </p:cBhvr>
                                      <p:to>
                                        <p:strVal val="visible"/>
                                      </p:to>
                                    </p:set>
                                    <p:animEffect transition="in" filter="fade">
                                      <p:cBhvr>
                                        <p:cTn id="105" dur="500"/>
                                        <p:tgtEl>
                                          <p:spTgt spid="67"/>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69"/>
                                        </p:tgtEl>
                                        <p:attrNameLst>
                                          <p:attrName>style.visibility</p:attrName>
                                        </p:attrNameLst>
                                      </p:cBhvr>
                                      <p:to>
                                        <p:strVal val="visible"/>
                                      </p:to>
                                    </p:set>
                                    <p:animEffect transition="in" filter="fade">
                                      <p:cBhvr>
                                        <p:cTn id="110" dur="500"/>
                                        <p:tgtEl>
                                          <p:spTgt spid="6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68"/>
                                        </p:tgtEl>
                                        <p:attrNameLst>
                                          <p:attrName>style.visibility</p:attrName>
                                        </p:attrNameLst>
                                      </p:cBhvr>
                                      <p:to>
                                        <p:strVal val="visible"/>
                                      </p:to>
                                    </p:set>
                                    <p:animEffect transition="in" filter="fade">
                                      <p:cBhvr>
                                        <p:cTn id="113" dur="500"/>
                                        <p:tgtEl>
                                          <p:spTgt spid="68"/>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71"/>
                                        </p:tgtEl>
                                        <p:attrNameLst>
                                          <p:attrName>style.visibility</p:attrName>
                                        </p:attrNameLst>
                                      </p:cBhvr>
                                      <p:to>
                                        <p:strVal val="visible"/>
                                      </p:to>
                                    </p:set>
                                    <p:animEffect transition="in" filter="fade">
                                      <p:cBhvr>
                                        <p:cTn id="11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38" grpId="0" animBg="1"/>
      <p:bldP spid="39" grpId="0" animBg="1"/>
      <p:bldP spid="41" grpId="0" animBg="1"/>
      <p:bldP spid="43" grpId="0" animBg="1"/>
      <p:bldP spid="54" grpId="0" animBg="1"/>
      <p:bldP spid="57" grpId="0" animBg="1"/>
      <p:bldP spid="59" grpId="0" animBg="1"/>
      <p:bldP spid="61" grpId="0" animBg="1"/>
      <p:bldP spid="67" grpId="0" animBg="1"/>
      <p:bldP spid="68" grpId="0" animBg="1"/>
      <p:bldP spid="7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22</a:t>
            </a:r>
            <a:endParaRPr lang="en-GB" b="1" dirty="0">
              <a:solidFill>
                <a:srgbClr val="212121"/>
              </a:solidFill>
              <a:latin typeface="Agency FB" panose="020B0503020202020204" pitchFamily="34" charset="0"/>
            </a:endParaRPr>
          </a:p>
        </p:txBody>
      </p:sp>
      <p:sp>
        <p:nvSpPr>
          <p:cNvPr id="21" name="Rectangle 20"/>
          <p:cNvSpPr/>
          <p:nvPr/>
        </p:nvSpPr>
        <p:spPr>
          <a:xfrm>
            <a:off x="1252497" y="1253708"/>
            <a:ext cx="480540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FF5722"/>
                </a:solidFill>
                <a:latin typeface="Agency FB" panose="020B0503020202020204" pitchFamily="34" charset="0"/>
              </a:rPr>
              <a:t>THEOREM 3.8 :</a:t>
            </a:r>
            <a:endParaRPr lang="en-GB" sz="2800" b="1" dirty="0">
              <a:solidFill>
                <a:srgbClr val="FF5722"/>
              </a:solidFill>
              <a:latin typeface="Agency FB" panose="020B0503020202020204" pitchFamily="34" charset="0"/>
            </a:endParaRPr>
          </a:p>
        </p:txBody>
      </p:sp>
      <p:sp>
        <p:nvSpPr>
          <p:cNvPr id="19" name="Parallelogram 18"/>
          <p:cNvSpPr/>
          <p:nvPr/>
        </p:nvSpPr>
        <p:spPr>
          <a:xfrm>
            <a:off x="-223520" y="163781"/>
            <a:ext cx="6796710" cy="7506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sp>
        <p:nvSpPr>
          <p:cNvPr id="20" name="Rectangle 19"/>
          <p:cNvSpPr/>
          <p:nvPr/>
        </p:nvSpPr>
        <p:spPr>
          <a:xfrm>
            <a:off x="1252497" y="2094911"/>
            <a:ext cx="6103115" cy="64007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i="1" dirty="0">
                <a:solidFill>
                  <a:schemeClr val="tx1"/>
                </a:solidFill>
                <a:latin typeface="Book Antiqua" panose="02040602050305030304" pitchFamily="18" charset="0"/>
              </a:rPr>
              <a:t>l</a:t>
            </a:r>
            <a:r>
              <a:rPr lang="en-US" sz="2800" b="1" i="1" dirty="0" smtClean="0">
                <a:solidFill>
                  <a:schemeClr val="tx1"/>
                </a:solidFill>
                <a:latin typeface="Book Antiqua" panose="02040602050305030304" pitchFamily="18" charset="0"/>
              </a:rPr>
              <a:t>ocality </a:t>
            </a:r>
            <a:r>
              <a:rPr lang="en-US" sz="2800" dirty="0" smtClean="0">
                <a:solidFill>
                  <a:schemeClr val="tx1"/>
                </a:solidFill>
                <a:latin typeface="Book Antiqua" panose="02040602050305030304" pitchFamily="18" charset="0"/>
              </a:rPr>
              <a:t> </a:t>
            </a:r>
            <a:r>
              <a:rPr lang="en-US" sz="2800" b="1" i="1" dirty="0" smtClean="0">
                <a:solidFill>
                  <a:schemeClr val="tx1"/>
                </a:solidFill>
                <a:latin typeface="Book Antiqua" panose="02040602050305030304" pitchFamily="18" charset="0"/>
              </a:rPr>
              <a:t>implies connectivity</a:t>
            </a:r>
          </a:p>
        </p:txBody>
      </p:sp>
      <p:sp>
        <p:nvSpPr>
          <p:cNvPr id="23" name="Rectangle 22"/>
          <p:cNvSpPr/>
          <p:nvPr/>
        </p:nvSpPr>
        <p:spPr>
          <a:xfrm>
            <a:off x="1252497" y="2819346"/>
            <a:ext cx="6103115" cy="64007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i="1" dirty="0">
                <a:solidFill>
                  <a:schemeClr val="tx1"/>
                </a:solidFill>
                <a:latin typeface="Book Antiqua" panose="02040602050305030304" pitchFamily="18" charset="0"/>
              </a:rPr>
              <a:t>exchangeability implies locality</a:t>
            </a:r>
          </a:p>
        </p:txBody>
      </p:sp>
      <p:sp>
        <p:nvSpPr>
          <p:cNvPr id="24" name="Rectangle 23"/>
          <p:cNvSpPr/>
          <p:nvPr/>
        </p:nvSpPr>
        <p:spPr>
          <a:xfrm>
            <a:off x="1252497" y="3543781"/>
            <a:ext cx="6103115" cy="64007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i="1" dirty="0">
                <a:solidFill>
                  <a:schemeClr val="tx1"/>
                </a:solidFill>
                <a:latin typeface="Book Antiqua" panose="02040602050305030304" pitchFamily="18" charset="0"/>
              </a:rPr>
              <a:t>separability implies locality</a:t>
            </a:r>
          </a:p>
        </p:txBody>
      </p:sp>
      <p:sp>
        <p:nvSpPr>
          <p:cNvPr id="25" name="Rectangle 24"/>
          <p:cNvSpPr/>
          <p:nvPr/>
        </p:nvSpPr>
        <p:spPr>
          <a:xfrm>
            <a:off x="1252497" y="4268216"/>
            <a:ext cx="10677267" cy="82077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i="1" dirty="0" smtClean="0">
                <a:solidFill>
                  <a:schemeClr val="tx1"/>
                </a:solidFill>
                <a:latin typeface="Book Antiqua" panose="02040602050305030304" pitchFamily="18" charset="0"/>
              </a:rPr>
              <a:t>an </a:t>
            </a:r>
            <a:r>
              <a:rPr lang="en-GB" sz="2800" b="1" i="1" dirty="0">
                <a:solidFill>
                  <a:schemeClr val="tx1"/>
                </a:solidFill>
                <a:latin typeface="Book Antiqua" panose="02040602050305030304" pitchFamily="18" charset="0"/>
              </a:rPr>
              <a:t>objective </a:t>
            </a:r>
            <a:r>
              <a:rPr lang="en-GB" sz="2800" b="1" i="1" dirty="0" smtClean="0">
                <a:solidFill>
                  <a:schemeClr val="tx1"/>
                </a:solidFill>
                <a:latin typeface="Book Antiqua" panose="02040602050305030304" pitchFamily="18" charset="0"/>
              </a:rPr>
              <a:t>function exists </a:t>
            </a:r>
            <a:r>
              <a:rPr lang="en-GB" sz="2800" b="1" i="1" dirty="0">
                <a:solidFill>
                  <a:schemeClr val="tx1"/>
                </a:solidFill>
                <a:latin typeface="Book Antiqua" panose="02040602050305030304" pitchFamily="18" charset="0"/>
              </a:rPr>
              <a:t>that satisfies </a:t>
            </a:r>
            <a:r>
              <a:rPr lang="en-GB" sz="2800" b="1" i="1" dirty="0" smtClean="0">
                <a:solidFill>
                  <a:schemeClr val="tx1"/>
                </a:solidFill>
                <a:latin typeface="Book Antiqua" panose="02040602050305030304" pitchFamily="18" charset="0"/>
              </a:rPr>
              <a:t>exchangeability but not </a:t>
            </a:r>
            <a:r>
              <a:rPr lang="en-GB" sz="2800" b="1" i="1" dirty="0">
                <a:solidFill>
                  <a:schemeClr val="tx1"/>
                </a:solidFill>
                <a:latin typeface="Book Antiqua" panose="02040602050305030304" pitchFamily="18" charset="0"/>
              </a:rPr>
              <a:t>separability and vice versa</a:t>
            </a:r>
          </a:p>
        </p:txBody>
      </p:sp>
      <p:sp>
        <p:nvSpPr>
          <p:cNvPr id="26" name="Rectangle 25"/>
          <p:cNvSpPr/>
          <p:nvPr/>
        </p:nvSpPr>
        <p:spPr>
          <a:xfrm>
            <a:off x="1252497" y="5421075"/>
            <a:ext cx="10079514" cy="80971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i="1" dirty="0" smtClean="0">
                <a:solidFill>
                  <a:schemeClr val="tx1"/>
                </a:solidFill>
                <a:latin typeface="Book Antiqua" panose="02040602050305030304" pitchFamily="18" charset="0"/>
              </a:rPr>
              <a:t>an </a:t>
            </a:r>
            <a:r>
              <a:rPr lang="en-GB" sz="2800" b="1" i="1" dirty="0">
                <a:solidFill>
                  <a:schemeClr val="tx1"/>
                </a:solidFill>
                <a:latin typeface="Book Antiqua" panose="02040602050305030304" pitchFamily="18" charset="0"/>
              </a:rPr>
              <a:t>objective function </a:t>
            </a:r>
            <a:r>
              <a:rPr lang="en-GB" sz="2800" b="1" i="1" dirty="0" smtClean="0">
                <a:solidFill>
                  <a:schemeClr val="tx1"/>
                </a:solidFill>
                <a:latin typeface="Book Antiqua" panose="02040602050305030304" pitchFamily="18" charset="0"/>
              </a:rPr>
              <a:t> exists that </a:t>
            </a:r>
            <a:r>
              <a:rPr lang="en-GB" sz="2800" b="1" i="1" dirty="0">
                <a:solidFill>
                  <a:schemeClr val="tx1"/>
                </a:solidFill>
                <a:latin typeface="Book Antiqua" panose="02040602050305030304" pitchFamily="18" charset="0"/>
              </a:rPr>
              <a:t>satisfies connectivity </a:t>
            </a:r>
          </a:p>
          <a:p>
            <a:r>
              <a:rPr lang="en-GB" sz="2800" b="1" i="1" dirty="0" smtClean="0">
                <a:solidFill>
                  <a:schemeClr val="tx1"/>
                </a:solidFill>
                <a:latin typeface="Book Antiqua" panose="02040602050305030304" pitchFamily="18" charset="0"/>
              </a:rPr>
              <a:t>but </a:t>
            </a:r>
            <a:r>
              <a:rPr lang="en-GB" sz="2800" b="1" i="1" dirty="0">
                <a:solidFill>
                  <a:schemeClr val="tx1"/>
                </a:solidFill>
                <a:latin typeface="Book Antiqua" panose="02040602050305030304" pitchFamily="18" charset="0"/>
              </a:rPr>
              <a:t>not monotonicity and vice versa</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136" y="2177916"/>
            <a:ext cx="474062" cy="474062"/>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136" y="2902351"/>
            <a:ext cx="474062" cy="474062"/>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136" y="3626786"/>
            <a:ext cx="474062" cy="474062"/>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136" y="4441574"/>
            <a:ext cx="474062" cy="474062"/>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136" y="5588901"/>
            <a:ext cx="474062" cy="474062"/>
          </a:xfrm>
          <a:prstGeom prst="rect">
            <a:avLst/>
          </a:prstGeom>
        </p:spPr>
      </p:pic>
      <p:sp>
        <p:nvSpPr>
          <p:cNvPr id="33" name="Oval 32"/>
          <p:cNvSpPr/>
          <p:nvPr/>
        </p:nvSpPr>
        <p:spPr>
          <a:xfrm>
            <a:off x="6505960" y="767067"/>
            <a:ext cx="2952298" cy="3413787"/>
          </a:xfrm>
          <a:prstGeom prst="ellipse">
            <a:avLst/>
          </a:prstGeom>
          <a:noFill/>
          <a:ln w="28575">
            <a:solidFill>
              <a:srgbClr val="0AA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6941940" y="1870557"/>
            <a:ext cx="2080338" cy="964060"/>
          </a:xfrm>
          <a:prstGeom prst="ellipse">
            <a:avLst/>
          </a:prstGeom>
          <a:noFill/>
          <a:ln w="28575">
            <a:solidFill>
              <a:srgbClr val="0AA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p:cNvSpPr/>
          <p:nvPr/>
        </p:nvSpPr>
        <p:spPr>
          <a:xfrm>
            <a:off x="6943395" y="2578769"/>
            <a:ext cx="2046935" cy="814110"/>
          </a:xfrm>
          <a:prstGeom prst="ellipse">
            <a:avLst/>
          </a:prstGeom>
          <a:noFill/>
          <a:ln w="28575">
            <a:solidFill>
              <a:srgbClr val="0AA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6738596" y="1402686"/>
            <a:ext cx="2546492" cy="2630833"/>
          </a:xfrm>
          <a:prstGeom prst="ellipse">
            <a:avLst/>
          </a:prstGeom>
          <a:noFill/>
          <a:ln w="28575">
            <a:solidFill>
              <a:srgbClr val="0AA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7536214" y="1543441"/>
            <a:ext cx="919873" cy="273126"/>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 Antiqua" panose="02040602050305030304" pitchFamily="18" charset="0"/>
              </a:rPr>
              <a:t>locality</a:t>
            </a:r>
          </a:p>
        </p:txBody>
      </p:sp>
      <p:sp>
        <p:nvSpPr>
          <p:cNvPr id="42" name="Rectangle 41"/>
          <p:cNvSpPr/>
          <p:nvPr/>
        </p:nvSpPr>
        <p:spPr>
          <a:xfrm>
            <a:off x="7381224" y="1018143"/>
            <a:ext cx="1229852" cy="350353"/>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1" dirty="0" smtClean="0">
                <a:solidFill>
                  <a:schemeClr val="tx1"/>
                </a:solidFill>
                <a:latin typeface="Book Antiqua" panose="02040602050305030304" pitchFamily="18" charset="0"/>
              </a:rPr>
              <a:t>connectivity</a:t>
            </a:r>
          </a:p>
        </p:txBody>
      </p:sp>
      <p:sp>
        <p:nvSpPr>
          <p:cNvPr id="43" name="Rectangle 42"/>
          <p:cNvSpPr/>
          <p:nvPr/>
        </p:nvSpPr>
        <p:spPr>
          <a:xfrm>
            <a:off x="7168560" y="2102346"/>
            <a:ext cx="1655180" cy="387707"/>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solidFill>
                  <a:schemeClr val="tx1"/>
                </a:solidFill>
                <a:latin typeface="Book Antiqua" panose="02040602050305030304" pitchFamily="18" charset="0"/>
              </a:rPr>
              <a:t>exchangeability</a:t>
            </a:r>
            <a:endParaRPr lang="en-US" sz="1600" b="1" i="1" dirty="0" smtClean="0">
              <a:solidFill>
                <a:schemeClr val="tx1"/>
              </a:solidFill>
              <a:latin typeface="Book Antiqua" panose="02040602050305030304" pitchFamily="18" charset="0"/>
            </a:endParaRPr>
          </a:p>
        </p:txBody>
      </p:sp>
      <p:sp>
        <p:nvSpPr>
          <p:cNvPr id="44" name="Rectangle 43"/>
          <p:cNvSpPr/>
          <p:nvPr/>
        </p:nvSpPr>
        <p:spPr>
          <a:xfrm>
            <a:off x="7313565" y="2939154"/>
            <a:ext cx="1365171" cy="326554"/>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 Antiqua" panose="02040602050305030304" pitchFamily="18" charset="0"/>
              </a:rPr>
              <a:t>separability</a:t>
            </a:r>
          </a:p>
        </p:txBody>
      </p:sp>
      <p:sp>
        <p:nvSpPr>
          <p:cNvPr id="4" name="Oval 3"/>
          <p:cNvSpPr/>
          <p:nvPr/>
        </p:nvSpPr>
        <p:spPr>
          <a:xfrm>
            <a:off x="7872406" y="999887"/>
            <a:ext cx="3283722" cy="3132297"/>
          </a:xfrm>
          <a:prstGeom prst="ellipse">
            <a:avLst/>
          </a:prstGeom>
          <a:noFill/>
          <a:ln w="28575">
            <a:solidFill>
              <a:srgbClr val="0AA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9537599" y="2241771"/>
            <a:ext cx="1437485" cy="456334"/>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 Antiqua" panose="02040602050305030304" pitchFamily="18" charset="0"/>
              </a:rPr>
              <a:t>monotonicity</a:t>
            </a:r>
          </a:p>
        </p:txBody>
      </p:sp>
      <p:sp>
        <p:nvSpPr>
          <p:cNvPr id="7" name="Oval 6"/>
          <p:cNvSpPr/>
          <p:nvPr/>
        </p:nvSpPr>
        <p:spPr>
          <a:xfrm>
            <a:off x="7318106" y="2604491"/>
            <a:ext cx="1297512" cy="209373"/>
          </a:xfrm>
          <a:prstGeom prst="ellipse">
            <a:avLst/>
          </a:prstGeom>
          <a:solidFill>
            <a:srgbClr val="FF5722">
              <a:alpha val="2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rot="5400000">
            <a:off x="7388914" y="1813229"/>
            <a:ext cx="2612236" cy="1493194"/>
          </a:xfrm>
          <a:prstGeom prst="ellipse">
            <a:avLst/>
          </a:prstGeom>
          <a:solidFill>
            <a:srgbClr val="92D050">
              <a:alpha val="22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1956177404"/>
      </p:ext>
    </p:extLst>
  </p:cSld>
  <p:clrMapOvr>
    <a:masterClrMapping/>
  </p:clrMapOvr>
  <mc:AlternateContent xmlns:mc="http://schemas.openxmlformats.org/markup-compatibility/2006" xmlns:p14="http://schemas.microsoft.com/office/powerpoint/2010/main">
    <mc:Choice Requires="p14">
      <p:transition spd="slow" p14:dur="2000" advTm="6489"/>
    </mc:Choice>
    <mc:Fallback xmlns="">
      <p:transition spd="slow" advTm="64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500"/>
                                        <p:tgtEl>
                                          <p:spTgt spid="4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fade">
                                      <p:cBhvr>
                                        <p:cTn id="61" dur="500"/>
                                        <p:tgtEl>
                                          <p:spTgt spid="4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fade">
                                      <p:cBhvr>
                                        <p:cTn id="74" dur="500"/>
                                        <p:tgtEl>
                                          <p:spTgt spid="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500"/>
                                        <p:tgtEl>
                                          <p:spTgt spid="3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500"/>
                                        <p:tgtEl>
                                          <p:spTgt spid="4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fade">
                                      <p:cBhvr>
                                        <p:cTn id="90" dur="500"/>
                                        <p:tgtEl>
                                          <p:spTgt spid="4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
                                        </p:tgtEl>
                                        <p:attrNameLst>
                                          <p:attrName>style.visibility</p:attrName>
                                        </p:attrNameLst>
                                      </p:cBhvr>
                                      <p:to>
                                        <p:strVal val="visible"/>
                                      </p:to>
                                    </p:set>
                                    <p:animEffect transition="in" filter="fade">
                                      <p:cBhvr>
                                        <p:cTn id="9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23" grpId="0" animBg="1"/>
      <p:bldP spid="24" grpId="0" animBg="1"/>
      <p:bldP spid="25" grpId="0" animBg="1"/>
      <p:bldP spid="26" grpId="0" animBg="1"/>
      <p:bldP spid="33" grpId="0" animBg="1"/>
      <p:bldP spid="37" grpId="0" animBg="1"/>
      <p:bldP spid="38" grpId="0" animBg="1"/>
      <p:bldP spid="39" grpId="0" animBg="1"/>
      <p:bldP spid="41" grpId="0" animBg="1"/>
      <p:bldP spid="42" grpId="0" animBg="1"/>
      <p:bldP spid="43" grpId="0" animBg="1"/>
      <p:bldP spid="44" grpId="0" animBg="1"/>
      <p:bldP spid="4" grpId="0" animBg="1"/>
      <p:bldP spid="45" grpId="0" animBg="1"/>
      <p:bldP spid="7" grpId="0" animBg="1"/>
      <p:bldP spid="4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22</a:t>
            </a:r>
            <a:endParaRPr lang="en-GB" b="1" dirty="0">
              <a:solidFill>
                <a:srgbClr val="212121"/>
              </a:solidFill>
              <a:latin typeface="Agency FB" panose="020B0503020202020204" pitchFamily="34" charset="0"/>
            </a:endParaRPr>
          </a:p>
        </p:txBody>
      </p:sp>
      <p:sp>
        <p:nvSpPr>
          <p:cNvPr id="21" name="Rectangle 20"/>
          <p:cNvSpPr/>
          <p:nvPr/>
        </p:nvSpPr>
        <p:spPr>
          <a:xfrm>
            <a:off x="6993392" y="1167654"/>
            <a:ext cx="3126395"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FF5722"/>
                </a:solidFill>
                <a:latin typeface="Agency FB" panose="020B0503020202020204" pitchFamily="34" charset="0"/>
              </a:rPr>
              <a:t>THEOREM 3.9 :</a:t>
            </a:r>
            <a:endParaRPr lang="en-GB" sz="2800" b="1" dirty="0">
              <a:solidFill>
                <a:srgbClr val="FF5722"/>
              </a:solidFill>
              <a:latin typeface="Agency FB" panose="020B0503020202020204" pitchFamily="34" charset="0"/>
            </a:endParaRPr>
          </a:p>
        </p:txBody>
      </p:sp>
      <p:sp>
        <p:nvSpPr>
          <p:cNvPr id="19" name="Parallelogram 18"/>
          <p:cNvSpPr/>
          <p:nvPr/>
        </p:nvSpPr>
        <p:spPr>
          <a:xfrm>
            <a:off x="-223520" y="163781"/>
            <a:ext cx="6796710" cy="7506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sp>
        <p:nvSpPr>
          <p:cNvPr id="20" name="Rectangle 19"/>
          <p:cNvSpPr/>
          <p:nvPr/>
        </p:nvSpPr>
        <p:spPr>
          <a:xfrm>
            <a:off x="7596582" y="2916693"/>
            <a:ext cx="3030137" cy="64007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i="1" dirty="0" smtClean="0">
                <a:solidFill>
                  <a:schemeClr val="tx1"/>
                </a:solidFill>
                <a:latin typeface="Book Antiqua" panose="02040602050305030304" pitchFamily="18" charset="0"/>
              </a:rPr>
              <a:t>connectivity</a:t>
            </a:r>
          </a:p>
        </p:txBody>
      </p:sp>
      <p:sp>
        <p:nvSpPr>
          <p:cNvPr id="23" name="Rectangle 22"/>
          <p:cNvSpPr/>
          <p:nvPr/>
        </p:nvSpPr>
        <p:spPr>
          <a:xfrm>
            <a:off x="7596582" y="3620675"/>
            <a:ext cx="3030137" cy="64007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i="1" dirty="0" smtClean="0">
                <a:solidFill>
                  <a:schemeClr val="tx1"/>
                </a:solidFill>
                <a:latin typeface="Book Antiqua" panose="02040602050305030304" pitchFamily="18" charset="0"/>
              </a:rPr>
              <a:t>locality</a:t>
            </a:r>
            <a:endParaRPr lang="en-US" sz="2800" b="1" i="1" dirty="0">
              <a:solidFill>
                <a:schemeClr val="tx1"/>
              </a:solidFill>
              <a:latin typeface="Book Antiqua" panose="02040602050305030304" pitchFamily="18" charset="0"/>
            </a:endParaRPr>
          </a:p>
        </p:txBody>
      </p:sp>
      <p:sp>
        <p:nvSpPr>
          <p:cNvPr id="24" name="Rectangle 23"/>
          <p:cNvSpPr/>
          <p:nvPr/>
        </p:nvSpPr>
        <p:spPr>
          <a:xfrm>
            <a:off x="7596583" y="4324657"/>
            <a:ext cx="3030136" cy="64007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i="1" dirty="0" smtClean="0">
                <a:solidFill>
                  <a:schemeClr val="tx1"/>
                </a:solidFill>
                <a:latin typeface="Book Antiqua" panose="02040602050305030304" pitchFamily="18" charset="0"/>
              </a:rPr>
              <a:t>exchangeability</a:t>
            </a:r>
            <a:endParaRPr lang="en-US" sz="2800" b="1" i="1" dirty="0">
              <a:solidFill>
                <a:schemeClr val="tx1"/>
              </a:solidFill>
              <a:latin typeface="Book Antiqua" panose="02040602050305030304" pitchFamily="18" charset="0"/>
            </a:endParaRPr>
          </a:p>
        </p:txBody>
      </p:sp>
      <p:sp>
        <p:nvSpPr>
          <p:cNvPr id="25" name="Rectangle 24"/>
          <p:cNvSpPr/>
          <p:nvPr/>
        </p:nvSpPr>
        <p:spPr>
          <a:xfrm>
            <a:off x="7566199" y="5028639"/>
            <a:ext cx="3030137" cy="64007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i="1" dirty="0" smtClean="0">
                <a:solidFill>
                  <a:schemeClr val="tx1"/>
                </a:solidFill>
                <a:latin typeface="Book Antiqua" panose="02040602050305030304" pitchFamily="18" charset="0"/>
              </a:rPr>
              <a:t>separability</a:t>
            </a:r>
            <a:endParaRPr lang="en-GB" sz="2800" b="1" i="1" dirty="0">
              <a:solidFill>
                <a:schemeClr val="tx1"/>
              </a:solidFill>
              <a:latin typeface="Book Antiqua" panose="02040602050305030304" pitchFamily="18" charset="0"/>
            </a:endParaRPr>
          </a:p>
        </p:txBody>
      </p:sp>
      <p:sp>
        <p:nvSpPr>
          <p:cNvPr id="26" name="Rectangle 25"/>
          <p:cNvSpPr/>
          <p:nvPr/>
        </p:nvSpPr>
        <p:spPr>
          <a:xfrm>
            <a:off x="7596582" y="5732621"/>
            <a:ext cx="3030137" cy="64008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i="1" dirty="0" smtClean="0">
                <a:solidFill>
                  <a:schemeClr val="tx1"/>
                </a:solidFill>
                <a:latin typeface="Book Antiqua" panose="02040602050305030304" pitchFamily="18" charset="0"/>
              </a:rPr>
              <a:t>monotonicity</a:t>
            </a:r>
            <a:endParaRPr lang="en-GB" sz="2800" b="1" i="1" dirty="0">
              <a:solidFill>
                <a:schemeClr val="tx1"/>
              </a:solidFill>
              <a:latin typeface="Book Antiqua" panose="02040602050305030304" pitchFamily="18"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9221" y="2999698"/>
            <a:ext cx="474062" cy="474062"/>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9221" y="3695474"/>
            <a:ext cx="474062" cy="474062"/>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9221" y="4391250"/>
            <a:ext cx="474062" cy="474062"/>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9221" y="5087026"/>
            <a:ext cx="474062" cy="474062"/>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905" y="5782803"/>
            <a:ext cx="474062" cy="474062"/>
          </a:xfrm>
          <a:prstGeom prst="rect">
            <a:avLst/>
          </a:prstGeom>
        </p:spPr>
      </p:pic>
      <p:sp>
        <p:nvSpPr>
          <p:cNvPr id="40" name="Rectangle 39"/>
          <p:cNvSpPr/>
          <p:nvPr/>
        </p:nvSpPr>
        <p:spPr>
          <a:xfrm>
            <a:off x="2238892" y="2866511"/>
            <a:ext cx="3030137" cy="64007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i="1" dirty="0" smtClean="0">
                <a:solidFill>
                  <a:schemeClr val="tx1"/>
                </a:solidFill>
                <a:latin typeface="Book Antiqua" panose="02040602050305030304" pitchFamily="18" charset="0"/>
              </a:rPr>
              <a:t>connectivity</a:t>
            </a:r>
          </a:p>
        </p:txBody>
      </p:sp>
      <p:sp>
        <p:nvSpPr>
          <p:cNvPr id="47" name="Rectangle 46"/>
          <p:cNvSpPr/>
          <p:nvPr/>
        </p:nvSpPr>
        <p:spPr>
          <a:xfrm>
            <a:off x="2238892" y="3570493"/>
            <a:ext cx="3030137" cy="64007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i="1" dirty="0" smtClean="0">
                <a:solidFill>
                  <a:schemeClr val="tx1"/>
                </a:solidFill>
                <a:latin typeface="Book Antiqua" panose="02040602050305030304" pitchFamily="18" charset="0"/>
              </a:rPr>
              <a:t>locality</a:t>
            </a:r>
            <a:endParaRPr lang="en-US" sz="2800" b="1" i="1" dirty="0">
              <a:solidFill>
                <a:schemeClr val="tx1"/>
              </a:solidFill>
              <a:latin typeface="Book Antiqua" panose="02040602050305030304" pitchFamily="18" charset="0"/>
            </a:endParaRPr>
          </a:p>
        </p:txBody>
      </p:sp>
      <p:sp>
        <p:nvSpPr>
          <p:cNvPr id="48" name="Rectangle 47"/>
          <p:cNvSpPr/>
          <p:nvPr/>
        </p:nvSpPr>
        <p:spPr>
          <a:xfrm>
            <a:off x="2238893" y="4274475"/>
            <a:ext cx="3030136" cy="64007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i="1" dirty="0" smtClean="0">
                <a:solidFill>
                  <a:schemeClr val="tx1"/>
                </a:solidFill>
                <a:latin typeface="Book Antiqua" panose="02040602050305030304" pitchFamily="18" charset="0"/>
              </a:rPr>
              <a:t>exchangeability</a:t>
            </a:r>
            <a:endParaRPr lang="en-US" sz="2800" b="1" i="1" dirty="0">
              <a:solidFill>
                <a:schemeClr val="tx1"/>
              </a:solidFill>
              <a:latin typeface="Book Antiqua" panose="02040602050305030304" pitchFamily="18" charset="0"/>
            </a:endParaRPr>
          </a:p>
        </p:txBody>
      </p:sp>
      <p:sp>
        <p:nvSpPr>
          <p:cNvPr id="49" name="Rectangle 48"/>
          <p:cNvSpPr/>
          <p:nvPr/>
        </p:nvSpPr>
        <p:spPr>
          <a:xfrm>
            <a:off x="2208509" y="4978457"/>
            <a:ext cx="3030137" cy="64007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i="1" dirty="0" smtClean="0">
                <a:solidFill>
                  <a:schemeClr val="tx1"/>
                </a:solidFill>
                <a:latin typeface="Book Antiqua" panose="02040602050305030304" pitchFamily="18" charset="0"/>
              </a:rPr>
              <a:t>separability</a:t>
            </a:r>
            <a:endParaRPr lang="en-GB" sz="2800" b="1" i="1" dirty="0">
              <a:solidFill>
                <a:schemeClr val="tx1"/>
              </a:solidFill>
              <a:latin typeface="Book Antiqua" panose="02040602050305030304" pitchFamily="18" charset="0"/>
            </a:endParaRPr>
          </a:p>
        </p:txBody>
      </p:sp>
      <p:sp>
        <p:nvSpPr>
          <p:cNvPr id="50" name="Rectangle 49"/>
          <p:cNvSpPr/>
          <p:nvPr/>
        </p:nvSpPr>
        <p:spPr>
          <a:xfrm>
            <a:off x="2238892" y="5682439"/>
            <a:ext cx="3030137" cy="64008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i="1" dirty="0" smtClean="0">
                <a:solidFill>
                  <a:schemeClr val="tx1"/>
                </a:solidFill>
                <a:latin typeface="Book Antiqua" panose="02040602050305030304" pitchFamily="18" charset="0"/>
              </a:rPr>
              <a:t>monotonicity</a:t>
            </a:r>
            <a:endParaRPr lang="en-GB" sz="2800" b="1" i="1" dirty="0">
              <a:solidFill>
                <a:schemeClr val="tx1"/>
              </a:solidFill>
              <a:latin typeface="Book Antiqua" panose="02040602050305030304" pitchFamily="18" charset="0"/>
            </a:endParaRPr>
          </a:p>
        </p:txBody>
      </p:sp>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1531" y="2949516"/>
            <a:ext cx="474062" cy="474062"/>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1531" y="3645292"/>
            <a:ext cx="474062" cy="474062"/>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1531" y="4341068"/>
            <a:ext cx="474062" cy="474062"/>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1531" y="5036844"/>
            <a:ext cx="474062" cy="474062"/>
          </a:xfrm>
          <a:prstGeom prst="rect">
            <a:avLst/>
          </a:prstGeom>
        </p:spPr>
      </p:pic>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7215" y="5732621"/>
            <a:ext cx="474062" cy="474062"/>
          </a:xfrm>
          <a:prstGeom prst="rect">
            <a:avLst/>
          </a:prstGeom>
        </p:spPr>
      </p:pic>
      <p:sp>
        <p:nvSpPr>
          <p:cNvPr id="56" name="Rectangle 55"/>
          <p:cNvSpPr/>
          <p:nvPr/>
        </p:nvSpPr>
        <p:spPr>
          <a:xfrm>
            <a:off x="1692230" y="1621238"/>
            <a:ext cx="3061218" cy="91648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DB-Index does not satisfy any of the five properties</a:t>
            </a:r>
            <a:endParaRPr lang="en-GB" sz="2400" b="1" dirty="0">
              <a:solidFill>
                <a:schemeClr val="tx1"/>
              </a:solidFill>
              <a:latin typeface="Agency FB" panose="020B0503020202020204" pitchFamily="34" charset="0"/>
            </a:endParaRPr>
          </a:p>
        </p:txBody>
      </p:sp>
      <p:sp>
        <p:nvSpPr>
          <p:cNvPr id="57" name="Rectangle 56"/>
          <p:cNvSpPr/>
          <p:nvPr/>
        </p:nvSpPr>
        <p:spPr>
          <a:xfrm>
            <a:off x="6993392" y="1636207"/>
            <a:ext cx="4746224" cy="123641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Objective function of</a:t>
            </a:r>
          </a:p>
          <a:p>
            <a:r>
              <a:rPr lang="en-US" sz="2400" b="1" dirty="0" smtClean="0">
                <a:solidFill>
                  <a:schemeClr val="tx1"/>
                </a:solidFill>
                <a:latin typeface="Agency FB" panose="020B0503020202020204" pitchFamily="34" charset="0"/>
              </a:rPr>
              <a:t>Correlation clustering  satisfies the five properties</a:t>
            </a:r>
            <a:endParaRPr lang="en-GB" sz="2400" b="1" dirty="0">
              <a:solidFill>
                <a:schemeClr val="tx1"/>
              </a:solidFill>
              <a:latin typeface="Agency FB" panose="020B0503020202020204" pitchFamily="34" charset="0"/>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799" y="1712275"/>
            <a:ext cx="731520" cy="73152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28340" y="1720906"/>
            <a:ext cx="731520" cy="731520"/>
          </a:xfrm>
          <a:prstGeom prst="rect">
            <a:avLst/>
          </a:prstGeom>
        </p:spPr>
      </p:pic>
    </p:spTree>
    <p:custDataLst>
      <p:tags r:id="rId1"/>
    </p:custDataLst>
    <p:extLst>
      <p:ext uri="{BB962C8B-B14F-4D97-AF65-F5344CB8AC3E}">
        <p14:creationId xmlns:p14="http://schemas.microsoft.com/office/powerpoint/2010/main" val="389354864"/>
      </p:ext>
    </p:extLst>
  </p:cSld>
  <p:clrMapOvr>
    <a:masterClrMapping/>
  </p:clrMapOvr>
  <mc:AlternateContent xmlns:mc="http://schemas.openxmlformats.org/markup-compatibility/2006" xmlns:p14="http://schemas.microsoft.com/office/powerpoint/2010/main">
    <mc:Choice Requires="p14">
      <p:transition spd="slow" p14:dur="2000" advTm="6489"/>
    </mc:Choice>
    <mc:Fallback xmlns="">
      <p:transition spd="slow" advTm="64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par>
                                <p:cTn id="31" presetID="10"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childTnLst>
                                </p:cTn>
                              </p:par>
                              <p:par>
                                <p:cTn id="34" presetID="10" presetClass="entr" presetSubtype="0" fill="hold" nodeType="with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par>
                                <p:cTn id="37" presetID="10"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fade">
                                      <p:cBhvr>
                                        <p:cTn id="53" dur="500"/>
                                        <p:tgtEl>
                                          <p:spTgt spid="5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500"/>
                                        <p:tgtEl>
                                          <p:spTgt spid="2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par>
                                <p:cTn id="71" presetID="10" presetClass="entr" presetSubtype="0" fill="hold" nodeType="with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fade">
                                      <p:cBhvr>
                                        <p:cTn id="73" dur="500"/>
                                        <p:tgtEl>
                                          <p:spTgt spid="3"/>
                                        </p:tgtEl>
                                      </p:cBhvr>
                                    </p:animEffect>
                                  </p:childTnLst>
                                </p:cTn>
                              </p:par>
                              <p:par>
                                <p:cTn id="74" presetID="10" presetClass="entr" presetSubtype="0" fill="hold"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par>
                                <p:cTn id="83" presetID="10" presetClass="entr" presetSubtype="0"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23" grpId="0" animBg="1"/>
      <p:bldP spid="24" grpId="0" animBg="1"/>
      <p:bldP spid="25" grpId="0" animBg="1"/>
      <p:bldP spid="26" grpId="0" animBg="1"/>
      <p:bldP spid="40" grpId="0" animBg="1"/>
      <p:bldP spid="47" grpId="0" animBg="1"/>
      <p:bldP spid="48" grpId="0" animBg="1"/>
      <p:bldP spid="49" grpId="0" animBg="1"/>
      <p:bldP spid="50" grpId="0" animBg="1"/>
      <p:bldP spid="56" grpId="0" animBg="1"/>
      <p:bldP spid="5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80280" cy="1253590"/>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212121"/>
                </a:solidFill>
                <a:latin typeface="Agency FB" panose="020B0503020202020204" pitchFamily="34" charset="0"/>
              </a:rPr>
              <a:t>3 Optimal Incremental Solution</a:t>
            </a: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23</a:t>
            </a:r>
            <a:endParaRPr lang="en-GB" b="1" dirty="0">
              <a:solidFill>
                <a:srgbClr val="212121"/>
              </a:solidFill>
              <a:latin typeface="Agency FB" panose="020B0503020202020204" pitchFamily="34" charset="0"/>
            </a:endParaRPr>
          </a:p>
        </p:txBody>
      </p:sp>
      <p:sp>
        <p:nvSpPr>
          <p:cNvPr id="17" name="Rectangle 16"/>
          <p:cNvSpPr/>
          <p:nvPr/>
        </p:nvSpPr>
        <p:spPr>
          <a:xfrm>
            <a:off x="4556760" y="560882"/>
            <a:ext cx="553297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3.1 Desirable Properties of linkage</a:t>
            </a:r>
            <a:endParaRPr lang="en-GB" sz="3600" b="1" dirty="0">
              <a:solidFill>
                <a:srgbClr val="FF5722"/>
              </a:solidFill>
              <a:latin typeface="Agency FB" panose="020B0503020202020204" pitchFamily="34" charset="0"/>
            </a:endParaRPr>
          </a:p>
        </p:txBody>
      </p:sp>
      <p:sp>
        <p:nvSpPr>
          <p:cNvPr id="21" name="Rectangle 20"/>
          <p:cNvSpPr/>
          <p:nvPr/>
        </p:nvSpPr>
        <p:spPr>
          <a:xfrm>
            <a:off x="818275" y="1695258"/>
            <a:ext cx="560326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Is it really Optimal?</a:t>
            </a:r>
            <a:endParaRPr lang="en-GB" sz="3200" b="1" dirty="0">
              <a:solidFill>
                <a:srgbClr val="FF5722"/>
              </a:solidFill>
              <a:latin typeface="Agency FB" panose="020B0503020202020204" pitchFamily="34" charset="0"/>
            </a:endParaRPr>
          </a:p>
        </p:txBody>
      </p:sp>
      <p:sp>
        <p:nvSpPr>
          <p:cNvPr id="19" name="Rectangle 18"/>
          <p:cNvSpPr/>
          <p:nvPr/>
        </p:nvSpPr>
        <p:spPr>
          <a:xfrm>
            <a:off x="3087513" y="2324839"/>
            <a:ext cx="614909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Defined Objective function</a:t>
            </a:r>
            <a:endParaRPr lang="en-GB" sz="2400" dirty="0">
              <a:solidFill>
                <a:srgbClr val="212121"/>
              </a:solidFill>
              <a:latin typeface="Agency FB" panose="020B0503020202020204" pitchFamily="34" charset="0"/>
            </a:endParaRPr>
          </a:p>
        </p:txBody>
      </p:sp>
      <p:sp>
        <p:nvSpPr>
          <p:cNvPr id="20" name="Rectangle 19"/>
          <p:cNvSpPr/>
          <p:nvPr/>
        </p:nvSpPr>
        <p:spPr>
          <a:xfrm>
            <a:off x="9418980" y="4541995"/>
            <a:ext cx="1500135"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212121"/>
                </a:solidFill>
                <a:latin typeface="Agency FB" panose="020B0503020202020204" pitchFamily="34" charset="0"/>
              </a:rPr>
              <a:t>Second</a:t>
            </a:r>
            <a:endParaRPr lang="en-GB" sz="2800" b="1" dirty="0">
              <a:solidFill>
                <a:srgbClr val="212121"/>
              </a:solidFill>
              <a:latin typeface="Agency FB" panose="020B0503020202020204" pitchFamily="34" charset="0"/>
            </a:endParaRPr>
          </a:p>
        </p:txBody>
      </p:sp>
      <p:sp>
        <p:nvSpPr>
          <p:cNvPr id="23" name="Rectangle 22"/>
          <p:cNvSpPr/>
          <p:nvPr/>
        </p:nvSpPr>
        <p:spPr>
          <a:xfrm>
            <a:off x="4442460" y="4374355"/>
            <a:ext cx="4779374" cy="49835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212121"/>
                </a:solidFill>
                <a:latin typeface="Agency FB" panose="020B0503020202020204" pitchFamily="34" charset="0"/>
              </a:rPr>
              <a:t>Incremental linkage algorithm design possible</a:t>
            </a:r>
            <a:endParaRPr lang="en-GB" sz="2400" dirty="0">
              <a:solidFill>
                <a:srgbClr val="212121"/>
              </a:solidFill>
              <a:latin typeface="Agency FB" panose="020B0503020202020204" pitchFamily="34" charset="0"/>
            </a:endParaRPr>
          </a:p>
        </p:txBody>
      </p:sp>
      <p:cxnSp>
        <p:nvCxnSpPr>
          <p:cNvPr id="24" name="Straight Connector 23"/>
          <p:cNvCxnSpPr/>
          <p:nvPr/>
        </p:nvCxnSpPr>
        <p:spPr>
          <a:xfrm>
            <a:off x="2910787" y="2324378"/>
            <a:ext cx="0" cy="145975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9366504" y="4354545"/>
            <a:ext cx="1147" cy="173780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715011" y="2411882"/>
            <a:ext cx="1108491"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212121"/>
                </a:solidFill>
                <a:latin typeface="Agency FB" panose="020B0503020202020204" pitchFamily="34" charset="0"/>
              </a:rPr>
              <a:t>First</a:t>
            </a:r>
            <a:endParaRPr lang="en-GB" sz="2800" b="1" dirty="0">
              <a:solidFill>
                <a:srgbClr val="212121"/>
              </a:solidFill>
              <a:latin typeface="Agency FB" panose="020B0503020202020204" pitchFamily="34" charset="0"/>
            </a:endParaRPr>
          </a:p>
        </p:txBody>
      </p:sp>
      <p:sp>
        <p:nvSpPr>
          <p:cNvPr id="28" name="Rectangle 27"/>
          <p:cNvSpPr/>
          <p:nvPr/>
        </p:nvSpPr>
        <p:spPr>
          <a:xfrm>
            <a:off x="3087513" y="2745595"/>
            <a:ext cx="614909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Objective function used in Clustering method</a:t>
            </a:r>
            <a:endParaRPr lang="en-GB" sz="2400" dirty="0">
              <a:solidFill>
                <a:srgbClr val="212121"/>
              </a:solidFill>
              <a:latin typeface="Agency FB" panose="020B0503020202020204" pitchFamily="34" charset="0"/>
            </a:endParaRPr>
          </a:p>
        </p:txBody>
      </p:sp>
      <p:sp>
        <p:nvSpPr>
          <p:cNvPr id="29" name="Rectangle 28"/>
          <p:cNvSpPr/>
          <p:nvPr/>
        </p:nvSpPr>
        <p:spPr>
          <a:xfrm>
            <a:off x="3087513" y="3246212"/>
            <a:ext cx="614909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Objective function not applied on clustering algorithm F</a:t>
            </a:r>
            <a:endParaRPr lang="en-GB" sz="2400" dirty="0">
              <a:solidFill>
                <a:srgbClr val="212121"/>
              </a:solidFill>
              <a:latin typeface="Agency FB" panose="020B0503020202020204" pitchFamily="34" charset="0"/>
            </a:endParaRPr>
          </a:p>
        </p:txBody>
      </p:sp>
      <p:sp>
        <p:nvSpPr>
          <p:cNvPr id="33" name="Rectangle 32"/>
          <p:cNvSpPr/>
          <p:nvPr/>
        </p:nvSpPr>
        <p:spPr>
          <a:xfrm>
            <a:off x="1303120" y="4377630"/>
            <a:ext cx="3040767" cy="49835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solidFill>
                  <a:srgbClr val="212121"/>
                </a:solidFill>
                <a:latin typeface="Agency FB" panose="020B0503020202020204" pitchFamily="34" charset="0"/>
              </a:rPr>
              <a:t>N</a:t>
            </a:r>
            <a:r>
              <a:rPr lang="en-US" sz="2400" dirty="0" smtClean="0">
                <a:solidFill>
                  <a:srgbClr val="212121"/>
                </a:solidFill>
                <a:latin typeface="Agency FB" panose="020B0503020202020204" pitchFamily="34" charset="0"/>
              </a:rPr>
              <a:t>ot General Incremental </a:t>
            </a:r>
            <a:endParaRPr lang="en-GB" sz="2400" dirty="0">
              <a:solidFill>
                <a:srgbClr val="212121"/>
              </a:solidFill>
              <a:latin typeface="Agency FB" panose="020B0503020202020204" pitchFamily="34" charset="0"/>
            </a:endParaRPr>
          </a:p>
        </p:txBody>
      </p:sp>
      <p:sp>
        <p:nvSpPr>
          <p:cNvPr id="37" name="Rectangle 36"/>
          <p:cNvSpPr/>
          <p:nvPr/>
        </p:nvSpPr>
        <p:spPr>
          <a:xfrm>
            <a:off x="1303120" y="5025743"/>
            <a:ext cx="3040767" cy="49835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solidFill>
                  <a:srgbClr val="212121"/>
                </a:solidFill>
                <a:latin typeface="Agency FB" panose="020B0503020202020204" pitchFamily="34" charset="0"/>
              </a:rPr>
              <a:t>defined properties are met</a:t>
            </a:r>
            <a:endParaRPr lang="en-GB" sz="2400" dirty="0">
              <a:solidFill>
                <a:srgbClr val="212121"/>
              </a:solidFill>
              <a:latin typeface="Agency FB" panose="020B0503020202020204" pitchFamily="34" charset="0"/>
            </a:endParaRPr>
          </a:p>
        </p:txBody>
      </p:sp>
      <p:sp>
        <p:nvSpPr>
          <p:cNvPr id="38" name="Rectangle 37"/>
          <p:cNvSpPr/>
          <p:nvPr/>
        </p:nvSpPr>
        <p:spPr>
          <a:xfrm>
            <a:off x="4442459" y="5025743"/>
            <a:ext cx="4779376" cy="49835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solidFill>
                  <a:srgbClr val="212121"/>
                </a:solidFill>
                <a:latin typeface="Agency FB" panose="020B0503020202020204" pitchFamily="34" charset="0"/>
              </a:rPr>
              <a:t>An optimal solution</a:t>
            </a:r>
            <a:endParaRPr lang="en-GB" sz="2400" dirty="0">
              <a:solidFill>
                <a:srgbClr val="212121"/>
              </a:solidFill>
              <a:latin typeface="Agency FB" panose="020B0503020202020204" pitchFamily="34" charset="0"/>
            </a:endParaRPr>
          </a:p>
        </p:txBody>
      </p:sp>
      <p:sp>
        <p:nvSpPr>
          <p:cNvPr id="39" name="Rectangle 38"/>
          <p:cNvSpPr/>
          <p:nvPr/>
        </p:nvSpPr>
        <p:spPr>
          <a:xfrm>
            <a:off x="4442459" y="5594003"/>
            <a:ext cx="4779374" cy="49835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212121"/>
                </a:solidFill>
                <a:latin typeface="Agency FB" panose="020B0503020202020204" pitchFamily="34" charset="0"/>
              </a:rPr>
              <a:t>High Quality linkage results generation possible</a:t>
            </a:r>
            <a:endParaRPr lang="en-GB" sz="2400" dirty="0">
              <a:solidFill>
                <a:srgbClr val="212121"/>
              </a:solidFill>
              <a:latin typeface="Agency FB" panose="020B0503020202020204" pitchFamily="34" charset="0"/>
            </a:endParaRPr>
          </a:p>
        </p:txBody>
      </p:sp>
      <p:sp>
        <p:nvSpPr>
          <p:cNvPr id="41" name="Rectangle 40"/>
          <p:cNvSpPr/>
          <p:nvPr/>
        </p:nvSpPr>
        <p:spPr>
          <a:xfrm>
            <a:off x="1303119" y="5597278"/>
            <a:ext cx="3040767" cy="49835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212121"/>
                </a:solidFill>
                <a:latin typeface="Agency FB" panose="020B0503020202020204" pitchFamily="34" charset="0"/>
              </a:rPr>
              <a:t>Properties don’t hold</a:t>
            </a:r>
            <a:endParaRPr lang="en-GB" sz="2400" dirty="0">
              <a:solidFill>
                <a:srgbClr val="21212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4289174509"/>
      </p:ext>
    </p:extLst>
  </p:cSld>
  <p:clrMapOvr>
    <a:masterClrMapping/>
  </p:clrMapOvr>
  <mc:AlternateContent xmlns:mc="http://schemas.openxmlformats.org/markup-compatibility/2006" xmlns:p14="http://schemas.microsoft.com/office/powerpoint/2010/main">
    <mc:Choice Requires="p14">
      <p:transition spd="slow" p14:dur="2000" advTm="141805"/>
    </mc:Choice>
    <mc:Fallback xmlns="">
      <p:transition spd="slow" advTm="1418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500"/>
                                        <p:tgtEl>
                                          <p:spTgt spid="3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9" grpId="0" animBg="1"/>
      <p:bldP spid="20" grpId="0" animBg="1"/>
      <p:bldP spid="23" grpId="0" animBg="1"/>
      <p:bldP spid="27" grpId="0" animBg="1"/>
      <p:bldP spid="28" grpId="0" animBg="1"/>
      <p:bldP spid="29" grpId="0" animBg="1"/>
      <p:bldP spid="33" grpId="0" animBg="1"/>
      <p:bldP spid="37" grpId="0" animBg="1"/>
      <p:bldP spid="38" grpId="0" animBg="1"/>
      <p:bldP spid="39" grpId="0" animBg="1"/>
      <p:bldP spid="4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1" y="163782"/>
            <a:ext cx="5617323" cy="692226"/>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212121"/>
                </a:solidFill>
                <a:latin typeface="Agency FB" panose="020B0503020202020204" pitchFamily="34" charset="0"/>
              </a:rPr>
              <a:t>3 Optimal Incremental Solution</a:t>
            </a:r>
            <a:endParaRPr lang="en-GB" sz="32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19" name="Rectangle 18"/>
          <p:cNvSpPr/>
          <p:nvPr/>
        </p:nvSpPr>
        <p:spPr>
          <a:xfrm>
            <a:off x="5393802" y="362331"/>
            <a:ext cx="594359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3.2 Connected component Algorithm</a:t>
            </a:r>
            <a:endParaRPr lang="en-GB" sz="3600" b="1" dirty="0">
              <a:solidFill>
                <a:srgbClr val="FF5722"/>
              </a:solidFill>
              <a:latin typeface="Agency FB" panose="020B0503020202020204" pitchFamily="34" charset="0"/>
            </a:endParaRPr>
          </a:p>
        </p:txBody>
      </p:sp>
      <p:sp>
        <p:nvSpPr>
          <p:cNvPr id="13" name="Rectangle 12"/>
          <p:cNvSpPr/>
          <p:nvPr/>
        </p:nvSpPr>
        <p:spPr>
          <a:xfrm>
            <a:off x="541694" y="1020542"/>
            <a:ext cx="462974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tx1"/>
                </a:solidFill>
                <a:latin typeface="Agency FB" panose="020B0503020202020204" pitchFamily="34" charset="0"/>
              </a:rPr>
              <a:t>Definition 3.11 : </a:t>
            </a:r>
            <a:r>
              <a:rPr lang="en-US" sz="2400" b="1" dirty="0" smtClean="0">
                <a:solidFill>
                  <a:schemeClr val="tx1"/>
                </a:solidFill>
                <a:latin typeface="Agency FB" panose="020B0503020202020204" pitchFamily="34" charset="0"/>
              </a:rPr>
              <a:t>CONNECTED COMPONENT</a:t>
            </a:r>
            <a:endParaRPr lang="en-GB" sz="2800" b="1" dirty="0">
              <a:solidFill>
                <a:schemeClr val="tx1"/>
              </a:solidFill>
              <a:latin typeface="Agency FB" panose="020B0503020202020204" pitchFamily="34" charset="0"/>
            </a:endParaRPr>
          </a:p>
        </p:txBody>
      </p:sp>
      <p:sp>
        <p:nvSpPr>
          <p:cNvPr id="14" name="Rectangle 13"/>
          <p:cNvSpPr/>
          <p:nvPr/>
        </p:nvSpPr>
        <p:spPr>
          <a:xfrm>
            <a:off x="6631337" y="1615440"/>
            <a:ext cx="302305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A similarity Graph</a:t>
            </a:r>
            <a:endParaRPr lang="en-GB" sz="2000" dirty="0">
              <a:solidFill>
                <a:srgbClr val="212121"/>
              </a:solidFill>
              <a:latin typeface="Agency FB" panose="020B0503020202020204" pitchFamily="34" charset="0"/>
            </a:endParaRPr>
          </a:p>
        </p:txBody>
      </p:sp>
      <p:sp>
        <p:nvSpPr>
          <p:cNvPr id="17" name="Rectangle 16"/>
          <p:cNvSpPr/>
          <p:nvPr/>
        </p:nvSpPr>
        <p:spPr>
          <a:xfrm>
            <a:off x="6868909" y="1163811"/>
            <a:ext cx="135892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5722"/>
                </a:solidFill>
                <a:latin typeface="Agency FB" panose="020B0503020202020204" pitchFamily="34" charset="0"/>
              </a:rPr>
              <a:t>Legends</a:t>
            </a:r>
            <a:endParaRPr lang="en-GB" sz="2400" b="1" dirty="0">
              <a:solidFill>
                <a:srgbClr val="FF5722"/>
              </a:solidFill>
              <a:latin typeface="Agency FB" panose="020B0503020202020204" pitchFamily="34" charset="0"/>
            </a:endParaRPr>
          </a:p>
        </p:txBody>
      </p:sp>
      <p:cxnSp>
        <p:nvCxnSpPr>
          <p:cNvPr id="20" name="Straight Connector 19"/>
          <p:cNvCxnSpPr/>
          <p:nvPr/>
        </p:nvCxnSpPr>
        <p:spPr>
          <a:xfrm>
            <a:off x="6057900" y="1679518"/>
            <a:ext cx="0" cy="1604183"/>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rotWithShape="1">
          <a:blip r:embed="rId3">
            <a:extLst>
              <a:ext uri="{28A0092B-C50C-407E-A947-70E740481C1C}">
                <a14:useLocalDpi xmlns:a14="http://schemas.microsoft.com/office/drawing/2010/main" val="0"/>
              </a:ext>
            </a:extLst>
          </a:blip>
          <a:srcRect t="-7474" r="69311"/>
          <a:stretch/>
        </p:blipFill>
        <p:spPr>
          <a:xfrm>
            <a:off x="5308039" y="1679518"/>
            <a:ext cx="460728" cy="499602"/>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53207"/>
          <a:stretch/>
        </p:blipFill>
        <p:spPr>
          <a:xfrm>
            <a:off x="5069840" y="2268958"/>
            <a:ext cx="698927" cy="434378"/>
          </a:xfrm>
          <a:prstGeom prst="rect">
            <a:avLst/>
          </a:prstGeom>
        </p:spPr>
      </p:pic>
      <p:sp>
        <p:nvSpPr>
          <p:cNvPr id="22" name="Rectangle 21"/>
          <p:cNvSpPr/>
          <p:nvPr/>
        </p:nvSpPr>
        <p:spPr>
          <a:xfrm>
            <a:off x="1628531" y="3684281"/>
            <a:ext cx="2912158"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5722"/>
                </a:solidFill>
                <a:latin typeface="Agency FB" panose="020B0503020202020204" pitchFamily="34" charset="0"/>
              </a:rPr>
              <a:t>Transitive closure of a node</a:t>
            </a:r>
            <a:endParaRPr lang="en-GB" sz="2000" b="1" dirty="0">
              <a:solidFill>
                <a:srgbClr val="FF5722"/>
              </a:solidFill>
              <a:latin typeface="Agency FB" panose="020B0503020202020204" pitchFamily="34" charset="0"/>
            </a:endParaRPr>
          </a:p>
        </p:txBody>
      </p:sp>
      <p:sp>
        <p:nvSpPr>
          <p:cNvPr id="23" name="Rectangle 22"/>
          <p:cNvSpPr/>
          <p:nvPr/>
        </p:nvSpPr>
        <p:spPr>
          <a:xfrm>
            <a:off x="1578297" y="4479271"/>
            <a:ext cx="302305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5722"/>
                </a:solidFill>
                <a:latin typeface="Agency FB" panose="020B0503020202020204" pitchFamily="34" charset="0"/>
              </a:rPr>
              <a:t>Transitive closure of an edge</a:t>
            </a:r>
            <a:endParaRPr lang="en-GB" sz="2000" b="1" dirty="0">
              <a:solidFill>
                <a:srgbClr val="FF5722"/>
              </a:solidFill>
              <a:latin typeface="Agency FB" panose="020B0503020202020204" pitchFamily="34"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6593" y="2780737"/>
            <a:ext cx="1295512" cy="502964"/>
          </a:xfrm>
          <a:prstGeom prst="rect">
            <a:avLst/>
          </a:prstGeom>
        </p:spPr>
      </p:pic>
      <p:sp>
        <p:nvSpPr>
          <p:cNvPr id="24" name="Rectangle 23"/>
          <p:cNvSpPr/>
          <p:nvPr/>
        </p:nvSpPr>
        <p:spPr>
          <a:xfrm>
            <a:off x="3821079" y="5572932"/>
            <a:ext cx="3316976"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Union of Transitive closures for each</a:t>
            </a:r>
            <a:endParaRPr lang="en-GB" sz="2000" dirty="0">
              <a:solidFill>
                <a:srgbClr val="212121"/>
              </a:solidFill>
              <a:latin typeface="Agency FB" panose="020B0503020202020204" pitchFamily="34" charset="0"/>
            </a:endParaRPr>
          </a:p>
        </p:txBody>
      </p:sp>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7771" y="5632804"/>
            <a:ext cx="1295512" cy="502964"/>
          </a:xfrm>
          <a:prstGeom prst="rect">
            <a:avLst/>
          </a:prstGeom>
        </p:spPr>
      </p:pic>
      <p:sp>
        <p:nvSpPr>
          <p:cNvPr id="26" name="Rectangle 25"/>
          <p:cNvSpPr/>
          <p:nvPr/>
        </p:nvSpPr>
        <p:spPr>
          <a:xfrm>
            <a:off x="7138055" y="5195774"/>
            <a:ext cx="961876" cy="457200"/>
          </a:xfrm>
          <a:prstGeom prst="rect">
            <a:avLst/>
          </a:prstGeom>
          <a:no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212121"/>
                </a:solidFill>
                <a:latin typeface="Agency FB" panose="020B0503020202020204" pitchFamily="34" charset="0"/>
              </a:rPr>
              <a:t>Inserted</a:t>
            </a:r>
            <a:endParaRPr lang="en-GB" sz="2000" dirty="0">
              <a:solidFill>
                <a:srgbClr val="212121"/>
              </a:solidFill>
              <a:latin typeface="Agency FB" panose="020B0503020202020204" pitchFamily="34" charset="0"/>
            </a:endParaRPr>
          </a:p>
        </p:txBody>
      </p:sp>
      <p:sp>
        <p:nvSpPr>
          <p:cNvPr id="27" name="Rectangle 26"/>
          <p:cNvSpPr/>
          <p:nvPr/>
        </p:nvSpPr>
        <p:spPr>
          <a:xfrm>
            <a:off x="7138055" y="5652974"/>
            <a:ext cx="961876" cy="406176"/>
          </a:xfrm>
          <a:prstGeom prst="rect">
            <a:avLst/>
          </a:prstGeom>
          <a:no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212121"/>
                </a:solidFill>
                <a:latin typeface="Agency FB" panose="020B0503020202020204" pitchFamily="34" charset="0"/>
              </a:rPr>
              <a:t>Deleted</a:t>
            </a:r>
            <a:endParaRPr lang="en-GB" sz="2000" dirty="0">
              <a:solidFill>
                <a:srgbClr val="212121"/>
              </a:solidFill>
              <a:latin typeface="Agency FB" panose="020B0503020202020204" pitchFamily="34" charset="0"/>
            </a:endParaRPr>
          </a:p>
        </p:txBody>
      </p:sp>
      <p:sp>
        <p:nvSpPr>
          <p:cNvPr id="28" name="Rectangle 27"/>
          <p:cNvSpPr/>
          <p:nvPr/>
        </p:nvSpPr>
        <p:spPr>
          <a:xfrm>
            <a:off x="7138055" y="6059150"/>
            <a:ext cx="961876" cy="406175"/>
          </a:xfrm>
          <a:prstGeom prst="rect">
            <a:avLst/>
          </a:prstGeom>
          <a:no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212121"/>
                </a:solidFill>
                <a:latin typeface="Agency FB" panose="020B0503020202020204" pitchFamily="34" charset="0"/>
              </a:rPr>
              <a:t>Changed</a:t>
            </a:r>
            <a:endParaRPr lang="en-GB" sz="2000" dirty="0">
              <a:solidFill>
                <a:srgbClr val="212121"/>
              </a:solidFill>
              <a:latin typeface="Agency FB" panose="020B0503020202020204" pitchFamily="34" charset="0"/>
            </a:endParaRPr>
          </a:p>
        </p:txBody>
      </p:sp>
      <p:sp>
        <p:nvSpPr>
          <p:cNvPr id="29" name="Rectangle 28"/>
          <p:cNvSpPr/>
          <p:nvPr/>
        </p:nvSpPr>
        <p:spPr>
          <a:xfrm>
            <a:off x="8788770" y="5537623"/>
            <a:ext cx="1729476"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Node or Edge</a:t>
            </a:r>
            <a:endParaRPr lang="en-GB" sz="2000" dirty="0">
              <a:solidFill>
                <a:srgbClr val="212121"/>
              </a:solidFill>
              <a:latin typeface="Agency FB" panose="020B0503020202020204" pitchFamily="34" charset="0"/>
            </a:endParaRPr>
          </a:p>
        </p:txBody>
      </p:sp>
      <p:sp>
        <p:nvSpPr>
          <p:cNvPr id="30" name="Rectangle 29"/>
          <p:cNvSpPr/>
          <p:nvPr/>
        </p:nvSpPr>
        <p:spPr>
          <a:xfrm>
            <a:off x="4630118" y="3714551"/>
            <a:ext cx="2124718"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Connected subgraph in </a:t>
            </a:r>
            <a:endParaRPr lang="en-GB" sz="2000" dirty="0">
              <a:solidFill>
                <a:srgbClr val="212121"/>
              </a:solidFill>
              <a:latin typeface="Agency FB" panose="020B0503020202020204" pitchFamily="34" charset="0"/>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1496" y="3774140"/>
            <a:ext cx="1493649" cy="434378"/>
          </a:xfrm>
          <a:prstGeom prst="rect">
            <a:avLst/>
          </a:prstGeom>
        </p:spPr>
      </p:pic>
      <p:pic>
        <p:nvPicPr>
          <p:cNvPr id="33" name="Picture 32"/>
          <p:cNvPicPr>
            <a:picLocks noChangeAspect="1"/>
          </p:cNvPicPr>
          <p:nvPr/>
        </p:nvPicPr>
        <p:blipFill rotWithShape="1">
          <a:blip r:embed="rId4">
            <a:extLst>
              <a:ext uri="{28A0092B-C50C-407E-A947-70E740481C1C}">
                <a14:useLocalDpi xmlns:a14="http://schemas.microsoft.com/office/drawing/2010/main" val="0"/>
              </a:ext>
            </a:extLst>
          </a:blip>
          <a:srcRect l="25198" t="-2619" r="46233"/>
          <a:stretch/>
        </p:blipFill>
        <p:spPr>
          <a:xfrm>
            <a:off x="8215719" y="3774140"/>
            <a:ext cx="426720" cy="445752"/>
          </a:xfrm>
          <a:prstGeom prst="rect">
            <a:avLst/>
          </a:prstGeom>
        </p:spPr>
      </p:pic>
      <p:sp>
        <p:nvSpPr>
          <p:cNvPr id="37" name="Rectangle 36"/>
          <p:cNvSpPr/>
          <p:nvPr/>
        </p:nvSpPr>
        <p:spPr>
          <a:xfrm>
            <a:off x="8580785" y="3721542"/>
            <a:ext cx="1160506"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The node</a:t>
            </a:r>
            <a:endParaRPr lang="en-GB" sz="2000" dirty="0">
              <a:solidFill>
                <a:srgbClr val="212121"/>
              </a:solidFill>
              <a:latin typeface="Agency FB" panose="020B0503020202020204" pitchFamily="34" charset="0"/>
            </a:endParaRPr>
          </a:p>
        </p:txBody>
      </p:sp>
      <p:sp>
        <p:nvSpPr>
          <p:cNvPr id="38" name="Rectangle 37"/>
          <p:cNvSpPr/>
          <p:nvPr/>
        </p:nvSpPr>
        <p:spPr>
          <a:xfrm>
            <a:off x="4630118" y="4483654"/>
            <a:ext cx="2124718"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Connected subgraph in </a:t>
            </a:r>
            <a:endParaRPr lang="en-GB" sz="2000" dirty="0">
              <a:solidFill>
                <a:srgbClr val="212121"/>
              </a:solidFill>
              <a:latin typeface="Agency FB" panose="020B0503020202020204" pitchFamily="34"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1496" y="4543243"/>
            <a:ext cx="1493649" cy="434378"/>
          </a:xfrm>
          <a:prstGeom prst="rect">
            <a:avLst/>
          </a:prstGeom>
        </p:spPr>
      </p:pic>
      <p:pic>
        <p:nvPicPr>
          <p:cNvPr id="41" name="Picture 40"/>
          <p:cNvPicPr>
            <a:picLocks noChangeAspect="1"/>
          </p:cNvPicPr>
          <p:nvPr/>
        </p:nvPicPr>
        <p:blipFill rotWithShape="1">
          <a:blip r:embed="rId4">
            <a:extLst>
              <a:ext uri="{28A0092B-C50C-407E-A947-70E740481C1C}">
                <a14:useLocalDpi xmlns:a14="http://schemas.microsoft.com/office/drawing/2010/main" val="0"/>
              </a:ext>
            </a:extLst>
          </a:blip>
          <a:srcRect l="25198" t="-2619" r="46233"/>
          <a:stretch/>
        </p:blipFill>
        <p:spPr>
          <a:xfrm>
            <a:off x="8215719" y="4505570"/>
            <a:ext cx="426720" cy="445752"/>
          </a:xfrm>
          <a:prstGeom prst="rect">
            <a:avLst/>
          </a:prstGeom>
        </p:spPr>
      </p:pic>
      <p:sp>
        <p:nvSpPr>
          <p:cNvPr id="42" name="Rectangle 41"/>
          <p:cNvSpPr/>
          <p:nvPr/>
        </p:nvSpPr>
        <p:spPr>
          <a:xfrm>
            <a:off x="8580785" y="4490148"/>
            <a:ext cx="1160506"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The edge</a:t>
            </a:r>
            <a:endParaRPr lang="en-GB" sz="2000" dirty="0">
              <a:solidFill>
                <a:srgbClr val="212121"/>
              </a:solidFill>
              <a:latin typeface="Agency FB" panose="020B0503020202020204" pitchFamily="34" charset="0"/>
            </a:endParaRPr>
          </a:p>
        </p:txBody>
      </p:sp>
      <p:pic>
        <p:nvPicPr>
          <p:cNvPr id="11" name="Picture 10"/>
          <p:cNvPicPr>
            <a:picLocks noChangeAspect="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121197" y="5153242"/>
            <a:ext cx="620127" cy="1346493"/>
          </a:xfrm>
          <a:prstGeom prst="rect">
            <a:avLst/>
          </a:prstGeom>
        </p:spPr>
      </p:pic>
      <p:grpSp>
        <p:nvGrpSpPr>
          <p:cNvPr id="12" name="Group 11"/>
          <p:cNvGrpSpPr/>
          <p:nvPr/>
        </p:nvGrpSpPr>
        <p:grpSpPr>
          <a:xfrm>
            <a:off x="6631337" y="2078460"/>
            <a:ext cx="1920348" cy="571053"/>
            <a:chOff x="6631337" y="2036413"/>
            <a:chExt cx="1920348" cy="571053"/>
          </a:xfrm>
        </p:grpSpPr>
        <p:sp>
          <p:nvSpPr>
            <p:cNvPr id="44" name="Rectangle 43"/>
            <p:cNvSpPr/>
            <p:nvPr/>
          </p:nvSpPr>
          <p:spPr>
            <a:xfrm>
              <a:off x="6631337" y="2109116"/>
              <a:ext cx="171002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An increment on</a:t>
              </a:r>
              <a:endParaRPr lang="en-GB" sz="2000" dirty="0">
                <a:solidFill>
                  <a:srgbClr val="212121"/>
                </a:solidFill>
                <a:latin typeface="Agency FB" panose="020B0503020202020204" pitchFamily="34" charset="0"/>
              </a:endParaRPr>
            </a:p>
          </p:txBody>
        </p:sp>
        <p:pic>
          <p:nvPicPr>
            <p:cNvPr id="45" name="Picture 44"/>
            <p:cNvPicPr>
              <a:picLocks noChangeAspect="1"/>
            </p:cNvPicPr>
            <p:nvPr/>
          </p:nvPicPr>
          <p:blipFill rotWithShape="1">
            <a:blip r:embed="rId3">
              <a:extLst>
                <a:ext uri="{28A0092B-C50C-407E-A947-70E740481C1C}">
                  <a14:useLocalDpi xmlns:a14="http://schemas.microsoft.com/office/drawing/2010/main" val="0"/>
                </a:ext>
              </a:extLst>
            </a:blip>
            <a:srcRect t="-7474" r="69311"/>
            <a:stretch/>
          </p:blipFill>
          <p:spPr>
            <a:xfrm>
              <a:off x="8090957" y="2036413"/>
              <a:ext cx="460728" cy="499602"/>
            </a:xfrm>
            <a:prstGeom prst="rect">
              <a:avLst/>
            </a:prstGeom>
          </p:spPr>
        </p:pic>
      </p:grpSp>
      <p:grpSp>
        <p:nvGrpSpPr>
          <p:cNvPr id="48" name="Group 47"/>
          <p:cNvGrpSpPr/>
          <p:nvPr/>
        </p:nvGrpSpPr>
        <p:grpSpPr>
          <a:xfrm>
            <a:off x="6614380" y="2711165"/>
            <a:ext cx="2833094" cy="498350"/>
            <a:chOff x="6614380" y="2669118"/>
            <a:chExt cx="2833094" cy="498350"/>
          </a:xfrm>
        </p:grpSpPr>
        <p:sp>
          <p:nvSpPr>
            <p:cNvPr id="46" name="Rectangle 45"/>
            <p:cNvSpPr/>
            <p:nvPr/>
          </p:nvSpPr>
          <p:spPr>
            <a:xfrm>
              <a:off x="6614380" y="2669118"/>
              <a:ext cx="218418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Connected component of </a:t>
              </a:r>
              <a:endParaRPr lang="en-GB" sz="2000" dirty="0">
                <a:solidFill>
                  <a:srgbClr val="212121"/>
                </a:solidFill>
                <a:latin typeface="Agency FB" panose="020B0503020202020204" pitchFamily="34" charset="0"/>
              </a:endParaRPr>
            </a:p>
          </p:txBody>
        </p:sp>
        <p:pic>
          <p:nvPicPr>
            <p:cNvPr id="47" name="Picture 46"/>
            <p:cNvPicPr>
              <a:picLocks noChangeAspect="1"/>
            </p:cNvPicPr>
            <p:nvPr/>
          </p:nvPicPr>
          <p:blipFill rotWithShape="1">
            <a:blip r:embed="rId4">
              <a:extLst>
                <a:ext uri="{28A0092B-C50C-407E-A947-70E740481C1C}">
                  <a14:useLocalDpi xmlns:a14="http://schemas.microsoft.com/office/drawing/2010/main" val="0"/>
                </a:ext>
              </a:extLst>
            </a:blip>
            <a:srcRect l="53207"/>
            <a:stretch/>
          </p:blipFill>
          <p:spPr>
            <a:xfrm>
              <a:off x="8748547" y="2727923"/>
              <a:ext cx="698927" cy="434378"/>
            </a:xfrm>
            <a:prstGeom prst="rect">
              <a:avLst/>
            </a:prstGeom>
          </p:spPr>
        </p:pic>
      </p:grpSp>
    </p:spTree>
    <p:extLst>
      <p:ext uri="{BB962C8B-B14F-4D97-AF65-F5344CB8AC3E}">
        <p14:creationId xmlns:p14="http://schemas.microsoft.com/office/powerpoint/2010/main" val="12728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par>
                                <p:cTn id="53" presetID="10"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fade">
                                      <p:cBhvr>
                                        <p:cTn id="68" dur="500"/>
                                        <p:tgtEl>
                                          <p:spTgt spid="38"/>
                                        </p:tgtEl>
                                      </p:cBhvr>
                                    </p:animEffect>
                                  </p:childTnLst>
                                </p:cTn>
                              </p:par>
                              <p:par>
                                <p:cTn id="69" presetID="10" presetClass="entr" presetSubtype="0"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childTnLst>
                                </p:cTn>
                              </p:par>
                              <p:par>
                                <p:cTn id="72" presetID="10" presetClass="entr" presetSubtype="0" fill="hold"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500"/>
                                        <p:tgtEl>
                                          <p:spTgt spid="4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500"/>
                                        <p:tgtEl>
                                          <p:spTgt spid="4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500"/>
                                        <p:tgtEl>
                                          <p:spTgt spid="2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fade">
                                      <p:cBhvr>
                                        <p:cTn id="90" dur="500"/>
                                        <p:tgtEl>
                                          <p:spTgt spid="2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500"/>
                                        <p:tgtEl>
                                          <p:spTgt spid="2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fade">
                                      <p:cBhvr>
                                        <p:cTn id="96" dur="500"/>
                                        <p:tgtEl>
                                          <p:spTgt spid="28"/>
                                        </p:tgtEl>
                                      </p:cBhvr>
                                    </p:animEffect>
                                  </p:childTnLst>
                                </p:cTn>
                              </p:par>
                              <p:par>
                                <p:cTn id="97" presetID="10" presetClass="entr" presetSubtype="0" fill="hold" nodeType="withEffect">
                                  <p:stCondLst>
                                    <p:cond delay="0"/>
                                  </p:stCondLst>
                                  <p:childTnLst>
                                    <p:set>
                                      <p:cBhvr>
                                        <p:cTn id="98" dur="1" fill="hold">
                                          <p:stCondLst>
                                            <p:cond delay="0"/>
                                          </p:stCondLst>
                                        </p:cTn>
                                        <p:tgtEl>
                                          <p:spTgt spid="11"/>
                                        </p:tgtEl>
                                        <p:attrNameLst>
                                          <p:attrName>style.visibility</p:attrName>
                                        </p:attrNameLst>
                                      </p:cBhvr>
                                      <p:to>
                                        <p:strVal val="visible"/>
                                      </p:to>
                                    </p:set>
                                    <p:animEffect transition="in" filter="fade">
                                      <p:cBhvr>
                                        <p:cTn id="99" dur="500"/>
                                        <p:tgtEl>
                                          <p:spTgt spid="11"/>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fade">
                                      <p:cBhvr>
                                        <p:cTn id="10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P spid="22" grpId="0" animBg="1"/>
      <p:bldP spid="23" grpId="0" animBg="1"/>
      <p:bldP spid="24" grpId="0" animBg="1"/>
      <p:bldP spid="26" grpId="0" animBg="1"/>
      <p:bldP spid="27" grpId="0" animBg="1"/>
      <p:bldP spid="28" grpId="0" animBg="1"/>
      <p:bldP spid="29" grpId="0" animBg="1"/>
      <p:bldP spid="30" grpId="0" animBg="1"/>
      <p:bldP spid="37" grpId="0" animBg="1"/>
      <p:bldP spid="38"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05</a:t>
            </a:r>
            <a:endParaRPr lang="en-GB" b="1" dirty="0">
              <a:solidFill>
                <a:srgbClr val="212121"/>
              </a:solidFill>
              <a:latin typeface="Agency FB" panose="020B0503020202020204" pitchFamily="34" charset="0"/>
            </a:endParaRPr>
          </a:p>
        </p:txBody>
      </p:sp>
      <p:sp>
        <p:nvSpPr>
          <p:cNvPr id="359" name="Rectangle 195" hidden="1"/>
          <p:cNvSpPr>
            <a:spLocks noChangeArrowheads="1"/>
          </p:cNvSpPr>
          <p:nvPr/>
        </p:nvSpPr>
        <p:spPr bwMode="auto">
          <a:xfrm>
            <a:off x="9575801" y="3087688"/>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7" name="Rectangle 436"/>
          <p:cNvSpPr/>
          <p:nvPr/>
        </p:nvSpPr>
        <p:spPr>
          <a:xfrm>
            <a:off x="933073" y="1371600"/>
            <a:ext cx="4250174"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212121"/>
                </a:solidFill>
                <a:latin typeface="Agency FB" panose="020B0503020202020204" pitchFamily="34" charset="0"/>
              </a:rPr>
              <a:t>2 Questions asked in the paper</a:t>
            </a:r>
            <a:endParaRPr lang="en-GB" sz="2800" b="1" dirty="0">
              <a:solidFill>
                <a:srgbClr val="212121"/>
              </a:solidFill>
              <a:latin typeface="Agency FB" panose="020B0503020202020204" pitchFamily="34" charset="0"/>
            </a:endParaRPr>
          </a:p>
        </p:txBody>
      </p:sp>
      <p:sp>
        <p:nvSpPr>
          <p:cNvPr id="441" name="Rounded Rectangle 440"/>
          <p:cNvSpPr/>
          <p:nvPr/>
        </p:nvSpPr>
        <p:spPr>
          <a:xfrm>
            <a:off x="1675756" y="2209818"/>
            <a:ext cx="7690748" cy="799925"/>
          </a:xfrm>
          <a:prstGeom prst="roundRect">
            <a:avLst>
              <a:gd name="adj" fmla="val 8772"/>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When Batch Linkage not General Incremental, </a:t>
            </a:r>
            <a:endParaRPr lang="en-GB" sz="2400" dirty="0">
              <a:solidFill>
                <a:schemeClr val="tx1"/>
              </a:solidFill>
              <a:latin typeface="Agency FB" panose="020B0503020202020204" pitchFamily="34" charset="0"/>
            </a:endParaRPr>
          </a:p>
        </p:txBody>
      </p:sp>
      <p:sp>
        <p:nvSpPr>
          <p:cNvPr id="30" name="Rounded Rectangle 29"/>
          <p:cNvSpPr/>
          <p:nvPr/>
        </p:nvSpPr>
        <p:spPr>
          <a:xfrm>
            <a:off x="1675756" y="3009743"/>
            <a:ext cx="7690748" cy="790221"/>
          </a:xfrm>
          <a:prstGeom prst="roundRect">
            <a:avLst>
              <a:gd name="adj" fmla="val 8772"/>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Can we do better than just conducting linkage from Scratch?</a:t>
            </a:r>
            <a:endParaRPr lang="en-GB" sz="2400" dirty="0">
              <a:solidFill>
                <a:schemeClr val="tx1"/>
              </a:solidFill>
              <a:latin typeface="Agency FB" panose="020B0503020202020204" pitchFamily="34" charset="0"/>
            </a:endParaRPr>
          </a:p>
        </p:txBody>
      </p:sp>
      <p:sp>
        <p:nvSpPr>
          <p:cNvPr id="2" name="Pentagon 1"/>
          <p:cNvSpPr/>
          <p:nvPr/>
        </p:nvSpPr>
        <p:spPr>
          <a:xfrm>
            <a:off x="1235842" y="2797294"/>
            <a:ext cx="474875" cy="424898"/>
          </a:xfrm>
          <a:prstGeom prst="homePlate">
            <a:avLst>
              <a:gd name="adj" fmla="val 15863"/>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01</a:t>
            </a:r>
            <a:endParaRPr lang="en-GB" b="1" dirty="0">
              <a:solidFill>
                <a:schemeClr val="tx1"/>
              </a:solidFill>
              <a:latin typeface="Agency FB" panose="020B0503020202020204" pitchFamily="34" charset="0"/>
            </a:endParaRPr>
          </a:p>
        </p:txBody>
      </p:sp>
      <p:sp>
        <p:nvSpPr>
          <p:cNvPr id="38" name="Rounded Rectangle 37"/>
          <p:cNvSpPr/>
          <p:nvPr/>
        </p:nvSpPr>
        <p:spPr>
          <a:xfrm>
            <a:off x="1719082" y="5163455"/>
            <a:ext cx="7690748" cy="777534"/>
          </a:xfrm>
          <a:prstGeom prst="roundRect">
            <a:avLst>
              <a:gd name="adj" fmla="val 8772"/>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Efficiency of the algorithm</a:t>
            </a:r>
            <a:endParaRPr lang="en-GB" sz="2400" dirty="0">
              <a:solidFill>
                <a:schemeClr val="tx1"/>
              </a:solidFill>
              <a:latin typeface="Agency FB" panose="020B0503020202020204" pitchFamily="34" charset="0"/>
            </a:endParaRPr>
          </a:p>
        </p:txBody>
      </p:sp>
      <p:sp>
        <p:nvSpPr>
          <p:cNvPr id="39" name="Pentagon 38"/>
          <p:cNvSpPr/>
          <p:nvPr/>
        </p:nvSpPr>
        <p:spPr>
          <a:xfrm>
            <a:off x="1252572" y="4954283"/>
            <a:ext cx="474875" cy="424898"/>
          </a:xfrm>
          <a:prstGeom prst="homePlate">
            <a:avLst>
              <a:gd name="adj" fmla="val 15863"/>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02</a:t>
            </a:r>
            <a:endParaRPr lang="en-GB" b="1" dirty="0">
              <a:solidFill>
                <a:schemeClr val="tx1"/>
              </a:solidFill>
              <a:latin typeface="Agency FB" panose="020B0503020202020204" pitchFamily="34" charset="0"/>
            </a:endParaRPr>
          </a:p>
        </p:txBody>
      </p:sp>
      <p:sp>
        <p:nvSpPr>
          <p:cNvPr id="41" name="Rounded Rectangle 40"/>
          <p:cNvSpPr/>
          <p:nvPr/>
        </p:nvSpPr>
        <p:spPr>
          <a:xfrm>
            <a:off x="1710717" y="4386827"/>
            <a:ext cx="7690748" cy="776628"/>
          </a:xfrm>
          <a:prstGeom prst="roundRect">
            <a:avLst>
              <a:gd name="adj" fmla="val 8772"/>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1"/>
                </a:solidFill>
                <a:latin typeface="Agency FB" panose="020B0503020202020204" pitchFamily="34" charset="0"/>
              </a:rPr>
              <a:t>Quality of the Linkage results</a:t>
            </a:r>
            <a:endParaRPr lang="en-GB" sz="2400" dirty="0">
              <a:solidFill>
                <a:schemeClr val="tx1"/>
              </a:solidFill>
              <a:latin typeface="Agency FB" panose="020B050302020202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95618" y="2311439"/>
            <a:ext cx="698304" cy="698304"/>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62576" y="3222192"/>
            <a:ext cx="399963" cy="399963"/>
          </a:xfrm>
          <a:prstGeom prst="rect">
            <a:avLst/>
          </a:prstGeom>
        </p:spPr>
      </p:pic>
      <p:sp>
        <p:nvSpPr>
          <p:cNvPr id="9" name="Rounded Rectangle 8"/>
          <p:cNvSpPr/>
          <p:nvPr/>
        </p:nvSpPr>
        <p:spPr>
          <a:xfrm>
            <a:off x="5017583" y="4888330"/>
            <a:ext cx="787079" cy="677820"/>
          </a:xfrm>
          <a:prstGeom prst="roundRect">
            <a:avLst>
              <a:gd name="adj" fmla="val 1298"/>
            </a:avLst>
          </a:prstGeom>
          <a:solidFill>
            <a:srgbClr val="92D050"/>
          </a:solidFill>
          <a:ln>
            <a:solidFill>
              <a:srgbClr val="212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anose="020B0503020202020204" pitchFamily="34" charset="0"/>
              </a:rPr>
              <a:t>Vs</a:t>
            </a:r>
            <a:endParaRPr lang="en-GB" sz="2400" b="1" dirty="0">
              <a:solidFill>
                <a:schemeClr val="tx1"/>
              </a:solidFill>
              <a:latin typeface="Agency FB" panose="020B0503020202020204" pitchFamily="34" charset="0"/>
            </a:endParaRPr>
          </a:p>
        </p:txBody>
      </p:sp>
      <p:pic>
        <p:nvPicPr>
          <p:cNvPr id="10" name="Picture 9"/>
          <p:cNvPicPr>
            <a:picLocks noChangeAspect="1"/>
          </p:cNvPicPr>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9645053" y="5328912"/>
            <a:ext cx="599434" cy="599434"/>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04932" y="4480762"/>
            <a:ext cx="715249" cy="715249"/>
          </a:xfrm>
          <a:prstGeom prst="rect">
            <a:avLst/>
          </a:prstGeom>
        </p:spPr>
      </p:pic>
      <p:sp>
        <p:nvSpPr>
          <p:cNvPr id="25" name="Parallelogram 24"/>
          <p:cNvSpPr/>
          <p:nvPr/>
        </p:nvSpPr>
        <p:spPr>
          <a:xfrm>
            <a:off x="-254000" y="326645"/>
            <a:ext cx="3652520" cy="71831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1. Introduction</a:t>
            </a:r>
            <a:endParaRPr lang="en-GB" sz="4000" b="1" dirty="0">
              <a:solidFill>
                <a:srgbClr val="21212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3310997175"/>
      </p:ext>
    </p:extLst>
  </p:cSld>
  <p:clrMapOvr>
    <a:masterClrMapping/>
  </p:clrMapOvr>
  <mc:AlternateContent xmlns:mc="http://schemas.openxmlformats.org/markup-compatibility/2006" xmlns:p14="http://schemas.microsoft.com/office/powerpoint/2010/main">
    <mc:Choice Requires="p14">
      <p:transition spd="slow" p14:dur="2000" advTm="16947"/>
    </mc:Choice>
    <mc:Fallback xmlns="">
      <p:transition spd="slow" advTm="169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7"/>
                                        </p:tgtEl>
                                        <p:attrNameLst>
                                          <p:attrName>style.visibility</p:attrName>
                                        </p:attrNameLst>
                                      </p:cBhvr>
                                      <p:to>
                                        <p:strVal val="visible"/>
                                      </p:to>
                                    </p:set>
                                    <p:animEffect transition="in" filter="fade">
                                      <p:cBhvr>
                                        <p:cTn id="7" dur="500"/>
                                        <p:tgtEl>
                                          <p:spTgt spid="4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1"/>
                                        </p:tgtEl>
                                        <p:attrNameLst>
                                          <p:attrName>style.visibility</p:attrName>
                                        </p:attrNameLst>
                                      </p:cBhvr>
                                      <p:to>
                                        <p:strVal val="visible"/>
                                      </p:to>
                                    </p:set>
                                    <p:animEffect transition="in" filter="fade">
                                      <p:cBhvr>
                                        <p:cTn id="17" dur="500"/>
                                        <p:tgtEl>
                                          <p:spTgt spid="441"/>
                                        </p:tgtEl>
                                      </p:cBhvr>
                                    </p:animEffect>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animBg="1"/>
      <p:bldP spid="441" grpId="0" animBg="1"/>
      <p:bldP spid="30" grpId="0" animBg="1"/>
      <p:bldP spid="2" grpId="0" animBg="1"/>
      <p:bldP spid="38" grpId="0" animBg="1"/>
      <p:bldP spid="39" grpId="0" animBg="1"/>
      <p:bldP spid="41"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1" y="163782"/>
            <a:ext cx="5617323" cy="692226"/>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212121"/>
                </a:solidFill>
                <a:latin typeface="Agency FB" panose="020B0503020202020204" pitchFamily="34" charset="0"/>
              </a:rPr>
              <a:t>3 Optimal Incremental Solution</a:t>
            </a:r>
            <a:endParaRPr lang="en-GB" sz="32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19" name="Rectangle 18"/>
          <p:cNvSpPr/>
          <p:nvPr/>
        </p:nvSpPr>
        <p:spPr>
          <a:xfrm>
            <a:off x="5393802" y="362331"/>
            <a:ext cx="594359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3.2 Connected component Algorithm</a:t>
            </a:r>
            <a:endParaRPr lang="en-GB" sz="3600" b="1" dirty="0">
              <a:solidFill>
                <a:srgbClr val="FF5722"/>
              </a:solidFill>
              <a:latin typeface="Agency FB" panose="020B0503020202020204" pitchFamily="34" charset="0"/>
            </a:endParaRPr>
          </a:p>
        </p:txBody>
      </p:sp>
      <p:sp>
        <p:nvSpPr>
          <p:cNvPr id="13" name="Rectangle 12"/>
          <p:cNvSpPr/>
          <p:nvPr/>
        </p:nvSpPr>
        <p:spPr>
          <a:xfrm>
            <a:off x="368412" y="1182661"/>
            <a:ext cx="592006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tx1"/>
                </a:solidFill>
                <a:latin typeface="Agency FB" panose="020B0503020202020204" pitchFamily="34" charset="0"/>
              </a:rPr>
              <a:t>Definition 3.12 : </a:t>
            </a:r>
            <a:r>
              <a:rPr lang="en-US" sz="2400" b="1" dirty="0" smtClean="0">
                <a:solidFill>
                  <a:schemeClr val="tx1"/>
                </a:solidFill>
                <a:latin typeface="Agency FB" panose="020B0503020202020204" pitchFamily="34" charset="0"/>
              </a:rPr>
              <a:t>MONOTONE CONNECTED COMPONENT</a:t>
            </a:r>
            <a:endParaRPr lang="en-GB" sz="2800" b="1" dirty="0">
              <a:solidFill>
                <a:schemeClr val="tx1"/>
              </a:solidFill>
              <a:latin typeface="Agency FB" panose="020B0503020202020204" pitchFamily="34" charset="0"/>
            </a:endParaRPr>
          </a:p>
        </p:txBody>
      </p:sp>
      <p:sp>
        <p:nvSpPr>
          <p:cNvPr id="14" name="Rectangle 13"/>
          <p:cNvSpPr/>
          <p:nvPr/>
        </p:nvSpPr>
        <p:spPr>
          <a:xfrm>
            <a:off x="9463230" y="1465110"/>
            <a:ext cx="227415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A similarity Graph</a:t>
            </a:r>
            <a:endParaRPr lang="en-GB" sz="2000" dirty="0">
              <a:solidFill>
                <a:srgbClr val="212121"/>
              </a:solidFill>
              <a:latin typeface="Agency FB" panose="020B0503020202020204" pitchFamily="34" charset="0"/>
            </a:endParaRPr>
          </a:p>
        </p:txBody>
      </p:sp>
      <p:sp>
        <p:nvSpPr>
          <p:cNvPr id="17" name="Rectangle 16"/>
          <p:cNvSpPr/>
          <p:nvPr/>
        </p:nvSpPr>
        <p:spPr>
          <a:xfrm>
            <a:off x="9700802" y="1013481"/>
            <a:ext cx="135892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5722"/>
                </a:solidFill>
                <a:latin typeface="Agency FB" panose="020B0503020202020204" pitchFamily="34" charset="0"/>
              </a:rPr>
              <a:t>Legends</a:t>
            </a:r>
            <a:endParaRPr lang="en-GB" sz="2400" b="1" dirty="0">
              <a:solidFill>
                <a:srgbClr val="FF5722"/>
              </a:solidFill>
              <a:latin typeface="Agency FB" panose="020B0503020202020204" pitchFamily="34" charset="0"/>
            </a:endParaRPr>
          </a:p>
        </p:txBody>
      </p:sp>
      <p:cxnSp>
        <p:nvCxnSpPr>
          <p:cNvPr id="20" name="Straight Connector 19"/>
          <p:cNvCxnSpPr/>
          <p:nvPr/>
        </p:nvCxnSpPr>
        <p:spPr>
          <a:xfrm>
            <a:off x="8889793" y="1529188"/>
            <a:ext cx="0" cy="174948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rotWithShape="1">
          <a:blip r:embed="rId3">
            <a:extLst>
              <a:ext uri="{28A0092B-C50C-407E-A947-70E740481C1C}">
                <a14:useLocalDpi xmlns:a14="http://schemas.microsoft.com/office/drawing/2010/main" val="0"/>
              </a:ext>
            </a:extLst>
          </a:blip>
          <a:srcRect t="-7474" r="69311"/>
          <a:stretch/>
        </p:blipFill>
        <p:spPr>
          <a:xfrm>
            <a:off x="8139932" y="1529188"/>
            <a:ext cx="460728" cy="499602"/>
          </a:xfrm>
          <a:prstGeom prst="rect">
            <a:avLst/>
          </a:prstGeom>
        </p:spPr>
      </p:pic>
      <p:sp>
        <p:nvSpPr>
          <p:cNvPr id="22" name="Rectangle 21"/>
          <p:cNvSpPr/>
          <p:nvPr/>
        </p:nvSpPr>
        <p:spPr>
          <a:xfrm>
            <a:off x="892662" y="2018012"/>
            <a:ext cx="3386416"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5722"/>
                </a:solidFill>
                <a:latin typeface="Agency FB" panose="020B0503020202020204" pitchFamily="34" charset="0"/>
              </a:rPr>
              <a:t>Monotone Connected Component of </a:t>
            </a:r>
            <a:endParaRPr lang="en-GB" sz="2000" b="1" dirty="0">
              <a:solidFill>
                <a:srgbClr val="FF5722"/>
              </a:solidFill>
              <a:latin typeface="Agency FB" panose="020B0503020202020204" pitchFamily="34" charset="0"/>
            </a:endParaRPr>
          </a:p>
        </p:txBody>
      </p:sp>
      <p:sp>
        <p:nvSpPr>
          <p:cNvPr id="24" name="Rectangle 23"/>
          <p:cNvSpPr/>
          <p:nvPr/>
        </p:nvSpPr>
        <p:spPr>
          <a:xfrm>
            <a:off x="664298" y="3979105"/>
            <a:ext cx="721359" cy="4668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node</a:t>
            </a:r>
            <a:endParaRPr lang="en-GB" sz="2000" dirty="0">
              <a:solidFill>
                <a:srgbClr val="212121"/>
              </a:solidFill>
              <a:latin typeface="Agency FB" panose="020B0503020202020204" pitchFamily="34" charset="0"/>
            </a:endParaRPr>
          </a:p>
        </p:txBody>
      </p:sp>
      <p:sp>
        <p:nvSpPr>
          <p:cNvPr id="26" name="Rectangle 25"/>
          <p:cNvSpPr/>
          <p:nvPr/>
        </p:nvSpPr>
        <p:spPr>
          <a:xfrm>
            <a:off x="2740388" y="4048190"/>
            <a:ext cx="1972816" cy="457200"/>
          </a:xfrm>
          <a:prstGeom prst="rect">
            <a:avLst/>
          </a:prstGeom>
          <a:no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212121"/>
                </a:solidFill>
                <a:latin typeface="Agency FB" panose="020B0503020202020204" pitchFamily="34" charset="0"/>
              </a:rPr>
              <a:t>Inserted</a:t>
            </a:r>
            <a:endParaRPr lang="en-GB" sz="2000" dirty="0">
              <a:solidFill>
                <a:srgbClr val="212121"/>
              </a:solidFill>
              <a:latin typeface="Agency FB" panose="020B0503020202020204" pitchFamily="34" charset="0"/>
            </a:endParaRPr>
          </a:p>
        </p:txBody>
      </p:sp>
      <p:grpSp>
        <p:nvGrpSpPr>
          <p:cNvPr id="12" name="Group 11"/>
          <p:cNvGrpSpPr/>
          <p:nvPr/>
        </p:nvGrpSpPr>
        <p:grpSpPr>
          <a:xfrm>
            <a:off x="9463230" y="2060077"/>
            <a:ext cx="2274153" cy="551417"/>
            <a:chOff x="6631337" y="2056049"/>
            <a:chExt cx="2274153" cy="551417"/>
          </a:xfrm>
        </p:grpSpPr>
        <p:sp>
          <p:nvSpPr>
            <p:cNvPr id="44" name="Rectangle 43"/>
            <p:cNvSpPr/>
            <p:nvPr/>
          </p:nvSpPr>
          <p:spPr>
            <a:xfrm>
              <a:off x="6631337" y="2109116"/>
              <a:ext cx="1927069"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Optimal clustering on</a:t>
              </a:r>
              <a:endParaRPr lang="en-GB" sz="2000" dirty="0">
                <a:solidFill>
                  <a:srgbClr val="212121"/>
                </a:solidFill>
                <a:latin typeface="Agency FB" panose="020B0503020202020204" pitchFamily="34" charset="0"/>
              </a:endParaRPr>
            </a:p>
          </p:txBody>
        </p:sp>
        <p:pic>
          <p:nvPicPr>
            <p:cNvPr id="45" name="Picture 44"/>
            <p:cNvPicPr>
              <a:picLocks noChangeAspect="1"/>
            </p:cNvPicPr>
            <p:nvPr/>
          </p:nvPicPr>
          <p:blipFill rotWithShape="1">
            <a:blip r:embed="rId3">
              <a:extLst>
                <a:ext uri="{28A0092B-C50C-407E-A947-70E740481C1C}">
                  <a14:useLocalDpi xmlns:a14="http://schemas.microsoft.com/office/drawing/2010/main" val="0"/>
                </a:ext>
              </a:extLst>
            </a:blip>
            <a:srcRect t="-7474" r="69311"/>
            <a:stretch/>
          </p:blipFill>
          <p:spPr>
            <a:xfrm>
              <a:off x="8444762" y="2056049"/>
              <a:ext cx="460728" cy="499602"/>
            </a:xfrm>
            <a:prstGeom prst="rect">
              <a:avLst/>
            </a:prstGeom>
          </p:spPr>
        </p:pic>
      </p:grpSp>
      <p:pic>
        <p:nvPicPr>
          <p:cNvPr id="43" name="Picture 42"/>
          <p:cNvPicPr>
            <a:picLocks noChangeAspect="1"/>
          </p:cNvPicPr>
          <p:nvPr/>
        </p:nvPicPr>
        <p:blipFill rotWithShape="1">
          <a:blip r:embed="rId4">
            <a:extLst>
              <a:ext uri="{28A0092B-C50C-407E-A947-70E740481C1C}">
                <a14:useLocalDpi xmlns:a14="http://schemas.microsoft.com/office/drawing/2010/main" val="0"/>
              </a:ext>
            </a:extLst>
          </a:blip>
          <a:srcRect l="52489"/>
          <a:stretch/>
        </p:blipFill>
        <p:spPr>
          <a:xfrm>
            <a:off x="7856264" y="2051989"/>
            <a:ext cx="807403" cy="662997"/>
          </a:xfrm>
          <a:prstGeom prst="rect">
            <a:avLst/>
          </a:prstGeom>
        </p:spPr>
      </p:pic>
      <p:pic>
        <p:nvPicPr>
          <p:cNvPr id="49" name="Picture 48"/>
          <p:cNvPicPr>
            <a:picLocks noChangeAspect="1"/>
          </p:cNvPicPr>
          <p:nvPr/>
        </p:nvPicPr>
        <p:blipFill rotWithShape="1">
          <a:blip r:embed="rId5">
            <a:extLst>
              <a:ext uri="{28A0092B-C50C-407E-A947-70E740481C1C}">
                <a14:useLocalDpi xmlns:a14="http://schemas.microsoft.com/office/drawing/2010/main" val="0"/>
              </a:ext>
            </a:extLst>
          </a:blip>
          <a:srcRect l="53207"/>
          <a:stretch/>
        </p:blipFill>
        <p:spPr>
          <a:xfrm>
            <a:off x="7910501" y="2798114"/>
            <a:ext cx="698927" cy="434378"/>
          </a:xfrm>
          <a:prstGeom prst="rect">
            <a:avLst/>
          </a:prstGeom>
        </p:spPr>
      </p:pic>
      <p:grpSp>
        <p:nvGrpSpPr>
          <p:cNvPr id="50" name="Group 49"/>
          <p:cNvGrpSpPr/>
          <p:nvPr/>
        </p:nvGrpSpPr>
        <p:grpSpPr>
          <a:xfrm>
            <a:off x="9466590" y="2606682"/>
            <a:ext cx="1920348" cy="571053"/>
            <a:chOff x="6631337" y="2036413"/>
            <a:chExt cx="1920348" cy="571053"/>
          </a:xfrm>
        </p:grpSpPr>
        <p:sp>
          <p:nvSpPr>
            <p:cNvPr id="51" name="Rectangle 50"/>
            <p:cNvSpPr/>
            <p:nvPr/>
          </p:nvSpPr>
          <p:spPr>
            <a:xfrm>
              <a:off x="6631337" y="2109116"/>
              <a:ext cx="171002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An increment on</a:t>
              </a:r>
              <a:endParaRPr lang="en-GB" sz="2000" dirty="0">
                <a:solidFill>
                  <a:srgbClr val="212121"/>
                </a:solidFill>
                <a:latin typeface="Agency FB" panose="020B0503020202020204" pitchFamily="34" charset="0"/>
              </a:endParaRPr>
            </a:p>
          </p:txBody>
        </p:sp>
        <p:pic>
          <p:nvPicPr>
            <p:cNvPr id="52" name="Picture 51"/>
            <p:cNvPicPr>
              <a:picLocks noChangeAspect="1"/>
            </p:cNvPicPr>
            <p:nvPr/>
          </p:nvPicPr>
          <p:blipFill rotWithShape="1">
            <a:blip r:embed="rId3">
              <a:extLst>
                <a:ext uri="{28A0092B-C50C-407E-A947-70E740481C1C}">
                  <a14:useLocalDpi xmlns:a14="http://schemas.microsoft.com/office/drawing/2010/main" val="0"/>
                </a:ext>
              </a:extLst>
            </a:blip>
            <a:srcRect t="-7474" r="69311"/>
            <a:stretch/>
          </p:blipFill>
          <p:spPr>
            <a:xfrm>
              <a:off x="8090957" y="2036413"/>
              <a:ext cx="460728" cy="499602"/>
            </a:xfrm>
            <a:prstGeom prst="rect">
              <a:avLst/>
            </a:prstGeom>
          </p:spPr>
        </p:pic>
      </p:grpSp>
      <p:pic>
        <p:nvPicPr>
          <p:cNvPr id="53" name="Picture 52"/>
          <p:cNvPicPr>
            <a:picLocks noChangeAspect="1"/>
          </p:cNvPicPr>
          <p:nvPr/>
        </p:nvPicPr>
        <p:blipFill rotWithShape="1">
          <a:blip r:embed="rId5">
            <a:extLst>
              <a:ext uri="{28A0092B-C50C-407E-A947-70E740481C1C}">
                <a14:useLocalDpi xmlns:a14="http://schemas.microsoft.com/office/drawing/2010/main" val="0"/>
              </a:ext>
            </a:extLst>
          </a:blip>
          <a:srcRect l="53207"/>
          <a:stretch/>
        </p:blipFill>
        <p:spPr>
          <a:xfrm>
            <a:off x="4148716" y="2049998"/>
            <a:ext cx="698927" cy="43437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1638" y="2483772"/>
            <a:ext cx="1310754" cy="571550"/>
          </a:xfrm>
          <a:prstGeom prst="rect">
            <a:avLst/>
          </a:prstGeom>
        </p:spPr>
      </p:pic>
      <p:sp>
        <p:nvSpPr>
          <p:cNvPr id="54" name="Rectangle 53"/>
          <p:cNvSpPr/>
          <p:nvPr/>
        </p:nvSpPr>
        <p:spPr>
          <a:xfrm>
            <a:off x="2310822" y="2536667"/>
            <a:ext cx="3316976"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Is defined as follows:</a:t>
            </a:r>
            <a:endParaRPr lang="en-GB" sz="2000" dirty="0">
              <a:solidFill>
                <a:srgbClr val="212121"/>
              </a:solidFill>
              <a:latin typeface="Agency FB" panose="020B0503020202020204" pitchFamily="34" charset="0"/>
            </a:endParaRPr>
          </a:p>
        </p:txBody>
      </p:sp>
      <p:sp>
        <p:nvSpPr>
          <p:cNvPr id="58" name="Rectangle 57"/>
          <p:cNvSpPr/>
          <p:nvPr/>
        </p:nvSpPr>
        <p:spPr>
          <a:xfrm>
            <a:off x="640838" y="4557842"/>
            <a:ext cx="721359" cy="4668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node</a:t>
            </a:r>
            <a:endParaRPr lang="en-GB" sz="2000" dirty="0">
              <a:solidFill>
                <a:srgbClr val="212121"/>
              </a:solidFill>
              <a:latin typeface="Agency FB" panose="020B0503020202020204" pitchFamily="34" charset="0"/>
            </a:endParaRPr>
          </a:p>
        </p:txBody>
      </p:sp>
      <p:sp>
        <p:nvSpPr>
          <p:cNvPr id="59" name="Rectangle 58"/>
          <p:cNvSpPr/>
          <p:nvPr/>
        </p:nvSpPr>
        <p:spPr>
          <a:xfrm>
            <a:off x="2740387" y="4626927"/>
            <a:ext cx="1972817" cy="457200"/>
          </a:xfrm>
          <a:prstGeom prst="rect">
            <a:avLst/>
          </a:prstGeom>
          <a:no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212121"/>
                </a:solidFill>
                <a:latin typeface="Agency FB" panose="020B0503020202020204" pitchFamily="34" charset="0"/>
              </a:rPr>
              <a:t>Deleted</a:t>
            </a:r>
            <a:endParaRPr lang="en-GB" sz="2000" dirty="0">
              <a:solidFill>
                <a:srgbClr val="212121"/>
              </a:solidFill>
              <a:latin typeface="Agency FB" panose="020B0503020202020204" pitchFamily="34" charset="0"/>
            </a:endParaRPr>
          </a:p>
        </p:txBody>
      </p:sp>
      <p:sp>
        <p:nvSpPr>
          <p:cNvPr id="60" name="Rectangle 59"/>
          <p:cNvSpPr/>
          <p:nvPr/>
        </p:nvSpPr>
        <p:spPr>
          <a:xfrm>
            <a:off x="640838" y="5116685"/>
            <a:ext cx="721359" cy="4668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edge</a:t>
            </a:r>
            <a:endParaRPr lang="en-GB" sz="2000" dirty="0">
              <a:solidFill>
                <a:srgbClr val="212121"/>
              </a:solidFill>
              <a:latin typeface="Agency FB" panose="020B0503020202020204" pitchFamily="34" charset="0"/>
            </a:endParaRPr>
          </a:p>
        </p:txBody>
      </p:sp>
      <p:sp>
        <p:nvSpPr>
          <p:cNvPr id="61" name="Rectangle 60"/>
          <p:cNvSpPr/>
          <p:nvPr/>
        </p:nvSpPr>
        <p:spPr>
          <a:xfrm>
            <a:off x="2740387" y="5185770"/>
            <a:ext cx="1972818" cy="457200"/>
          </a:xfrm>
          <a:prstGeom prst="rect">
            <a:avLst/>
          </a:prstGeom>
          <a:no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212121"/>
                </a:solidFill>
                <a:latin typeface="Agency FB" panose="020B0503020202020204" pitchFamily="34" charset="0"/>
              </a:rPr>
              <a:t>Increased Weight</a:t>
            </a:r>
            <a:endParaRPr lang="en-GB" sz="2000" dirty="0">
              <a:solidFill>
                <a:srgbClr val="212121"/>
              </a:solidFill>
              <a:latin typeface="Agency FB" panose="020B0503020202020204" pitchFamily="34" charset="0"/>
            </a:endParaRPr>
          </a:p>
        </p:txBody>
      </p:sp>
      <p:sp>
        <p:nvSpPr>
          <p:cNvPr id="62" name="Rectangle 61"/>
          <p:cNvSpPr/>
          <p:nvPr/>
        </p:nvSpPr>
        <p:spPr>
          <a:xfrm>
            <a:off x="640838" y="5652778"/>
            <a:ext cx="721359" cy="4668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edge</a:t>
            </a:r>
            <a:endParaRPr lang="en-GB" sz="2000" dirty="0">
              <a:solidFill>
                <a:srgbClr val="212121"/>
              </a:solidFill>
              <a:latin typeface="Agency FB" panose="020B0503020202020204" pitchFamily="34" charset="0"/>
            </a:endParaRPr>
          </a:p>
        </p:txBody>
      </p:sp>
      <p:sp>
        <p:nvSpPr>
          <p:cNvPr id="63" name="Rectangle 62"/>
          <p:cNvSpPr/>
          <p:nvPr/>
        </p:nvSpPr>
        <p:spPr>
          <a:xfrm>
            <a:off x="2740387" y="5721863"/>
            <a:ext cx="1972818" cy="457200"/>
          </a:xfrm>
          <a:prstGeom prst="rect">
            <a:avLst/>
          </a:prstGeom>
          <a:no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212121"/>
                </a:solidFill>
                <a:latin typeface="Agency FB" panose="020B0503020202020204" pitchFamily="34" charset="0"/>
              </a:rPr>
              <a:t>Decreased Weight</a:t>
            </a:r>
            <a:endParaRPr lang="en-GB" sz="2000" dirty="0">
              <a:solidFill>
                <a:srgbClr val="212121"/>
              </a:solidFill>
              <a:latin typeface="Agency FB" panose="020B0503020202020204" pitchFamily="34" charset="0"/>
            </a:endParaRPr>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43255" y="3142661"/>
            <a:ext cx="1310754" cy="571550"/>
          </a:xfrm>
          <a:prstGeom prst="rect">
            <a:avLst/>
          </a:prstGeom>
        </p:spPr>
      </p:pic>
      <p:cxnSp>
        <p:nvCxnSpPr>
          <p:cNvPr id="65" name="Straight Connector 64"/>
          <p:cNvCxnSpPr/>
          <p:nvPr/>
        </p:nvCxnSpPr>
        <p:spPr>
          <a:xfrm flipV="1">
            <a:off x="3679470" y="3816418"/>
            <a:ext cx="3981170" cy="8934"/>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pic>
        <p:nvPicPr>
          <p:cNvPr id="67" name="Picture 6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85657" y="4036744"/>
            <a:ext cx="1188720" cy="445770"/>
          </a:xfrm>
          <a:prstGeom prst="rect">
            <a:avLst/>
          </a:prstGeom>
        </p:spPr>
      </p:pic>
      <p:pic>
        <p:nvPicPr>
          <p:cNvPr id="68" name="Picture 6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85657" y="5192498"/>
            <a:ext cx="1188720" cy="423644"/>
          </a:xfrm>
          <a:prstGeom prst="rect">
            <a:avLst/>
          </a:prstGeom>
        </p:spPr>
      </p:pic>
      <p:pic>
        <p:nvPicPr>
          <p:cNvPr id="69" name="Picture 6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85657" y="4624725"/>
            <a:ext cx="1188720" cy="445770"/>
          </a:xfrm>
          <a:prstGeom prst="rect">
            <a:avLst/>
          </a:prstGeom>
        </p:spPr>
      </p:pic>
      <p:pic>
        <p:nvPicPr>
          <p:cNvPr id="70" name="Picture 6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85657" y="5700982"/>
            <a:ext cx="1188720" cy="423644"/>
          </a:xfrm>
          <a:prstGeom prst="rect">
            <a:avLst/>
          </a:prstGeom>
        </p:spPr>
      </p:pic>
      <p:sp>
        <p:nvSpPr>
          <p:cNvPr id="71" name="Rectangle 70"/>
          <p:cNvSpPr/>
          <p:nvPr/>
        </p:nvSpPr>
        <p:spPr>
          <a:xfrm>
            <a:off x="6669424" y="3210453"/>
            <a:ext cx="1049742"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212121"/>
                </a:solidFill>
                <a:latin typeface="Agency FB" panose="020B0503020202020204" pitchFamily="34" charset="0"/>
              </a:rPr>
              <a:t>Contains</a:t>
            </a:r>
            <a:endParaRPr lang="en-GB" sz="2000" b="1" dirty="0">
              <a:solidFill>
                <a:srgbClr val="212121"/>
              </a:solidFill>
              <a:latin typeface="Agency FB" panose="020B0503020202020204" pitchFamily="34" charset="0"/>
            </a:endParaRPr>
          </a:p>
        </p:txBody>
      </p:sp>
      <p:sp>
        <p:nvSpPr>
          <p:cNvPr id="72" name="Rectangle 71"/>
          <p:cNvSpPr/>
          <p:nvPr/>
        </p:nvSpPr>
        <p:spPr>
          <a:xfrm>
            <a:off x="4842741" y="4033520"/>
            <a:ext cx="2020637" cy="4668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Transitive closure of</a:t>
            </a:r>
            <a:endParaRPr lang="en-GB" sz="2000" dirty="0">
              <a:solidFill>
                <a:srgbClr val="212121"/>
              </a:solidFill>
              <a:latin typeface="Agency FB" panose="020B0503020202020204" pitchFamily="34" charset="0"/>
            </a:endParaRPr>
          </a:p>
        </p:txBody>
      </p:sp>
      <p:pic>
        <p:nvPicPr>
          <p:cNvPr id="73" name="Picture 7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22283" y="4044059"/>
            <a:ext cx="1188720" cy="445770"/>
          </a:xfrm>
          <a:prstGeom prst="rect">
            <a:avLst/>
          </a:prstGeom>
        </p:spPr>
      </p:pic>
      <p:sp>
        <p:nvSpPr>
          <p:cNvPr id="75" name="Rectangle 74"/>
          <p:cNvSpPr/>
          <p:nvPr/>
        </p:nvSpPr>
        <p:spPr>
          <a:xfrm>
            <a:off x="4853221" y="4622103"/>
            <a:ext cx="1100539" cy="4668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Cluster of </a:t>
            </a:r>
            <a:endParaRPr lang="en-GB" sz="2000" dirty="0">
              <a:solidFill>
                <a:srgbClr val="212121"/>
              </a:solidFill>
              <a:latin typeface="Agency FB" panose="020B0503020202020204" pitchFamily="34" charset="0"/>
            </a:endParaRPr>
          </a:p>
        </p:txBody>
      </p:sp>
      <p:pic>
        <p:nvPicPr>
          <p:cNvPr id="76" name="Picture 7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72480" y="4624725"/>
            <a:ext cx="1188720" cy="445770"/>
          </a:xfrm>
          <a:prstGeom prst="rect">
            <a:avLst/>
          </a:prstGeom>
        </p:spPr>
      </p:pic>
      <p:pic>
        <p:nvPicPr>
          <p:cNvPr id="78" name="Picture 77"/>
          <p:cNvPicPr>
            <a:picLocks noChangeAspect="1"/>
          </p:cNvPicPr>
          <p:nvPr/>
        </p:nvPicPr>
        <p:blipFill rotWithShape="1">
          <a:blip r:embed="rId4">
            <a:extLst>
              <a:ext uri="{28A0092B-C50C-407E-A947-70E740481C1C}">
                <a14:useLocalDpi xmlns:a14="http://schemas.microsoft.com/office/drawing/2010/main" val="0"/>
              </a:ext>
            </a:extLst>
          </a:blip>
          <a:srcRect l="52489"/>
          <a:stretch/>
        </p:blipFill>
        <p:spPr>
          <a:xfrm>
            <a:off x="10342187" y="5054501"/>
            <a:ext cx="644259" cy="529032"/>
          </a:xfrm>
          <a:prstGeom prst="rect">
            <a:avLst/>
          </a:prstGeom>
        </p:spPr>
      </p:pic>
      <p:sp>
        <p:nvSpPr>
          <p:cNvPr id="79" name="Rectangle 78"/>
          <p:cNvSpPr/>
          <p:nvPr/>
        </p:nvSpPr>
        <p:spPr>
          <a:xfrm>
            <a:off x="4842741" y="5170784"/>
            <a:ext cx="1979542" cy="4668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212121"/>
                </a:solidFill>
                <a:latin typeface="Agency FB" panose="020B0503020202020204" pitchFamily="34" charset="0"/>
              </a:rPr>
              <a:t>Transitive closure of</a:t>
            </a:r>
            <a:endParaRPr lang="en-GB" sz="2000" dirty="0">
              <a:solidFill>
                <a:srgbClr val="212121"/>
              </a:solidFill>
              <a:latin typeface="Agency FB" panose="020B0503020202020204" pitchFamily="34" charset="0"/>
            </a:endParaRPr>
          </a:p>
        </p:txBody>
      </p:sp>
      <p:pic>
        <p:nvPicPr>
          <p:cNvPr id="80" name="Picture 7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71185" y="5139033"/>
            <a:ext cx="1188720" cy="423644"/>
          </a:xfrm>
          <a:prstGeom prst="rect">
            <a:avLst/>
          </a:prstGeom>
        </p:spPr>
      </p:pic>
      <p:sp>
        <p:nvSpPr>
          <p:cNvPr id="81" name="Rectangle 80"/>
          <p:cNvSpPr/>
          <p:nvPr/>
        </p:nvSpPr>
        <p:spPr>
          <a:xfrm>
            <a:off x="8120995" y="5116685"/>
            <a:ext cx="2221192" cy="4668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       across clusters in</a:t>
            </a:r>
            <a:endParaRPr lang="en-GB" sz="2000" dirty="0">
              <a:solidFill>
                <a:srgbClr val="212121"/>
              </a:solidFill>
              <a:latin typeface="Agency FB" panose="020B0503020202020204" pitchFamily="34" charset="0"/>
            </a:endParaRPr>
          </a:p>
        </p:txBody>
      </p:sp>
      <p:pic>
        <p:nvPicPr>
          <p:cNvPr id="82" name="Picture 81"/>
          <p:cNvPicPr>
            <a:picLocks noChangeAspect="1"/>
          </p:cNvPicPr>
          <p:nvPr/>
        </p:nvPicPr>
        <p:blipFill rotWithShape="1">
          <a:blip r:embed="rId8">
            <a:extLst>
              <a:ext uri="{28A0092B-C50C-407E-A947-70E740481C1C}">
                <a14:useLocalDpi xmlns:a14="http://schemas.microsoft.com/office/drawing/2010/main" val="0"/>
              </a:ext>
            </a:extLst>
          </a:blip>
          <a:srcRect r="75718"/>
          <a:stretch/>
        </p:blipFill>
        <p:spPr>
          <a:xfrm>
            <a:off x="8487521" y="5103367"/>
            <a:ext cx="288649" cy="423644"/>
          </a:xfrm>
          <a:prstGeom prst="rect">
            <a:avLst/>
          </a:prstGeom>
        </p:spPr>
      </p:pic>
      <p:sp>
        <p:nvSpPr>
          <p:cNvPr id="83" name="Rectangle 82"/>
          <p:cNvSpPr/>
          <p:nvPr/>
        </p:nvSpPr>
        <p:spPr>
          <a:xfrm>
            <a:off x="4853221" y="5792947"/>
            <a:ext cx="1979542" cy="4668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212121"/>
                </a:solidFill>
                <a:latin typeface="Agency FB" panose="020B0503020202020204" pitchFamily="34" charset="0"/>
              </a:rPr>
              <a:t>Transitive closure of</a:t>
            </a:r>
            <a:endParaRPr lang="en-GB" sz="2000" dirty="0">
              <a:solidFill>
                <a:srgbClr val="212121"/>
              </a:solidFill>
              <a:latin typeface="Agency FB" panose="020B0503020202020204" pitchFamily="34" charset="0"/>
            </a:endParaRPr>
          </a:p>
        </p:txBody>
      </p:sp>
      <p:pic>
        <p:nvPicPr>
          <p:cNvPr id="84" name="Picture 8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81665" y="5761196"/>
            <a:ext cx="1188720" cy="423644"/>
          </a:xfrm>
          <a:prstGeom prst="rect">
            <a:avLst/>
          </a:prstGeom>
        </p:spPr>
      </p:pic>
      <p:pic>
        <p:nvPicPr>
          <p:cNvPr id="89" name="Picture 88"/>
          <p:cNvPicPr>
            <a:picLocks noChangeAspect="1"/>
          </p:cNvPicPr>
          <p:nvPr/>
        </p:nvPicPr>
        <p:blipFill rotWithShape="1">
          <a:blip r:embed="rId4">
            <a:extLst>
              <a:ext uri="{28A0092B-C50C-407E-A947-70E740481C1C}">
                <a14:useLocalDpi xmlns:a14="http://schemas.microsoft.com/office/drawing/2010/main" val="0"/>
              </a:ext>
            </a:extLst>
          </a:blip>
          <a:srcRect l="52489"/>
          <a:stretch/>
        </p:blipFill>
        <p:spPr>
          <a:xfrm>
            <a:off x="10301517" y="5630585"/>
            <a:ext cx="667940" cy="548478"/>
          </a:xfrm>
          <a:prstGeom prst="rect">
            <a:avLst/>
          </a:prstGeom>
        </p:spPr>
      </p:pic>
      <p:sp>
        <p:nvSpPr>
          <p:cNvPr id="90" name="Rectangle 89"/>
          <p:cNvSpPr/>
          <p:nvPr/>
        </p:nvSpPr>
        <p:spPr>
          <a:xfrm>
            <a:off x="8081635" y="5700982"/>
            <a:ext cx="2221192" cy="4668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       across clusters in</a:t>
            </a:r>
            <a:endParaRPr lang="en-GB" sz="2000" dirty="0">
              <a:solidFill>
                <a:srgbClr val="212121"/>
              </a:solidFill>
              <a:latin typeface="Agency FB" panose="020B0503020202020204" pitchFamily="34" charset="0"/>
            </a:endParaRPr>
          </a:p>
        </p:txBody>
      </p:sp>
      <p:pic>
        <p:nvPicPr>
          <p:cNvPr id="91" name="Picture 90"/>
          <p:cNvPicPr>
            <a:picLocks noChangeAspect="1"/>
          </p:cNvPicPr>
          <p:nvPr/>
        </p:nvPicPr>
        <p:blipFill rotWithShape="1">
          <a:blip r:embed="rId8">
            <a:extLst>
              <a:ext uri="{28A0092B-C50C-407E-A947-70E740481C1C}">
                <a14:useLocalDpi xmlns:a14="http://schemas.microsoft.com/office/drawing/2010/main" val="0"/>
              </a:ext>
            </a:extLst>
          </a:blip>
          <a:srcRect r="75718"/>
          <a:stretch/>
        </p:blipFill>
        <p:spPr>
          <a:xfrm>
            <a:off x="8448161" y="5687664"/>
            <a:ext cx="288649" cy="423644"/>
          </a:xfrm>
          <a:prstGeom prst="rect">
            <a:avLst/>
          </a:prstGeom>
        </p:spPr>
      </p:pic>
      <p:pic>
        <p:nvPicPr>
          <p:cNvPr id="92" name="Picture 91"/>
          <p:cNvPicPr>
            <a:picLocks noChangeAspect="1"/>
          </p:cNvPicPr>
          <p:nvPr/>
        </p:nvPicPr>
        <p:blipFill rotWithShape="1">
          <a:blip r:embed="rId4">
            <a:extLst>
              <a:ext uri="{28A0092B-C50C-407E-A947-70E740481C1C}">
                <a14:useLocalDpi xmlns:a14="http://schemas.microsoft.com/office/drawing/2010/main" val="0"/>
              </a:ext>
            </a:extLst>
          </a:blip>
          <a:srcRect l="52489"/>
          <a:stretch/>
        </p:blipFill>
        <p:spPr>
          <a:xfrm>
            <a:off x="7477471" y="4567333"/>
            <a:ext cx="644259" cy="529032"/>
          </a:xfrm>
          <a:prstGeom prst="rect">
            <a:avLst/>
          </a:prstGeom>
        </p:spPr>
      </p:pic>
      <p:sp>
        <p:nvSpPr>
          <p:cNvPr id="93" name="Rectangle 92"/>
          <p:cNvSpPr/>
          <p:nvPr/>
        </p:nvSpPr>
        <p:spPr>
          <a:xfrm>
            <a:off x="7110984" y="4610403"/>
            <a:ext cx="347502" cy="4668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in</a:t>
            </a:r>
            <a:endParaRPr lang="en-GB" sz="2000" dirty="0">
              <a:solidFill>
                <a:srgbClr val="212121"/>
              </a:solidFill>
              <a:latin typeface="Agency FB" panose="020B0503020202020204" pitchFamily="34" charset="0"/>
            </a:endParaRPr>
          </a:p>
        </p:txBody>
      </p:sp>
    </p:spTree>
    <p:extLst>
      <p:ext uri="{BB962C8B-B14F-4D97-AF65-F5344CB8AC3E}">
        <p14:creationId xmlns:p14="http://schemas.microsoft.com/office/powerpoint/2010/main" val="181285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par>
                                <p:cTn id="31" presetID="10" presetClass="entr" presetSubtype="0" fill="hold"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par>
                                <p:cTn id="55" presetID="10"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nodeType="with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fade">
                                      <p:cBhvr>
                                        <p:cTn id="63" dur="500"/>
                                        <p:tgtEl>
                                          <p:spTgt spid="65"/>
                                        </p:tgtEl>
                                      </p:cBhvr>
                                    </p:animEffect>
                                  </p:childTnLst>
                                </p:cTn>
                              </p:par>
                              <p:par>
                                <p:cTn id="64" presetID="10" presetClass="entr" presetSubtype="0" fill="hold" nodeType="with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fade">
                                      <p:cBhvr>
                                        <p:cTn id="66" dur="500"/>
                                        <p:tgtEl>
                                          <p:spTgt spid="6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72"/>
                                        </p:tgtEl>
                                        <p:attrNameLst>
                                          <p:attrName>style.visibility</p:attrName>
                                        </p:attrNameLst>
                                      </p:cBhvr>
                                      <p:to>
                                        <p:strVal val="visible"/>
                                      </p:to>
                                    </p:set>
                                    <p:animEffect transition="in" filter="fade">
                                      <p:cBhvr>
                                        <p:cTn id="74" dur="500"/>
                                        <p:tgtEl>
                                          <p:spTgt spid="72"/>
                                        </p:tgtEl>
                                      </p:cBhvr>
                                    </p:animEffect>
                                  </p:childTnLst>
                                </p:cTn>
                              </p:par>
                              <p:par>
                                <p:cTn id="75" presetID="10" presetClass="entr" presetSubtype="0" fill="hold" nodeType="with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fade">
                                      <p:cBhvr>
                                        <p:cTn id="77" dur="500"/>
                                        <p:tgtEl>
                                          <p:spTgt spid="7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fade">
                                      <p:cBhvr>
                                        <p:cTn id="82" dur="500"/>
                                        <p:tgtEl>
                                          <p:spTgt spid="58"/>
                                        </p:tgtEl>
                                      </p:cBhvr>
                                    </p:animEffect>
                                  </p:childTnLst>
                                </p:cTn>
                              </p:par>
                              <p:par>
                                <p:cTn id="83" presetID="10" presetClass="entr" presetSubtype="0" fill="hold" nodeType="withEffect">
                                  <p:stCondLst>
                                    <p:cond delay="0"/>
                                  </p:stCondLst>
                                  <p:childTnLst>
                                    <p:set>
                                      <p:cBhvr>
                                        <p:cTn id="84" dur="1" fill="hold">
                                          <p:stCondLst>
                                            <p:cond delay="0"/>
                                          </p:stCondLst>
                                        </p:cTn>
                                        <p:tgtEl>
                                          <p:spTgt spid="69"/>
                                        </p:tgtEl>
                                        <p:attrNameLst>
                                          <p:attrName>style.visibility</p:attrName>
                                        </p:attrNameLst>
                                      </p:cBhvr>
                                      <p:to>
                                        <p:strVal val="visible"/>
                                      </p:to>
                                    </p:set>
                                    <p:animEffect transition="in" filter="fade">
                                      <p:cBhvr>
                                        <p:cTn id="85" dur="500"/>
                                        <p:tgtEl>
                                          <p:spTgt spid="6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fade">
                                      <p:cBhvr>
                                        <p:cTn id="88" dur="500"/>
                                        <p:tgtEl>
                                          <p:spTgt spid="59"/>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75"/>
                                        </p:tgtEl>
                                        <p:attrNameLst>
                                          <p:attrName>style.visibility</p:attrName>
                                        </p:attrNameLst>
                                      </p:cBhvr>
                                      <p:to>
                                        <p:strVal val="visible"/>
                                      </p:to>
                                    </p:set>
                                    <p:animEffect transition="in" filter="fade">
                                      <p:cBhvr>
                                        <p:cTn id="93" dur="500"/>
                                        <p:tgtEl>
                                          <p:spTgt spid="75"/>
                                        </p:tgtEl>
                                      </p:cBhvr>
                                    </p:animEffect>
                                  </p:childTnLst>
                                </p:cTn>
                              </p:par>
                              <p:par>
                                <p:cTn id="94" presetID="10" presetClass="entr" presetSubtype="0" fill="hold" nodeType="withEffect">
                                  <p:stCondLst>
                                    <p:cond delay="0"/>
                                  </p:stCondLst>
                                  <p:childTnLst>
                                    <p:set>
                                      <p:cBhvr>
                                        <p:cTn id="95" dur="1" fill="hold">
                                          <p:stCondLst>
                                            <p:cond delay="0"/>
                                          </p:stCondLst>
                                        </p:cTn>
                                        <p:tgtEl>
                                          <p:spTgt spid="76"/>
                                        </p:tgtEl>
                                        <p:attrNameLst>
                                          <p:attrName>style.visibility</p:attrName>
                                        </p:attrNameLst>
                                      </p:cBhvr>
                                      <p:to>
                                        <p:strVal val="visible"/>
                                      </p:to>
                                    </p:set>
                                    <p:animEffect transition="in" filter="fade">
                                      <p:cBhvr>
                                        <p:cTn id="96" dur="500"/>
                                        <p:tgtEl>
                                          <p:spTgt spid="7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93"/>
                                        </p:tgtEl>
                                        <p:attrNameLst>
                                          <p:attrName>style.visibility</p:attrName>
                                        </p:attrNameLst>
                                      </p:cBhvr>
                                      <p:to>
                                        <p:strVal val="visible"/>
                                      </p:to>
                                    </p:set>
                                    <p:animEffect transition="in" filter="fade">
                                      <p:cBhvr>
                                        <p:cTn id="99" dur="500"/>
                                        <p:tgtEl>
                                          <p:spTgt spid="93"/>
                                        </p:tgtEl>
                                      </p:cBhvr>
                                    </p:animEffect>
                                  </p:childTnLst>
                                </p:cTn>
                              </p:par>
                              <p:par>
                                <p:cTn id="100" presetID="10" presetClass="entr" presetSubtype="0" fill="hold" nodeType="withEffect">
                                  <p:stCondLst>
                                    <p:cond delay="0"/>
                                  </p:stCondLst>
                                  <p:childTnLst>
                                    <p:set>
                                      <p:cBhvr>
                                        <p:cTn id="101" dur="1" fill="hold">
                                          <p:stCondLst>
                                            <p:cond delay="0"/>
                                          </p:stCondLst>
                                        </p:cTn>
                                        <p:tgtEl>
                                          <p:spTgt spid="92"/>
                                        </p:tgtEl>
                                        <p:attrNameLst>
                                          <p:attrName>style.visibility</p:attrName>
                                        </p:attrNameLst>
                                      </p:cBhvr>
                                      <p:to>
                                        <p:strVal val="visible"/>
                                      </p:to>
                                    </p:set>
                                    <p:animEffect transition="in" filter="fade">
                                      <p:cBhvr>
                                        <p:cTn id="102" dur="500"/>
                                        <p:tgtEl>
                                          <p:spTgt spid="92"/>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60"/>
                                        </p:tgtEl>
                                        <p:attrNameLst>
                                          <p:attrName>style.visibility</p:attrName>
                                        </p:attrNameLst>
                                      </p:cBhvr>
                                      <p:to>
                                        <p:strVal val="visible"/>
                                      </p:to>
                                    </p:set>
                                    <p:animEffect transition="in" filter="fade">
                                      <p:cBhvr>
                                        <p:cTn id="107" dur="500"/>
                                        <p:tgtEl>
                                          <p:spTgt spid="60"/>
                                        </p:tgtEl>
                                      </p:cBhvr>
                                    </p:animEffect>
                                  </p:childTnLst>
                                </p:cTn>
                              </p:par>
                              <p:par>
                                <p:cTn id="108" presetID="10" presetClass="entr" presetSubtype="0" fill="hold" nodeType="withEffect">
                                  <p:stCondLst>
                                    <p:cond delay="0"/>
                                  </p:stCondLst>
                                  <p:childTnLst>
                                    <p:set>
                                      <p:cBhvr>
                                        <p:cTn id="109" dur="1" fill="hold">
                                          <p:stCondLst>
                                            <p:cond delay="0"/>
                                          </p:stCondLst>
                                        </p:cTn>
                                        <p:tgtEl>
                                          <p:spTgt spid="68"/>
                                        </p:tgtEl>
                                        <p:attrNameLst>
                                          <p:attrName>style.visibility</p:attrName>
                                        </p:attrNameLst>
                                      </p:cBhvr>
                                      <p:to>
                                        <p:strVal val="visible"/>
                                      </p:to>
                                    </p:set>
                                    <p:animEffect transition="in" filter="fade">
                                      <p:cBhvr>
                                        <p:cTn id="110" dur="500"/>
                                        <p:tgtEl>
                                          <p:spTgt spid="6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61"/>
                                        </p:tgtEl>
                                        <p:attrNameLst>
                                          <p:attrName>style.visibility</p:attrName>
                                        </p:attrNameLst>
                                      </p:cBhvr>
                                      <p:to>
                                        <p:strVal val="visible"/>
                                      </p:to>
                                    </p:set>
                                    <p:animEffect transition="in" filter="fade">
                                      <p:cBhvr>
                                        <p:cTn id="113" dur="500"/>
                                        <p:tgtEl>
                                          <p:spTgt spid="61"/>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81"/>
                                        </p:tgtEl>
                                        <p:attrNameLst>
                                          <p:attrName>style.visibility</p:attrName>
                                        </p:attrNameLst>
                                      </p:cBhvr>
                                      <p:to>
                                        <p:strVal val="visible"/>
                                      </p:to>
                                    </p:set>
                                    <p:animEffect transition="in" filter="fade">
                                      <p:cBhvr>
                                        <p:cTn id="116" dur="500"/>
                                        <p:tgtEl>
                                          <p:spTgt spid="81"/>
                                        </p:tgtEl>
                                      </p:cBhvr>
                                    </p:animEffect>
                                  </p:childTnLst>
                                </p:cTn>
                              </p:par>
                              <p:par>
                                <p:cTn id="117" presetID="10" presetClass="entr" presetSubtype="0" fill="hold" nodeType="withEffect">
                                  <p:stCondLst>
                                    <p:cond delay="0"/>
                                  </p:stCondLst>
                                  <p:childTnLst>
                                    <p:set>
                                      <p:cBhvr>
                                        <p:cTn id="118" dur="1" fill="hold">
                                          <p:stCondLst>
                                            <p:cond delay="0"/>
                                          </p:stCondLst>
                                        </p:cTn>
                                        <p:tgtEl>
                                          <p:spTgt spid="78"/>
                                        </p:tgtEl>
                                        <p:attrNameLst>
                                          <p:attrName>style.visibility</p:attrName>
                                        </p:attrNameLst>
                                      </p:cBhvr>
                                      <p:to>
                                        <p:strVal val="visible"/>
                                      </p:to>
                                    </p:set>
                                    <p:animEffect transition="in" filter="fade">
                                      <p:cBhvr>
                                        <p:cTn id="119" dur="500"/>
                                        <p:tgtEl>
                                          <p:spTgt spid="78"/>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79"/>
                                        </p:tgtEl>
                                        <p:attrNameLst>
                                          <p:attrName>style.visibility</p:attrName>
                                        </p:attrNameLst>
                                      </p:cBhvr>
                                      <p:to>
                                        <p:strVal val="visible"/>
                                      </p:to>
                                    </p:set>
                                    <p:animEffect transition="in" filter="fade">
                                      <p:cBhvr>
                                        <p:cTn id="124" dur="500"/>
                                        <p:tgtEl>
                                          <p:spTgt spid="79"/>
                                        </p:tgtEl>
                                      </p:cBhvr>
                                    </p:animEffect>
                                  </p:childTnLst>
                                </p:cTn>
                              </p:par>
                              <p:par>
                                <p:cTn id="125" presetID="10" presetClass="entr" presetSubtype="0" fill="hold" nodeType="withEffect">
                                  <p:stCondLst>
                                    <p:cond delay="0"/>
                                  </p:stCondLst>
                                  <p:childTnLst>
                                    <p:set>
                                      <p:cBhvr>
                                        <p:cTn id="126" dur="1" fill="hold">
                                          <p:stCondLst>
                                            <p:cond delay="0"/>
                                          </p:stCondLst>
                                        </p:cTn>
                                        <p:tgtEl>
                                          <p:spTgt spid="80"/>
                                        </p:tgtEl>
                                        <p:attrNameLst>
                                          <p:attrName>style.visibility</p:attrName>
                                        </p:attrNameLst>
                                      </p:cBhvr>
                                      <p:to>
                                        <p:strVal val="visible"/>
                                      </p:to>
                                    </p:set>
                                    <p:animEffect transition="in" filter="fade">
                                      <p:cBhvr>
                                        <p:cTn id="127" dur="500"/>
                                        <p:tgtEl>
                                          <p:spTgt spid="80"/>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62"/>
                                        </p:tgtEl>
                                        <p:attrNameLst>
                                          <p:attrName>style.visibility</p:attrName>
                                        </p:attrNameLst>
                                      </p:cBhvr>
                                      <p:to>
                                        <p:strVal val="visible"/>
                                      </p:to>
                                    </p:set>
                                    <p:animEffect transition="in" filter="fade">
                                      <p:cBhvr>
                                        <p:cTn id="132" dur="500"/>
                                        <p:tgtEl>
                                          <p:spTgt spid="62"/>
                                        </p:tgtEl>
                                      </p:cBhvr>
                                    </p:animEffect>
                                  </p:childTnLst>
                                </p:cTn>
                              </p:par>
                              <p:par>
                                <p:cTn id="133" presetID="10" presetClass="entr" presetSubtype="0" fill="hold" nodeType="withEffect">
                                  <p:stCondLst>
                                    <p:cond delay="0"/>
                                  </p:stCondLst>
                                  <p:childTnLst>
                                    <p:set>
                                      <p:cBhvr>
                                        <p:cTn id="134" dur="1" fill="hold">
                                          <p:stCondLst>
                                            <p:cond delay="0"/>
                                          </p:stCondLst>
                                        </p:cTn>
                                        <p:tgtEl>
                                          <p:spTgt spid="70"/>
                                        </p:tgtEl>
                                        <p:attrNameLst>
                                          <p:attrName>style.visibility</p:attrName>
                                        </p:attrNameLst>
                                      </p:cBhvr>
                                      <p:to>
                                        <p:strVal val="visible"/>
                                      </p:to>
                                    </p:set>
                                    <p:animEffect transition="in" filter="fade">
                                      <p:cBhvr>
                                        <p:cTn id="135" dur="500"/>
                                        <p:tgtEl>
                                          <p:spTgt spid="70"/>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63"/>
                                        </p:tgtEl>
                                        <p:attrNameLst>
                                          <p:attrName>style.visibility</p:attrName>
                                        </p:attrNameLst>
                                      </p:cBhvr>
                                      <p:to>
                                        <p:strVal val="visible"/>
                                      </p:to>
                                    </p:set>
                                    <p:animEffect transition="in" filter="fade">
                                      <p:cBhvr>
                                        <p:cTn id="138" dur="500"/>
                                        <p:tgtEl>
                                          <p:spTgt spid="6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90"/>
                                        </p:tgtEl>
                                        <p:attrNameLst>
                                          <p:attrName>style.visibility</p:attrName>
                                        </p:attrNameLst>
                                      </p:cBhvr>
                                      <p:to>
                                        <p:strVal val="visible"/>
                                      </p:to>
                                    </p:set>
                                    <p:animEffect transition="in" filter="fade">
                                      <p:cBhvr>
                                        <p:cTn id="141" dur="500"/>
                                        <p:tgtEl>
                                          <p:spTgt spid="90"/>
                                        </p:tgtEl>
                                      </p:cBhvr>
                                    </p:animEffect>
                                  </p:childTnLst>
                                </p:cTn>
                              </p:par>
                              <p:par>
                                <p:cTn id="142" presetID="10" presetClass="entr" presetSubtype="0" fill="hold" nodeType="withEffect">
                                  <p:stCondLst>
                                    <p:cond delay="0"/>
                                  </p:stCondLst>
                                  <p:childTnLst>
                                    <p:set>
                                      <p:cBhvr>
                                        <p:cTn id="143" dur="1" fill="hold">
                                          <p:stCondLst>
                                            <p:cond delay="0"/>
                                          </p:stCondLst>
                                        </p:cTn>
                                        <p:tgtEl>
                                          <p:spTgt spid="89"/>
                                        </p:tgtEl>
                                        <p:attrNameLst>
                                          <p:attrName>style.visibility</p:attrName>
                                        </p:attrNameLst>
                                      </p:cBhvr>
                                      <p:to>
                                        <p:strVal val="visible"/>
                                      </p:to>
                                    </p:set>
                                    <p:animEffect transition="in" filter="fade">
                                      <p:cBhvr>
                                        <p:cTn id="144" dur="500"/>
                                        <p:tgtEl>
                                          <p:spTgt spid="89"/>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83"/>
                                        </p:tgtEl>
                                        <p:attrNameLst>
                                          <p:attrName>style.visibility</p:attrName>
                                        </p:attrNameLst>
                                      </p:cBhvr>
                                      <p:to>
                                        <p:strVal val="visible"/>
                                      </p:to>
                                    </p:set>
                                    <p:animEffect transition="in" filter="fade">
                                      <p:cBhvr>
                                        <p:cTn id="149" dur="500"/>
                                        <p:tgtEl>
                                          <p:spTgt spid="83"/>
                                        </p:tgtEl>
                                      </p:cBhvr>
                                    </p:animEffect>
                                  </p:childTnLst>
                                </p:cTn>
                              </p:par>
                              <p:par>
                                <p:cTn id="150" presetID="10" presetClass="entr" presetSubtype="0" fill="hold" nodeType="withEffect">
                                  <p:stCondLst>
                                    <p:cond delay="0"/>
                                  </p:stCondLst>
                                  <p:childTnLst>
                                    <p:set>
                                      <p:cBhvr>
                                        <p:cTn id="151" dur="1" fill="hold">
                                          <p:stCondLst>
                                            <p:cond delay="0"/>
                                          </p:stCondLst>
                                        </p:cTn>
                                        <p:tgtEl>
                                          <p:spTgt spid="84"/>
                                        </p:tgtEl>
                                        <p:attrNameLst>
                                          <p:attrName>style.visibility</p:attrName>
                                        </p:attrNameLst>
                                      </p:cBhvr>
                                      <p:to>
                                        <p:strVal val="visible"/>
                                      </p:to>
                                    </p:set>
                                    <p:animEffect transition="in" filter="fade">
                                      <p:cBhvr>
                                        <p:cTn id="15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P spid="22" grpId="0" animBg="1"/>
      <p:bldP spid="24" grpId="0" animBg="1"/>
      <p:bldP spid="26" grpId="0" animBg="1"/>
      <p:bldP spid="54" grpId="0" animBg="1"/>
      <p:bldP spid="58" grpId="0" animBg="1"/>
      <p:bldP spid="59" grpId="0" animBg="1"/>
      <p:bldP spid="60" grpId="0" animBg="1"/>
      <p:bldP spid="61" grpId="0" animBg="1"/>
      <p:bldP spid="62" grpId="0" animBg="1"/>
      <p:bldP spid="63" grpId="0" animBg="1"/>
      <p:bldP spid="71" grpId="0" animBg="1"/>
      <p:bldP spid="72" grpId="0" animBg="1"/>
      <p:bldP spid="75" grpId="0" animBg="1"/>
      <p:bldP spid="79" grpId="0" animBg="1"/>
      <p:bldP spid="81" grpId="0" animBg="1"/>
      <p:bldP spid="83" grpId="0" animBg="1"/>
      <p:bldP spid="90" grpId="0" animBg="1"/>
      <p:bldP spid="9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1" y="163782"/>
            <a:ext cx="5617323" cy="692226"/>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212121"/>
                </a:solidFill>
                <a:latin typeface="Agency FB" panose="020B0503020202020204" pitchFamily="34" charset="0"/>
              </a:rPr>
              <a:t>3 Optimal Incremental Solution</a:t>
            </a:r>
            <a:endParaRPr lang="en-GB" sz="32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19" name="Rectangle 18"/>
          <p:cNvSpPr/>
          <p:nvPr/>
        </p:nvSpPr>
        <p:spPr>
          <a:xfrm>
            <a:off x="5393802" y="362331"/>
            <a:ext cx="594359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3.2 Connected component Algorithm</a:t>
            </a:r>
            <a:endParaRPr lang="en-GB" sz="3600" b="1" dirty="0">
              <a:solidFill>
                <a:srgbClr val="FF5722"/>
              </a:solidFill>
              <a:latin typeface="Agency FB" panose="020B0503020202020204" pitchFamily="34" charset="0"/>
            </a:endParaRPr>
          </a:p>
        </p:txBody>
      </p:sp>
      <p:sp>
        <p:nvSpPr>
          <p:cNvPr id="13" name="Rectangle 12"/>
          <p:cNvSpPr/>
          <p:nvPr/>
        </p:nvSpPr>
        <p:spPr>
          <a:xfrm>
            <a:off x="1134266" y="1148823"/>
            <a:ext cx="3878468"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tx1"/>
                </a:solidFill>
                <a:latin typeface="Agency FB" panose="020B0503020202020204" pitchFamily="34" charset="0"/>
              </a:rPr>
              <a:t>Algorithm : CONNECTED</a:t>
            </a:r>
            <a:endParaRPr lang="en-GB" sz="2800" b="1" dirty="0">
              <a:solidFill>
                <a:schemeClr val="tx1"/>
              </a:solidFill>
              <a:latin typeface="Agency FB" panose="020B0503020202020204" pitchFamily="34" charset="0"/>
            </a:endParaRPr>
          </a:p>
        </p:txBody>
      </p:sp>
      <p:sp>
        <p:nvSpPr>
          <p:cNvPr id="14" name="Rectangle 13"/>
          <p:cNvSpPr/>
          <p:nvPr/>
        </p:nvSpPr>
        <p:spPr>
          <a:xfrm>
            <a:off x="9004750" y="2664934"/>
            <a:ext cx="238779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A similarity Graph</a:t>
            </a:r>
            <a:endParaRPr lang="en-GB" sz="2000" dirty="0">
              <a:solidFill>
                <a:srgbClr val="212121"/>
              </a:solidFill>
              <a:latin typeface="Agency FB" panose="020B0503020202020204" pitchFamily="34" charset="0"/>
            </a:endParaRPr>
          </a:p>
        </p:txBody>
      </p:sp>
      <p:sp>
        <p:nvSpPr>
          <p:cNvPr id="17" name="Rectangle 16"/>
          <p:cNvSpPr/>
          <p:nvPr/>
        </p:nvSpPr>
        <p:spPr>
          <a:xfrm>
            <a:off x="9242322" y="2213305"/>
            <a:ext cx="135892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5722"/>
                </a:solidFill>
                <a:latin typeface="Agency FB" panose="020B0503020202020204" pitchFamily="34" charset="0"/>
              </a:rPr>
              <a:t>Legends</a:t>
            </a:r>
            <a:endParaRPr lang="en-GB" sz="2400" b="1" dirty="0">
              <a:solidFill>
                <a:srgbClr val="FF5722"/>
              </a:solidFill>
              <a:latin typeface="Agency FB" panose="020B0503020202020204" pitchFamily="34" charset="0"/>
            </a:endParaRPr>
          </a:p>
        </p:txBody>
      </p:sp>
      <p:cxnSp>
        <p:nvCxnSpPr>
          <p:cNvPr id="20" name="Straight Connector 19"/>
          <p:cNvCxnSpPr/>
          <p:nvPr/>
        </p:nvCxnSpPr>
        <p:spPr>
          <a:xfrm>
            <a:off x="8665229" y="2741544"/>
            <a:ext cx="0" cy="174948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rotWithShape="1">
          <a:blip r:embed="rId3">
            <a:extLst>
              <a:ext uri="{28A0092B-C50C-407E-A947-70E740481C1C}">
                <a14:useLocalDpi xmlns:a14="http://schemas.microsoft.com/office/drawing/2010/main" val="0"/>
              </a:ext>
            </a:extLst>
          </a:blip>
          <a:srcRect t="-7474" r="69311"/>
          <a:stretch/>
        </p:blipFill>
        <p:spPr>
          <a:xfrm>
            <a:off x="7931169" y="2720072"/>
            <a:ext cx="460728" cy="499602"/>
          </a:xfrm>
          <a:prstGeom prst="rect">
            <a:avLst/>
          </a:prstGeom>
        </p:spPr>
      </p:pic>
      <p:grpSp>
        <p:nvGrpSpPr>
          <p:cNvPr id="12" name="Group 11"/>
          <p:cNvGrpSpPr/>
          <p:nvPr/>
        </p:nvGrpSpPr>
        <p:grpSpPr>
          <a:xfrm>
            <a:off x="9004750" y="3251714"/>
            <a:ext cx="2363917" cy="559604"/>
            <a:chOff x="6631337" y="2047862"/>
            <a:chExt cx="2363917" cy="559604"/>
          </a:xfrm>
        </p:grpSpPr>
        <p:sp>
          <p:nvSpPr>
            <p:cNvPr id="44" name="Rectangle 43"/>
            <p:cNvSpPr/>
            <p:nvPr/>
          </p:nvSpPr>
          <p:spPr>
            <a:xfrm>
              <a:off x="6631337" y="2109116"/>
              <a:ext cx="1927069"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Optimal clustering on</a:t>
              </a:r>
              <a:endParaRPr lang="en-GB" sz="2000" dirty="0">
                <a:solidFill>
                  <a:srgbClr val="212121"/>
                </a:solidFill>
                <a:latin typeface="Agency FB" panose="020B0503020202020204" pitchFamily="34" charset="0"/>
              </a:endParaRPr>
            </a:p>
          </p:txBody>
        </p:sp>
        <p:pic>
          <p:nvPicPr>
            <p:cNvPr id="45" name="Picture 44"/>
            <p:cNvPicPr>
              <a:picLocks noChangeAspect="1"/>
            </p:cNvPicPr>
            <p:nvPr/>
          </p:nvPicPr>
          <p:blipFill rotWithShape="1">
            <a:blip r:embed="rId3">
              <a:extLst>
                <a:ext uri="{28A0092B-C50C-407E-A947-70E740481C1C}">
                  <a14:useLocalDpi xmlns:a14="http://schemas.microsoft.com/office/drawing/2010/main" val="0"/>
                </a:ext>
              </a:extLst>
            </a:blip>
            <a:srcRect t="-7474" r="69311"/>
            <a:stretch/>
          </p:blipFill>
          <p:spPr>
            <a:xfrm>
              <a:off x="8534526" y="2047862"/>
              <a:ext cx="460728" cy="499602"/>
            </a:xfrm>
            <a:prstGeom prst="rect">
              <a:avLst/>
            </a:prstGeom>
          </p:spPr>
        </p:pic>
      </p:grpSp>
      <p:pic>
        <p:nvPicPr>
          <p:cNvPr id="43" name="Picture 42"/>
          <p:cNvPicPr>
            <a:picLocks noChangeAspect="1"/>
          </p:cNvPicPr>
          <p:nvPr/>
        </p:nvPicPr>
        <p:blipFill rotWithShape="1">
          <a:blip r:embed="rId4">
            <a:extLst>
              <a:ext uri="{28A0092B-C50C-407E-A947-70E740481C1C}">
                <a14:useLocalDpi xmlns:a14="http://schemas.microsoft.com/office/drawing/2010/main" val="0"/>
              </a:ext>
            </a:extLst>
          </a:blip>
          <a:srcRect l="52489"/>
          <a:stretch/>
        </p:blipFill>
        <p:spPr>
          <a:xfrm>
            <a:off x="7647501" y="3242873"/>
            <a:ext cx="807403" cy="662997"/>
          </a:xfrm>
          <a:prstGeom prst="rect">
            <a:avLst/>
          </a:prstGeom>
        </p:spPr>
      </p:pic>
      <p:pic>
        <p:nvPicPr>
          <p:cNvPr id="49" name="Picture 48"/>
          <p:cNvPicPr>
            <a:picLocks noChangeAspect="1"/>
          </p:cNvPicPr>
          <p:nvPr/>
        </p:nvPicPr>
        <p:blipFill rotWithShape="1">
          <a:blip r:embed="rId5">
            <a:extLst>
              <a:ext uri="{28A0092B-C50C-407E-A947-70E740481C1C}">
                <a14:useLocalDpi xmlns:a14="http://schemas.microsoft.com/office/drawing/2010/main" val="0"/>
              </a:ext>
            </a:extLst>
          </a:blip>
          <a:srcRect l="53207"/>
          <a:stretch/>
        </p:blipFill>
        <p:spPr>
          <a:xfrm>
            <a:off x="7701738" y="3988998"/>
            <a:ext cx="698927" cy="434378"/>
          </a:xfrm>
          <a:prstGeom prst="rect">
            <a:avLst/>
          </a:prstGeom>
        </p:spPr>
      </p:pic>
      <p:grpSp>
        <p:nvGrpSpPr>
          <p:cNvPr id="50" name="Group 49"/>
          <p:cNvGrpSpPr/>
          <p:nvPr/>
        </p:nvGrpSpPr>
        <p:grpSpPr>
          <a:xfrm>
            <a:off x="9008110" y="3806506"/>
            <a:ext cx="1920348" cy="571053"/>
            <a:chOff x="6631337" y="2036413"/>
            <a:chExt cx="1920348" cy="571053"/>
          </a:xfrm>
        </p:grpSpPr>
        <p:sp>
          <p:nvSpPr>
            <p:cNvPr id="51" name="Rectangle 50"/>
            <p:cNvSpPr/>
            <p:nvPr/>
          </p:nvSpPr>
          <p:spPr>
            <a:xfrm>
              <a:off x="6631337" y="2109116"/>
              <a:ext cx="171002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An increment on</a:t>
              </a:r>
              <a:endParaRPr lang="en-GB" sz="2000" dirty="0">
                <a:solidFill>
                  <a:srgbClr val="212121"/>
                </a:solidFill>
                <a:latin typeface="Agency FB" panose="020B0503020202020204" pitchFamily="34" charset="0"/>
              </a:endParaRPr>
            </a:p>
          </p:txBody>
        </p:sp>
        <p:pic>
          <p:nvPicPr>
            <p:cNvPr id="52" name="Picture 51"/>
            <p:cNvPicPr>
              <a:picLocks noChangeAspect="1"/>
            </p:cNvPicPr>
            <p:nvPr/>
          </p:nvPicPr>
          <p:blipFill rotWithShape="1">
            <a:blip r:embed="rId3">
              <a:extLst>
                <a:ext uri="{28A0092B-C50C-407E-A947-70E740481C1C}">
                  <a14:useLocalDpi xmlns:a14="http://schemas.microsoft.com/office/drawing/2010/main" val="0"/>
                </a:ext>
              </a:extLst>
            </a:blip>
            <a:srcRect t="-7474" r="69311"/>
            <a:stretch/>
          </p:blipFill>
          <p:spPr>
            <a:xfrm>
              <a:off x="8090957" y="2036413"/>
              <a:ext cx="460728" cy="499602"/>
            </a:xfrm>
            <a:prstGeom prst="rect">
              <a:avLst/>
            </a:prstGeom>
          </p:spPr>
        </p:pic>
      </p:grpSp>
      <p:sp>
        <p:nvSpPr>
          <p:cNvPr id="66" name="Rectangle 65"/>
          <p:cNvSpPr/>
          <p:nvPr/>
        </p:nvSpPr>
        <p:spPr>
          <a:xfrm>
            <a:off x="5015555" y="1240776"/>
            <a:ext cx="1098005"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smtClean="0">
                <a:solidFill>
                  <a:srgbClr val="212121"/>
                </a:solidFill>
                <a:latin typeface="Agency FB" panose="020B0503020202020204" pitchFamily="34" charset="0"/>
              </a:rPr>
              <a:t>3 steps</a:t>
            </a:r>
            <a:endParaRPr lang="en-GB" sz="2000" b="1" dirty="0">
              <a:solidFill>
                <a:srgbClr val="212121"/>
              </a:solidFill>
              <a:latin typeface="Agency FB" panose="020B0503020202020204" pitchFamily="34" charset="0"/>
            </a:endParaRPr>
          </a:p>
        </p:txBody>
      </p:sp>
      <p:sp>
        <p:nvSpPr>
          <p:cNvPr id="74" name="Rectangle 73"/>
          <p:cNvSpPr/>
          <p:nvPr/>
        </p:nvSpPr>
        <p:spPr>
          <a:xfrm>
            <a:off x="1790655" y="1848798"/>
            <a:ext cx="4875327" cy="641858"/>
          </a:xfrm>
          <a:prstGeom prst="rect">
            <a:avLst/>
          </a:prstGeom>
          <a:no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Find the connected component of</a:t>
            </a:r>
            <a:endParaRPr lang="en-GB" sz="2400" dirty="0">
              <a:solidFill>
                <a:srgbClr val="212121"/>
              </a:solidFill>
              <a:latin typeface="Agency FB" panose="020B0503020202020204" pitchFamily="34" charset="0"/>
            </a:endParaRPr>
          </a:p>
        </p:txBody>
      </p:sp>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32229" y="1920248"/>
            <a:ext cx="1295512" cy="502964"/>
          </a:xfrm>
          <a:prstGeom prst="rect">
            <a:avLst/>
          </a:prstGeom>
        </p:spPr>
      </p:pic>
      <p:sp>
        <p:nvSpPr>
          <p:cNvPr id="85" name="Rectangle 84"/>
          <p:cNvSpPr/>
          <p:nvPr/>
        </p:nvSpPr>
        <p:spPr>
          <a:xfrm>
            <a:off x="1764636" y="2741544"/>
            <a:ext cx="4901346" cy="641858"/>
          </a:xfrm>
          <a:prstGeom prst="rect">
            <a:avLst/>
          </a:prstGeom>
          <a:no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Find the optimal clustering on </a:t>
            </a:r>
            <a:endParaRPr lang="en-GB" sz="2400" dirty="0">
              <a:solidFill>
                <a:srgbClr val="212121"/>
              </a:solidFill>
              <a:latin typeface="Agency FB" panose="020B0503020202020204" pitchFamily="34" charset="0"/>
            </a:endParaRPr>
          </a:p>
        </p:txBody>
      </p:sp>
      <p:pic>
        <p:nvPicPr>
          <p:cNvPr id="86" name="Picture 8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9369" y="2849913"/>
            <a:ext cx="1295512" cy="502964"/>
          </a:xfrm>
          <a:prstGeom prst="rect">
            <a:avLst/>
          </a:prstGeom>
        </p:spPr>
      </p:pic>
      <p:sp>
        <p:nvSpPr>
          <p:cNvPr id="87" name="Rectangle 86"/>
          <p:cNvSpPr/>
          <p:nvPr/>
        </p:nvSpPr>
        <p:spPr>
          <a:xfrm>
            <a:off x="1764636" y="3686708"/>
            <a:ext cx="4901346" cy="641858"/>
          </a:xfrm>
          <a:prstGeom prst="rect">
            <a:avLst/>
          </a:prstGeom>
          <a:no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Construct the new clustering from </a:t>
            </a:r>
            <a:endParaRPr lang="en-GB" sz="2400" dirty="0">
              <a:solidFill>
                <a:srgbClr val="212121"/>
              </a:solidFill>
              <a:latin typeface="Agency FB" panose="020B0503020202020204" pitchFamily="34" charset="0"/>
            </a:endParaRPr>
          </a:p>
        </p:txBody>
      </p:sp>
      <p:pic>
        <p:nvPicPr>
          <p:cNvPr id="88" name="Picture 87"/>
          <p:cNvPicPr>
            <a:picLocks noChangeAspect="1"/>
          </p:cNvPicPr>
          <p:nvPr/>
        </p:nvPicPr>
        <p:blipFill rotWithShape="1">
          <a:blip r:embed="rId4">
            <a:extLst>
              <a:ext uri="{28A0092B-C50C-407E-A947-70E740481C1C}">
                <a14:useLocalDpi xmlns:a14="http://schemas.microsoft.com/office/drawing/2010/main" val="0"/>
              </a:ext>
            </a:extLst>
          </a:blip>
          <a:srcRect l="52489"/>
          <a:stretch/>
        </p:blipFill>
        <p:spPr>
          <a:xfrm>
            <a:off x="5331142" y="3719591"/>
            <a:ext cx="668697" cy="549099"/>
          </a:xfrm>
          <a:prstGeom prst="rect">
            <a:avLst/>
          </a:prstGeom>
        </p:spPr>
      </p:pic>
      <p:sp>
        <p:nvSpPr>
          <p:cNvPr id="94" name="Rectangle 93"/>
          <p:cNvSpPr/>
          <p:nvPr/>
        </p:nvSpPr>
        <p:spPr>
          <a:xfrm>
            <a:off x="1764636" y="4337837"/>
            <a:ext cx="4901346" cy="633269"/>
          </a:xfrm>
          <a:prstGeom prst="rect">
            <a:avLst/>
          </a:prstGeom>
          <a:no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By replacing old clusters for </a:t>
            </a:r>
            <a:endParaRPr lang="en-GB" sz="2400" dirty="0">
              <a:solidFill>
                <a:srgbClr val="212121"/>
              </a:solidFill>
              <a:latin typeface="Agency FB" panose="020B0503020202020204" pitchFamily="34" charset="0"/>
            </a:endParaRPr>
          </a:p>
        </p:txBody>
      </p:sp>
      <p:pic>
        <p:nvPicPr>
          <p:cNvPr id="95" name="Picture 9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7312" y="4432316"/>
            <a:ext cx="1295512" cy="502964"/>
          </a:xfrm>
          <a:prstGeom prst="rect">
            <a:avLst/>
          </a:prstGeom>
        </p:spPr>
      </p:pic>
      <p:sp>
        <p:nvSpPr>
          <p:cNvPr id="96" name="Rectangle 95"/>
          <p:cNvSpPr/>
          <p:nvPr/>
        </p:nvSpPr>
        <p:spPr>
          <a:xfrm>
            <a:off x="1764636" y="4980377"/>
            <a:ext cx="4901346" cy="641858"/>
          </a:xfrm>
          <a:prstGeom prst="rect">
            <a:avLst/>
          </a:prstGeom>
          <a:no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With new optimal clusters</a:t>
            </a:r>
            <a:endParaRPr lang="en-GB" sz="2400" dirty="0">
              <a:solidFill>
                <a:srgbClr val="212121"/>
              </a:solidFill>
              <a:latin typeface="Agency FB" panose="020B0503020202020204" pitchFamily="34" charset="0"/>
            </a:endParaRPr>
          </a:p>
        </p:txBody>
      </p:sp>
      <p:sp>
        <p:nvSpPr>
          <p:cNvPr id="97" name="Rectangle 96"/>
          <p:cNvSpPr/>
          <p:nvPr/>
        </p:nvSpPr>
        <p:spPr>
          <a:xfrm>
            <a:off x="1328914" y="1976413"/>
            <a:ext cx="458381" cy="402259"/>
          </a:xfrm>
          <a:prstGeom prst="rect">
            <a:avLst/>
          </a:prstGeom>
          <a:no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212121"/>
                </a:solidFill>
                <a:latin typeface="Cambria" panose="02040503050406030204" pitchFamily="18" charset="0"/>
              </a:rPr>
              <a:t>1</a:t>
            </a:r>
            <a:endParaRPr lang="en-GB" sz="2000" b="1" dirty="0">
              <a:solidFill>
                <a:srgbClr val="212121"/>
              </a:solidFill>
              <a:latin typeface="Cambria" panose="02040503050406030204" pitchFamily="18" charset="0"/>
            </a:endParaRPr>
          </a:p>
        </p:txBody>
      </p:sp>
      <p:sp>
        <p:nvSpPr>
          <p:cNvPr id="98" name="Rectangle 97"/>
          <p:cNvSpPr/>
          <p:nvPr/>
        </p:nvSpPr>
        <p:spPr>
          <a:xfrm>
            <a:off x="1302894" y="2870910"/>
            <a:ext cx="458381" cy="402259"/>
          </a:xfrm>
          <a:prstGeom prst="rect">
            <a:avLst/>
          </a:prstGeom>
          <a:no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212121"/>
                </a:solidFill>
                <a:latin typeface="Cambria" panose="02040503050406030204" pitchFamily="18" charset="0"/>
              </a:rPr>
              <a:t>2</a:t>
            </a:r>
            <a:endParaRPr lang="en-GB" sz="2000" b="1" dirty="0">
              <a:solidFill>
                <a:srgbClr val="212121"/>
              </a:solidFill>
              <a:latin typeface="Cambria" panose="02040503050406030204" pitchFamily="18" charset="0"/>
            </a:endParaRPr>
          </a:p>
        </p:txBody>
      </p:sp>
      <p:sp>
        <p:nvSpPr>
          <p:cNvPr id="99" name="Rectangle 98"/>
          <p:cNvSpPr/>
          <p:nvPr/>
        </p:nvSpPr>
        <p:spPr>
          <a:xfrm>
            <a:off x="1302644" y="3806506"/>
            <a:ext cx="458381" cy="402259"/>
          </a:xfrm>
          <a:prstGeom prst="rect">
            <a:avLst/>
          </a:prstGeom>
          <a:no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212121"/>
                </a:solidFill>
                <a:latin typeface="Cambria" panose="02040503050406030204" pitchFamily="18" charset="0"/>
              </a:rPr>
              <a:t>3</a:t>
            </a:r>
            <a:endParaRPr lang="en-GB" sz="2000" b="1" dirty="0">
              <a:solidFill>
                <a:srgbClr val="212121"/>
              </a:solidFill>
              <a:latin typeface="Cambria" panose="02040503050406030204" pitchFamily="18" charset="0"/>
            </a:endParaRPr>
          </a:p>
        </p:txBody>
      </p:sp>
      <p:sp>
        <p:nvSpPr>
          <p:cNvPr id="100" name="Rectangle 99"/>
          <p:cNvSpPr/>
          <p:nvPr/>
        </p:nvSpPr>
        <p:spPr>
          <a:xfrm>
            <a:off x="1028700" y="5969758"/>
            <a:ext cx="3878468"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tx1"/>
                </a:solidFill>
                <a:latin typeface="Agency FB" panose="020B0503020202020204" pitchFamily="34" charset="0"/>
              </a:rPr>
              <a:t>Algorithm : MONOCONNECTED</a:t>
            </a:r>
            <a:endParaRPr lang="en-GB" sz="2800" b="1" dirty="0">
              <a:solidFill>
                <a:schemeClr val="tx1"/>
              </a:solidFill>
              <a:latin typeface="Agency FB" panose="020B0503020202020204" pitchFamily="34" charset="0"/>
            </a:endParaRPr>
          </a:p>
        </p:txBody>
      </p:sp>
      <p:sp>
        <p:nvSpPr>
          <p:cNvPr id="101" name="Rectangle 100"/>
          <p:cNvSpPr/>
          <p:nvPr/>
        </p:nvSpPr>
        <p:spPr>
          <a:xfrm>
            <a:off x="4821114" y="5879508"/>
            <a:ext cx="6430233" cy="648411"/>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0000"/>
                </a:solidFill>
                <a:latin typeface="Agency FB" panose="020B0503020202020204" pitchFamily="34" charset="0"/>
              </a:rPr>
              <a:t>CONNECTED + Monotone Connected </a:t>
            </a:r>
            <a:r>
              <a:rPr lang="en-US" sz="2800" dirty="0" smtClean="0">
                <a:solidFill>
                  <a:srgbClr val="FF0000"/>
                </a:solidFill>
                <a:latin typeface="Agency FB" panose="020B0503020202020204" pitchFamily="34" charset="0"/>
              </a:rPr>
              <a:t>Component</a:t>
            </a:r>
            <a:endParaRPr lang="en-GB" sz="2800" dirty="0">
              <a:solidFill>
                <a:srgbClr val="FF0000"/>
              </a:solidFill>
              <a:latin typeface="Agency FB" panose="020B0503020202020204" pitchFamily="34" charset="0"/>
            </a:endParaRPr>
          </a:p>
        </p:txBody>
      </p:sp>
    </p:spTree>
    <p:extLst>
      <p:ext uri="{BB962C8B-B14F-4D97-AF65-F5344CB8AC3E}">
        <p14:creationId xmlns:p14="http://schemas.microsoft.com/office/powerpoint/2010/main" val="163259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fad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par>
                                <p:cTn id="31" presetID="10"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par>
                                <p:cTn id="34" presetID="10" presetClass="entr" presetSubtype="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fade">
                                      <p:cBhvr>
                                        <p:cTn id="41" dur="500"/>
                                        <p:tgtEl>
                                          <p:spTgt spid="9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4"/>
                                        </p:tgtEl>
                                        <p:attrNameLst>
                                          <p:attrName>style.visibility</p:attrName>
                                        </p:attrNameLst>
                                      </p:cBhvr>
                                      <p:to>
                                        <p:strVal val="visible"/>
                                      </p:to>
                                    </p:set>
                                    <p:animEffect transition="in" filter="fade">
                                      <p:cBhvr>
                                        <p:cTn id="44" dur="500"/>
                                        <p:tgtEl>
                                          <p:spTgt spid="74"/>
                                        </p:tgtEl>
                                      </p:cBhvr>
                                    </p:animEffect>
                                  </p:childTnLst>
                                </p:cTn>
                              </p:par>
                              <p:par>
                                <p:cTn id="45" presetID="10"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fade">
                                      <p:cBhvr>
                                        <p:cTn id="47" dur="500"/>
                                        <p:tgtEl>
                                          <p:spTgt spid="7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8"/>
                                        </p:tgtEl>
                                        <p:attrNameLst>
                                          <p:attrName>style.visibility</p:attrName>
                                        </p:attrNameLst>
                                      </p:cBhvr>
                                      <p:to>
                                        <p:strVal val="visible"/>
                                      </p:to>
                                    </p:set>
                                    <p:animEffect transition="in" filter="fade">
                                      <p:cBhvr>
                                        <p:cTn id="52" dur="500"/>
                                        <p:tgtEl>
                                          <p:spTgt spid="9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animEffect transition="in" filter="fade">
                                      <p:cBhvr>
                                        <p:cTn id="55" dur="500"/>
                                        <p:tgtEl>
                                          <p:spTgt spid="85"/>
                                        </p:tgtEl>
                                      </p:cBhvr>
                                    </p:animEffect>
                                  </p:childTnLst>
                                </p:cTn>
                              </p:par>
                              <p:par>
                                <p:cTn id="56" presetID="10" presetClass="entr" presetSubtype="0" fill="hold" nodeType="withEffect">
                                  <p:stCondLst>
                                    <p:cond delay="0"/>
                                  </p:stCondLst>
                                  <p:childTnLst>
                                    <p:set>
                                      <p:cBhvr>
                                        <p:cTn id="57" dur="1" fill="hold">
                                          <p:stCondLst>
                                            <p:cond delay="0"/>
                                          </p:stCondLst>
                                        </p:cTn>
                                        <p:tgtEl>
                                          <p:spTgt spid="86"/>
                                        </p:tgtEl>
                                        <p:attrNameLst>
                                          <p:attrName>style.visibility</p:attrName>
                                        </p:attrNameLst>
                                      </p:cBhvr>
                                      <p:to>
                                        <p:strVal val="visible"/>
                                      </p:to>
                                    </p:set>
                                    <p:animEffect transition="in" filter="fade">
                                      <p:cBhvr>
                                        <p:cTn id="58" dur="500"/>
                                        <p:tgtEl>
                                          <p:spTgt spid="8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99"/>
                                        </p:tgtEl>
                                        <p:attrNameLst>
                                          <p:attrName>style.visibility</p:attrName>
                                        </p:attrNameLst>
                                      </p:cBhvr>
                                      <p:to>
                                        <p:strVal val="visible"/>
                                      </p:to>
                                    </p:set>
                                    <p:animEffect transition="in" filter="fade">
                                      <p:cBhvr>
                                        <p:cTn id="63" dur="500"/>
                                        <p:tgtEl>
                                          <p:spTgt spid="9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7"/>
                                        </p:tgtEl>
                                        <p:attrNameLst>
                                          <p:attrName>style.visibility</p:attrName>
                                        </p:attrNameLst>
                                      </p:cBhvr>
                                      <p:to>
                                        <p:strVal val="visible"/>
                                      </p:to>
                                    </p:set>
                                    <p:animEffect transition="in" filter="fade">
                                      <p:cBhvr>
                                        <p:cTn id="66" dur="500"/>
                                        <p:tgtEl>
                                          <p:spTgt spid="87"/>
                                        </p:tgtEl>
                                      </p:cBhvr>
                                    </p:animEffect>
                                  </p:childTnLst>
                                </p:cTn>
                              </p:par>
                              <p:par>
                                <p:cTn id="67" presetID="10" presetClass="entr" presetSubtype="0" fill="hold" nodeType="withEffect">
                                  <p:stCondLst>
                                    <p:cond delay="0"/>
                                  </p:stCondLst>
                                  <p:childTnLst>
                                    <p:set>
                                      <p:cBhvr>
                                        <p:cTn id="68" dur="1" fill="hold">
                                          <p:stCondLst>
                                            <p:cond delay="0"/>
                                          </p:stCondLst>
                                        </p:cTn>
                                        <p:tgtEl>
                                          <p:spTgt spid="88"/>
                                        </p:tgtEl>
                                        <p:attrNameLst>
                                          <p:attrName>style.visibility</p:attrName>
                                        </p:attrNameLst>
                                      </p:cBhvr>
                                      <p:to>
                                        <p:strVal val="visible"/>
                                      </p:to>
                                    </p:set>
                                    <p:animEffect transition="in" filter="fade">
                                      <p:cBhvr>
                                        <p:cTn id="69" dur="500"/>
                                        <p:tgtEl>
                                          <p:spTgt spid="8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94"/>
                                        </p:tgtEl>
                                        <p:attrNameLst>
                                          <p:attrName>style.visibility</p:attrName>
                                        </p:attrNameLst>
                                      </p:cBhvr>
                                      <p:to>
                                        <p:strVal val="visible"/>
                                      </p:to>
                                    </p:set>
                                    <p:animEffect transition="in" filter="fade">
                                      <p:cBhvr>
                                        <p:cTn id="74" dur="500"/>
                                        <p:tgtEl>
                                          <p:spTgt spid="94"/>
                                        </p:tgtEl>
                                      </p:cBhvr>
                                    </p:animEffect>
                                  </p:childTnLst>
                                </p:cTn>
                              </p:par>
                              <p:par>
                                <p:cTn id="75" presetID="10" presetClass="entr" presetSubtype="0" fill="hold" nodeType="withEffect">
                                  <p:stCondLst>
                                    <p:cond delay="0"/>
                                  </p:stCondLst>
                                  <p:childTnLst>
                                    <p:set>
                                      <p:cBhvr>
                                        <p:cTn id="76" dur="1" fill="hold">
                                          <p:stCondLst>
                                            <p:cond delay="0"/>
                                          </p:stCondLst>
                                        </p:cTn>
                                        <p:tgtEl>
                                          <p:spTgt spid="95"/>
                                        </p:tgtEl>
                                        <p:attrNameLst>
                                          <p:attrName>style.visibility</p:attrName>
                                        </p:attrNameLst>
                                      </p:cBhvr>
                                      <p:to>
                                        <p:strVal val="visible"/>
                                      </p:to>
                                    </p:set>
                                    <p:animEffect transition="in" filter="fade">
                                      <p:cBhvr>
                                        <p:cTn id="77" dur="500"/>
                                        <p:tgtEl>
                                          <p:spTgt spid="9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96"/>
                                        </p:tgtEl>
                                        <p:attrNameLst>
                                          <p:attrName>style.visibility</p:attrName>
                                        </p:attrNameLst>
                                      </p:cBhvr>
                                      <p:to>
                                        <p:strVal val="visible"/>
                                      </p:to>
                                    </p:set>
                                    <p:animEffect transition="in" filter="fade">
                                      <p:cBhvr>
                                        <p:cTn id="82" dur="500"/>
                                        <p:tgtEl>
                                          <p:spTgt spid="9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00"/>
                                        </p:tgtEl>
                                        <p:attrNameLst>
                                          <p:attrName>style.visibility</p:attrName>
                                        </p:attrNameLst>
                                      </p:cBhvr>
                                      <p:to>
                                        <p:strVal val="visible"/>
                                      </p:to>
                                    </p:set>
                                    <p:animEffect transition="in" filter="fade">
                                      <p:cBhvr>
                                        <p:cTn id="87" dur="500"/>
                                        <p:tgtEl>
                                          <p:spTgt spid="10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01"/>
                                        </p:tgtEl>
                                        <p:attrNameLst>
                                          <p:attrName>style.visibility</p:attrName>
                                        </p:attrNameLst>
                                      </p:cBhvr>
                                      <p:to>
                                        <p:strVal val="visible"/>
                                      </p:to>
                                    </p:set>
                                    <p:animEffect transition="in" filter="fade">
                                      <p:cBhvr>
                                        <p:cTn id="90"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P spid="66" grpId="0" animBg="1"/>
      <p:bldP spid="74" grpId="0" animBg="1"/>
      <p:bldP spid="85" grpId="0" animBg="1"/>
      <p:bldP spid="87" grpId="0" animBg="1"/>
      <p:bldP spid="94" grpId="0" animBg="1"/>
      <p:bldP spid="96" grpId="0" animBg="1"/>
      <p:bldP spid="97" grpId="0" animBg="1"/>
      <p:bldP spid="98" grpId="0" animBg="1"/>
      <p:bldP spid="99" grpId="0" animBg="1"/>
      <p:bldP spid="100" grpId="0" animBg="1"/>
      <p:bldP spid="10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1" y="163782"/>
            <a:ext cx="5617323" cy="692226"/>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212121"/>
                </a:solidFill>
                <a:latin typeface="Agency FB" panose="020B0503020202020204" pitchFamily="34" charset="0"/>
              </a:rPr>
              <a:t>3 Optimal Incremental Solution</a:t>
            </a:r>
            <a:endParaRPr lang="en-GB" sz="32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19" name="Rectangle 18"/>
          <p:cNvSpPr/>
          <p:nvPr/>
        </p:nvSpPr>
        <p:spPr>
          <a:xfrm>
            <a:off x="5393802" y="362331"/>
            <a:ext cx="594359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3.2 Connected component Algorithm</a:t>
            </a:r>
            <a:endParaRPr lang="en-GB" sz="3600" b="1" dirty="0">
              <a:solidFill>
                <a:srgbClr val="FF5722"/>
              </a:solidFill>
              <a:latin typeface="Agency FB" panose="020B0503020202020204" pitchFamily="34" charset="0"/>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75747"/>
          <a:stretch/>
        </p:blipFill>
        <p:spPr>
          <a:xfrm>
            <a:off x="2456121" y="1091036"/>
            <a:ext cx="9133367" cy="1057464"/>
          </a:xfrm>
          <a:prstGeom prst="rect">
            <a:avLst/>
          </a:prstGeom>
        </p:spPr>
      </p:pic>
      <p:sp>
        <p:nvSpPr>
          <p:cNvPr id="14" name="Rectangle 13"/>
          <p:cNvSpPr/>
          <p:nvPr/>
        </p:nvSpPr>
        <p:spPr>
          <a:xfrm>
            <a:off x="666313" y="975711"/>
            <a:ext cx="1600680"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Example: 3.13</a:t>
            </a:r>
            <a:endParaRPr lang="en-GB" sz="2400" b="1" dirty="0">
              <a:solidFill>
                <a:schemeClr val="tx1"/>
              </a:solidFill>
              <a:latin typeface="Agency FB" panose="020B0503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6121" y="2235189"/>
            <a:ext cx="927345" cy="507671"/>
          </a:xfrm>
          <a:prstGeom prst="rect">
            <a:avLst/>
          </a:prstGeom>
        </p:spPr>
      </p:pic>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l="53315"/>
          <a:stretch/>
        </p:blipFill>
        <p:spPr>
          <a:xfrm>
            <a:off x="2879339" y="3726574"/>
            <a:ext cx="608368" cy="480102"/>
          </a:xfrm>
          <a:prstGeom prst="rect">
            <a:avLst/>
          </a:prstGeom>
        </p:spPr>
      </p:pic>
      <p:sp>
        <p:nvSpPr>
          <p:cNvPr id="17" name="Rectangle 16"/>
          <p:cNvSpPr/>
          <p:nvPr/>
        </p:nvSpPr>
        <p:spPr>
          <a:xfrm>
            <a:off x="1246246" y="2242186"/>
            <a:ext cx="110234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Consider</a:t>
            </a:r>
            <a:endParaRPr lang="en-GB" sz="2400" dirty="0">
              <a:solidFill>
                <a:schemeClr val="tx1"/>
              </a:solidFill>
              <a:latin typeface="Agency FB" panose="020B0503020202020204" pitchFamily="34" charset="0"/>
            </a:endParaRPr>
          </a:p>
        </p:txBody>
      </p:sp>
      <p:sp>
        <p:nvSpPr>
          <p:cNvPr id="20" name="Rectangle 19"/>
          <p:cNvSpPr/>
          <p:nvPr/>
        </p:nvSpPr>
        <p:spPr>
          <a:xfrm>
            <a:off x="3842718" y="2272206"/>
            <a:ext cx="1034878"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Inserts </a:t>
            </a:r>
            <a:endParaRPr lang="en-GB" sz="2400" dirty="0">
              <a:solidFill>
                <a:schemeClr val="tx1"/>
              </a:solidFill>
              <a:latin typeface="Agency FB" panose="020B0503020202020204" pitchFamily="34" charset="0"/>
            </a:endParaRPr>
          </a:p>
        </p:txBody>
      </p:sp>
      <p:sp>
        <p:nvSpPr>
          <p:cNvPr id="21" name="Rectangle 20"/>
          <p:cNvSpPr/>
          <p:nvPr/>
        </p:nvSpPr>
        <p:spPr>
          <a:xfrm>
            <a:off x="6246204" y="2293310"/>
            <a:ext cx="247682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 associated edges</a:t>
            </a:r>
            <a:endParaRPr lang="en-GB" sz="2400" dirty="0">
              <a:solidFill>
                <a:schemeClr val="tx1"/>
              </a:solidFill>
              <a:latin typeface="Agency FB" panose="020B0503020202020204" pitchFamily="34" charset="0"/>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2776" y="3204190"/>
            <a:ext cx="609653" cy="449619"/>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76468" y="3148833"/>
            <a:ext cx="2217612" cy="541067"/>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06405" y="4871790"/>
            <a:ext cx="3231160" cy="556308"/>
          </a:xfrm>
          <a:prstGeom prst="rect">
            <a:avLst/>
          </a:prstGeom>
        </p:spPr>
      </p:pic>
      <p:pic>
        <p:nvPicPr>
          <p:cNvPr id="23" name="Picture 22"/>
          <p:cNvPicPr>
            <a:picLocks noChangeAspect="1"/>
          </p:cNvPicPr>
          <p:nvPr/>
        </p:nvPicPr>
        <p:blipFill rotWithShape="1">
          <a:blip r:embed="rId7">
            <a:extLst>
              <a:ext uri="{28A0092B-C50C-407E-A947-70E740481C1C}">
                <a14:useLocalDpi xmlns:a14="http://schemas.microsoft.com/office/drawing/2010/main" val="0"/>
              </a:ext>
            </a:extLst>
          </a:blip>
          <a:srcRect t="503" r="27916"/>
          <a:stretch/>
        </p:blipFill>
        <p:spPr>
          <a:xfrm>
            <a:off x="4017598" y="3689857"/>
            <a:ext cx="1598545" cy="538348"/>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16143" y="3713019"/>
            <a:ext cx="609653" cy="449619"/>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0628" y="4368883"/>
            <a:ext cx="927345" cy="507671"/>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73280" y="5537314"/>
            <a:ext cx="1859441" cy="487722"/>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95522" y="5557819"/>
            <a:ext cx="1836579" cy="434378"/>
          </a:xfrm>
          <a:prstGeom prst="rect">
            <a:avLst/>
          </a:prstGeom>
        </p:spPr>
      </p:pic>
      <p:sp>
        <p:nvSpPr>
          <p:cNvPr id="28" name="Oval 27"/>
          <p:cNvSpPr/>
          <p:nvPr/>
        </p:nvSpPr>
        <p:spPr>
          <a:xfrm>
            <a:off x="9584772" y="3756468"/>
            <a:ext cx="1969992" cy="2032341"/>
          </a:xfrm>
          <a:prstGeom prst="ellipse">
            <a:avLst/>
          </a:prstGeom>
          <a:solidFill>
            <a:schemeClr val="accent2">
              <a:lumMod val="40000"/>
              <a:lumOff val="6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7780760" y="3029056"/>
            <a:ext cx="1921433" cy="1979278"/>
          </a:xfrm>
          <a:prstGeom prst="ellipse">
            <a:avLst/>
          </a:prstGeom>
          <a:solidFill>
            <a:schemeClr val="accent2">
              <a:lumMod val="40000"/>
              <a:lumOff val="6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7878015" y="3861870"/>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p:cNvSpPr/>
          <p:nvPr/>
        </p:nvSpPr>
        <p:spPr>
          <a:xfrm>
            <a:off x="8795931" y="4618318"/>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9060813" y="3593053"/>
            <a:ext cx="166293" cy="1662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Straight Connector 36"/>
          <p:cNvCxnSpPr>
            <a:endCxn id="32" idx="1"/>
          </p:cNvCxnSpPr>
          <p:nvPr/>
        </p:nvCxnSpPr>
        <p:spPr>
          <a:xfrm>
            <a:off x="8006798" y="4010250"/>
            <a:ext cx="811898" cy="630833"/>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0" idx="6"/>
            <a:endCxn id="33" idx="2"/>
          </p:cNvCxnSpPr>
          <p:nvPr/>
        </p:nvCxnSpPr>
        <p:spPr>
          <a:xfrm flipV="1">
            <a:off x="8033463" y="3676200"/>
            <a:ext cx="1027350" cy="263394"/>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3" idx="3"/>
            <a:endCxn id="32" idx="0"/>
          </p:cNvCxnSpPr>
          <p:nvPr/>
        </p:nvCxnSpPr>
        <p:spPr>
          <a:xfrm flipH="1">
            <a:off x="8873655" y="3734993"/>
            <a:ext cx="211511" cy="883325"/>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9960900" y="4516420"/>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2" name="Straight Connector 41"/>
          <p:cNvCxnSpPr>
            <a:stCxn id="33" idx="5"/>
            <a:endCxn id="41" idx="1"/>
          </p:cNvCxnSpPr>
          <p:nvPr/>
        </p:nvCxnSpPr>
        <p:spPr>
          <a:xfrm>
            <a:off x="9202753" y="3734993"/>
            <a:ext cx="780912" cy="80419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6"/>
            <a:endCxn id="41" idx="2"/>
          </p:cNvCxnSpPr>
          <p:nvPr/>
        </p:nvCxnSpPr>
        <p:spPr>
          <a:xfrm flipV="1">
            <a:off x="8951379" y="4594144"/>
            <a:ext cx="1009521" cy="101898"/>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rot="21103633">
            <a:off x="7811531" y="3614531"/>
            <a:ext cx="484958" cy="140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17</a:t>
            </a:r>
            <a:endParaRPr lang="en-GB" sz="1600" b="1" dirty="0">
              <a:solidFill>
                <a:schemeClr val="tx1"/>
              </a:solidFill>
              <a:latin typeface="Cambria" panose="02040503050406030204" pitchFamily="18" charset="0"/>
            </a:endParaRPr>
          </a:p>
        </p:txBody>
      </p:sp>
      <p:sp>
        <p:nvSpPr>
          <p:cNvPr id="45" name="Rectangle 44"/>
          <p:cNvSpPr/>
          <p:nvPr/>
        </p:nvSpPr>
        <p:spPr>
          <a:xfrm>
            <a:off x="8615482" y="4697884"/>
            <a:ext cx="489355" cy="23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7</a:t>
            </a:r>
            <a:endParaRPr lang="en-GB" sz="1600" b="1" dirty="0">
              <a:solidFill>
                <a:schemeClr val="tx1"/>
              </a:solidFill>
              <a:latin typeface="Cambria" panose="02040503050406030204" pitchFamily="18" charset="0"/>
            </a:endParaRPr>
          </a:p>
        </p:txBody>
      </p:sp>
      <p:sp>
        <p:nvSpPr>
          <p:cNvPr id="46" name="Rectangle 45"/>
          <p:cNvSpPr/>
          <p:nvPr/>
        </p:nvSpPr>
        <p:spPr>
          <a:xfrm>
            <a:off x="9929917" y="4271004"/>
            <a:ext cx="451125" cy="190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9</a:t>
            </a:r>
            <a:endParaRPr lang="en-GB" sz="1600" b="1" dirty="0">
              <a:solidFill>
                <a:schemeClr val="tx1"/>
              </a:solidFill>
              <a:latin typeface="Cambria" panose="02040503050406030204" pitchFamily="18" charset="0"/>
            </a:endParaRPr>
          </a:p>
        </p:txBody>
      </p:sp>
      <p:sp>
        <p:nvSpPr>
          <p:cNvPr id="47" name="Rectangle 46"/>
          <p:cNvSpPr/>
          <p:nvPr/>
        </p:nvSpPr>
        <p:spPr>
          <a:xfrm>
            <a:off x="9094956" y="3424842"/>
            <a:ext cx="495743" cy="237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8</a:t>
            </a:r>
            <a:endParaRPr lang="en-GB" sz="1600" b="1" dirty="0">
              <a:solidFill>
                <a:schemeClr val="tx1"/>
              </a:solidFill>
              <a:latin typeface="Cambria" panose="02040503050406030204" pitchFamily="18" charset="0"/>
            </a:endParaRPr>
          </a:p>
        </p:txBody>
      </p:sp>
      <p:grpSp>
        <p:nvGrpSpPr>
          <p:cNvPr id="48" name="Group 47"/>
          <p:cNvGrpSpPr/>
          <p:nvPr/>
        </p:nvGrpSpPr>
        <p:grpSpPr>
          <a:xfrm>
            <a:off x="9084587" y="4480189"/>
            <a:ext cx="368291" cy="245246"/>
            <a:chOff x="3887408" y="5489523"/>
            <a:chExt cx="309153" cy="178427"/>
          </a:xfrm>
        </p:grpSpPr>
        <p:sp>
          <p:nvSpPr>
            <p:cNvPr id="49" name="Rounded Rectangle 48"/>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50" name="Rectangle 49"/>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51" name="Group 50"/>
          <p:cNvGrpSpPr/>
          <p:nvPr/>
        </p:nvGrpSpPr>
        <p:grpSpPr>
          <a:xfrm>
            <a:off x="8199523" y="4167078"/>
            <a:ext cx="368291" cy="245246"/>
            <a:chOff x="3887408" y="5489523"/>
            <a:chExt cx="309153" cy="178427"/>
          </a:xfrm>
        </p:grpSpPr>
        <p:sp>
          <p:nvSpPr>
            <p:cNvPr id="52" name="Rounded Rectangle 51"/>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53" name="Rectangle 52"/>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54" name="Group 53"/>
          <p:cNvGrpSpPr/>
          <p:nvPr/>
        </p:nvGrpSpPr>
        <p:grpSpPr>
          <a:xfrm>
            <a:off x="8368725" y="3645865"/>
            <a:ext cx="368291" cy="245246"/>
            <a:chOff x="3887408" y="5489523"/>
            <a:chExt cx="309153" cy="178427"/>
          </a:xfrm>
        </p:grpSpPr>
        <p:sp>
          <p:nvSpPr>
            <p:cNvPr id="55" name="Rounded Rectangle 54"/>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56" name="Rectangle 55"/>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57" name="Group 56"/>
          <p:cNvGrpSpPr/>
          <p:nvPr/>
        </p:nvGrpSpPr>
        <p:grpSpPr>
          <a:xfrm>
            <a:off x="9284711" y="3911980"/>
            <a:ext cx="368291" cy="245246"/>
            <a:chOff x="3887408" y="5489523"/>
            <a:chExt cx="309153" cy="178427"/>
          </a:xfrm>
        </p:grpSpPr>
        <p:sp>
          <p:nvSpPr>
            <p:cNvPr id="58" name="Rounded Rectangle 57"/>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59" name="Rectangle 58"/>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sp>
        <p:nvSpPr>
          <p:cNvPr id="60" name="Rectangle 59"/>
          <p:cNvSpPr/>
          <p:nvPr/>
        </p:nvSpPr>
        <p:spPr>
          <a:xfrm>
            <a:off x="8511255" y="3021888"/>
            <a:ext cx="494540" cy="442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61" name="Oval 60"/>
          <p:cNvSpPr/>
          <p:nvPr/>
        </p:nvSpPr>
        <p:spPr>
          <a:xfrm>
            <a:off x="11026865" y="4441520"/>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2" name="Straight Connector 61"/>
          <p:cNvCxnSpPr>
            <a:stCxn id="41" idx="6"/>
          </p:cNvCxnSpPr>
          <p:nvPr/>
        </p:nvCxnSpPr>
        <p:spPr>
          <a:xfrm flipV="1">
            <a:off x="10116348" y="4510495"/>
            <a:ext cx="910517" cy="83649"/>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4" idx="7"/>
            <a:endCxn id="61" idx="3"/>
          </p:cNvCxnSpPr>
          <p:nvPr/>
        </p:nvCxnSpPr>
        <p:spPr>
          <a:xfrm flipV="1">
            <a:off x="10606736" y="4574203"/>
            <a:ext cx="442894" cy="763319"/>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10474053" y="5314757"/>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5" name="Straight Connector 64"/>
          <p:cNvCxnSpPr>
            <a:stCxn id="41" idx="5"/>
            <a:endCxn id="64" idx="1"/>
          </p:cNvCxnSpPr>
          <p:nvPr/>
        </p:nvCxnSpPr>
        <p:spPr>
          <a:xfrm>
            <a:off x="10093583" y="4649103"/>
            <a:ext cx="403235" cy="688419"/>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10474053" y="5442885"/>
            <a:ext cx="480719" cy="199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10</a:t>
            </a:r>
            <a:endParaRPr lang="en-GB" sz="1600" b="1" dirty="0">
              <a:solidFill>
                <a:schemeClr val="tx1"/>
              </a:solidFill>
              <a:latin typeface="Cambria" panose="02040503050406030204" pitchFamily="18" charset="0"/>
            </a:endParaRPr>
          </a:p>
        </p:txBody>
      </p:sp>
      <p:sp>
        <p:nvSpPr>
          <p:cNvPr id="67" name="Rectangle 66"/>
          <p:cNvSpPr/>
          <p:nvPr/>
        </p:nvSpPr>
        <p:spPr>
          <a:xfrm>
            <a:off x="10967838" y="4576646"/>
            <a:ext cx="496039" cy="218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16</a:t>
            </a:r>
            <a:endParaRPr lang="en-GB" sz="1600" b="1" dirty="0">
              <a:solidFill>
                <a:schemeClr val="tx1"/>
              </a:solidFill>
              <a:latin typeface="Cambria" panose="02040503050406030204" pitchFamily="18" charset="0"/>
            </a:endParaRPr>
          </a:p>
        </p:txBody>
      </p:sp>
      <p:grpSp>
        <p:nvGrpSpPr>
          <p:cNvPr id="68" name="Group 67"/>
          <p:cNvGrpSpPr/>
          <p:nvPr/>
        </p:nvGrpSpPr>
        <p:grpSpPr>
          <a:xfrm>
            <a:off x="10068618" y="4878138"/>
            <a:ext cx="368291" cy="245246"/>
            <a:chOff x="3887408" y="5489523"/>
            <a:chExt cx="309153" cy="178427"/>
          </a:xfrm>
        </p:grpSpPr>
        <p:sp>
          <p:nvSpPr>
            <p:cNvPr id="69" name="Rounded Rectangle 68"/>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0" name="Rectangle 69"/>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71" name="Group 70"/>
          <p:cNvGrpSpPr/>
          <p:nvPr/>
        </p:nvGrpSpPr>
        <p:grpSpPr>
          <a:xfrm>
            <a:off x="8806966" y="4085044"/>
            <a:ext cx="365061" cy="245246"/>
            <a:chOff x="3430143" y="5333609"/>
            <a:chExt cx="306442" cy="178427"/>
          </a:xfrm>
        </p:grpSpPr>
        <p:sp>
          <p:nvSpPr>
            <p:cNvPr id="72" name="Rounded Rectangle 71"/>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3" name="Rectangle 72"/>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74" name="Group 73"/>
          <p:cNvGrpSpPr/>
          <p:nvPr/>
        </p:nvGrpSpPr>
        <p:grpSpPr>
          <a:xfrm>
            <a:off x="10608167" y="4889521"/>
            <a:ext cx="368291" cy="245246"/>
            <a:chOff x="3887408" y="5489523"/>
            <a:chExt cx="309153" cy="178427"/>
          </a:xfrm>
        </p:grpSpPr>
        <p:sp>
          <p:nvSpPr>
            <p:cNvPr id="75" name="Rounded Rectangle 74"/>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6" name="Rectangle 75"/>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77" name="Group 76"/>
          <p:cNvGrpSpPr/>
          <p:nvPr/>
        </p:nvGrpSpPr>
        <p:grpSpPr>
          <a:xfrm>
            <a:off x="10367632" y="4441520"/>
            <a:ext cx="368291" cy="245246"/>
            <a:chOff x="3887408" y="5489523"/>
            <a:chExt cx="309153" cy="178427"/>
          </a:xfrm>
        </p:grpSpPr>
        <p:sp>
          <p:nvSpPr>
            <p:cNvPr id="78" name="Rounded Rectangle 77"/>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9" name="Rectangle 78"/>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sp>
        <p:nvSpPr>
          <p:cNvPr id="80" name="Rectangle 79"/>
          <p:cNvSpPr/>
          <p:nvPr/>
        </p:nvSpPr>
        <p:spPr>
          <a:xfrm>
            <a:off x="10355104" y="3796077"/>
            <a:ext cx="494540" cy="442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5</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4295" y="2262225"/>
            <a:ext cx="1303133" cy="480102"/>
          </a:xfrm>
          <a:prstGeom prst="rect">
            <a:avLst/>
          </a:prstGeom>
        </p:spPr>
      </p:pic>
      <p:sp>
        <p:nvSpPr>
          <p:cNvPr id="81" name="Rectangle 80"/>
          <p:cNvSpPr/>
          <p:nvPr/>
        </p:nvSpPr>
        <p:spPr>
          <a:xfrm>
            <a:off x="621051" y="3182162"/>
            <a:ext cx="233365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Transitive closure of</a:t>
            </a:r>
            <a:endParaRPr lang="en-GB" sz="2400" dirty="0">
              <a:solidFill>
                <a:schemeClr val="tx1"/>
              </a:solidFill>
              <a:latin typeface="Agency FB" panose="020B0503020202020204" pitchFamily="34" charset="0"/>
            </a:endParaRPr>
          </a:p>
        </p:txBody>
      </p:sp>
      <p:sp>
        <p:nvSpPr>
          <p:cNvPr id="82" name="Rectangle 81"/>
          <p:cNvSpPr/>
          <p:nvPr/>
        </p:nvSpPr>
        <p:spPr>
          <a:xfrm>
            <a:off x="621051" y="3756468"/>
            <a:ext cx="233365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Transitive closure of</a:t>
            </a:r>
            <a:endParaRPr lang="en-GB" sz="2400" dirty="0">
              <a:solidFill>
                <a:schemeClr val="tx1"/>
              </a:solidFill>
              <a:latin typeface="Agency FB" panose="020B0503020202020204" pitchFamily="34" charset="0"/>
            </a:endParaRPr>
          </a:p>
        </p:txBody>
      </p:sp>
      <p:sp>
        <p:nvSpPr>
          <p:cNvPr id="83" name="Rectangle 82"/>
          <p:cNvSpPr/>
          <p:nvPr/>
        </p:nvSpPr>
        <p:spPr>
          <a:xfrm>
            <a:off x="619948" y="4388879"/>
            <a:ext cx="2730545"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Connected component for</a:t>
            </a:r>
            <a:endParaRPr lang="en-GB" sz="2400" dirty="0">
              <a:solidFill>
                <a:schemeClr val="tx1"/>
              </a:solidFill>
              <a:latin typeface="Agency FB" panose="020B0503020202020204" pitchFamily="34" charset="0"/>
            </a:endParaRPr>
          </a:p>
        </p:txBody>
      </p:sp>
      <p:sp>
        <p:nvSpPr>
          <p:cNvPr id="84" name="Rectangle 83"/>
          <p:cNvSpPr/>
          <p:nvPr/>
        </p:nvSpPr>
        <p:spPr>
          <a:xfrm>
            <a:off x="4381100" y="4420283"/>
            <a:ext cx="2730545"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A subgraph with nodes</a:t>
            </a:r>
            <a:endParaRPr lang="en-GB" sz="2400" dirty="0">
              <a:solidFill>
                <a:schemeClr val="tx1"/>
              </a:solidFill>
              <a:latin typeface="Agency FB" panose="020B0503020202020204" pitchFamily="34" charset="0"/>
            </a:endParaRPr>
          </a:p>
        </p:txBody>
      </p:sp>
      <p:sp>
        <p:nvSpPr>
          <p:cNvPr id="85" name="Rectangle 84"/>
          <p:cNvSpPr/>
          <p:nvPr/>
        </p:nvSpPr>
        <p:spPr>
          <a:xfrm>
            <a:off x="666313" y="5538830"/>
            <a:ext cx="154789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New clusters</a:t>
            </a:r>
            <a:endParaRPr lang="en-GB" sz="2400" dirty="0">
              <a:solidFill>
                <a:schemeClr val="tx1"/>
              </a:solidFill>
              <a:latin typeface="Agency FB" panose="020B0503020202020204" pitchFamily="34" charset="0"/>
            </a:endParaRPr>
          </a:p>
        </p:txBody>
      </p:sp>
      <p:sp>
        <p:nvSpPr>
          <p:cNvPr id="86" name="Rectangle 85"/>
          <p:cNvSpPr/>
          <p:nvPr/>
        </p:nvSpPr>
        <p:spPr>
          <a:xfrm>
            <a:off x="4287139" y="5510833"/>
            <a:ext cx="1373018"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Agency FB" panose="020B0503020202020204" pitchFamily="34" charset="0"/>
              </a:rPr>
              <a:t>r</a:t>
            </a:r>
            <a:r>
              <a:rPr lang="en-US" sz="2400" dirty="0" smtClean="0">
                <a:solidFill>
                  <a:schemeClr val="tx1"/>
                </a:solidFill>
                <a:latin typeface="Agency FB" panose="020B0503020202020204" pitchFamily="34" charset="0"/>
              </a:rPr>
              <a:t>eplace Old</a:t>
            </a:r>
            <a:endParaRPr lang="en-GB" sz="2400"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40269355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1" y="163782"/>
            <a:ext cx="5617323" cy="692226"/>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212121"/>
                </a:solidFill>
                <a:latin typeface="Agency FB" panose="020B0503020202020204" pitchFamily="34" charset="0"/>
              </a:rPr>
              <a:t>3 Optimal Incremental Solution</a:t>
            </a:r>
            <a:endParaRPr lang="en-GB" sz="32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19" name="Rectangle 18"/>
          <p:cNvSpPr/>
          <p:nvPr/>
        </p:nvSpPr>
        <p:spPr>
          <a:xfrm>
            <a:off x="5393802" y="362331"/>
            <a:ext cx="594359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3.2 Connected component Algorithm</a:t>
            </a:r>
            <a:endParaRPr lang="en-GB" sz="3600" b="1" dirty="0">
              <a:solidFill>
                <a:srgbClr val="FF5722"/>
              </a:solidFill>
              <a:latin typeface="Agency FB" panose="020B0503020202020204" pitchFamily="34" charset="0"/>
            </a:endParaRPr>
          </a:p>
        </p:txBody>
      </p:sp>
      <p:sp>
        <p:nvSpPr>
          <p:cNvPr id="14" name="Rectangle 13"/>
          <p:cNvSpPr/>
          <p:nvPr/>
        </p:nvSpPr>
        <p:spPr>
          <a:xfrm>
            <a:off x="682447" y="1451164"/>
            <a:ext cx="110234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Consider</a:t>
            </a:r>
            <a:endParaRPr lang="en-GB" sz="2400" dirty="0">
              <a:solidFill>
                <a:schemeClr val="tx1"/>
              </a:solidFill>
              <a:latin typeface="Agency FB" panose="020B0503020202020204" pitchFamily="34" charset="0"/>
            </a:endParaRPr>
          </a:p>
        </p:txBody>
      </p:sp>
      <p:sp>
        <p:nvSpPr>
          <p:cNvPr id="17" name="Rectangle 16"/>
          <p:cNvSpPr/>
          <p:nvPr/>
        </p:nvSpPr>
        <p:spPr>
          <a:xfrm>
            <a:off x="666313" y="975711"/>
            <a:ext cx="1600680"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Example: 3.13</a:t>
            </a:r>
            <a:endParaRPr lang="en-GB" sz="2400" b="1" dirty="0">
              <a:solidFill>
                <a:schemeClr val="tx1"/>
              </a:solidFill>
              <a:latin typeface="Agency FB" panose="020B0503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309" y="1469382"/>
            <a:ext cx="449619" cy="457240"/>
          </a:xfrm>
          <a:prstGeom prst="rect">
            <a:avLst/>
          </a:prstGeom>
        </p:spPr>
      </p:pic>
      <p:sp>
        <p:nvSpPr>
          <p:cNvPr id="20" name="Rectangle 19"/>
          <p:cNvSpPr/>
          <p:nvPr/>
        </p:nvSpPr>
        <p:spPr>
          <a:xfrm>
            <a:off x="2945182" y="1458409"/>
            <a:ext cx="110234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removes </a:t>
            </a:r>
            <a:endParaRPr lang="en-GB" sz="2400" dirty="0">
              <a:solidFill>
                <a:schemeClr val="tx1"/>
              </a:solidFill>
              <a:latin typeface="Agency FB" panose="020B050302020202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4220" y="1438900"/>
            <a:ext cx="983065" cy="487722"/>
          </a:xfrm>
          <a:prstGeom prst="rect">
            <a:avLst/>
          </a:prstGeom>
        </p:spPr>
      </p:pic>
      <p:sp>
        <p:nvSpPr>
          <p:cNvPr id="22" name="Rectangle 21"/>
          <p:cNvSpPr/>
          <p:nvPr/>
        </p:nvSpPr>
        <p:spPr>
          <a:xfrm>
            <a:off x="749712" y="2060810"/>
            <a:ext cx="233365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Transitive closure of</a:t>
            </a:r>
            <a:endParaRPr lang="en-GB" sz="2400" dirty="0">
              <a:solidFill>
                <a:schemeClr val="tx1"/>
              </a:solidFill>
              <a:latin typeface="Agency FB" panose="020B0503020202020204" pitchFamily="34" charset="0"/>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505" y="2097246"/>
            <a:ext cx="449619" cy="457240"/>
          </a:xfrm>
          <a:prstGeom prst="rect">
            <a:avLst/>
          </a:prstGeom>
        </p:spPr>
      </p:pic>
      <p:sp>
        <p:nvSpPr>
          <p:cNvPr id="24" name="Rectangle 23"/>
          <p:cNvSpPr/>
          <p:nvPr/>
        </p:nvSpPr>
        <p:spPr>
          <a:xfrm>
            <a:off x="3482280" y="2060810"/>
            <a:ext cx="111205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contains</a:t>
            </a:r>
            <a:endParaRPr lang="en-GB" sz="2400" dirty="0">
              <a:solidFill>
                <a:schemeClr val="tx1"/>
              </a:solidFill>
              <a:latin typeface="Agency FB" panose="020B0503020202020204" pitchFamily="34"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5541" y="2009517"/>
            <a:ext cx="602032" cy="571550"/>
          </a:xfrm>
          <a:prstGeom prst="rect">
            <a:avLst/>
          </a:prstGeom>
        </p:spPr>
      </p:pic>
      <p:sp>
        <p:nvSpPr>
          <p:cNvPr id="25" name="Rectangle 24"/>
          <p:cNvSpPr/>
          <p:nvPr/>
        </p:nvSpPr>
        <p:spPr>
          <a:xfrm>
            <a:off x="758508" y="2838329"/>
            <a:ext cx="328901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Algorithm : CONNECTED</a:t>
            </a:r>
            <a:endParaRPr lang="en-GB" sz="2400" b="1" dirty="0">
              <a:solidFill>
                <a:schemeClr val="tx1"/>
              </a:solidFill>
              <a:latin typeface="Agency FB" panose="020B0503020202020204" pitchFamily="34" charset="0"/>
            </a:endParaRPr>
          </a:p>
        </p:txBody>
      </p:sp>
      <p:sp>
        <p:nvSpPr>
          <p:cNvPr id="26" name="Rectangle 25"/>
          <p:cNvSpPr/>
          <p:nvPr/>
        </p:nvSpPr>
        <p:spPr>
          <a:xfrm>
            <a:off x="705592" y="4619206"/>
            <a:ext cx="328901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Algorithm : MONOCONNECTED</a:t>
            </a:r>
            <a:endParaRPr lang="en-GB" sz="2400" b="1" dirty="0">
              <a:solidFill>
                <a:schemeClr val="tx1"/>
              </a:solidFill>
              <a:latin typeface="Agency FB" panose="020B0503020202020204" pitchFamily="34" charset="0"/>
            </a:endParaRPr>
          </a:p>
        </p:txBody>
      </p:sp>
      <p:sp>
        <p:nvSpPr>
          <p:cNvPr id="27" name="Rectangle 26"/>
          <p:cNvSpPr/>
          <p:nvPr/>
        </p:nvSpPr>
        <p:spPr>
          <a:xfrm>
            <a:off x="761807" y="3392057"/>
            <a:ext cx="233365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Applies clustering on</a:t>
            </a:r>
            <a:endParaRPr lang="en-GB" sz="2400" dirty="0">
              <a:solidFill>
                <a:schemeClr val="tx1"/>
              </a:solidFill>
              <a:latin typeface="Agency FB" panose="020B0503020202020204" pitchFamily="34" charset="0"/>
            </a:endParaRPr>
          </a:p>
        </p:txBody>
      </p:sp>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3364" y="3392057"/>
            <a:ext cx="602032" cy="571550"/>
          </a:xfrm>
          <a:prstGeom prst="rect">
            <a:avLst/>
          </a:prstGeom>
        </p:spPr>
      </p:pic>
      <p:sp>
        <p:nvSpPr>
          <p:cNvPr id="29" name="Rectangle 28"/>
          <p:cNvSpPr/>
          <p:nvPr/>
        </p:nvSpPr>
        <p:spPr>
          <a:xfrm>
            <a:off x="758508" y="3909199"/>
            <a:ext cx="4074116" cy="50913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5722"/>
                </a:solidFill>
                <a:latin typeface="Agency FB" panose="020B0503020202020204" pitchFamily="34" charset="0"/>
              </a:rPr>
              <a:t>Result: Obtains same cluster as before</a:t>
            </a:r>
            <a:endParaRPr lang="en-GB" sz="2400" dirty="0">
              <a:solidFill>
                <a:srgbClr val="FF5722"/>
              </a:solidFill>
              <a:latin typeface="Agency FB" panose="020B0503020202020204" pitchFamily="34" charset="0"/>
            </a:endParaRPr>
          </a:p>
        </p:txBody>
      </p:sp>
      <p:sp>
        <p:nvSpPr>
          <p:cNvPr id="30" name="Rectangle 29"/>
          <p:cNvSpPr/>
          <p:nvPr/>
        </p:nvSpPr>
        <p:spPr>
          <a:xfrm>
            <a:off x="749712" y="5172934"/>
            <a:ext cx="233365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Simply removes</a:t>
            </a:r>
            <a:endParaRPr lang="en-GB" sz="2400" dirty="0">
              <a:solidFill>
                <a:schemeClr val="tx1"/>
              </a:solidFill>
              <a:latin typeface="Agency FB" panose="020B0503020202020204" pitchFamily="34" charset="0"/>
            </a:endParaRPr>
          </a:p>
        </p:txBody>
      </p:sp>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6388" y="5172934"/>
            <a:ext cx="602032" cy="571550"/>
          </a:xfrm>
          <a:prstGeom prst="rect">
            <a:avLst/>
          </a:prstGeom>
        </p:spPr>
      </p:pic>
      <p:sp>
        <p:nvSpPr>
          <p:cNvPr id="33" name="Rectangle 32"/>
          <p:cNvSpPr/>
          <p:nvPr/>
        </p:nvSpPr>
        <p:spPr>
          <a:xfrm>
            <a:off x="780078" y="5663810"/>
            <a:ext cx="3458997" cy="46597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5722"/>
                </a:solidFill>
                <a:latin typeface="Agency FB" panose="020B0503020202020204" pitchFamily="34" charset="0"/>
              </a:rPr>
              <a:t>Result: Obtains new cluster</a:t>
            </a:r>
            <a:endParaRPr lang="en-GB" sz="2400" dirty="0">
              <a:solidFill>
                <a:srgbClr val="FF5722"/>
              </a:solidFill>
              <a:latin typeface="Agency FB" panose="020B0503020202020204" pitchFamily="34" charset="0"/>
            </a:endParaRPr>
          </a:p>
        </p:txBody>
      </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3510" y="1428087"/>
            <a:ext cx="1380688" cy="1955738"/>
          </a:xfrm>
          <a:prstGeom prst="rect">
            <a:avLst/>
          </a:prstGeom>
        </p:spPr>
      </p:pic>
      <p:pic>
        <p:nvPicPr>
          <p:cNvPr id="166" name="Picture 1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94604" y="1458409"/>
            <a:ext cx="1380688" cy="1955738"/>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90978" y="3828903"/>
            <a:ext cx="2195464" cy="2644805"/>
          </a:xfrm>
          <a:prstGeom prst="rect">
            <a:avLst/>
          </a:prstGeom>
        </p:spPr>
      </p:pic>
      <p:pic>
        <p:nvPicPr>
          <p:cNvPr id="167" name="Picture 16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45878" y="3641678"/>
            <a:ext cx="1994346" cy="2824982"/>
          </a:xfrm>
          <a:prstGeom prst="rect">
            <a:avLst/>
          </a:prstGeom>
        </p:spPr>
      </p:pic>
      <p:pic>
        <p:nvPicPr>
          <p:cNvPr id="168" name="Picture 16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29212" y="2325866"/>
            <a:ext cx="472778" cy="472778"/>
          </a:xfrm>
          <a:prstGeom prst="rect">
            <a:avLst/>
          </a:prstGeom>
        </p:spPr>
      </p:pic>
      <p:pic>
        <p:nvPicPr>
          <p:cNvPr id="169" name="Picture 16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29212" y="5038976"/>
            <a:ext cx="472778" cy="472778"/>
          </a:xfrm>
          <a:prstGeom prst="rect">
            <a:avLst/>
          </a:prstGeom>
        </p:spPr>
      </p:pic>
      <p:sp>
        <p:nvSpPr>
          <p:cNvPr id="170" name="Rectangle 169"/>
          <p:cNvSpPr/>
          <p:nvPr/>
        </p:nvSpPr>
        <p:spPr>
          <a:xfrm>
            <a:off x="7187553" y="1495823"/>
            <a:ext cx="792556" cy="315261"/>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same</a:t>
            </a:r>
            <a:endParaRPr lang="en-GB" sz="2400" b="1" dirty="0">
              <a:solidFill>
                <a:schemeClr val="tx1"/>
              </a:solidFill>
              <a:latin typeface="Agency FB" panose="020B0503020202020204" pitchFamily="34" charset="0"/>
            </a:endParaRPr>
          </a:p>
        </p:txBody>
      </p:sp>
      <p:sp>
        <p:nvSpPr>
          <p:cNvPr id="171" name="Rectangle 170"/>
          <p:cNvSpPr/>
          <p:nvPr/>
        </p:nvSpPr>
        <p:spPr>
          <a:xfrm>
            <a:off x="9940184" y="1517088"/>
            <a:ext cx="792556" cy="315261"/>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same</a:t>
            </a:r>
            <a:endParaRPr lang="en-GB" sz="2400" b="1" dirty="0">
              <a:solidFill>
                <a:schemeClr val="tx1"/>
              </a:solidFill>
              <a:latin typeface="Agency FB" panose="020B0503020202020204" pitchFamily="34" charset="0"/>
            </a:endParaRPr>
          </a:p>
        </p:txBody>
      </p:sp>
      <p:sp>
        <p:nvSpPr>
          <p:cNvPr id="172" name="Rectangle 171"/>
          <p:cNvSpPr/>
          <p:nvPr/>
        </p:nvSpPr>
        <p:spPr>
          <a:xfrm>
            <a:off x="7407547" y="3953242"/>
            <a:ext cx="792556" cy="315261"/>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old</a:t>
            </a:r>
            <a:endParaRPr lang="en-GB" sz="2400" b="1" dirty="0">
              <a:solidFill>
                <a:schemeClr val="tx1"/>
              </a:solidFill>
              <a:latin typeface="Agency FB" panose="020B0503020202020204" pitchFamily="34" charset="0"/>
            </a:endParaRPr>
          </a:p>
        </p:txBody>
      </p:sp>
      <p:sp>
        <p:nvSpPr>
          <p:cNvPr id="173" name="Rectangle 172"/>
          <p:cNvSpPr/>
          <p:nvPr/>
        </p:nvSpPr>
        <p:spPr>
          <a:xfrm>
            <a:off x="10854268" y="3823118"/>
            <a:ext cx="792556" cy="315261"/>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new</a:t>
            </a:r>
            <a:endParaRPr lang="en-GB" sz="2400" b="1"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19622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par>
                                <p:cTn id="56" presetID="10" presetClass="entr" presetSubtype="0" fill="hold" nodeType="withEffect">
                                  <p:stCondLst>
                                    <p:cond delay="0"/>
                                  </p:stCondLst>
                                  <p:childTnLst>
                                    <p:set>
                                      <p:cBhvr>
                                        <p:cTn id="57" dur="1" fill="hold">
                                          <p:stCondLst>
                                            <p:cond delay="0"/>
                                          </p:stCondLst>
                                        </p:cTn>
                                        <p:tgtEl>
                                          <p:spTgt spid="168"/>
                                        </p:tgtEl>
                                        <p:attrNameLst>
                                          <p:attrName>style.visibility</p:attrName>
                                        </p:attrNameLst>
                                      </p:cBhvr>
                                      <p:to>
                                        <p:strVal val="visible"/>
                                      </p:to>
                                    </p:set>
                                    <p:animEffect transition="in" filter="fade">
                                      <p:cBhvr>
                                        <p:cTn id="58" dur="500"/>
                                        <p:tgtEl>
                                          <p:spTgt spid="168"/>
                                        </p:tgtEl>
                                      </p:cBhvr>
                                    </p:animEffect>
                                  </p:childTnLst>
                                </p:cTn>
                              </p:par>
                              <p:par>
                                <p:cTn id="59" presetID="10" presetClass="entr" presetSubtype="0" fill="hold" nodeType="withEffect">
                                  <p:stCondLst>
                                    <p:cond delay="0"/>
                                  </p:stCondLst>
                                  <p:childTnLst>
                                    <p:set>
                                      <p:cBhvr>
                                        <p:cTn id="60" dur="1" fill="hold">
                                          <p:stCondLst>
                                            <p:cond delay="0"/>
                                          </p:stCondLst>
                                        </p:cTn>
                                        <p:tgtEl>
                                          <p:spTgt spid="166"/>
                                        </p:tgtEl>
                                        <p:attrNameLst>
                                          <p:attrName>style.visibility</p:attrName>
                                        </p:attrNameLst>
                                      </p:cBhvr>
                                      <p:to>
                                        <p:strVal val="visible"/>
                                      </p:to>
                                    </p:set>
                                    <p:animEffect transition="in" filter="fade">
                                      <p:cBhvr>
                                        <p:cTn id="61" dur="500"/>
                                        <p:tgtEl>
                                          <p:spTgt spid="16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70"/>
                                        </p:tgtEl>
                                        <p:attrNameLst>
                                          <p:attrName>style.visibility</p:attrName>
                                        </p:attrNameLst>
                                      </p:cBhvr>
                                      <p:to>
                                        <p:strVal val="visible"/>
                                      </p:to>
                                    </p:set>
                                    <p:animEffect transition="in" filter="fade">
                                      <p:cBhvr>
                                        <p:cTn id="69" dur="500"/>
                                        <p:tgtEl>
                                          <p:spTgt spid="17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71"/>
                                        </p:tgtEl>
                                        <p:attrNameLst>
                                          <p:attrName>style.visibility</p:attrName>
                                        </p:attrNameLst>
                                      </p:cBhvr>
                                      <p:to>
                                        <p:strVal val="visible"/>
                                      </p:to>
                                    </p:set>
                                    <p:animEffect transition="in" filter="fade">
                                      <p:cBhvr>
                                        <p:cTn id="72" dur="500"/>
                                        <p:tgtEl>
                                          <p:spTgt spid="17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500"/>
                                        <p:tgtEl>
                                          <p:spTgt spid="30"/>
                                        </p:tgtEl>
                                      </p:cBhvr>
                                    </p:animEffect>
                                  </p:childTnLst>
                                </p:cTn>
                              </p:par>
                              <p:par>
                                <p:cTn id="83" presetID="10" presetClass="entr" presetSubtype="0"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fade">
                                      <p:cBhvr>
                                        <p:cTn id="85" dur="500"/>
                                        <p:tgtEl>
                                          <p:spTgt spid="3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500"/>
                                        <p:tgtEl>
                                          <p:spTgt spid="33"/>
                                        </p:tgtEl>
                                      </p:cBhvr>
                                    </p:animEffect>
                                  </p:childTnLst>
                                </p:cTn>
                              </p:par>
                              <p:par>
                                <p:cTn id="91" presetID="10" presetClass="entr" presetSubtype="0" fill="hold" nodeType="withEffect">
                                  <p:stCondLst>
                                    <p:cond delay="0"/>
                                  </p:stCondLst>
                                  <p:childTnLst>
                                    <p:set>
                                      <p:cBhvr>
                                        <p:cTn id="92" dur="1" fill="hold">
                                          <p:stCondLst>
                                            <p:cond delay="0"/>
                                          </p:stCondLst>
                                        </p:cTn>
                                        <p:tgtEl>
                                          <p:spTgt spid="167"/>
                                        </p:tgtEl>
                                        <p:attrNameLst>
                                          <p:attrName>style.visibility</p:attrName>
                                        </p:attrNameLst>
                                      </p:cBhvr>
                                      <p:to>
                                        <p:strVal val="visible"/>
                                      </p:to>
                                    </p:set>
                                    <p:animEffect transition="in" filter="fade">
                                      <p:cBhvr>
                                        <p:cTn id="93" dur="500"/>
                                        <p:tgtEl>
                                          <p:spTgt spid="167"/>
                                        </p:tgtEl>
                                      </p:cBhvr>
                                    </p:animEffect>
                                  </p:childTnLst>
                                </p:cTn>
                              </p:par>
                              <p:par>
                                <p:cTn id="94" presetID="10" presetClass="entr" presetSubtype="0" fill="hold" nodeType="withEffect">
                                  <p:stCondLst>
                                    <p:cond delay="0"/>
                                  </p:stCondLst>
                                  <p:childTnLst>
                                    <p:set>
                                      <p:cBhvr>
                                        <p:cTn id="95" dur="1" fill="hold">
                                          <p:stCondLst>
                                            <p:cond delay="0"/>
                                          </p:stCondLst>
                                        </p:cTn>
                                        <p:tgtEl>
                                          <p:spTgt spid="9"/>
                                        </p:tgtEl>
                                        <p:attrNameLst>
                                          <p:attrName>style.visibility</p:attrName>
                                        </p:attrNameLst>
                                      </p:cBhvr>
                                      <p:to>
                                        <p:strVal val="visible"/>
                                      </p:to>
                                    </p:set>
                                    <p:animEffect transition="in" filter="fade">
                                      <p:cBhvr>
                                        <p:cTn id="96" dur="500"/>
                                        <p:tgtEl>
                                          <p:spTgt spid="9"/>
                                        </p:tgtEl>
                                      </p:cBhvr>
                                    </p:animEffect>
                                  </p:childTnLst>
                                </p:cTn>
                              </p:par>
                              <p:par>
                                <p:cTn id="97" presetID="10" presetClass="entr" presetSubtype="0" fill="hold" nodeType="withEffect">
                                  <p:stCondLst>
                                    <p:cond delay="0"/>
                                  </p:stCondLst>
                                  <p:childTnLst>
                                    <p:set>
                                      <p:cBhvr>
                                        <p:cTn id="98" dur="1" fill="hold">
                                          <p:stCondLst>
                                            <p:cond delay="0"/>
                                          </p:stCondLst>
                                        </p:cTn>
                                        <p:tgtEl>
                                          <p:spTgt spid="169"/>
                                        </p:tgtEl>
                                        <p:attrNameLst>
                                          <p:attrName>style.visibility</p:attrName>
                                        </p:attrNameLst>
                                      </p:cBhvr>
                                      <p:to>
                                        <p:strVal val="visible"/>
                                      </p:to>
                                    </p:set>
                                    <p:animEffect transition="in" filter="fade">
                                      <p:cBhvr>
                                        <p:cTn id="99" dur="500"/>
                                        <p:tgtEl>
                                          <p:spTgt spid="169"/>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72"/>
                                        </p:tgtEl>
                                        <p:attrNameLst>
                                          <p:attrName>style.visibility</p:attrName>
                                        </p:attrNameLst>
                                      </p:cBhvr>
                                      <p:to>
                                        <p:strVal val="visible"/>
                                      </p:to>
                                    </p:set>
                                    <p:animEffect transition="in" filter="fade">
                                      <p:cBhvr>
                                        <p:cTn id="104" dur="500"/>
                                        <p:tgtEl>
                                          <p:spTgt spid="172"/>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173"/>
                                        </p:tgtEl>
                                        <p:attrNameLst>
                                          <p:attrName>style.visibility</p:attrName>
                                        </p:attrNameLst>
                                      </p:cBhvr>
                                      <p:to>
                                        <p:strVal val="visible"/>
                                      </p:to>
                                    </p:set>
                                    <p:animEffect transition="in" filter="fade">
                                      <p:cBhvr>
                                        <p:cTn id="109"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20" grpId="0" animBg="1"/>
      <p:bldP spid="22" grpId="0" animBg="1"/>
      <p:bldP spid="24" grpId="0" animBg="1"/>
      <p:bldP spid="25" grpId="0" animBg="1"/>
      <p:bldP spid="26" grpId="0" animBg="1"/>
      <p:bldP spid="27" grpId="0" animBg="1"/>
      <p:bldP spid="29" grpId="0" animBg="1"/>
      <p:bldP spid="30" grpId="0" animBg="1"/>
      <p:bldP spid="33" grpId="0" animBg="1"/>
      <p:bldP spid="170" grpId="0" animBg="1"/>
      <p:bldP spid="171" grpId="0" animBg="1"/>
      <p:bldP spid="172" grpId="0" animBg="1"/>
      <p:bldP spid="17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3503371" y="5277600"/>
            <a:ext cx="7329913" cy="4997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5722"/>
                </a:solidFill>
                <a:latin typeface="Agency FB" panose="020B0503020202020204" pitchFamily="34" charset="0"/>
              </a:rPr>
              <a:t>where                   is the complexity of finding the optimal clustering on  </a:t>
            </a:r>
            <a:endParaRPr lang="en-GB" sz="2400" dirty="0">
              <a:solidFill>
                <a:srgbClr val="FF5722"/>
              </a:solidFill>
              <a:latin typeface="Agency FB" panose="020B0503020202020204" pitchFamily="34" charset="0"/>
            </a:endParaRPr>
          </a:p>
        </p:txBody>
      </p:sp>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1" y="163782"/>
            <a:ext cx="5617323" cy="692226"/>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212121"/>
                </a:solidFill>
                <a:latin typeface="Agency FB" panose="020B0503020202020204" pitchFamily="34" charset="0"/>
              </a:rPr>
              <a:t>3 Optimal Incremental Solution</a:t>
            </a:r>
            <a:endParaRPr lang="en-GB" sz="32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19" name="Rectangle 18"/>
          <p:cNvSpPr/>
          <p:nvPr/>
        </p:nvSpPr>
        <p:spPr>
          <a:xfrm>
            <a:off x="5393802" y="362331"/>
            <a:ext cx="594359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3.2 Connected component Algorithm</a:t>
            </a:r>
            <a:endParaRPr lang="en-GB" sz="3600" b="1" dirty="0">
              <a:solidFill>
                <a:srgbClr val="FF5722"/>
              </a:solidFill>
              <a:latin typeface="Agency FB" panose="020B0503020202020204" pitchFamily="34" charset="0"/>
            </a:endParaRPr>
          </a:p>
        </p:txBody>
      </p:sp>
      <p:sp>
        <p:nvSpPr>
          <p:cNvPr id="25" name="Rectangle 24"/>
          <p:cNvSpPr/>
          <p:nvPr/>
        </p:nvSpPr>
        <p:spPr>
          <a:xfrm>
            <a:off x="520995" y="1073274"/>
            <a:ext cx="340981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LEMMA 3.14</a:t>
            </a:r>
            <a:endParaRPr lang="en-GB" sz="2400" b="1" dirty="0">
              <a:solidFill>
                <a:schemeClr val="tx1"/>
              </a:solidFill>
              <a:latin typeface="Cambria" panose="02040503050406030204" pitchFamily="18" charset="0"/>
            </a:endParaRPr>
          </a:p>
        </p:txBody>
      </p:sp>
      <p:sp>
        <p:nvSpPr>
          <p:cNvPr id="33" name="Rectangle 32"/>
          <p:cNvSpPr/>
          <p:nvPr/>
        </p:nvSpPr>
        <p:spPr>
          <a:xfrm>
            <a:off x="525581" y="1519751"/>
            <a:ext cx="6768353" cy="46597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5722"/>
                </a:solidFill>
                <a:latin typeface="Agency FB" panose="020B0503020202020204" pitchFamily="34" charset="0"/>
              </a:rPr>
              <a:t>Algorithm CONNECTED is optimal if and only if locality holds</a:t>
            </a:r>
            <a:endParaRPr lang="en-GB" sz="2400" dirty="0">
              <a:solidFill>
                <a:srgbClr val="FF5722"/>
              </a:solidFill>
              <a:latin typeface="Agency FB" panose="020B0503020202020204" pitchFamily="34" charset="0"/>
            </a:endParaRPr>
          </a:p>
        </p:txBody>
      </p:sp>
      <p:sp>
        <p:nvSpPr>
          <p:cNvPr id="41" name="Rectangle 40"/>
          <p:cNvSpPr/>
          <p:nvPr/>
        </p:nvSpPr>
        <p:spPr>
          <a:xfrm>
            <a:off x="520995" y="2247879"/>
            <a:ext cx="826149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THEOREM 3.15 (OPTIMALITY OF MONOCONNECTED)</a:t>
            </a:r>
            <a:endParaRPr lang="en-GB" sz="2400" b="1" dirty="0">
              <a:solidFill>
                <a:schemeClr val="tx1"/>
              </a:solidFill>
              <a:latin typeface="Cambria" panose="02040503050406030204" pitchFamily="18" charset="0"/>
            </a:endParaRPr>
          </a:p>
        </p:txBody>
      </p:sp>
      <p:sp>
        <p:nvSpPr>
          <p:cNvPr id="42" name="Rectangle 41"/>
          <p:cNvSpPr/>
          <p:nvPr/>
        </p:nvSpPr>
        <p:spPr>
          <a:xfrm>
            <a:off x="520995" y="3442114"/>
            <a:ext cx="3390025"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COROLLARY 3.16</a:t>
            </a:r>
            <a:endParaRPr lang="en-GB" sz="2400" b="1" dirty="0">
              <a:solidFill>
                <a:schemeClr val="tx1"/>
              </a:solidFill>
              <a:latin typeface="Cambria" panose="02040503050406030204" pitchFamily="18" charset="0"/>
            </a:endParaRPr>
          </a:p>
        </p:txBody>
      </p:sp>
      <p:sp>
        <p:nvSpPr>
          <p:cNvPr id="43" name="Rectangle 42"/>
          <p:cNvSpPr/>
          <p:nvPr/>
        </p:nvSpPr>
        <p:spPr>
          <a:xfrm>
            <a:off x="520994" y="4591794"/>
            <a:ext cx="826149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PROPOSITION 3.17 (COMPLEXITY OF MONOCONNECTED)</a:t>
            </a:r>
            <a:endParaRPr lang="en-GB" sz="2400" b="1" dirty="0">
              <a:solidFill>
                <a:schemeClr val="tx1"/>
              </a:solidFill>
              <a:latin typeface="Cambria" panose="02040503050406030204" pitchFamily="18" charset="0"/>
            </a:endParaRPr>
          </a:p>
        </p:txBody>
      </p:sp>
      <p:sp>
        <p:nvSpPr>
          <p:cNvPr id="44" name="Rectangle 43"/>
          <p:cNvSpPr/>
          <p:nvPr/>
        </p:nvSpPr>
        <p:spPr>
          <a:xfrm>
            <a:off x="520995" y="2731814"/>
            <a:ext cx="8261497" cy="46597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5722"/>
                </a:solidFill>
                <a:latin typeface="Agency FB" panose="020B0503020202020204" pitchFamily="34" charset="0"/>
              </a:rPr>
              <a:t>Algorithm MONOCONNECTED is optimal if and only if locality and monotonicity holds</a:t>
            </a:r>
            <a:endParaRPr lang="en-GB" sz="2400" dirty="0">
              <a:solidFill>
                <a:srgbClr val="FF5722"/>
              </a:solidFill>
              <a:latin typeface="Agency FB" panose="020B0503020202020204" pitchFamily="34" charset="0"/>
            </a:endParaRPr>
          </a:p>
        </p:txBody>
      </p:sp>
      <p:sp>
        <p:nvSpPr>
          <p:cNvPr id="45" name="Rectangle 44"/>
          <p:cNvSpPr/>
          <p:nvPr/>
        </p:nvSpPr>
        <p:spPr>
          <a:xfrm>
            <a:off x="520995" y="3933691"/>
            <a:ext cx="9027042" cy="46597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5722"/>
                </a:solidFill>
                <a:latin typeface="Agency FB" panose="020B0503020202020204" pitchFamily="34" charset="0"/>
              </a:rPr>
              <a:t>MONOCONNECTED is optimal for correlation clustering but not for DB-Index clustering</a:t>
            </a:r>
            <a:endParaRPr lang="en-GB" sz="2400" dirty="0">
              <a:solidFill>
                <a:srgbClr val="FF5722"/>
              </a:solidFill>
              <a:latin typeface="Agency FB" panose="020B0503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209" y="5277600"/>
            <a:ext cx="2789162" cy="54868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2767" y="5243863"/>
            <a:ext cx="1097375" cy="533446"/>
          </a:xfrm>
          <a:prstGeom prst="rect">
            <a:avLst/>
          </a:prstGeom>
        </p:spPr>
      </p:pic>
      <p:pic>
        <p:nvPicPr>
          <p:cNvPr id="49" name="Picture 48"/>
          <p:cNvPicPr>
            <a:picLocks noChangeAspect="1"/>
          </p:cNvPicPr>
          <p:nvPr/>
        </p:nvPicPr>
        <p:blipFill rotWithShape="1">
          <a:blip r:embed="rId5">
            <a:extLst>
              <a:ext uri="{28A0092B-C50C-407E-A947-70E740481C1C}">
                <a14:useLocalDpi xmlns:a14="http://schemas.microsoft.com/office/drawing/2010/main" val="0"/>
              </a:ext>
            </a:extLst>
          </a:blip>
          <a:srcRect t="-7474" r="69311"/>
          <a:stretch/>
        </p:blipFill>
        <p:spPr>
          <a:xfrm>
            <a:off x="10372556" y="5243971"/>
            <a:ext cx="460728" cy="499602"/>
          </a:xfrm>
          <a:prstGeom prst="rect">
            <a:avLst/>
          </a:prstGeom>
        </p:spPr>
      </p:pic>
    </p:spTree>
    <p:extLst>
      <p:ext uri="{BB962C8B-B14F-4D97-AF65-F5344CB8AC3E}">
        <p14:creationId xmlns:p14="http://schemas.microsoft.com/office/powerpoint/2010/main" val="358336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par>
                                <p:cTn id="32" presetID="10"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5" grpId="0" animBg="1"/>
      <p:bldP spid="33" grpId="0" animBg="1"/>
      <p:bldP spid="41" grpId="0" animBg="1"/>
      <p:bldP spid="42" grpId="0" animBg="1"/>
      <p:bldP spid="43" grpId="0" animBg="1"/>
      <p:bldP spid="44" grpId="0" animBg="1"/>
      <p:bldP spid="4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471429" cy="877941"/>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0" name="Rectangle 19"/>
          <p:cNvSpPr/>
          <p:nvPr/>
        </p:nvSpPr>
        <p:spPr>
          <a:xfrm>
            <a:off x="88046" y="355913"/>
            <a:ext cx="388556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3.3 Iterative Algorithm</a:t>
            </a:r>
            <a:endParaRPr lang="en-GB" sz="3600" b="1" dirty="0">
              <a:solidFill>
                <a:srgbClr val="FF5722"/>
              </a:solidFill>
              <a:latin typeface="Agency FB" panose="020B0503020202020204" pitchFamily="34" charset="0"/>
            </a:endParaRPr>
          </a:p>
        </p:txBody>
      </p:sp>
      <p:sp>
        <p:nvSpPr>
          <p:cNvPr id="13" name="Rectangle 12"/>
          <p:cNvSpPr/>
          <p:nvPr/>
        </p:nvSpPr>
        <p:spPr>
          <a:xfrm>
            <a:off x="510622" y="1197112"/>
            <a:ext cx="606379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tx1"/>
                </a:solidFill>
                <a:latin typeface="Agency FB" panose="020B0503020202020204" pitchFamily="34" charset="0"/>
              </a:rPr>
              <a:t>Definition 3.18 : </a:t>
            </a:r>
            <a:r>
              <a:rPr lang="en-US" sz="2400" b="1" dirty="0" smtClean="0">
                <a:solidFill>
                  <a:schemeClr val="tx1"/>
                </a:solidFill>
                <a:latin typeface="Agency FB" panose="020B0503020202020204" pitchFamily="34" charset="0"/>
              </a:rPr>
              <a:t>DIRECTLY CONNECTED COMPONENT</a:t>
            </a:r>
            <a:endParaRPr lang="en-GB" sz="2800" b="1" dirty="0">
              <a:solidFill>
                <a:schemeClr val="tx1"/>
              </a:solidFill>
              <a:latin typeface="Agency FB" panose="020B0503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300" y="1866632"/>
            <a:ext cx="1303133" cy="57917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5548" y="4912275"/>
            <a:ext cx="1564473" cy="34988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1545" y="5467657"/>
            <a:ext cx="1243326" cy="420279"/>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81202" y="4885528"/>
            <a:ext cx="1486601" cy="428453"/>
          </a:xfrm>
          <a:prstGeom prst="rect">
            <a:avLst/>
          </a:prstGeom>
        </p:spPr>
      </p:pic>
      <p:pic>
        <p:nvPicPr>
          <p:cNvPr id="21" name="Picture 20"/>
          <p:cNvPicPr>
            <a:picLocks noChangeAspect="1"/>
          </p:cNvPicPr>
          <p:nvPr/>
        </p:nvPicPr>
        <p:blipFill rotWithShape="1">
          <a:blip r:embed="rId5">
            <a:extLst>
              <a:ext uri="{28A0092B-C50C-407E-A947-70E740481C1C}">
                <a14:useLocalDpi xmlns:a14="http://schemas.microsoft.com/office/drawing/2010/main" val="0"/>
              </a:ext>
            </a:extLst>
          </a:blip>
          <a:srcRect t="-2387" r="69093"/>
          <a:stretch/>
        </p:blipFill>
        <p:spPr>
          <a:xfrm>
            <a:off x="5580524" y="5380917"/>
            <a:ext cx="412364" cy="461774"/>
          </a:xfrm>
          <a:prstGeom prst="rect">
            <a:avLst/>
          </a:prstGeom>
        </p:spPr>
      </p:pic>
      <p:pic>
        <p:nvPicPr>
          <p:cNvPr id="22" name="Picture 21"/>
          <p:cNvPicPr>
            <a:picLocks noChangeAspect="1"/>
          </p:cNvPicPr>
          <p:nvPr/>
        </p:nvPicPr>
        <p:blipFill rotWithShape="1">
          <a:blip r:embed="rId7">
            <a:extLst>
              <a:ext uri="{28A0092B-C50C-407E-A947-70E740481C1C}">
                <a14:useLocalDpi xmlns:a14="http://schemas.microsoft.com/office/drawing/2010/main" val="0"/>
              </a:ext>
            </a:extLst>
          </a:blip>
          <a:srcRect l="51607" t="-8251" b="-1"/>
          <a:stretch/>
        </p:blipFill>
        <p:spPr>
          <a:xfrm>
            <a:off x="5968573" y="1823113"/>
            <a:ext cx="742316" cy="622689"/>
          </a:xfrm>
          <a:prstGeom prst="rect">
            <a:avLst/>
          </a:prstGeom>
        </p:spPr>
      </p:pic>
      <p:sp>
        <p:nvSpPr>
          <p:cNvPr id="23" name="Rectangle 22"/>
          <p:cNvSpPr/>
          <p:nvPr/>
        </p:nvSpPr>
        <p:spPr>
          <a:xfrm>
            <a:off x="2574432" y="1909378"/>
            <a:ext cx="339414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directly connected component of</a:t>
            </a:r>
            <a:endParaRPr lang="en-GB" sz="2400" dirty="0">
              <a:solidFill>
                <a:schemeClr val="tx1"/>
              </a:solidFill>
              <a:latin typeface="Agency FB" panose="020B0503020202020204" pitchFamily="34" charset="0"/>
            </a:endParaRPr>
          </a:p>
        </p:txBody>
      </p:sp>
      <p:sp>
        <p:nvSpPr>
          <p:cNvPr id="24" name="Rectangle 23"/>
          <p:cNvSpPr/>
          <p:nvPr/>
        </p:nvSpPr>
        <p:spPr>
          <a:xfrm>
            <a:off x="1173003" y="3627405"/>
            <a:ext cx="721359" cy="4668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node</a:t>
            </a:r>
            <a:endParaRPr lang="en-GB" sz="2000" dirty="0">
              <a:solidFill>
                <a:srgbClr val="212121"/>
              </a:solidFill>
              <a:latin typeface="Agency FB" panose="020B0503020202020204" pitchFamily="34" charset="0"/>
            </a:endParaRPr>
          </a:p>
        </p:txBody>
      </p:sp>
      <p:sp>
        <p:nvSpPr>
          <p:cNvPr id="25" name="Rectangle 24"/>
          <p:cNvSpPr/>
          <p:nvPr/>
        </p:nvSpPr>
        <p:spPr>
          <a:xfrm>
            <a:off x="3249093" y="3696490"/>
            <a:ext cx="1972816" cy="457200"/>
          </a:xfrm>
          <a:prstGeom prst="rect">
            <a:avLst/>
          </a:prstGeom>
          <a:no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212121"/>
                </a:solidFill>
                <a:latin typeface="Agency FB" panose="020B0503020202020204" pitchFamily="34" charset="0"/>
              </a:rPr>
              <a:t>Inserted</a:t>
            </a:r>
            <a:endParaRPr lang="en-GB" sz="2000" dirty="0">
              <a:solidFill>
                <a:srgbClr val="212121"/>
              </a:solidFill>
              <a:latin typeface="Agency FB" panose="020B0503020202020204" pitchFamily="34" charset="0"/>
            </a:endParaRPr>
          </a:p>
        </p:txBody>
      </p:sp>
      <p:sp>
        <p:nvSpPr>
          <p:cNvPr id="26" name="Rectangle 25"/>
          <p:cNvSpPr/>
          <p:nvPr/>
        </p:nvSpPr>
        <p:spPr>
          <a:xfrm>
            <a:off x="1149543" y="4206142"/>
            <a:ext cx="721359" cy="4668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node</a:t>
            </a:r>
            <a:endParaRPr lang="en-GB" sz="2000" dirty="0">
              <a:solidFill>
                <a:srgbClr val="212121"/>
              </a:solidFill>
              <a:latin typeface="Agency FB" panose="020B0503020202020204" pitchFamily="34" charset="0"/>
            </a:endParaRPr>
          </a:p>
        </p:txBody>
      </p:sp>
      <p:sp>
        <p:nvSpPr>
          <p:cNvPr id="27" name="Rectangle 26"/>
          <p:cNvSpPr/>
          <p:nvPr/>
        </p:nvSpPr>
        <p:spPr>
          <a:xfrm>
            <a:off x="3249092" y="4275227"/>
            <a:ext cx="1972817" cy="457200"/>
          </a:xfrm>
          <a:prstGeom prst="rect">
            <a:avLst/>
          </a:prstGeom>
          <a:no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212121"/>
                </a:solidFill>
                <a:latin typeface="Agency FB" panose="020B0503020202020204" pitchFamily="34" charset="0"/>
              </a:rPr>
              <a:t>Deleted</a:t>
            </a:r>
            <a:endParaRPr lang="en-GB" sz="2000" dirty="0">
              <a:solidFill>
                <a:srgbClr val="212121"/>
              </a:solidFill>
              <a:latin typeface="Agency FB" panose="020B0503020202020204" pitchFamily="34" charset="0"/>
            </a:endParaRPr>
          </a:p>
        </p:txBody>
      </p:sp>
      <p:sp>
        <p:nvSpPr>
          <p:cNvPr id="28" name="Rectangle 27"/>
          <p:cNvSpPr/>
          <p:nvPr/>
        </p:nvSpPr>
        <p:spPr>
          <a:xfrm>
            <a:off x="1149543" y="4764985"/>
            <a:ext cx="721359" cy="4668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edge</a:t>
            </a:r>
            <a:endParaRPr lang="en-GB" sz="2000" dirty="0">
              <a:solidFill>
                <a:srgbClr val="212121"/>
              </a:solidFill>
              <a:latin typeface="Agency FB" panose="020B0503020202020204" pitchFamily="34" charset="0"/>
            </a:endParaRPr>
          </a:p>
        </p:txBody>
      </p:sp>
      <p:sp>
        <p:nvSpPr>
          <p:cNvPr id="29" name="Rectangle 28"/>
          <p:cNvSpPr/>
          <p:nvPr/>
        </p:nvSpPr>
        <p:spPr>
          <a:xfrm>
            <a:off x="3249092" y="4834070"/>
            <a:ext cx="1972818" cy="457200"/>
          </a:xfrm>
          <a:prstGeom prst="rect">
            <a:avLst/>
          </a:prstGeom>
          <a:no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212121"/>
                </a:solidFill>
                <a:latin typeface="Agency FB" panose="020B0503020202020204" pitchFamily="34" charset="0"/>
              </a:rPr>
              <a:t>Increased Weight</a:t>
            </a:r>
            <a:endParaRPr lang="en-GB" sz="2000" dirty="0">
              <a:solidFill>
                <a:srgbClr val="212121"/>
              </a:solidFill>
              <a:latin typeface="Agency FB" panose="020B0503020202020204" pitchFamily="34" charset="0"/>
            </a:endParaRPr>
          </a:p>
        </p:txBody>
      </p:sp>
      <p:sp>
        <p:nvSpPr>
          <p:cNvPr id="30" name="Rectangle 29"/>
          <p:cNvSpPr/>
          <p:nvPr/>
        </p:nvSpPr>
        <p:spPr>
          <a:xfrm>
            <a:off x="1149543" y="5301078"/>
            <a:ext cx="721359" cy="4668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edge</a:t>
            </a:r>
            <a:endParaRPr lang="en-GB" sz="2000" dirty="0">
              <a:solidFill>
                <a:srgbClr val="212121"/>
              </a:solidFill>
              <a:latin typeface="Agency FB" panose="020B0503020202020204" pitchFamily="34" charset="0"/>
            </a:endParaRPr>
          </a:p>
        </p:txBody>
      </p:sp>
      <p:sp>
        <p:nvSpPr>
          <p:cNvPr id="32" name="Rectangle 31"/>
          <p:cNvSpPr/>
          <p:nvPr/>
        </p:nvSpPr>
        <p:spPr>
          <a:xfrm>
            <a:off x="3249092" y="5370163"/>
            <a:ext cx="1972818" cy="457200"/>
          </a:xfrm>
          <a:prstGeom prst="rect">
            <a:avLst/>
          </a:prstGeom>
          <a:no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212121"/>
                </a:solidFill>
                <a:latin typeface="Agency FB" panose="020B0503020202020204" pitchFamily="34" charset="0"/>
              </a:rPr>
              <a:t>Decreased Weight</a:t>
            </a:r>
            <a:endParaRPr lang="en-GB" sz="2000" dirty="0">
              <a:solidFill>
                <a:srgbClr val="212121"/>
              </a:solidFill>
              <a:latin typeface="Agency FB" panose="020B0503020202020204" pitchFamily="34" charset="0"/>
            </a:endParaRPr>
          </a:p>
        </p:txBody>
      </p:sp>
      <p:cxnSp>
        <p:nvCxnSpPr>
          <p:cNvPr id="37" name="Straight Connector 36"/>
          <p:cNvCxnSpPr/>
          <p:nvPr/>
        </p:nvCxnSpPr>
        <p:spPr>
          <a:xfrm flipV="1">
            <a:off x="5246824" y="3405419"/>
            <a:ext cx="5656528" cy="45771"/>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94362" y="3685044"/>
            <a:ext cx="1188720" cy="445770"/>
          </a:xfrm>
          <a:prstGeom prst="rect">
            <a:avLst/>
          </a:prstGeom>
        </p:spPr>
      </p:pic>
      <p:pic>
        <p:nvPicPr>
          <p:cNvPr id="39" name="Picture 3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4362" y="4840798"/>
            <a:ext cx="1188720" cy="423644"/>
          </a:xfrm>
          <a:prstGeom prst="rect">
            <a:avLst/>
          </a:prstGeom>
        </p:spPr>
      </p:pic>
      <p:pic>
        <p:nvPicPr>
          <p:cNvPr id="41" name="Picture 4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94362" y="4273025"/>
            <a:ext cx="1188720" cy="445770"/>
          </a:xfrm>
          <a:prstGeom prst="rect">
            <a:avLst/>
          </a:prstGeom>
        </p:spPr>
      </p:pic>
      <p:pic>
        <p:nvPicPr>
          <p:cNvPr id="42" name="Picture 4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4362" y="5349282"/>
            <a:ext cx="1188720" cy="423644"/>
          </a:xfrm>
          <a:prstGeom prst="rect">
            <a:avLst/>
          </a:prstGeom>
        </p:spPr>
      </p:pic>
      <p:sp>
        <p:nvSpPr>
          <p:cNvPr id="43" name="Rectangle 42"/>
          <p:cNvSpPr/>
          <p:nvPr/>
        </p:nvSpPr>
        <p:spPr>
          <a:xfrm>
            <a:off x="8178252" y="2825495"/>
            <a:ext cx="1049742"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212121"/>
                </a:solidFill>
                <a:latin typeface="Agency FB" panose="020B0503020202020204" pitchFamily="34" charset="0"/>
              </a:rPr>
              <a:t>Contains</a:t>
            </a:r>
            <a:endParaRPr lang="en-GB" sz="2000" b="1" dirty="0">
              <a:solidFill>
                <a:srgbClr val="212121"/>
              </a:solidFill>
              <a:latin typeface="Agency FB" panose="020B0503020202020204" pitchFamily="34" charset="0"/>
            </a:endParaRPr>
          </a:p>
        </p:txBody>
      </p:sp>
      <p:sp>
        <p:nvSpPr>
          <p:cNvPr id="44" name="Rectangle 43"/>
          <p:cNvSpPr/>
          <p:nvPr/>
        </p:nvSpPr>
        <p:spPr>
          <a:xfrm>
            <a:off x="6716190" y="3678141"/>
            <a:ext cx="2144172" cy="4668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  Connected Clusters in</a:t>
            </a:r>
            <a:endParaRPr lang="en-GB" sz="2000" dirty="0">
              <a:solidFill>
                <a:srgbClr val="212121"/>
              </a:solidFill>
              <a:latin typeface="Agency FB" panose="020B0503020202020204" pitchFamily="34" charset="0"/>
            </a:endParaRPr>
          </a:p>
        </p:txBody>
      </p:sp>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47554" y="3685044"/>
            <a:ext cx="1188720" cy="445770"/>
          </a:xfrm>
          <a:prstGeom prst="rect">
            <a:avLst/>
          </a:prstGeom>
        </p:spPr>
      </p:pic>
      <p:sp>
        <p:nvSpPr>
          <p:cNvPr id="46" name="Rectangle 45"/>
          <p:cNvSpPr/>
          <p:nvPr/>
        </p:nvSpPr>
        <p:spPr>
          <a:xfrm>
            <a:off x="5361926" y="4270403"/>
            <a:ext cx="1100539" cy="4668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Cluster of </a:t>
            </a:r>
            <a:endParaRPr lang="en-GB" sz="2000" dirty="0">
              <a:solidFill>
                <a:srgbClr val="212121"/>
              </a:solidFill>
              <a:latin typeface="Agency FB" panose="020B0503020202020204" pitchFamily="34" charset="0"/>
            </a:endParaRPr>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81185" y="4273025"/>
            <a:ext cx="1188720" cy="445770"/>
          </a:xfrm>
          <a:prstGeom prst="rect">
            <a:avLst/>
          </a:prstGeom>
        </p:spPr>
      </p:pic>
      <p:sp>
        <p:nvSpPr>
          <p:cNvPr id="51" name="Rectangle 50"/>
          <p:cNvSpPr/>
          <p:nvPr/>
        </p:nvSpPr>
        <p:spPr>
          <a:xfrm>
            <a:off x="7283712" y="4847133"/>
            <a:ext cx="1404927" cy="4668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       across </a:t>
            </a:r>
            <a:endParaRPr lang="en-GB" sz="2000" dirty="0">
              <a:solidFill>
                <a:srgbClr val="212121"/>
              </a:solidFill>
              <a:latin typeface="Agency FB" panose="020B0503020202020204" pitchFamily="34" charset="0"/>
            </a:endParaRPr>
          </a:p>
        </p:txBody>
      </p:sp>
      <p:sp>
        <p:nvSpPr>
          <p:cNvPr id="56" name="Rectangle 55"/>
          <p:cNvSpPr/>
          <p:nvPr/>
        </p:nvSpPr>
        <p:spPr>
          <a:xfrm>
            <a:off x="7244352" y="5444373"/>
            <a:ext cx="1386083" cy="4668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          within</a:t>
            </a:r>
            <a:endParaRPr lang="en-GB" sz="2000" dirty="0">
              <a:solidFill>
                <a:srgbClr val="212121"/>
              </a:solidFill>
              <a:latin typeface="Agency FB" panose="020B0503020202020204" pitchFamily="34" charset="0"/>
            </a:endParaRPr>
          </a:p>
        </p:txBody>
      </p:sp>
      <p:pic>
        <p:nvPicPr>
          <p:cNvPr id="57" name="Picture 56"/>
          <p:cNvPicPr>
            <a:picLocks noChangeAspect="1"/>
          </p:cNvPicPr>
          <p:nvPr/>
        </p:nvPicPr>
        <p:blipFill rotWithShape="1">
          <a:blip r:embed="rId8">
            <a:extLst>
              <a:ext uri="{28A0092B-C50C-407E-A947-70E740481C1C}">
                <a14:useLocalDpi xmlns:a14="http://schemas.microsoft.com/office/drawing/2010/main" val="0"/>
              </a:ext>
            </a:extLst>
          </a:blip>
          <a:srcRect r="75718"/>
          <a:stretch/>
        </p:blipFill>
        <p:spPr>
          <a:xfrm>
            <a:off x="7668468" y="5416449"/>
            <a:ext cx="288649" cy="423644"/>
          </a:xfrm>
          <a:prstGeom prst="rect">
            <a:avLst/>
          </a:prstGeom>
        </p:spPr>
      </p:pic>
      <p:pic>
        <p:nvPicPr>
          <p:cNvPr id="58" name="Picture 57"/>
          <p:cNvPicPr>
            <a:picLocks noChangeAspect="1"/>
          </p:cNvPicPr>
          <p:nvPr/>
        </p:nvPicPr>
        <p:blipFill rotWithShape="1">
          <a:blip r:embed="rId9">
            <a:extLst>
              <a:ext uri="{28A0092B-C50C-407E-A947-70E740481C1C}">
                <a14:useLocalDpi xmlns:a14="http://schemas.microsoft.com/office/drawing/2010/main" val="0"/>
              </a:ext>
            </a:extLst>
          </a:blip>
          <a:srcRect l="52489"/>
          <a:stretch/>
        </p:blipFill>
        <p:spPr>
          <a:xfrm>
            <a:off x="7986176" y="4215633"/>
            <a:ext cx="644259" cy="529032"/>
          </a:xfrm>
          <a:prstGeom prst="rect">
            <a:avLst/>
          </a:prstGeom>
        </p:spPr>
      </p:pic>
      <p:sp>
        <p:nvSpPr>
          <p:cNvPr id="59" name="Rectangle 58"/>
          <p:cNvSpPr/>
          <p:nvPr/>
        </p:nvSpPr>
        <p:spPr>
          <a:xfrm>
            <a:off x="7619689" y="4258703"/>
            <a:ext cx="347502" cy="4668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in</a:t>
            </a:r>
            <a:endParaRPr lang="en-GB" sz="2000" dirty="0">
              <a:solidFill>
                <a:srgbClr val="212121"/>
              </a:solidFill>
              <a:latin typeface="Agency FB" panose="020B0503020202020204" pitchFamily="34" charset="0"/>
            </a:endParaRPr>
          </a:p>
        </p:txBody>
      </p:sp>
      <p:pic>
        <p:nvPicPr>
          <p:cNvPr id="60" name="Picture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8584" y="2747350"/>
            <a:ext cx="1303133" cy="579170"/>
          </a:xfrm>
          <a:prstGeom prst="rect">
            <a:avLst/>
          </a:prstGeom>
        </p:spPr>
      </p:pic>
      <p:pic>
        <p:nvPicPr>
          <p:cNvPr id="61" name="Picture 60"/>
          <p:cNvPicPr>
            <a:picLocks noChangeAspect="1"/>
          </p:cNvPicPr>
          <p:nvPr/>
        </p:nvPicPr>
        <p:blipFill rotWithShape="1">
          <a:blip r:embed="rId5">
            <a:extLst>
              <a:ext uri="{28A0092B-C50C-407E-A947-70E740481C1C}">
                <a14:useLocalDpi xmlns:a14="http://schemas.microsoft.com/office/drawing/2010/main" val="0"/>
              </a:ext>
            </a:extLst>
          </a:blip>
          <a:srcRect l="50320"/>
          <a:stretch/>
        </p:blipFill>
        <p:spPr>
          <a:xfrm>
            <a:off x="8860006" y="3651427"/>
            <a:ext cx="806405" cy="548688"/>
          </a:xfrm>
          <a:prstGeom prst="rect">
            <a:avLst/>
          </a:prstGeom>
        </p:spPr>
      </p:pic>
      <p:sp>
        <p:nvSpPr>
          <p:cNvPr id="62" name="Rectangle 61"/>
          <p:cNvSpPr/>
          <p:nvPr/>
        </p:nvSpPr>
        <p:spPr>
          <a:xfrm>
            <a:off x="8682922" y="4257092"/>
            <a:ext cx="407062" cy="4668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 </a:t>
            </a:r>
            <a:endParaRPr lang="en-GB" sz="2000" dirty="0">
              <a:solidFill>
                <a:srgbClr val="212121"/>
              </a:solidFill>
              <a:latin typeface="Agency FB" panose="020B0503020202020204" pitchFamily="34" charset="0"/>
            </a:endParaRPr>
          </a:p>
        </p:txBody>
      </p:sp>
      <p:pic>
        <p:nvPicPr>
          <p:cNvPr id="65" name="Picture 64"/>
          <p:cNvPicPr>
            <a:picLocks noChangeAspect="1"/>
          </p:cNvPicPr>
          <p:nvPr/>
        </p:nvPicPr>
        <p:blipFill rotWithShape="1">
          <a:blip r:embed="rId7">
            <a:extLst>
              <a:ext uri="{28A0092B-C50C-407E-A947-70E740481C1C}">
                <a14:useLocalDpi xmlns:a14="http://schemas.microsoft.com/office/drawing/2010/main" val="0"/>
              </a:ext>
            </a:extLst>
          </a:blip>
          <a:srcRect t="-8901" r="77807"/>
          <a:stretch/>
        </p:blipFill>
        <p:spPr>
          <a:xfrm>
            <a:off x="9059816" y="4200115"/>
            <a:ext cx="263813" cy="485447"/>
          </a:xfrm>
          <a:prstGeom prst="rect">
            <a:avLst/>
          </a:prstGeom>
        </p:spPr>
      </p:pic>
      <p:sp>
        <p:nvSpPr>
          <p:cNvPr id="66" name="Rectangle 65"/>
          <p:cNvSpPr/>
          <p:nvPr/>
        </p:nvSpPr>
        <p:spPr>
          <a:xfrm>
            <a:off x="9463986" y="4257016"/>
            <a:ext cx="1059804" cy="4668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  edges to</a:t>
            </a:r>
            <a:endParaRPr lang="en-GB" sz="2000" dirty="0">
              <a:solidFill>
                <a:srgbClr val="212121"/>
              </a:solidFill>
              <a:latin typeface="Agency FB" panose="020B0503020202020204" pitchFamily="34" charset="0"/>
            </a:endParaRPr>
          </a:p>
        </p:txBody>
      </p:sp>
      <p:pic>
        <p:nvPicPr>
          <p:cNvPr id="67" name="Picture 66"/>
          <p:cNvPicPr>
            <a:picLocks noChangeAspect="1"/>
          </p:cNvPicPr>
          <p:nvPr/>
        </p:nvPicPr>
        <p:blipFill rotWithShape="1">
          <a:blip r:embed="rId7">
            <a:extLst>
              <a:ext uri="{28A0092B-C50C-407E-A947-70E740481C1C}">
                <a14:useLocalDpi xmlns:a14="http://schemas.microsoft.com/office/drawing/2010/main" val="0"/>
              </a:ext>
            </a:extLst>
          </a:blip>
          <a:srcRect t="-8901" r="77807"/>
          <a:stretch/>
        </p:blipFill>
        <p:spPr>
          <a:xfrm>
            <a:off x="10523790" y="4175407"/>
            <a:ext cx="263813" cy="485447"/>
          </a:xfrm>
          <a:prstGeom prst="rect">
            <a:avLst/>
          </a:prstGeom>
        </p:spPr>
      </p:pic>
      <p:pic>
        <p:nvPicPr>
          <p:cNvPr id="68" name="Picture 67"/>
          <p:cNvPicPr>
            <a:picLocks noChangeAspect="1"/>
          </p:cNvPicPr>
          <p:nvPr/>
        </p:nvPicPr>
        <p:blipFill rotWithShape="1">
          <a:blip r:embed="rId8">
            <a:extLst>
              <a:ext uri="{28A0092B-C50C-407E-A947-70E740481C1C}">
                <a14:useLocalDpi xmlns:a14="http://schemas.microsoft.com/office/drawing/2010/main" val="0"/>
              </a:ext>
            </a:extLst>
          </a:blip>
          <a:srcRect r="75718"/>
          <a:stretch/>
        </p:blipFill>
        <p:spPr>
          <a:xfrm>
            <a:off x="7620801" y="4811071"/>
            <a:ext cx="288649" cy="423644"/>
          </a:xfrm>
          <a:prstGeom prst="rect">
            <a:avLst/>
          </a:prstGeom>
        </p:spPr>
      </p:pic>
    </p:spTree>
    <p:extLst>
      <p:ext uri="{BB962C8B-B14F-4D97-AF65-F5344CB8AC3E}">
        <p14:creationId xmlns:p14="http://schemas.microsoft.com/office/powerpoint/2010/main" val="359325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fill="hold" nodeType="with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fade">
                                      <p:cBhvr>
                                        <p:cTn id="46" dur="500"/>
                                        <p:tgtEl>
                                          <p:spTgt spid="44"/>
                                        </p:tgtEl>
                                      </p:cBhvr>
                                    </p:animEffect>
                                  </p:childTnLst>
                                </p:cTn>
                              </p:par>
                              <p:par>
                                <p:cTn id="47" presetID="10" presetClass="entr" presetSubtype="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fade">
                                      <p:cBhvr>
                                        <p:cTn id="49" dur="500"/>
                                        <p:tgtEl>
                                          <p:spTgt spid="6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par>
                                <p:cTn id="55" presetID="10"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500"/>
                                        <p:tgtEl>
                                          <p:spTgt spid="46"/>
                                        </p:tgtEl>
                                      </p:cBhvr>
                                    </p:animEffect>
                                  </p:childTnLst>
                                </p:cTn>
                              </p:par>
                              <p:par>
                                <p:cTn id="66" presetID="10" presetClass="entr" presetSubtype="0" fill="hold" nodeType="with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fade">
                                      <p:cBhvr>
                                        <p:cTn id="68" dur="500"/>
                                        <p:tgtEl>
                                          <p:spTgt spid="47"/>
                                        </p:tgtEl>
                                      </p:cBhvr>
                                    </p:animEffect>
                                  </p:childTnLst>
                                </p:cTn>
                              </p:par>
                              <p:par>
                                <p:cTn id="69" presetID="10" presetClass="entr" presetSubtype="0" fill="hold" nodeType="with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fade">
                                      <p:cBhvr>
                                        <p:cTn id="71" dur="500"/>
                                        <p:tgtEl>
                                          <p:spTgt spid="5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fade">
                                      <p:cBhvr>
                                        <p:cTn id="74" dur="500"/>
                                        <p:tgtEl>
                                          <p:spTgt spid="59"/>
                                        </p:tgtEl>
                                      </p:cBhvr>
                                    </p:animEffect>
                                  </p:childTnLst>
                                </p:cTn>
                              </p:par>
                              <p:par>
                                <p:cTn id="75" presetID="10" presetClass="entr" presetSubtype="0" fill="hold" nodeType="withEffect">
                                  <p:stCondLst>
                                    <p:cond delay="0"/>
                                  </p:stCondLst>
                                  <p:childTnLst>
                                    <p:set>
                                      <p:cBhvr>
                                        <p:cTn id="76" dur="1" fill="hold">
                                          <p:stCondLst>
                                            <p:cond delay="0"/>
                                          </p:stCondLst>
                                        </p:cTn>
                                        <p:tgtEl>
                                          <p:spTgt spid="65"/>
                                        </p:tgtEl>
                                        <p:attrNameLst>
                                          <p:attrName>style.visibility</p:attrName>
                                        </p:attrNameLst>
                                      </p:cBhvr>
                                      <p:to>
                                        <p:strVal val="visible"/>
                                      </p:to>
                                    </p:set>
                                    <p:animEffect transition="in" filter="fade">
                                      <p:cBhvr>
                                        <p:cTn id="77" dur="500"/>
                                        <p:tgtEl>
                                          <p:spTgt spid="6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2"/>
                                        </p:tgtEl>
                                        <p:attrNameLst>
                                          <p:attrName>style.visibility</p:attrName>
                                        </p:attrNameLst>
                                      </p:cBhvr>
                                      <p:to>
                                        <p:strVal val="visible"/>
                                      </p:to>
                                    </p:set>
                                    <p:animEffect transition="in" filter="fade">
                                      <p:cBhvr>
                                        <p:cTn id="80" dur="500"/>
                                        <p:tgtEl>
                                          <p:spTgt spid="6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fade">
                                      <p:cBhvr>
                                        <p:cTn id="83" dur="500"/>
                                        <p:tgtEl>
                                          <p:spTgt spid="66"/>
                                        </p:tgtEl>
                                      </p:cBhvr>
                                    </p:animEffect>
                                  </p:childTnLst>
                                </p:cTn>
                              </p:par>
                              <p:par>
                                <p:cTn id="84" presetID="10" presetClass="entr" presetSubtype="0" fill="hold" nodeType="withEffect">
                                  <p:stCondLst>
                                    <p:cond delay="0"/>
                                  </p:stCondLst>
                                  <p:childTnLst>
                                    <p:set>
                                      <p:cBhvr>
                                        <p:cTn id="85" dur="1" fill="hold">
                                          <p:stCondLst>
                                            <p:cond delay="0"/>
                                          </p:stCondLst>
                                        </p:cTn>
                                        <p:tgtEl>
                                          <p:spTgt spid="67"/>
                                        </p:tgtEl>
                                        <p:attrNameLst>
                                          <p:attrName>style.visibility</p:attrName>
                                        </p:attrNameLst>
                                      </p:cBhvr>
                                      <p:to>
                                        <p:strVal val="visible"/>
                                      </p:to>
                                    </p:set>
                                    <p:animEffect transition="in" filter="fade">
                                      <p:cBhvr>
                                        <p:cTn id="86" dur="500"/>
                                        <p:tgtEl>
                                          <p:spTgt spid="6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fade">
                                      <p:cBhvr>
                                        <p:cTn id="91" dur="500"/>
                                        <p:tgtEl>
                                          <p:spTgt spid="28"/>
                                        </p:tgtEl>
                                      </p:cBhvr>
                                    </p:animEffect>
                                  </p:childTnLst>
                                </p:cTn>
                              </p:par>
                              <p:par>
                                <p:cTn id="92" presetID="10" presetClass="entr" presetSubtype="0" fill="hold" nodeType="with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500"/>
                                        <p:tgtEl>
                                          <p:spTgt spid="2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7"/>
                                        </p:tgtEl>
                                        <p:attrNameLst>
                                          <p:attrName>style.visibility</p:attrName>
                                        </p:attrNameLst>
                                      </p:cBhvr>
                                      <p:to>
                                        <p:strVal val="visible"/>
                                      </p:to>
                                    </p:set>
                                    <p:animEffect transition="in" filter="fade">
                                      <p:cBhvr>
                                        <p:cTn id="102" dur="500"/>
                                        <p:tgtEl>
                                          <p:spTgt spid="7"/>
                                        </p:tgtEl>
                                      </p:cBhvr>
                                    </p:animEffect>
                                  </p:childTnLst>
                                </p:cTn>
                              </p:par>
                              <p:par>
                                <p:cTn id="103" presetID="10" presetClass="entr" presetSubtype="0" fill="hold" nodeType="withEffect">
                                  <p:stCondLst>
                                    <p:cond delay="0"/>
                                  </p:stCondLst>
                                  <p:childTnLst>
                                    <p:set>
                                      <p:cBhvr>
                                        <p:cTn id="104" dur="1" fill="hold">
                                          <p:stCondLst>
                                            <p:cond delay="0"/>
                                          </p:stCondLst>
                                        </p:cTn>
                                        <p:tgtEl>
                                          <p:spTgt spid="68"/>
                                        </p:tgtEl>
                                        <p:attrNameLst>
                                          <p:attrName>style.visibility</p:attrName>
                                        </p:attrNameLst>
                                      </p:cBhvr>
                                      <p:to>
                                        <p:strVal val="visible"/>
                                      </p:to>
                                    </p:set>
                                    <p:animEffect transition="in" filter="fade">
                                      <p:cBhvr>
                                        <p:cTn id="105" dur="500"/>
                                        <p:tgtEl>
                                          <p:spTgt spid="68"/>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51"/>
                                        </p:tgtEl>
                                        <p:attrNameLst>
                                          <p:attrName>style.visibility</p:attrName>
                                        </p:attrNameLst>
                                      </p:cBhvr>
                                      <p:to>
                                        <p:strVal val="visible"/>
                                      </p:to>
                                    </p:set>
                                    <p:animEffect transition="in" filter="fade">
                                      <p:cBhvr>
                                        <p:cTn id="108" dur="500"/>
                                        <p:tgtEl>
                                          <p:spTgt spid="51"/>
                                        </p:tgtEl>
                                      </p:cBhvr>
                                    </p:animEffect>
                                  </p:childTnLst>
                                </p:cTn>
                              </p:par>
                              <p:par>
                                <p:cTn id="109" presetID="10" presetClass="entr" presetSubtype="0" fill="hold" nodeType="withEffect">
                                  <p:stCondLst>
                                    <p:cond delay="0"/>
                                  </p:stCondLst>
                                  <p:childTnLst>
                                    <p:set>
                                      <p:cBhvr>
                                        <p:cTn id="110" dur="1" fill="hold">
                                          <p:stCondLst>
                                            <p:cond delay="0"/>
                                          </p:stCondLst>
                                        </p:cTn>
                                        <p:tgtEl>
                                          <p:spTgt spid="3"/>
                                        </p:tgtEl>
                                        <p:attrNameLst>
                                          <p:attrName>style.visibility</p:attrName>
                                        </p:attrNameLst>
                                      </p:cBhvr>
                                      <p:to>
                                        <p:strVal val="visible"/>
                                      </p:to>
                                    </p:set>
                                    <p:animEffect transition="in" filter="fade">
                                      <p:cBhvr>
                                        <p:cTn id="111" dur="500"/>
                                        <p:tgtEl>
                                          <p:spTgt spid="3"/>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30"/>
                                        </p:tgtEl>
                                        <p:attrNameLst>
                                          <p:attrName>style.visibility</p:attrName>
                                        </p:attrNameLst>
                                      </p:cBhvr>
                                      <p:to>
                                        <p:strVal val="visible"/>
                                      </p:to>
                                    </p:set>
                                    <p:animEffect transition="in" filter="fade">
                                      <p:cBhvr>
                                        <p:cTn id="116" dur="500"/>
                                        <p:tgtEl>
                                          <p:spTgt spid="30"/>
                                        </p:tgtEl>
                                      </p:cBhvr>
                                    </p:animEffect>
                                  </p:childTnLst>
                                </p:cTn>
                              </p:par>
                              <p:par>
                                <p:cTn id="117" presetID="10" presetClass="entr" presetSubtype="0" fill="hold" nodeType="with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fade">
                                      <p:cBhvr>
                                        <p:cTn id="119" dur="500"/>
                                        <p:tgtEl>
                                          <p:spTgt spid="42"/>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2"/>
                                        </p:tgtEl>
                                        <p:attrNameLst>
                                          <p:attrName>style.visibility</p:attrName>
                                        </p:attrNameLst>
                                      </p:cBhvr>
                                      <p:to>
                                        <p:strVal val="visible"/>
                                      </p:to>
                                    </p:set>
                                    <p:animEffect transition="in" filter="fade">
                                      <p:cBhvr>
                                        <p:cTn id="122" dur="500"/>
                                        <p:tgtEl>
                                          <p:spTgt spid="32"/>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Effect transition="in" filter="fade">
                                      <p:cBhvr>
                                        <p:cTn id="127" dur="500"/>
                                        <p:tgtEl>
                                          <p:spTgt spid="21"/>
                                        </p:tgtEl>
                                      </p:cBhvr>
                                    </p:animEffect>
                                  </p:childTnLst>
                                </p:cTn>
                              </p:par>
                              <p:par>
                                <p:cTn id="128" presetID="10" presetClass="entr" presetSubtype="0" fill="hold" nodeType="withEffect">
                                  <p:stCondLst>
                                    <p:cond delay="0"/>
                                  </p:stCondLst>
                                  <p:childTnLst>
                                    <p:set>
                                      <p:cBhvr>
                                        <p:cTn id="129" dur="1" fill="hold">
                                          <p:stCondLst>
                                            <p:cond delay="0"/>
                                          </p:stCondLst>
                                        </p:cTn>
                                        <p:tgtEl>
                                          <p:spTgt spid="57"/>
                                        </p:tgtEl>
                                        <p:attrNameLst>
                                          <p:attrName>style.visibility</p:attrName>
                                        </p:attrNameLst>
                                      </p:cBhvr>
                                      <p:to>
                                        <p:strVal val="visible"/>
                                      </p:to>
                                    </p:set>
                                    <p:animEffect transition="in" filter="fade">
                                      <p:cBhvr>
                                        <p:cTn id="130" dur="500"/>
                                        <p:tgtEl>
                                          <p:spTgt spid="57"/>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56"/>
                                        </p:tgtEl>
                                        <p:attrNameLst>
                                          <p:attrName>style.visibility</p:attrName>
                                        </p:attrNameLst>
                                      </p:cBhvr>
                                      <p:to>
                                        <p:strVal val="visible"/>
                                      </p:to>
                                    </p:set>
                                    <p:animEffect transition="in" filter="fade">
                                      <p:cBhvr>
                                        <p:cTn id="133" dur="500"/>
                                        <p:tgtEl>
                                          <p:spTgt spid="56"/>
                                        </p:tgtEl>
                                      </p:cBhvr>
                                    </p:animEffect>
                                  </p:childTnLst>
                                </p:cTn>
                              </p:par>
                              <p:par>
                                <p:cTn id="134" presetID="10" presetClass="entr" presetSubtype="0" fill="hold" nodeType="withEffect">
                                  <p:stCondLst>
                                    <p:cond delay="0"/>
                                  </p:stCondLst>
                                  <p:childTnLst>
                                    <p:set>
                                      <p:cBhvr>
                                        <p:cTn id="135" dur="1" fill="hold">
                                          <p:stCondLst>
                                            <p:cond delay="0"/>
                                          </p:stCondLst>
                                        </p:cTn>
                                        <p:tgtEl>
                                          <p:spTgt spid="4"/>
                                        </p:tgtEl>
                                        <p:attrNameLst>
                                          <p:attrName>style.visibility</p:attrName>
                                        </p:attrNameLst>
                                      </p:cBhvr>
                                      <p:to>
                                        <p:strVal val="visible"/>
                                      </p:to>
                                    </p:set>
                                    <p:animEffect transition="in" filter="fade">
                                      <p:cBhvr>
                                        <p:cTn id="1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animBg="1"/>
      <p:bldP spid="24" grpId="0" animBg="1"/>
      <p:bldP spid="25" grpId="0" animBg="1"/>
      <p:bldP spid="26" grpId="0" animBg="1"/>
      <p:bldP spid="27" grpId="0" animBg="1"/>
      <p:bldP spid="28" grpId="0" animBg="1"/>
      <p:bldP spid="29" grpId="0" animBg="1"/>
      <p:bldP spid="30" grpId="0" animBg="1"/>
      <p:bldP spid="32" grpId="0" animBg="1"/>
      <p:bldP spid="43" grpId="0" animBg="1"/>
      <p:bldP spid="44" grpId="0" animBg="1"/>
      <p:bldP spid="46" grpId="0" animBg="1"/>
      <p:bldP spid="51" grpId="0" animBg="1"/>
      <p:bldP spid="56" grpId="0" animBg="1"/>
      <p:bldP spid="59" grpId="0" animBg="1"/>
      <p:bldP spid="62" grpId="0" animBg="1"/>
      <p:bldP spid="6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471429" cy="877941"/>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0" name="Rectangle 19"/>
          <p:cNvSpPr/>
          <p:nvPr/>
        </p:nvSpPr>
        <p:spPr>
          <a:xfrm>
            <a:off x="88046" y="355913"/>
            <a:ext cx="388556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3.3 Iterative Algorithm</a:t>
            </a:r>
            <a:endParaRPr lang="en-GB" sz="3600" b="1" dirty="0">
              <a:solidFill>
                <a:srgbClr val="FF5722"/>
              </a:solidFill>
              <a:latin typeface="Agency FB" panose="020B0503020202020204" pitchFamily="34" charset="0"/>
            </a:endParaRPr>
          </a:p>
        </p:txBody>
      </p:sp>
      <p:pic>
        <p:nvPicPr>
          <p:cNvPr id="53" name="Picture 52"/>
          <p:cNvPicPr>
            <a:picLocks noChangeAspect="1"/>
          </p:cNvPicPr>
          <p:nvPr/>
        </p:nvPicPr>
        <p:blipFill rotWithShape="1">
          <a:blip r:embed="rId3">
            <a:extLst>
              <a:ext uri="{28A0092B-C50C-407E-A947-70E740481C1C}">
                <a14:useLocalDpi xmlns:a14="http://schemas.microsoft.com/office/drawing/2010/main" val="0"/>
              </a:ext>
            </a:extLst>
          </a:blip>
          <a:srcRect t="75747"/>
          <a:stretch/>
        </p:blipFill>
        <p:spPr>
          <a:xfrm>
            <a:off x="2307334" y="1367058"/>
            <a:ext cx="9133367" cy="1057464"/>
          </a:xfrm>
          <a:prstGeom prst="rect">
            <a:avLst/>
          </a:prstGeom>
        </p:spPr>
      </p:pic>
      <p:sp>
        <p:nvSpPr>
          <p:cNvPr id="54" name="Rectangle 53"/>
          <p:cNvSpPr/>
          <p:nvPr/>
        </p:nvSpPr>
        <p:spPr>
          <a:xfrm>
            <a:off x="399613" y="1357065"/>
            <a:ext cx="1600680"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Example: 3.19</a:t>
            </a:r>
            <a:endParaRPr lang="en-GB" sz="2400" b="1" dirty="0">
              <a:solidFill>
                <a:schemeClr val="tx1"/>
              </a:solidFill>
              <a:latin typeface="Agency FB" panose="020B0503020202020204" pitchFamily="34" charset="0"/>
            </a:endParaRPr>
          </a:p>
        </p:txBody>
      </p:sp>
      <p:pic>
        <p:nvPicPr>
          <p:cNvPr id="55" name="Picture 5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4740" y="2733019"/>
            <a:ext cx="927345" cy="507671"/>
          </a:xfrm>
          <a:prstGeom prst="rect">
            <a:avLst/>
          </a:prstGeom>
        </p:spPr>
      </p:pic>
      <p:sp>
        <p:nvSpPr>
          <p:cNvPr id="63" name="Rectangle 62"/>
          <p:cNvSpPr/>
          <p:nvPr/>
        </p:nvSpPr>
        <p:spPr>
          <a:xfrm>
            <a:off x="724865" y="2740016"/>
            <a:ext cx="110234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Consider</a:t>
            </a:r>
            <a:endParaRPr lang="en-GB" sz="2400" dirty="0">
              <a:solidFill>
                <a:schemeClr val="tx1"/>
              </a:solidFill>
              <a:latin typeface="Agency FB" panose="020B0503020202020204" pitchFamily="34" charset="0"/>
            </a:endParaRPr>
          </a:p>
        </p:txBody>
      </p:sp>
      <p:sp>
        <p:nvSpPr>
          <p:cNvPr id="64" name="Rectangle 63"/>
          <p:cNvSpPr/>
          <p:nvPr/>
        </p:nvSpPr>
        <p:spPr>
          <a:xfrm>
            <a:off x="3321337" y="2770036"/>
            <a:ext cx="1034878"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Inserts </a:t>
            </a:r>
            <a:endParaRPr lang="en-GB" sz="2400" dirty="0">
              <a:solidFill>
                <a:schemeClr val="tx1"/>
              </a:solidFill>
              <a:latin typeface="Agency FB" panose="020B0503020202020204" pitchFamily="34" charset="0"/>
            </a:endParaRPr>
          </a:p>
        </p:txBody>
      </p:sp>
      <p:pic>
        <p:nvPicPr>
          <p:cNvPr id="68" name="Picture 6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2914" y="2760055"/>
            <a:ext cx="1303133" cy="480102"/>
          </a:xfrm>
          <a:prstGeom prst="rect">
            <a:avLst/>
          </a:prstGeom>
        </p:spPr>
      </p:pic>
      <p:pic>
        <p:nvPicPr>
          <p:cNvPr id="69" name="Picture 68"/>
          <p:cNvPicPr>
            <a:picLocks noChangeAspect="1"/>
          </p:cNvPicPr>
          <p:nvPr/>
        </p:nvPicPr>
        <p:blipFill rotWithShape="1">
          <a:blip r:embed="rId5">
            <a:extLst>
              <a:ext uri="{28A0092B-C50C-407E-A947-70E740481C1C}">
                <a14:useLocalDpi xmlns:a14="http://schemas.microsoft.com/office/drawing/2010/main" val="0"/>
              </a:ext>
            </a:extLst>
          </a:blip>
          <a:srcRect t="-2384" r="57832"/>
          <a:stretch/>
        </p:blipFill>
        <p:spPr>
          <a:xfrm>
            <a:off x="1312898" y="3315937"/>
            <a:ext cx="549505" cy="491544"/>
          </a:xfrm>
          <a:prstGeom prst="rect">
            <a:avLst/>
          </a:prstGeom>
        </p:spPr>
      </p:pic>
      <p:pic>
        <p:nvPicPr>
          <p:cNvPr id="70" name="Picture 69"/>
          <p:cNvPicPr>
            <a:picLocks noChangeAspect="1"/>
          </p:cNvPicPr>
          <p:nvPr/>
        </p:nvPicPr>
        <p:blipFill rotWithShape="1">
          <a:blip r:embed="rId5">
            <a:extLst>
              <a:ext uri="{28A0092B-C50C-407E-A947-70E740481C1C}">
                <a14:useLocalDpi xmlns:a14="http://schemas.microsoft.com/office/drawing/2010/main" val="0"/>
              </a:ext>
            </a:extLst>
          </a:blip>
          <a:srcRect l="51938" t="5003"/>
          <a:stretch/>
        </p:blipFill>
        <p:spPr>
          <a:xfrm>
            <a:off x="1191571" y="3827375"/>
            <a:ext cx="626306" cy="456082"/>
          </a:xfrm>
          <a:prstGeom prst="rect">
            <a:avLst/>
          </a:prstGeom>
        </p:spPr>
      </p:pic>
      <p:sp>
        <p:nvSpPr>
          <p:cNvPr id="71" name="Rectangle 70"/>
          <p:cNvSpPr/>
          <p:nvPr/>
        </p:nvSpPr>
        <p:spPr>
          <a:xfrm>
            <a:off x="1934740" y="3341375"/>
            <a:ext cx="160599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connected to </a:t>
            </a:r>
            <a:endParaRPr lang="en-GB" sz="2400" dirty="0">
              <a:solidFill>
                <a:schemeClr val="tx1"/>
              </a:solidFill>
              <a:latin typeface="Agency FB" panose="020B0503020202020204" pitchFamily="34" charset="0"/>
            </a:endParaRP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8237" y="3404481"/>
            <a:ext cx="1806097" cy="487722"/>
          </a:xfrm>
          <a:prstGeom prst="rect">
            <a:avLst/>
          </a:prstGeom>
        </p:spPr>
      </p:pic>
      <p:sp>
        <p:nvSpPr>
          <p:cNvPr id="72" name="Rectangle 71"/>
          <p:cNvSpPr/>
          <p:nvPr/>
        </p:nvSpPr>
        <p:spPr>
          <a:xfrm>
            <a:off x="1934740" y="3836961"/>
            <a:ext cx="1561898"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connected to </a:t>
            </a:r>
            <a:endParaRPr lang="en-GB" sz="2400" dirty="0">
              <a:solidFill>
                <a:schemeClr val="tx1"/>
              </a:solidFill>
              <a:latin typeface="Agency FB" panose="020B0503020202020204" pitchFamily="34" charset="0"/>
            </a:endParaRPr>
          </a:p>
        </p:txBody>
      </p:sp>
      <p:pic>
        <p:nvPicPr>
          <p:cNvPr id="73" name="Picture 72"/>
          <p:cNvPicPr>
            <a:picLocks noChangeAspect="1"/>
          </p:cNvPicPr>
          <p:nvPr/>
        </p:nvPicPr>
        <p:blipFill rotWithShape="1">
          <a:blip r:embed="rId6">
            <a:extLst>
              <a:ext uri="{28A0092B-C50C-407E-A947-70E740481C1C}">
                <a14:useLocalDpi xmlns:a14="http://schemas.microsoft.com/office/drawing/2010/main" val="0"/>
              </a:ext>
            </a:extLst>
          </a:blip>
          <a:srcRect t="-10599" r="70377" b="1"/>
          <a:stretch/>
        </p:blipFill>
        <p:spPr>
          <a:xfrm>
            <a:off x="3345995" y="3855387"/>
            <a:ext cx="535012" cy="539417"/>
          </a:xfrm>
          <a:prstGeom prst="rect">
            <a:avLst/>
          </a:prstGeom>
        </p:spPr>
      </p:pic>
      <p:sp>
        <p:nvSpPr>
          <p:cNvPr id="74" name="Rectangle 73"/>
          <p:cNvSpPr/>
          <p:nvPr/>
        </p:nvSpPr>
        <p:spPr>
          <a:xfrm>
            <a:off x="734129" y="4457361"/>
            <a:ext cx="404083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Agency FB" panose="020B0503020202020204" pitchFamily="34" charset="0"/>
              </a:rPr>
              <a:t>DIRECTLY CONNECTED COMPONENT contains</a:t>
            </a:r>
            <a:endParaRPr lang="en-GB" sz="2400" b="1" dirty="0">
              <a:solidFill>
                <a:schemeClr val="tx1"/>
              </a:solidFill>
              <a:latin typeface="Agency FB" panose="020B0503020202020204" pitchFamily="34" charset="0"/>
            </a:endParaRPr>
          </a:p>
        </p:txBody>
      </p:sp>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4963" y="4470193"/>
            <a:ext cx="2718315" cy="468012"/>
          </a:xfrm>
          <a:prstGeom prst="rect">
            <a:avLst/>
          </a:prstGeom>
        </p:spPr>
      </p:pic>
      <p:pic>
        <p:nvPicPr>
          <p:cNvPr id="9" name="Picture 8"/>
          <p:cNvPicPr>
            <a:picLocks noChangeAspect="1"/>
          </p:cNvPicPr>
          <p:nvPr/>
        </p:nvPicPr>
        <p:blipFill rotWithShape="1">
          <a:blip r:embed="rId8">
            <a:extLst>
              <a:ext uri="{28A0092B-C50C-407E-A947-70E740481C1C}">
                <a14:useLocalDpi xmlns:a14="http://schemas.microsoft.com/office/drawing/2010/main" val="0"/>
              </a:ext>
            </a:extLst>
          </a:blip>
          <a:srcRect l="7827"/>
          <a:stretch/>
        </p:blipFill>
        <p:spPr>
          <a:xfrm>
            <a:off x="7755038" y="2703755"/>
            <a:ext cx="3837918" cy="2863304"/>
          </a:xfrm>
          <a:prstGeom prst="rect">
            <a:avLst/>
          </a:prstGeom>
        </p:spPr>
      </p:pic>
      <p:sp>
        <p:nvSpPr>
          <p:cNvPr id="76" name="Rectangle 75"/>
          <p:cNvSpPr/>
          <p:nvPr/>
        </p:nvSpPr>
        <p:spPr>
          <a:xfrm>
            <a:off x="717319" y="5058720"/>
            <a:ext cx="404083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Agency FB" panose="020B0503020202020204" pitchFamily="34" charset="0"/>
              </a:rPr>
              <a:t>DIRECTLY CONNECTED COMPONENT contains</a:t>
            </a:r>
            <a:endParaRPr lang="en-GB" sz="2400" b="1" dirty="0">
              <a:solidFill>
                <a:schemeClr val="tx1"/>
              </a:solidFill>
              <a:latin typeface="Agency FB" panose="020B0503020202020204" pitchFamily="34" charset="0"/>
            </a:endParaRPr>
          </a:p>
        </p:txBody>
      </p:sp>
      <p:pic>
        <p:nvPicPr>
          <p:cNvPr id="77" name="Picture 76"/>
          <p:cNvPicPr>
            <a:picLocks noChangeAspect="1"/>
          </p:cNvPicPr>
          <p:nvPr/>
        </p:nvPicPr>
        <p:blipFill rotWithShape="1">
          <a:blip r:embed="rId9">
            <a:extLst>
              <a:ext uri="{28A0092B-C50C-407E-A947-70E740481C1C}">
                <a14:useLocalDpi xmlns:a14="http://schemas.microsoft.com/office/drawing/2010/main" val="0"/>
              </a:ext>
            </a:extLst>
          </a:blip>
          <a:srcRect t="-8901" r="77807"/>
          <a:stretch/>
        </p:blipFill>
        <p:spPr>
          <a:xfrm>
            <a:off x="4758153" y="5020860"/>
            <a:ext cx="263813" cy="485447"/>
          </a:xfrm>
          <a:prstGeom prst="rect">
            <a:avLst/>
          </a:prstGeom>
        </p:spPr>
      </p:pic>
      <p:sp>
        <p:nvSpPr>
          <p:cNvPr id="78" name="Rectangle 77"/>
          <p:cNvSpPr/>
          <p:nvPr/>
        </p:nvSpPr>
        <p:spPr>
          <a:xfrm>
            <a:off x="5162323" y="5077761"/>
            <a:ext cx="1886659" cy="4668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and neighbor cluster</a:t>
            </a:r>
            <a:endParaRPr lang="en-GB" sz="2000" dirty="0">
              <a:solidFill>
                <a:srgbClr val="212121"/>
              </a:solidFill>
              <a:latin typeface="Agency FB" panose="020B0503020202020204" pitchFamily="34" charset="0"/>
            </a:endParaRPr>
          </a:p>
        </p:txBody>
      </p:sp>
      <p:pic>
        <p:nvPicPr>
          <p:cNvPr id="79" name="Picture 78"/>
          <p:cNvPicPr>
            <a:picLocks noChangeAspect="1"/>
          </p:cNvPicPr>
          <p:nvPr/>
        </p:nvPicPr>
        <p:blipFill rotWithShape="1">
          <a:blip r:embed="rId10">
            <a:extLst>
              <a:ext uri="{28A0092B-C50C-407E-A947-70E740481C1C}">
                <a14:useLocalDpi xmlns:a14="http://schemas.microsoft.com/office/drawing/2010/main" val="0"/>
              </a:ext>
            </a:extLst>
          </a:blip>
          <a:srcRect t="-2387" r="69093"/>
          <a:stretch/>
        </p:blipFill>
        <p:spPr>
          <a:xfrm>
            <a:off x="7010461" y="5082835"/>
            <a:ext cx="412364" cy="461774"/>
          </a:xfrm>
          <a:prstGeom prst="rect">
            <a:avLst/>
          </a:prstGeom>
        </p:spPr>
      </p:pic>
      <p:sp>
        <p:nvSpPr>
          <p:cNvPr id="80" name="Rectangle 79"/>
          <p:cNvSpPr/>
          <p:nvPr/>
        </p:nvSpPr>
        <p:spPr>
          <a:xfrm>
            <a:off x="717319" y="5711719"/>
            <a:ext cx="430464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Agency FB" panose="020B0503020202020204" pitchFamily="34" charset="0"/>
              </a:rPr>
              <a:t>MONOTONE CONNECTED COMPONENT contains</a:t>
            </a:r>
            <a:endParaRPr lang="en-GB" sz="2400" b="1" dirty="0">
              <a:solidFill>
                <a:schemeClr val="tx1"/>
              </a:solidFill>
              <a:latin typeface="Agency FB" panose="020B0503020202020204" pitchFamily="34" charset="0"/>
            </a:endParaRPr>
          </a:p>
        </p:txBody>
      </p:sp>
      <p:sp>
        <p:nvSpPr>
          <p:cNvPr id="81" name="Rectangle 80"/>
          <p:cNvSpPr/>
          <p:nvPr/>
        </p:nvSpPr>
        <p:spPr>
          <a:xfrm>
            <a:off x="5136732" y="5684165"/>
            <a:ext cx="1886659" cy="4668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the whole graph</a:t>
            </a:r>
            <a:endParaRPr lang="en-GB" sz="2000" dirty="0">
              <a:solidFill>
                <a:srgbClr val="212121"/>
              </a:solidFill>
              <a:latin typeface="Agency FB" panose="020B0503020202020204" pitchFamily="34" charset="0"/>
            </a:endParaRPr>
          </a:p>
        </p:txBody>
      </p:sp>
    </p:spTree>
    <p:extLst>
      <p:ext uri="{BB962C8B-B14F-4D97-AF65-F5344CB8AC3E}">
        <p14:creationId xmlns:p14="http://schemas.microsoft.com/office/powerpoint/2010/main" val="390196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par>
                                <p:cTn id="16" presetID="10" presetClass="entr" presetSubtype="0" fill="hold"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par>
                                <p:cTn id="24" presetID="10" presetClass="entr" presetSubtype="0" fill="hold"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500"/>
                                        <p:tgtEl>
                                          <p:spTgt spid="6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fade">
                                      <p:cBhvr>
                                        <p:cTn id="34" dur="500"/>
                                        <p:tgtEl>
                                          <p:spTgt spid="71"/>
                                        </p:tgtEl>
                                      </p:cBhvr>
                                    </p:animEffect>
                                  </p:childTnLst>
                                </p:cTn>
                              </p:par>
                              <p:par>
                                <p:cTn id="35" presetID="10"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500"/>
                                        <p:tgtEl>
                                          <p:spTgt spid="7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animEffect transition="in" filter="fade">
                                      <p:cBhvr>
                                        <p:cTn id="45" dur="500"/>
                                        <p:tgtEl>
                                          <p:spTgt spid="72"/>
                                        </p:tgtEl>
                                      </p:cBhvr>
                                    </p:animEffect>
                                  </p:childTnLst>
                                </p:cTn>
                              </p:par>
                              <p:par>
                                <p:cTn id="46" presetID="10" presetClass="entr" presetSubtype="0" fill="hold" nodeType="with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fade">
                                      <p:cBhvr>
                                        <p:cTn id="48" dur="500"/>
                                        <p:tgtEl>
                                          <p:spTgt spid="7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74"/>
                                        </p:tgtEl>
                                        <p:attrNameLst>
                                          <p:attrName>style.visibility</p:attrName>
                                        </p:attrNameLst>
                                      </p:cBhvr>
                                      <p:to>
                                        <p:strVal val="visible"/>
                                      </p:to>
                                    </p:set>
                                    <p:animEffect transition="in" filter="fade">
                                      <p:cBhvr>
                                        <p:cTn id="53" dur="500"/>
                                        <p:tgtEl>
                                          <p:spTgt spid="74"/>
                                        </p:tgtEl>
                                      </p:cBhvr>
                                    </p:animEffect>
                                  </p:childTnLst>
                                </p:cTn>
                              </p:par>
                              <p:par>
                                <p:cTn id="54" presetID="10" presetClass="entr" presetSubtype="0" fill="hold" nodeType="withEffect">
                                  <p:stCondLst>
                                    <p:cond delay="0"/>
                                  </p:stCondLst>
                                  <p:childTnLst>
                                    <p:set>
                                      <p:cBhvr>
                                        <p:cTn id="55" dur="1" fill="hold">
                                          <p:stCondLst>
                                            <p:cond delay="0"/>
                                          </p:stCondLst>
                                        </p:cTn>
                                        <p:tgtEl>
                                          <p:spTgt spid="75"/>
                                        </p:tgtEl>
                                        <p:attrNameLst>
                                          <p:attrName>style.visibility</p:attrName>
                                        </p:attrNameLst>
                                      </p:cBhvr>
                                      <p:to>
                                        <p:strVal val="visible"/>
                                      </p:to>
                                    </p:set>
                                    <p:animEffect transition="in" filter="fade">
                                      <p:cBhvr>
                                        <p:cTn id="56" dur="500"/>
                                        <p:tgtEl>
                                          <p:spTgt spid="7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fade">
                                      <p:cBhvr>
                                        <p:cTn id="61" dur="500"/>
                                        <p:tgtEl>
                                          <p:spTgt spid="7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8"/>
                                        </p:tgtEl>
                                        <p:attrNameLst>
                                          <p:attrName>style.visibility</p:attrName>
                                        </p:attrNameLst>
                                      </p:cBhvr>
                                      <p:to>
                                        <p:strVal val="visible"/>
                                      </p:to>
                                    </p:set>
                                    <p:animEffect transition="in" filter="fade">
                                      <p:cBhvr>
                                        <p:cTn id="64" dur="500"/>
                                        <p:tgtEl>
                                          <p:spTgt spid="78"/>
                                        </p:tgtEl>
                                      </p:cBhvr>
                                    </p:animEffect>
                                  </p:childTnLst>
                                </p:cTn>
                              </p:par>
                              <p:par>
                                <p:cTn id="65" presetID="10" presetClass="entr" presetSubtype="0" fill="hold" nodeType="withEffect">
                                  <p:stCondLst>
                                    <p:cond delay="0"/>
                                  </p:stCondLst>
                                  <p:childTnLst>
                                    <p:set>
                                      <p:cBhvr>
                                        <p:cTn id="66" dur="1" fill="hold">
                                          <p:stCondLst>
                                            <p:cond delay="0"/>
                                          </p:stCondLst>
                                        </p:cTn>
                                        <p:tgtEl>
                                          <p:spTgt spid="77"/>
                                        </p:tgtEl>
                                        <p:attrNameLst>
                                          <p:attrName>style.visibility</p:attrName>
                                        </p:attrNameLst>
                                      </p:cBhvr>
                                      <p:to>
                                        <p:strVal val="visible"/>
                                      </p:to>
                                    </p:set>
                                    <p:animEffect transition="in" filter="fade">
                                      <p:cBhvr>
                                        <p:cTn id="67" dur="500"/>
                                        <p:tgtEl>
                                          <p:spTgt spid="77"/>
                                        </p:tgtEl>
                                      </p:cBhvr>
                                    </p:animEffect>
                                  </p:childTnLst>
                                </p:cTn>
                              </p:par>
                              <p:par>
                                <p:cTn id="68" presetID="10" presetClass="entr" presetSubtype="0" fill="hold" nodeType="with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fade">
                                      <p:cBhvr>
                                        <p:cTn id="70" dur="500"/>
                                        <p:tgtEl>
                                          <p:spTgt spid="7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80"/>
                                        </p:tgtEl>
                                        <p:attrNameLst>
                                          <p:attrName>style.visibility</p:attrName>
                                        </p:attrNameLst>
                                      </p:cBhvr>
                                      <p:to>
                                        <p:strVal val="visible"/>
                                      </p:to>
                                    </p:set>
                                    <p:animEffect transition="in" filter="fade">
                                      <p:cBhvr>
                                        <p:cTn id="75" dur="500"/>
                                        <p:tgtEl>
                                          <p:spTgt spid="8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1"/>
                                        </p:tgtEl>
                                        <p:attrNameLst>
                                          <p:attrName>style.visibility</p:attrName>
                                        </p:attrNameLst>
                                      </p:cBhvr>
                                      <p:to>
                                        <p:strVal val="visible"/>
                                      </p:to>
                                    </p:set>
                                    <p:animEffect transition="in" filter="fade">
                                      <p:cBhvr>
                                        <p:cTn id="78"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3" grpId="0" animBg="1"/>
      <p:bldP spid="64" grpId="0" animBg="1"/>
      <p:bldP spid="71" grpId="0" animBg="1"/>
      <p:bldP spid="72" grpId="0" animBg="1"/>
      <p:bldP spid="74" grpId="0" animBg="1"/>
      <p:bldP spid="76" grpId="0" animBg="1"/>
      <p:bldP spid="78" grpId="0" animBg="1"/>
      <p:bldP spid="80" grpId="0" animBg="1"/>
      <p:bldP spid="8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95520" cy="7506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0" name="Rectangle 19"/>
          <p:cNvSpPr/>
          <p:nvPr/>
        </p:nvSpPr>
        <p:spPr>
          <a:xfrm>
            <a:off x="88046" y="273486"/>
            <a:ext cx="388556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3.3 Iterative Algorithm</a:t>
            </a:r>
            <a:endParaRPr lang="en-GB" sz="3600" b="1" dirty="0">
              <a:solidFill>
                <a:srgbClr val="FF5722"/>
              </a:solidFill>
              <a:latin typeface="Agency FB" panose="020B0503020202020204" pitchFamily="34" charset="0"/>
            </a:endParaRPr>
          </a:p>
        </p:txBody>
      </p:sp>
      <p:sp>
        <p:nvSpPr>
          <p:cNvPr id="63" name="Rectangle 62"/>
          <p:cNvSpPr/>
          <p:nvPr/>
        </p:nvSpPr>
        <p:spPr>
          <a:xfrm>
            <a:off x="925400" y="1174697"/>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01</a:t>
            </a:r>
            <a:endParaRPr lang="en-GB" sz="2400" b="1" dirty="0">
              <a:solidFill>
                <a:schemeClr val="tx1"/>
              </a:solidFill>
              <a:latin typeface="Cambria" panose="02040503050406030204" pitchFamily="18" charset="0"/>
            </a:endParaRPr>
          </a:p>
        </p:txBody>
      </p:sp>
      <p:sp>
        <p:nvSpPr>
          <p:cNvPr id="72" name="Rectangle 71"/>
          <p:cNvSpPr/>
          <p:nvPr/>
        </p:nvSpPr>
        <p:spPr>
          <a:xfrm>
            <a:off x="1942670" y="1034338"/>
            <a:ext cx="415627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Obtain</a:t>
            </a:r>
            <a:endParaRPr lang="en-GB" sz="2400" dirty="0">
              <a:solidFill>
                <a:schemeClr val="tx1"/>
              </a:solidFill>
              <a:latin typeface="Agency FB" panose="020B0503020202020204" pitchFamily="34" charset="0"/>
            </a:endParaRPr>
          </a:p>
        </p:txBody>
      </p:sp>
      <p:sp>
        <p:nvSpPr>
          <p:cNvPr id="37" name="Rectangle 36"/>
          <p:cNvSpPr/>
          <p:nvPr/>
        </p:nvSpPr>
        <p:spPr>
          <a:xfrm>
            <a:off x="4578020" y="292252"/>
            <a:ext cx="324469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tx1"/>
                </a:solidFill>
                <a:latin typeface="Agency FB" panose="020B0503020202020204" pitchFamily="34" charset="0"/>
              </a:rPr>
              <a:t>Algorithm : </a:t>
            </a:r>
            <a:r>
              <a:rPr lang="en-US" sz="2800" b="1" dirty="0" smtClean="0">
                <a:solidFill>
                  <a:schemeClr val="tx1"/>
                </a:solidFill>
                <a:latin typeface="Agency FB" panose="020B0503020202020204" pitchFamily="34" charset="0"/>
              </a:rPr>
              <a:t>ITERATIVE</a:t>
            </a:r>
            <a:endParaRPr lang="en-GB" sz="2800" b="1" dirty="0">
              <a:solidFill>
                <a:schemeClr val="tx1"/>
              </a:solidFill>
              <a:latin typeface="Agency FB" panose="020B0503020202020204" pitchFamily="34" charset="0"/>
            </a:endParaRPr>
          </a:p>
        </p:txBody>
      </p:sp>
      <p:cxnSp>
        <p:nvCxnSpPr>
          <p:cNvPr id="38" name="Straight Connector 37"/>
          <p:cNvCxnSpPr/>
          <p:nvPr/>
        </p:nvCxnSpPr>
        <p:spPr>
          <a:xfrm>
            <a:off x="1604433" y="1105216"/>
            <a:ext cx="0" cy="109728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1796692" y="1105216"/>
            <a:ext cx="0" cy="45720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722" y="1049365"/>
            <a:ext cx="1055086" cy="468927"/>
          </a:xfrm>
          <a:prstGeom prst="rect">
            <a:avLst/>
          </a:prstGeom>
        </p:spPr>
      </p:pic>
      <p:sp>
        <p:nvSpPr>
          <p:cNvPr id="42" name="Rectangle 41"/>
          <p:cNvSpPr/>
          <p:nvPr/>
        </p:nvSpPr>
        <p:spPr>
          <a:xfrm>
            <a:off x="1942669" y="1733992"/>
            <a:ext cx="486155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Put each of its connected subgraphs into queue</a:t>
            </a:r>
            <a:endParaRPr lang="en-GB" sz="2400" dirty="0">
              <a:solidFill>
                <a:schemeClr val="tx1"/>
              </a:solidFill>
              <a:latin typeface="Agency FB" panose="020B0503020202020204" pitchFamily="34" charset="0"/>
            </a:endParaRPr>
          </a:p>
        </p:txBody>
      </p:sp>
      <p:cxnSp>
        <p:nvCxnSpPr>
          <p:cNvPr id="43" name="Straight Connector 42"/>
          <p:cNvCxnSpPr/>
          <p:nvPr/>
        </p:nvCxnSpPr>
        <p:spPr>
          <a:xfrm flipH="1">
            <a:off x="1796692" y="1700488"/>
            <a:ext cx="0" cy="45720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66469" t="1030" r="-2899" b="1"/>
          <a:stretch/>
        </p:blipFill>
        <p:spPr>
          <a:xfrm>
            <a:off x="6602722" y="1677090"/>
            <a:ext cx="499731" cy="550578"/>
          </a:xfrm>
          <a:prstGeom prst="rect">
            <a:avLst/>
          </a:prstGeom>
        </p:spPr>
      </p:pic>
      <p:sp>
        <p:nvSpPr>
          <p:cNvPr id="45" name="Rectangle 44"/>
          <p:cNvSpPr/>
          <p:nvPr/>
        </p:nvSpPr>
        <p:spPr>
          <a:xfrm>
            <a:off x="925400" y="2471676"/>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02</a:t>
            </a:r>
            <a:endParaRPr lang="en-GB" sz="2400" b="1" dirty="0">
              <a:solidFill>
                <a:schemeClr val="tx1"/>
              </a:solidFill>
              <a:latin typeface="Cambria" panose="02040503050406030204" pitchFamily="18" charset="0"/>
            </a:endParaRPr>
          </a:p>
        </p:txBody>
      </p:sp>
      <p:sp>
        <p:nvSpPr>
          <p:cNvPr id="46" name="Rectangle 45"/>
          <p:cNvSpPr/>
          <p:nvPr/>
        </p:nvSpPr>
        <p:spPr>
          <a:xfrm>
            <a:off x="1942670" y="2331317"/>
            <a:ext cx="3393388"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For                      -&gt; deque</a:t>
            </a:r>
            <a:r>
              <a:rPr lang="en-US" sz="2400" dirty="0" smtClean="0">
                <a:solidFill>
                  <a:schemeClr val="tx1"/>
                </a:solidFill>
                <a:latin typeface="Agency FB" panose="020B0503020202020204" pitchFamily="34" charset="0"/>
              </a:rPr>
              <a:t>uer it</a:t>
            </a:r>
            <a:endParaRPr lang="en-GB" sz="2400" dirty="0">
              <a:solidFill>
                <a:schemeClr val="tx1"/>
              </a:solidFill>
              <a:latin typeface="Agency FB" panose="020B0503020202020204" pitchFamily="34" charset="0"/>
            </a:endParaRPr>
          </a:p>
        </p:txBody>
      </p:sp>
      <p:cxnSp>
        <p:nvCxnSpPr>
          <p:cNvPr id="47" name="Straight Connector 46"/>
          <p:cNvCxnSpPr/>
          <p:nvPr/>
        </p:nvCxnSpPr>
        <p:spPr>
          <a:xfrm>
            <a:off x="1604433" y="2402195"/>
            <a:ext cx="0" cy="109728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1796692" y="2402195"/>
            <a:ext cx="0" cy="45720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1942669" y="3030971"/>
            <a:ext cx="339338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Exists in the previous clustering</a:t>
            </a:r>
            <a:endParaRPr lang="en-GB" sz="2400" dirty="0">
              <a:solidFill>
                <a:schemeClr val="tx1"/>
              </a:solidFill>
              <a:latin typeface="Agency FB" panose="020B0503020202020204" pitchFamily="34" charset="0"/>
            </a:endParaRPr>
          </a:p>
        </p:txBody>
      </p:sp>
      <p:cxnSp>
        <p:nvCxnSpPr>
          <p:cNvPr id="51" name="Straight Connector 50"/>
          <p:cNvCxnSpPr/>
          <p:nvPr/>
        </p:nvCxnSpPr>
        <p:spPr>
          <a:xfrm flipH="1">
            <a:off x="1796692" y="2997467"/>
            <a:ext cx="0" cy="45720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3849" y="2364104"/>
            <a:ext cx="1126486" cy="456852"/>
          </a:xfrm>
          <a:prstGeom prst="rect">
            <a:avLst/>
          </a:prstGeom>
        </p:spPr>
      </p:pic>
      <p:sp>
        <p:nvSpPr>
          <p:cNvPr id="57" name="Rectangle 56"/>
          <p:cNvSpPr/>
          <p:nvPr/>
        </p:nvSpPr>
        <p:spPr>
          <a:xfrm>
            <a:off x="5336058" y="2364104"/>
            <a:ext cx="356190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Find optimal cluster</a:t>
            </a:r>
            <a:endParaRPr lang="en-GB" sz="2400" dirty="0">
              <a:solidFill>
                <a:schemeClr val="tx1"/>
              </a:solidFill>
              <a:latin typeface="Agency FB" panose="020B0503020202020204" pitchFamily="34" charset="0"/>
            </a:endParaRPr>
          </a:p>
        </p:txBody>
      </p:sp>
      <p:sp>
        <p:nvSpPr>
          <p:cNvPr id="58" name="Rectangle 57"/>
          <p:cNvSpPr/>
          <p:nvPr/>
        </p:nvSpPr>
        <p:spPr>
          <a:xfrm>
            <a:off x="5336058" y="3034751"/>
            <a:ext cx="3721395"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Find Directly Connected Component</a:t>
            </a:r>
            <a:endParaRPr lang="en-GB" sz="2400" dirty="0">
              <a:solidFill>
                <a:schemeClr val="tx1"/>
              </a:solidFill>
              <a:latin typeface="Agency FB" panose="020B0503020202020204" pitchFamily="34" charset="0"/>
            </a:endParaRPr>
          </a:p>
        </p:txBody>
      </p:sp>
      <p:sp>
        <p:nvSpPr>
          <p:cNvPr id="59" name="Rectangle 58"/>
          <p:cNvSpPr/>
          <p:nvPr/>
        </p:nvSpPr>
        <p:spPr>
          <a:xfrm>
            <a:off x="925400" y="3787952"/>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03</a:t>
            </a:r>
            <a:endParaRPr lang="en-GB" sz="2400" b="1" dirty="0">
              <a:solidFill>
                <a:schemeClr val="tx1"/>
              </a:solidFill>
              <a:latin typeface="Cambria" panose="02040503050406030204" pitchFamily="18" charset="0"/>
            </a:endParaRPr>
          </a:p>
        </p:txBody>
      </p:sp>
      <p:sp>
        <p:nvSpPr>
          <p:cNvPr id="60" name="Rectangle 59"/>
          <p:cNvSpPr/>
          <p:nvPr/>
        </p:nvSpPr>
        <p:spPr>
          <a:xfrm>
            <a:off x="2413849" y="3708831"/>
            <a:ext cx="168474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Never added to</a:t>
            </a:r>
            <a:endParaRPr lang="en-GB" sz="2400" dirty="0">
              <a:solidFill>
                <a:schemeClr val="tx1"/>
              </a:solidFill>
              <a:latin typeface="Agency FB" panose="020B0503020202020204" pitchFamily="34" charset="0"/>
            </a:endParaRPr>
          </a:p>
        </p:txBody>
      </p:sp>
      <p:cxnSp>
        <p:nvCxnSpPr>
          <p:cNvPr id="61" name="Straight Connector 60"/>
          <p:cNvCxnSpPr/>
          <p:nvPr/>
        </p:nvCxnSpPr>
        <p:spPr>
          <a:xfrm>
            <a:off x="1604433" y="3718471"/>
            <a:ext cx="0" cy="109728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4726234" y="3758322"/>
            <a:ext cx="1302910" cy="35538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Agency FB" panose="020B0503020202020204" pitchFamily="34" charset="0"/>
              </a:rPr>
              <a:t>Go over </a:t>
            </a:r>
            <a:endParaRPr lang="en-GB" sz="2000" dirty="0">
              <a:solidFill>
                <a:schemeClr val="tx1"/>
              </a:solidFill>
              <a:latin typeface="Agency FB" panose="020B0503020202020204" pitchFamily="34" charset="0"/>
            </a:endParaRPr>
          </a:p>
        </p:txBody>
      </p:sp>
      <p:cxnSp>
        <p:nvCxnSpPr>
          <p:cNvPr id="66" name="Straight Connector 65"/>
          <p:cNvCxnSpPr/>
          <p:nvPr/>
        </p:nvCxnSpPr>
        <p:spPr>
          <a:xfrm>
            <a:off x="4618974" y="3775670"/>
            <a:ext cx="210" cy="385181"/>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pic>
        <p:nvPicPr>
          <p:cNvPr id="84" name="Picture 83"/>
          <p:cNvPicPr>
            <a:picLocks noChangeAspect="1"/>
          </p:cNvPicPr>
          <p:nvPr/>
        </p:nvPicPr>
        <p:blipFill rotWithShape="1">
          <a:blip r:embed="rId4">
            <a:extLst>
              <a:ext uri="{28A0092B-C50C-407E-A947-70E740481C1C}">
                <a14:useLocalDpi xmlns:a14="http://schemas.microsoft.com/office/drawing/2010/main" val="0"/>
              </a:ext>
            </a:extLst>
          </a:blip>
          <a:srcRect l="66469" t="1030" r="-2899" b="1"/>
          <a:stretch/>
        </p:blipFill>
        <p:spPr>
          <a:xfrm>
            <a:off x="3967728" y="3651929"/>
            <a:ext cx="499731" cy="550578"/>
          </a:xfrm>
          <a:prstGeom prst="rect">
            <a:avLst/>
          </a:prstGeom>
        </p:spPr>
      </p:pic>
      <p:pic>
        <p:nvPicPr>
          <p:cNvPr id="85" name="Picture 8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9143" y="3697837"/>
            <a:ext cx="567748" cy="484663"/>
          </a:xfrm>
          <a:prstGeom prst="rect">
            <a:avLst/>
          </a:prstGeom>
        </p:spPr>
      </p:pic>
      <p:pic>
        <p:nvPicPr>
          <p:cNvPr id="86" name="Picture 85"/>
          <p:cNvPicPr>
            <a:picLocks noChangeAspect="1"/>
          </p:cNvPicPr>
          <p:nvPr/>
        </p:nvPicPr>
        <p:blipFill rotWithShape="1">
          <a:blip r:embed="rId4">
            <a:extLst>
              <a:ext uri="{28A0092B-C50C-407E-A947-70E740481C1C}">
                <a14:useLocalDpi xmlns:a14="http://schemas.microsoft.com/office/drawing/2010/main" val="0"/>
              </a:ext>
            </a:extLst>
          </a:blip>
          <a:srcRect l="66469" t="1030" r="-2899" b="1"/>
          <a:stretch/>
        </p:blipFill>
        <p:spPr>
          <a:xfrm>
            <a:off x="5428389" y="3731373"/>
            <a:ext cx="389815" cy="429478"/>
          </a:xfrm>
          <a:prstGeom prst="rect">
            <a:avLst/>
          </a:prstGeom>
        </p:spPr>
      </p:pic>
      <p:sp>
        <p:nvSpPr>
          <p:cNvPr id="87" name="Rectangle 86"/>
          <p:cNvSpPr/>
          <p:nvPr/>
        </p:nvSpPr>
        <p:spPr>
          <a:xfrm>
            <a:off x="6021338" y="3758322"/>
            <a:ext cx="4006711" cy="35538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Agency FB" panose="020B0503020202020204" pitchFamily="34" charset="0"/>
              </a:rPr>
              <a:t>Find Subgraphs connected or Overlapping with</a:t>
            </a:r>
            <a:endParaRPr lang="en-GB" sz="2000" dirty="0">
              <a:solidFill>
                <a:schemeClr val="tx1"/>
              </a:solidFill>
              <a:latin typeface="Agency FB" panose="020B0503020202020204" pitchFamily="34" charset="0"/>
            </a:endParaRPr>
          </a:p>
        </p:txBody>
      </p:sp>
      <p:pic>
        <p:nvPicPr>
          <p:cNvPr id="88" name="Picture 8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56059" y="3720490"/>
            <a:ext cx="536346" cy="457856"/>
          </a:xfrm>
          <a:prstGeom prst="rect">
            <a:avLst/>
          </a:prstGeom>
        </p:spPr>
      </p:pic>
      <p:cxnSp>
        <p:nvCxnSpPr>
          <p:cNvPr id="89" name="Straight Connector 88"/>
          <p:cNvCxnSpPr/>
          <p:nvPr/>
        </p:nvCxnSpPr>
        <p:spPr>
          <a:xfrm>
            <a:off x="4618974" y="4255094"/>
            <a:ext cx="210" cy="385181"/>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4726235" y="4269991"/>
            <a:ext cx="2635892" cy="35538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Agency FB" panose="020B0503020202020204" pitchFamily="34" charset="0"/>
              </a:rPr>
              <a:t>Remove the Subgraphs from</a:t>
            </a:r>
            <a:endParaRPr lang="en-GB" sz="2000" dirty="0">
              <a:solidFill>
                <a:schemeClr val="tx1"/>
              </a:solidFill>
              <a:latin typeface="Agency FB" panose="020B0503020202020204" pitchFamily="34" charset="0"/>
            </a:endParaRPr>
          </a:p>
        </p:txBody>
      </p:sp>
      <p:pic>
        <p:nvPicPr>
          <p:cNvPr id="91" name="Picture 90"/>
          <p:cNvPicPr>
            <a:picLocks noChangeAspect="1"/>
          </p:cNvPicPr>
          <p:nvPr/>
        </p:nvPicPr>
        <p:blipFill rotWithShape="1">
          <a:blip r:embed="rId4">
            <a:extLst>
              <a:ext uri="{28A0092B-C50C-407E-A947-70E740481C1C}">
                <a14:useLocalDpi xmlns:a14="http://schemas.microsoft.com/office/drawing/2010/main" val="0"/>
              </a:ext>
            </a:extLst>
          </a:blip>
          <a:srcRect l="66469" t="1030" r="-2899" b="1"/>
          <a:stretch/>
        </p:blipFill>
        <p:spPr>
          <a:xfrm>
            <a:off x="7100629" y="4232870"/>
            <a:ext cx="389815" cy="429478"/>
          </a:xfrm>
          <a:prstGeom prst="rect">
            <a:avLst/>
          </a:prstGeom>
        </p:spPr>
      </p:pic>
      <p:sp>
        <p:nvSpPr>
          <p:cNvPr id="92" name="Rectangle 91"/>
          <p:cNvSpPr/>
          <p:nvPr/>
        </p:nvSpPr>
        <p:spPr>
          <a:xfrm>
            <a:off x="7541393" y="4252404"/>
            <a:ext cx="1553840" cy="35538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Agency FB" panose="020B0503020202020204" pitchFamily="34" charset="0"/>
              </a:rPr>
              <a:t>Merge them with</a:t>
            </a:r>
            <a:endParaRPr lang="en-GB" sz="2000" dirty="0">
              <a:solidFill>
                <a:schemeClr val="tx1"/>
              </a:solidFill>
              <a:latin typeface="Agency FB" panose="020B0503020202020204" pitchFamily="34" charset="0"/>
            </a:endParaRPr>
          </a:p>
        </p:txBody>
      </p:sp>
      <p:pic>
        <p:nvPicPr>
          <p:cNvPr id="93" name="Picture 9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9557" y="4204492"/>
            <a:ext cx="536346" cy="457856"/>
          </a:xfrm>
          <a:prstGeom prst="rect">
            <a:avLst/>
          </a:prstGeom>
        </p:spPr>
      </p:pic>
      <p:cxnSp>
        <p:nvCxnSpPr>
          <p:cNvPr id="94" name="Straight Connector 93"/>
          <p:cNvCxnSpPr/>
          <p:nvPr/>
        </p:nvCxnSpPr>
        <p:spPr>
          <a:xfrm>
            <a:off x="4622880" y="4701001"/>
            <a:ext cx="210" cy="385181"/>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730140" y="4715898"/>
            <a:ext cx="3408161" cy="35538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Agency FB" panose="020B0503020202020204" pitchFamily="34" charset="0"/>
              </a:rPr>
              <a:t>Repeat until no such subgraphs remain</a:t>
            </a:r>
            <a:endParaRPr lang="en-GB" sz="2000" dirty="0">
              <a:solidFill>
                <a:schemeClr val="tx1"/>
              </a:solidFill>
              <a:latin typeface="Agency FB" panose="020B0503020202020204" pitchFamily="34" charset="0"/>
            </a:endParaRPr>
          </a:p>
        </p:txBody>
      </p:sp>
      <p:cxnSp>
        <p:nvCxnSpPr>
          <p:cNvPr id="96" name="Straight Connector 95"/>
          <p:cNvCxnSpPr/>
          <p:nvPr/>
        </p:nvCxnSpPr>
        <p:spPr>
          <a:xfrm>
            <a:off x="4618974" y="5161806"/>
            <a:ext cx="210" cy="385181"/>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4726235" y="5176703"/>
            <a:ext cx="1019436" cy="35538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Agency FB" panose="020B0503020202020204" pitchFamily="34" charset="0"/>
              </a:rPr>
              <a:t>Add new </a:t>
            </a:r>
            <a:endParaRPr lang="en-GB" sz="2000" dirty="0">
              <a:solidFill>
                <a:schemeClr val="tx1"/>
              </a:solidFill>
              <a:latin typeface="Agency FB" panose="020B0503020202020204" pitchFamily="34" charset="0"/>
            </a:endParaRPr>
          </a:p>
        </p:txBody>
      </p:sp>
      <p:pic>
        <p:nvPicPr>
          <p:cNvPr id="98" name="Picture 9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5231" y="5161805"/>
            <a:ext cx="536346" cy="457856"/>
          </a:xfrm>
          <a:prstGeom prst="rect">
            <a:avLst/>
          </a:prstGeom>
        </p:spPr>
      </p:pic>
      <p:sp>
        <p:nvSpPr>
          <p:cNvPr id="99" name="Rectangle 98"/>
          <p:cNvSpPr/>
          <p:nvPr/>
        </p:nvSpPr>
        <p:spPr>
          <a:xfrm>
            <a:off x="6029143" y="5124834"/>
            <a:ext cx="38533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to</a:t>
            </a:r>
            <a:endParaRPr lang="en-GB" sz="2400" dirty="0">
              <a:solidFill>
                <a:schemeClr val="tx1"/>
              </a:solidFill>
              <a:latin typeface="Agency FB" panose="020B0503020202020204" pitchFamily="34" charset="0"/>
            </a:endParaRPr>
          </a:p>
        </p:txBody>
      </p:sp>
      <p:pic>
        <p:nvPicPr>
          <p:cNvPr id="100" name="Picture 99"/>
          <p:cNvPicPr>
            <a:picLocks noChangeAspect="1"/>
          </p:cNvPicPr>
          <p:nvPr/>
        </p:nvPicPr>
        <p:blipFill rotWithShape="1">
          <a:blip r:embed="rId4">
            <a:extLst>
              <a:ext uri="{28A0092B-C50C-407E-A947-70E740481C1C}">
                <a14:useLocalDpi xmlns:a14="http://schemas.microsoft.com/office/drawing/2010/main" val="0"/>
              </a:ext>
            </a:extLst>
          </a:blip>
          <a:srcRect l="66469" t="1030" r="-2899" b="1"/>
          <a:stretch/>
        </p:blipFill>
        <p:spPr>
          <a:xfrm>
            <a:off x="6362087" y="5159497"/>
            <a:ext cx="385160" cy="424350"/>
          </a:xfrm>
          <a:prstGeom prst="rect">
            <a:avLst/>
          </a:prstGeom>
        </p:spPr>
      </p:pic>
      <p:sp>
        <p:nvSpPr>
          <p:cNvPr id="101" name="Rectangle 100"/>
          <p:cNvSpPr/>
          <p:nvPr/>
        </p:nvSpPr>
        <p:spPr>
          <a:xfrm>
            <a:off x="930400" y="5639368"/>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04</a:t>
            </a:r>
            <a:endParaRPr lang="en-GB" sz="2400" b="1" dirty="0">
              <a:solidFill>
                <a:schemeClr val="tx1"/>
              </a:solidFill>
              <a:latin typeface="Cambria" panose="02040503050406030204" pitchFamily="18" charset="0"/>
            </a:endParaRPr>
          </a:p>
        </p:txBody>
      </p:sp>
      <p:sp>
        <p:nvSpPr>
          <p:cNvPr id="102" name="Rectangle 101"/>
          <p:cNvSpPr/>
          <p:nvPr/>
        </p:nvSpPr>
        <p:spPr>
          <a:xfrm>
            <a:off x="1909143" y="5664378"/>
            <a:ext cx="467713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Repeat steps 2-3 until       is empty </a:t>
            </a:r>
            <a:endParaRPr lang="en-GB" sz="2400" dirty="0">
              <a:solidFill>
                <a:schemeClr val="tx1"/>
              </a:solidFill>
              <a:latin typeface="Agency FB" panose="020B0503020202020204" pitchFamily="34" charset="0"/>
            </a:endParaRPr>
          </a:p>
        </p:txBody>
      </p:sp>
      <p:cxnSp>
        <p:nvCxnSpPr>
          <p:cNvPr id="103" name="Straight Connector 102"/>
          <p:cNvCxnSpPr/>
          <p:nvPr/>
        </p:nvCxnSpPr>
        <p:spPr>
          <a:xfrm>
            <a:off x="1609433" y="5569887"/>
            <a:ext cx="0" cy="64008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pic>
        <p:nvPicPr>
          <p:cNvPr id="104" name="Picture 103"/>
          <p:cNvPicPr>
            <a:picLocks noChangeAspect="1"/>
          </p:cNvPicPr>
          <p:nvPr/>
        </p:nvPicPr>
        <p:blipFill rotWithShape="1">
          <a:blip r:embed="rId4">
            <a:extLst>
              <a:ext uri="{28A0092B-C50C-407E-A947-70E740481C1C}">
                <a14:useLocalDpi xmlns:a14="http://schemas.microsoft.com/office/drawing/2010/main" val="0"/>
              </a:ext>
            </a:extLst>
          </a:blip>
          <a:srcRect l="66469" t="1030" r="-2899" b="1"/>
          <a:stretch/>
        </p:blipFill>
        <p:spPr>
          <a:xfrm>
            <a:off x="4116846" y="5706034"/>
            <a:ext cx="385160" cy="424350"/>
          </a:xfrm>
          <a:prstGeom prst="rect">
            <a:avLst/>
          </a:prstGeom>
        </p:spPr>
      </p:pic>
    </p:spTree>
    <p:extLst>
      <p:ext uri="{BB962C8B-B14F-4D97-AF65-F5344CB8AC3E}">
        <p14:creationId xmlns:p14="http://schemas.microsoft.com/office/powerpoint/2010/main" val="9148311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95520" cy="7506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0" name="Rectangle 19"/>
          <p:cNvSpPr/>
          <p:nvPr/>
        </p:nvSpPr>
        <p:spPr>
          <a:xfrm>
            <a:off x="88046" y="273486"/>
            <a:ext cx="388556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3.3 Iterative Algorithm</a:t>
            </a:r>
            <a:endParaRPr lang="en-GB" sz="3600" b="1" dirty="0">
              <a:solidFill>
                <a:srgbClr val="FF5722"/>
              </a:solidFill>
              <a:latin typeface="Agency FB" panose="020B0503020202020204" pitchFamily="34" charset="0"/>
            </a:endParaRPr>
          </a:p>
        </p:txBody>
      </p:sp>
      <p:sp>
        <p:nvSpPr>
          <p:cNvPr id="37" name="Rectangle 36"/>
          <p:cNvSpPr/>
          <p:nvPr/>
        </p:nvSpPr>
        <p:spPr>
          <a:xfrm>
            <a:off x="4578020" y="292252"/>
            <a:ext cx="324469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tx1"/>
                </a:solidFill>
                <a:latin typeface="Agency FB" panose="020B0503020202020204" pitchFamily="34" charset="0"/>
              </a:rPr>
              <a:t>Algorithm : </a:t>
            </a:r>
            <a:r>
              <a:rPr lang="en-US" sz="2800" b="1" dirty="0" smtClean="0">
                <a:solidFill>
                  <a:schemeClr val="tx1"/>
                </a:solidFill>
                <a:latin typeface="Agency FB" panose="020B0503020202020204" pitchFamily="34" charset="0"/>
              </a:rPr>
              <a:t>ITERATIVE</a:t>
            </a:r>
            <a:endParaRPr lang="en-GB" sz="2800" b="1" dirty="0">
              <a:solidFill>
                <a:schemeClr val="tx1"/>
              </a:solidFill>
              <a:latin typeface="Agency FB" panose="020B0503020202020204" pitchFamily="34" charset="0"/>
            </a:endParaRPr>
          </a:p>
        </p:txBody>
      </p:sp>
      <p:sp>
        <p:nvSpPr>
          <p:cNvPr id="62" name="Rectangle 61"/>
          <p:cNvSpPr/>
          <p:nvPr/>
        </p:nvSpPr>
        <p:spPr>
          <a:xfrm>
            <a:off x="1964175" y="1823711"/>
            <a:ext cx="780714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PROPOSITION 3.20 (COMPLEXITY OF ITERATIVE)</a:t>
            </a:r>
            <a:endParaRPr lang="en-GB" sz="2400" b="1" dirty="0">
              <a:solidFill>
                <a:schemeClr val="tx1"/>
              </a:solidFill>
              <a:latin typeface="Cambria" panose="02040503050406030204" pitchFamily="18" charset="0"/>
            </a:endParaRPr>
          </a:p>
        </p:txBody>
      </p:sp>
      <p:sp>
        <p:nvSpPr>
          <p:cNvPr id="67" name="Rectangle 66"/>
          <p:cNvSpPr/>
          <p:nvPr/>
        </p:nvSpPr>
        <p:spPr>
          <a:xfrm>
            <a:off x="1964176" y="2998316"/>
            <a:ext cx="780714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THEOREM 3.21 (OPTIMALITY OF ITERATIVE)</a:t>
            </a:r>
            <a:endParaRPr lang="en-GB" sz="2400" b="1" dirty="0">
              <a:solidFill>
                <a:schemeClr val="tx1"/>
              </a:solidFill>
              <a:latin typeface="Cambria" panose="02040503050406030204" pitchFamily="18" charset="0"/>
            </a:endParaRPr>
          </a:p>
        </p:txBody>
      </p:sp>
      <p:sp>
        <p:nvSpPr>
          <p:cNvPr id="68" name="Rectangle 67"/>
          <p:cNvSpPr/>
          <p:nvPr/>
        </p:nvSpPr>
        <p:spPr>
          <a:xfrm>
            <a:off x="1964175" y="4192551"/>
            <a:ext cx="3390025"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COROLLARY </a:t>
            </a:r>
            <a:r>
              <a:rPr lang="en-US" sz="2400" b="1" dirty="0" smtClean="0">
                <a:solidFill>
                  <a:schemeClr val="tx1"/>
                </a:solidFill>
                <a:latin typeface="Cambria" panose="02040503050406030204" pitchFamily="18" charset="0"/>
              </a:rPr>
              <a:t>3.22</a:t>
            </a:r>
            <a:endParaRPr lang="en-GB" sz="2400" b="1" dirty="0">
              <a:solidFill>
                <a:schemeClr val="tx1"/>
              </a:solidFill>
              <a:latin typeface="Cambria" panose="02040503050406030204" pitchFamily="18" charset="0"/>
            </a:endParaRPr>
          </a:p>
        </p:txBody>
      </p:sp>
      <p:sp>
        <p:nvSpPr>
          <p:cNvPr id="69" name="Rectangle 68"/>
          <p:cNvSpPr/>
          <p:nvPr/>
        </p:nvSpPr>
        <p:spPr>
          <a:xfrm>
            <a:off x="1964175" y="3482251"/>
            <a:ext cx="8261497" cy="46597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5722"/>
                </a:solidFill>
                <a:latin typeface="Agency FB" panose="020B0503020202020204" pitchFamily="34" charset="0"/>
              </a:rPr>
              <a:t>Optimal if and only if </a:t>
            </a:r>
            <a:r>
              <a:rPr lang="en-US" sz="2400" i="1" dirty="0" smtClean="0">
                <a:solidFill>
                  <a:schemeClr val="tx1"/>
                </a:solidFill>
                <a:latin typeface="Agency FB" panose="020B0503020202020204" pitchFamily="34" charset="0"/>
              </a:rPr>
              <a:t>exchangeability</a:t>
            </a:r>
            <a:r>
              <a:rPr lang="en-US" sz="2400" i="1" dirty="0" smtClean="0">
                <a:solidFill>
                  <a:srgbClr val="FF5722"/>
                </a:solidFill>
                <a:latin typeface="Agency FB" panose="020B0503020202020204" pitchFamily="34" charset="0"/>
              </a:rPr>
              <a:t>, </a:t>
            </a:r>
            <a:r>
              <a:rPr lang="en-US" sz="2400" i="1" dirty="0" smtClean="0">
                <a:solidFill>
                  <a:schemeClr val="tx1"/>
                </a:solidFill>
                <a:latin typeface="Agency FB" panose="020B0503020202020204" pitchFamily="34" charset="0"/>
              </a:rPr>
              <a:t>separability</a:t>
            </a:r>
            <a:r>
              <a:rPr lang="en-US" sz="2400" i="1" dirty="0" smtClean="0">
                <a:solidFill>
                  <a:srgbClr val="FF5722"/>
                </a:solidFill>
                <a:latin typeface="Agency FB" panose="020B0503020202020204" pitchFamily="34" charset="0"/>
              </a:rPr>
              <a:t> </a:t>
            </a:r>
            <a:r>
              <a:rPr lang="en-US" sz="2400" dirty="0" smtClean="0">
                <a:solidFill>
                  <a:srgbClr val="FF5722"/>
                </a:solidFill>
                <a:latin typeface="Agency FB" panose="020B0503020202020204" pitchFamily="34" charset="0"/>
              </a:rPr>
              <a:t>and</a:t>
            </a:r>
            <a:r>
              <a:rPr lang="en-US" sz="2400" i="1" dirty="0" smtClean="0">
                <a:solidFill>
                  <a:srgbClr val="FF5722"/>
                </a:solidFill>
                <a:latin typeface="Agency FB" panose="020B0503020202020204" pitchFamily="34" charset="0"/>
              </a:rPr>
              <a:t> </a:t>
            </a:r>
            <a:r>
              <a:rPr lang="en-US" sz="2400" i="1" dirty="0" smtClean="0">
                <a:solidFill>
                  <a:schemeClr val="tx1"/>
                </a:solidFill>
                <a:latin typeface="Agency FB" panose="020B0503020202020204" pitchFamily="34" charset="0"/>
              </a:rPr>
              <a:t>monotonicity</a:t>
            </a:r>
            <a:r>
              <a:rPr lang="en-US" sz="2400" i="1" dirty="0" smtClean="0">
                <a:solidFill>
                  <a:srgbClr val="FF5722"/>
                </a:solidFill>
                <a:latin typeface="Agency FB" panose="020B0503020202020204" pitchFamily="34" charset="0"/>
              </a:rPr>
              <a:t> </a:t>
            </a:r>
            <a:r>
              <a:rPr lang="en-US" sz="2400" dirty="0" smtClean="0">
                <a:solidFill>
                  <a:srgbClr val="FF5722"/>
                </a:solidFill>
                <a:latin typeface="Agency FB" panose="020B0503020202020204" pitchFamily="34" charset="0"/>
              </a:rPr>
              <a:t>holds</a:t>
            </a:r>
            <a:endParaRPr lang="en-GB" sz="2400" dirty="0">
              <a:solidFill>
                <a:srgbClr val="FF5722"/>
              </a:solidFill>
              <a:latin typeface="Agency FB" panose="020B0503020202020204" pitchFamily="34" charset="0"/>
            </a:endParaRPr>
          </a:p>
        </p:txBody>
      </p:sp>
      <p:sp>
        <p:nvSpPr>
          <p:cNvPr id="70" name="Rectangle 69"/>
          <p:cNvSpPr/>
          <p:nvPr/>
        </p:nvSpPr>
        <p:spPr>
          <a:xfrm>
            <a:off x="1964175" y="4684128"/>
            <a:ext cx="7807146" cy="46597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5722"/>
                </a:solidFill>
                <a:latin typeface="Agency FB" panose="020B0503020202020204" pitchFamily="34" charset="0"/>
              </a:rPr>
              <a:t>Optimal for Correlation clustering but not optimal for DB-Index clustering</a:t>
            </a:r>
            <a:endParaRPr lang="en-GB" sz="2400" dirty="0">
              <a:solidFill>
                <a:srgbClr val="FF5722"/>
              </a:solidFill>
              <a:latin typeface="Agency FB" panose="020B0503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785" y="2289315"/>
            <a:ext cx="3932261" cy="548688"/>
          </a:xfrm>
          <a:prstGeom prst="rect">
            <a:avLst/>
          </a:prstGeom>
        </p:spPr>
      </p:pic>
    </p:spTree>
    <p:extLst>
      <p:ext uri="{BB962C8B-B14F-4D97-AF65-F5344CB8AC3E}">
        <p14:creationId xmlns:p14="http://schemas.microsoft.com/office/powerpoint/2010/main" val="305089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fade">
                                      <p:cBhvr>
                                        <p:cTn id="15" dur="500"/>
                                        <p:tgtEl>
                                          <p:spTgt spid="6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500"/>
                                        <p:tgtEl>
                                          <p:spTgt spid="6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fade">
                                      <p:cBhvr>
                                        <p:cTn id="23" dur="500"/>
                                        <p:tgtEl>
                                          <p:spTgt spid="7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7" grpId="0" animBg="1"/>
      <p:bldP spid="68" grpId="0" animBg="1"/>
      <p:bldP spid="69" grpId="0" animBg="1"/>
      <p:bldP spid="7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54000" y="326645"/>
            <a:ext cx="3312160" cy="71831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Overview</a:t>
            </a: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5" name="Rectangle 24"/>
          <p:cNvSpPr/>
          <p:nvPr/>
        </p:nvSpPr>
        <p:spPr>
          <a:xfrm>
            <a:off x="3345228" y="2277046"/>
            <a:ext cx="5520692"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12121"/>
                </a:solidFill>
                <a:latin typeface="Agency FB" panose="020B0503020202020204" pitchFamily="34" charset="0"/>
              </a:rPr>
              <a:t>4 An Efficient Solution</a:t>
            </a:r>
            <a:endParaRPr lang="en-GB" sz="3600" b="1" dirty="0">
              <a:solidFill>
                <a:srgbClr val="212121"/>
              </a:solidFill>
              <a:latin typeface="Agency FB" panose="020B0503020202020204" pitchFamily="34" charset="0"/>
            </a:endParaRPr>
          </a:p>
        </p:txBody>
      </p:sp>
      <p:sp>
        <p:nvSpPr>
          <p:cNvPr id="38" name="Rectangle 37"/>
          <p:cNvSpPr/>
          <p:nvPr/>
        </p:nvSpPr>
        <p:spPr>
          <a:xfrm>
            <a:off x="3345228" y="3034201"/>
            <a:ext cx="552069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4.1 Greedy algorithm</a:t>
            </a:r>
            <a:endParaRPr lang="en-GB" sz="3600" b="1" dirty="0">
              <a:solidFill>
                <a:srgbClr val="FF5722"/>
              </a:solidFill>
              <a:latin typeface="Agency FB" panose="020B0503020202020204" pitchFamily="34" charset="0"/>
            </a:endParaRPr>
          </a:p>
        </p:txBody>
      </p:sp>
      <p:sp>
        <p:nvSpPr>
          <p:cNvPr id="39" name="Rectangle 38"/>
          <p:cNvSpPr/>
          <p:nvPr/>
        </p:nvSpPr>
        <p:spPr>
          <a:xfrm>
            <a:off x="2422870" y="3786682"/>
            <a:ext cx="732677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4.2 Instantiation for correlation clustering</a:t>
            </a:r>
            <a:endParaRPr lang="en-GB" sz="3600" b="1" dirty="0">
              <a:solidFill>
                <a:srgbClr val="FF5722"/>
              </a:solidFill>
              <a:latin typeface="Agency FB" panose="020B0503020202020204" pitchFamily="34" charset="0"/>
            </a:endParaRPr>
          </a:p>
        </p:txBody>
      </p:sp>
    </p:spTree>
    <p:extLst>
      <p:ext uri="{BB962C8B-B14F-4D97-AF65-F5344CB8AC3E}">
        <p14:creationId xmlns:p14="http://schemas.microsoft.com/office/powerpoint/2010/main" val="24430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8" grpId="0" animBg="1"/>
      <p:bldP spid="3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06</a:t>
            </a:r>
            <a:endParaRPr lang="en-GB" b="1" dirty="0">
              <a:solidFill>
                <a:srgbClr val="212121"/>
              </a:solidFill>
              <a:latin typeface="Agency FB" panose="020B0503020202020204" pitchFamily="34" charset="0"/>
            </a:endParaRPr>
          </a:p>
        </p:txBody>
      </p:sp>
      <p:sp>
        <p:nvSpPr>
          <p:cNvPr id="359" name="Rectangle 195" hidden="1"/>
          <p:cNvSpPr>
            <a:spLocks noChangeArrowheads="1"/>
          </p:cNvSpPr>
          <p:nvPr/>
        </p:nvSpPr>
        <p:spPr bwMode="auto">
          <a:xfrm>
            <a:off x="9575801" y="3087688"/>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Rectangle 24"/>
          <p:cNvSpPr/>
          <p:nvPr/>
        </p:nvSpPr>
        <p:spPr>
          <a:xfrm>
            <a:off x="3924140" y="401462"/>
            <a:ext cx="2139696" cy="81251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212121"/>
                </a:solidFill>
                <a:latin typeface="Agency FB" panose="020B0503020202020204" pitchFamily="34" charset="0"/>
              </a:rPr>
              <a:t>3 Contributions</a:t>
            </a:r>
            <a:endParaRPr lang="en-GB" sz="2800" b="1" dirty="0">
              <a:solidFill>
                <a:srgbClr val="212121"/>
              </a:solidFill>
              <a:latin typeface="Agency FB" panose="020B0503020202020204" pitchFamily="34" charset="0"/>
            </a:endParaRPr>
          </a:p>
        </p:txBody>
      </p:sp>
      <p:sp>
        <p:nvSpPr>
          <p:cNvPr id="26" name="Rectangle 25"/>
          <p:cNvSpPr/>
          <p:nvPr/>
        </p:nvSpPr>
        <p:spPr>
          <a:xfrm>
            <a:off x="8040635" y="1249613"/>
            <a:ext cx="2179991" cy="146054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212121"/>
                </a:solidFill>
                <a:latin typeface="Agency FB" panose="020B0503020202020204" pitchFamily="34" charset="0"/>
              </a:rPr>
              <a:t>End-to-End solution </a:t>
            </a:r>
          </a:p>
          <a:p>
            <a:pPr algn="ctr"/>
            <a:r>
              <a:rPr lang="en-US" sz="2400" dirty="0" smtClean="0">
                <a:solidFill>
                  <a:srgbClr val="212121"/>
                </a:solidFill>
                <a:latin typeface="Agency FB" panose="020B0503020202020204" pitchFamily="34" charset="0"/>
              </a:rPr>
              <a:t>for </a:t>
            </a:r>
          </a:p>
          <a:p>
            <a:pPr algn="ctr"/>
            <a:r>
              <a:rPr lang="en-US" sz="2400" dirty="0" smtClean="0">
                <a:solidFill>
                  <a:srgbClr val="212121"/>
                </a:solidFill>
                <a:latin typeface="Agency FB" panose="020B0503020202020204" pitchFamily="34" charset="0"/>
              </a:rPr>
              <a:t>Incremental record </a:t>
            </a:r>
            <a:endParaRPr lang="en-GB" sz="2400" dirty="0">
              <a:solidFill>
                <a:srgbClr val="212121"/>
              </a:solidFill>
              <a:latin typeface="Agency FB" panose="020B0503020202020204" pitchFamily="34" charset="0"/>
            </a:endParaRPr>
          </a:p>
        </p:txBody>
      </p:sp>
      <p:cxnSp>
        <p:nvCxnSpPr>
          <p:cNvPr id="27" name="Straight Connector 26"/>
          <p:cNvCxnSpPr/>
          <p:nvPr/>
        </p:nvCxnSpPr>
        <p:spPr>
          <a:xfrm flipH="1">
            <a:off x="1091053" y="1302922"/>
            <a:ext cx="0" cy="137160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083365" y="3046644"/>
            <a:ext cx="0" cy="13716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083365" y="4790366"/>
            <a:ext cx="0" cy="1371600"/>
          </a:xfrm>
          <a:prstGeom prst="line">
            <a:avLst/>
          </a:prstGeom>
          <a:ln w="57150">
            <a:solidFill>
              <a:srgbClr val="21212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00376" y="1738293"/>
            <a:ext cx="556720" cy="48318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212121"/>
                </a:solidFill>
                <a:latin typeface="Agency FB" panose="020B0503020202020204" pitchFamily="34" charset="0"/>
              </a:rPr>
              <a:t>01</a:t>
            </a:r>
            <a:endParaRPr lang="en-GB" sz="2800" b="1" dirty="0">
              <a:solidFill>
                <a:srgbClr val="212121"/>
              </a:solidFill>
              <a:latin typeface="Agency FB" panose="020B0503020202020204" pitchFamily="34" charset="0"/>
            </a:endParaRPr>
          </a:p>
        </p:txBody>
      </p:sp>
      <p:sp>
        <p:nvSpPr>
          <p:cNvPr id="37" name="Rectangle 36"/>
          <p:cNvSpPr/>
          <p:nvPr/>
        </p:nvSpPr>
        <p:spPr>
          <a:xfrm>
            <a:off x="500376" y="3490850"/>
            <a:ext cx="556720" cy="48318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212121"/>
                </a:solidFill>
                <a:latin typeface="Agency FB" panose="020B0503020202020204" pitchFamily="34" charset="0"/>
              </a:rPr>
              <a:t>02</a:t>
            </a:r>
            <a:endParaRPr lang="en-GB" sz="2800" b="1" dirty="0">
              <a:solidFill>
                <a:srgbClr val="212121"/>
              </a:solidFill>
              <a:latin typeface="Agency FB" panose="020B0503020202020204" pitchFamily="34" charset="0"/>
            </a:endParaRPr>
          </a:p>
        </p:txBody>
      </p:sp>
      <p:sp>
        <p:nvSpPr>
          <p:cNvPr id="42" name="Rectangle 41"/>
          <p:cNvSpPr/>
          <p:nvPr/>
        </p:nvSpPr>
        <p:spPr>
          <a:xfrm>
            <a:off x="500376" y="5234572"/>
            <a:ext cx="556720" cy="48318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212121"/>
                </a:solidFill>
                <a:latin typeface="Agency FB" panose="020B0503020202020204" pitchFamily="34" charset="0"/>
              </a:rPr>
              <a:t>03</a:t>
            </a:r>
            <a:endParaRPr lang="en-GB" sz="2800" b="1" dirty="0">
              <a:solidFill>
                <a:srgbClr val="212121"/>
              </a:solidFill>
              <a:latin typeface="Agency FB" panose="020B0503020202020204" pitchFamily="34" charset="0"/>
            </a:endParaRPr>
          </a:p>
        </p:txBody>
      </p:sp>
      <p:sp>
        <p:nvSpPr>
          <p:cNvPr id="43" name="Rectangle 42"/>
          <p:cNvSpPr/>
          <p:nvPr/>
        </p:nvSpPr>
        <p:spPr>
          <a:xfrm>
            <a:off x="1322299" y="1273747"/>
            <a:ext cx="614909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Incrementally maintains a similarity graph</a:t>
            </a:r>
            <a:endParaRPr lang="en-GB" sz="2400" dirty="0">
              <a:solidFill>
                <a:srgbClr val="212121"/>
              </a:solidFill>
              <a:latin typeface="Agency FB" panose="020B0503020202020204" pitchFamily="34" charset="0"/>
            </a:endParaRPr>
          </a:p>
        </p:txBody>
      </p:sp>
      <p:sp>
        <p:nvSpPr>
          <p:cNvPr id="44" name="Rectangle 43"/>
          <p:cNvSpPr/>
          <p:nvPr/>
        </p:nvSpPr>
        <p:spPr>
          <a:xfrm>
            <a:off x="1322298" y="1738687"/>
            <a:ext cx="6149094" cy="5118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Conducts Incremental graph clustering</a:t>
            </a:r>
            <a:endParaRPr lang="en-GB" sz="2400" dirty="0">
              <a:solidFill>
                <a:srgbClr val="212121"/>
              </a:solidFill>
              <a:latin typeface="Agency FB" panose="020B0503020202020204" pitchFamily="34" charset="0"/>
            </a:endParaRPr>
          </a:p>
        </p:txBody>
      </p:sp>
      <p:sp>
        <p:nvSpPr>
          <p:cNvPr id="45" name="Rectangle 44"/>
          <p:cNvSpPr/>
          <p:nvPr/>
        </p:nvSpPr>
        <p:spPr>
          <a:xfrm>
            <a:off x="1322297" y="2217151"/>
            <a:ext cx="6149095" cy="62129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Cluster of records referring to same real-world entity</a:t>
            </a:r>
            <a:endParaRPr lang="en-GB" sz="2400" dirty="0">
              <a:solidFill>
                <a:srgbClr val="212121"/>
              </a:solidFill>
              <a:latin typeface="Agency FB" panose="020B0503020202020204" pitchFamily="34" charset="0"/>
            </a:endParaRPr>
          </a:p>
        </p:txBody>
      </p:sp>
      <p:cxnSp>
        <p:nvCxnSpPr>
          <p:cNvPr id="46" name="Straight Connector 45"/>
          <p:cNvCxnSpPr/>
          <p:nvPr/>
        </p:nvCxnSpPr>
        <p:spPr>
          <a:xfrm flipH="1">
            <a:off x="7756013" y="1338558"/>
            <a:ext cx="0" cy="1371600"/>
          </a:xfrm>
          <a:prstGeom prst="line">
            <a:avLst/>
          </a:prstGeom>
          <a:ln w="28575">
            <a:solidFill>
              <a:srgbClr val="FF5722"/>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241018" y="3091239"/>
            <a:ext cx="6149096" cy="62129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212121"/>
                </a:solidFill>
                <a:latin typeface="Agency FB" panose="020B0503020202020204" pitchFamily="34" charset="0"/>
              </a:rPr>
              <a:t>2</a:t>
            </a:r>
            <a:r>
              <a:rPr lang="en-US" sz="2400" dirty="0" smtClean="0">
                <a:solidFill>
                  <a:srgbClr val="212121"/>
                </a:solidFill>
                <a:latin typeface="Agency FB" panose="020B0503020202020204" pitchFamily="34" charset="0"/>
              </a:rPr>
              <a:t> optimal clustering algorithms, on the subsets of records</a:t>
            </a:r>
            <a:endParaRPr lang="en-GB" sz="2400" dirty="0">
              <a:solidFill>
                <a:srgbClr val="212121"/>
              </a:solidFill>
              <a:latin typeface="Agency FB" panose="020B0503020202020204" pitchFamily="34" charset="0"/>
            </a:endParaRPr>
          </a:p>
        </p:txBody>
      </p:sp>
      <p:sp>
        <p:nvSpPr>
          <p:cNvPr id="48" name="Rectangle 47"/>
          <p:cNvSpPr/>
          <p:nvPr/>
        </p:nvSpPr>
        <p:spPr>
          <a:xfrm>
            <a:off x="1241016" y="3763581"/>
            <a:ext cx="6149097" cy="62129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Greedy approach to conduct linkage in polynomial time</a:t>
            </a:r>
            <a:endParaRPr lang="en-GB" sz="2400" dirty="0">
              <a:solidFill>
                <a:srgbClr val="212121"/>
              </a:solidFill>
              <a:latin typeface="Agency FB" panose="020B0503020202020204" pitchFamily="34" charset="0"/>
            </a:endParaRPr>
          </a:p>
        </p:txBody>
      </p:sp>
      <p:cxnSp>
        <p:nvCxnSpPr>
          <p:cNvPr id="49" name="Straight Connector 48"/>
          <p:cNvCxnSpPr/>
          <p:nvPr/>
        </p:nvCxnSpPr>
        <p:spPr>
          <a:xfrm flipH="1">
            <a:off x="7745853" y="3026736"/>
            <a:ext cx="0" cy="1371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7928875" y="3091239"/>
            <a:ext cx="2179991" cy="129363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212121"/>
                </a:solidFill>
                <a:latin typeface="Agency FB" panose="020B0503020202020204" pitchFamily="34" charset="0"/>
              </a:rPr>
              <a:t>Incremental </a:t>
            </a:r>
            <a:br>
              <a:rPr lang="en-US" sz="2400" dirty="0" smtClean="0">
                <a:solidFill>
                  <a:srgbClr val="212121"/>
                </a:solidFill>
                <a:latin typeface="Agency FB" panose="020B0503020202020204" pitchFamily="34" charset="0"/>
              </a:rPr>
            </a:br>
            <a:r>
              <a:rPr lang="en-US" sz="2400" dirty="0" smtClean="0">
                <a:solidFill>
                  <a:srgbClr val="212121"/>
                </a:solidFill>
                <a:latin typeface="Agency FB" panose="020B0503020202020204" pitchFamily="34" charset="0"/>
              </a:rPr>
              <a:t>Graph </a:t>
            </a:r>
          </a:p>
          <a:p>
            <a:pPr algn="ctr"/>
            <a:r>
              <a:rPr lang="en-US" sz="2400" dirty="0" smtClean="0">
                <a:solidFill>
                  <a:srgbClr val="212121"/>
                </a:solidFill>
                <a:latin typeface="Agency FB" panose="020B0503020202020204" pitchFamily="34" charset="0"/>
              </a:rPr>
              <a:t>Clustering</a:t>
            </a:r>
            <a:endParaRPr lang="en-GB" sz="2400" dirty="0">
              <a:solidFill>
                <a:srgbClr val="212121"/>
              </a:solidFill>
              <a:latin typeface="Agency FB" panose="020B0503020202020204" pitchFamily="34" charset="0"/>
            </a:endParaRPr>
          </a:p>
        </p:txBody>
      </p:sp>
      <p:sp>
        <p:nvSpPr>
          <p:cNvPr id="51" name="Rectangle 50"/>
          <p:cNvSpPr/>
          <p:nvPr/>
        </p:nvSpPr>
        <p:spPr>
          <a:xfrm>
            <a:off x="1241015" y="4758111"/>
            <a:ext cx="6149097" cy="62129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Instantiate methods on Correlation and DB-Index clustering</a:t>
            </a:r>
            <a:endParaRPr lang="en-GB" sz="2400" dirty="0">
              <a:solidFill>
                <a:srgbClr val="212121"/>
              </a:solidFill>
              <a:latin typeface="Agency FB" panose="020B0503020202020204" pitchFamily="34" charset="0"/>
            </a:endParaRPr>
          </a:p>
        </p:txBody>
      </p:sp>
      <p:sp>
        <p:nvSpPr>
          <p:cNvPr id="52" name="Rectangle 51"/>
          <p:cNvSpPr/>
          <p:nvPr/>
        </p:nvSpPr>
        <p:spPr>
          <a:xfrm>
            <a:off x="1241015" y="5282262"/>
            <a:ext cx="6149097" cy="62129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On real-world data : significantly faster &amp; similar results</a:t>
            </a:r>
            <a:endParaRPr lang="en-GB" sz="2400" dirty="0">
              <a:solidFill>
                <a:srgbClr val="212121"/>
              </a:solidFill>
              <a:latin typeface="Agency FB" panose="020B0503020202020204" pitchFamily="34" charset="0"/>
            </a:endParaRPr>
          </a:p>
        </p:txBody>
      </p:sp>
      <p:sp>
        <p:nvSpPr>
          <p:cNvPr id="38" name="Parallelogram 37"/>
          <p:cNvSpPr/>
          <p:nvPr/>
        </p:nvSpPr>
        <p:spPr>
          <a:xfrm>
            <a:off x="-254000" y="326645"/>
            <a:ext cx="3652520" cy="71831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1. Introduction</a:t>
            </a:r>
            <a:endParaRPr lang="en-GB" sz="4000" b="1" dirty="0">
              <a:solidFill>
                <a:srgbClr val="21212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3803034532"/>
      </p:ext>
    </p:extLst>
  </p:cSld>
  <p:clrMapOvr>
    <a:masterClrMapping/>
  </p:clrMapOvr>
  <mc:AlternateContent xmlns:mc="http://schemas.openxmlformats.org/markup-compatibility/2006" xmlns:p14="http://schemas.microsoft.com/office/powerpoint/2010/main">
    <mc:Choice Requires="p14">
      <p:transition spd="slow" p14:dur="2000" advTm="14401"/>
    </mc:Choice>
    <mc:Fallback xmlns="">
      <p:transition spd="slow" advTm="144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4">
                                            <p:txEl>
                                              <p:pRg st="0" end="0"/>
                                            </p:txEl>
                                          </p:spTgt>
                                        </p:tgtEl>
                                        <p:attrNameLst>
                                          <p:attrName>style.visibility</p:attrName>
                                        </p:attrNameLst>
                                      </p:cBhvr>
                                      <p:to>
                                        <p:strVal val="visible"/>
                                      </p:to>
                                    </p:set>
                                    <p:animEffect transition="in" filter="fade">
                                      <p:cBhvr>
                                        <p:cTn id="25" dur="500"/>
                                        <p:tgtEl>
                                          <p:spTgt spid="44">
                                            <p:txEl>
                                              <p:pRg st="0" end="0"/>
                                            </p:txEl>
                                          </p:spTgt>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500"/>
                                        <p:tgtEl>
                                          <p:spTgt spid="4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7">
                                            <p:txEl>
                                              <p:pRg st="0" end="0"/>
                                            </p:txEl>
                                          </p:spTgt>
                                        </p:tgtEl>
                                        <p:attrNameLst>
                                          <p:attrName>style.visibility</p:attrName>
                                        </p:attrNameLst>
                                      </p:cBhvr>
                                      <p:to>
                                        <p:strVal val="visible"/>
                                      </p:to>
                                    </p:set>
                                    <p:animEffect transition="in" filter="fade">
                                      <p:cBhvr>
                                        <p:cTn id="48" dur="500"/>
                                        <p:tgtEl>
                                          <p:spTgt spid="47">
                                            <p:txEl>
                                              <p:pRg st="0" end="0"/>
                                            </p:txEl>
                                          </p:spTgt>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par>
                                <p:cTn id="58" presetID="10" presetClass="entr" presetSubtype="0" fill="hold"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1">
                                            <p:txEl>
                                              <p:pRg st="0" end="0"/>
                                            </p:txEl>
                                          </p:spTgt>
                                        </p:tgtEl>
                                        <p:attrNameLst>
                                          <p:attrName>style.visibility</p:attrName>
                                        </p:attrNameLst>
                                      </p:cBhvr>
                                      <p:to>
                                        <p:strVal val="visible"/>
                                      </p:to>
                                    </p:set>
                                    <p:animEffect transition="in" filter="fade">
                                      <p:cBhvr>
                                        <p:cTn id="65" dur="500"/>
                                        <p:tgtEl>
                                          <p:spTgt spid="51">
                                            <p:txEl>
                                              <p:pRg st="0" end="0"/>
                                            </p:txEl>
                                          </p:spTgt>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3" grpId="0" animBg="1"/>
      <p:bldP spid="37" grpId="0" animBg="1"/>
      <p:bldP spid="42" grpId="0" animBg="1"/>
      <p:bldP spid="43" grpId="0" animBg="1"/>
      <p:bldP spid="45" grpId="0" animBg="1"/>
      <p:bldP spid="48" grpId="0" animBg="1"/>
      <p:bldP spid="50" grpId="0" animBg="1"/>
      <p:bldP spid="5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85048"/>
            <a:ext cx="5038861" cy="683654"/>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212121"/>
                </a:solidFill>
                <a:latin typeface="Agency FB" panose="020B0503020202020204" pitchFamily="34" charset="0"/>
              </a:rPr>
              <a:t>4 An Efficient Solution</a:t>
            </a: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0" name="Rectangle 19"/>
          <p:cNvSpPr/>
          <p:nvPr/>
        </p:nvSpPr>
        <p:spPr>
          <a:xfrm>
            <a:off x="6137871" y="3470650"/>
            <a:ext cx="350371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5722"/>
                </a:solidFill>
                <a:latin typeface="Agency FB" panose="020B0503020202020204" pitchFamily="34" charset="0"/>
              </a:rPr>
              <a:t>GREEDY</a:t>
            </a:r>
            <a:endParaRPr lang="en-GB" sz="3200" b="1" dirty="0">
              <a:solidFill>
                <a:srgbClr val="FF5722"/>
              </a:solidFill>
              <a:latin typeface="Agency FB" panose="020B0503020202020204" pitchFamily="34" charset="0"/>
            </a:endParaRPr>
          </a:p>
        </p:txBody>
      </p:sp>
      <p:sp>
        <p:nvSpPr>
          <p:cNvPr id="13" name="Rectangle 12"/>
          <p:cNvSpPr/>
          <p:nvPr/>
        </p:nvSpPr>
        <p:spPr>
          <a:xfrm>
            <a:off x="1575476" y="3470650"/>
            <a:ext cx="350371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5722"/>
                </a:solidFill>
                <a:latin typeface="Agency FB" panose="020B0503020202020204" pitchFamily="34" charset="0"/>
              </a:rPr>
              <a:t>ITERATIVE</a:t>
            </a:r>
            <a:endParaRPr lang="en-GB" sz="3200" b="1" dirty="0">
              <a:solidFill>
                <a:srgbClr val="FF5722"/>
              </a:solidFill>
              <a:latin typeface="Agency FB" panose="020B0503020202020204" pitchFamily="34" charset="0"/>
            </a:endParaRPr>
          </a:p>
        </p:txBody>
      </p:sp>
      <p:cxnSp>
        <p:nvCxnSpPr>
          <p:cNvPr id="14" name="Straight Connector 13"/>
          <p:cNvCxnSpPr/>
          <p:nvPr/>
        </p:nvCxnSpPr>
        <p:spPr>
          <a:xfrm>
            <a:off x="5720668" y="3847668"/>
            <a:ext cx="0" cy="24688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880904" y="4201716"/>
            <a:ext cx="1888057" cy="46597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Working queue</a:t>
            </a:r>
            <a:endParaRPr lang="en-GB" sz="2400" dirty="0">
              <a:solidFill>
                <a:schemeClr val="tx1"/>
              </a:solidFill>
              <a:latin typeface="Agency FB" panose="020B0503020202020204" pitchFamily="34" charset="0"/>
            </a:endParaRPr>
          </a:p>
        </p:txBody>
      </p:sp>
      <p:sp>
        <p:nvSpPr>
          <p:cNvPr id="19" name="Rectangle 18"/>
          <p:cNvSpPr/>
          <p:nvPr/>
        </p:nvSpPr>
        <p:spPr>
          <a:xfrm>
            <a:off x="2329787" y="4857709"/>
            <a:ext cx="2546902" cy="46597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Queue stores subgraphs</a:t>
            </a:r>
            <a:endParaRPr lang="en-GB" sz="2400" dirty="0">
              <a:solidFill>
                <a:schemeClr val="tx1"/>
              </a:solidFill>
              <a:latin typeface="Agency FB" panose="020B0503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9009" y="4103713"/>
            <a:ext cx="629323" cy="548640"/>
          </a:xfrm>
          <a:prstGeom prst="rect">
            <a:avLst/>
          </a:prstGeom>
        </p:spPr>
      </p:pic>
      <p:pic>
        <p:nvPicPr>
          <p:cNvPr id="21" name="Picture 20"/>
          <p:cNvPicPr>
            <a:picLocks noChangeAspect="1"/>
          </p:cNvPicPr>
          <p:nvPr/>
        </p:nvPicPr>
        <p:blipFill rotWithShape="1">
          <a:blip r:embed="rId4">
            <a:extLst>
              <a:ext uri="{28A0092B-C50C-407E-A947-70E740481C1C}">
                <a14:useLocalDpi xmlns:a14="http://schemas.microsoft.com/office/drawing/2010/main" val="0"/>
              </a:ext>
            </a:extLst>
          </a:blip>
          <a:srcRect l="66469" t="1030" r="-2899" b="1"/>
          <a:stretch/>
        </p:blipFill>
        <p:spPr>
          <a:xfrm>
            <a:off x="3477831" y="4160776"/>
            <a:ext cx="524104" cy="550578"/>
          </a:xfrm>
          <a:prstGeom prst="rect">
            <a:avLst/>
          </a:prstGeom>
        </p:spPr>
      </p:pic>
      <p:sp>
        <p:nvSpPr>
          <p:cNvPr id="22" name="Rectangle 21"/>
          <p:cNvSpPr/>
          <p:nvPr/>
        </p:nvSpPr>
        <p:spPr>
          <a:xfrm>
            <a:off x="6167996" y="4103714"/>
            <a:ext cx="1681013" cy="46597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Working queue</a:t>
            </a:r>
            <a:endParaRPr lang="en-GB" sz="2400" dirty="0">
              <a:solidFill>
                <a:schemeClr val="tx1"/>
              </a:solidFill>
              <a:latin typeface="Agency FB" panose="020B0503020202020204" pitchFamily="34" charset="0"/>
            </a:endParaRPr>
          </a:p>
        </p:txBody>
      </p:sp>
      <p:pic>
        <p:nvPicPr>
          <p:cNvPr id="23" name="Picture 22"/>
          <p:cNvPicPr>
            <a:picLocks noChangeAspect="1"/>
          </p:cNvPicPr>
          <p:nvPr/>
        </p:nvPicPr>
        <p:blipFill rotWithShape="1">
          <a:blip r:embed="rId4">
            <a:extLst>
              <a:ext uri="{28A0092B-C50C-407E-A947-70E740481C1C}">
                <a14:useLocalDpi xmlns:a14="http://schemas.microsoft.com/office/drawing/2010/main" val="0"/>
              </a:ext>
            </a:extLst>
          </a:blip>
          <a:srcRect l="66469" t="1030" r="-2899" b="1"/>
          <a:stretch/>
        </p:blipFill>
        <p:spPr>
          <a:xfrm>
            <a:off x="1805683" y="4793573"/>
            <a:ext cx="524104" cy="550578"/>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996" y="4762386"/>
            <a:ext cx="629323" cy="548640"/>
          </a:xfrm>
          <a:prstGeom prst="rect">
            <a:avLst/>
          </a:prstGeom>
        </p:spPr>
      </p:pic>
      <p:sp>
        <p:nvSpPr>
          <p:cNvPr id="25" name="Rectangle 24"/>
          <p:cNvSpPr/>
          <p:nvPr/>
        </p:nvSpPr>
        <p:spPr>
          <a:xfrm>
            <a:off x="6883302" y="4773394"/>
            <a:ext cx="1947413" cy="46597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Stores clusters</a:t>
            </a:r>
            <a:endParaRPr lang="en-GB" sz="2400" dirty="0">
              <a:solidFill>
                <a:schemeClr val="tx1"/>
              </a:solidFill>
              <a:latin typeface="Agency FB" panose="020B0503020202020204" pitchFamily="34" charset="0"/>
            </a:endParaRPr>
          </a:p>
        </p:txBody>
      </p:sp>
      <p:sp>
        <p:nvSpPr>
          <p:cNvPr id="26" name="Rectangle 25"/>
          <p:cNvSpPr/>
          <p:nvPr/>
        </p:nvSpPr>
        <p:spPr>
          <a:xfrm>
            <a:off x="1824053" y="5470036"/>
            <a:ext cx="3174223" cy="77718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Each Iteration :</a:t>
            </a:r>
          </a:p>
          <a:p>
            <a:r>
              <a:rPr lang="en-US" sz="2400" dirty="0" smtClean="0">
                <a:solidFill>
                  <a:schemeClr val="tx1"/>
                </a:solidFill>
                <a:latin typeface="Agency FB" panose="020B0503020202020204" pitchFamily="34" charset="0"/>
              </a:rPr>
              <a:t>Batch Clustering on subgraphs</a:t>
            </a:r>
            <a:endParaRPr lang="en-GB" sz="2400" dirty="0">
              <a:solidFill>
                <a:schemeClr val="tx1"/>
              </a:solidFill>
              <a:latin typeface="Agency FB" panose="020B0503020202020204" pitchFamily="34" charset="0"/>
            </a:endParaRPr>
          </a:p>
        </p:txBody>
      </p:sp>
      <p:sp>
        <p:nvSpPr>
          <p:cNvPr id="27" name="Rectangle 26"/>
          <p:cNvSpPr/>
          <p:nvPr/>
        </p:nvSpPr>
        <p:spPr>
          <a:xfrm>
            <a:off x="6137871" y="5470036"/>
            <a:ext cx="4943827" cy="77718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Each cluster:</a:t>
            </a:r>
          </a:p>
          <a:p>
            <a:r>
              <a:rPr lang="en-US" sz="2400" dirty="0" smtClean="0">
                <a:solidFill>
                  <a:schemeClr val="tx1"/>
                </a:solidFill>
                <a:latin typeface="Agency FB" panose="020B0503020202020204" pitchFamily="34" charset="0"/>
              </a:rPr>
              <a:t>Adjust nodes between it and neighboring clusters</a:t>
            </a:r>
          </a:p>
        </p:txBody>
      </p:sp>
      <p:sp>
        <p:nvSpPr>
          <p:cNvPr id="28" name="Rectangle 27"/>
          <p:cNvSpPr/>
          <p:nvPr/>
        </p:nvSpPr>
        <p:spPr>
          <a:xfrm>
            <a:off x="666312" y="974659"/>
            <a:ext cx="140703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5722"/>
                </a:solidFill>
                <a:latin typeface="Agency FB" panose="020B0503020202020204" pitchFamily="34" charset="0"/>
              </a:rPr>
              <a:t>GOAL:</a:t>
            </a:r>
            <a:endParaRPr lang="en-GB" sz="3200" b="1" dirty="0">
              <a:solidFill>
                <a:srgbClr val="FF5722"/>
              </a:solidFill>
              <a:latin typeface="Agency FB" panose="020B0503020202020204" pitchFamily="34" charset="0"/>
            </a:endParaRPr>
          </a:p>
        </p:txBody>
      </p:sp>
      <p:pic>
        <p:nvPicPr>
          <p:cNvPr id="29" name="Picture 28"/>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2020583" y="1247861"/>
            <a:ext cx="430403" cy="430403"/>
          </a:xfrm>
          <a:prstGeom prst="rect">
            <a:avLst/>
          </a:prstGeom>
        </p:spPr>
      </p:pic>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19875" y="1933818"/>
            <a:ext cx="431817" cy="431817"/>
          </a:xfrm>
          <a:prstGeom prst="rect">
            <a:avLst/>
          </a:prstGeom>
        </p:spPr>
      </p:pic>
      <p:sp>
        <p:nvSpPr>
          <p:cNvPr id="32" name="Rectangle 31"/>
          <p:cNvSpPr/>
          <p:nvPr/>
        </p:nvSpPr>
        <p:spPr>
          <a:xfrm>
            <a:off x="2445851" y="1212291"/>
            <a:ext cx="3944316" cy="46597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Algorithm should take polynomial time</a:t>
            </a:r>
            <a:endParaRPr lang="en-GB" sz="2400" dirty="0">
              <a:solidFill>
                <a:schemeClr val="tx1"/>
              </a:solidFill>
              <a:latin typeface="Agency FB" panose="020B0503020202020204" pitchFamily="34" charset="0"/>
            </a:endParaRPr>
          </a:p>
        </p:txBody>
      </p:sp>
      <p:sp>
        <p:nvSpPr>
          <p:cNvPr id="33" name="Rectangle 32"/>
          <p:cNvSpPr/>
          <p:nvPr/>
        </p:nvSpPr>
        <p:spPr>
          <a:xfrm>
            <a:off x="2505166" y="1874714"/>
            <a:ext cx="4441528" cy="46597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Although iteratively expands subgraphs</a:t>
            </a:r>
            <a:endParaRPr lang="en-GB" sz="2400" dirty="0">
              <a:solidFill>
                <a:schemeClr val="tx1"/>
              </a:solidFill>
              <a:latin typeface="Agency FB" panose="020B0503020202020204" pitchFamily="34" charset="0"/>
            </a:endParaRPr>
          </a:p>
        </p:txBody>
      </p:sp>
      <p:sp>
        <p:nvSpPr>
          <p:cNvPr id="37" name="Rectangle 36"/>
          <p:cNvSpPr/>
          <p:nvPr/>
        </p:nvSpPr>
        <p:spPr>
          <a:xfrm>
            <a:off x="2505166" y="2287741"/>
            <a:ext cx="8576532" cy="46597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Clustering in each later round should be built upon the previous rounds’ clustering</a:t>
            </a:r>
            <a:endParaRPr lang="en-GB" sz="2400" dirty="0">
              <a:solidFill>
                <a:schemeClr val="tx1"/>
              </a:solidFill>
              <a:latin typeface="Agency FB" panose="020B0503020202020204" pitchFamily="34" charset="0"/>
            </a:endParaRPr>
          </a:p>
        </p:txBody>
      </p:sp>
      <p:sp>
        <p:nvSpPr>
          <p:cNvPr id="38" name="Rectangle 37"/>
          <p:cNvSpPr/>
          <p:nvPr/>
        </p:nvSpPr>
        <p:spPr>
          <a:xfrm>
            <a:off x="4882115" y="240988"/>
            <a:ext cx="3662991" cy="5582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solidFill>
                  <a:srgbClr val="FF5722"/>
                </a:solidFill>
                <a:latin typeface="Agency FB" panose="020B0503020202020204" pitchFamily="34" charset="0"/>
              </a:rPr>
              <a:t>Greedy Algorithm</a:t>
            </a:r>
            <a:endParaRPr lang="en-GB" sz="3600" b="1" dirty="0">
              <a:solidFill>
                <a:srgbClr val="FF5722"/>
              </a:solidFill>
              <a:latin typeface="Agency FB" panose="020B0503020202020204" pitchFamily="34" charset="0"/>
            </a:endParaRPr>
          </a:p>
        </p:txBody>
      </p:sp>
    </p:spTree>
    <p:extLst>
      <p:ext uri="{BB962C8B-B14F-4D97-AF65-F5344CB8AC3E}">
        <p14:creationId xmlns:p14="http://schemas.microsoft.com/office/powerpoint/2010/main" val="27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95520" cy="7506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0" name="Rectangle 19"/>
          <p:cNvSpPr/>
          <p:nvPr/>
        </p:nvSpPr>
        <p:spPr>
          <a:xfrm>
            <a:off x="88046" y="273486"/>
            <a:ext cx="388556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4.1</a:t>
            </a:r>
            <a:r>
              <a:rPr lang="en-US" sz="3600" b="1" dirty="0" smtClean="0">
                <a:solidFill>
                  <a:srgbClr val="FF5722"/>
                </a:solidFill>
                <a:latin typeface="Agency FB" panose="020B0503020202020204" pitchFamily="34" charset="0"/>
              </a:rPr>
              <a:t> Greedy </a:t>
            </a:r>
            <a:r>
              <a:rPr lang="en-US" sz="3600" b="1" dirty="0" smtClean="0">
                <a:solidFill>
                  <a:srgbClr val="FF5722"/>
                </a:solidFill>
                <a:latin typeface="Agency FB" panose="020B0503020202020204" pitchFamily="34" charset="0"/>
              </a:rPr>
              <a:t>Algorithm</a:t>
            </a:r>
            <a:endParaRPr lang="en-GB" sz="3600" b="1" dirty="0">
              <a:solidFill>
                <a:srgbClr val="FF5722"/>
              </a:solidFill>
              <a:latin typeface="Agency FB" panose="020B0503020202020204" pitchFamily="34" charset="0"/>
            </a:endParaRPr>
          </a:p>
        </p:txBody>
      </p:sp>
      <p:sp>
        <p:nvSpPr>
          <p:cNvPr id="63" name="Rectangle 62"/>
          <p:cNvSpPr/>
          <p:nvPr/>
        </p:nvSpPr>
        <p:spPr>
          <a:xfrm>
            <a:off x="1882330" y="1919360"/>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01</a:t>
            </a:r>
            <a:endParaRPr lang="en-GB" sz="2400" b="1" dirty="0">
              <a:solidFill>
                <a:schemeClr val="tx1"/>
              </a:solidFill>
              <a:latin typeface="Cambria" panose="02040503050406030204" pitchFamily="18" charset="0"/>
            </a:endParaRPr>
          </a:p>
        </p:txBody>
      </p:sp>
      <p:sp>
        <p:nvSpPr>
          <p:cNvPr id="72" name="Rectangle 71"/>
          <p:cNvSpPr/>
          <p:nvPr/>
        </p:nvSpPr>
        <p:spPr>
          <a:xfrm>
            <a:off x="2899600" y="1779001"/>
            <a:ext cx="415627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For each neighbor cluster</a:t>
            </a:r>
            <a:endParaRPr lang="en-GB" sz="2400" dirty="0">
              <a:solidFill>
                <a:schemeClr val="tx1"/>
              </a:solidFill>
              <a:latin typeface="Agency FB" panose="020B0503020202020204" pitchFamily="34" charset="0"/>
            </a:endParaRPr>
          </a:p>
        </p:txBody>
      </p:sp>
      <p:cxnSp>
        <p:nvCxnSpPr>
          <p:cNvPr id="38" name="Straight Connector 37"/>
          <p:cNvCxnSpPr/>
          <p:nvPr/>
        </p:nvCxnSpPr>
        <p:spPr>
          <a:xfrm>
            <a:off x="2561363" y="1849879"/>
            <a:ext cx="0" cy="109728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753622" y="1849879"/>
            <a:ext cx="0" cy="45720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2899599" y="2478655"/>
            <a:ext cx="202505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Evaluate merging </a:t>
            </a:r>
            <a:endParaRPr lang="en-GB" sz="2400" dirty="0">
              <a:solidFill>
                <a:schemeClr val="tx1"/>
              </a:solidFill>
              <a:latin typeface="Agency FB" panose="020B0503020202020204" pitchFamily="34" charset="0"/>
            </a:endParaRPr>
          </a:p>
        </p:txBody>
      </p:sp>
      <p:cxnSp>
        <p:nvCxnSpPr>
          <p:cNvPr id="43" name="Straight Connector 42"/>
          <p:cNvCxnSpPr/>
          <p:nvPr/>
        </p:nvCxnSpPr>
        <p:spPr>
          <a:xfrm flipH="1">
            <a:off x="2753622" y="2445151"/>
            <a:ext cx="0" cy="45720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882330" y="3474976"/>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02</a:t>
            </a:r>
            <a:endParaRPr lang="en-GB" sz="2400" b="1" dirty="0">
              <a:solidFill>
                <a:schemeClr val="tx1"/>
              </a:solidFill>
              <a:latin typeface="Cambria" panose="02040503050406030204" pitchFamily="18" charset="0"/>
            </a:endParaRPr>
          </a:p>
        </p:txBody>
      </p:sp>
      <p:sp>
        <p:nvSpPr>
          <p:cNvPr id="60" name="Rectangle 59"/>
          <p:cNvSpPr/>
          <p:nvPr/>
        </p:nvSpPr>
        <p:spPr>
          <a:xfrm>
            <a:off x="2899599" y="3424659"/>
            <a:ext cx="258043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Better clustering found</a:t>
            </a:r>
            <a:endParaRPr lang="en-GB" sz="2400" dirty="0">
              <a:solidFill>
                <a:schemeClr val="tx1"/>
              </a:solidFill>
              <a:latin typeface="Agency FB" panose="020B0503020202020204" pitchFamily="34" charset="0"/>
            </a:endParaRPr>
          </a:p>
        </p:txBody>
      </p:sp>
      <p:cxnSp>
        <p:nvCxnSpPr>
          <p:cNvPr id="61" name="Straight Connector 60"/>
          <p:cNvCxnSpPr/>
          <p:nvPr/>
        </p:nvCxnSpPr>
        <p:spPr>
          <a:xfrm>
            <a:off x="2561363" y="3405495"/>
            <a:ext cx="0" cy="109728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973609" y="4176094"/>
            <a:ext cx="210" cy="385181"/>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973609" y="4655518"/>
            <a:ext cx="210" cy="385181"/>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977515" y="5101425"/>
            <a:ext cx="210" cy="385181"/>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5904" y="1792307"/>
            <a:ext cx="1157474" cy="41532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9625" y="2536901"/>
            <a:ext cx="1539897" cy="415414"/>
          </a:xfrm>
          <a:prstGeom prst="rect">
            <a:avLst/>
          </a:prstGeom>
        </p:spPr>
      </p:pic>
      <p:sp>
        <p:nvSpPr>
          <p:cNvPr id="62" name="Rectangle 61"/>
          <p:cNvSpPr/>
          <p:nvPr/>
        </p:nvSpPr>
        <p:spPr>
          <a:xfrm>
            <a:off x="6358877" y="2499245"/>
            <a:ext cx="254057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generates better result</a:t>
            </a:r>
            <a:endParaRPr lang="en-GB" sz="2400" dirty="0">
              <a:solidFill>
                <a:schemeClr val="tx1"/>
              </a:solidFill>
              <a:latin typeface="Agency FB" panose="020B0503020202020204" pitchFamily="34" charset="0"/>
            </a:endParaRPr>
          </a:p>
        </p:txBody>
      </p:sp>
      <p:sp>
        <p:nvSpPr>
          <p:cNvPr id="64" name="Rectangle 63"/>
          <p:cNvSpPr/>
          <p:nvPr/>
        </p:nvSpPr>
        <p:spPr>
          <a:xfrm>
            <a:off x="4670500" y="4135953"/>
            <a:ext cx="78307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Merge</a:t>
            </a:r>
            <a:endParaRPr lang="en-GB" sz="2400" dirty="0">
              <a:solidFill>
                <a:schemeClr val="tx1"/>
              </a:solidFill>
              <a:latin typeface="Agency FB" panose="020B0503020202020204" pitchFamily="34" charset="0"/>
            </a:endParaRPr>
          </a:p>
        </p:txBody>
      </p:sp>
      <p:pic>
        <p:nvPicPr>
          <p:cNvPr id="67" name="Picture 6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8310" y="4164330"/>
            <a:ext cx="1570623" cy="423703"/>
          </a:xfrm>
          <a:prstGeom prst="rect">
            <a:avLst/>
          </a:prstGeom>
        </p:spPr>
      </p:pic>
      <p:sp>
        <p:nvSpPr>
          <p:cNvPr id="68" name="Rectangle 67"/>
          <p:cNvSpPr/>
          <p:nvPr/>
        </p:nvSpPr>
        <p:spPr>
          <a:xfrm>
            <a:off x="4036459" y="4156947"/>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(1)</a:t>
            </a:r>
            <a:endParaRPr lang="en-GB" sz="2000" b="1" dirty="0">
              <a:solidFill>
                <a:schemeClr val="tx1"/>
              </a:solidFill>
              <a:latin typeface="Cambria" panose="02040503050406030204" pitchFamily="18" charset="0"/>
            </a:endParaRPr>
          </a:p>
        </p:txBody>
      </p:sp>
      <p:sp>
        <p:nvSpPr>
          <p:cNvPr id="69" name="Rectangle 68"/>
          <p:cNvSpPr/>
          <p:nvPr/>
        </p:nvSpPr>
        <p:spPr>
          <a:xfrm>
            <a:off x="4677227" y="4655252"/>
            <a:ext cx="78307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Add</a:t>
            </a:r>
            <a:endParaRPr lang="en-GB" sz="2400" dirty="0">
              <a:solidFill>
                <a:schemeClr val="tx1"/>
              </a:solidFill>
              <a:latin typeface="Agency FB" panose="020B0503020202020204" pitchFamily="34" charset="0"/>
            </a:endParaRPr>
          </a:p>
        </p:txBody>
      </p:sp>
      <p:sp>
        <p:nvSpPr>
          <p:cNvPr id="71" name="Rectangle 70"/>
          <p:cNvSpPr/>
          <p:nvPr/>
        </p:nvSpPr>
        <p:spPr>
          <a:xfrm>
            <a:off x="4043186" y="4676246"/>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(2)</a:t>
            </a:r>
            <a:endParaRPr lang="en-GB" sz="2000" b="1" dirty="0">
              <a:solidFill>
                <a:schemeClr val="tx1"/>
              </a:solidFill>
              <a:latin typeface="Cambria" panose="02040503050406030204" pitchFamily="18" charset="0"/>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2974" y="4690213"/>
            <a:ext cx="1188025" cy="423754"/>
          </a:xfrm>
          <a:prstGeom prst="rect">
            <a:avLst/>
          </a:prstGeom>
        </p:spPr>
      </p:pic>
      <p:sp>
        <p:nvSpPr>
          <p:cNvPr id="73" name="Rectangle 72"/>
          <p:cNvSpPr/>
          <p:nvPr/>
        </p:nvSpPr>
        <p:spPr>
          <a:xfrm>
            <a:off x="4669895" y="5088414"/>
            <a:ext cx="455175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Remove         from          if               </a:t>
            </a:r>
            <a:endParaRPr lang="en-GB" sz="2400" dirty="0">
              <a:solidFill>
                <a:schemeClr val="tx1"/>
              </a:solidFill>
              <a:latin typeface="Agency FB" panose="020B0503020202020204" pitchFamily="34" charset="0"/>
            </a:endParaRPr>
          </a:p>
        </p:txBody>
      </p:sp>
      <p:sp>
        <p:nvSpPr>
          <p:cNvPr id="74" name="Rectangle 73"/>
          <p:cNvSpPr/>
          <p:nvPr/>
        </p:nvSpPr>
        <p:spPr>
          <a:xfrm>
            <a:off x="4035854" y="5109408"/>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(3)</a:t>
            </a:r>
            <a:endParaRPr lang="en-GB" sz="2000" b="1" dirty="0">
              <a:solidFill>
                <a:schemeClr val="tx1"/>
              </a:solidFill>
              <a:latin typeface="Cambria" panose="02040503050406030204" pitchFamily="18" charset="0"/>
            </a:endParaRPr>
          </a:p>
        </p:txBody>
      </p:sp>
      <p:pic>
        <p:nvPicPr>
          <p:cNvPr id="75" name="Picture 74"/>
          <p:cNvPicPr>
            <a:picLocks noChangeAspect="1"/>
          </p:cNvPicPr>
          <p:nvPr/>
        </p:nvPicPr>
        <p:blipFill rotWithShape="1">
          <a:blip r:embed="rId4">
            <a:extLst>
              <a:ext uri="{28A0092B-C50C-407E-A947-70E740481C1C}">
                <a14:useLocalDpi xmlns:a14="http://schemas.microsoft.com/office/drawing/2010/main" val="0"/>
              </a:ext>
            </a:extLst>
          </a:blip>
          <a:srcRect l="74571" t="-3851" b="-1"/>
          <a:stretch/>
        </p:blipFill>
        <p:spPr>
          <a:xfrm>
            <a:off x="5615935" y="5088415"/>
            <a:ext cx="410934" cy="423754"/>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6824" y="5145849"/>
            <a:ext cx="465651" cy="405952"/>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89851" y="5134863"/>
            <a:ext cx="1331288" cy="395672"/>
          </a:xfrm>
          <a:prstGeom prst="rect">
            <a:avLst/>
          </a:prstGeom>
        </p:spPr>
      </p:pic>
      <p:sp>
        <p:nvSpPr>
          <p:cNvPr id="78" name="Rectangle 77"/>
          <p:cNvSpPr/>
          <p:nvPr/>
        </p:nvSpPr>
        <p:spPr>
          <a:xfrm>
            <a:off x="473369" y="3031963"/>
            <a:ext cx="1239844" cy="4746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5722"/>
                </a:solidFill>
                <a:latin typeface="Agency FB" panose="020B0503020202020204" pitchFamily="34" charset="0"/>
              </a:rPr>
              <a:t>MERGE</a:t>
            </a:r>
            <a:endParaRPr lang="en-GB" sz="3200" b="1" dirty="0">
              <a:solidFill>
                <a:srgbClr val="FF5722"/>
              </a:solidFill>
              <a:latin typeface="Agency FB" panose="020B0503020202020204" pitchFamily="34" charset="0"/>
            </a:endParaRPr>
          </a:p>
        </p:txBody>
      </p:sp>
    </p:spTree>
    <p:extLst>
      <p:ext uri="{BB962C8B-B14F-4D97-AF65-F5344CB8AC3E}">
        <p14:creationId xmlns:p14="http://schemas.microsoft.com/office/powerpoint/2010/main" val="23768427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95520" cy="7506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0" name="Rectangle 19"/>
          <p:cNvSpPr/>
          <p:nvPr/>
        </p:nvSpPr>
        <p:spPr>
          <a:xfrm>
            <a:off x="88046" y="273486"/>
            <a:ext cx="388556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4.1</a:t>
            </a:r>
            <a:r>
              <a:rPr lang="en-US" sz="3600" b="1" dirty="0" smtClean="0">
                <a:solidFill>
                  <a:srgbClr val="FF5722"/>
                </a:solidFill>
                <a:latin typeface="Agency FB" panose="020B0503020202020204" pitchFamily="34" charset="0"/>
              </a:rPr>
              <a:t> Greedy </a:t>
            </a:r>
            <a:r>
              <a:rPr lang="en-US" sz="3600" b="1" dirty="0" smtClean="0">
                <a:solidFill>
                  <a:srgbClr val="FF5722"/>
                </a:solidFill>
                <a:latin typeface="Agency FB" panose="020B0503020202020204" pitchFamily="34" charset="0"/>
              </a:rPr>
              <a:t>Algorithm</a:t>
            </a:r>
            <a:endParaRPr lang="en-GB" sz="3600" b="1" dirty="0">
              <a:solidFill>
                <a:srgbClr val="FF5722"/>
              </a:solidFill>
              <a:latin typeface="Agency FB" panose="020B0503020202020204" pitchFamily="34" charset="0"/>
            </a:endParaRPr>
          </a:p>
        </p:txBody>
      </p:sp>
      <p:sp>
        <p:nvSpPr>
          <p:cNvPr id="78" name="Rectangle 77"/>
          <p:cNvSpPr/>
          <p:nvPr/>
        </p:nvSpPr>
        <p:spPr>
          <a:xfrm>
            <a:off x="642676" y="2105490"/>
            <a:ext cx="1909137" cy="4746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5722"/>
                </a:solidFill>
                <a:latin typeface="Agency FB" panose="020B0503020202020204" pitchFamily="34" charset="0"/>
              </a:rPr>
              <a:t>EXAMPLE</a:t>
            </a:r>
            <a:endParaRPr lang="en-GB" sz="3200" b="1" dirty="0">
              <a:solidFill>
                <a:srgbClr val="FF5722"/>
              </a:solidFill>
              <a:latin typeface="Agency FB" panose="020B0503020202020204" pitchFamily="34" charset="0"/>
            </a:endParaRPr>
          </a:p>
        </p:txBody>
      </p:sp>
    </p:spTree>
    <p:extLst>
      <p:ext uri="{BB962C8B-B14F-4D97-AF65-F5344CB8AC3E}">
        <p14:creationId xmlns:p14="http://schemas.microsoft.com/office/powerpoint/2010/main" val="26590042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95520" cy="7506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0" name="Rectangle 19"/>
          <p:cNvSpPr/>
          <p:nvPr/>
        </p:nvSpPr>
        <p:spPr>
          <a:xfrm>
            <a:off x="88046" y="273486"/>
            <a:ext cx="388556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4.1</a:t>
            </a:r>
            <a:r>
              <a:rPr lang="en-US" sz="3600" b="1" dirty="0" smtClean="0">
                <a:solidFill>
                  <a:srgbClr val="FF5722"/>
                </a:solidFill>
                <a:latin typeface="Agency FB" panose="020B0503020202020204" pitchFamily="34" charset="0"/>
              </a:rPr>
              <a:t> Greedy </a:t>
            </a:r>
            <a:r>
              <a:rPr lang="en-US" sz="3600" b="1" dirty="0" smtClean="0">
                <a:solidFill>
                  <a:srgbClr val="FF5722"/>
                </a:solidFill>
                <a:latin typeface="Agency FB" panose="020B0503020202020204" pitchFamily="34" charset="0"/>
              </a:rPr>
              <a:t>Algorithm</a:t>
            </a:r>
            <a:endParaRPr lang="en-GB" sz="3600" b="1" dirty="0">
              <a:solidFill>
                <a:srgbClr val="FF5722"/>
              </a:solidFill>
              <a:latin typeface="Agency FB" panose="020B0503020202020204" pitchFamily="34" charset="0"/>
            </a:endParaRPr>
          </a:p>
        </p:txBody>
      </p:sp>
      <p:sp>
        <p:nvSpPr>
          <p:cNvPr id="63" name="Rectangle 62"/>
          <p:cNvSpPr/>
          <p:nvPr/>
        </p:nvSpPr>
        <p:spPr>
          <a:xfrm>
            <a:off x="1882330" y="1262123"/>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01</a:t>
            </a:r>
            <a:endParaRPr lang="en-GB" sz="2400" b="1" dirty="0">
              <a:solidFill>
                <a:schemeClr val="tx1"/>
              </a:solidFill>
              <a:latin typeface="Cambria" panose="02040503050406030204" pitchFamily="18" charset="0"/>
            </a:endParaRPr>
          </a:p>
        </p:txBody>
      </p:sp>
      <p:sp>
        <p:nvSpPr>
          <p:cNvPr id="72" name="Rectangle 71"/>
          <p:cNvSpPr/>
          <p:nvPr/>
        </p:nvSpPr>
        <p:spPr>
          <a:xfrm>
            <a:off x="2899600" y="1121764"/>
            <a:ext cx="415627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For each node</a:t>
            </a:r>
            <a:endParaRPr lang="en-GB" sz="2400" dirty="0">
              <a:solidFill>
                <a:schemeClr val="tx1"/>
              </a:solidFill>
              <a:latin typeface="Agency FB" panose="020B0503020202020204" pitchFamily="34" charset="0"/>
            </a:endParaRPr>
          </a:p>
        </p:txBody>
      </p:sp>
      <p:cxnSp>
        <p:nvCxnSpPr>
          <p:cNvPr id="38" name="Straight Connector 37"/>
          <p:cNvCxnSpPr/>
          <p:nvPr/>
        </p:nvCxnSpPr>
        <p:spPr>
          <a:xfrm>
            <a:off x="2561363" y="1192642"/>
            <a:ext cx="0" cy="91440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753622" y="1192642"/>
            <a:ext cx="0" cy="45720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483962" y="1542593"/>
            <a:ext cx="202505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Evaluate Splitting </a:t>
            </a:r>
            <a:endParaRPr lang="en-GB" sz="2400" dirty="0">
              <a:solidFill>
                <a:schemeClr val="tx1"/>
              </a:solidFill>
              <a:latin typeface="Agency FB" panose="020B0503020202020204" pitchFamily="34" charset="0"/>
            </a:endParaRPr>
          </a:p>
        </p:txBody>
      </p:sp>
      <p:cxnSp>
        <p:nvCxnSpPr>
          <p:cNvPr id="43" name="Straight Connector 42"/>
          <p:cNvCxnSpPr/>
          <p:nvPr/>
        </p:nvCxnSpPr>
        <p:spPr>
          <a:xfrm flipH="1">
            <a:off x="3359251" y="1647318"/>
            <a:ext cx="0" cy="36576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882330" y="2384720"/>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02</a:t>
            </a:r>
            <a:endParaRPr lang="en-GB" sz="2400" b="1" dirty="0">
              <a:solidFill>
                <a:schemeClr val="tx1"/>
              </a:solidFill>
              <a:latin typeface="Cambria" panose="02040503050406030204" pitchFamily="18" charset="0"/>
            </a:endParaRPr>
          </a:p>
        </p:txBody>
      </p:sp>
      <p:sp>
        <p:nvSpPr>
          <p:cNvPr id="60" name="Rectangle 59"/>
          <p:cNvSpPr/>
          <p:nvPr/>
        </p:nvSpPr>
        <p:spPr>
          <a:xfrm>
            <a:off x="2899599" y="2334403"/>
            <a:ext cx="184851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Found a node</a:t>
            </a:r>
            <a:endParaRPr lang="en-GB" sz="2400" dirty="0">
              <a:solidFill>
                <a:schemeClr val="tx1"/>
              </a:solidFill>
              <a:latin typeface="Agency FB" panose="020B0503020202020204" pitchFamily="34" charset="0"/>
            </a:endParaRPr>
          </a:p>
        </p:txBody>
      </p:sp>
      <p:cxnSp>
        <p:nvCxnSpPr>
          <p:cNvPr id="61" name="Straight Connector 60"/>
          <p:cNvCxnSpPr/>
          <p:nvPr/>
        </p:nvCxnSpPr>
        <p:spPr>
          <a:xfrm>
            <a:off x="2561363" y="2315239"/>
            <a:ext cx="0" cy="109728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897560" y="2434457"/>
            <a:ext cx="210" cy="385181"/>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809186" y="1531421"/>
            <a:ext cx="355794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out generates better clustering</a:t>
            </a:r>
            <a:endParaRPr lang="en-GB" sz="2400" dirty="0">
              <a:solidFill>
                <a:schemeClr val="tx1"/>
              </a:solidFill>
              <a:latin typeface="Agency FB" panose="020B0503020202020204" pitchFamily="34" charset="0"/>
            </a:endParaRPr>
          </a:p>
        </p:txBody>
      </p:sp>
      <p:sp>
        <p:nvSpPr>
          <p:cNvPr id="64" name="Rectangle 63"/>
          <p:cNvSpPr/>
          <p:nvPr/>
        </p:nvSpPr>
        <p:spPr>
          <a:xfrm>
            <a:off x="5095345" y="2376018"/>
            <a:ext cx="2382645"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Create a new cluster</a:t>
            </a:r>
            <a:endParaRPr lang="en-GB" sz="2400" dirty="0">
              <a:solidFill>
                <a:schemeClr val="tx1"/>
              </a:solidFill>
              <a:latin typeface="Agency FB" panose="020B0503020202020204" pitchFamily="34" charset="0"/>
            </a:endParaRPr>
          </a:p>
        </p:txBody>
      </p:sp>
      <p:sp>
        <p:nvSpPr>
          <p:cNvPr id="78" name="Rectangle 77"/>
          <p:cNvSpPr/>
          <p:nvPr/>
        </p:nvSpPr>
        <p:spPr>
          <a:xfrm>
            <a:off x="421003" y="3373785"/>
            <a:ext cx="1239844" cy="4746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5722"/>
                </a:solidFill>
                <a:latin typeface="Agency FB" panose="020B0503020202020204" pitchFamily="34" charset="0"/>
              </a:rPr>
              <a:t>SPLIT</a:t>
            </a:r>
            <a:endParaRPr lang="en-GB" sz="3200" b="1" dirty="0">
              <a:solidFill>
                <a:srgbClr val="FF5722"/>
              </a:solidFill>
              <a:latin typeface="Agency FB" panose="020B0503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461" y="1016025"/>
            <a:ext cx="1197330" cy="566852"/>
          </a:xfrm>
          <a:prstGeom prst="rect">
            <a:avLst/>
          </a:prstGeom>
        </p:spPr>
      </p:pic>
      <p:pic>
        <p:nvPicPr>
          <p:cNvPr id="41" name="Picture 40"/>
          <p:cNvPicPr>
            <a:picLocks noChangeAspect="1"/>
          </p:cNvPicPr>
          <p:nvPr/>
        </p:nvPicPr>
        <p:blipFill rotWithShape="1">
          <a:blip r:embed="rId3">
            <a:extLst>
              <a:ext uri="{28A0092B-C50C-407E-A947-70E740481C1C}">
                <a14:useLocalDpi xmlns:a14="http://schemas.microsoft.com/office/drawing/2010/main" val="0"/>
              </a:ext>
            </a:extLst>
          </a:blip>
          <a:srcRect t="782" r="65624"/>
          <a:stretch/>
        </p:blipFill>
        <p:spPr>
          <a:xfrm>
            <a:off x="5356991" y="1456479"/>
            <a:ext cx="411594" cy="562419"/>
          </a:xfrm>
          <a:prstGeom prst="rect">
            <a:avLst/>
          </a:prstGeom>
        </p:spPr>
      </p:pic>
      <p:pic>
        <p:nvPicPr>
          <p:cNvPr id="44" name="Picture 43"/>
          <p:cNvPicPr>
            <a:picLocks noChangeAspect="1"/>
          </p:cNvPicPr>
          <p:nvPr/>
        </p:nvPicPr>
        <p:blipFill rotWithShape="1">
          <a:blip r:embed="rId3">
            <a:extLst>
              <a:ext uri="{28A0092B-C50C-407E-A947-70E740481C1C}">
                <a14:useLocalDpi xmlns:a14="http://schemas.microsoft.com/office/drawing/2010/main" val="0"/>
              </a:ext>
            </a:extLst>
          </a:blip>
          <a:srcRect t="782" r="65624"/>
          <a:stretch/>
        </p:blipFill>
        <p:spPr>
          <a:xfrm>
            <a:off x="4288390" y="2195200"/>
            <a:ext cx="411594" cy="562419"/>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t="13838" b="5653"/>
          <a:stretch/>
        </p:blipFill>
        <p:spPr>
          <a:xfrm>
            <a:off x="7282099" y="2351363"/>
            <a:ext cx="1796940" cy="551369"/>
          </a:xfrm>
          <a:prstGeom prst="rect">
            <a:avLst/>
          </a:prstGeom>
        </p:spPr>
      </p:pic>
      <p:cxnSp>
        <p:nvCxnSpPr>
          <p:cNvPr id="45" name="Straight Connector 44"/>
          <p:cNvCxnSpPr/>
          <p:nvPr/>
        </p:nvCxnSpPr>
        <p:spPr>
          <a:xfrm>
            <a:off x="4887337" y="2921232"/>
            <a:ext cx="210" cy="385181"/>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095345" y="2828079"/>
            <a:ext cx="2382645"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Conduct Steps 3-4</a:t>
            </a:r>
            <a:endParaRPr lang="en-GB" sz="2400" dirty="0">
              <a:solidFill>
                <a:schemeClr val="tx1"/>
              </a:solidFill>
              <a:latin typeface="Agency FB" panose="020B0503020202020204" pitchFamily="34" charset="0"/>
            </a:endParaRPr>
          </a:p>
        </p:txBody>
      </p:sp>
      <p:sp>
        <p:nvSpPr>
          <p:cNvPr id="47" name="Rectangle 46"/>
          <p:cNvSpPr/>
          <p:nvPr/>
        </p:nvSpPr>
        <p:spPr>
          <a:xfrm>
            <a:off x="1882330" y="3767631"/>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03</a:t>
            </a:r>
            <a:endParaRPr lang="en-GB" sz="2400" b="1" dirty="0">
              <a:solidFill>
                <a:schemeClr val="tx1"/>
              </a:solidFill>
              <a:latin typeface="Cambria" panose="02040503050406030204" pitchFamily="18" charset="0"/>
            </a:endParaRPr>
          </a:p>
        </p:txBody>
      </p:sp>
      <p:sp>
        <p:nvSpPr>
          <p:cNvPr id="48" name="Rectangle 47"/>
          <p:cNvSpPr/>
          <p:nvPr/>
        </p:nvSpPr>
        <p:spPr>
          <a:xfrm>
            <a:off x="2899599" y="3710190"/>
            <a:ext cx="256553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For each remaining node</a:t>
            </a:r>
            <a:endParaRPr lang="en-GB" sz="2400" dirty="0">
              <a:solidFill>
                <a:schemeClr val="tx1"/>
              </a:solidFill>
              <a:latin typeface="Agency FB" panose="020B0503020202020204" pitchFamily="34" charset="0"/>
            </a:endParaRPr>
          </a:p>
        </p:txBody>
      </p:sp>
      <p:cxnSp>
        <p:nvCxnSpPr>
          <p:cNvPr id="49" name="Straight Connector 48"/>
          <p:cNvCxnSpPr/>
          <p:nvPr/>
        </p:nvCxnSpPr>
        <p:spPr>
          <a:xfrm>
            <a:off x="2561363" y="3698150"/>
            <a:ext cx="0" cy="109728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t="13569" b="2717"/>
          <a:stretch/>
        </p:blipFill>
        <p:spPr>
          <a:xfrm>
            <a:off x="5465135" y="3624442"/>
            <a:ext cx="1520438" cy="537809"/>
          </a:xfrm>
          <a:prstGeom prst="rect">
            <a:avLst/>
          </a:prstGeom>
        </p:spPr>
      </p:pic>
      <p:cxnSp>
        <p:nvCxnSpPr>
          <p:cNvPr id="50" name="Straight Connector 49"/>
          <p:cNvCxnSpPr/>
          <p:nvPr/>
        </p:nvCxnSpPr>
        <p:spPr>
          <a:xfrm flipH="1">
            <a:off x="2825496" y="3752901"/>
            <a:ext cx="0" cy="45720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541732" y="4254649"/>
            <a:ext cx="582477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Evaluate moving                           obtains better clustering</a:t>
            </a:r>
            <a:endParaRPr lang="en-GB" sz="2400" dirty="0">
              <a:solidFill>
                <a:schemeClr val="tx1"/>
              </a:solidFill>
              <a:latin typeface="Agency FB" panose="020B0503020202020204" pitchFamily="34" charset="0"/>
            </a:endParaRPr>
          </a:p>
        </p:txBody>
      </p:sp>
      <p:cxnSp>
        <p:nvCxnSpPr>
          <p:cNvPr id="52" name="Straight Connector 51"/>
          <p:cNvCxnSpPr/>
          <p:nvPr/>
        </p:nvCxnSpPr>
        <p:spPr>
          <a:xfrm flipH="1">
            <a:off x="3379947" y="4380639"/>
            <a:ext cx="0" cy="36576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39008" y="4221145"/>
            <a:ext cx="1437783" cy="483559"/>
          </a:xfrm>
          <a:prstGeom prst="rect">
            <a:avLst/>
          </a:prstGeom>
        </p:spPr>
      </p:pic>
      <p:sp>
        <p:nvSpPr>
          <p:cNvPr id="55" name="Rectangle 54"/>
          <p:cNvSpPr/>
          <p:nvPr/>
        </p:nvSpPr>
        <p:spPr>
          <a:xfrm>
            <a:off x="1882330" y="5584472"/>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04</a:t>
            </a:r>
            <a:endParaRPr lang="en-GB" sz="2400" b="1" dirty="0">
              <a:solidFill>
                <a:schemeClr val="tx1"/>
              </a:solidFill>
              <a:latin typeface="Cambria" panose="02040503050406030204" pitchFamily="18" charset="0"/>
            </a:endParaRPr>
          </a:p>
        </p:txBody>
      </p:sp>
      <p:sp>
        <p:nvSpPr>
          <p:cNvPr id="56" name="Rectangle 55"/>
          <p:cNvSpPr/>
          <p:nvPr/>
        </p:nvSpPr>
        <p:spPr>
          <a:xfrm>
            <a:off x="2899599" y="5527031"/>
            <a:ext cx="764789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Add                           to            if they are connected to other clusters</a:t>
            </a:r>
            <a:endParaRPr lang="en-GB" sz="2400" dirty="0">
              <a:solidFill>
                <a:schemeClr val="tx1"/>
              </a:solidFill>
              <a:latin typeface="Agency FB" panose="020B0503020202020204" pitchFamily="34" charset="0"/>
            </a:endParaRPr>
          </a:p>
        </p:txBody>
      </p:sp>
      <p:cxnSp>
        <p:nvCxnSpPr>
          <p:cNvPr id="57" name="Straight Connector 56"/>
          <p:cNvCxnSpPr/>
          <p:nvPr/>
        </p:nvCxnSpPr>
        <p:spPr>
          <a:xfrm>
            <a:off x="2561363" y="5514991"/>
            <a:ext cx="0" cy="64008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3962" y="5584472"/>
            <a:ext cx="1396809" cy="408696"/>
          </a:xfrm>
          <a:prstGeom prst="rect">
            <a:avLst/>
          </a:prstGeom>
        </p:spPr>
      </p:pic>
      <p:pic>
        <p:nvPicPr>
          <p:cNvPr id="65" name="Picture 6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41735" y="5573562"/>
            <a:ext cx="568363" cy="495496"/>
          </a:xfrm>
          <a:prstGeom prst="rect">
            <a:avLst/>
          </a:prstGeom>
        </p:spPr>
      </p:pic>
      <p:sp>
        <p:nvSpPr>
          <p:cNvPr id="70" name="Rectangle 69"/>
          <p:cNvSpPr/>
          <p:nvPr/>
        </p:nvSpPr>
        <p:spPr>
          <a:xfrm>
            <a:off x="3541732" y="4711334"/>
            <a:ext cx="582477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if so, move                        and repeat steps 3</a:t>
            </a:r>
            <a:endParaRPr lang="en-GB" sz="2400" dirty="0">
              <a:solidFill>
                <a:schemeClr val="tx1"/>
              </a:solidFill>
              <a:latin typeface="Agency FB" panose="020B0503020202020204" pitchFamily="34" charset="0"/>
            </a:endParaRPr>
          </a:p>
        </p:txBody>
      </p:sp>
      <p:cxnSp>
        <p:nvCxnSpPr>
          <p:cNvPr id="76" name="Straight Connector 75"/>
          <p:cNvCxnSpPr/>
          <p:nvPr/>
        </p:nvCxnSpPr>
        <p:spPr>
          <a:xfrm flipH="1">
            <a:off x="3379947" y="4837324"/>
            <a:ext cx="0" cy="36576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pic>
        <p:nvPicPr>
          <p:cNvPr id="81" name="Picture 8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6243" y="4720249"/>
            <a:ext cx="1311657" cy="441140"/>
          </a:xfrm>
          <a:prstGeom prst="rect">
            <a:avLst/>
          </a:prstGeom>
        </p:spPr>
      </p:pic>
    </p:spTree>
    <p:extLst>
      <p:ext uri="{BB962C8B-B14F-4D97-AF65-F5344CB8AC3E}">
        <p14:creationId xmlns:p14="http://schemas.microsoft.com/office/powerpoint/2010/main" val="7162400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95520" cy="7506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0" name="Rectangle 19"/>
          <p:cNvSpPr/>
          <p:nvPr/>
        </p:nvSpPr>
        <p:spPr>
          <a:xfrm>
            <a:off x="88046" y="273486"/>
            <a:ext cx="388556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4.1</a:t>
            </a:r>
            <a:r>
              <a:rPr lang="en-US" sz="3600" b="1" dirty="0" smtClean="0">
                <a:solidFill>
                  <a:srgbClr val="FF5722"/>
                </a:solidFill>
                <a:latin typeface="Agency FB" panose="020B0503020202020204" pitchFamily="34" charset="0"/>
              </a:rPr>
              <a:t> Greedy </a:t>
            </a:r>
            <a:r>
              <a:rPr lang="en-US" sz="3600" b="1" dirty="0" smtClean="0">
                <a:solidFill>
                  <a:srgbClr val="FF5722"/>
                </a:solidFill>
                <a:latin typeface="Agency FB" panose="020B0503020202020204" pitchFamily="34" charset="0"/>
              </a:rPr>
              <a:t>Algorithm</a:t>
            </a:r>
            <a:endParaRPr lang="en-GB" sz="3600" b="1" dirty="0">
              <a:solidFill>
                <a:srgbClr val="FF5722"/>
              </a:solidFill>
              <a:latin typeface="Agency FB" panose="020B0503020202020204" pitchFamily="34" charset="0"/>
            </a:endParaRPr>
          </a:p>
        </p:txBody>
      </p:sp>
      <p:sp>
        <p:nvSpPr>
          <p:cNvPr id="78" name="Rectangle 77"/>
          <p:cNvSpPr/>
          <p:nvPr/>
        </p:nvSpPr>
        <p:spPr>
          <a:xfrm>
            <a:off x="342900" y="3009303"/>
            <a:ext cx="1239844" cy="4746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5722"/>
                </a:solidFill>
                <a:latin typeface="Agency FB" panose="020B0503020202020204" pitchFamily="34" charset="0"/>
              </a:rPr>
              <a:t>MOVE</a:t>
            </a:r>
            <a:endParaRPr lang="en-GB" sz="3200" b="1" dirty="0">
              <a:solidFill>
                <a:srgbClr val="FF5722"/>
              </a:solidFill>
              <a:latin typeface="Agency FB" panose="020B0503020202020204" pitchFamily="34" charset="0"/>
            </a:endParaRPr>
          </a:p>
        </p:txBody>
      </p:sp>
      <p:sp>
        <p:nvSpPr>
          <p:cNvPr id="41" name="Rectangle 40"/>
          <p:cNvSpPr/>
          <p:nvPr/>
        </p:nvSpPr>
        <p:spPr>
          <a:xfrm>
            <a:off x="1882330" y="1262123"/>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01</a:t>
            </a:r>
            <a:endParaRPr lang="en-GB" sz="2400" b="1" dirty="0">
              <a:solidFill>
                <a:schemeClr val="tx1"/>
              </a:solidFill>
              <a:latin typeface="Cambria" panose="02040503050406030204" pitchFamily="18" charset="0"/>
            </a:endParaRPr>
          </a:p>
        </p:txBody>
      </p:sp>
      <p:sp>
        <p:nvSpPr>
          <p:cNvPr id="44" name="Rectangle 43"/>
          <p:cNvSpPr/>
          <p:nvPr/>
        </p:nvSpPr>
        <p:spPr>
          <a:xfrm>
            <a:off x="2765880" y="1110446"/>
            <a:ext cx="415627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For each neighbor cluster</a:t>
            </a:r>
            <a:endParaRPr lang="en-GB" sz="2400" dirty="0">
              <a:solidFill>
                <a:schemeClr val="tx1"/>
              </a:solidFill>
              <a:latin typeface="Agency FB" panose="020B0503020202020204" pitchFamily="34" charset="0"/>
            </a:endParaRPr>
          </a:p>
        </p:txBody>
      </p:sp>
      <p:cxnSp>
        <p:nvCxnSpPr>
          <p:cNvPr id="45" name="Straight Connector 44"/>
          <p:cNvCxnSpPr/>
          <p:nvPr/>
        </p:nvCxnSpPr>
        <p:spPr>
          <a:xfrm>
            <a:off x="2561363" y="1192642"/>
            <a:ext cx="0" cy="91440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483962" y="1542593"/>
            <a:ext cx="202505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do steps 2-3</a:t>
            </a:r>
            <a:endParaRPr lang="en-GB" sz="2400" dirty="0">
              <a:solidFill>
                <a:schemeClr val="tx1"/>
              </a:solidFill>
              <a:latin typeface="Agency FB" panose="020B0503020202020204" pitchFamily="34" charset="0"/>
            </a:endParaRPr>
          </a:p>
        </p:txBody>
      </p:sp>
      <p:cxnSp>
        <p:nvCxnSpPr>
          <p:cNvPr id="48" name="Straight Connector 47"/>
          <p:cNvCxnSpPr/>
          <p:nvPr/>
        </p:nvCxnSpPr>
        <p:spPr>
          <a:xfrm flipH="1">
            <a:off x="3359251" y="1647318"/>
            <a:ext cx="0" cy="36576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882330" y="2384720"/>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02</a:t>
            </a:r>
            <a:endParaRPr lang="en-GB" sz="2400" b="1" dirty="0">
              <a:solidFill>
                <a:schemeClr val="tx1"/>
              </a:solidFill>
              <a:latin typeface="Cambria" panose="02040503050406030204" pitchFamily="18" charset="0"/>
            </a:endParaRPr>
          </a:p>
        </p:txBody>
      </p:sp>
      <p:sp>
        <p:nvSpPr>
          <p:cNvPr id="50" name="Rectangle 49"/>
          <p:cNvSpPr/>
          <p:nvPr/>
        </p:nvSpPr>
        <p:spPr>
          <a:xfrm>
            <a:off x="2899599" y="2334403"/>
            <a:ext cx="408597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For each node                 connecte</a:t>
            </a:r>
            <a:r>
              <a:rPr lang="en-US" sz="2400" dirty="0" smtClean="0">
                <a:solidFill>
                  <a:schemeClr val="tx1"/>
                </a:solidFill>
                <a:latin typeface="Agency FB" panose="020B0503020202020204" pitchFamily="34" charset="0"/>
              </a:rPr>
              <a:t>d to</a:t>
            </a:r>
            <a:endParaRPr lang="en-GB" sz="2400" dirty="0">
              <a:solidFill>
                <a:schemeClr val="tx1"/>
              </a:solidFill>
              <a:latin typeface="Agency FB" panose="020B0503020202020204" pitchFamily="34" charset="0"/>
            </a:endParaRPr>
          </a:p>
        </p:txBody>
      </p:sp>
      <p:cxnSp>
        <p:nvCxnSpPr>
          <p:cNvPr id="51" name="Straight Connector 50"/>
          <p:cNvCxnSpPr/>
          <p:nvPr/>
        </p:nvCxnSpPr>
        <p:spPr>
          <a:xfrm>
            <a:off x="2561363" y="2315239"/>
            <a:ext cx="0" cy="109728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2825496" y="2441461"/>
            <a:ext cx="1463" cy="73152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431392" y="3193756"/>
            <a:ext cx="637128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Evaluate moving        to other clusters generates better result </a:t>
            </a:r>
            <a:endParaRPr lang="en-GB" sz="2400" dirty="0">
              <a:solidFill>
                <a:schemeClr val="tx1"/>
              </a:solidFill>
              <a:latin typeface="Agency FB" panose="020B0503020202020204" pitchFamily="34" charset="0"/>
            </a:endParaRPr>
          </a:p>
        </p:txBody>
      </p:sp>
      <p:sp>
        <p:nvSpPr>
          <p:cNvPr id="76" name="Rectangle 75"/>
          <p:cNvSpPr/>
          <p:nvPr/>
        </p:nvSpPr>
        <p:spPr>
          <a:xfrm>
            <a:off x="1847281" y="4619587"/>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03</a:t>
            </a:r>
            <a:endParaRPr lang="en-GB" sz="2400" b="1" dirty="0">
              <a:solidFill>
                <a:schemeClr val="tx1"/>
              </a:solidFill>
              <a:latin typeface="Cambria" panose="02040503050406030204" pitchFamily="18" charset="0"/>
            </a:endParaRPr>
          </a:p>
        </p:txBody>
      </p:sp>
      <p:sp>
        <p:nvSpPr>
          <p:cNvPr id="79" name="Rectangle 78"/>
          <p:cNvSpPr/>
          <p:nvPr/>
        </p:nvSpPr>
        <p:spPr>
          <a:xfrm>
            <a:off x="2864549" y="4562146"/>
            <a:ext cx="504607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Repeat step 2 until there is no more node to move</a:t>
            </a:r>
            <a:endParaRPr lang="en-GB" sz="2400" dirty="0">
              <a:solidFill>
                <a:schemeClr val="tx1"/>
              </a:solidFill>
              <a:latin typeface="Agency FB" panose="020B0503020202020204" pitchFamily="34" charset="0"/>
            </a:endParaRPr>
          </a:p>
        </p:txBody>
      </p:sp>
      <p:cxnSp>
        <p:nvCxnSpPr>
          <p:cNvPr id="80" name="Straight Connector 79"/>
          <p:cNvCxnSpPr/>
          <p:nvPr/>
        </p:nvCxnSpPr>
        <p:spPr>
          <a:xfrm>
            <a:off x="2526314" y="4550106"/>
            <a:ext cx="0" cy="109728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2790447" y="4604857"/>
            <a:ext cx="0" cy="45720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pic>
        <p:nvPicPr>
          <p:cNvPr id="90" name="Picture 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6758" y="1172413"/>
            <a:ext cx="1157474" cy="415329"/>
          </a:xfrm>
          <a:prstGeom prst="rect">
            <a:avLst/>
          </a:prstGeom>
        </p:spPr>
      </p:pic>
      <p:pic>
        <p:nvPicPr>
          <p:cNvPr id="91" name="Picture 9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4123" y="2309451"/>
            <a:ext cx="972261" cy="460298"/>
          </a:xfrm>
          <a:prstGeom prst="rect">
            <a:avLst/>
          </a:prstGeom>
        </p:spPr>
      </p:pic>
      <p:pic>
        <p:nvPicPr>
          <p:cNvPr id="92" name="Picture 91"/>
          <p:cNvPicPr>
            <a:picLocks noChangeAspect="1"/>
          </p:cNvPicPr>
          <p:nvPr/>
        </p:nvPicPr>
        <p:blipFill rotWithShape="1">
          <a:blip r:embed="rId3">
            <a:extLst>
              <a:ext uri="{28A0092B-C50C-407E-A947-70E740481C1C}">
                <a14:useLocalDpi xmlns:a14="http://schemas.microsoft.com/office/drawing/2010/main" val="0"/>
              </a:ext>
            </a:extLst>
          </a:blip>
          <a:srcRect t="-4404" r="59871" b="-1"/>
          <a:stretch/>
        </p:blipFill>
        <p:spPr>
          <a:xfrm>
            <a:off x="6658489" y="2327773"/>
            <a:ext cx="464483" cy="433622"/>
          </a:xfrm>
          <a:prstGeom prst="rect">
            <a:avLst/>
          </a:prstGeom>
        </p:spPr>
      </p:pic>
      <p:sp>
        <p:nvSpPr>
          <p:cNvPr id="93" name="Rectangle 92"/>
          <p:cNvSpPr/>
          <p:nvPr/>
        </p:nvSpPr>
        <p:spPr>
          <a:xfrm>
            <a:off x="2906788" y="2783066"/>
            <a:ext cx="441701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For each node                    connecte</a:t>
            </a:r>
            <a:r>
              <a:rPr lang="en-US" sz="2400" dirty="0" smtClean="0">
                <a:solidFill>
                  <a:schemeClr val="tx1"/>
                </a:solidFill>
                <a:latin typeface="Agency FB" panose="020B0503020202020204" pitchFamily="34" charset="0"/>
              </a:rPr>
              <a:t>d to</a:t>
            </a:r>
            <a:endParaRPr lang="en-GB" sz="2400" dirty="0">
              <a:solidFill>
                <a:schemeClr val="tx1"/>
              </a:solidFill>
              <a:latin typeface="Agency FB" panose="020B0503020202020204" pitchFamily="34" charset="0"/>
            </a:endParaRPr>
          </a:p>
        </p:txBody>
      </p:sp>
      <p:pic>
        <p:nvPicPr>
          <p:cNvPr id="96" name="Picture 95"/>
          <p:cNvPicPr>
            <a:picLocks noChangeAspect="1"/>
          </p:cNvPicPr>
          <p:nvPr/>
        </p:nvPicPr>
        <p:blipFill rotWithShape="1">
          <a:blip r:embed="rId3">
            <a:extLst>
              <a:ext uri="{28A0092B-C50C-407E-A947-70E740481C1C}">
                <a14:useLocalDpi xmlns:a14="http://schemas.microsoft.com/office/drawing/2010/main" val="0"/>
              </a:ext>
            </a:extLst>
          </a:blip>
          <a:srcRect t="-4404" r="59871" b="-1"/>
          <a:stretch/>
        </p:blipFill>
        <p:spPr>
          <a:xfrm>
            <a:off x="6853952" y="2800159"/>
            <a:ext cx="464483" cy="433622"/>
          </a:xfrm>
          <a:prstGeom prst="rect">
            <a:avLst/>
          </a:prstGeom>
        </p:spPr>
      </p:pic>
      <p:pic>
        <p:nvPicPr>
          <p:cNvPr id="97" name="Picture 96"/>
          <p:cNvPicPr>
            <a:picLocks noChangeAspect="1"/>
          </p:cNvPicPr>
          <p:nvPr/>
        </p:nvPicPr>
        <p:blipFill rotWithShape="1">
          <a:blip r:embed="rId5">
            <a:extLst>
              <a:ext uri="{28A0092B-C50C-407E-A947-70E740481C1C}">
                <a14:useLocalDpi xmlns:a14="http://schemas.microsoft.com/office/drawing/2010/main" val="0"/>
              </a:ext>
            </a:extLst>
          </a:blip>
          <a:srcRect t="13569" b="2717"/>
          <a:stretch/>
        </p:blipFill>
        <p:spPr>
          <a:xfrm>
            <a:off x="4433557" y="2886973"/>
            <a:ext cx="996529" cy="352492"/>
          </a:xfrm>
          <a:prstGeom prst="rect">
            <a:avLst/>
          </a:prstGeom>
        </p:spPr>
      </p:pic>
      <p:cxnSp>
        <p:nvCxnSpPr>
          <p:cNvPr id="98" name="Straight Connector 97"/>
          <p:cNvCxnSpPr/>
          <p:nvPr/>
        </p:nvCxnSpPr>
        <p:spPr>
          <a:xfrm flipH="1">
            <a:off x="4253353" y="3252302"/>
            <a:ext cx="0" cy="36576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pic>
        <p:nvPicPr>
          <p:cNvPr id="99" name="Picture 98"/>
          <p:cNvPicPr>
            <a:picLocks noChangeAspect="1"/>
          </p:cNvPicPr>
          <p:nvPr/>
        </p:nvPicPr>
        <p:blipFill rotWithShape="1">
          <a:blip r:embed="rId4">
            <a:extLst>
              <a:ext uri="{28A0092B-C50C-407E-A947-70E740481C1C}">
                <a14:useLocalDpi xmlns:a14="http://schemas.microsoft.com/office/drawing/2010/main" val="0"/>
              </a:ext>
            </a:extLst>
          </a:blip>
          <a:srcRect t="35846" r="67280"/>
          <a:stretch/>
        </p:blipFill>
        <p:spPr>
          <a:xfrm>
            <a:off x="6137674" y="3276742"/>
            <a:ext cx="391761" cy="363657"/>
          </a:xfrm>
          <a:prstGeom prst="rect">
            <a:avLst/>
          </a:prstGeom>
        </p:spPr>
      </p:pic>
      <p:sp>
        <p:nvSpPr>
          <p:cNvPr id="100" name="Rectangle 99"/>
          <p:cNvSpPr/>
          <p:nvPr/>
        </p:nvSpPr>
        <p:spPr>
          <a:xfrm>
            <a:off x="4431392" y="3733843"/>
            <a:ext cx="637128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upon finding such node, move it to the other cluster</a:t>
            </a:r>
            <a:endParaRPr lang="en-GB" sz="2400" dirty="0">
              <a:solidFill>
                <a:schemeClr val="tx1"/>
              </a:solidFill>
              <a:latin typeface="Agency FB" panose="020B0503020202020204" pitchFamily="34" charset="0"/>
            </a:endParaRPr>
          </a:p>
        </p:txBody>
      </p:sp>
      <p:cxnSp>
        <p:nvCxnSpPr>
          <p:cNvPr id="101" name="Straight Connector 100"/>
          <p:cNvCxnSpPr/>
          <p:nvPr/>
        </p:nvCxnSpPr>
        <p:spPr>
          <a:xfrm flipH="1">
            <a:off x="4253353" y="3792389"/>
            <a:ext cx="0" cy="36576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3668131" y="5209715"/>
            <a:ext cx="210" cy="385181"/>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668131" y="5710405"/>
            <a:ext cx="210" cy="385181"/>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730981" y="5158669"/>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(1)</a:t>
            </a:r>
            <a:endParaRPr lang="en-GB" sz="2000" b="1" dirty="0">
              <a:solidFill>
                <a:schemeClr val="tx1"/>
              </a:solidFill>
              <a:latin typeface="Cambria" panose="02040503050406030204" pitchFamily="18" charset="0"/>
            </a:endParaRPr>
          </a:p>
        </p:txBody>
      </p:sp>
      <p:sp>
        <p:nvSpPr>
          <p:cNvPr id="105" name="Rectangle 104"/>
          <p:cNvSpPr/>
          <p:nvPr/>
        </p:nvSpPr>
        <p:spPr>
          <a:xfrm>
            <a:off x="3737708" y="5677968"/>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(2)</a:t>
            </a:r>
            <a:endParaRPr lang="en-GB" sz="2000" b="1" dirty="0">
              <a:solidFill>
                <a:schemeClr val="tx1"/>
              </a:solidFill>
              <a:latin typeface="Cambria" panose="02040503050406030204" pitchFamily="18" charset="0"/>
            </a:endParaRPr>
          </a:p>
        </p:txBody>
      </p:sp>
      <p:sp>
        <p:nvSpPr>
          <p:cNvPr id="106" name="Rectangle 105"/>
          <p:cNvSpPr/>
          <p:nvPr/>
        </p:nvSpPr>
        <p:spPr>
          <a:xfrm>
            <a:off x="4365121" y="5142778"/>
            <a:ext cx="637128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add the two new clusters to </a:t>
            </a:r>
            <a:endParaRPr lang="en-GB" sz="2400" dirty="0">
              <a:solidFill>
                <a:schemeClr val="tx1"/>
              </a:solidFill>
              <a:latin typeface="Agency FB" panose="020B0503020202020204" pitchFamily="34" charset="0"/>
            </a:endParaRPr>
          </a:p>
        </p:txBody>
      </p:sp>
      <p:sp>
        <p:nvSpPr>
          <p:cNvPr id="107" name="Rectangle 106"/>
          <p:cNvSpPr/>
          <p:nvPr/>
        </p:nvSpPr>
        <p:spPr>
          <a:xfrm>
            <a:off x="4365121" y="5617358"/>
            <a:ext cx="637128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dequeuer         if </a:t>
            </a:r>
            <a:endParaRPr lang="en-GB" sz="2400" dirty="0">
              <a:solidFill>
                <a:schemeClr val="tx1"/>
              </a:solidFill>
              <a:latin typeface="Agency FB" panose="020B0503020202020204" pitchFamily="34" charset="0"/>
            </a:endParaRPr>
          </a:p>
        </p:txBody>
      </p:sp>
      <p:pic>
        <p:nvPicPr>
          <p:cNvPr id="108" name="Picture 107"/>
          <p:cNvPicPr>
            <a:picLocks noChangeAspect="1"/>
          </p:cNvPicPr>
          <p:nvPr/>
        </p:nvPicPr>
        <p:blipFill rotWithShape="1">
          <a:blip r:embed="rId3">
            <a:extLst>
              <a:ext uri="{28A0092B-C50C-407E-A947-70E740481C1C}">
                <a14:useLocalDpi xmlns:a14="http://schemas.microsoft.com/office/drawing/2010/main" val="0"/>
              </a:ext>
            </a:extLst>
          </a:blip>
          <a:srcRect t="-4404" r="59871" b="-1"/>
          <a:stretch/>
        </p:blipFill>
        <p:spPr>
          <a:xfrm>
            <a:off x="5395344" y="5605120"/>
            <a:ext cx="464483" cy="433622"/>
          </a:xfrm>
          <a:prstGeom prst="rect">
            <a:avLst/>
          </a:prstGeom>
        </p:spPr>
      </p:pic>
      <p:pic>
        <p:nvPicPr>
          <p:cNvPr id="109" name="Picture 10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48014" y="5711912"/>
            <a:ext cx="1331288" cy="395672"/>
          </a:xfrm>
          <a:prstGeom prst="rect">
            <a:avLst/>
          </a:prstGeom>
        </p:spPr>
      </p:pic>
      <p:pic>
        <p:nvPicPr>
          <p:cNvPr id="110" name="Picture 10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1825" y="5171603"/>
            <a:ext cx="568363" cy="495496"/>
          </a:xfrm>
          <a:prstGeom prst="rect">
            <a:avLst/>
          </a:prstGeom>
        </p:spPr>
      </p:pic>
    </p:spTree>
    <p:extLst>
      <p:ext uri="{BB962C8B-B14F-4D97-AF65-F5344CB8AC3E}">
        <p14:creationId xmlns:p14="http://schemas.microsoft.com/office/powerpoint/2010/main" val="25699208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95520" cy="7506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0" name="Rectangle 19"/>
          <p:cNvSpPr/>
          <p:nvPr/>
        </p:nvSpPr>
        <p:spPr>
          <a:xfrm>
            <a:off x="88046" y="273486"/>
            <a:ext cx="388556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4.1</a:t>
            </a:r>
            <a:r>
              <a:rPr lang="en-US" sz="3600" b="1" dirty="0" smtClean="0">
                <a:solidFill>
                  <a:srgbClr val="FF5722"/>
                </a:solidFill>
                <a:latin typeface="Agency FB" panose="020B0503020202020204" pitchFamily="34" charset="0"/>
              </a:rPr>
              <a:t> Greedy </a:t>
            </a:r>
            <a:r>
              <a:rPr lang="en-US" sz="3600" b="1" dirty="0" smtClean="0">
                <a:solidFill>
                  <a:srgbClr val="FF5722"/>
                </a:solidFill>
                <a:latin typeface="Agency FB" panose="020B0503020202020204" pitchFamily="34" charset="0"/>
              </a:rPr>
              <a:t>Algorithm</a:t>
            </a:r>
            <a:endParaRPr lang="en-GB" sz="3600" b="1" dirty="0">
              <a:solidFill>
                <a:srgbClr val="FF5722"/>
              </a:solidFill>
              <a:latin typeface="Agency FB" panose="020B0503020202020204" pitchFamily="34" charset="0"/>
            </a:endParaRPr>
          </a:p>
        </p:txBody>
      </p:sp>
      <p:sp>
        <p:nvSpPr>
          <p:cNvPr id="78" name="Rectangle 77"/>
          <p:cNvSpPr/>
          <p:nvPr/>
        </p:nvSpPr>
        <p:spPr>
          <a:xfrm>
            <a:off x="342900" y="3009303"/>
            <a:ext cx="1239844" cy="4746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5722"/>
                </a:solidFill>
                <a:latin typeface="Agency FB" panose="020B0503020202020204" pitchFamily="34" charset="0"/>
              </a:rPr>
              <a:t>MOVE</a:t>
            </a:r>
            <a:endParaRPr lang="en-GB" sz="3200" b="1" dirty="0">
              <a:solidFill>
                <a:srgbClr val="FF5722"/>
              </a:solidFill>
              <a:latin typeface="Agency FB" panose="020B0503020202020204" pitchFamily="34" charset="0"/>
            </a:endParaRPr>
          </a:p>
        </p:txBody>
      </p:sp>
      <p:sp>
        <p:nvSpPr>
          <p:cNvPr id="41" name="Rectangle 40"/>
          <p:cNvSpPr/>
          <p:nvPr/>
        </p:nvSpPr>
        <p:spPr>
          <a:xfrm>
            <a:off x="1882330" y="1262123"/>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01</a:t>
            </a:r>
            <a:endParaRPr lang="en-GB" sz="2400" b="1" dirty="0">
              <a:solidFill>
                <a:schemeClr val="tx1"/>
              </a:solidFill>
              <a:latin typeface="Cambria" panose="02040503050406030204" pitchFamily="18" charset="0"/>
            </a:endParaRPr>
          </a:p>
        </p:txBody>
      </p:sp>
      <p:sp>
        <p:nvSpPr>
          <p:cNvPr id="44" name="Rectangle 43"/>
          <p:cNvSpPr/>
          <p:nvPr/>
        </p:nvSpPr>
        <p:spPr>
          <a:xfrm>
            <a:off x="2765880" y="1110446"/>
            <a:ext cx="415627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For each neighbor cluster</a:t>
            </a:r>
            <a:endParaRPr lang="en-GB" sz="2400" dirty="0">
              <a:solidFill>
                <a:schemeClr val="tx1"/>
              </a:solidFill>
              <a:latin typeface="Agency FB" panose="020B0503020202020204" pitchFamily="34" charset="0"/>
            </a:endParaRPr>
          </a:p>
        </p:txBody>
      </p:sp>
      <p:cxnSp>
        <p:nvCxnSpPr>
          <p:cNvPr id="45" name="Straight Connector 44"/>
          <p:cNvCxnSpPr/>
          <p:nvPr/>
        </p:nvCxnSpPr>
        <p:spPr>
          <a:xfrm>
            <a:off x="2561363" y="1192642"/>
            <a:ext cx="0" cy="91440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483962" y="1542593"/>
            <a:ext cx="202505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do steps 2-3</a:t>
            </a:r>
            <a:endParaRPr lang="en-GB" sz="2400" dirty="0">
              <a:solidFill>
                <a:schemeClr val="tx1"/>
              </a:solidFill>
              <a:latin typeface="Agency FB" panose="020B0503020202020204" pitchFamily="34" charset="0"/>
            </a:endParaRPr>
          </a:p>
        </p:txBody>
      </p:sp>
      <p:cxnSp>
        <p:nvCxnSpPr>
          <p:cNvPr id="48" name="Straight Connector 47"/>
          <p:cNvCxnSpPr/>
          <p:nvPr/>
        </p:nvCxnSpPr>
        <p:spPr>
          <a:xfrm flipH="1">
            <a:off x="3359251" y="1647318"/>
            <a:ext cx="0" cy="36576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882330" y="2384720"/>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02</a:t>
            </a:r>
            <a:endParaRPr lang="en-GB" sz="2400" b="1" dirty="0">
              <a:solidFill>
                <a:schemeClr val="tx1"/>
              </a:solidFill>
              <a:latin typeface="Cambria" panose="02040503050406030204" pitchFamily="18" charset="0"/>
            </a:endParaRPr>
          </a:p>
        </p:txBody>
      </p:sp>
      <p:sp>
        <p:nvSpPr>
          <p:cNvPr id="50" name="Rectangle 49"/>
          <p:cNvSpPr/>
          <p:nvPr/>
        </p:nvSpPr>
        <p:spPr>
          <a:xfrm>
            <a:off x="2899599" y="2334403"/>
            <a:ext cx="408597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For each node                 connecte</a:t>
            </a:r>
            <a:r>
              <a:rPr lang="en-US" sz="2400" dirty="0" smtClean="0">
                <a:solidFill>
                  <a:schemeClr val="tx1"/>
                </a:solidFill>
                <a:latin typeface="Agency FB" panose="020B0503020202020204" pitchFamily="34" charset="0"/>
              </a:rPr>
              <a:t>d to</a:t>
            </a:r>
            <a:endParaRPr lang="en-GB" sz="2400" dirty="0">
              <a:solidFill>
                <a:schemeClr val="tx1"/>
              </a:solidFill>
              <a:latin typeface="Agency FB" panose="020B0503020202020204" pitchFamily="34" charset="0"/>
            </a:endParaRPr>
          </a:p>
        </p:txBody>
      </p:sp>
      <p:cxnSp>
        <p:nvCxnSpPr>
          <p:cNvPr id="51" name="Straight Connector 50"/>
          <p:cNvCxnSpPr/>
          <p:nvPr/>
        </p:nvCxnSpPr>
        <p:spPr>
          <a:xfrm>
            <a:off x="2561363" y="2315239"/>
            <a:ext cx="0" cy="109728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2825496" y="2441461"/>
            <a:ext cx="1463" cy="73152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431392" y="3193756"/>
            <a:ext cx="637128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Evaluate moving        to other clusters generates better result </a:t>
            </a:r>
            <a:endParaRPr lang="en-GB" sz="2400" dirty="0">
              <a:solidFill>
                <a:schemeClr val="tx1"/>
              </a:solidFill>
              <a:latin typeface="Agency FB" panose="020B0503020202020204" pitchFamily="34" charset="0"/>
            </a:endParaRPr>
          </a:p>
        </p:txBody>
      </p:sp>
      <p:sp>
        <p:nvSpPr>
          <p:cNvPr id="76" name="Rectangle 75"/>
          <p:cNvSpPr/>
          <p:nvPr/>
        </p:nvSpPr>
        <p:spPr>
          <a:xfrm>
            <a:off x="1847281" y="4619587"/>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03</a:t>
            </a:r>
            <a:endParaRPr lang="en-GB" sz="2400" b="1" dirty="0">
              <a:solidFill>
                <a:schemeClr val="tx1"/>
              </a:solidFill>
              <a:latin typeface="Cambria" panose="02040503050406030204" pitchFamily="18" charset="0"/>
            </a:endParaRPr>
          </a:p>
        </p:txBody>
      </p:sp>
      <p:sp>
        <p:nvSpPr>
          <p:cNvPr id="79" name="Rectangle 78"/>
          <p:cNvSpPr/>
          <p:nvPr/>
        </p:nvSpPr>
        <p:spPr>
          <a:xfrm>
            <a:off x="2864549" y="4562146"/>
            <a:ext cx="504607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Repeat step 2 until there is no more node to move</a:t>
            </a:r>
            <a:endParaRPr lang="en-GB" sz="2400" dirty="0">
              <a:solidFill>
                <a:schemeClr val="tx1"/>
              </a:solidFill>
              <a:latin typeface="Agency FB" panose="020B0503020202020204" pitchFamily="34" charset="0"/>
            </a:endParaRPr>
          </a:p>
        </p:txBody>
      </p:sp>
      <p:cxnSp>
        <p:nvCxnSpPr>
          <p:cNvPr id="80" name="Straight Connector 79"/>
          <p:cNvCxnSpPr/>
          <p:nvPr/>
        </p:nvCxnSpPr>
        <p:spPr>
          <a:xfrm>
            <a:off x="2526314" y="4550106"/>
            <a:ext cx="0" cy="109728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2790447" y="4604857"/>
            <a:ext cx="0" cy="45720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pic>
        <p:nvPicPr>
          <p:cNvPr id="90" name="Picture 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6758" y="1172413"/>
            <a:ext cx="1157474" cy="415329"/>
          </a:xfrm>
          <a:prstGeom prst="rect">
            <a:avLst/>
          </a:prstGeom>
        </p:spPr>
      </p:pic>
      <p:pic>
        <p:nvPicPr>
          <p:cNvPr id="91" name="Picture 9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4123" y="2309451"/>
            <a:ext cx="972261" cy="460298"/>
          </a:xfrm>
          <a:prstGeom prst="rect">
            <a:avLst/>
          </a:prstGeom>
        </p:spPr>
      </p:pic>
      <p:pic>
        <p:nvPicPr>
          <p:cNvPr id="92" name="Picture 91"/>
          <p:cNvPicPr>
            <a:picLocks noChangeAspect="1"/>
          </p:cNvPicPr>
          <p:nvPr/>
        </p:nvPicPr>
        <p:blipFill rotWithShape="1">
          <a:blip r:embed="rId3">
            <a:extLst>
              <a:ext uri="{28A0092B-C50C-407E-A947-70E740481C1C}">
                <a14:useLocalDpi xmlns:a14="http://schemas.microsoft.com/office/drawing/2010/main" val="0"/>
              </a:ext>
            </a:extLst>
          </a:blip>
          <a:srcRect t="-4404" r="59871" b="-1"/>
          <a:stretch/>
        </p:blipFill>
        <p:spPr>
          <a:xfrm>
            <a:off x="6658489" y="2327773"/>
            <a:ext cx="464483" cy="433622"/>
          </a:xfrm>
          <a:prstGeom prst="rect">
            <a:avLst/>
          </a:prstGeom>
        </p:spPr>
      </p:pic>
      <p:sp>
        <p:nvSpPr>
          <p:cNvPr id="93" name="Rectangle 92"/>
          <p:cNvSpPr/>
          <p:nvPr/>
        </p:nvSpPr>
        <p:spPr>
          <a:xfrm>
            <a:off x="2906788" y="2783066"/>
            <a:ext cx="441701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For each node                    connecte</a:t>
            </a:r>
            <a:r>
              <a:rPr lang="en-US" sz="2400" dirty="0" smtClean="0">
                <a:solidFill>
                  <a:schemeClr val="tx1"/>
                </a:solidFill>
                <a:latin typeface="Agency FB" panose="020B0503020202020204" pitchFamily="34" charset="0"/>
              </a:rPr>
              <a:t>d to</a:t>
            </a:r>
            <a:endParaRPr lang="en-GB" sz="2400" dirty="0">
              <a:solidFill>
                <a:schemeClr val="tx1"/>
              </a:solidFill>
              <a:latin typeface="Agency FB" panose="020B0503020202020204" pitchFamily="34" charset="0"/>
            </a:endParaRPr>
          </a:p>
        </p:txBody>
      </p:sp>
      <p:pic>
        <p:nvPicPr>
          <p:cNvPr id="96" name="Picture 95"/>
          <p:cNvPicPr>
            <a:picLocks noChangeAspect="1"/>
          </p:cNvPicPr>
          <p:nvPr/>
        </p:nvPicPr>
        <p:blipFill rotWithShape="1">
          <a:blip r:embed="rId3">
            <a:extLst>
              <a:ext uri="{28A0092B-C50C-407E-A947-70E740481C1C}">
                <a14:useLocalDpi xmlns:a14="http://schemas.microsoft.com/office/drawing/2010/main" val="0"/>
              </a:ext>
            </a:extLst>
          </a:blip>
          <a:srcRect t="-4404" r="59871" b="-1"/>
          <a:stretch/>
        </p:blipFill>
        <p:spPr>
          <a:xfrm>
            <a:off x="6853952" y="2800159"/>
            <a:ext cx="464483" cy="433622"/>
          </a:xfrm>
          <a:prstGeom prst="rect">
            <a:avLst/>
          </a:prstGeom>
        </p:spPr>
      </p:pic>
      <p:pic>
        <p:nvPicPr>
          <p:cNvPr id="97" name="Picture 96"/>
          <p:cNvPicPr>
            <a:picLocks noChangeAspect="1"/>
          </p:cNvPicPr>
          <p:nvPr/>
        </p:nvPicPr>
        <p:blipFill rotWithShape="1">
          <a:blip r:embed="rId5">
            <a:extLst>
              <a:ext uri="{28A0092B-C50C-407E-A947-70E740481C1C}">
                <a14:useLocalDpi xmlns:a14="http://schemas.microsoft.com/office/drawing/2010/main" val="0"/>
              </a:ext>
            </a:extLst>
          </a:blip>
          <a:srcRect t="13569" b="2717"/>
          <a:stretch/>
        </p:blipFill>
        <p:spPr>
          <a:xfrm>
            <a:off x="4433557" y="2886973"/>
            <a:ext cx="996529" cy="352492"/>
          </a:xfrm>
          <a:prstGeom prst="rect">
            <a:avLst/>
          </a:prstGeom>
        </p:spPr>
      </p:pic>
      <p:cxnSp>
        <p:nvCxnSpPr>
          <p:cNvPr id="98" name="Straight Connector 97"/>
          <p:cNvCxnSpPr/>
          <p:nvPr/>
        </p:nvCxnSpPr>
        <p:spPr>
          <a:xfrm flipH="1">
            <a:off x="4253353" y="3252302"/>
            <a:ext cx="0" cy="36576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pic>
        <p:nvPicPr>
          <p:cNvPr id="99" name="Picture 98"/>
          <p:cNvPicPr>
            <a:picLocks noChangeAspect="1"/>
          </p:cNvPicPr>
          <p:nvPr/>
        </p:nvPicPr>
        <p:blipFill rotWithShape="1">
          <a:blip r:embed="rId4">
            <a:extLst>
              <a:ext uri="{28A0092B-C50C-407E-A947-70E740481C1C}">
                <a14:useLocalDpi xmlns:a14="http://schemas.microsoft.com/office/drawing/2010/main" val="0"/>
              </a:ext>
            </a:extLst>
          </a:blip>
          <a:srcRect t="35846" r="67280"/>
          <a:stretch/>
        </p:blipFill>
        <p:spPr>
          <a:xfrm>
            <a:off x="6137674" y="3276742"/>
            <a:ext cx="391761" cy="363657"/>
          </a:xfrm>
          <a:prstGeom prst="rect">
            <a:avLst/>
          </a:prstGeom>
        </p:spPr>
      </p:pic>
      <p:sp>
        <p:nvSpPr>
          <p:cNvPr id="100" name="Rectangle 99"/>
          <p:cNvSpPr/>
          <p:nvPr/>
        </p:nvSpPr>
        <p:spPr>
          <a:xfrm>
            <a:off x="4431392" y="3733843"/>
            <a:ext cx="637128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upon finding such node, move it to the other cluster</a:t>
            </a:r>
            <a:endParaRPr lang="en-GB" sz="2400" dirty="0">
              <a:solidFill>
                <a:schemeClr val="tx1"/>
              </a:solidFill>
              <a:latin typeface="Agency FB" panose="020B0503020202020204" pitchFamily="34" charset="0"/>
            </a:endParaRPr>
          </a:p>
        </p:txBody>
      </p:sp>
      <p:cxnSp>
        <p:nvCxnSpPr>
          <p:cNvPr id="101" name="Straight Connector 100"/>
          <p:cNvCxnSpPr/>
          <p:nvPr/>
        </p:nvCxnSpPr>
        <p:spPr>
          <a:xfrm flipH="1">
            <a:off x="4253353" y="3792389"/>
            <a:ext cx="0" cy="36576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3668131" y="5209715"/>
            <a:ext cx="210" cy="385181"/>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668131" y="5710405"/>
            <a:ext cx="210" cy="385181"/>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730981" y="5158669"/>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(1)</a:t>
            </a:r>
            <a:endParaRPr lang="en-GB" sz="2000" b="1" dirty="0">
              <a:solidFill>
                <a:schemeClr val="tx1"/>
              </a:solidFill>
              <a:latin typeface="Cambria" panose="02040503050406030204" pitchFamily="18" charset="0"/>
            </a:endParaRPr>
          </a:p>
        </p:txBody>
      </p:sp>
      <p:sp>
        <p:nvSpPr>
          <p:cNvPr id="105" name="Rectangle 104"/>
          <p:cNvSpPr/>
          <p:nvPr/>
        </p:nvSpPr>
        <p:spPr>
          <a:xfrm>
            <a:off x="3737708" y="5677968"/>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(2)</a:t>
            </a:r>
            <a:endParaRPr lang="en-GB" sz="2000" b="1" dirty="0">
              <a:solidFill>
                <a:schemeClr val="tx1"/>
              </a:solidFill>
              <a:latin typeface="Cambria" panose="02040503050406030204" pitchFamily="18" charset="0"/>
            </a:endParaRPr>
          </a:p>
        </p:txBody>
      </p:sp>
      <p:sp>
        <p:nvSpPr>
          <p:cNvPr id="106" name="Rectangle 105"/>
          <p:cNvSpPr/>
          <p:nvPr/>
        </p:nvSpPr>
        <p:spPr>
          <a:xfrm>
            <a:off x="4365121" y="5142778"/>
            <a:ext cx="637128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add the two new clusters to </a:t>
            </a:r>
            <a:endParaRPr lang="en-GB" sz="2400" dirty="0">
              <a:solidFill>
                <a:schemeClr val="tx1"/>
              </a:solidFill>
              <a:latin typeface="Agency FB" panose="020B0503020202020204" pitchFamily="34" charset="0"/>
            </a:endParaRPr>
          </a:p>
        </p:txBody>
      </p:sp>
      <p:sp>
        <p:nvSpPr>
          <p:cNvPr id="107" name="Rectangle 106"/>
          <p:cNvSpPr/>
          <p:nvPr/>
        </p:nvSpPr>
        <p:spPr>
          <a:xfrm>
            <a:off x="4365121" y="5617358"/>
            <a:ext cx="637128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dequeuer         if </a:t>
            </a:r>
            <a:endParaRPr lang="en-GB" sz="2400" dirty="0">
              <a:solidFill>
                <a:schemeClr val="tx1"/>
              </a:solidFill>
              <a:latin typeface="Agency FB" panose="020B0503020202020204" pitchFamily="34" charset="0"/>
            </a:endParaRPr>
          </a:p>
        </p:txBody>
      </p:sp>
      <p:pic>
        <p:nvPicPr>
          <p:cNvPr id="108" name="Picture 107"/>
          <p:cNvPicPr>
            <a:picLocks noChangeAspect="1"/>
          </p:cNvPicPr>
          <p:nvPr/>
        </p:nvPicPr>
        <p:blipFill rotWithShape="1">
          <a:blip r:embed="rId3">
            <a:extLst>
              <a:ext uri="{28A0092B-C50C-407E-A947-70E740481C1C}">
                <a14:useLocalDpi xmlns:a14="http://schemas.microsoft.com/office/drawing/2010/main" val="0"/>
              </a:ext>
            </a:extLst>
          </a:blip>
          <a:srcRect t="-4404" r="59871" b="-1"/>
          <a:stretch/>
        </p:blipFill>
        <p:spPr>
          <a:xfrm>
            <a:off x="5395344" y="5605120"/>
            <a:ext cx="464483" cy="433622"/>
          </a:xfrm>
          <a:prstGeom prst="rect">
            <a:avLst/>
          </a:prstGeom>
        </p:spPr>
      </p:pic>
      <p:pic>
        <p:nvPicPr>
          <p:cNvPr id="109" name="Picture 10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48014" y="5711912"/>
            <a:ext cx="1331288" cy="395672"/>
          </a:xfrm>
          <a:prstGeom prst="rect">
            <a:avLst/>
          </a:prstGeom>
        </p:spPr>
      </p:pic>
      <p:pic>
        <p:nvPicPr>
          <p:cNvPr id="110" name="Picture 10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1825" y="5171603"/>
            <a:ext cx="568363" cy="495496"/>
          </a:xfrm>
          <a:prstGeom prst="rect">
            <a:avLst/>
          </a:prstGeom>
        </p:spPr>
      </p:pic>
      <p:sp>
        <p:nvSpPr>
          <p:cNvPr id="52" name="Rectangle 51"/>
          <p:cNvSpPr/>
          <p:nvPr/>
        </p:nvSpPr>
        <p:spPr>
          <a:xfrm>
            <a:off x="4735521" y="257154"/>
            <a:ext cx="415627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Algorithm 1</a:t>
            </a:r>
            <a:endParaRPr lang="en-GB" sz="2400"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32382765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13" name="Parallelogram 12"/>
          <p:cNvSpPr/>
          <p:nvPr/>
        </p:nvSpPr>
        <p:spPr>
          <a:xfrm>
            <a:off x="-223520" y="259478"/>
            <a:ext cx="5038861" cy="1013484"/>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212121"/>
                </a:solidFill>
                <a:latin typeface="Agency FB" panose="020B0503020202020204" pitchFamily="34" charset="0"/>
              </a:rPr>
              <a:t>4 An Efficient Solution</a:t>
            </a:r>
            <a:endParaRPr lang="en-GB" sz="4000" b="1" dirty="0">
              <a:solidFill>
                <a:srgbClr val="212121"/>
              </a:solidFill>
              <a:latin typeface="Agency FB" panose="020B0503020202020204" pitchFamily="34" charset="0"/>
            </a:endParaRPr>
          </a:p>
        </p:txBody>
      </p:sp>
      <p:sp>
        <p:nvSpPr>
          <p:cNvPr id="14" name="Rectangle 13"/>
          <p:cNvSpPr/>
          <p:nvPr/>
        </p:nvSpPr>
        <p:spPr>
          <a:xfrm>
            <a:off x="4815341" y="240987"/>
            <a:ext cx="4944140" cy="103197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5722"/>
                </a:solidFill>
                <a:latin typeface="Agency FB" panose="020B0503020202020204" pitchFamily="34" charset="0"/>
              </a:rPr>
              <a:t>4.2 Instantiation for correlation clustering</a:t>
            </a:r>
            <a:endParaRPr lang="en-GB" sz="3600" b="1" dirty="0">
              <a:solidFill>
                <a:srgbClr val="FF5722"/>
              </a:solidFill>
              <a:latin typeface="Agency FB" panose="020B0503020202020204" pitchFamily="34" charset="0"/>
            </a:endParaRPr>
          </a:p>
        </p:txBody>
      </p:sp>
    </p:spTree>
    <p:extLst>
      <p:ext uri="{BB962C8B-B14F-4D97-AF65-F5344CB8AC3E}">
        <p14:creationId xmlns:p14="http://schemas.microsoft.com/office/powerpoint/2010/main" val="259335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54000" y="326645"/>
            <a:ext cx="3312160" cy="71831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Overview</a:t>
            </a: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5" name="Rectangle 24"/>
          <p:cNvSpPr/>
          <p:nvPr/>
        </p:nvSpPr>
        <p:spPr>
          <a:xfrm>
            <a:off x="3341468" y="2034792"/>
            <a:ext cx="5520692"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12121"/>
                </a:solidFill>
                <a:latin typeface="Agency FB" panose="020B0503020202020204" pitchFamily="34" charset="0"/>
              </a:rPr>
              <a:t>5. Experimental Evaluation</a:t>
            </a:r>
            <a:endParaRPr lang="en-GB" sz="3600" b="1" dirty="0">
              <a:solidFill>
                <a:srgbClr val="212121"/>
              </a:solidFill>
              <a:latin typeface="Agency FB" panose="020B0503020202020204" pitchFamily="34" charset="0"/>
            </a:endParaRPr>
          </a:p>
        </p:txBody>
      </p:sp>
      <p:sp>
        <p:nvSpPr>
          <p:cNvPr id="38" name="Rectangle 37"/>
          <p:cNvSpPr/>
          <p:nvPr/>
        </p:nvSpPr>
        <p:spPr>
          <a:xfrm>
            <a:off x="3341468" y="2791947"/>
            <a:ext cx="552069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5.1 Experimental Setup</a:t>
            </a:r>
            <a:endParaRPr lang="en-GB" sz="3600" b="1" dirty="0">
              <a:solidFill>
                <a:srgbClr val="FF5722"/>
              </a:solidFill>
              <a:latin typeface="Agency FB" panose="020B0503020202020204" pitchFamily="34" charset="0"/>
            </a:endParaRPr>
          </a:p>
        </p:txBody>
      </p:sp>
      <p:sp>
        <p:nvSpPr>
          <p:cNvPr id="39" name="Rectangle 38"/>
          <p:cNvSpPr/>
          <p:nvPr/>
        </p:nvSpPr>
        <p:spPr>
          <a:xfrm>
            <a:off x="3341468" y="3544428"/>
            <a:ext cx="552069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5.2 Experiments on Biz</a:t>
            </a:r>
            <a:endParaRPr lang="en-GB" sz="3600" b="1" dirty="0">
              <a:solidFill>
                <a:srgbClr val="FF5722"/>
              </a:solidFill>
              <a:latin typeface="Agency FB" panose="020B0503020202020204" pitchFamily="34" charset="0"/>
            </a:endParaRPr>
          </a:p>
        </p:txBody>
      </p:sp>
      <p:sp>
        <p:nvSpPr>
          <p:cNvPr id="55" name="Rectangle 54"/>
          <p:cNvSpPr/>
          <p:nvPr/>
        </p:nvSpPr>
        <p:spPr>
          <a:xfrm>
            <a:off x="3310354" y="4296909"/>
            <a:ext cx="552069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5.3 Experiments on Cora</a:t>
            </a:r>
            <a:endParaRPr lang="en-GB" sz="3600" b="1" dirty="0">
              <a:solidFill>
                <a:srgbClr val="FF5722"/>
              </a:solidFill>
              <a:latin typeface="Agency FB" panose="020B0503020202020204" pitchFamily="34" charset="0"/>
            </a:endParaRPr>
          </a:p>
        </p:txBody>
      </p:sp>
      <p:sp>
        <p:nvSpPr>
          <p:cNvPr id="56" name="Rectangle 55"/>
          <p:cNvSpPr/>
          <p:nvPr/>
        </p:nvSpPr>
        <p:spPr>
          <a:xfrm>
            <a:off x="3341467" y="5049391"/>
            <a:ext cx="552069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5.4 Experiments on </a:t>
            </a:r>
            <a:r>
              <a:rPr lang="en-US" sz="3600" b="1" dirty="0" err="1" smtClean="0">
                <a:solidFill>
                  <a:srgbClr val="FF5722"/>
                </a:solidFill>
                <a:latin typeface="Agency FB" panose="020B0503020202020204" pitchFamily="34" charset="0"/>
              </a:rPr>
              <a:t>Febrl</a:t>
            </a:r>
            <a:endParaRPr lang="en-GB" sz="3600" b="1" dirty="0">
              <a:solidFill>
                <a:srgbClr val="FF5722"/>
              </a:solidFill>
              <a:latin typeface="Agency FB" panose="020B0503020202020204" pitchFamily="34" charset="0"/>
            </a:endParaRPr>
          </a:p>
        </p:txBody>
      </p:sp>
    </p:spTree>
    <p:extLst>
      <p:ext uri="{BB962C8B-B14F-4D97-AF65-F5344CB8AC3E}">
        <p14:creationId xmlns:p14="http://schemas.microsoft.com/office/powerpoint/2010/main" val="412695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
                                            <p:txEl>
                                              <p:pRg st="0" end="0"/>
                                            </p:txEl>
                                          </p:spTgt>
                                        </p:tgtEl>
                                        <p:attrNameLst>
                                          <p:attrName>style.visibility</p:attrName>
                                        </p:attrNameLst>
                                      </p:cBhvr>
                                      <p:to>
                                        <p:strVal val="visible"/>
                                      </p:to>
                                    </p:set>
                                    <p:animEffect transition="in" filter="fade">
                                      <p:cBhvr>
                                        <p:cTn id="22" dur="500"/>
                                        <p:tgtEl>
                                          <p:spTgt spid="5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
                                            <p:txEl>
                                              <p:pRg st="0" end="0"/>
                                            </p:txEl>
                                          </p:spTgt>
                                        </p:tgtEl>
                                        <p:attrNameLst>
                                          <p:attrName>style.visibility</p:attrName>
                                        </p:attrNameLst>
                                      </p:cBhvr>
                                      <p:to>
                                        <p:strVal val="visible"/>
                                      </p:to>
                                    </p:set>
                                    <p:animEffect transition="in" filter="fade">
                                      <p:cBhvr>
                                        <p:cTn id="27" dur="500"/>
                                        <p:tgtEl>
                                          <p:spTgt spid="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8" grpId="0" animBg="1"/>
      <p:bldP spid="3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95520" cy="7506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0" name="Rectangle 19"/>
          <p:cNvSpPr/>
          <p:nvPr/>
        </p:nvSpPr>
        <p:spPr>
          <a:xfrm>
            <a:off x="88046" y="273486"/>
            <a:ext cx="388556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5.1 Experimental Setup</a:t>
            </a:r>
            <a:endParaRPr lang="en-GB" sz="3600" b="1" dirty="0">
              <a:solidFill>
                <a:srgbClr val="FF5722"/>
              </a:solidFill>
              <a:latin typeface="Agency FB" panose="020B0503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764" y="1024039"/>
            <a:ext cx="8010740" cy="213826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983" y="3505200"/>
            <a:ext cx="8661827" cy="2441363"/>
          </a:xfrm>
          <a:prstGeom prst="rect">
            <a:avLst/>
          </a:prstGeom>
        </p:spPr>
      </p:pic>
    </p:spTree>
    <p:extLst>
      <p:ext uri="{BB962C8B-B14F-4D97-AF65-F5344CB8AC3E}">
        <p14:creationId xmlns:p14="http://schemas.microsoft.com/office/powerpoint/2010/main" val="13591911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95520" cy="7506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0" name="Rectangle 19"/>
          <p:cNvSpPr/>
          <p:nvPr/>
        </p:nvSpPr>
        <p:spPr>
          <a:xfrm>
            <a:off x="88046" y="273486"/>
            <a:ext cx="388556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5.1 Experimental Setup</a:t>
            </a:r>
            <a:endParaRPr lang="en-GB" sz="3600" b="1" dirty="0">
              <a:solidFill>
                <a:srgbClr val="FF5722"/>
              </a:solidFill>
              <a:latin typeface="Agency FB" panose="020B0503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827" y="1821538"/>
            <a:ext cx="7346317" cy="3444538"/>
          </a:xfrm>
          <a:prstGeom prst="rect">
            <a:avLst/>
          </a:prstGeom>
        </p:spPr>
      </p:pic>
    </p:spTree>
    <p:extLst>
      <p:ext uri="{BB962C8B-B14F-4D97-AF65-F5344CB8AC3E}">
        <p14:creationId xmlns:p14="http://schemas.microsoft.com/office/powerpoint/2010/main" val="897192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Oval 109"/>
          <p:cNvSpPr/>
          <p:nvPr/>
        </p:nvSpPr>
        <p:spPr>
          <a:xfrm>
            <a:off x="6490920" y="4191090"/>
            <a:ext cx="830157" cy="1180705"/>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p:cNvSpPr/>
          <p:nvPr/>
        </p:nvSpPr>
        <p:spPr>
          <a:xfrm>
            <a:off x="8872289" y="3719578"/>
            <a:ext cx="1972017" cy="1839291"/>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p:cNvSpPr/>
          <p:nvPr/>
        </p:nvSpPr>
        <p:spPr>
          <a:xfrm>
            <a:off x="10421006" y="5164436"/>
            <a:ext cx="984041" cy="908026"/>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p:cNvSpPr/>
          <p:nvPr/>
        </p:nvSpPr>
        <p:spPr>
          <a:xfrm>
            <a:off x="7665857" y="4144129"/>
            <a:ext cx="830157" cy="1180705"/>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p:cNvSpPr/>
          <p:nvPr/>
        </p:nvSpPr>
        <p:spPr>
          <a:xfrm>
            <a:off x="3855618" y="3549580"/>
            <a:ext cx="2288728" cy="2673752"/>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07</a:t>
            </a:r>
            <a:endParaRPr lang="en-GB" b="1" dirty="0">
              <a:solidFill>
                <a:srgbClr val="212121"/>
              </a:solidFill>
              <a:latin typeface="Agency FB" panose="020B0503020202020204" pitchFamily="34" charset="0"/>
            </a:endParaRPr>
          </a:p>
        </p:txBody>
      </p:sp>
      <p:sp>
        <p:nvSpPr>
          <p:cNvPr id="45" name="Oval 44"/>
          <p:cNvSpPr/>
          <p:nvPr/>
        </p:nvSpPr>
        <p:spPr>
          <a:xfrm>
            <a:off x="4469326" y="4115775"/>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a:off x="4469325" y="5036708"/>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p:cNvSpPr/>
          <p:nvPr/>
        </p:nvSpPr>
        <p:spPr>
          <a:xfrm>
            <a:off x="5319427" y="4632915"/>
            <a:ext cx="151684" cy="15168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p:cNvSpPr/>
          <p:nvPr/>
        </p:nvSpPr>
        <p:spPr>
          <a:xfrm>
            <a:off x="5318412" y="5598265"/>
            <a:ext cx="110889" cy="1108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6835535" y="4731008"/>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p:cNvSpPr/>
          <p:nvPr/>
        </p:nvSpPr>
        <p:spPr>
          <a:xfrm>
            <a:off x="7975069" y="4701874"/>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p:cNvSpPr/>
          <p:nvPr/>
        </p:nvSpPr>
        <p:spPr>
          <a:xfrm>
            <a:off x="9522284" y="4225075"/>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p:cNvSpPr/>
          <p:nvPr/>
        </p:nvSpPr>
        <p:spPr>
          <a:xfrm>
            <a:off x="9550513" y="5067635"/>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p:nvSpPr>
        <p:spPr>
          <a:xfrm>
            <a:off x="10387417" y="4588684"/>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p:nvSpPr>
        <p:spPr>
          <a:xfrm>
            <a:off x="10688858" y="5630942"/>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traight Connector 55"/>
          <p:cNvCxnSpPr>
            <a:stCxn id="45" idx="4"/>
            <a:endCxn id="46" idx="0"/>
          </p:cNvCxnSpPr>
          <p:nvPr/>
        </p:nvCxnSpPr>
        <p:spPr>
          <a:xfrm flipH="1">
            <a:off x="4547049" y="4271223"/>
            <a:ext cx="1" cy="765485"/>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6" idx="5"/>
            <a:endCxn id="48" idx="1"/>
          </p:cNvCxnSpPr>
          <p:nvPr/>
        </p:nvCxnSpPr>
        <p:spPr>
          <a:xfrm>
            <a:off x="4602008" y="5169391"/>
            <a:ext cx="732643" cy="445113"/>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7" idx="4"/>
            <a:endCxn id="48" idx="0"/>
          </p:cNvCxnSpPr>
          <p:nvPr/>
        </p:nvCxnSpPr>
        <p:spPr>
          <a:xfrm flipH="1">
            <a:off x="5373857" y="4784599"/>
            <a:ext cx="21412" cy="813666"/>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5" idx="6"/>
            <a:endCxn id="47" idx="1"/>
          </p:cNvCxnSpPr>
          <p:nvPr/>
        </p:nvCxnSpPr>
        <p:spPr>
          <a:xfrm>
            <a:off x="4624774" y="4193499"/>
            <a:ext cx="716867" cy="46163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47" idx="3"/>
            <a:endCxn id="46" idx="7"/>
          </p:cNvCxnSpPr>
          <p:nvPr/>
        </p:nvCxnSpPr>
        <p:spPr>
          <a:xfrm flipH="1">
            <a:off x="4602008" y="4762385"/>
            <a:ext cx="739633" cy="297088"/>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1" idx="4"/>
            <a:endCxn id="52" idx="0"/>
          </p:cNvCxnSpPr>
          <p:nvPr/>
        </p:nvCxnSpPr>
        <p:spPr>
          <a:xfrm>
            <a:off x="9600008" y="4380523"/>
            <a:ext cx="28229" cy="68711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1" idx="6"/>
            <a:endCxn id="53" idx="1"/>
          </p:cNvCxnSpPr>
          <p:nvPr/>
        </p:nvCxnSpPr>
        <p:spPr>
          <a:xfrm>
            <a:off x="9677732" y="4302799"/>
            <a:ext cx="732450" cy="30865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53" idx="4"/>
            <a:endCxn id="54" idx="0"/>
          </p:cNvCxnSpPr>
          <p:nvPr/>
        </p:nvCxnSpPr>
        <p:spPr>
          <a:xfrm>
            <a:off x="10465141" y="4744132"/>
            <a:ext cx="301441" cy="88681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53" idx="3"/>
            <a:endCxn id="52" idx="6"/>
          </p:cNvCxnSpPr>
          <p:nvPr/>
        </p:nvCxnSpPr>
        <p:spPr>
          <a:xfrm flipH="1">
            <a:off x="9705961" y="4721367"/>
            <a:ext cx="704221" cy="42399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364941" y="1615440"/>
            <a:ext cx="3232866" cy="1041221"/>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212121"/>
                </a:solidFill>
                <a:latin typeface="Agency FB" panose="020B0503020202020204" pitchFamily="34" charset="0"/>
              </a:rPr>
              <a:t>Figure 1(a): </a:t>
            </a:r>
          </a:p>
          <a:p>
            <a:pPr algn="ctr"/>
            <a:r>
              <a:rPr lang="en-US" sz="2400" b="1" dirty="0" smtClean="0">
                <a:solidFill>
                  <a:srgbClr val="212121"/>
                </a:solidFill>
                <a:latin typeface="Agency FB" panose="020B0503020202020204" pitchFamily="34" charset="0"/>
              </a:rPr>
              <a:t>Original business listings</a:t>
            </a:r>
            <a:endParaRPr lang="en-GB" sz="2400" b="1" dirty="0">
              <a:solidFill>
                <a:srgbClr val="212121"/>
              </a:solidFill>
              <a:latin typeface="Agency FB" panose="020B0503020202020204" pitchFamily="34" charset="0"/>
            </a:endParaRPr>
          </a:p>
        </p:txBody>
      </p:sp>
      <p:sp>
        <p:nvSpPr>
          <p:cNvPr id="131" name="Rectangle 130"/>
          <p:cNvSpPr/>
          <p:nvPr/>
        </p:nvSpPr>
        <p:spPr>
          <a:xfrm>
            <a:off x="364941" y="4442898"/>
            <a:ext cx="3167714" cy="1041221"/>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212121"/>
                </a:solidFill>
                <a:latin typeface="Agency FB" panose="020B0503020202020204" pitchFamily="34" charset="0"/>
              </a:rPr>
              <a:t>Figure 1(b): </a:t>
            </a:r>
          </a:p>
          <a:p>
            <a:pPr algn="ctr"/>
            <a:r>
              <a:rPr lang="en-US" sz="2400" b="1" dirty="0" smtClean="0">
                <a:solidFill>
                  <a:srgbClr val="212121"/>
                </a:solidFill>
                <a:latin typeface="Agency FB" panose="020B0503020202020204" pitchFamily="34" charset="0"/>
              </a:rPr>
              <a:t>Record Linkage Results</a:t>
            </a:r>
            <a:endParaRPr lang="en-GB" sz="2400" b="1" dirty="0">
              <a:solidFill>
                <a:srgbClr val="212121"/>
              </a:solidFill>
              <a:latin typeface="Agency FB" panose="020B0503020202020204" pitchFamily="34" charset="0"/>
            </a:endParaRPr>
          </a:p>
        </p:txBody>
      </p:sp>
      <p:sp>
        <p:nvSpPr>
          <p:cNvPr id="132" name="Rectangle 131"/>
          <p:cNvSpPr/>
          <p:nvPr/>
        </p:nvSpPr>
        <p:spPr>
          <a:xfrm>
            <a:off x="4857126" y="3483034"/>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133" name="Rectangle 132"/>
          <p:cNvSpPr/>
          <p:nvPr/>
        </p:nvSpPr>
        <p:spPr>
          <a:xfrm>
            <a:off x="7864055" y="4024987"/>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3</a:t>
            </a:r>
            <a:endParaRPr lang="en-GB" b="1" dirty="0">
              <a:solidFill>
                <a:schemeClr val="tx1"/>
              </a:solidFill>
              <a:latin typeface="Cambria" panose="02040503050406030204" pitchFamily="18" charset="0"/>
            </a:endParaRPr>
          </a:p>
        </p:txBody>
      </p:sp>
      <p:sp>
        <p:nvSpPr>
          <p:cNvPr id="134" name="Rectangle 133"/>
          <p:cNvSpPr/>
          <p:nvPr/>
        </p:nvSpPr>
        <p:spPr>
          <a:xfrm>
            <a:off x="6717208" y="4078043"/>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2</a:t>
            </a:r>
            <a:endParaRPr lang="en-GB" b="1" dirty="0">
              <a:solidFill>
                <a:schemeClr val="tx1"/>
              </a:solidFill>
              <a:latin typeface="Cambria" panose="02040503050406030204" pitchFamily="18" charset="0"/>
            </a:endParaRPr>
          </a:p>
        </p:txBody>
      </p:sp>
      <p:sp>
        <p:nvSpPr>
          <p:cNvPr id="135" name="Rectangle 134"/>
          <p:cNvSpPr/>
          <p:nvPr/>
        </p:nvSpPr>
        <p:spPr>
          <a:xfrm>
            <a:off x="9691036" y="3605133"/>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endParaRPr lang="en-GB" b="1" dirty="0">
              <a:solidFill>
                <a:schemeClr val="tx1"/>
              </a:solidFill>
              <a:latin typeface="Cambria" panose="02040503050406030204" pitchFamily="18" charset="0"/>
            </a:endParaRPr>
          </a:p>
        </p:txBody>
      </p:sp>
      <p:sp>
        <p:nvSpPr>
          <p:cNvPr id="136" name="Rectangle 135"/>
          <p:cNvSpPr/>
          <p:nvPr/>
        </p:nvSpPr>
        <p:spPr>
          <a:xfrm>
            <a:off x="10767222" y="5052130"/>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5</a:t>
            </a:r>
            <a:endParaRPr lang="en-GB" b="1" dirty="0">
              <a:solidFill>
                <a:schemeClr val="tx1"/>
              </a:solidFill>
              <a:latin typeface="Cambria" panose="02040503050406030204" pitchFamily="18" charset="0"/>
            </a:endParaRPr>
          </a:p>
        </p:txBody>
      </p:sp>
      <p:sp>
        <p:nvSpPr>
          <p:cNvPr id="137" name="Rectangle 136"/>
          <p:cNvSpPr/>
          <p:nvPr/>
        </p:nvSpPr>
        <p:spPr>
          <a:xfrm>
            <a:off x="4096371" y="3795663"/>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Cambria" panose="02040503050406030204" pitchFamily="18" charset="0"/>
              </a:rPr>
              <a:t>r</a:t>
            </a:r>
            <a:r>
              <a:rPr lang="en-US" sz="2000" b="1" baseline="-25000" dirty="0">
                <a:solidFill>
                  <a:srgbClr val="FF0000"/>
                </a:solidFill>
                <a:latin typeface="Cambria" panose="02040503050406030204" pitchFamily="18" charset="0"/>
              </a:rPr>
              <a:t>4</a:t>
            </a:r>
            <a:endParaRPr lang="en-GB" sz="1600" b="1" dirty="0">
              <a:solidFill>
                <a:srgbClr val="FF0000"/>
              </a:solidFill>
              <a:latin typeface="Cambria" panose="02040503050406030204" pitchFamily="18" charset="0"/>
            </a:endParaRPr>
          </a:p>
        </p:txBody>
      </p:sp>
      <p:sp>
        <p:nvSpPr>
          <p:cNvPr id="138" name="Rectangle 137"/>
          <p:cNvSpPr/>
          <p:nvPr/>
        </p:nvSpPr>
        <p:spPr>
          <a:xfrm>
            <a:off x="4057853" y="5067635"/>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2</a:t>
            </a:r>
            <a:endParaRPr lang="en-GB" sz="1600" b="1" dirty="0">
              <a:solidFill>
                <a:schemeClr val="tx1"/>
              </a:solidFill>
              <a:latin typeface="Cambria" panose="02040503050406030204" pitchFamily="18" charset="0"/>
            </a:endParaRPr>
          </a:p>
        </p:txBody>
      </p:sp>
      <p:sp>
        <p:nvSpPr>
          <p:cNvPr id="139" name="Rectangle 138"/>
          <p:cNvSpPr/>
          <p:nvPr/>
        </p:nvSpPr>
        <p:spPr>
          <a:xfrm>
            <a:off x="5156414" y="5625371"/>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a:t>
            </a:r>
            <a:endParaRPr lang="en-GB" sz="1600" b="1" dirty="0">
              <a:solidFill>
                <a:schemeClr val="tx1"/>
              </a:solidFill>
              <a:latin typeface="Cambria" panose="02040503050406030204" pitchFamily="18" charset="0"/>
            </a:endParaRPr>
          </a:p>
        </p:txBody>
      </p:sp>
      <p:sp>
        <p:nvSpPr>
          <p:cNvPr id="140" name="Rectangle 139"/>
          <p:cNvSpPr/>
          <p:nvPr/>
        </p:nvSpPr>
        <p:spPr>
          <a:xfrm>
            <a:off x="5479337" y="4329134"/>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3</a:t>
            </a:r>
            <a:endParaRPr lang="en-GB" sz="1600" b="1" dirty="0">
              <a:solidFill>
                <a:schemeClr val="tx1"/>
              </a:solidFill>
              <a:latin typeface="Cambria" panose="02040503050406030204" pitchFamily="18" charset="0"/>
            </a:endParaRPr>
          </a:p>
        </p:txBody>
      </p:sp>
      <p:sp>
        <p:nvSpPr>
          <p:cNvPr id="141" name="Rectangle 140"/>
          <p:cNvSpPr/>
          <p:nvPr/>
        </p:nvSpPr>
        <p:spPr>
          <a:xfrm>
            <a:off x="6720918" y="4834717"/>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a:solidFill>
                  <a:schemeClr val="tx1"/>
                </a:solidFill>
                <a:latin typeface="Cambria" panose="02040503050406030204" pitchFamily="18" charset="0"/>
              </a:rPr>
              <a:t>5</a:t>
            </a:r>
            <a:endParaRPr lang="en-GB" sz="1600" b="1" dirty="0">
              <a:solidFill>
                <a:schemeClr val="tx1"/>
              </a:solidFill>
              <a:latin typeface="Cambria" panose="02040503050406030204" pitchFamily="18" charset="0"/>
            </a:endParaRPr>
          </a:p>
        </p:txBody>
      </p:sp>
      <p:sp>
        <p:nvSpPr>
          <p:cNvPr id="142" name="Rectangle 141"/>
          <p:cNvSpPr/>
          <p:nvPr/>
        </p:nvSpPr>
        <p:spPr>
          <a:xfrm>
            <a:off x="7854723" y="4784819"/>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6</a:t>
            </a:r>
            <a:endParaRPr lang="en-GB" sz="1600" b="1" dirty="0">
              <a:solidFill>
                <a:schemeClr val="tx1"/>
              </a:solidFill>
              <a:latin typeface="Cambria" panose="02040503050406030204" pitchFamily="18" charset="0"/>
            </a:endParaRPr>
          </a:p>
        </p:txBody>
      </p:sp>
      <p:sp>
        <p:nvSpPr>
          <p:cNvPr id="143" name="Rectangle 142"/>
          <p:cNvSpPr/>
          <p:nvPr/>
        </p:nvSpPr>
        <p:spPr>
          <a:xfrm>
            <a:off x="9148883" y="3933912"/>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a:solidFill>
                  <a:schemeClr val="tx1"/>
                </a:solidFill>
                <a:latin typeface="Cambria" panose="02040503050406030204" pitchFamily="18" charset="0"/>
              </a:rPr>
              <a:t>8</a:t>
            </a:r>
            <a:endParaRPr lang="en-GB" sz="1600" b="1" dirty="0">
              <a:solidFill>
                <a:schemeClr val="tx1"/>
              </a:solidFill>
              <a:latin typeface="Cambria" panose="02040503050406030204" pitchFamily="18" charset="0"/>
            </a:endParaRPr>
          </a:p>
        </p:txBody>
      </p:sp>
      <p:sp>
        <p:nvSpPr>
          <p:cNvPr id="144" name="Rectangle 143"/>
          <p:cNvSpPr/>
          <p:nvPr/>
        </p:nvSpPr>
        <p:spPr>
          <a:xfrm>
            <a:off x="9612235" y="5114432"/>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a:solidFill>
                  <a:schemeClr val="tx1"/>
                </a:solidFill>
                <a:latin typeface="Cambria" panose="02040503050406030204" pitchFamily="18" charset="0"/>
              </a:rPr>
              <a:t>7</a:t>
            </a:r>
            <a:endParaRPr lang="en-GB" sz="1600" b="1" dirty="0">
              <a:solidFill>
                <a:schemeClr val="tx1"/>
              </a:solidFill>
              <a:latin typeface="Cambria" panose="02040503050406030204" pitchFamily="18" charset="0"/>
            </a:endParaRPr>
          </a:p>
        </p:txBody>
      </p:sp>
      <p:sp>
        <p:nvSpPr>
          <p:cNvPr id="145" name="Rectangle 144"/>
          <p:cNvSpPr/>
          <p:nvPr/>
        </p:nvSpPr>
        <p:spPr>
          <a:xfrm>
            <a:off x="10479256" y="4233171"/>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Cambria" panose="02040503050406030204" pitchFamily="18" charset="0"/>
              </a:rPr>
              <a:t>r</a:t>
            </a:r>
            <a:r>
              <a:rPr lang="en-US" sz="2000" b="1" baseline="-25000" dirty="0">
                <a:solidFill>
                  <a:srgbClr val="FF0000"/>
                </a:solidFill>
                <a:latin typeface="Cambria" panose="02040503050406030204" pitchFamily="18" charset="0"/>
              </a:rPr>
              <a:t>9</a:t>
            </a:r>
            <a:endParaRPr lang="en-GB" sz="1600" b="1" dirty="0">
              <a:solidFill>
                <a:srgbClr val="FF0000"/>
              </a:solidFill>
              <a:latin typeface="Cambria" panose="02040503050406030204" pitchFamily="18" charset="0"/>
            </a:endParaRPr>
          </a:p>
        </p:txBody>
      </p:sp>
      <p:sp>
        <p:nvSpPr>
          <p:cNvPr id="146" name="Rectangle 145"/>
          <p:cNvSpPr/>
          <p:nvPr/>
        </p:nvSpPr>
        <p:spPr>
          <a:xfrm>
            <a:off x="10608916" y="5653709"/>
            <a:ext cx="515312"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10</a:t>
            </a:r>
            <a:endParaRPr lang="en-GB" sz="1600" b="1" dirty="0">
              <a:solidFill>
                <a:schemeClr val="tx1"/>
              </a:solidFill>
              <a:latin typeface="Cambria" panose="02040503050406030204" pitchFamily="18" charset="0"/>
            </a:endParaRPr>
          </a:p>
        </p:txBody>
      </p:sp>
      <p:grpSp>
        <p:nvGrpSpPr>
          <p:cNvPr id="157" name="Group 156"/>
          <p:cNvGrpSpPr/>
          <p:nvPr/>
        </p:nvGrpSpPr>
        <p:grpSpPr>
          <a:xfrm>
            <a:off x="4339064" y="4573968"/>
            <a:ext cx="368291" cy="245246"/>
            <a:chOff x="3887408" y="5489523"/>
            <a:chExt cx="309153" cy="178427"/>
          </a:xfrm>
        </p:grpSpPr>
        <p:sp>
          <p:nvSpPr>
            <p:cNvPr id="158" name="Rounded Rectangle 157"/>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59" name="Rectangle 158"/>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166" name="Group 165"/>
          <p:cNvGrpSpPr/>
          <p:nvPr/>
        </p:nvGrpSpPr>
        <p:grpSpPr>
          <a:xfrm>
            <a:off x="4892722" y="4372722"/>
            <a:ext cx="368291" cy="245246"/>
            <a:chOff x="3887408" y="5489523"/>
            <a:chExt cx="309153" cy="178427"/>
          </a:xfrm>
        </p:grpSpPr>
        <p:sp>
          <p:nvSpPr>
            <p:cNvPr id="167" name="Rounded Rectangle 166"/>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68" name="Rectangle 167"/>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169" name="Group 168"/>
          <p:cNvGrpSpPr/>
          <p:nvPr/>
        </p:nvGrpSpPr>
        <p:grpSpPr>
          <a:xfrm>
            <a:off x="9830112" y="4343438"/>
            <a:ext cx="368291" cy="245246"/>
            <a:chOff x="3887408" y="5489523"/>
            <a:chExt cx="309153" cy="178427"/>
          </a:xfrm>
        </p:grpSpPr>
        <p:sp>
          <p:nvSpPr>
            <p:cNvPr id="170" name="Rounded Rectangle 169"/>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71" name="Rectangle 170"/>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172" name="Group 171"/>
          <p:cNvGrpSpPr/>
          <p:nvPr/>
        </p:nvGrpSpPr>
        <p:grpSpPr>
          <a:xfrm>
            <a:off x="9830112" y="4819214"/>
            <a:ext cx="368291" cy="245246"/>
            <a:chOff x="3887408" y="5489523"/>
            <a:chExt cx="309153" cy="178427"/>
          </a:xfrm>
        </p:grpSpPr>
        <p:sp>
          <p:nvSpPr>
            <p:cNvPr id="173" name="Rounded Rectangle 172"/>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74" name="Rectangle 173"/>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175" name="Group 174"/>
          <p:cNvGrpSpPr/>
          <p:nvPr/>
        </p:nvGrpSpPr>
        <p:grpSpPr>
          <a:xfrm>
            <a:off x="10377025" y="4883154"/>
            <a:ext cx="368291" cy="245246"/>
            <a:chOff x="3887408" y="5489523"/>
            <a:chExt cx="309153" cy="178427"/>
          </a:xfrm>
        </p:grpSpPr>
        <p:sp>
          <p:nvSpPr>
            <p:cNvPr id="176" name="Rounded Rectangle 175"/>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77" name="Rectangle 176"/>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178" name="R1vsR2EdgeVal"/>
          <p:cNvGrpSpPr/>
          <p:nvPr/>
        </p:nvGrpSpPr>
        <p:grpSpPr>
          <a:xfrm>
            <a:off x="4720741" y="5256396"/>
            <a:ext cx="368291" cy="245246"/>
            <a:chOff x="3887408" y="5489523"/>
            <a:chExt cx="309153" cy="178427"/>
          </a:xfrm>
        </p:grpSpPr>
        <p:sp>
          <p:nvSpPr>
            <p:cNvPr id="179" name="Rounded Rectangle 178"/>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80" name="Rectangle 179"/>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181" name="Group 180"/>
          <p:cNvGrpSpPr/>
          <p:nvPr/>
        </p:nvGrpSpPr>
        <p:grpSpPr>
          <a:xfrm>
            <a:off x="5203348" y="5031097"/>
            <a:ext cx="368291" cy="245246"/>
            <a:chOff x="3887408" y="5489523"/>
            <a:chExt cx="309153" cy="178427"/>
          </a:xfrm>
        </p:grpSpPr>
        <p:sp>
          <p:nvSpPr>
            <p:cNvPr id="182" name="Rounded Rectangle 181"/>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83" name="Rectangle 182"/>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184" name="Group 183"/>
          <p:cNvGrpSpPr/>
          <p:nvPr/>
        </p:nvGrpSpPr>
        <p:grpSpPr>
          <a:xfrm>
            <a:off x="4770075" y="4795118"/>
            <a:ext cx="365061" cy="245246"/>
            <a:chOff x="3430143" y="5333609"/>
            <a:chExt cx="306442" cy="178427"/>
          </a:xfrm>
        </p:grpSpPr>
        <p:sp>
          <p:nvSpPr>
            <p:cNvPr id="185" name="Rounded Rectangle 184"/>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86" name="Rectangle 185"/>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187" name="Group 186"/>
          <p:cNvGrpSpPr/>
          <p:nvPr/>
        </p:nvGrpSpPr>
        <p:grpSpPr>
          <a:xfrm>
            <a:off x="9427667" y="4625315"/>
            <a:ext cx="365061" cy="245246"/>
            <a:chOff x="3430143" y="5333609"/>
            <a:chExt cx="306442" cy="178427"/>
          </a:xfrm>
        </p:grpSpPr>
        <p:sp>
          <p:nvSpPr>
            <p:cNvPr id="188" name="Rounded Rectangle 187"/>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89" name="Rectangle 188"/>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sp>
        <p:nvSpPr>
          <p:cNvPr id="192" name="AutoShape 27"/>
          <p:cNvSpPr>
            <a:spLocks noChangeAspect="1" noChangeArrowheads="1" noTextEdit="1"/>
          </p:cNvSpPr>
          <p:nvPr/>
        </p:nvSpPr>
        <p:spPr bwMode="auto">
          <a:xfrm>
            <a:off x="3636963" y="288925"/>
            <a:ext cx="8248650"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9" name="Rectangle 195" hidden="1"/>
          <p:cNvSpPr>
            <a:spLocks noChangeArrowheads="1"/>
          </p:cNvSpPr>
          <p:nvPr/>
        </p:nvSpPr>
        <p:spPr bwMode="auto">
          <a:xfrm>
            <a:off x="9575801" y="3087688"/>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nvGrpSpPr>
          <p:cNvPr id="344" name="Group 343"/>
          <p:cNvGrpSpPr/>
          <p:nvPr/>
        </p:nvGrpSpPr>
        <p:grpSpPr>
          <a:xfrm>
            <a:off x="3636963" y="301290"/>
            <a:ext cx="8248650" cy="3070225"/>
            <a:chOff x="2449226" y="3136297"/>
            <a:chExt cx="8248650" cy="3070225"/>
          </a:xfrm>
        </p:grpSpPr>
        <p:sp>
          <p:nvSpPr>
            <p:cNvPr id="366" name="Rounded Rectangle 365"/>
            <p:cNvSpPr/>
            <p:nvPr/>
          </p:nvSpPr>
          <p:spPr>
            <a:xfrm>
              <a:off x="2963894" y="3415936"/>
              <a:ext cx="7715250" cy="519114"/>
            </a:xfrm>
            <a:prstGeom prst="roundRect">
              <a:avLst>
                <a:gd name="adj" fmla="val 9328"/>
              </a:avLst>
            </a:prstGeom>
            <a:solidFill>
              <a:srgbClr val="FF572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7" name="AutoShape 27"/>
            <p:cNvSpPr>
              <a:spLocks noChangeAspect="1" noChangeArrowheads="1" noTextEdit="1"/>
            </p:cNvSpPr>
            <p:nvPr/>
          </p:nvSpPr>
          <p:spPr bwMode="auto">
            <a:xfrm>
              <a:off x="2449226" y="3136297"/>
              <a:ext cx="8248650"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8" name="Rectangle 29"/>
            <p:cNvSpPr>
              <a:spLocks noChangeArrowheads="1"/>
            </p:cNvSpPr>
            <p:nvPr/>
          </p:nvSpPr>
          <p:spPr bwMode="auto">
            <a:xfrm>
              <a:off x="2457164" y="3142647"/>
              <a:ext cx="519113"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9" name="Rectangle 30"/>
            <p:cNvSpPr>
              <a:spLocks noChangeArrowheads="1"/>
            </p:cNvSpPr>
            <p:nvPr/>
          </p:nvSpPr>
          <p:spPr bwMode="auto">
            <a:xfrm>
              <a:off x="2976276" y="3142647"/>
              <a:ext cx="665163"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0" name="Rectangle 31"/>
            <p:cNvSpPr>
              <a:spLocks noChangeArrowheads="1"/>
            </p:cNvSpPr>
            <p:nvPr/>
          </p:nvSpPr>
          <p:spPr bwMode="auto">
            <a:xfrm>
              <a:off x="3641439" y="3142647"/>
              <a:ext cx="56197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1" name="Rectangle 32"/>
            <p:cNvSpPr>
              <a:spLocks noChangeArrowheads="1"/>
            </p:cNvSpPr>
            <p:nvPr/>
          </p:nvSpPr>
          <p:spPr bwMode="auto">
            <a:xfrm>
              <a:off x="4203414" y="3142647"/>
              <a:ext cx="1454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2" name="Rectangle 33"/>
            <p:cNvSpPr>
              <a:spLocks noChangeArrowheads="1"/>
            </p:cNvSpPr>
            <p:nvPr/>
          </p:nvSpPr>
          <p:spPr bwMode="auto">
            <a:xfrm>
              <a:off x="5657564" y="3142647"/>
              <a:ext cx="2089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3" name="Rectangle 34"/>
            <p:cNvSpPr>
              <a:spLocks noChangeArrowheads="1"/>
            </p:cNvSpPr>
            <p:nvPr/>
          </p:nvSpPr>
          <p:spPr bwMode="auto">
            <a:xfrm>
              <a:off x="7746714" y="3142647"/>
              <a:ext cx="1633538"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4" name="Rectangle 35"/>
            <p:cNvSpPr>
              <a:spLocks noChangeArrowheads="1"/>
            </p:cNvSpPr>
            <p:nvPr/>
          </p:nvSpPr>
          <p:spPr bwMode="auto">
            <a:xfrm>
              <a:off x="9380251" y="3142647"/>
              <a:ext cx="130492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5" name="Rectangle 36"/>
            <p:cNvSpPr>
              <a:spLocks noChangeArrowheads="1"/>
            </p:cNvSpPr>
            <p:nvPr/>
          </p:nvSpPr>
          <p:spPr bwMode="auto">
            <a:xfrm>
              <a:off x="2457164" y="3417285"/>
              <a:ext cx="519113" cy="2743200"/>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6" name="Rectangle 37"/>
            <p:cNvSpPr>
              <a:spLocks noChangeArrowheads="1"/>
            </p:cNvSpPr>
            <p:nvPr/>
          </p:nvSpPr>
          <p:spPr bwMode="auto">
            <a:xfrm>
              <a:off x="2976276" y="3417285"/>
              <a:ext cx="665163"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7" name="Rectangle 38"/>
            <p:cNvSpPr>
              <a:spLocks noChangeArrowheads="1"/>
            </p:cNvSpPr>
            <p:nvPr/>
          </p:nvSpPr>
          <p:spPr bwMode="auto">
            <a:xfrm>
              <a:off x="3641439" y="3417285"/>
              <a:ext cx="56197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8" name="Rectangle 39"/>
            <p:cNvSpPr>
              <a:spLocks noChangeArrowheads="1"/>
            </p:cNvSpPr>
            <p:nvPr/>
          </p:nvSpPr>
          <p:spPr bwMode="auto">
            <a:xfrm>
              <a:off x="4203414" y="3417285"/>
              <a:ext cx="1454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9" name="Rectangle 40"/>
            <p:cNvSpPr>
              <a:spLocks noChangeArrowheads="1"/>
            </p:cNvSpPr>
            <p:nvPr/>
          </p:nvSpPr>
          <p:spPr bwMode="auto">
            <a:xfrm>
              <a:off x="5657564" y="3417285"/>
              <a:ext cx="2089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0" name="Rectangle 41"/>
            <p:cNvSpPr>
              <a:spLocks noChangeArrowheads="1"/>
            </p:cNvSpPr>
            <p:nvPr/>
          </p:nvSpPr>
          <p:spPr bwMode="auto">
            <a:xfrm>
              <a:off x="7746714" y="3417285"/>
              <a:ext cx="1633538"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1" name="Rectangle 42"/>
            <p:cNvSpPr>
              <a:spLocks noChangeArrowheads="1"/>
            </p:cNvSpPr>
            <p:nvPr/>
          </p:nvSpPr>
          <p:spPr bwMode="auto">
            <a:xfrm>
              <a:off x="9380251" y="3417285"/>
              <a:ext cx="130492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2" name="Rectangle 43"/>
            <p:cNvSpPr>
              <a:spLocks noChangeArrowheads="1"/>
            </p:cNvSpPr>
            <p:nvPr/>
          </p:nvSpPr>
          <p:spPr bwMode="auto">
            <a:xfrm>
              <a:off x="2976276" y="3691922"/>
              <a:ext cx="665163"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3" name="Rectangle 44"/>
            <p:cNvSpPr>
              <a:spLocks noChangeArrowheads="1"/>
            </p:cNvSpPr>
            <p:nvPr/>
          </p:nvSpPr>
          <p:spPr bwMode="auto">
            <a:xfrm>
              <a:off x="3641439" y="3691922"/>
              <a:ext cx="561975"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4" name="Rectangle 45"/>
            <p:cNvSpPr>
              <a:spLocks noChangeArrowheads="1"/>
            </p:cNvSpPr>
            <p:nvPr/>
          </p:nvSpPr>
          <p:spPr bwMode="auto">
            <a:xfrm>
              <a:off x="4203414" y="3691922"/>
              <a:ext cx="1454150"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5" name="Rectangle 46"/>
            <p:cNvSpPr>
              <a:spLocks noChangeArrowheads="1"/>
            </p:cNvSpPr>
            <p:nvPr/>
          </p:nvSpPr>
          <p:spPr bwMode="auto">
            <a:xfrm>
              <a:off x="5657564" y="3691922"/>
              <a:ext cx="2089150"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86" name="Rectangle 47"/>
            <p:cNvSpPr>
              <a:spLocks noChangeArrowheads="1"/>
            </p:cNvSpPr>
            <p:nvPr/>
          </p:nvSpPr>
          <p:spPr bwMode="auto">
            <a:xfrm>
              <a:off x="7746714" y="3691922"/>
              <a:ext cx="1633538"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7" name="Rectangle 48"/>
            <p:cNvSpPr>
              <a:spLocks noChangeArrowheads="1"/>
            </p:cNvSpPr>
            <p:nvPr/>
          </p:nvSpPr>
          <p:spPr bwMode="auto">
            <a:xfrm>
              <a:off x="9380251" y="3691922"/>
              <a:ext cx="1304925"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8" name="Rectangle 49"/>
            <p:cNvSpPr>
              <a:spLocks noChangeArrowheads="1"/>
            </p:cNvSpPr>
            <p:nvPr/>
          </p:nvSpPr>
          <p:spPr bwMode="auto">
            <a:xfrm>
              <a:off x="2976276" y="3964972"/>
              <a:ext cx="665163"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9" name="Rectangle 50"/>
            <p:cNvSpPr>
              <a:spLocks noChangeArrowheads="1"/>
            </p:cNvSpPr>
            <p:nvPr/>
          </p:nvSpPr>
          <p:spPr bwMode="auto">
            <a:xfrm>
              <a:off x="3641439" y="3964972"/>
              <a:ext cx="56197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0" name="Rectangle 51"/>
            <p:cNvSpPr>
              <a:spLocks noChangeArrowheads="1"/>
            </p:cNvSpPr>
            <p:nvPr/>
          </p:nvSpPr>
          <p:spPr bwMode="auto">
            <a:xfrm>
              <a:off x="4203414" y="3964972"/>
              <a:ext cx="1454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1" name="Rectangle 52"/>
            <p:cNvSpPr>
              <a:spLocks noChangeArrowheads="1"/>
            </p:cNvSpPr>
            <p:nvPr/>
          </p:nvSpPr>
          <p:spPr bwMode="auto">
            <a:xfrm>
              <a:off x="5657564" y="3964972"/>
              <a:ext cx="2089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2" name="Rectangle 53"/>
            <p:cNvSpPr>
              <a:spLocks noChangeArrowheads="1"/>
            </p:cNvSpPr>
            <p:nvPr/>
          </p:nvSpPr>
          <p:spPr bwMode="auto">
            <a:xfrm>
              <a:off x="7746714" y="3964972"/>
              <a:ext cx="1633538"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3" name="Rectangle 54"/>
            <p:cNvSpPr>
              <a:spLocks noChangeArrowheads="1"/>
            </p:cNvSpPr>
            <p:nvPr/>
          </p:nvSpPr>
          <p:spPr bwMode="auto">
            <a:xfrm>
              <a:off x="9380251" y="3964972"/>
              <a:ext cx="130492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4" name="Rectangle 55"/>
            <p:cNvSpPr>
              <a:spLocks noChangeArrowheads="1"/>
            </p:cNvSpPr>
            <p:nvPr/>
          </p:nvSpPr>
          <p:spPr bwMode="auto">
            <a:xfrm>
              <a:off x="2976276" y="4239610"/>
              <a:ext cx="665163"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5" name="Rectangle 56"/>
            <p:cNvSpPr>
              <a:spLocks noChangeArrowheads="1"/>
            </p:cNvSpPr>
            <p:nvPr/>
          </p:nvSpPr>
          <p:spPr bwMode="auto">
            <a:xfrm>
              <a:off x="3641439" y="4239610"/>
              <a:ext cx="56197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6" name="Rectangle 57"/>
            <p:cNvSpPr>
              <a:spLocks noChangeArrowheads="1"/>
            </p:cNvSpPr>
            <p:nvPr/>
          </p:nvSpPr>
          <p:spPr bwMode="auto">
            <a:xfrm>
              <a:off x="4203414" y="4239610"/>
              <a:ext cx="1454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7" name="Rectangle 58"/>
            <p:cNvSpPr>
              <a:spLocks noChangeArrowheads="1"/>
            </p:cNvSpPr>
            <p:nvPr/>
          </p:nvSpPr>
          <p:spPr bwMode="auto">
            <a:xfrm>
              <a:off x="5657564" y="4239610"/>
              <a:ext cx="2089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8" name="Rectangle 59"/>
            <p:cNvSpPr>
              <a:spLocks noChangeArrowheads="1"/>
            </p:cNvSpPr>
            <p:nvPr/>
          </p:nvSpPr>
          <p:spPr bwMode="auto">
            <a:xfrm>
              <a:off x="7746714" y="4239610"/>
              <a:ext cx="1633538"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9" name="Rectangle 60"/>
            <p:cNvSpPr>
              <a:spLocks noChangeArrowheads="1"/>
            </p:cNvSpPr>
            <p:nvPr/>
          </p:nvSpPr>
          <p:spPr bwMode="auto">
            <a:xfrm>
              <a:off x="9380251" y="4239610"/>
              <a:ext cx="130492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0" name="Rectangle 61"/>
            <p:cNvSpPr>
              <a:spLocks noChangeArrowheads="1"/>
            </p:cNvSpPr>
            <p:nvPr/>
          </p:nvSpPr>
          <p:spPr bwMode="auto">
            <a:xfrm>
              <a:off x="2976276" y="4514247"/>
              <a:ext cx="665163"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1" name="Rectangle 62"/>
            <p:cNvSpPr>
              <a:spLocks noChangeArrowheads="1"/>
            </p:cNvSpPr>
            <p:nvPr/>
          </p:nvSpPr>
          <p:spPr bwMode="auto">
            <a:xfrm>
              <a:off x="3641439" y="4514247"/>
              <a:ext cx="56197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2" name="Rectangle 63"/>
            <p:cNvSpPr>
              <a:spLocks noChangeArrowheads="1"/>
            </p:cNvSpPr>
            <p:nvPr/>
          </p:nvSpPr>
          <p:spPr bwMode="auto">
            <a:xfrm>
              <a:off x="4203414" y="4514247"/>
              <a:ext cx="1454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3" name="Rectangle 64"/>
            <p:cNvSpPr>
              <a:spLocks noChangeArrowheads="1"/>
            </p:cNvSpPr>
            <p:nvPr/>
          </p:nvSpPr>
          <p:spPr bwMode="auto">
            <a:xfrm>
              <a:off x="5657564" y="4514247"/>
              <a:ext cx="2089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4" name="Rectangle 65"/>
            <p:cNvSpPr>
              <a:spLocks noChangeArrowheads="1"/>
            </p:cNvSpPr>
            <p:nvPr/>
          </p:nvSpPr>
          <p:spPr bwMode="auto">
            <a:xfrm>
              <a:off x="7746714" y="4514247"/>
              <a:ext cx="1633538"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5" name="Rectangle 66"/>
            <p:cNvSpPr>
              <a:spLocks noChangeArrowheads="1"/>
            </p:cNvSpPr>
            <p:nvPr/>
          </p:nvSpPr>
          <p:spPr bwMode="auto">
            <a:xfrm>
              <a:off x="9380251" y="4514247"/>
              <a:ext cx="130492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6" name="Rectangle 67"/>
            <p:cNvSpPr>
              <a:spLocks noChangeArrowheads="1"/>
            </p:cNvSpPr>
            <p:nvPr/>
          </p:nvSpPr>
          <p:spPr bwMode="auto">
            <a:xfrm>
              <a:off x="2976276" y="4788885"/>
              <a:ext cx="665163"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7" name="Rectangle 68"/>
            <p:cNvSpPr>
              <a:spLocks noChangeArrowheads="1"/>
            </p:cNvSpPr>
            <p:nvPr/>
          </p:nvSpPr>
          <p:spPr bwMode="auto">
            <a:xfrm>
              <a:off x="3641439" y="4788885"/>
              <a:ext cx="56197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8" name="Rectangle 69"/>
            <p:cNvSpPr>
              <a:spLocks noChangeArrowheads="1"/>
            </p:cNvSpPr>
            <p:nvPr/>
          </p:nvSpPr>
          <p:spPr bwMode="auto">
            <a:xfrm>
              <a:off x="4203414" y="4788885"/>
              <a:ext cx="1454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9" name="Rectangle 70"/>
            <p:cNvSpPr>
              <a:spLocks noChangeArrowheads="1"/>
            </p:cNvSpPr>
            <p:nvPr/>
          </p:nvSpPr>
          <p:spPr bwMode="auto">
            <a:xfrm>
              <a:off x="5657564" y="4788885"/>
              <a:ext cx="2089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0" name="Rectangle 71"/>
            <p:cNvSpPr>
              <a:spLocks noChangeArrowheads="1"/>
            </p:cNvSpPr>
            <p:nvPr/>
          </p:nvSpPr>
          <p:spPr bwMode="auto">
            <a:xfrm>
              <a:off x="7746714" y="4788885"/>
              <a:ext cx="1633538"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1" name="Rectangle 72"/>
            <p:cNvSpPr>
              <a:spLocks noChangeArrowheads="1"/>
            </p:cNvSpPr>
            <p:nvPr/>
          </p:nvSpPr>
          <p:spPr bwMode="auto">
            <a:xfrm>
              <a:off x="9380251" y="4788885"/>
              <a:ext cx="130492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2" name="Rectangle 73"/>
            <p:cNvSpPr>
              <a:spLocks noChangeArrowheads="1"/>
            </p:cNvSpPr>
            <p:nvPr/>
          </p:nvSpPr>
          <p:spPr bwMode="auto">
            <a:xfrm>
              <a:off x="2976276" y="5063522"/>
              <a:ext cx="665163"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3" name="Rectangle 74"/>
            <p:cNvSpPr>
              <a:spLocks noChangeArrowheads="1"/>
            </p:cNvSpPr>
            <p:nvPr/>
          </p:nvSpPr>
          <p:spPr bwMode="auto">
            <a:xfrm>
              <a:off x="3641439" y="5063522"/>
              <a:ext cx="56197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4" name="Rectangle 75"/>
            <p:cNvSpPr>
              <a:spLocks noChangeArrowheads="1"/>
            </p:cNvSpPr>
            <p:nvPr/>
          </p:nvSpPr>
          <p:spPr bwMode="auto">
            <a:xfrm>
              <a:off x="4203414" y="5063522"/>
              <a:ext cx="1454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5" name="Rectangle 76"/>
            <p:cNvSpPr>
              <a:spLocks noChangeArrowheads="1"/>
            </p:cNvSpPr>
            <p:nvPr/>
          </p:nvSpPr>
          <p:spPr bwMode="auto">
            <a:xfrm>
              <a:off x="5657564" y="5063522"/>
              <a:ext cx="2089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6" name="Rectangle 77"/>
            <p:cNvSpPr>
              <a:spLocks noChangeArrowheads="1"/>
            </p:cNvSpPr>
            <p:nvPr/>
          </p:nvSpPr>
          <p:spPr bwMode="auto">
            <a:xfrm>
              <a:off x="7746714" y="5063522"/>
              <a:ext cx="1633538"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7" name="Rectangle 78"/>
            <p:cNvSpPr>
              <a:spLocks noChangeArrowheads="1"/>
            </p:cNvSpPr>
            <p:nvPr/>
          </p:nvSpPr>
          <p:spPr bwMode="auto">
            <a:xfrm>
              <a:off x="9380251" y="5063522"/>
              <a:ext cx="130492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8" name="Rectangle 79"/>
            <p:cNvSpPr>
              <a:spLocks noChangeArrowheads="1"/>
            </p:cNvSpPr>
            <p:nvPr/>
          </p:nvSpPr>
          <p:spPr bwMode="auto">
            <a:xfrm>
              <a:off x="2976276" y="5338160"/>
              <a:ext cx="665163"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9" name="Rectangle 80"/>
            <p:cNvSpPr>
              <a:spLocks noChangeArrowheads="1"/>
            </p:cNvSpPr>
            <p:nvPr/>
          </p:nvSpPr>
          <p:spPr bwMode="auto">
            <a:xfrm>
              <a:off x="3641439" y="5338160"/>
              <a:ext cx="561975"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0" name="Rectangle 81"/>
            <p:cNvSpPr>
              <a:spLocks noChangeArrowheads="1"/>
            </p:cNvSpPr>
            <p:nvPr/>
          </p:nvSpPr>
          <p:spPr bwMode="auto">
            <a:xfrm>
              <a:off x="4203414" y="5338160"/>
              <a:ext cx="1454150"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1" name="Rectangle 82"/>
            <p:cNvSpPr>
              <a:spLocks noChangeArrowheads="1"/>
            </p:cNvSpPr>
            <p:nvPr/>
          </p:nvSpPr>
          <p:spPr bwMode="auto">
            <a:xfrm>
              <a:off x="5657564" y="5338160"/>
              <a:ext cx="2089150"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2" name="Rectangle 83"/>
            <p:cNvSpPr>
              <a:spLocks noChangeArrowheads="1"/>
            </p:cNvSpPr>
            <p:nvPr/>
          </p:nvSpPr>
          <p:spPr bwMode="auto">
            <a:xfrm>
              <a:off x="7746714" y="5338160"/>
              <a:ext cx="1633538"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3" name="Rectangle 84"/>
            <p:cNvSpPr>
              <a:spLocks noChangeArrowheads="1"/>
            </p:cNvSpPr>
            <p:nvPr/>
          </p:nvSpPr>
          <p:spPr bwMode="auto">
            <a:xfrm>
              <a:off x="9380251" y="5338160"/>
              <a:ext cx="1304925"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4" name="Rectangle 85"/>
            <p:cNvSpPr>
              <a:spLocks noChangeArrowheads="1"/>
            </p:cNvSpPr>
            <p:nvPr/>
          </p:nvSpPr>
          <p:spPr bwMode="auto">
            <a:xfrm>
              <a:off x="2976276" y="5611210"/>
              <a:ext cx="665163"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5" name="Rectangle 86"/>
            <p:cNvSpPr>
              <a:spLocks noChangeArrowheads="1"/>
            </p:cNvSpPr>
            <p:nvPr/>
          </p:nvSpPr>
          <p:spPr bwMode="auto">
            <a:xfrm>
              <a:off x="3641439" y="5611210"/>
              <a:ext cx="56197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6" name="Rectangle 87"/>
            <p:cNvSpPr>
              <a:spLocks noChangeArrowheads="1"/>
            </p:cNvSpPr>
            <p:nvPr/>
          </p:nvSpPr>
          <p:spPr bwMode="auto">
            <a:xfrm>
              <a:off x="4203414" y="5611210"/>
              <a:ext cx="1454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7" name="Rectangle 88"/>
            <p:cNvSpPr>
              <a:spLocks noChangeArrowheads="1"/>
            </p:cNvSpPr>
            <p:nvPr/>
          </p:nvSpPr>
          <p:spPr bwMode="auto">
            <a:xfrm>
              <a:off x="5657564" y="5611210"/>
              <a:ext cx="2089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8" name="Rectangle 89"/>
            <p:cNvSpPr>
              <a:spLocks noChangeArrowheads="1"/>
            </p:cNvSpPr>
            <p:nvPr/>
          </p:nvSpPr>
          <p:spPr bwMode="auto">
            <a:xfrm>
              <a:off x="7746714" y="5611210"/>
              <a:ext cx="1633538"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9" name="Rectangle 90"/>
            <p:cNvSpPr>
              <a:spLocks noChangeArrowheads="1"/>
            </p:cNvSpPr>
            <p:nvPr/>
          </p:nvSpPr>
          <p:spPr bwMode="auto">
            <a:xfrm>
              <a:off x="9380251" y="5611210"/>
              <a:ext cx="130492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0" name="Rectangle 91"/>
            <p:cNvSpPr>
              <a:spLocks noChangeArrowheads="1"/>
            </p:cNvSpPr>
            <p:nvPr/>
          </p:nvSpPr>
          <p:spPr bwMode="auto">
            <a:xfrm>
              <a:off x="2976276" y="5885847"/>
              <a:ext cx="665163"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1" name="Rectangle 92"/>
            <p:cNvSpPr>
              <a:spLocks noChangeArrowheads="1"/>
            </p:cNvSpPr>
            <p:nvPr/>
          </p:nvSpPr>
          <p:spPr bwMode="auto">
            <a:xfrm>
              <a:off x="3641439" y="5885847"/>
              <a:ext cx="56197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2" name="Rectangle 93"/>
            <p:cNvSpPr>
              <a:spLocks noChangeArrowheads="1"/>
            </p:cNvSpPr>
            <p:nvPr/>
          </p:nvSpPr>
          <p:spPr bwMode="auto">
            <a:xfrm>
              <a:off x="4203414" y="5885847"/>
              <a:ext cx="1454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3" name="Rectangle 94"/>
            <p:cNvSpPr>
              <a:spLocks noChangeArrowheads="1"/>
            </p:cNvSpPr>
            <p:nvPr/>
          </p:nvSpPr>
          <p:spPr bwMode="auto">
            <a:xfrm>
              <a:off x="5657564" y="5885847"/>
              <a:ext cx="2089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4" name="Rectangle 95"/>
            <p:cNvSpPr>
              <a:spLocks noChangeArrowheads="1"/>
            </p:cNvSpPr>
            <p:nvPr/>
          </p:nvSpPr>
          <p:spPr bwMode="auto">
            <a:xfrm>
              <a:off x="7746714" y="5885847"/>
              <a:ext cx="1633538"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5" name="Rectangle 96"/>
            <p:cNvSpPr>
              <a:spLocks noChangeArrowheads="1"/>
            </p:cNvSpPr>
            <p:nvPr/>
          </p:nvSpPr>
          <p:spPr bwMode="auto">
            <a:xfrm>
              <a:off x="9380251" y="5885847"/>
              <a:ext cx="130492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6" name="Line 97"/>
            <p:cNvSpPr>
              <a:spLocks noChangeShapeType="1"/>
            </p:cNvSpPr>
            <p:nvPr/>
          </p:nvSpPr>
          <p:spPr bwMode="auto">
            <a:xfrm>
              <a:off x="2976276" y="313629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7" name="Line 98"/>
            <p:cNvSpPr>
              <a:spLocks noChangeShapeType="1"/>
            </p:cNvSpPr>
            <p:nvPr/>
          </p:nvSpPr>
          <p:spPr bwMode="auto">
            <a:xfrm>
              <a:off x="2976276" y="3417285"/>
              <a:ext cx="0" cy="822325"/>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38" name="Line 99"/>
            <p:cNvSpPr>
              <a:spLocks noChangeShapeType="1"/>
            </p:cNvSpPr>
            <p:nvPr/>
          </p:nvSpPr>
          <p:spPr bwMode="auto">
            <a:xfrm>
              <a:off x="2976276" y="4239610"/>
              <a:ext cx="0" cy="274638"/>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39" name="Line 100"/>
            <p:cNvSpPr>
              <a:spLocks noChangeShapeType="1"/>
            </p:cNvSpPr>
            <p:nvPr/>
          </p:nvSpPr>
          <p:spPr bwMode="auto">
            <a:xfrm>
              <a:off x="2976276" y="4514247"/>
              <a:ext cx="0" cy="823913"/>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40" name="Line 101"/>
            <p:cNvSpPr>
              <a:spLocks noChangeShapeType="1"/>
            </p:cNvSpPr>
            <p:nvPr/>
          </p:nvSpPr>
          <p:spPr bwMode="auto">
            <a:xfrm>
              <a:off x="2976276" y="5338160"/>
              <a:ext cx="0" cy="828675"/>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41" name="Line 102"/>
            <p:cNvSpPr>
              <a:spLocks noChangeShapeType="1"/>
            </p:cNvSpPr>
            <p:nvPr/>
          </p:nvSpPr>
          <p:spPr bwMode="auto">
            <a:xfrm>
              <a:off x="3641439" y="313629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42" name="Line 103"/>
            <p:cNvSpPr>
              <a:spLocks noChangeShapeType="1"/>
            </p:cNvSpPr>
            <p:nvPr/>
          </p:nvSpPr>
          <p:spPr bwMode="auto">
            <a:xfrm>
              <a:off x="3641439" y="3417285"/>
              <a:ext cx="0" cy="822325"/>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43" name="Line 104"/>
            <p:cNvSpPr>
              <a:spLocks noChangeShapeType="1"/>
            </p:cNvSpPr>
            <p:nvPr/>
          </p:nvSpPr>
          <p:spPr bwMode="auto">
            <a:xfrm>
              <a:off x="3641439" y="4239610"/>
              <a:ext cx="0" cy="274638"/>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44" name="Line 105"/>
            <p:cNvSpPr>
              <a:spLocks noChangeShapeType="1"/>
            </p:cNvSpPr>
            <p:nvPr/>
          </p:nvSpPr>
          <p:spPr bwMode="auto">
            <a:xfrm>
              <a:off x="3641439" y="4514247"/>
              <a:ext cx="0" cy="823913"/>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45" name="Line 106"/>
            <p:cNvSpPr>
              <a:spLocks noChangeShapeType="1"/>
            </p:cNvSpPr>
            <p:nvPr/>
          </p:nvSpPr>
          <p:spPr bwMode="auto">
            <a:xfrm>
              <a:off x="3641439" y="5338160"/>
              <a:ext cx="0" cy="828675"/>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46" name="Line 107"/>
            <p:cNvSpPr>
              <a:spLocks noChangeShapeType="1"/>
            </p:cNvSpPr>
            <p:nvPr/>
          </p:nvSpPr>
          <p:spPr bwMode="auto">
            <a:xfrm flipH="1">
              <a:off x="4203413" y="3423635"/>
              <a:ext cx="6795" cy="2743200"/>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47" name="Line 108"/>
            <p:cNvSpPr>
              <a:spLocks noChangeShapeType="1"/>
            </p:cNvSpPr>
            <p:nvPr/>
          </p:nvSpPr>
          <p:spPr bwMode="auto">
            <a:xfrm>
              <a:off x="5657564" y="3423635"/>
              <a:ext cx="0" cy="2743200"/>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48" name="Line 109"/>
            <p:cNvSpPr>
              <a:spLocks noChangeShapeType="1"/>
            </p:cNvSpPr>
            <p:nvPr/>
          </p:nvSpPr>
          <p:spPr bwMode="auto">
            <a:xfrm flipH="1">
              <a:off x="7746714" y="3431571"/>
              <a:ext cx="9526" cy="2735263"/>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49" name="Line 110"/>
            <p:cNvSpPr>
              <a:spLocks noChangeShapeType="1"/>
            </p:cNvSpPr>
            <p:nvPr/>
          </p:nvSpPr>
          <p:spPr bwMode="auto">
            <a:xfrm>
              <a:off x="9380251" y="3423635"/>
              <a:ext cx="0" cy="2743200"/>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50" name="Line 111"/>
            <p:cNvSpPr>
              <a:spLocks noChangeShapeType="1"/>
            </p:cNvSpPr>
            <p:nvPr/>
          </p:nvSpPr>
          <p:spPr bwMode="auto">
            <a:xfrm>
              <a:off x="2449226" y="3417285"/>
              <a:ext cx="52705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1" name="Line 112"/>
            <p:cNvSpPr>
              <a:spLocks noChangeShapeType="1"/>
            </p:cNvSpPr>
            <p:nvPr/>
          </p:nvSpPr>
          <p:spPr bwMode="auto">
            <a:xfrm>
              <a:off x="2976276" y="3417285"/>
              <a:ext cx="66516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2" name="Line 113"/>
            <p:cNvSpPr>
              <a:spLocks noChangeShapeType="1"/>
            </p:cNvSpPr>
            <p:nvPr/>
          </p:nvSpPr>
          <p:spPr bwMode="auto">
            <a:xfrm>
              <a:off x="3641439" y="3417285"/>
              <a:ext cx="7050088"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3" name="Line 114"/>
            <p:cNvSpPr>
              <a:spLocks noChangeShapeType="1"/>
            </p:cNvSpPr>
            <p:nvPr/>
          </p:nvSpPr>
          <p:spPr bwMode="auto">
            <a:xfrm>
              <a:off x="2969926" y="4239610"/>
              <a:ext cx="67151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4" name="Line 115"/>
            <p:cNvSpPr>
              <a:spLocks noChangeShapeType="1"/>
            </p:cNvSpPr>
            <p:nvPr/>
          </p:nvSpPr>
          <p:spPr bwMode="auto">
            <a:xfrm>
              <a:off x="3641439" y="4239610"/>
              <a:ext cx="7050088"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5" name="Line 116"/>
            <p:cNvSpPr>
              <a:spLocks noChangeShapeType="1"/>
            </p:cNvSpPr>
            <p:nvPr/>
          </p:nvSpPr>
          <p:spPr bwMode="auto">
            <a:xfrm>
              <a:off x="2969926" y="4514247"/>
              <a:ext cx="67151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6" name="Line 117"/>
            <p:cNvSpPr>
              <a:spLocks noChangeShapeType="1"/>
            </p:cNvSpPr>
            <p:nvPr/>
          </p:nvSpPr>
          <p:spPr bwMode="auto">
            <a:xfrm>
              <a:off x="3641439" y="4514247"/>
              <a:ext cx="7050088"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7" name="Line 118"/>
            <p:cNvSpPr>
              <a:spLocks noChangeShapeType="1"/>
            </p:cNvSpPr>
            <p:nvPr/>
          </p:nvSpPr>
          <p:spPr bwMode="auto">
            <a:xfrm>
              <a:off x="2969926" y="5063522"/>
              <a:ext cx="67151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8" name="Line 119"/>
            <p:cNvSpPr>
              <a:spLocks noChangeShapeType="1"/>
            </p:cNvSpPr>
            <p:nvPr/>
          </p:nvSpPr>
          <p:spPr bwMode="auto">
            <a:xfrm>
              <a:off x="3641439" y="5063522"/>
              <a:ext cx="7050088"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9" name="Line 120"/>
            <p:cNvSpPr>
              <a:spLocks noChangeShapeType="1"/>
            </p:cNvSpPr>
            <p:nvPr/>
          </p:nvSpPr>
          <p:spPr bwMode="auto">
            <a:xfrm>
              <a:off x="2969926" y="5611210"/>
              <a:ext cx="772160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60" name="Line 121"/>
            <p:cNvSpPr>
              <a:spLocks noChangeShapeType="1"/>
            </p:cNvSpPr>
            <p:nvPr/>
          </p:nvSpPr>
          <p:spPr bwMode="auto">
            <a:xfrm flipH="1">
              <a:off x="2457163" y="3417285"/>
              <a:ext cx="1" cy="2749550"/>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61" name="Line 122"/>
            <p:cNvSpPr>
              <a:spLocks noChangeShapeType="1"/>
            </p:cNvSpPr>
            <p:nvPr/>
          </p:nvSpPr>
          <p:spPr bwMode="auto">
            <a:xfrm flipH="1">
              <a:off x="10685176" y="3417285"/>
              <a:ext cx="6350" cy="2749550"/>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62" name="Line 123"/>
            <p:cNvSpPr>
              <a:spLocks noChangeShapeType="1"/>
            </p:cNvSpPr>
            <p:nvPr/>
          </p:nvSpPr>
          <p:spPr bwMode="auto">
            <a:xfrm>
              <a:off x="2450814" y="3142647"/>
              <a:ext cx="824071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63" name="Line 124"/>
            <p:cNvSpPr>
              <a:spLocks noChangeShapeType="1"/>
            </p:cNvSpPr>
            <p:nvPr/>
          </p:nvSpPr>
          <p:spPr bwMode="auto">
            <a:xfrm>
              <a:off x="2450814" y="6160485"/>
              <a:ext cx="824071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64" name="Rectangle 125"/>
            <p:cNvSpPr>
              <a:spLocks noChangeArrowheads="1"/>
            </p:cNvSpPr>
            <p:nvPr/>
          </p:nvSpPr>
          <p:spPr bwMode="auto">
            <a:xfrm>
              <a:off x="3103276" y="3191860"/>
              <a:ext cx="50482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Cambria" panose="02040503050406030204" pitchFamily="18" charset="0"/>
                </a:rPr>
                <a:t>Biz ID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65" name="Rectangle 126"/>
            <p:cNvSpPr>
              <a:spLocks noChangeArrowheads="1"/>
            </p:cNvSpPr>
            <p:nvPr/>
          </p:nvSpPr>
          <p:spPr bwMode="auto">
            <a:xfrm>
              <a:off x="3843051" y="3191860"/>
              <a:ext cx="25082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Cambria" panose="02040503050406030204" pitchFamily="18" charset="0"/>
                </a:rPr>
                <a:t>ID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66" name="Rectangle 127"/>
            <p:cNvSpPr>
              <a:spLocks noChangeArrowheads="1"/>
            </p:cNvSpPr>
            <p:nvPr/>
          </p:nvSpPr>
          <p:spPr bwMode="auto">
            <a:xfrm>
              <a:off x="4735226" y="3191860"/>
              <a:ext cx="4810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Cambria" panose="02040503050406030204" pitchFamily="18" charset="0"/>
                </a:rPr>
                <a:t>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7" name="Rectangle 128"/>
            <p:cNvSpPr>
              <a:spLocks noChangeArrowheads="1"/>
            </p:cNvSpPr>
            <p:nvPr/>
          </p:nvSpPr>
          <p:spPr bwMode="auto">
            <a:xfrm>
              <a:off x="6202076" y="3191860"/>
              <a:ext cx="10953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Cambria" panose="02040503050406030204" pitchFamily="18" charset="0"/>
                </a:rPr>
                <a:t>street address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68" name="Rectangle 129"/>
            <p:cNvSpPr>
              <a:spLocks noChangeArrowheads="1"/>
            </p:cNvSpPr>
            <p:nvPr/>
          </p:nvSpPr>
          <p:spPr bwMode="auto">
            <a:xfrm>
              <a:off x="8435689" y="3191860"/>
              <a:ext cx="3476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Cambria" panose="02040503050406030204" pitchFamily="18" charset="0"/>
                </a:rPr>
                <a:t>city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9" name="Rectangle 130"/>
            <p:cNvSpPr>
              <a:spLocks noChangeArrowheads="1"/>
            </p:cNvSpPr>
            <p:nvPr/>
          </p:nvSpPr>
          <p:spPr bwMode="auto">
            <a:xfrm>
              <a:off x="9810464" y="3191860"/>
              <a:ext cx="5334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Cambria" panose="02040503050406030204" pitchFamily="18" charset="0"/>
                </a:rPr>
                <a:t>phone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0" name="Rectangle 131"/>
            <p:cNvSpPr>
              <a:spLocks noChangeArrowheads="1"/>
            </p:cNvSpPr>
            <p:nvPr/>
          </p:nvSpPr>
          <p:spPr bwMode="auto">
            <a:xfrm>
              <a:off x="2623851" y="4699985"/>
              <a:ext cx="2794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D0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1" name="Rectangle 132"/>
            <p:cNvSpPr>
              <a:spLocks noChangeArrowheads="1"/>
            </p:cNvSpPr>
            <p:nvPr/>
          </p:nvSpPr>
          <p:spPr bwMode="auto">
            <a:xfrm>
              <a:off x="3222339" y="3466497"/>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B1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72" name="Rectangle 133"/>
            <p:cNvSpPr>
              <a:spLocks noChangeArrowheads="1"/>
            </p:cNvSpPr>
            <p:nvPr/>
          </p:nvSpPr>
          <p:spPr bwMode="auto">
            <a:xfrm>
              <a:off x="3849401" y="3466497"/>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3" name="Rectangle 134"/>
            <p:cNvSpPr>
              <a:spLocks noChangeArrowheads="1"/>
            </p:cNvSpPr>
            <p:nvPr/>
          </p:nvSpPr>
          <p:spPr bwMode="auto">
            <a:xfrm>
              <a:off x="4608226" y="3466497"/>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4" name="Rectangle 135"/>
            <p:cNvSpPr>
              <a:spLocks noChangeArrowheads="1"/>
            </p:cNvSpPr>
            <p:nvPr/>
          </p:nvSpPr>
          <p:spPr bwMode="auto">
            <a:xfrm>
              <a:off x="5843745" y="3466496"/>
              <a:ext cx="1689522" cy="19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 MISSION ST STE ST1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75" name="Rectangle 136"/>
            <p:cNvSpPr>
              <a:spLocks noChangeArrowheads="1"/>
            </p:cNvSpPr>
            <p:nvPr/>
          </p:nvSpPr>
          <p:spPr bwMode="auto">
            <a:xfrm>
              <a:off x="8026114" y="3466497"/>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76" name="Rectangle 137"/>
            <p:cNvSpPr>
              <a:spLocks noChangeArrowheads="1"/>
            </p:cNvSpPr>
            <p:nvPr/>
          </p:nvSpPr>
          <p:spPr bwMode="auto">
            <a:xfrm>
              <a:off x="9472326" y="3466497"/>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7" name="Rectangle 138"/>
            <p:cNvSpPr>
              <a:spLocks noChangeArrowheads="1"/>
            </p:cNvSpPr>
            <p:nvPr/>
          </p:nvSpPr>
          <p:spPr bwMode="auto">
            <a:xfrm>
              <a:off x="3222339" y="3739547"/>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B1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78" name="Rectangle 139"/>
            <p:cNvSpPr>
              <a:spLocks noChangeArrowheads="1"/>
            </p:cNvSpPr>
            <p:nvPr/>
          </p:nvSpPr>
          <p:spPr bwMode="auto">
            <a:xfrm>
              <a:off x="3849401" y="3739547"/>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9" name="Rectangle 140"/>
            <p:cNvSpPr>
              <a:spLocks noChangeArrowheads="1"/>
            </p:cNvSpPr>
            <p:nvPr/>
          </p:nvSpPr>
          <p:spPr bwMode="auto">
            <a:xfrm>
              <a:off x="4608226" y="3739547"/>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0" name="Rectangle 141"/>
            <p:cNvSpPr>
              <a:spLocks noChangeArrowheads="1"/>
            </p:cNvSpPr>
            <p:nvPr/>
          </p:nvSpPr>
          <p:spPr bwMode="auto">
            <a:xfrm>
              <a:off x="5843744" y="3739547"/>
              <a:ext cx="14838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 MISSION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81" name="Rectangle 142"/>
            <p:cNvSpPr>
              <a:spLocks noChangeArrowheads="1"/>
            </p:cNvSpPr>
            <p:nvPr/>
          </p:nvSpPr>
          <p:spPr bwMode="auto">
            <a:xfrm>
              <a:off x="8026114" y="3739547"/>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2" name="Rectangle 143"/>
            <p:cNvSpPr>
              <a:spLocks noChangeArrowheads="1"/>
            </p:cNvSpPr>
            <p:nvPr/>
          </p:nvSpPr>
          <p:spPr bwMode="auto">
            <a:xfrm>
              <a:off x="9472326" y="3739547"/>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3" name="Rectangle 144"/>
            <p:cNvSpPr>
              <a:spLocks noChangeArrowheads="1"/>
            </p:cNvSpPr>
            <p:nvPr/>
          </p:nvSpPr>
          <p:spPr bwMode="auto">
            <a:xfrm>
              <a:off x="3222339" y="4014185"/>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4" name="Rectangle 145"/>
            <p:cNvSpPr>
              <a:spLocks noChangeArrowheads="1"/>
            </p:cNvSpPr>
            <p:nvPr/>
          </p:nvSpPr>
          <p:spPr bwMode="auto">
            <a:xfrm>
              <a:off x="3849401" y="4014185"/>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5" name="Rectangle 146"/>
            <p:cNvSpPr>
              <a:spLocks noChangeArrowheads="1"/>
            </p:cNvSpPr>
            <p:nvPr/>
          </p:nvSpPr>
          <p:spPr bwMode="auto">
            <a:xfrm>
              <a:off x="4608226" y="4014185"/>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6" name="Rectangle 147"/>
            <p:cNvSpPr>
              <a:spLocks noChangeArrowheads="1"/>
            </p:cNvSpPr>
            <p:nvPr/>
          </p:nvSpPr>
          <p:spPr bwMode="auto">
            <a:xfrm>
              <a:off x="5834219" y="4014185"/>
              <a:ext cx="143783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 Mission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87" name="Rectangle 148"/>
            <p:cNvSpPr>
              <a:spLocks noChangeArrowheads="1"/>
            </p:cNvSpPr>
            <p:nvPr/>
          </p:nvSpPr>
          <p:spPr bwMode="auto">
            <a:xfrm>
              <a:off x="8118189" y="4014185"/>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88" name="Rectangle 149"/>
            <p:cNvSpPr>
              <a:spLocks noChangeArrowheads="1"/>
            </p:cNvSpPr>
            <p:nvPr/>
          </p:nvSpPr>
          <p:spPr bwMode="auto">
            <a:xfrm>
              <a:off x="8388064" y="4014185"/>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89" name="Rectangle 150"/>
            <p:cNvSpPr>
              <a:spLocks noChangeArrowheads="1"/>
            </p:cNvSpPr>
            <p:nvPr/>
          </p:nvSpPr>
          <p:spPr bwMode="auto">
            <a:xfrm>
              <a:off x="9472326" y="4014185"/>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0" name="Rectangle 151"/>
            <p:cNvSpPr>
              <a:spLocks noChangeArrowheads="1"/>
            </p:cNvSpPr>
            <p:nvPr/>
          </p:nvSpPr>
          <p:spPr bwMode="auto">
            <a:xfrm>
              <a:off x="3222339" y="4288822"/>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1" name="Rectangle 152"/>
            <p:cNvSpPr>
              <a:spLocks noChangeArrowheads="1"/>
            </p:cNvSpPr>
            <p:nvPr/>
          </p:nvSpPr>
          <p:spPr bwMode="auto">
            <a:xfrm>
              <a:off x="3849401" y="4288822"/>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2" name="Rectangle 153"/>
            <p:cNvSpPr>
              <a:spLocks noChangeArrowheads="1"/>
            </p:cNvSpPr>
            <p:nvPr/>
          </p:nvSpPr>
          <p:spPr bwMode="auto">
            <a:xfrm>
              <a:off x="4389151" y="4288822"/>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3" name="Rectangle 154"/>
            <p:cNvSpPr>
              <a:spLocks noChangeArrowheads="1"/>
            </p:cNvSpPr>
            <p:nvPr/>
          </p:nvSpPr>
          <p:spPr bwMode="auto">
            <a:xfrm>
              <a:off x="5843744" y="4288822"/>
              <a:ext cx="14838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340 MISSION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94" name="Rectangle 155"/>
            <p:cNvSpPr>
              <a:spLocks noChangeArrowheads="1"/>
            </p:cNvSpPr>
            <p:nvPr/>
          </p:nvSpPr>
          <p:spPr bwMode="auto">
            <a:xfrm>
              <a:off x="8026114" y="4288822"/>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95" name="Rectangle 156"/>
            <p:cNvSpPr>
              <a:spLocks noChangeArrowheads="1"/>
            </p:cNvSpPr>
            <p:nvPr/>
          </p:nvSpPr>
          <p:spPr bwMode="auto">
            <a:xfrm>
              <a:off x="9472326" y="4288822"/>
              <a:ext cx="890588"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smtClean="0">
                  <a:ln>
                    <a:noFill/>
                  </a:ln>
                  <a:solidFill>
                    <a:srgbClr val="FF0000"/>
                  </a:solidFill>
                  <a:effectLst/>
                  <a:latin typeface="Cambria" panose="02040503050406030204" pitchFamily="18" charset="0"/>
                </a:rPr>
                <a:t>4155431510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6" name="Rectangle 157"/>
            <p:cNvSpPr>
              <a:spLocks noChangeArrowheads="1"/>
            </p:cNvSpPr>
            <p:nvPr/>
          </p:nvSpPr>
          <p:spPr bwMode="auto">
            <a:xfrm>
              <a:off x="3222339" y="4563460"/>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7" name="Rectangle 158"/>
            <p:cNvSpPr>
              <a:spLocks noChangeArrowheads="1"/>
            </p:cNvSpPr>
            <p:nvPr/>
          </p:nvSpPr>
          <p:spPr bwMode="auto">
            <a:xfrm>
              <a:off x="3849401" y="4563460"/>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8" name="Rectangle 159"/>
            <p:cNvSpPr>
              <a:spLocks noChangeArrowheads="1"/>
            </p:cNvSpPr>
            <p:nvPr/>
          </p:nvSpPr>
          <p:spPr bwMode="auto">
            <a:xfrm>
              <a:off x="4389151" y="4563460"/>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99" name="Rectangle 160"/>
            <p:cNvSpPr>
              <a:spLocks noChangeArrowheads="1"/>
            </p:cNvSpPr>
            <p:nvPr/>
          </p:nvSpPr>
          <p:spPr bwMode="auto">
            <a:xfrm>
              <a:off x="5834220" y="4563460"/>
              <a:ext cx="14981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333 MARKET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00" name="Rectangle 161"/>
            <p:cNvSpPr>
              <a:spLocks noChangeArrowheads="1"/>
            </p:cNvSpPr>
            <p:nvPr/>
          </p:nvSpPr>
          <p:spPr bwMode="auto">
            <a:xfrm>
              <a:off x="8026114" y="4563460"/>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01" name="Rectangle 162"/>
            <p:cNvSpPr>
              <a:spLocks noChangeArrowheads="1"/>
            </p:cNvSpPr>
            <p:nvPr/>
          </p:nvSpPr>
          <p:spPr bwMode="auto">
            <a:xfrm>
              <a:off x="9472326" y="4563460"/>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4155434786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2" name="Rectangle 163"/>
            <p:cNvSpPr>
              <a:spLocks noChangeArrowheads="1"/>
            </p:cNvSpPr>
            <p:nvPr/>
          </p:nvSpPr>
          <p:spPr bwMode="auto">
            <a:xfrm>
              <a:off x="3222339" y="4838097"/>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B3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03" name="Rectangle 164"/>
            <p:cNvSpPr>
              <a:spLocks noChangeArrowheads="1"/>
            </p:cNvSpPr>
            <p:nvPr/>
          </p:nvSpPr>
          <p:spPr bwMode="auto">
            <a:xfrm>
              <a:off x="3849401" y="4838097"/>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4" name="Rectangle 165"/>
            <p:cNvSpPr>
              <a:spLocks noChangeArrowheads="1"/>
            </p:cNvSpPr>
            <p:nvPr/>
          </p:nvSpPr>
          <p:spPr bwMode="auto">
            <a:xfrm>
              <a:off x="4608226" y="4838097"/>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5" name="Rectangle 166"/>
            <p:cNvSpPr>
              <a:spLocks noChangeArrowheads="1"/>
            </p:cNvSpPr>
            <p:nvPr/>
          </p:nvSpPr>
          <p:spPr bwMode="auto">
            <a:xfrm>
              <a:off x="5834219" y="4838097"/>
              <a:ext cx="13568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MARKET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06" name="Rectangle 167"/>
            <p:cNvSpPr>
              <a:spLocks noChangeArrowheads="1"/>
            </p:cNvSpPr>
            <p:nvPr/>
          </p:nvSpPr>
          <p:spPr bwMode="auto">
            <a:xfrm>
              <a:off x="8118189" y="4838097"/>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07" name="Rectangle 168"/>
            <p:cNvSpPr>
              <a:spLocks noChangeArrowheads="1"/>
            </p:cNvSpPr>
            <p:nvPr/>
          </p:nvSpPr>
          <p:spPr bwMode="auto">
            <a:xfrm>
              <a:off x="8388064" y="4838097"/>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08" name="Rectangle 169"/>
            <p:cNvSpPr>
              <a:spLocks noChangeArrowheads="1"/>
            </p:cNvSpPr>
            <p:nvPr/>
          </p:nvSpPr>
          <p:spPr bwMode="auto">
            <a:xfrm>
              <a:off x="3222339" y="5112735"/>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9" name="Rectangle 170"/>
            <p:cNvSpPr>
              <a:spLocks noChangeArrowheads="1"/>
            </p:cNvSpPr>
            <p:nvPr/>
          </p:nvSpPr>
          <p:spPr bwMode="auto">
            <a:xfrm>
              <a:off x="3849401" y="5112735"/>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0" name="Rectangle 171"/>
            <p:cNvSpPr>
              <a:spLocks noChangeArrowheads="1"/>
            </p:cNvSpPr>
            <p:nvPr/>
          </p:nvSpPr>
          <p:spPr bwMode="auto">
            <a:xfrm>
              <a:off x="4389151" y="5112735"/>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1" name="Rectangle 172"/>
            <p:cNvSpPr>
              <a:spLocks noChangeArrowheads="1"/>
            </p:cNvSpPr>
            <p:nvPr/>
          </p:nvSpPr>
          <p:spPr bwMode="auto">
            <a:xfrm>
              <a:off x="5843744" y="5112735"/>
              <a:ext cx="144894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52 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12" name="Rectangle 173"/>
            <p:cNvSpPr>
              <a:spLocks noChangeArrowheads="1"/>
            </p:cNvSpPr>
            <p:nvPr/>
          </p:nvSpPr>
          <p:spPr bwMode="auto">
            <a:xfrm>
              <a:off x="8118189" y="5112735"/>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13" name="Rectangle 174"/>
            <p:cNvSpPr>
              <a:spLocks noChangeArrowheads="1"/>
            </p:cNvSpPr>
            <p:nvPr/>
          </p:nvSpPr>
          <p:spPr bwMode="auto">
            <a:xfrm>
              <a:off x="8388064" y="5112735"/>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14" name="Rectangle 175"/>
            <p:cNvSpPr>
              <a:spLocks noChangeArrowheads="1"/>
            </p:cNvSpPr>
            <p:nvPr/>
          </p:nvSpPr>
          <p:spPr bwMode="auto">
            <a:xfrm>
              <a:off x="9472326" y="5112735"/>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4153988630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5" name="Rectangle 176"/>
            <p:cNvSpPr>
              <a:spLocks noChangeArrowheads="1"/>
            </p:cNvSpPr>
            <p:nvPr/>
          </p:nvSpPr>
          <p:spPr bwMode="auto">
            <a:xfrm>
              <a:off x="3222339" y="5387372"/>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6" name="Rectangle 177"/>
            <p:cNvSpPr>
              <a:spLocks noChangeArrowheads="1"/>
            </p:cNvSpPr>
            <p:nvPr/>
          </p:nvSpPr>
          <p:spPr bwMode="auto">
            <a:xfrm>
              <a:off x="3849401" y="5387372"/>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7" name="Rectangle 178"/>
            <p:cNvSpPr>
              <a:spLocks noChangeArrowheads="1"/>
            </p:cNvSpPr>
            <p:nvPr/>
          </p:nvSpPr>
          <p:spPr bwMode="auto">
            <a:xfrm>
              <a:off x="4389151" y="5387372"/>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8" name="Rectangle 179"/>
            <p:cNvSpPr>
              <a:spLocks noChangeArrowheads="1"/>
            </p:cNvSpPr>
            <p:nvPr/>
          </p:nvSpPr>
          <p:spPr bwMode="auto">
            <a:xfrm>
              <a:off x="5843744" y="5387372"/>
              <a:ext cx="136798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52 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19" name="Rectangle 181"/>
            <p:cNvSpPr>
              <a:spLocks noChangeArrowheads="1"/>
            </p:cNvSpPr>
            <p:nvPr/>
          </p:nvSpPr>
          <p:spPr bwMode="auto">
            <a:xfrm>
              <a:off x="8026114" y="5387372"/>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0" name="Rectangle 182"/>
            <p:cNvSpPr>
              <a:spLocks noChangeArrowheads="1"/>
            </p:cNvSpPr>
            <p:nvPr/>
          </p:nvSpPr>
          <p:spPr bwMode="auto">
            <a:xfrm>
              <a:off x="9472326" y="5387372"/>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4153988630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1" name="Rectangle 183"/>
            <p:cNvSpPr>
              <a:spLocks noChangeArrowheads="1"/>
            </p:cNvSpPr>
            <p:nvPr/>
          </p:nvSpPr>
          <p:spPr bwMode="auto">
            <a:xfrm>
              <a:off x="3222339" y="5660422"/>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2" name="Rectangle 184"/>
            <p:cNvSpPr>
              <a:spLocks noChangeArrowheads="1"/>
            </p:cNvSpPr>
            <p:nvPr/>
          </p:nvSpPr>
          <p:spPr bwMode="auto">
            <a:xfrm>
              <a:off x="3849401" y="5660422"/>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3" name="Rectangle 185"/>
            <p:cNvSpPr>
              <a:spLocks noChangeArrowheads="1"/>
            </p:cNvSpPr>
            <p:nvPr/>
          </p:nvSpPr>
          <p:spPr bwMode="auto">
            <a:xfrm>
              <a:off x="4389151" y="5660422"/>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24" name="Rectangle 186"/>
            <p:cNvSpPr>
              <a:spLocks noChangeArrowheads="1"/>
            </p:cNvSpPr>
            <p:nvPr/>
          </p:nvSpPr>
          <p:spPr bwMode="auto">
            <a:xfrm>
              <a:off x="5843745" y="5660422"/>
              <a:ext cx="14918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295 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25" name="Rectangle 187"/>
            <p:cNvSpPr>
              <a:spLocks noChangeArrowheads="1"/>
            </p:cNvSpPr>
            <p:nvPr/>
          </p:nvSpPr>
          <p:spPr bwMode="auto">
            <a:xfrm>
              <a:off x="8118189" y="5660422"/>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San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6" name="Rectangle 188"/>
            <p:cNvSpPr>
              <a:spLocks noChangeArrowheads="1"/>
            </p:cNvSpPr>
            <p:nvPr/>
          </p:nvSpPr>
          <p:spPr bwMode="auto">
            <a:xfrm>
              <a:off x="8388064" y="5660422"/>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27" name="Rectangle 189"/>
            <p:cNvSpPr>
              <a:spLocks noChangeArrowheads="1"/>
            </p:cNvSpPr>
            <p:nvPr/>
          </p:nvSpPr>
          <p:spPr bwMode="auto">
            <a:xfrm>
              <a:off x="9472326" y="5660422"/>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4159862349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8" name="Rectangle 190"/>
            <p:cNvSpPr>
              <a:spLocks noChangeArrowheads="1"/>
            </p:cNvSpPr>
            <p:nvPr/>
          </p:nvSpPr>
          <p:spPr bwMode="auto">
            <a:xfrm>
              <a:off x="3222339" y="5935060"/>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9" name="Rectangle 191"/>
            <p:cNvSpPr>
              <a:spLocks noChangeArrowheads="1"/>
            </p:cNvSpPr>
            <p:nvPr/>
          </p:nvSpPr>
          <p:spPr bwMode="auto">
            <a:xfrm>
              <a:off x="3808126" y="5935060"/>
              <a:ext cx="3238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30" name="Rectangle 192"/>
            <p:cNvSpPr>
              <a:spLocks noChangeArrowheads="1"/>
            </p:cNvSpPr>
            <p:nvPr/>
          </p:nvSpPr>
          <p:spPr bwMode="auto">
            <a:xfrm>
              <a:off x="4608226" y="5935060"/>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31" name="Rectangle 193"/>
            <p:cNvSpPr>
              <a:spLocks noChangeArrowheads="1"/>
            </p:cNvSpPr>
            <p:nvPr/>
          </p:nvSpPr>
          <p:spPr bwMode="auto">
            <a:xfrm>
              <a:off x="5843744" y="5935060"/>
              <a:ext cx="14918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295 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32" name="Rectangle 194"/>
            <p:cNvSpPr>
              <a:spLocks noChangeArrowheads="1"/>
            </p:cNvSpPr>
            <p:nvPr/>
          </p:nvSpPr>
          <p:spPr bwMode="auto">
            <a:xfrm>
              <a:off x="8118189" y="5935060"/>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San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33" name="Line 97"/>
            <p:cNvSpPr>
              <a:spLocks noChangeShapeType="1"/>
            </p:cNvSpPr>
            <p:nvPr/>
          </p:nvSpPr>
          <p:spPr bwMode="auto">
            <a:xfrm>
              <a:off x="2457163" y="313629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34" name="Line 97"/>
            <p:cNvSpPr>
              <a:spLocks noChangeShapeType="1"/>
            </p:cNvSpPr>
            <p:nvPr/>
          </p:nvSpPr>
          <p:spPr bwMode="auto">
            <a:xfrm>
              <a:off x="10691971" y="314264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35" name="Line 102"/>
            <p:cNvSpPr>
              <a:spLocks noChangeShapeType="1"/>
            </p:cNvSpPr>
            <p:nvPr/>
          </p:nvSpPr>
          <p:spPr bwMode="auto">
            <a:xfrm>
              <a:off x="4210208" y="3150583"/>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36" name="Line 102"/>
            <p:cNvSpPr>
              <a:spLocks noChangeShapeType="1"/>
            </p:cNvSpPr>
            <p:nvPr/>
          </p:nvSpPr>
          <p:spPr bwMode="auto">
            <a:xfrm>
              <a:off x="5657564" y="313629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37" name="Line 102"/>
            <p:cNvSpPr>
              <a:spLocks noChangeShapeType="1"/>
            </p:cNvSpPr>
            <p:nvPr/>
          </p:nvSpPr>
          <p:spPr bwMode="auto">
            <a:xfrm>
              <a:off x="7746714" y="314264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38" name="Line 102"/>
            <p:cNvSpPr>
              <a:spLocks noChangeShapeType="1"/>
            </p:cNvSpPr>
            <p:nvPr/>
          </p:nvSpPr>
          <p:spPr bwMode="auto">
            <a:xfrm>
              <a:off x="9377966" y="314264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sp>
        <p:nvSpPr>
          <p:cNvPr id="539" name="R1vsR2roundedRect"/>
          <p:cNvSpPr/>
          <p:nvPr/>
        </p:nvSpPr>
        <p:spPr>
          <a:xfrm>
            <a:off x="4160252" y="593884"/>
            <a:ext cx="7708901" cy="542923"/>
          </a:xfrm>
          <a:prstGeom prst="roundRect">
            <a:avLst>
              <a:gd name="adj" fmla="val 880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0" name="Rectangle 134"/>
          <p:cNvSpPr>
            <a:spLocks noChangeArrowheads="1"/>
          </p:cNvSpPr>
          <p:nvPr/>
        </p:nvSpPr>
        <p:spPr bwMode="auto">
          <a:xfrm>
            <a:off x="5858274" y="623251"/>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41" name="Rectangle 135"/>
          <p:cNvSpPr>
            <a:spLocks noChangeArrowheads="1"/>
          </p:cNvSpPr>
          <p:nvPr/>
        </p:nvSpPr>
        <p:spPr bwMode="auto">
          <a:xfrm>
            <a:off x="6975423" y="649307"/>
            <a:ext cx="3866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42" name="Rectangle 136"/>
          <p:cNvSpPr>
            <a:spLocks noChangeArrowheads="1"/>
          </p:cNvSpPr>
          <p:nvPr/>
        </p:nvSpPr>
        <p:spPr bwMode="auto">
          <a:xfrm>
            <a:off x="9276162" y="623251"/>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43" name="Rectangle 137"/>
          <p:cNvSpPr>
            <a:spLocks noChangeArrowheads="1"/>
          </p:cNvSpPr>
          <p:nvPr/>
        </p:nvSpPr>
        <p:spPr bwMode="auto">
          <a:xfrm>
            <a:off x="10722374" y="623251"/>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44" name="Rectangle 140"/>
          <p:cNvSpPr>
            <a:spLocks noChangeArrowheads="1"/>
          </p:cNvSpPr>
          <p:nvPr/>
        </p:nvSpPr>
        <p:spPr bwMode="auto">
          <a:xfrm>
            <a:off x="5858274" y="896301"/>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45" name="Rectangle 141"/>
          <p:cNvSpPr>
            <a:spLocks noChangeArrowheads="1"/>
          </p:cNvSpPr>
          <p:nvPr/>
        </p:nvSpPr>
        <p:spPr bwMode="auto">
          <a:xfrm>
            <a:off x="6975423" y="896301"/>
            <a:ext cx="3866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46" name="Rectangle 142"/>
          <p:cNvSpPr>
            <a:spLocks noChangeArrowheads="1"/>
          </p:cNvSpPr>
          <p:nvPr/>
        </p:nvSpPr>
        <p:spPr bwMode="auto">
          <a:xfrm>
            <a:off x="9276162" y="896301"/>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47" name="Rectangle 143"/>
          <p:cNvSpPr>
            <a:spLocks noChangeArrowheads="1"/>
          </p:cNvSpPr>
          <p:nvPr/>
        </p:nvSpPr>
        <p:spPr bwMode="auto">
          <a:xfrm>
            <a:off x="10722374" y="896301"/>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48" name="Rectangle 135"/>
          <p:cNvSpPr>
            <a:spLocks noChangeArrowheads="1"/>
          </p:cNvSpPr>
          <p:nvPr/>
        </p:nvSpPr>
        <p:spPr bwMode="auto">
          <a:xfrm>
            <a:off x="7505749" y="643076"/>
            <a:ext cx="1474606" cy="19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MISSION ST STE ST1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49" name="Rectangle 141"/>
          <p:cNvSpPr>
            <a:spLocks noChangeArrowheads="1"/>
          </p:cNvSpPr>
          <p:nvPr/>
        </p:nvSpPr>
        <p:spPr bwMode="auto">
          <a:xfrm>
            <a:off x="7496485" y="896466"/>
            <a:ext cx="14838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MISSION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50" name="Picture 5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56978" y="622419"/>
            <a:ext cx="201296" cy="201296"/>
          </a:xfrm>
          <a:prstGeom prst="rect">
            <a:avLst/>
          </a:prstGeom>
        </p:spPr>
      </p:pic>
      <p:pic>
        <p:nvPicPr>
          <p:cNvPr id="551" name="Picture 5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40970" y="879671"/>
            <a:ext cx="201296" cy="201296"/>
          </a:xfrm>
          <a:prstGeom prst="rect">
            <a:avLst/>
          </a:prstGeom>
        </p:spPr>
      </p:pic>
      <p:pic>
        <p:nvPicPr>
          <p:cNvPr id="552" name="Picture 5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3232" y="622419"/>
            <a:ext cx="201296" cy="201296"/>
          </a:xfrm>
          <a:prstGeom prst="rect">
            <a:avLst/>
          </a:prstGeom>
        </p:spPr>
      </p:pic>
      <p:pic>
        <p:nvPicPr>
          <p:cNvPr id="553" name="Picture 5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7224" y="879671"/>
            <a:ext cx="201296" cy="201296"/>
          </a:xfrm>
          <a:prstGeom prst="rect">
            <a:avLst/>
          </a:prstGeom>
        </p:spPr>
      </p:pic>
      <p:pic>
        <p:nvPicPr>
          <p:cNvPr id="554" name="Picture 55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74866" y="622419"/>
            <a:ext cx="201296" cy="201296"/>
          </a:xfrm>
          <a:prstGeom prst="rect">
            <a:avLst/>
          </a:prstGeom>
        </p:spPr>
      </p:pic>
      <p:pic>
        <p:nvPicPr>
          <p:cNvPr id="555" name="Picture 5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58858" y="879671"/>
            <a:ext cx="201296" cy="201296"/>
          </a:xfrm>
          <a:prstGeom prst="rect">
            <a:avLst/>
          </a:prstGeom>
        </p:spPr>
      </p:pic>
      <p:pic>
        <p:nvPicPr>
          <p:cNvPr id="556" name="Picture 5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21529" y="622419"/>
            <a:ext cx="201296" cy="201296"/>
          </a:xfrm>
          <a:prstGeom prst="rect">
            <a:avLst/>
          </a:prstGeom>
        </p:spPr>
      </p:pic>
      <p:pic>
        <p:nvPicPr>
          <p:cNvPr id="557" name="Picture 5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05521" y="879671"/>
            <a:ext cx="201296" cy="201296"/>
          </a:xfrm>
          <a:prstGeom prst="rect">
            <a:avLst/>
          </a:prstGeom>
        </p:spPr>
      </p:pic>
      <p:grpSp>
        <p:nvGrpSpPr>
          <p:cNvPr id="558" name="simValue"/>
          <p:cNvGrpSpPr/>
          <p:nvPr/>
        </p:nvGrpSpPr>
        <p:grpSpPr>
          <a:xfrm>
            <a:off x="4964104" y="615030"/>
            <a:ext cx="664169" cy="492414"/>
            <a:chOff x="3852709" y="5453559"/>
            <a:chExt cx="343852" cy="260524"/>
          </a:xfrm>
        </p:grpSpPr>
        <p:sp>
          <p:nvSpPr>
            <p:cNvPr id="559" name="Rounded Rectangle 558"/>
            <p:cNvSpPr/>
            <p:nvPr/>
          </p:nvSpPr>
          <p:spPr>
            <a:xfrm>
              <a:off x="3930942" y="5504361"/>
              <a:ext cx="202758" cy="17842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560" name="Rectangle 559"/>
            <p:cNvSpPr/>
            <p:nvPr/>
          </p:nvSpPr>
          <p:spPr>
            <a:xfrm>
              <a:off x="3852709" y="5453559"/>
              <a:ext cx="343852" cy="260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561" name="SimPairs"/>
          <p:cNvGrpSpPr/>
          <p:nvPr/>
        </p:nvGrpSpPr>
        <p:grpSpPr>
          <a:xfrm>
            <a:off x="4140775" y="643076"/>
            <a:ext cx="1022541" cy="437896"/>
            <a:chOff x="3759465" y="5453558"/>
            <a:chExt cx="437097" cy="231680"/>
          </a:xfrm>
        </p:grpSpPr>
        <p:sp>
          <p:nvSpPr>
            <p:cNvPr id="562" name="Rounded Rectangle 561"/>
            <p:cNvSpPr/>
            <p:nvPr/>
          </p:nvSpPr>
          <p:spPr>
            <a:xfrm>
              <a:off x="3827286" y="5489522"/>
              <a:ext cx="306413" cy="17842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563" name="Rectangle 562"/>
            <p:cNvSpPr/>
            <p:nvPr/>
          </p:nvSpPr>
          <p:spPr>
            <a:xfrm>
              <a:off x="3759465" y="5453558"/>
              <a:ext cx="437097" cy="23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4 Same</a:t>
              </a:r>
              <a:endParaRPr lang="en-GB" sz="1400" b="1" dirty="0">
                <a:solidFill>
                  <a:schemeClr val="tx1"/>
                </a:solidFill>
                <a:latin typeface="Cambria" panose="02040503050406030204" pitchFamily="18" charset="0"/>
              </a:endParaRPr>
            </a:p>
          </p:txBody>
        </p:sp>
      </p:grpSp>
      <p:pic>
        <p:nvPicPr>
          <p:cNvPr id="564" name="Picture 56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2696" y="643076"/>
            <a:ext cx="118708" cy="198249"/>
          </a:xfrm>
          <a:prstGeom prst="rect">
            <a:avLst/>
          </a:prstGeom>
        </p:spPr>
      </p:pic>
      <p:pic>
        <p:nvPicPr>
          <p:cNvPr id="565" name="Picture 5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0048" y="894115"/>
            <a:ext cx="118708" cy="198249"/>
          </a:xfrm>
          <a:prstGeom prst="rect">
            <a:avLst/>
          </a:prstGeom>
        </p:spPr>
      </p:pic>
      <p:sp>
        <p:nvSpPr>
          <p:cNvPr id="566" name="R1vsR2roundedRect"/>
          <p:cNvSpPr/>
          <p:nvPr/>
        </p:nvSpPr>
        <p:spPr>
          <a:xfrm>
            <a:off x="4160252" y="861107"/>
            <a:ext cx="7708901" cy="542923"/>
          </a:xfrm>
          <a:prstGeom prst="roundRect">
            <a:avLst>
              <a:gd name="adj" fmla="val 880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7" name="Rectangle 134"/>
          <p:cNvSpPr>
            <a:spLocks noChangeArrowheads="1"/>
          </p:cNvSpPr>
          <p:nvPr/>
        </p:nvSpPr>
        <p:spPr bwMode="auto">
          <a:xfrm>
            <a:off x="5858274" y="890474"/>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68" name="Rectangle 135"/>
          <p:cNvSpPr>
            <a:spLocks noChangeArrowheads="1"/>
          </p:cNvSpPr>
          <p:nvPr/>
        </p:nvSpPr>
        <p:spPr bwMode="auto">
          <a:xfrm>
            <a:off x="6975423" y="916530"/>
            <a:ext cx="3866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69" name="Rectangle 136"/>
          <p:cNvSpPr>
            <a:spLocks noChangeArrowheads="1"/>
          </p:cNvSpPr>
          <p:nvPr/>
        </p:nvSpPr>
        <p:spPr bwMode="auto">
          <a:xfrm>
            <a:off x="9276162" y="890474"/>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70" name="Rectangle 137"/>
          <p:cNvSpPr>
            <a:spLocks noChangeArrowheads="1"/>
          </p:cNvSpPr>
          <p:nvPr/>
        </p:nvSpPr>
        <p:spPr bwMode="auto">
          <a:xfrm>
            <a:off x="10722374" y="890474"/>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71" name="Rectangle 140"/>
          <p:cNvSpPr>
            <a:spLocks noChangeArrowheads="1"/>
          </p:cNvSpPr>
          <p:nvPr/>
        </p:nvSpPr>
        <p:spPr bwMode="auto">
          <a:xfrm>
            <a:off x="5858274" y="1163524"/>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72" name="Rectangle 141"/>
          <p:cNvSpPr>
            <a:spLocks noChangeArrowheads="1"/>
          </p:cNvSpPr>
          <p:nvPr/>
        </p:nvSpPr>
        <p:spPr bwMode="auto">
          <a:xfrm>
            <a:off x="6975423" y="1163524"/>
            <a:ext cx="3866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73" name="Rectangle 142"/>
          <p:cNvSpPr>
            <a:spLocks noChangeArrowheads="1"/>
          </p:cNvSpPr>
          <p:nvPr/>
        </p:nvSpPr>
        <p:spPr bwMode="auto">
          <a:xfrm>
            <a:off x="9276162" y="1163524"/>
            <a:ext cx="9016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200" dirty="0" smtClean="0">
                <a:solidFill>
                  <a:srgbClr val="000000"/>
                </a:solidFill>
                <a:latin typeface="Cambria" panose="02040503050406030204" pitchFamily="18" charset="0"/>
              </a:rPr>
              <a:t>San </a:t>
            </a:r>
            <a:r>
              <a:rPr lang="en-US" altLang="en-US" sz="1200" dirty="0">
                <a:solidFill>
                  <a:srgbClr val="000000"/>
                </a:solidFill>
                <a:latin typeface="Cambria" panose="02040503050406030204" pitchFamily="18" charset="0"/>
              </a:rPr>
              <a:t>Francisco</a:t>
            </a:r>
            <a:endParaRPr lang="en-US" altLang="en-US" dirty="0">
              <a:solidFill>
                <a:prstClr val="black"/>
              </a:solidFill>
            </a:endParaRPr>
          </a:p>
          <a:p>
            <a:pPr lvl="0"/>
            <a:endParaRPr lang="en-US" altLang="en-US" dirty="0"/>
          </a:p>
        </p:txBody>
      </p:sp>
      <p:sp>
        <p:nvSpPr>
          <p:cNvPr id="574" name="Rectangle 143"/>
          <p:cNvSpPr>
            <a:spLocks noChangeArrowheads="1"/>
          </p:cNvSpPr>
          <p:nvPr/>
        </p:nvSpPr>
        <p:spPr bwMode="auto">
          <a:xfrm>
            <a:off x="10722374" y="1163524"/>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75" name="Rectangle 135"/>
          <p:cNvSpPr>
            <a:spLocks noChangeArrowheads="1"/>
          </p:cNvSpPr>
          <p:nvPr/>
        </p:nvSpPr>
        <p:spPr bwMode="auto">
          <a:xfrm>
            <a:off x="7505749" y="910299"/>
            <a:ext cx="1474606" cy="19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200" dirty="0">
                <a:solidFill>
                  <a:srgbClr val="000000"/>
                </a:solidFill>
                <a:latin typeface="Cambria" panose="02040503050406030204" pitchFamily="18" charset="0"/>
              </a:rPr>
              <a:t>MISSION ST</a:t>
            </a:r>
            <a:endParaRPr lang="en-US" altLang="en-US" dirty="0"/>
          </a:p>
        </p:txBody>
      </p:sp>
      <p:sp>
        <p:nvSpPr>
          <p:cNvPr id="576" name="Rectangle 141"/>
          <p:cNvSpPr>
            <a:spLocks noChangeArrowheads="1"/>
          </p:cNvSpPr>
          <p:nvPr/>
        </p:nvSpPr>
        <p:spPr bwMode="auto">
          <a:xfrm>
            <a:off x="7496485" y="1163689"/>
            <a:ext cx="14838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200" dirty="0">
                <a:solidFill>
                  <a:srgbClr val="000000"/>
                </a:solidFill>
                <a:latin typeface="Cambria" panose="02040503050406030204" pitchFamily="18" charset="0"/>
              </a:rPr>
              <a:t>Mission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77" name="Picture 5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40970" y="1146894"/>
            <a:ext cx="201296" cy="201296"/>
          </a:xfrm>
          <a:prstGeom prst="rect">
            <a:avLst/>
          </a:prstGeom>
        </p:spPr>
      </p:pic>
      <p:pic>
        <p:nvPicPr>
          <p:cNvPr id="578" name="Picture 5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3232" y="889642"/>
            <a:ext cx="201296" cy="201296"/>
          </a:xfrm>
          <a:prstGeom prst="rect">
            <a:avLst/>
          </a:prstGeom>
        </p:spPr>
      </p:pic>
      <p:pic>
        <p:nvPicPr>
          <p:cNvPr id="579" name="Picture 5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7224" y="1146894"/>
            <a:ext cx="201296" cy="201296"/>
          </a:xfrm>
          <a:prstGeom prst="rect">
            <a:avLst/>
          </a:prstGeom>
        </p:spPr>
      </p:pic>
      <p:pic>
        <p:nvPicPr>
          <p:cNvPr id="580" name="Picture 57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74866" y="889642"/>
            <a:ext cx="201296" cy="201296"/>
          </a:xfrm>
          <a:prstGeom prst="rect">
            <a:avLst/>
          </a:prstGeom>
        </p:spPr>
      </p:pic>
      <p:pic>
        <p:nvPicPr>
          <p:cNvPr id="581" name="Picture 5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58858" y="1146894"/>
            <a:ext cx="201296" cy="201296"/>
          </a:xfrm>
          <a:prstGeom prst="rect">
            <a:avLst/>
          </a:prstGeom>
        </p:spPr>
      </p:pic>
      <p:pic>
        <p:nvPicPr>
          <p:cNvPr id="582" name="Picture 58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21529" y="889642"/>
            <a:ext cx="201296" cy="201296"/>
          </a:xfrm>
          <a:prstGeom prst="rect">
            <a:avLst/>
          </a:prstGeom>
        </p:spPr>
      </p:pic>
      <p:pic>
        <p:nvPicPr>
          <p:cNvPr id="583" name="Picture 58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05521" y="1146894"/>
            <a:ext cx="201296" cy="201296"/>
          </a:xfrm>
          <a:prstGeom prst="rect">
            <a:avLst/>
          </a:prstGeom>
        </p:spPr>
      </p:pic>
      <p:grpSp>
        <p:nvGrpSpPr>
          <p:cNvPr id="584" name="simValue"/>
          <p:cNvGrpSpPr/>
          <p:nvPr/>
        </p:nvGrpSpPr>
        <p:grpSpPr>
          <a:xfrm>
            <a:off x="4964104" y="882253"/>
            <a:ext cx="664169" cy="492414"/>
            <a:chOff x="3852709" y="5453559"/>
            <a:chExt cx="343852" cy="260524"/>
          </a:xfrm>
        </p:grpSpPr>
        <p:sp>
          <p:nvSpPr>
            <p:cNvPr id="585" name="Rounded Rectangle 584"/>
            <p:cNvSpPr/>
            <p:nvPr/>
          </p:nvSpPr>
          <p:spPr>
            <a:xfrm>
              <a:off x="3930942" y="5504361"/>
              <a:ext cx="202758" cy="17842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586" name="Rectangle 585"/>
            <p:cNvSpPr/>
            <p:nvPr/>
          </p:nvSpPr>
          <p:spPr>
            <a:xfrm>
              <a:off x="3852709" y="5453559"/>
              <a:ext cx="343852" cy="260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587" name="SimPairs"/>
          <p:cNvGrpSpPr/>
          <p:nvPr/>
        </p:nvGrpSpPr>
        <p:grpSpPr>
          <a:xfrm>
            <a:off x="4140775" y="910299"/>
            <a:ext cx="1022541" cy="437896"/>
            <a:chOff x="3759465" y="5453558"/>
            <a:chExt cx="437097" cy="231680"/>
          </a:xfrm>
        </p:grpSpPr>
        <p:sp>
          <p:nvSpPr>
            <p:cNvPr id="588" name="Rounded Rectangle 587"/>
            <p:cNvSpPr/>
            <p:nvPr/>
          </p:nvSpPr>
          <p:spPr>
            <a:xfrm>
              <a:off x="3827286" y="5489522"/>
              <a:ext cx="306413" cy="17842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589" name="Rectangle 588"/>
            <p:cNvSpPr/>
            <p:nvPr/>
          </p:nvSpPr>
          <p:spPr>
            <a:xfrm>
              <a:off x="3759465" y="5453558"/>
              <a:ext cx="437097" cy="23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rPr>
                <a:t>5</a:t>
              </a:r>
              <a:r>
                <a:rPr lang="en-US" sz="1400" b="1" dirty="0" smtClean="0">
                  <a:solidFill>
                    <a:schemeClr val="tx1"/>
                  </a:solidFill>
                  <a:latin typeface="Cambria" panose="02040503050406030204" pitchFamily="18" charset="0"/>
                </a:rPr>
                <a:t> Same</a:t>
              </a:r>
              <a:endParaRPr lang="en-GB" sz="1400" b="1" dirty="0">
                <a:solidFill>
                  <a:schemeClr val="tx1"/>
                </a:solidFill>
                <a:latin typeface="Cambria" panose="02040503050406030204" pitchFamily="18" charset="0"/>
              </a:endParaRPr>
            </a:p>
          </p:txBody>
        </p:sp>
      </p:grpSp>
      <p:pic>
        <p:nvPicPr>
          <p:cNvPr id="590" name="Picture 58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26598" y="888886"/>
            <a:ext cx="201296" cy="201296"/>
          </a:xfrm>
          <a:prstGeom prst="rect">
            <a:avLst/>
          </a:prstGeom>
        </p:spPr>
      </p:pic>
      <p:pic>
        <p:nvPicPr>
          <p:cNvPr id="591" name="Picture 59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10590" y="1146138"/>
            <a:ext cx="201296" cy="201296"/>
          </a:xfrm>
          <a:prstGeom prst="rect">
            <a:avLst/>
          </a:prstGeom>
        </p:spPr>
      </p:pic>
      <p:pic>
        <p:nvPicPr>
          <p:cNvPr id="592" name="Picture 59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41458" y="895553"/>
            <a:ext cx="201296" cy="201296"/>
          </a:xfrm>
          <a:prstGeom prst="rect">
            <a:avLst/>
          </a:prstGeom>
        </p:spPr>
      </p:pic>
      <p:sp>
        <p:nvSpPr>
          <p:cNvPr id="309" name="Parallelogram 308"/>
          <p:cNvSpPr/>
          <p:nvPr/>
        </p:nvSpPr>
        <p:spPr>
          <a:xfrm>
            <a:off x="-254000" y="326645"/>
            <a:ext cx="3652520" cy="71831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1. Introduction</a:t>
            </a:r>
            <a:endParaRPr lang="en-GB" sz="4000" b="1" dirty="0">
              <a:solidFill>
                <a:srgbClr val="212121"/>
              </a:solidFill>
              <a:latin typeface="Agency FB" panose="020B0503020202020204" pitchFamily="34" charset="0"/>
            </a:endParaRPr>
          </a:p>
        </p:txBody>
      </p:sp>
      <p:sp>
        <p:nvSpPr>
          <p:cNvPr id="310" name="TextBox 309"/>
          <p:cNvSpPr txBox="1"/>
          <p:nvPr/>
        </p:nvSpPr>
        <p:spPr>
          <a:xfrm>
            <a:off x="285251" y="3276117"/>
            <a:ext cx="3338984" cy="830997"/>
          </a:xfrm>
          <a:prstGeom prst="rect">
            <a:avLst/>
          </a:prstGeom>
          <a:solidFill>
            <a:srgbClr val="FFFF00"/>
          </a:solidFill>
        </p:spPr>
        <p:txBody>
          <a:bodyPr wrap="square" rtlCol="0">
            <a:spAutoFit/>
          </a:bodyPr>
          <a:lstStyle/>
          <a:p>
            <a:r>
              <a:rPr lang="en-US" sz="1600" b="1" dirty="0" smtClean="0"/>
              <a:t>Explain the red marked records/nodes with Animation – </a:t>
            </a:r>
            <a:r>
              <a:rPr lang="en-US" sz="1600" b="1" dirty="0" smtClean="0">
                <a:solidFill>
                  <a:srgbClr val="FF0000"/>
                </a:solidFill>
              </a:rPr>
              <a:t>r4,r9</a:t>
            </a:r>
            <a:endParaRPr lang="en-GB" sz="1600" b="1" dirty="0">
              <a:solidFill>
                <a:srgbClr val="FF0000"/>
              </a:solidFill>
            </a:endParaRPr>
          </a:p>
        </p:txBody>
      </p:sp>
      <p:sp>
        <p:nvSpPr>
          <p:cNvPr id="312" name="R1vsR2roundedRect"/>
          <p:cNvSpPr/>
          <p:nvPr/>
        </p:nvSpPr>
        <p:spPr>
          <a:xfrm>
            <a:off x="4160252" y="3349882"/>
            <a:ext cx="7708901" cy="542923"/>
          </a:xfrm>
          <a:prstGeom prst="roundRect">
            <a:avLst>
              <a:gd name="adj" fmla="val 880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23" name="simValue"/>
          <p:cNvGrpSpPr/>
          <p:nvPr/>
        </p:nvGrpSpPr>
        <p:grpSpPr>
          <a:xfrm>
            <a:off x="4875188" y="3371806"/>
            <a:ext cx="664169" cy="492414"/>
            <a:chOff x="3852709" y="5453559"/>
            <a:chExt cx="343852" cy="260524"/>
          </a:xfrm>
        </p:grpSpPr>
        <p:sp>
          <p:nvSpPr>
            <p:cNvPr id="324" name="Rounded Rectangle 323"/>
            <p:cNvSpPr/>
            <p:nvPr/>
          </p:nvSpPr>
          <p:spPr>
            <a:xfrm>
              <a:off x="3930942" y="5504361"/>
              <a:ext cx="202758" cy="17842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25" name="Rectangle 324"/>
            <p:cNvSpPr/>
            <p:nvPr/>
          </p:nvSpPr>
          <p:spPr>
            <a:xfrm>
              <a:off x="3852709" y="5453559"/>
              <a:ext cx="343852" cy="260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rPr>
                <a:t>0</a:t>
              </a:r>
              <a:endParaRPr lang="en-GB" sz="1400" b="1" dirty="0">
                <a:solidFill>
                  <a:schemeClr val="tx1"/>
                </a:solidFill>
                <a:latin typeface="Cambria" panose="02040503050406030204" pitchFamily="18" charset="0"/>
              </a:endParaRPr>
            </a:p>
          </p:txBody>
        </p:sp>
      </p:grpSp>
      <p:grpSp>
        <p:nvGrpSpPr>
          <p:cNvPr id="326" name="SimPairs"/>
          <p:cNvGrpSpPr/>
          <p:nvPr/>
        </p:nvGrpSpPr>
        <p:grpSpPr>
          <a:xfrm>
            <a:off x="4104078" y="3394764"/>
            <a:ext cx="1022541" cy="437896"/>
            <a:chOff x="3759465" y="5453558"/>
            <a:chExt cx="437097" cy="231680"/>
          </a:xfrm>
        </p:grpSpPr>
        <p:sp>
          <p:nvSpPr>
            <p:cNvPr id="327" name="Rounded Rectangle 326"/>
            <p:cNvSpPr/>
            <p:nvPr/>
          </p:nvSpPr>
          <p:spPr>
            <a:xfrm>
              <a:off x="3827286" y="5489522"/>
              <a:ext cx="306413" cy="17842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28" name="Rectangle 327"/>
            <p:cNvSpPr/>
            <p:nvPr/>
          </p:nvSpPr>
          <p:spPr>
            <a:xfrm>
              <a:off x="3759465" y="5453558"/>
              <a:ext cx="437097" cy="23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rPr>
                <a:t>2</a:t>
              </a:r>
              <a:r>
                <a:rPr lang="en-US" sz="1400" b="1" dirty="0" smtClean="0">
                  <a:solidFill>
                    <a:schemeClr val="tx1"/>
                  </a:solidFill>
                  <a:latin typeface="Cambria" panose="02040503050406030204" pitchFamily="18" charset="0"/>
                </a:rPr>
                <a:t> Same</a:t>
              </a:r>
              <a:endParaRPr lang="en-GB" sz="1400" b="1" dirty="0">
                <a:solidFill>
                  <a:schemeClr val="tx1"/>
                </a:solidFill>
                <a:latin typeface="Cambria" panose="02040503050406030204" pitchFamily="18" charset="0"/>
              </a:endParaRPr>
            </a:p>
          </p:txBody>
        </p:sp>
      </p:grpSp>
      <p:sp>
        <p:nvSpPr>
          <p:cNvPr id="329" name="Rectangle 185"/>
          <p:cNvSpPr>
            <a:spLocks noChangeArrowheads="1"/>
          </p:cNvSpPr>
          <p:nvPr/>
        </p:nvSpPr>
        <p:spPr bwMode="auto">
          <a:xfrm>
            <a:off x="5673535" y="3386823"/>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0" name="Rectangle 186"/>
          <p:cNvSpPr>
            <a:spLocks noChangeArrowheads="1"/>
          </p:cNvSpPr>
          <p:nvPr/>
        </p:nvSpPr>
        <p:spPr bwMode="auto">
          <a:xfrm>
            <a:off x="7139934" y="3381250"/>
            <a:ext cx="33151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295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1" name="Rectangle 187"/>
          <p:cNvSpPr>
            <a:spLocks noChangeArrowheads="1"/>
          </p:cNvSpPr>
          <p:nvPr/>
        </p:nvSpPr>
        <p:spPr bwMode="auto">
          <a:xfrm>
            <a:off x="9402573" y="3386823"/>
            <a:ext cx="9016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200" dirty="0">
                <a:solidFill>
                  <a:srgbClr val="000000"/>
                </a:solidFill>
                <a:latin typeface="Cambria" panose="02040503050406030204" pitchFamily="18" charset="0"/>
              </a:rPr>
              <a:t>San </a:t>
            </a:r>
            <a:r>
              <a:rPr lang="en-US" altLang="en-US" sz="1200" dirty="0" smtClean="0">
                <a:solidFill>
                  <a:srgbClr val="000000"/>
                </a:solidFill>
                <a:latin typeface="Cambria" panose="02040503050406030204" pitchFamily="18" charset="0"/>
              </a:rPr>
              <a:t>Francisco</a:t>
            </a:r>
            <a:endParaRPr lang="en-US" altLang="en-US" sz="1200" dirty="0">
              <a:solidFill>
                <a:srgbClr val="000000"/>
              </a:solidFill>
              <a:latin typeface="Cambria" panose="02040503050406030204" pitchFamily="18" charset="0"/>
            </a:endParaRPr>
          </a:p>
        </p:txBody>
      </p:sp>
      <p:sp>
        <p:nvSpPr>
          <p:cNvPr id="332" name="Rectangle 189"/>
          <p:cNvSpPr>
            <a:spLocks noChangeArrowheads="1"/>
          </p:cNvSpPr>
          <p:nvPr/>
        </p:nvSpPr>
        <p:spPr bwMode="auto">
          <a:xfrm>
            <a:off x="10756710" y="3386823"/>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4159862349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3" name="Rectangle 192"/>
          <p:cNvSpPr>
            <a:spLocks noChangeArrowheads="1"/>
          </p:cNvSpPr>
          <p:nvPr/>
        </p:nvSpPr>
        <p:spPr bwMode="auto">
          <a:xfrm>
            <a:off x="5675849" y="3621441"/>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5" name="Rectangle 194"/>
          <p:cNvSpPr>
            <a:spLocks noChangeArrowheads="1"/>
          </p:cNvSpPr>
          <p:nvPr/>
        </p:nvSpPr>
        <p:spPr bwMode="auto">
          <a:xfrm>
            <a:off x="9402573" y="3661461"/>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5" name="Rectangle 186"/>
          <p:cNvSpPr>
            <a:spLocks noChangeArrowheads="1"/>
          </p:cNvSpPr>
          <p:nvPr/>
        </p:nvSpPr>
        <p:spPr bwMode="auto">
          <a:xfrm>
            <a:off x="7846540" y="3405546"/>
            <a:ext cx="9649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6" name="Rectangle 186"/>
          <p:cNvSpPr>
            <a:spLocks noChangeArrowheads="1"/>
          </p:cNvSpPr>
          <p:nvPr/>
        </p:nvSpPr>
        <p:spPr bwMode="auto">
          <a:xfrm>
            <a:off x="7132100" y="3617625"/>
            <a:ext cx="33151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295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7" name="Rectangle 186"/>
          <p:cNvSpPr>
            <a:spLocks noChangeArrowheads="1"/>
          </p:cNvSpPr>
          <p:nvPr/>
        </p:nvSpPr>
        <p:spPr bwMode="auto">
          <a:xfrm>
            <a:off x="7846540" y="3631684"/>
            <a:ext cx="9649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50" name="Picture 3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95481" y="3374458"/>
            <a:ext cx="118708" cy="198249"/>
          </a:xfrm>
          <a:prstGeom prst="rect">
            <a:avLst/>
          </a:prstGeom>
        </p:spPr>
      </p:pic>
      <p:pic>
        <p:nvPicPr>
          <p:cNvPr id="351" name="Picture 3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95481" y="3636339"/>
            <a:ext cx="118708" cy="198249"/>
          </a:xfrm>
          <a:prstGeom prst="rect">
            <a:avLst/>
          </a:prstGeom>
        </p:spPr>
      </p:pic>
      <p:pic>
        <p:nvPicPr>
          <p:cNvPr id="352" name="Picture 3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42037" y="3394041"/>
            <a:ext cx="118708" cy="198249"/>
          </a:xfrm>
          <a:prstGeom prst="rect">
            <a:avLst/>
          </a:prstGeom>
        </p:spPr>
      </p:pic>
      <p:pic>
        <p:nvPicPr>
          <p:cNvPr id="353" name="Picture 3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42037" y="3655922"/>
            <a:ext cx="118708" cy="198249"/>
          </a:xfrm>
          <a:prstGeom prst="rect">
            <a:avLst/>
          </a:prstGeom>
        </p:spPr>
      </p:pic>
      <p:pic>
        <p:nvPicPr>
          <p:cNvPr id="354" name="Picture 3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19065" y="3407422"/>
            <a:ext cx="118708" cy="198249"/>
          </a:xfrm>
          <a:prstGeom prst="rect">
            <a:avLst/>
          </a:prstGeom>
        </p:spPr>
      </p:pic>
      <p:pic>
        <p:nvPicPr>
          <p:cNvPr id="355" name="Picture 3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21963" y="3651911"/>
            <a:ext cx="118708" cy="198249"/>
          </a:xfrm>
          <a:prstGeom prst="rect">
            <a:avLst/>
          </a:prstGeom>
        </p:spPr>
      </p:pic>
      <p:pic>
        <p:nvPicPr>
          <p:cNvPr id="356" name="Picture 3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16929" y="3383280"/>
            <a:ext cx="201296" cy="201296"/>
          </a:xfrm>
          <a:prstGeom prst="rect">
            <a:avLst/>
          </a:prstGeom>
        </p:spPr>
      </p:pic>
      <p:pic>
        <p:nvPicPr>
          <p:cNvPr id="357" name="Picture 3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00921" y="3640532"/>
            <a:ext cx="201296" cy="201296"/>
          </a:xfrm>
          <a:prstGeom prst="rect">
            <a:avLst/>
          </a:prstGeom>
        </p:spPr>
      </p:pic>
      <p:pic>
        <p:nvPicPr>
          <p:cNvPr id="358" name="Picture 3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36284" y="3398084"/>
            <a:ext cx="201296" cy="201296"/>
          </a:xfrm>
          <a:prstGeom prst="rect">
            <a:avLst/>
          </a:prstGeom>
        </p:spPr>
      </p:pic>
      <p:pic>
        <p:nvPicPr>
          <p:cNvPr id="360" name="Picture 35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276" y="3655336"/>
            <a:ext cx="201296" cy="201296"/>
          </a:xfrm>
          <a:prstGeom prst="rect">
            <a:avLst/>
          </a:prstGeom>
        </p:spPr>
      </p:pic>
    </p:spTree>
    <p:custDataLst>
      <p:tags r:id="rId1"/>
    </p:custDataLst>
    <p:extLst>
      <p:ext uri="{BB962C8B-B14F-4D97-AF65-F5344CB8AC3E}">
        <p14:creationId xmlns:p14="http://schemas.microsoft.com/office/powerpoint/2010/main" val="2683174360"/>
      </p:ext>
    </p:extLst>
  </p:cSld>
  <p:clrMapOvr>
    <a:masterClrMapping/>
  </p:clrMapOvr>
  <mc:AlternateContent xmlns:mc="http://schemas.openxmlformats.org/markup-compatibility/2006" xmlns:p14="http://schemas.microsoft.com/office/powerpoint/2010/main">
    <mc:Choice Requires="p14">
      <p:transition spd="slow" p14:dur="2000" advTm="11457"/>
    </mc:Choice>
    <mc:Fallback xmlns="">
      <p:transition spd="slow" advTm="11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500"/>
                                        <p:tgtEl>
                                          <p:spTgt spid="1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9"/>
                                        </p:tgtEl>
                                        <p:attrNameLst>
                                          <p:attrName>style.visibility</p:attrName>
                                        </p:attrNameLst>
                                      </p:cBhvr>
                                      <p:to>
                                        <p:strVal val="visible"/>
                                      </p:to>
                                    </p:set>
                                    <p:animEffect transition="in" filter="fade">
                                      <p:cBhvr>
                                        <p:cTn id="13" dur="500"/>
                                        <p:tgtEl>
                                          <p:spTgt spid="1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39"/>
                                        </p:tgtEl>
                                        <p:attrNameLst>
                                          <p:attrName>style.visibility</p:attrName>
                                        </p:attrNameLst>
                                      </p:cBhvr>
                                      <p:to>
                                        <p:strVal val="visible"/>
                                      </p:to>
                                    </p:set>
                                    <p:animEffect transition="in" filter="fade">
                                      <p:cBhvr>
                                        <p:cTn id="24" dur="500"/>
                                        <p:tgtEl>
                                          <p:spTgt spid="53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0"/>
                                        </p:tgtEl>
                                        <p:attrNameLst>
                                          <p:attrName>style.visibility</p:attrName>
                                        </p:attrNameLst>
                                      </p:cBhvr>
                                      <p:to>
                                        <p:strVal val="visible"/>
                                      </p:to>
                                    </p:set>
                                    <p:animEffect transition="in" filter="fade">
                                      <p:cBhvr>
                                        <p:cTn id="27" dur="500"/>
                                        <p:tgtEl>
                                          <p:spTgt spid="54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44"/>
                                        </p:tgtEl>
                                        <p:attrNameLst>
                                          <p:attrName>style.visibility</p:attrName>
                                        </p:attrNameLst>
                                      </p:cBhvr>
                                      <p:to>
                                        <p:strVal val="visible"/>
                                      </p:to>
                                    </p:set>
                                    <p:animEffect transition="in" filter="fade">
                                      <p:cBhvr>
                                        <p:cTn id="30" dur="500"/>
                                        <p:tgtEl>
                                          <p:spTgt spid="54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45"/>
                                        </p:tgtEl>
                                        <p:attrNameLst>
                                          <p:attrName>style.visibility</p:attrName>
                                        </p:attrNameLst>
                                      </p:cBhvr>
                                      <p:to>
                                        <p:strVal val="visible"/>
                                      </p:to>
                                    </p:set>
                                    <p:animEffect transition="in" filter="fade">
                                      <p:cBhvr>
                                        <p:cTn id="33" dur="500"/>
                                        <p:tgtEl>
                                          <p:spTgt spid="54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41"/>
                                        </p:tgtEl>
                                        <p:attrNameLst>
                                          <p:attrName>style.visibility</p:attrName>
                                        </p:attrNameLst>
                                      </p:cBhvr>
                                      <p:to>
                                        <p:strVal val="visible"/>
                                      </p:to>
                                    </p:set>
                                    <p:animEffect transition="in" filter="fade">
                                      <p:cBhvr>
                                        <p:cTn id="36" dur="500"/>
                                        <p:tgtEl>
                                          <p:spTgt spid="54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48"/>
                                        </p:tgtEl>
                                        <p:attrNameLst>
                                          <p:attrName>style.visibility</p:attrName>
                                        </p:attrNameLst>
                                      </p:cBhvr>
                                      <p:to>
                                        <p:strVal val="visible"/>
                                      </p:to>
                                    </p:set>
                                    <p:animEffect transition="in" filter="fade">
                                      <p:cBhvr>
                                        <p:cTn id="39" dur="500"/>
                                        <p:tgtEl>
                                          <p:spTgt spid="54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49"/>
                                        </p:tgtEl>
                                        <p:attrNameLst>
                                          <p:attrName>style.visibility</p:attrName>
                                        </p:attrNameLst>
                                      </p:cBhvr>
                                      <p:to>
                                        <p:strVal val="visible"/>
                                      </p:to>
                                    </p:set>
                                    <p:animEffect transition="in" filter="fade">
                                      <p:cBhvr>
                                        <p:cTn id="42" dur="500"/>
                                        <p:tgtEl>
                                          <p:spTgt spid="54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46"/>
                                        </p:tgtEl>
                                        <p:attrNameLst>
                                          <p:attrName>style.visibility</p:attrName>
                                        </p:attrNameLst>
                                      </p:cBhvr>
                                      <p:to>
                                        <p:strVal val="visible"/>
                                      </p:to>
                                    </p:set>
                                    <p:animEffect transition="in" filter="fade">
                                      <p:cBhvr>
                                        <p:cTn id="45" dur="500"/>
                                        <p:tgtEl>
                                          <p:spTgt spid="54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42"/>
                                        </p:tgtEl>
                                        <p:attrNameLst>
                                          <p:attrName>style.visibility</p:attrName>
                                        </p:attrNameLst>
                                      </p:cBhvr>
                                      <p:to>
                                        <p:strVal val="visible"/>
                                      </p:to>
                                    </p:set>
                                    <p:animEffect transition="in" filter="fade">
                                      <p:cBhvr>
                                        <p:cTn id="48" dur="500"/>
                                        <p:tgtEl>
                                          <p:spTgt spid="54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43"/>
                                        </p:tgtEl>
                                        <p:attrNameLst>
                                          <p:attrName>style.visibility</p:attrName>
                                        </p:attrNameLst>
                                      </p:cBhvr>
                                      <p:to>
                                        <p:strVal val="visible"/>
                                      </p:to>
                                    </p:set>
                                    <p:animEffect transition="in" filter="fade">
                                      <p:cBhvr>
                                        <p:cTn id="51" dur="500"/>
                                        <p:tgtEl>
                                          <p:spTgt spid="54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47"/>
                                        </p:tgtEl>
                                        <p:attrNameLst>
                                          <p:attrName>style.visibility</p:attrName>
                                        </p:attrNameLst>
                                      </p:cBhvr>
                                      <p:to>
                                        <p:strVal val="visible"/>
                                      </p:to>
                                    </p:set>
                                    <p:animEffect transition="in" filter="fade">
                                      <p:cBhvr>
                                        <p:cTn id="54" dur="500"/>
                                        <p:tgtEl>
                                          <p:spTgt spid="54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6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5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5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5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5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6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47" presetClass="entr" presetSubtype="0" fill="hold" nodeType="clickEffect">
                                  <p:stCondLst>
                                    <p:cond delay="0"/>
                                  </p:stCondLst>
                                  <p:childTnLst>
                                    <p:set>
                                      <p:cBhvr>
                                        <p:cTn id="92" dur="1" fill="hold">
                                          <p:stCondLst>
                                            <p:cond delay="0"/>
                                          </p:stCondLst>
                                        </p:cTn>
                                        <p:tgtEl>
                                          <p:spTgt spid="558"/>
                                        </p:tgtEl>
                                        <p:attrNameLst>
                                          <p:attrName>style.visibility</p:attrName>
                                        </p:attrNameLst>
                                      </p:cBhvr>
                                      <p:to>
                                        <p:strVal val="visible"/>
                                      </p:to>
                                    </p:set>
                                    <p:animEffect transition="in" filter="fade">
                                      <p:cBhvr>
                                        <p:cTn id="93" dur="1000"/>
                                        <p:tgtEl>
                                          <p:spTgt spid="558"/>
                                        </p:tgtEl>
                                      </p:cBhvr>
                                    </p:animEffect>
                                    <p:anim calcmode="lin" valueType="num">
                                      <p:cBhvr>
                                        <p:cTn id="94" dur="1000" fill="hold"/>
                                        <p:tgtEl>
                                          <p:spTgt spid="558"/>
                                        </p:tgtEl>
                                        <p:attrNameLst>
                                          <p:attrName>ppt_x</p:attrName>
                                        </p:attrNameLst>
                                      </p:cBhvr>
                                      <p:tavLst>
                                        <p:tav tm="0">
                                          <p:val>
                                            <p:strVal val="#ppt_x"/>
                                          </p:val>
                                        </p:tav>
                                        <p:tav tm="100000">
                                          <p:val>
                                            <p:strVal val="#ppt_x"/>
                                          </p:val>
                                        </p:tav>
                                      </p:tavLst>
                                    </p:anim>
                                    <p:anim calcmode="lin" valueType="num">
                                      <p:cBhvr>
                                        <p:cTn id="95" dur="1000" fill="hold"/>
                                        <p:tgtEl>
                                          <p:spTgt spid="558"/>
                                        </p:tgtEl>
                                        <p:attrNameLst>
                                          <p:attrName>ppt_y</p:attrName>
                                        </p:attrNameLst>
                                      </p:cBhvr>
                                      <p:tavLst>
                                        <p:tav tm="0">
                                          <p:val>
                                            <p:strVal val="#ppt_y-.1"/>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178"/>
                                        </p:tgtEl>
                                        <p:attrNameLst>
                                          <p:attrName>style.visibility</p:attrName>
                                        </p:attrNameLst>
                                      </p:cBhvr>
                                      <p:to>
                                        <p:strVal val="visible"/>
                                      </p:to>
                                    </p:set>
                                    <p:anim calcmode="lin" valueType="num">
                                      <p:cBhvr additive="base">
                                        <p:cTn id="98" dur="1000" fill="hold"/>
                                        <p:tgtEl>
                                          <p:spTgt spid="178"/>
                                        </p:tgtEl>
                                        <p:attrNameLst>
                                          <p:attrName>ppt_x</p:attrName>
                                        </p:attrNameLst>
                                      </p:cBhvr>
                                      <p:tavLst>
                                        <p:tav tm="0">
                                          <p:val>
                                            <p:strVal val="#ppt_x"/>
                                          </p:val>
                                        </p:tav>
                                        <p:tav tm="100000">
                                          <p:val>
                                            <p:strVal val="#ppt_x"/>
                                          </p:val>
                                        </p:tav>
                                      </p:tavLst>
                                    </p:anim>
                                    <p:anim calcmode="lin" valueType="num">
                                      <p:cBhvr additive="base">
                                        <p:cTn id="99" dur="1000" fill="hold"/>
                                        <p:tgtEl>
                                          <p:spTgt spid="178"/>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4" presetClass="exit" presetSubtype="10" fill="hold" grpId="1" nodeType="clickEffect">
                                  <p:stCondLst>
                                    <p:cond delay="0"/>
                                  </p:stCondLst>
                                  <p:childTnLst>
                                    <p:animEffect transition="out" filter="randombar(horizontal)">
                                      <p:cBhvr>
                                        <p:cTn id="103" dur="500"/>
                                        <p:tgtEl>
                                          <p:spTgt spid="539"/>
                                        </p:tgtEl>
                                      </p:cBhvr>
                                    </p:animEffect>
                                    <p:set>
                                      <p:cBhvr>
                                        <p:cTn id="104" dur="1" fill="hold">
                                          <p:stCondLst>
                                            <p:cond delay="499"/>
                                          </p:stCondLst>
                                        </p:cTn>
                                        <p:tgtEl>
                                          <p:spTgt spid="539"/>
                                        </p:tgtEl>
                                        <p:attrNameLst>
                                          <p:attrName>style.visibility</p:attrName>
                                        </p:attrNameLst>
                                      </p:cBhvr>
                                      <p:to>
                                        <p:strVal val="hidden"/>
                                      </p:to>
                                    </p:set>
                                  </p:childTnLst>
                                </p:cTn>
                              </p:par>
                              <p:par>
                                <p:cTn id="105" presetID="14" presetClass="exit" presetSubtype="10" fill="hold" grpId="1" nodeType="withEffect">
                                  <p:stCondLst>
                                    <p:cond delay="0"/>
                                  </p:stCondLst>
                                  <p:childTnLst>
                                    <p:animEffect transition="out" filter="randombar(horizontal)">
                                      <p:cBhvr>
                                        <p:cTn id="106" dur="500"/>
                                        <p:tgtEl>
                                          <p:spTgt spid="540"/>
                                        </p:tgtEl>
                                      </p:cBhvr>
                                    </p:animEffect>
                                    <p:set>
                                      <p:cBhvr>
                                        <p:cTn id="107" dur="1" fill="hold">
                                          <p:stCondLst>
                                            <p:cond delay="499"/>
                                          </p:stCondLst>
                                        </p:cTn>
                                        <p:tgtEl>
                                          <p:spTgt spid="540"/>
                                        </p:tgtEl>
                                        <p:attrNameLst>
                                          <p:attrName>style.visibility</p:attrName>
                                        </p:attrNameLst>
                                      </p:cBhvr>
                                      <p:to>
                                        <p:strVal val="hidden"/>
                                      </p:to>
                                    </p:set>
                                  </p:childTnLst>
                                </p:cTn>
                              </p:par>
                              <p:par>
                                <p:cTn id="108" presetID="14" presetClass="exit" presetSubtype="10" fill="hold" grpId="1" nodeType="withEffect">
                                  <p:stCondLst>
                                    <p:cond delay="0"/>
                                  </p:stCondLst>
                                  <p:childTnLst>
                                    <p:animEffect transition="out" filter="randombar(horizontal)">
                                      <p:cBhvr>
                                        <p:cTn id="109" dur="500"/>
                                        <p:tgtEl>
                                          <p:spTgt spid="544"/>
                                        </p:tgtEl>
                                      </p:cBhvr>
                                    </p:animEffect>
                                    <p:set>
                                      <p:cBhvr>
                                        <p:cTn id="110" dur="1" fill="hold">
                                          <p:stCondLst>
                                            <p:cond delay="499"/>
                                          </p:stCondLst>
                                        </p:cTn>
                                        <p:tgtEl>
                                          <p:spTgt spid="544"/>
                                        </p:tgtEl>
                                        <p:attrNameLst>
                                          <p:attrName>style.visibility</p:attrName>
                                        </p:attrNameLst>
                                      </p:cBhvr>
                                      <p:to>
                                        <p:strVal val="hidden"/>
                                      </p:to>
                                    </p:set>
                                  </p:childTnLst>
                                </p:cTn>
                              </p:par>
                              <p:par>
                                <p:cTn id="111" presetID="14" presetClass="exit" presetSubtype="10" fill="hold" grpId="1" nodeType="withEffect">
                                  <p:stCondLst>
                                    <p:cond delay="0"/>
                                  </p:stCondLst>
                                  <p:childTnLst>
                                    <p:animEffect transition="out" filter="randombar(horizontal)">
                                      <p:cBhvr>
                                        <p:cTn id="112" dur="500"/>
                                        <p:tgtEl>
                                          <p:spTgt spid="545"/>
                                        </p:tgtEl>
                                      </p:cBhvr>
                                    </p:animEffect>
                                    <p:set>
                                      <p:cBhvr>
                                        <p:cTn id="113" dur="1" fill="hold">
                                          <p:stCondLst>
                                            <p:cond delay="499"/>
                                          </p:stCondLst>
                                        </p:cTn>
                                        <p:tgtEl>
                                          <p:spTgt spid="545"/>
                                        </p:tgtEl>
                                        <p:attrNameLst>
                                          <p:attrName>style.visibility</p:attrName>
                                        </p:attrNameLst>
                                      </p:cBhvr>
                                      <p:to>
                                        <p:strVal val="hidden"/>
                                      </p:to>
                                    </p:set>
                                  </p:childTnLst>
                                </p:cTn>
                              </p:par>
                              <p:par>
                                <p:cTn id="114" presetID="14" presetClass="exit" presetSubtype="10" fill="hold" grpId="1" nodeType="withEffect">
                                  <p:stCondLst>
                                    <p:cond delay="0"/>
                                  </p:stCondLst>
                                  <p:childTnLst>
                                    <p:animEffect transition="out" filter="randombar(horizontal)">
                                      <p:cBhvr>
                                        <p:cTn id="115" dur="500"/>
                                        <p:tgtEl>
                                          <p:spTgt spid="541"/>
                                        </p:tgtEl>
                                      </p:cBhvr>
                                    </p:animEffect>
                                    <p:set>
                                      <p:cBhvr>
                                        <p:cTn id="116" dur="1" fill="hold">
                                          <p:stCondLst>
                                            <p:cond delay="499"/>
                                          </p:stCondLst>
                                        </p:cTn>
                                        <p:tgtEl>
                                          <p:spTgt spid="541"/>
                                        </p:tgtEl>
                                        <p:attrNameLst>
                                          <p:attrName>style.visibility</p:attrName>
                                        </p:attrNameLst>
                                      </p:cBhvr>
                                      <p:to>
                                        <p:strVal val="hidden"/>
                                      </p:to>
                                    </p:set>
                                  </p:childTnLst>
                                </p:cTn>
                              </p:par>
                              <p:par>
                                <p:cTn id="117" presetID="14" presetClass="exit" presetSubtype="10" fill="hold" grpId="1" nodeType="withEffect">
                                  <p:stCondLst>
                                    <p:cond delay="0"/>
                                  </p:stCondLst>
                                  <p:childTnLst>
                                    <p:animEffect transition="out" filter="randombar(horizontal)">
                                      <p:cBhvr>
                                        <p:cTn id="118" dur="500"/>
                                        <p:tgtEl>
                                          <p:spTgt spid="548"/>
                                        </p:tgtEl>
                                      </p:cBhvr>
                                    </p:animEffect>
                                    <p:set>
                                      <p:cBhvr>
                                        <p:cTn id="119" dur="1" fill="hold">
                                          <p:stCondLst>
                                            <p:cond delay="499"/>
                                          </p:stCondLst>
                                        </p:cTn>
                                        <p:tgtEl>
                                          <p:spTgt spid="548"/>
                                        </p:tgtEl>
                                        <p:attrNameLst>
                                          <p:attrName>style.visibility</p:attrName>
                                        </p:attrNameLst>
                                      </p:cBhvr>
                                      <p:to>
                                        <p:strVal val="hidden"/>
                                      </p:to>
                                    </p:set>
                                  </p:childTnLst>
                                </p:cTn>
                              </p:par>
                              <p:par>
                                <p:cTn id="120" presetID="14" presetClass="exit" presetSubtype="10" fill="hold" grpId="1" nodeType="withEffect">
                                  <p:stCondLst>
                                    <p:cond delay="0"/>
                                  </p:stCondLst>
                                  <p:childTnLst>
                                    <p:animEffect transition="out" filter="randombar(horizontal)">
                                      <p:cBhvr>
                                        <p:cTn id="121" dur="500"/>
                                        <p:tgtEl>
                                          <p:spTgt spid="549"/>
                                        </p:tgtEl>
                                      </p:cBhvr>
                                    </p:animEffect>
                                    <p:set>
                                      <p:cBhvr>
                                        <p:cTn id="122" dur="1" fill="hold">
                                          <p:stCondLst>
                                            <p:cond delay="499"/>
                                          </p:stCondLst>
                                        </p:cTn>
                                        <p:tgtEl>
                                          <p:spTgt spid="549"/>
                                        </p:tgtEl>
                                        <p:attrNameLst>
                                          <p:attrName>style.visibility</p:attrName>
                                        </p:attrNameLst>
                                      </p:cBhvr>
                                      <p:to>
                                        <p:strVal val="hidden"/>
                                      </p:to>
                                    </p:set>
                                  </p:childTnLst>
                                </p:cTn>
                              </p:par>
                              <p:par>
                                <p:cTn id="123" presetID="14" presetClass="exit" presetSubtype="10" fill="hold" grpId="1" nodeType="withEffect">
                                  <p:stCondLst>
                                    <p:cond delay="0"/>
                                  </p:stCondLst>
                                  <p:childTnLst>
                                    <p:animEffect transition="out" filter="randombar(horizontal)">
                                      <p:cBhvr>
                                        <p:cTn id="124" dur="500"/>
                                        <p:tgtEl>
                                          <p:spTgt spid="546"/>
                                        </p:tgtEl>
                                      </p:cBhvr>
                                    </p:animEffect>
                                    <p:set>
                                      <p:cBhvr>
                                        <p:cTn id="125" dur="1" fill="hold">
                                          <p:stCondLst>
                                            <p:cond delay="499"/>
                                          </p:stCondLst>
                                        </p:cTn>
                                        <p:tgtEl>
                                          <p:spTgt spid="546"/>
                                        </p:tgtEl>
                                        <p:attrNameLst>
                                          <p:attrName>style.visibility</p:attrName>
                                        </p:attrNameLst>
                                      </p:cBhvr>
                                      <p:to>
                                        <p:strVal val="hidden"/>
                                      </p:to>
                                    </p:set>
                                  </p:childTnLst>
                                </p:cTn>
                              </p:par>
                              <p:par>
                                <p:cTn id="126" presetID="14" presetClass="exit" presetSubtype="10" fill="hold" grpId="1" nodeType="withEffect">
                                  <p:stCondLst>
                                    <p:cond delay="0"/>
                                  </p:stCondLst>
                                  <p:childTnLst>
                                    <p:animEffect transition="out" filter="randombar(horizontal)">
                                      <p:cBhvr>
                                        <p:cTn id="127" dur="500"/>
                                        <p:tgtEl>
                                          <p:spTgt spid="542"/>
                                        </p:tgtEl>
                                      </p:cBhvr>
                                    </p:animEffect>
                                    <p:set>
                                      <p:cBhvr>
                                        <p:cTn id="128" dur="1" fill="hold">
                                          <p:stCondLst>
                                            <p:cond delay="499"/>
                                          </p:stCondLst>
                                        </p:cTn>
                                        <p:tgtEl>
                                          <p:spTgt spid="542"/>
                                        </p:tgtEl>
                                        <p:attrNameLst>
                                          <p:attrName>style.visibility</p:attrName>
                                        </p:attrNameLst>
                                      </p:cBhvr>
                                      <p:to>
                                        <p:strVal val="hidden"/>
                                      </p:to>
                                    </p:set>
                                  </p:childTnLst>
                                </p:cTn>
                              </p:par>
                              <p:par>
                                <p:cTn id="129" presetID="14" presetClass="exit" presetSubtype="10" fill="hold" grpId="1" nodeType="withEffect">
                                  <p:stCondLst>
                                    <p:cond delay="0"/>
                                  </p:stCondLst>
                                  <p:childTnLst>
                                    <p:animEffect transition="out" filter="randombar(horizontal)">
                                      <p:cBhvr>
                                        <p:cTn id="130" dur="500"/>
                                        <p:tgtEl>
                                          <p:spTgt spid="543"/>
                                        </p:tgtEl>
                                      </p:cBhvr>
                                    </p:animEffect>
                                    <p:set>
                                      <p:cBhvr>
                                        <p:cTn id="131" dur="1" fill="hold">
                                          <p:stCondLst>
                                            <p:cond delay="499"/>
                                          </p:stCondLst>
                                        </p:cTn>
                                        <p:tgtEl>
                                          <p:spTgt spid="543"/>
                                        </p:tgtEl>
                                        <p:attrNameLst>
                                          <p:attrName>style.visibility</p:attrName>
                                        </p:attrNameLst>
                                      </p:cBhvr>
                                      <p:to>
                                        <p:strVal val="hidden"/>
                                      </p:to>
                                    </p:set>
                                  </p:childTnLst>
                                </p:cTn>
                              </p:par>
                              <p:par>
                                <p:cTn id="132" presetID="14" presetClass="exit" presetSubtype="10" fill="hold" grpId="1" nodeType="withEffect">
                                  <p:stCondLst>
                                    <p:cond delay="0"/>
                                  </p:stCondLst>
                                  <p:childTnLst>
                                    <p:animEffect transition="out" filter="randombar(horizontal)">
                                      <p:cBhvr>
                                        <p:cTn id="133" dur="500"/>
                                        <p:tgtEl>
                                          <p:spTgt spid="547"/>
                                        </p:tgtEl>
                                      </p:cBhvr>
                                    </p:animEffect>
                                    <p:set>
                                      <p:cBhvr>
                                        <p:cTn id="134" dur="1" fill="hold">
                                          <p:stCondLst>
                                            <p:cond delay="499"/>
                                          </p:stCondLst>
                                        </p:cTn>
                                        <p:tgtEl>
                                          <p:spTgt spid="547"/>
                                        </p:tgtEl>
                                        <p:attrNameLst>
                                          <p:attrName>style.visibility</p:attrName>
                                        </p:attrNameLst>
                                      </p:cBhvr>
                                      <p:to>
                                        <p:strVal val="hidden"/>
                                      </p:to>
                                    </p:set>
                                  </p:childTnLst>
                                </p:cTn>
                              </p:par>
                              <p:par>
                                <p:cTn id="135" presetID="14" presetClass="exit" presetSubtype="10" fill="hold" nodeType="withEffect">
                                  <p:stCondLst>
                                    <p:cond delay="0"/>
                                  </p:stCondLst>
                                  <p:childTnLst>
                                    <p:animEffect transition="out" filter="randombar(horizontal)">
                                      <p:cBhvr>
                                        <p:cTn id="136" dur="500"/>
                                        <p:tgtEl>
                                          <p:spTgt spid="551"/>
                                        </p:tgtEl>
                                      </p:cBhvr>
                                    </p:animEffect>
                                    <p:set>
                                      <p:cBhvr>
                                        <p:cTn id="137" dur="1" fill="hold">
                                          <p:stCondLst>
                                            <p:cond delay="499"/>
                                          </p:stCondLst>
                                        </p:cTn>
                                        <p:tgtEl>
                                          <p:spTgt spid="551"/>
                                        </p:tgtEl>
                                        <p:attrNameLst>
                                          <p:attrName>style.visibility</p:attrName>
                                        </p:attrNameLst>
                                      </p:cBhvr>
                                      <p:to>
                                        <p:strVal val="hidden"/>
                                      </p:to>
                                    </p:set>
                                  </p:childTnLst>
                                </p:cTn>
                              </p:par>
                              <p:par>
                                <p:cTn id="138" presetID="14" presetClass="exit" presetSubtype="10" fill="hold" nodeType="withEffect">
                                  <p:stCondLst>
                                    <p:cond delay="0"/>
                                  </p:stCondLst>
                                  <p:childTnLst>
                                    <p:animEffect transition="out" filter="randombar(horizontal)">
                                      <p:cBhvr>
                                        <p:cTn id="139" dur="500"/>
                                        <p:tgtEl>
                                          <p:spTgt spid="550"/>
                                        </p:tgtEl>
                                      </p:cBhvr>
                                    </p:animEffect>
                                    <p:set>
                                      <p:cBhvr>
                                        <p:cTn id="140" dur="1" fill="hold">
                                          <p:stCondLst>
                                            <p:cond delay="499"/>
                                          </p:stCondLst>
                                        </p:cTn>
                                        <p:tgtEl>
                                          <p:spTgt spid="550"/>
                                        </p:tgtEl>
                                        <p:attrNameLst>
                                          <p:attrName>style.visibility</p:attrName>
                                        </p:attrNameLst>
                                      </p:cBhvr>
                                      <p:to>
                                        <p:strVal val="hidden"/>
                                      </p:to>
                                    </p:set>
                                  </p:childTnLst>
                                </p:cTn>
                              </p:par>
                              <p:par>
                                <p:cTn id="141" presetID="14" presetClass="exit" presetSubtype="10" fill="hold" nodeType="withEffect">
                                  <p:stCondLst>
                                    <p:cond delay="0"/>
                                  </p:stCondLst>
                                  <p:childTnLst>
                                    <p:animEffect transition="out" filter="randombar(horizontal)">
                                      <p:cBhvr>
                                        <p:cTn id="142" dur="500"/>
                                        <p:tgtEl>
                                          <p:spTgt spid="553"/>
                                        </p:tgtEl>
                                      </p:cBhvr>
                                    </p:animEffect>
                                    <p:set>
                                      <p:cBhvr>
                                        <p:cTn id="143" dur="1" fill="hold">
                                          <p:stCondLst>
                                            <p:cond delay="499"/>
                                          </p:stCondLst>
                                        </p:cTn>
                                        <p:tgtEl>
                                          <p:spTgt spid="553"/>
                                        </p:tgtEl>
                                        <p:attrNameLst>
                                          <p:attrName>style.visibility</p:attrName>
                                        </p:attrNameLst>
                                      </p:cBhvr>
                                      <p:to>
                                        <p:strVal val="hidden"/>
                                      </p:to>
                                    </p:set>
                                  </p:childTnLst>
                                </p:cTn>
                              </p:par>
                              <p:par>
                                <p:cTn id="144" presetID="14" presetClass="exit" presetSubtype="10" fill="hold" nodeType="withEffect">
                                  <p:stCondLst>
                                    <p:cond delay="0"/>
                                  </p:stCondLst>
                                  <p:childTnLst>
                                    <p:animEffect transition="out" filter="randombar(horizontal)">
                                      <p:cBhvr>
                                        <p:cTn id="145" dur="500"/>
                                        <p:tgtEl>
                                          <p:spTgt spid="552"/>
                                        </p:tgtEl>
                                      </p:cBhvr>
                                    </p:animEffect>
                                    <p:set>
                                      <p:cBhvr>
                                        <p:cTn id="146" dur="1" fill="hold">
                                          <p:stCondLst>
                                            <p:cond delay="499"/>
                                          </p:stCondLst>
                                        </p:cTn>
                                        <p:tgtEl>
                                          <p:spTgt spid="552"/>
                                        </p:tgtEl>
                                        <p:attrNameLst>
                                          <p:attrName>style.visibility</p:attrName>
                                        </p:attrNameLst>
                                      </p:cBhvr>
                                      <p:to>
                                        <p:strVal val="hidden"/>
                                      </p:to>
                                    </p:set>
                                  </p:childTnLst>
                                </p:cTn>
                              </p:par>
                              <p:par>
                                <p:cTn id="147" presetID="14" presetClass="exit" presetSubtype="10" fill="hold" nodeType="withEffect">
                                  <p:stCondLst>
                                    <p:cond delay="0"/>
                                  </p:stCondLst>
                                  <p:childTnLst>
                                    <p:animEffect transition="out" filter="randombar(horizontal)">
                                      <p:cBhvr>
                                        <p:cTn id="148" dur="500"/>
                                        <p:tgtEl>
                                          <p:spTgt spid="565"/>
                                        </p:tgtEl>
                                      </p:cBhvr>
                                    </p:animEffect>
                                    <p:set>
                                      <p:cBhvr>
                                        <p:cTn id="149" dur="1" fill="hold">
                                          <p:stCondLst>
                                            <p:cond delay="499"/>
                                          </p:stCondLst>
                                        </p:cTn>
                                        <p:tgtEl>
                                          <p:spTgt spid="565"/>
                                        </p:tgtEl>
                                        <p:attrNameLst>
                                          <p:attrName>style.visibility</p:attrName>
                                        </p:attrNameLst>
                                      </p:cBhvr>
                                      <p:to>
                                        <p:strVal val="hidden"/>
                                      </p:to>
                                    </p:set>
                                  </p:childTnLst>
                                </p:cTn>
                              </p:par>
                              <p:par>
                                <p:cTn id="150" presetID="14" presetClass="exit" presetSubtype="10" fill="hold" nodeType="withEffect">
                                  <p:stCondLst>
                                    <p:cond delay="0"/>
                                  </p:stCondLst>
                                  <p:childTnLst>
                                    <p:animEffect transition="out" filter="randombar(horizontal)">
                                      <p:cBhvr>
                                        <p:cTn id="151" dur="500"/>
                                        <p:tgtEl>
                                          <p:spTgt spid="564"/>
                                        </p:tgtEl>
                                      </p:cBhvr>
                                    </p:animEffect>
                                    <p:set>
                                      <p:cBhvr>
                                        <p:cTn id="152" dur="1" fill="hold">
                                          <p:stCondLst>
                                            <p:cond delay="499"/>
                                          </p:stCondLst>
                                        </p:cTn>
                                        <p:tgtEl>
                                          <p:spTgt spid="564"/>
                                        </p:tgtEl>
                                        <p:attrNameLst>
                                          <p:attrName>style.visibility</p:attrName>
                                        </p:attrNameLst>
                                      </p:cBhvr>
                                      <p:to>
                                        <p:strVal val="hidden"/>
                                      </p:to>
                                    </p:set>
                                  </p:childTnLst>
                                </p:cTn>
                              </p:par>
                              <p:par>
                                <p:cTn id="153" presetID="14" presetClass="exit" presetSubtype="10" fill="hold" nodeType="withEffect">
                                  <p:stCondLst>
                                    <p:cond delay="0"/>
                                  </p:stCondLst>
                                  <p:childTnLst>
                                    <p:animEffect transition="out" filter="randombar(horizontal)">
                                      <p:cBhvr>
                                        <p:cTn id="154" dur="500"/>
                                        <p:tgtEl>
                                          <p:spTgt spid="554"/>
                                        </p:tgtEl>
                                      </p:cBhvr>
                                    </p:animEffect>
                                    <p:set>
                                      <p:cBhvr>
                                        <p:cTn id="155" dur="1" fill="hold">
                                          <p:stCondLst>
                                            <p:cond delay="499"/>
                                          </p:stCondLst>
                                        </p:cTn>
                                        <p:tgtEl>
                                          <p:spTgt spid="554"/>
                                        </p:tgtEl>
                                        <p:attrNameLst>
                                          <p:attrName>style.visibility</p:attrName>
                                        </p:attrNameLst>
                                      </p:cBhvr>
                                      <p:to>
                                        <p:strVal val="hidden"/>
                                      </p:to>
                                    </p:set>
                                  </p:childTnLst>
                                </p:cTn>
                              </p:par>
                              <p:par>
                                <p:cTn id="156" presetID="14" presetClass="exit" presetSubtype="10" fill="hold" nodeType="withEffect">
                                  <p:stCondLst>
                                    <p:cond delay="0"/>
                                  </p:stCondLst>
                                  <p:childTnLst>
                                    <p:animEffect transition="out" filter="randombar(horizontal)">
                                      <p:cBhvr>
                                        <p:cTn id="157" dur="500"/>
                                        <p:tgtEl>
                                          <p:spTgt spid="555"/>
                                        </p:tgtEl>
                                      </p:cBhvr>
                                    </p:animEffect>
                                    <p:set>
                                      <p:cBhvr>
                                        <p:cTn id="158" dur="1" fill="hold">
                                          <p:stCondLst>
                                            <p:cond delay="499"/>
                                          </p:stCondLst>
                                        </p:cTn>
                                        <p:tgtEl>
                                          <p:spTgt spid="555"/>
                                        </p:tgtEl>
                                        <p:attrNameLst>
                                          <p:attrName>style.visibility</p:attrName>
                                        </p:attrNameLst>
                                      </p:cBhvr>
                                      <p:to>
                                        <p:strVal val="hidden"/>
                                      </p:to>
                                    </p:set>
                                  </p:childTnLst>
                                </p:cTn>
                              </p:par>
                              <p:par>
                                <p:cTn id="159" presetID="14" presetClass="exit" presetSubtype="10" fill="hold" nodeType="withEffect">
                                  <p:stCondLst>
                                    <p:cond delay="0"/>
                                  </p:stCondLst>
                                  <p:childTnLst>
                                    <p:animEffect transition="out" filter="randombar(horizontal)">
                                      <p:cBhvr>
                                        <p:cTn id="160" dur="500"/>
                                        <p:tgtEl>
                                          <p:spTgt spid="556"/>
                                        </p:tgtEl>
                                      </p:cBhvr>
                                    </p:animEffect>
                                    <p:set>
                                      <p:cBhvr>
                                        <p:cTn id="161" dur="1" fill="hold">
                                          <p:stCondLst>
                                            <p:cond delay="499"/>
                                          </p:stCondLst>
                                        </p:cTn>
                                        <p:tgtEl>
                                          <p:spTgt spid="556"/>
                                        </p:tgtEl>
                                        <p:attrNameLst>
                                          <p:attrName>style.visibility</p:attrName>
                                        </p:attrNameLst>
                                      </p:cBhvr>
                                      <p:to>
                                        <p:strVal val="hidden"/>
                                      </p:to>
                                    </p:set>
                                  </p:childTnLst>
                                </p:cTn>
                              </p:par>
                              <p:par>
                                <p:cTn id="162" presetID="14" presetClass="exit" presetSubtype="10" fill="hold" nodeType="withEffect">
                                  <p:stCondLst>
                                    <p:cond delay="0"/>
                                  </p:stCondLst>
                                  <p:childTnLst>
                                    <p:animEffect transition="out" filter="randombar(horizontal)">
                                      <p:cBhvr>
                                        <p:cTn id="163" dur="500"/>
                                        <p:tgtEl>
                                          <p:spTgt spid="557"/>
                                        </p:tgtEl>
                                      </p:cBhvr>
                                    </p:animEffect>
                                    <p:set>
                                      <p:cBhvr>
                                        <p:cTn id="164" dur="1" fill="hold">
                                          <p:stCondLst>
                                            <p:cond delay="499"/>
                                          </p:stCondLst>
                                        </p:cTn>
                                        <p:tgtEl>
                                          <p:spTgt spid="557"/>
                                        </p:tgtEl>
                                        <p:attrNameLst>
                                          <p:attrName>style.visibility</p:attrName>
                                        </p:attrNameLst>
                                      </p:cBhvr>
                                      <p:to>
                                        <p:strVal val="hidden"/>
                                      </p:to>
                                    </p:set>
                                  </p:childTnLst>
                                </p:cTn>
                              </p:par>
                              <p:par>
                                <p:cTn id="165" presetID="14" presetClass="exit" presetSubtype="10" fill="hold" nodeType="withEffect">
                                  <p:stCondLst>
                                    <p:cond delay="0"/>
                                  </p:stCondLst>
                                  <p:childTnLst>
                                    <p:animEffect transition="out" filter="randombar(horizontal)">
                                      <p:cBhvr>
                                        <p:cTn id="166" dur="500"/>
                                        <p:tgtEl>
                                          <p:spTgt spid="561"/>
                                        </p:tgtEl>
                                      </p:cBhvr>
                                    </p:animEffect>
                                    <p:set>
                                      <p:cBhvr>
                                        <p:cTn id="167" dur="1" fill="hold">
                                          <p:stCondLst>
                                            <p:cond delay="499"/>
                                          </p:stCondLst>
                                        </p:cTn>
                                        <p:tgtEl>
                                          <p:spTgt spid="561"/>
                                        </p:tgtEl>
                                        <p:attrNameLst>
                                          <p:attrName>style.visibility</p:attrName>
                                        </p:attrNameLst>
                                      </p:cBhvr>
                                      <p:to>
                                        <p:strVal val="hidden"/>
                                      </p:to>
                                    </p:set>
                                  </p:childTnLst>
                                </p:cTn>
                              </p:par>
                              <p:par>
                                <p:cTn id="168" presetID="14" presetClass="exit" presetSubtype="10" fill="hold" nodeType="withEffect">
                                  <p:stCondLst>
                                    <p:cond delay="0"/>
                                  </p:stCondLst>
                                  <p:childTnLst>
                                    <p:animEffect transition="out" filter="randombar(horizontal)">
                                      <p:cBhvr>
                                        <p:cTn id="169" dur="500"/>
                                        <p:tgtEl>
                                          <p:spTgt spid="558"/>
                                        </p:tgtEl>
                                      </p:cBhvr>
                                    </p:animEffect>
                                    <p:set>
                                      <p:cBhvr>
                                        <p:cTn id="170" dur="1" fill="hold">
                                          <p:stCondLst>
                                            <p:cond delay="499"/>
                                          </p:stCondLst>
                                        </p:cTn>
                                        <p:tgtEl>
                                          <p:spTgt spid="558"/>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grpId="0" nodeType="clickEffect">
                                  <p:stCondLst>
                                    <p:cond delay="0"/>
                                  </p:stCondLst>
                                  <p:childTnLst>
                                    <p:set>
                                      <p:cBhvr>
                                        <p:cTn id="174" dur="1" fill="hold">
                                          <p:stCondLst>
                                            <p:cond delay="0"/>
                                          </p:stCondLst>
                                        </p:cTn>
                                        <p:tgtEl>
                                          <p:spTgt spid="47"/>
                                        </p:tgtEl>
                                        <p:attrNameLst>
                                          <p:attrName>style.visibility</p:attrName>
                                        </p:attrNameLst>
                                      </p:cBhvr>
                                      <p:to>
                                        <p:strVal val="visible"/>
                                      </p:to>
                                    </p:set>
                                    <p:animEffect transition="in" filter="fade">
                                      <p:cBhvr>
                                        <p:cTn id="175" dur="500"/>
                                        <p:tgtEl>
                                          <p:spTgt spid="47"/>
                                        </p:tgtEl>
                                      </p:cBhvr>
                                    </p:animEffect>
                                  </p:childTnLst>
                                </p:cTn>
                              </p:par>
                              <p:par>
                                <p:cTn id="176" presetID="10" presetClass="entr" presetSubtype="0" fill="hold" nodeType="withEffect">
                                  <p:stCondLst>
                                    <p:cond delay="0"/>
                                  </p:stCondLst>
                                  <p:childTnLst>
                                    <p:set>
                                      <p:cBhvr>
                                        <p:cTn id="177" dur="1" fill="hold">
                                          <p:stCondLst>
                                            <p:cond delay="0"/>
                                          </p:stCondLst>
                                        </p:cTn>
                                        <p:tgtEl>
                                          <p:spTgt spid="70"/>
                                        </p:tgtEl>
                                        <p:attrNameLst>
                                          <p:attrName>style.visibility</p:attrName>
                                        </p:attrNameLst>
                                      </p:cBhvr>
                                      <p:to>
                                        <p:strVal val="visible"/>
                                      </p:to>
                                    </p:set>
                                    <p:animEffect transition="in" filter="fade">
                                      <p:cBhvr>
                                        <p:cTn id="178" dur="500"/>
                                        <p:tgtEl>
                                          <p:spTgt spid="70"/>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40"/>
                                        </p:tgtEl>
                                        <p:attrNameLst>
                                          <p:attrName>style.visibility</p:attrName>
                                        </p:attrNameLst>
                                      </p:cBhvr>
                                      <p:to>
                                        <p:strVal val="visible"/>
                                      </p:to>
                                    </p:set>
                                    <p:animEffect transition="in" filter="fade">
                                      <p:cBhvr>
                                        <p:cTn id="181" dur="500"/>
                                        <p:tgtEl>
                                          <p:spTgt spid="140"/>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grpId="0" nodeType="clickEffect">
                                  <p:stCondLst>
                                    <p:cond delay="0"/>
                                  </p:stCondLst>
                                  <p:childTnLst>
                                    <p:set>
                                      <p:cBhvr>
                                        <p:cTn id="185" dur="1" fill="hold">
                                          <p:stCondLst>
                                            <p:cond delay="0"/>
                                          </p:stCondLst>
                                        </p:cTn>
                                        <p:tgtEl>
                                          <p:spTgt spid="566"/>
                                        </p:tgtEl>
                                        <p:attrNameLst>
                                          <p:attrName>style.visibility</p:attrName>
                                        </p:attrNameLst>
                                      </p:cBhvr>
                                      <p:to>
                                        <p:strVal val="visible"/>
                                      </p:to>
                                    </p:set>
                                    <p:animEffect transition="in" filter="fade">
                                      <p:cBhvr>
                                        <p:cTn id="186" dur="500"/>
                                        <p:tgtEl>
                                          <p:spTgt spid="566"/>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567"/>
                                        </p:tgtEl>
                                        <p:attrNameLst>
                                          <p:attrName>style.visibility</p:attrName>
                                        </p:attrNameLst>
                                      </p:cBhvr>
                                      <p:to>
                                        <p:strVal val="visible"/>
                                      </p:to>
                                    </p:set>
                                    <p:animEffect transition="in" filter="fade">
                                      <p:cBhvr>
                                        <p:cTn id="189" dur="500"/>
                                        <p:tgtEl>
                                          <p:spTgt spid="567"/>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571"/>
                                        </p:tgtEl>
                                        <p:attrNameLst>
                                          <p:attrName>style.visibility</p:attrName>
                                        </p:attrNameLst>
                                      </p:cBhvr>
                                      <p:to>
                                        <p:strVal val="visible"/>
                                      </p:to>
                                    </p:set>
                                    <p:animEffect transition="in" filter="fade">
                                      <p:cBhvr>
                                        <p:cTn id="192" dur="500"/>
                                        <p:tgtEl>
                                          <p:spTgt spid="571"/>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572"/>
                                        </p:tgtEl>
                                        <p:attrNameLst>
                                          <p:attrName>style.visibility</p:attrName>
                                        </p:attrNameLst>
                                      </p:cBhvr>
                                      <p:to>
                                        <p:strVal val="visible"/>
                                      </p:to>
                                    </p:set>
                                    <p:animEffect transition="in" filter="fade">
                                      <p:cBhvr>
                                        <p:cTn id="195" dur="500"/>
                                        <p:tgtEl>
                                          <p:spTgt spid="572"/>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568"/>
                                        </p:tgtEl>
                                        <p:attrNameLst>
                                          <p:attrName>style.visibility</p:attrName>
                                        </p:attrNameLst>
                                      </p:cBhvr>
                                      <p:to>
                                        <p:strVal val="visible"/>
                                      </p:to>
                                    </p:set>
                                    <p:animEffect transition="in" filter="fade">
                                      <p:cBhvr>
                                        <p:cTn id="198" dur="500"/>
                                        <p:tgtEl>
                                          <p:spTgt spid="568"/>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575"/>
                                        </p:tgtEl>
                                        <p:attrNameLst>
                                          <p:attrName>style.visibility</p:attrName>
                                        </p:attrNameLst>
                                      </p:cBhvr>
                                      <p:to>
                                        <p:strVal val="visible"/>
                                      </p:to>
                                    </p:set>
                                    <p:animEffect transition="in" filter="fade">
                                      <p:cBhvr>
                                        <p:cTn id="201" dur="500"/>
                                        <p:tgtEl>
                                          <p:spTgt spid="575"/>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576"/>
                                        </p:tgtEl>
                                        <p:attrNameLst>
                                          <p:attrName>style.visibility</p:attrName>
                                        </p:attrNameLst>
                                      </p:cBhvr>
                                      <p:to>
                                        <p:strVal val="visible"/>
                                      </p:to>
                                    </p:set>
                                    <p:animEffect transition="in" filter="fade">
                                      <p:cBhvr>
                                        <p:cTn id="204" dur="500"/>
                                        <p:tgtEl>
                                          <p:spTgt spid="576"/>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573"/>
                                        </p:tgtEl>
                                        <p:attrNameLst>
                                          <p:attrName>style.visibility</p:attrName>
                                        </p:attrNameLst>
                                      </p:cBhvr>
                                      <p:to>
                                        <p:strVal val="visible"/>
                                      </p:to>
                                    </p:set>
                                    <p:animEffect transition="in" filter="fade">
                                      <p:cBhvr>
                                        <p:cTn id="207" dur="500"/>
                                        <p:tgtEl>
                                          <p:spTgt spid="573"/>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569"/>
                                        </p:tgtEl>
                                        <p:attrNameLst>
                                          <p:attrName>style.visibility</p:attrName>
                                        </p:attrNameLst>
                                      </p:cBhvr>
                                      <p:to>
                                        <p:strVal val="visible"/>
                                      </p:to>
                                    </p:set>
                                    <p:animEffect transition="in" filter="fade">
                                      <p:cBhvr>
                                        <p:cTn id="210" dur="500"/>
                                        <p:tgtEl>
                                          <p:spTgt spid="569"/>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570"/>
                                        </p:tgtEl>
                                        <p:attrNameLst>
                                          <p:attrName>style.visibility</p:attrName>
                                        </p:attrNameLst>
                                      </p:cBhvr>
                                      <p:to>
                                        <p:strVal val="visible"/>
                                      </p:to>
                                    </p:set>
                                    <p:animEffect transition="in" filter="fade">
                                      <p:cBhvr>
                                        <p:cTn id="213" dur="500"/>
                                        <p:tgtEl>
                                          <p:spTgt spid="570"/>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574"/>
                                        </p:tgtEl>
                                        <p:attrNameLst>
                                          <p:attrName>style.visibility</p:attrName>
                                        </p:attrNameLst>
                                      </p:cBhvr>
                                      <p:to>
                                        <p:strVal val="visible"/>
                                      </p:to>
                                    </p:set>
                                    <p:animEffect transition="in" filter="fade">
                                      <p:cBhvr>
                                        <p:cTn id="216" dur="500"/>
                                        <p:tgtEl>
                                          <p:spTgt spid="574"/>
                                        </p:tgtEl>
                                      </p:cBhvr>
                                    </p:animEffec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nodeType="clickEffect">
                                  <p:stCondLst>
                                    <p:cond delay="0"/>
                                  </p:stCondLst>
                                  <p:childTnLst>
                                    <p:set>
                                      <p:cBhvr>
                                        <p:cTn id="220" dur="1" fill="hold">
                                          <p:stCondLst>
                                            <p:cond delay="0"/>
                                          </p:stCondLst>
                                        </p:cTn>
                                        <p:tgtEl>
                                          <p:spTgt spid="577"/>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592"/>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579"/>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578"/>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nodeType="clickEffect">
                                  <p:stCondLst>
                                    <p:cond delay="0"/>
                                  </p:stCondLst>
                                  <p:childTnLst>
                                    <p:set>
                                      <p:cBhvr>
                                        <p:cTn id="232" dur="1" fill="hold">
                                          <p:stCondLst>
                                            <p:cond delay="0"/>
                                          </p:stCondLst>
                                        </p:cTn>
                                        <p:tgtEl>
                                          <p:spTgt spid="591"/>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590"/>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nodeType="clickEffect">
                                  <p:stCondLst>
                                    <p:cond delay="0"/>
                                  </p:stCondLst>
                                  <p:childTnLst>
                                    <p:set>
                                      <p:cBhvr>
                                        <p:cTn id="238" dur="1" fill="hold">
                                          <p:stCondLst>
                                            <p:cond delay="0"/>
                                          </p:stCondLst>
                                        </p:cTn>
                                        <p:tgtEl>
                                          <p:spTgt spid="580"/>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581"/>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nodeType="clickEffect">
                                  <p:stCondLst>
                                    <p:cond delay="0"/>
                                  </p:stCondLst>
                                  <p:childTnLst>
                                    <p:set>
                                      <p:cBhvr>
                                        <p:cTn id="244" dur="1" fill="hold">
                                          <p:stCondLst>
                                            <p:cond delay="0"/>
                                          </p:stCondLst>
                                        </p:cTn>
                                        <p:tgtEl>
                                          <p:spTgt spid="582"/>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583"/>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587"/>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47" presetClass="entr" presetSubtype="0" fill="hold" nodeType="clickEffect">
                                  <p:stCondLst>
                                    <p:cond delay="0"/>
                                  </p:stCondLst>
                                  <p:childTnLst>
                                    <p:set>
                                      <p:cBhvr>
                                        <p:cTn id="254" dur="1" fill="hold">
                                          <p:stCondLst>
                                            <p:cond delay="0"/>
                                          </p:stCondLst>
                                        </p:cTn>
                                        <p:tgtEl>
                                          <p:spTgt spid="584"/>
                                        </p:tgtEl>
                                        <p:attrNameLst>
                                          <p:attrName>style.visibility</p:attrName>
                                        </p:attrNameLst>
                                      </p:cBhvr>
                                      <p:to>
                                        <p:strVal val="visible"/>
                                      </p:to>
                                    </p:set>
                                    <p:animEffect transition="in" filter="fade">
                                      <p:cBhvr>
                                        <p:cTn id="255" dur="1000"/>
                                        <p:tgtEl>
                                          <p:spTgt spid="584"/>
                                        </p:tgtEl>
                                      </p:cBhvr>
                                    </p:animEffect>
                                    <p:anim calcmode="lin" valueType="num">
                                      <p:cBhvr>
                                        <p:cTn id="256" dur="1000" fill="hold"/>
                                        <p:tgtEl>
                                          <p:spTgt spid="584"/>
                                        </p:tgtEl>
                                        <p:attrNameLst>
                                          <p:attrName>ppt_x</p:attrName>
                                        </p:attrNameLst>
                                      </p:cBhvr>
                                      <p:tavLst>
                                        <p:tav tm="0">
                                          <p:val>
                                            <p:strVal val="#ppt_x"/>
                                          </p:val>
                                        </p:tav>
                                        <p:tav tm="100000">
                                          <p:val>
                                            <p:strVal val="#ppt_x"/>
                                          </p:val>
                                        </p:tav>
                                      </p:tavLst>
                                    </p:anim>
                                    <p:anim calcmode="lin" valueType="num">
                                      <p:cBhvr>
                                        <p:cTn id="257" dur="1000" fill="hold"/>
                                        <p:tgtEl>
                                          <p:spTgt spid="584"/>
                                        </p:tgtEl>
                                        <p:attrNameLst>
                                          <p:attrName>ppt_y</p:attrName>
                                        </p:attrNameLst>
                                      </p:cBhvr>
                                      <p:tavLst>
                                        <p:tav tm="0">
                                          <p:val>
                                            <p:strVal val="#ppt_y-.1"/>
                                          </p:val>
                                        </p:tav>
                                        <p:tav tm="100000">
                                          <p:val>
                                            <p:strVal val="#ppt_y"/>
                                          </p:val>
                                        </p:tav>
                                      </p:tavLst>
                                    </p:anim>
                                  </p:childTnLst>
                                </p:cTn>
                              </p:par>
                              <p:par>
                                <p:cTn id="258" presetID="42" presetClass="entr" presetSubtype="0" fill="hold" nodeType="withEffect">
                                  <p:stCondLst>
                                    <p:cond delay="0"/>
                                  </p:stCondLst>
                                  <p:childTnLst>
                                    <p:set>
                                      <p:cBhvr>
                                        <p:cTn id="259" dur="1" fill="hold">
                                          <p:stCondLst>
                                            <p:cond delay="0"/>
                                          </p:stCondLst>
                                        </p:cTn>
                                        <p:tgtEl>
                                          <p:spTgt spid="184"/>
                                        </p:tgtEl>
                                        <p:attrNameLst>
                                          <p:attrName>style.visibility</p:attrName>
                                        </p:attrNameLst>
                                      </p:cBhvr>
                                      <p:to>
                                        <p:strVal val="visible"/>
                                      </p:to>
                                    </p:set>
                                    <p:animEffect transition="in" filter="fade">
                                      <p:cBhvr>
                                        <p:cTn id="260" dur="1000"/>
                                        <p:tgtEl>
                                          <p:spTgt spid="184"/>
                                        </p:tgtEl>
                                      </p:cBhvr>
                                    </p:animEffect>
                                    <p:anim calcmode="lin" valueType="num">
                                      <p:cBhvr>
                                        <p:cTn id="261" dur="1000" fill="hold"/>
                                        <p:tgtEl>
                                          <p:spTgt spid="184"/>
                                        </p:tgtEl>
                                        <p:attrNameLst>
                                          <p:attrName>ppt_x</p:attrName>
                                        </p:attrNameLst>
                                      </p:cBhvr>
                                      <p:tavLst>
                                        <p:tav tm="0">
                                          <p:val>
                                            <p:strVal val="#ppt_x"/>
                                          </p:val>
                                        </p:tav>
                                        <p:tav tm="100000">
                                          <p:val>
                                            <p:strVal val="#ppt_x"/>
                                          </p:val>
                                        </p:tav>
                                      </p:tavLst>
                                    </p:anim>
                                    <p:anim calcmode="lin" valueType="num">
                                      <p:cBhvr>
                                        <p:cTn id="262" dur="1000" fill="hold"/>
                                        <p:tgtEl>
                                          <p:spTgt spid="184"/>
                                        </p:tgtEl>
                                        <p:attrNameLst>
                                          <p:attrName>ppt_y</p:attrName>
                                        </p:attrNameLst>
                                      </p:cBhvr>
                                      <p:tavLst>
                                        <p:tav tm="0">
                                          <p:val>
                                            <p:strVal val="#ppt_y+.1"/>
                                          </p:val>
                                        </p:tav>
                                        <p:tav tm="100000">
                                          <p:val>
                                            <p:strVal val="#ppt_y"/>
                                          </p:val>
                                        </p:tav>
                                      </p:tavLst>
                                    </p:anim>
                                  </p:childTnLst>
                                </p:cTn>
                              </p:par>
                            </p:childTnLst>
                          </p:cTn>
                        </p:par>
                      </p:childTnLst>
                    </p:cTn>
                  </p:par>
                  <p:par>
                    <p:cTn id="263" fill="hold">
                      <p:stCondLst>
                        <p:cond delay="indefinite"/>
                      </p:stCondLst>
                      <p:childTnLst>
                        <p:par>
                          <p:cTn id="264" fill="hold">
                            <p:stCondLst>
                              <p:cond delay="0"/>
                            </p:stCondLst>
                            <p:childTnLst>
                              <p:par>
                                <p:cTn id="265" presetID="14" presetClass="exit" presetSubtype="10" fill="hold" grpId="1" nodeType="clickEffect">
                                  <p:stCondLst>
                                    <p:cond delay="0"/>
                                  </p:stCondLst>
                                  <p:childTnLst>
                                    <p:animEffect transition="out" filter="randombar(horizontal)">
                                      <p:cBhvr>
                                        <p:cTn id="266" dur="500"/>
                                        <p:tgtEl>
                                          <p:spTgt spid="566"/>
                                        </p:tgtEl>
                                      </p:cBhvr>
                                    </p:animEffect>
                                    <p:set>
                                      <p:cBhvr>
                                        <p:cTn id="267" dur="1" fill="hold">
                                          <p:stCondLst>
                                            <p:cond delay="499"/>
                                          </p:stCondLst>
                                        </p:cTn>
                                        <p:tgtEl>
                                          <p:spTgt spid="566"/>
                                        </p:tgtEl>
                                        <p:attrNameLst>
                                          <p:attrName>style.visibility</p:attrName>
                                        </p:attrNameLst>
                                      </p:cBhvr>
                                      <p:to>
                                        <p:strVal val="hidden"/>
                                      </p:to>
                                    </p:set>
                                  </p:childTnLst>
                                </p:cTn>
                              </p:par>
                              <p:par>
                                <p:cTn id="268" presetID="14" presetClass="exit" presetSubtype="10" fill="hold" grpId="1" nodeType="withEffect">
                                  <p:stCondLst>
                                    <p:cond delay="0"/>
                                  </p:stCondLst>
                                  <p:childTnLst>
                                    <p:animEffect transition="out" filter="randombar(horizontal)">
                                      <p:cBhvr>
                                        <p:cTn id="269" dur="500"/>
                                        <p:tgtEl>
                                          <p:spTgt spid="567"/>
                                        </p:tgtEl>
                                      </p:cBhvr>
                                    </p:animEffect>
                                    <p:set>
                                      <p:cBhvr>
                                        <p:cTn id="270" dur="1" fill="hold">
                                          <p:stCondLst>
                                            <p:cond delay="499"/>
                                          </p:stCondLst>
                                        </p:cTn>
                                        <p:tgtEl>
                                          <p:spTgt spid="567"/>
                                        </p:tgtEl>
                                        <p:attrNameLst>
                                          <p:attrName>style.visibility</p:attrName>
                                        </p:attrNameLst>
                                      </p:cBhvr>
                                      <p:to>
                                        <p:strVal val="hidden"/>
                                      </p:to>
                                    </p:set>
                                  </p:childTnLst>
                                </p:cTn>
                              </p:par>
                              <p:par>
                                <p:cTn id="271" presetID="14" presetClass="exit" presetSubtype="10" fill="hold" grpId="1" nodeType="withEffect">
                                  <p:stCondLst>
                                    <p:cond delay="0"/>
                                  </p:stCondLst>
                                  <p:childTnLst>
                                    <p:animEffect transition="out" filter="randombar(horizontal)">
                                      <p:cBhvr>
                                        <p:cTn id="272" dur="500"/>
                                        <p:tgtEl>
                                          <p:spTgt spid="571"/>
                                        </p:tgtEl>
                                      </p:cBhvr>
                                    </p:animEffect>
                                    <p:set>
                                      <p:cBhvr>
                                        <p:cTn id="273" dur="1" fill="hold">
                                          <p:stCondLst>
                                            <p:cond delay="499"/>
                                          </p:stCondLst>
                                        </p:cTn>
                                        <p:tgtEl>
                                          <p:spTgt spid="571"/>
                                        </p:tgtEl>
                                        <p:attrNameLst>
                                          <p:attrName>style.visibility</p:attrName>
                                        </p:attrNameLst>
                                      </p:cBhvr>
                                      <p:to>
                                        <p:strVal val="hidden"/>
                                      </p:to>
                                    </p:set>
                                  </p:childTnLst>
                                </p:cTn>
                              </p:par>
                              <p:par>
                                <p:cTn id="274" presetID="14" presetClass="exit" presetSubtype="10" fill="hold" grpId="1" nodeType="withEffect">
                                  <p:stCondLst>
                                    <p:cond delay="0"/>
                                  </p:stCondLst>
                                  <p:childTnLst>
                                    <p:animEffect transition="out" filter="randombar(horizontal)">
                                      <p:cBhvr>
                                        <p:cTn id="275" dur="500"/>
                                        <p:tgtEl>
                                          <p:spTgt spid="572"/>
                                        </p:tgtEl>
                                      </p:cBhvr>
                                    </p:animEffect>
                                    <p:set>
                                      <p:cBhvr>
                                        <p:cTn id="276" dur="1" fill="hold">
                                          <p:stCondLst>
                                            <p:cond delay="499"/>
                                          </p:stCondLst>
                                        </p:cTn>
                                        <p:tgtEl>
                                          <p:spTgt spid="572"/>
                                        </p:tgtEl>
                                        <p:attrNameLst>
                                          <p:attrName>style.visibility</p:attrName>
                                        </p:attrNameLst>
                                      </p:cBhvr>
                                      <p:to>
                                        <p:strVal val="hidden"/>
                                      </p:to>
                                    </p:set>
                                  </p:childTnLst>
                                </p:cTn>
                              </p:par>
                              <p:par>
                                <p:cTn id="277" presetID="14" presetClass="exit" presetSubtype="10" fill="hold" grpId="1" nodeType="withEffect">
                                  <p:stCondLst>
                                    <p:cond delay="0"/>
                                  </p:stCondLst>
                                  <p:childTnLst>
                                    <p:animEffect transition="out" filter="randombar(horizontal)">
                                      <p:cBhvr>
                                        <p:cTn id="278" dur="500"/>
                                        <p:tgtEl>
                                          <p:spTgt spid="568"/>
                                        </p:tgtEl>
                                      </p:cBhvr>
                                    </p:animEffect>
                                    <p:set>
                                      <p:cBhvr>
                                        <p:cTn id="279" dur="1" fill="hold">
                                          <p:stCondLst>
                                            <p:cond delay="499"/>
                                          </p:stCondLst>
                                        </p:cTn>
                                        <p:tgtEl>
                                          <p:spTgt spid="568"/>
                                        </p:tgtEl>
                                        <p:attrNameLst>
                                          <p:attrName>style.visibility</p:attrName>
                                        </p:attrNameLst>
                                      </p:cBhvr>
                                      <p:to>
                                        <p:strVal val="hidden"/>
                                      </p:to>
                                    </p:set>
                                  </p:childTnLst>
                                </p:cTn>
                              </p:par>
                              <p:par>
                                <p:cTn id="280" presetID="14" presetClass="exit" presetSubtype="10" fill="hold" grpId="1" nodeType="withEffect">
                                  <p:stCondLst>
                                    <p:cond delay="0"/>
                                  </p:stCondLst>
                                  <p:childTnLst>
                                    <p:animEffect transition="out" filter="randombar(horizontal)">
                                      <p:cBhvr>
                                        <p:cTn id="281" dur="500"/>
                                        <p:tgtEl>
                                          <p:spTgt spid="575"/>
                                        </p:tgtEl>
                                      </p:cBhvr>
                                    </p:animEffect>
                                    <p:set>
                                      <p:cBhvr>
                                        <p:cTn id="282" dur="1" fill="hold">
                                          <p:stCondLst>
                                            <p:cond delay="499"/>
                                          </p:stCondLst>
                                        </p:cTn>
                                        <p:tgtEl>
                                          <p:spTgt spid="575"/>
                                        </p:tgtEl>
                                        <p:attrNameLst>
                                          <p:attrName>style.visibility</p:attrName>
                                        </p:attrNameLst>
                                      </p:cBhvr>
                                      <p:to>
                                        <p:strVal val="hidden"/>
                                      </p:to>
                                    </p:set>
                                  </p:childTnLst>
                                </p:cTn>
                              </p:par>
                              <p:par>
                                <p:cTn id="283" presetID="14" presetClass="exit" presetSubtype="10" fill="hold" grpId="1" nodeType="withEffect">
                                  <p:stCondLst>
                                    <p:cond delay="0"/>
                                  </p:stCondLst>
                                  <p:childTnLst>
                                    <p:animEffect transition="out" filter="randombar(horizontal)">
                                      <p:cBhvr>
                                        <p:cTn id="284" dur="500"/>
                                        <p:tgtEl>
                                          <p:spTgt spid="576"/>
                                        </p:tgtEl>
                                      </p:cBhvr>
                                    </p:animEffect>
                                    <p:set>
                                      <p:cBhvr>
                                        <p:cTn id="285" dur="1" fill="hold">
                                          <p:stCondLst>
                                            <p:cond delay="499"/>
                                          </p:stCondLst>
                                        </p:cTn>
                                        <p:tgtEl>
                                          <p:spTgt spid="576"/>
                                        </p:tgtEl>
                                        <p:attrNameLst>
                                          <p:attrName>style.visibility</p:attrName>
                                        </p:attrNameLst>
                                      </p:cBhvr>
                                      <p:to>
                                        <p:strVal val="hidden"/>
                                      </p:to>
                                    </p:set>
                                  </p:childTnLst>
                                </p:cTn>
                              </p:par>
                              <p:par>
                                <p:cTn id="286" presetID="14" presetClass="exit" presetSubtype="10" fill="hold" grpId="1" nodeType="withEffect">
                                  <p:stCondLst>
                                    <p:cond delay="0"/>
                                  </p:stCondLst>
                                  <p:childTnLst>
                                    <p:animEffect transition="out" filter="randombar(horizontal)">
                                      <p:cBhvr>
                                        <p:cTn id="287" dur="500"/>
                                        <p:tgtEl>
                                          <p:spTgt spid="573"/>
                                        </p:tgtEl>
                                      </p:cBhvr>
                                    </p:animEffect>
                                    <p:set>
                                      <p:cBhvr>
                                        <p:cTn id="288" dur="1" fill="hold">
                                          <p:stCondLst>
                                            <p:cond delay="499"/>
                                          </p:stCondLst>
                                        </p:cTn>
                                        <p:tgtEl>
                                          <p:spTgt spid="573"/>
                                        </p:tgtEl>
                                        <p:attrNameLst>
                                          <p:attrName>style.visibility</p:attrName>
                                        </p:attrNameLst>
                                      </p:cBhvr>
                                      <p:to>
                                        <p:strVal val="hidden"/>
                                      </p:to>
                                    </p:set>
                                  </p:childTnLst>
                                </p:cTn>
                              </p:par>
                              <p:par>
                                <p:cTn id="289" presetID="14" presetClass="exit" presetSubtype="10" fill="hold" grpId="1" nodeType="withEffect">
                                  <p:stCondLst>
                                    <p:cond delay="0"/>
                                  </p:stCondLst>
                                  <p:childTnLst>
                                    <p:animEffect transition="out" filter="randombar(horizontal)">
                                      <p:cBhvr>
                                        <p:cTn id="290" dur="500"/>
                                        <p:tgtEl>
                                          <p:spTgt spid="569"/>
                                        </p:tgtEl>
                                      </p:cBhvr>
                                    </p:animEffect>
                                    <p:set>
                                      <p:cBhvr>
                                        <p:cTn id="291" dur="1" fill="hold">
                                          <p:stCondLst>
                                            <p:cond delay="499"/>
                                          </p:stCondLst>
                                        </p:cTn>
                                        <p:tgtEl>
                                          <p:spTgt spid="569"/>
                                        </p:tgtEl>
                                        <p:attrNameLst>
                                          <p:attrName>style.visibility</p:attrName>
                                        </p:attrNameLst>
                                      </p:cBhvr>
                                      <p:to>
                                        <p:strVal val="hidden"/>
                                      </p:to>
                                    </p:set>
                                  </p:childTnLst>
                                </p:cTn>
                              </p:par>
                              <p:par>
                                <p:cTn id="292" presetID="14" presetClass="exit" presetSubtype="10" fill="hold" grpId="1" nodeType="withEffect">
                                  <p:stCondLst>
                                    <p:cond delay="0"/>
                                  </p:stCondLst>
                                  <p:childTnLst>
                                    <p:animEffect transition="out" filter="randombar(horizontal)">
                                      <p:cBhvr>
                                        <p:cTn id="293" dur="500"/>
                                        <p:tgtEl>
                                          <p:spTgt spid="570"/>
                                        </p:tgtEl>
                                      </p:cBhvr>
                                    </p:animEffect>
                                    <p:set>
                                      <p:cBhvr>
                                        <p:cTn id="294" dur="1" fill="hold">
                                          <p:stCondLst>
                                            <p:cond delay="499"/>
                                          </p:stCondLst>
                                        </p:cTn>
                                        <p:tgtEl>
                                          <p:spTgt spid="570"/>
                                        </p:tgtEl>
                                        <p:attrNameLst>
                                          <p:attrName>style.visibility</p:attrName>
                                        </p:attrNameLst>
                                      </p:cBhvr>
                                      <p:to>
                                        <p:strVal val="hidden"/>
                                      </p:to>
                                    </p:set>
                                  </p:childTnLst>
                                </p:cTn>
                              </p:par>
                              <p:par>
                                <p:cTn id="295" presetID="14" presetClass="exit" presetSubtype="10" fill="hold" grpId="1" nodeType="withEffect">
                                  <p:stCondLst>
                                    <p:cond delay="0"/>
                                  </p:stCondLst>
                                  <p:childTnLst>
                                    <p:animEffect transition="out" filter="randombar(horizontal)">
                                      <p:cBhvr>
                                        <p:cTn id="296" dur="500"/>
                                        <p:tgtEl>
                                          <p:spTgt spid="574"/>
                                        </p:tgtEl>
                                      </p:cBhvr>
                                    </p:animEffect>
                                    <p:set>
                                      <p:cBhvr>
                                        <p:cTn id="297" dur="1" fill="hold">
                                          <p:stCondLst>
                                            <p:cond delay="499"/>
                                          </p:stCondLst>
                                        </p:cTn>
                                        <p:tgtEl>
                                          <p:spTgt spid="574"/>
                                        </p:tgtEl>
                                        <p:attrNameLst>
                                          <p:attrName>style.visibility</p:attrName>
                                        </p:attrNameLst>
                                      </p:cBhvr>
                                      <p:to>
                                        <p:strVal val="hidden"/>
                                      </p:to>
                                    </p:set>
                                  </p:childTnLst>
                                </p:cTn>
                              </p:par>
                              <p:par>
                                <p:cTn id="298" presetID="14" presetClass="exit" presetSubtype="10" fill="hold" nodeType="withEffect">
                                  <p:stCondLst>
                                    <p:cond delay="0"/>
                                  </p:stCondLst>
                                  <p:childTnLst>
                                    <p:animEffect transition="out" filter="randombar(horizontal)">
                                      <p:cBhvr>
                                        <p:cTn id="299" dur="500"/>
                                        <p:tgtEl>
                                          <p:spTgt spid="577"/>
                                        </p:tgtEl>
                                      </p:cBhvr>
                                    </p:animEffect>
                                    <p:set>
                                      <p:cBhvr>
                                        <p:cTn id="300" dur="1" fill="hold">
                                          <p:stCondLst>
                                            <p:cond delay="499"/>
                                          </p:stCondLst>
                                        </p:cTn>
                                        <p:tgtEl>
                                          <p:spTgt spid="577"/>
                                        </p:tgtEl>
                                        <p:attrNameLst>
                                          <p:attrName>style.visibility</p:attrName>
                                        </p:attrNameLst>
                                      </p:cBhvr>
                                      <p:to>
                                        <p:strVal val="hidden"/>
                                      </p:to>
                                    </p:set>
                                  </p:childTnLst>
                                </p:cTn>
                              </p:par>
                              <p:par>
                                <p:cTn id="301" presetID="14" presetClass="exit" presetSubtype="10" fill="hold" nodeType="withEffect">
                                  <p:stCondLst>
                                    <p:cond delay="0"/>
                                  </p:stCondLst>
                                  <p:childTnLst>
                                    <p:animEffect transition="out" filter="randombar(horizontal)">
                                      <p:cBhvr>
                                        <p:cTn id="302" dur="500"/>
                                        <p:tgtEl>
                                          <p:spTgt spid="579"/>
                                        </p:tgtEl>
                                      </p:cBhvr>
                                    </p:animEffect>
                                    <p:set>
                                      <p:cBhvr>
                                        <p:cTn id="303" dur="1" fill="hold">
                                          <p:stCondLst>
                                            <p:cond delay="499"/>
                                          </p:stCondLst>
                                        </p:cTn>
                                        <p:tgtEl>
                                          <p:spTgt spid="579"/>
                                        </p:tgtEl>
                                        <p:attrNameLst>
                                          <p:attrName>style.visibility</p:attrName>
                                        </p:attrNameLst>
                                      </p:cBhvr>
                                      <p:to>
                                        <p:strVal val="hidden"/>
                                      </p:to>
                                    </p:set>
                                  </p:childTnLst>
                                </p:cTn>
                              </p:par>
                              <p:par>
                                <p:cTn id="304" presetID="14" presetClass="exit" presetSubtype="10" fill="hold" nodeType="withEffect">
                                  <p:stCondLst>
                                    <p:cond delay="0"/>
                                  </p:stCondLst>
                                  <p:childTnLst>
                                    <p:animEffect transition="out" filter="randombar(horizontal)">
                                      <p:cBhvr>
                                        <p:cTn id="305" dur="500"/>
                                        <p:tgtEl>
                                          <p:spTgt spid="578"/>
                                        </p:tgtEl>
                                      </p:cBhvr>
                                    </p:animEffect>
                                    <p:set>
                                      <p:cBhvr>
                                        <p:cTn id="306" dur="1" fill="hold">
                                          <p:stCondLst>
                                            <p:cond delay="499"/>
                                          </p:stCondLst>
                                        </p:cTn>
                                        <p:tgtEl>
                                          <p:spTgt spid="578"/>
                                        </p:tgtEl>
                                        <p:attrNameLst>
                                          <p:attrName>style.visibility</p:attrName>
                                        </p:attrNameLst>
                                      </p:cBhvr>
                                      <p:to>
                                        <p:strVal val="hidden"/>
                                      </p:to>
                                    </p:set>
                                  </p:childTnLst>
                                </p:cTn>
                              </p:par>
                              <p:par>
                                <p:cTn id="307" presetID="14" presetClass="exit" presetSubtype="10" fill="hold" nodeType="withEffect">
                                  <p:stCondLst>
                                    <p:cond delay="0"/>
                                  </p:stCondLst>
                                  <p:childTnLst>
                                    <p:animEffect transition="out" filter="randombar(horizontal)">
                                      <p:cBhvr>
                                        <p:cTn id="308" dur="500"/>
                                        <p:tgtEl>
                                          <p:spTgt spid="591"/>
                                        </p:tgtEl>
                                      </p:cBhvr>
                                    </p:animEffect>
                                    <p:set>
                                      <p:cBhvr>
                                        <p:cTn id="309" dur="1" fill="hold">
                                          <p:stCondLst>
                                            <p:cond delay="499"/>
                                          </p:stCondLst>
                                        </p:cTn>
                                        <p:tgtEl>
                                          <p:spTgt spid="591"/>
                                        </p:tgtEl>
                                        <p:attrNameLst>
                                          <p:attrName>style.visibility</p:attrName>
                                        </p:attrNameLst>
                                      </p:cBhvr>
                                      <p:to>
                                        <p:strVal val="hidden"/>
                                      </p:to>
                                    </p:set>
                                  </p:childTnLst>
                                </p:cTn>
                              </p:par>
                              <p:par>
                                <p:cTn id="310" presetID="14" presetClass="exit" presetSubtype="10" fill="hold" nodeType="withEffect">
                                  <p:stCondLst>
                                    <p:cond delay="0"/>
                                  </p:stCondLst>
                                  <p:childTnLst>
                                    <p:animEffect transition="out" filter="randombar(horizontal)">
                                      <p:cBhvr>
                                        <p:cTn id="311" dur="500"/>
                                        <p:tgtEl>
                                          <p:spTgt spid="590"/>
                                        </p:tgtEl>
                                      </p:cBhvr>
                                    </p:animEffect>
                                    <p:set>
                                      <p:cBhvr>
                                        <p:cTn id="312" dur="1" fill="hold">
                                          <p:stCondLst>
                                            <p:cond delay="499"/>
                                          </p:stCondLst>
                                        </p:cTn>
                                        <p:tgtEl>
                                          <p:spTgt spid="590"/>
                                        </p:tgtEl>
                                        <p:attrNameLst>
                                          <p:attrName>style.visibility</p:attrName>
                                        </p:attrNameLst>
                                      </p:cBhvr>
                                      <p:to>
                                        <p:strVal val="hidden"/>
                                      </p:to>
                                    </p:set>
                                  </p:childTnLst>
                                </p:cTn>
                              </p:par>
                              <p:par>
                                <p:cTn id="313" presetID="14" presetClass="exit" presetSubtype="10" fill="hold" nodeType="withEffect">
                                  <p:stCondLst>
                                    <p:cond delay="0"/>
                                  </p:stCondLst>
                                  <p:childTnLst>
                                    <p:animEffect transition="out" filter="randombar(horizontal)">
                                      <p:cBhvr>
                                        <p:cTn id="314" dur="500"/>
                                        <p:tgtEl>
                                          <p:spTgt spid="580"/>
                                        </p:tgtEl>
                                      </p:cBhvr>
                                    </p:animEffect>
                                    <p:set>
                                      <p:cBhvr>
                                        <p:cTn id="315" dur="1" fill="hold">
                                          <p:stCondLst>
                                            <p:cond delay="499"/>
                                          </p:stCondLst>
                                        </p:cTn>
                                        <p:tgtEl>
                                          <p:spTgt spid="580"/>
                                        </p:tgtEl>
                                        <p:attrNameLst>
                                          <p:attrName>style.visibility</p:attrName>
                                        </p:attrNameLst>
                                      </p:cBhvr>
                                      <p:to>
                                        <p:strVal val="hidden"/>
                                      </p:to>
                                    </p:set>
                                  </p:childTnLst>
                                </p:cTn>
                              </p:par>
                              <p:par>
                                <p:cTn id="316" presetID="14" presetClass="exit" presetSubtype="10" fill="hold" nodeType="withEffect">
                                  <p:stCondLst>
                                    <p:cond delay="0"/>
                                  </p:stCondLst>
                                  <p:childTnLst>
                                    <p:animEffect transition="out" filter="randombar(horizontal)">
                                      <p:cBhvr>
                                        <p:cTn id="317" dur="500"/>
                                        <p:tgtEl>
                                          <p:spTgt spid="581"/>
                                        </p:tgtEl>
                                      </p:cBhvr>
                                    </p:animEffect>
                                    <p:set>
                                      <p:cBhvr>
                                        <p:cTn id="318" dur="1" fill="hold">
                                          <p:stCondLst>
                                            <p:cond delay="499"/>
                                          </p:stCondLst>
                                        </p:cTn>
                                        <p:tgtEl>
                                          <p:spTgt spid="581"/>
                                        </p:tgtEl>
                                        <p:attrNameLst>
                                          <p:attrName>style.visibility</p:attrName>
                                        </p:attrNameLst>
                                      </p:cBhvr>
                                      <p:to>
                                        <p:strVal val="hidden"/>
                                      </p:to>
                                    </p:set>
                                  </p:childTnLst>
                                </p:cTn>
                              </p:par>
                              <p:par>
                                <p:cTn id="319" presetID="14" presetClass="exit" presetSubtype="10" fill="hold" nodeType="withEffect">
                                  <p:stCondLst>
                                    <p:cond delay="0"/>
                                  </p:stCondLst>
                                  <p:childTnLst>
                                    <p:animEffect transition="out" filter="randombar(horizontal)">
                                      <p:cBhvr>
                                        <p:cTn id="320" dur="500"/>
                                        <p:tgtEl>
                                          <p:spTgt spid="582"/>
                                        </p:tgtEl>
                                      </p:cBhvr>
                                    </p:animEffect>
                                    <p:set>
                                      <p:cBhvr>
                                        <p:cTn id="321" dur="1" fill="hold">
                                          <p:stCondLst>
                                            <p:cond delay="499"/>
                                          </p:stCondLst>
                                        </p:cTn>
                                        <p:tgtEl>
                                          <p:spTgt spid="582"/>
                                        </p:tgtEl>
                                        <p:attrNameLst>
                                          <p:attrName>style.visibility</p:attrName>
                                        </p:attrNameLst>
                                      </p:cBhvr>
                                      <p:to>
                                        <p:strVal val="hidden"/>
                                      </p:to>
                                    </p:set>
                                  </p:childTnLst>
                                </p:cTn>
                              </p:par>
                              <p:par>
                                <p:cTn id="322" presetID="14" presetClass="exit" presetSubtype="10" fill="hold" nodeType="withEffect">
                                  <p:stCondLst>
                                    <p:cond delay="0"/>
                                  </p:stCondLst>
                                  <p:childTnLst>
                                    <p:animEffect transition="out" filter="randombar(horizontal)">
                                      <p:cBhvr>
                                        <p:cTn id="323" dur="500"/>
                                        <p:tgtEl>
                                          <p:spTgt spid="583"/>
                                        </p:tgtEl>
                                      </p:cBhvr>
                                    </p:animEffect>
                                    <p:set>
                                      <p:cBhvr>
                                        <p:cTn id="324" dur="1" fill="hold">
                                          <p:stCondLst>
                                            <p:cond delay="499"/>
                                          </p:stCondLst>
                                        </p:cTn>
                                        <p:tgtEl>
                                          <p:spTgt spid="583"/>
                                        </p:tgtEl>
                                        <p:attrNameLst>
                                          <p:attrName>style.visibility</p:attrName>
                                        </p:attrNameLst>
                                      </p:cBhvr>
                                      <p:to>
                                        <p:strVal val="hidden"/>
                                      </p:to>
                                    </p:set>
                                  </p:childTnLst>
                                </p:cTn>
                              </p:par>
                              <p:par>
                                <p:cTn id="325" presetID="14" presetClass="exit" presetSubtype="10" fill="hold" nodeType="withEffect">
                                  <p:stCondLst>
                                    <p:cond delay="0"/>
                                  </p:stCondLst>
                                  <p:childTnLst>
                                    <p:animEffect transition="out" filter="randombar(horizontal)">
                                      <p:cBhvr>
                                        <p:cTn id="326" dur="500"/>
                                        <p:tgtEl>
                                          <p:spTgt spid="587"/>
                                        </p:tgtEl>
                                      </p:cBhvr>
                                    </p:animEffect>
                                    <p:set>
                                      <p:cBhvr>
                                        <p:cTn id="327" dur="1" fill="hold">
                                          <p:stCondLst>
                                            <p:cond delay="499"/>
                                          </p:stCondLst>
                                        </p:cTn>
                                        <p:tgtEl>
                                          <p:spTgt spid="587"/>
                                        </p:tgtEl>
                                        <p:attrNameLst>
                                          <p:attrName>style.visibility</p:attrName>
                                        </p:attrNameLst>
                                      </p:cBhvr>
                                      <p:to>
                                        <p:strVal val="hidden"/>
                                      </p:to>
                                    </p:set>
                                  </p:childTnLst>
                                </p:cTn>
                              </p:par>
                              <p:par>
                                <p:cTn id="328" presetID="14" presetClass="exit" presetSubtype="10" fill="hold" nodeType="withEffect">
                                  <p:stCondLst>
                                    <p:cond delay="0"/>
                                  </p:stCondLst>
                                  <p:childTnLst>
                                    <p:animEffect transition="out" filter="randombar(horizontal)">
                                      <p:cBhvr>
                                        <p:cTn id="329" dur="500"/>
                                        <p:tgtEl>
                                          <p:spTgt spid="584"/>
                                        </p:tgtEl>
                                      </p:cBhvr>
                                    </p:animEffect>
                                    <p:set>
                                      <p:cBhvr>
                                        <p:cTn id="330" dur="1" fill="hold">
                                          <p:stCondLst>
                                            <p:cond delay="499"/>
                                          </p:stCondLst>
                                        </p:cTn>
                                        <p:tgtEl>
                                          <p:spTgt spid="584"/>
                                        </p:tgtEl>
                                        <p:attrNameLst>
                                          <p:attrName>style.visibility</p:attrName>
                                        </p:attrNameLst>
                                      </p:cBhvr>
                                      <p:to>
                                        <p:strVal val="hidden"/>
                                      </p:to>
                                    </p:set>
                                  </p:childTnLst>
                                </p:cTn>
                              </p:par>
                              <p:par>
                                <p:cTn id="331" presetID="14" presetClass="exit" presetSubtype="10" fill="hold" nodeType="withEffect">
                                  <p:stCondLst>
                                    <p:cond delay="0"/>
                                  </p:stCondLst>
                                  <p:childTnLst>
                                    <p:animEffect transition="out" filter="randombar(horizontal)">
                                      <p:cBhvr>
                                        <p:cTn id="332" dur="500"/>
                                        <p:tgtEl>
                                          <p:spTgt spid="592"/>
                                        </p:tgtEl>
                                      </p:cBhvr>
                                    </p:animEffect>
                                    <p:set>
                                      <p:cBhvr>
                                        <p:cTn id="333" dur="1" fill="hold">
                                          <p:stCondLst>
                                            <p:cond delay="499"/>
                                          </p:stCondLst>
                                        </p:cTn>
                                        <p:tgtEl>
                                          <p:spTgt spid="592"/>
                                        </p:tgtEl>
                                        <p:attrNameLst>
                                          <p:attrName>style.visibility</p:attrName>
                                        </p:attrNameLst>
                                      </p:cBhvr>
                                      <p:to>
                                        <p:strVal val="hidden"/>
                                      </p:to>
                                    </p:set>
                                  </p:childTnLst>
                                </p:cTn>
                              </p:par>
                            </p:childTnLst>
                          </p:cTn>
                        </p:par>
                      </p:childTnLst>
                    </p:cTn>
                  </p:par>
                  <p:par>
                    <p:cTn id="334" fill="hold">
                      <p:stCondLst>
                        <p:cond delay="indefinite"/>
                      </p:stCondLst>
                      <p:childTnLst>
                        <p:par>
                          <p:cTn id="335" fill="hold">
                            <p:stCondLst>
                              <p:cond delay="0"/>
                            </p:stCondLst>
                            <p:childTnLst>
                              <p:par>
                                <p:cTn id="336" presetID="10" presetClass="entr" presetSubtype="0" fill="hold" grpId="0" nodeType="clickEffect">
                                  <p:stCondLst>
                                    <p:cond delay="0"/>
                                  </p:stCondLst>
                                  <p:childTnLst>
                                    <p:set>
                                      <p:cBhvr>
                                        <p:cTn id="337" dur="1" fill="hold">
                                          <p:stCondLst>
                                            <p:cond delay="0"/>
                                          </p:stCondLst>
                                        </p:cTn>
                                        <p:tgtEl>
                                          <p:spTgt spid="45"/>
                                        </p:tgtEl>
                                        <p:attrNameLst>
                                          <p:attrName>style.visibility</p:attrName>
                                        </p:attrNameLst>
                                      </p:cBhvr>
                                      <p:to>
                                        <p:strVal val="visible"/>
                                      </p:to>
                                    </p:set>
                                    <p:animEffect transition="in" filter="fade">
                                      <p:cBhvr>
                                        <p:cTn id="338" dur="500"/>
                                        <p:tgtEl>
                                          <p:spTgt spid="45"/>
                                        </p:tgtEl>
                                      </p:cBhvr>
                                    </p:animEffect>
                                  </p:childTnLst>
                                </p:cTn>
                              </p:par>
                              <p:par>
                                <p:cTn id="339" presetID="10" presetClass="entr" presetSubtype="0" fill="hold" nodeType="withEffect">
                                  <p:stCondLst>
                                    <p:cond delay="0"/>
                                  </p:stCondLst>
                                  <p:childTnLst>
                                    <p:set>
                                      <p:cBhvr>
                                        <p:cTn id="340" dur="1" fill="hold">
                                          <p:stCondLst>
                                            <p:cond delay="0"/>
                                          </p:stCondLst>
                                        </p:cTn>
                                        <p:tgtEl>
                                          <p:spTgt spid="56"/>
                                        </p:tgtEl>
                                        <p:attrNameLst>
                                          <p:attrName>style.visibility</p:attrName>
                                        </p:attrNameLst>
                                      </p:cBhvr>
                                      <p:to>
                                        <p:strVal val="visible"/>
                                      </p:to>
                                    </p:set>
                                    <p:animEffect transition="in" filter="fade">
                                      <p:cBhvr>
                                        <p:cTn id="341" dur="500"/>
                                        <p:tgtEl>
                                          <p:spTgt spid="56"/>
                                        </p:tgtEl>
                                      </p:cBhvr>
                                    </p:animEffect>
                                  </p:childTnLst>
                                </p:cTn>
                              </p:par>
                              <p:par>
                                <p:cTn id="342" presetID="10" presetClass="entr" presetSubtype="0" fill="hold" nodeType="withEffect">
                                  <p:stCondLst>
                                    <p:cond delay="0"/>
                                  </p:stCondLst>
                                  <p:childTnLst>
                                    <p:set>
                                      <p:cBhvr>
                                        <p:cTn id="343" dur="1" fill="hold">
                                          <p:stCondLst>
                                            <p:cond delay="0"/>
                                          </p:stCondLst>
                                        </p:cTn>
                                        <p:tgtEl>
                                          <p:spTgt spid="65"/>
                                        </p:tgtEl>
                                        <p:attrNameLst>
                                          <p:attrName>style.visibility</p:attrName>
                                        </p:attrNameLst>
                                      </p:cBhvr>
                                      <p:to>
                                        <p:strVal val="visible"/>
                                      </p:to>
                                    </p:set>
                                    <p:animEffect transition="in" filter="fade">
                                      <p:cBhvr>
                                        <p:cTn id="344" dur="500"/>
                                        <p:tgtEl>
                                          <p:spTgt spid="65"/>
                                        </p:tgtEl>
                                      </p:cBhvr>
                                    </p:animEffect>
                                  </p:childTnLst>
                                </p:cTn>
                              </p:par>
                              <p:par>
                                <p:cTn id="345" presetID="10" presetClass="entr" presetSubtype="0" fill="hold" grpId="0" nodeType="withEffect">
                                  <p:stCondLst>
                                    <p:cond delay="0"/>
                                  </p:stCondLst>
                                  <p:childTnLst>
                                    <p:set>
                                      <p:cBhvr>
                                        <p:cTn id="346" dur="1" fill="hold">
                                          <p:stCondLst>
                                            <p:cond delay="0"/>
                                          </p:stCondLst>
                                        </p:cTn>
                                        <p:tgtEl>
                                          <p:spTgt spid="137"/>
                                        </p:tgtEl>
                                        <p:attrNameLst>
                                          <p:attrName>style.visibility</p:attrName>
                                        </p:attrNameLst>
                                      </p:cBhvr>
                                      <p:to>
                                        <p:strVal val="visible"/>
                                      </p:to>
                                    </p:set>
                                    <p:animEffect transition="in" filter="fade">
                                      <p:cBhvr>
                                        <p:cTn id="347" dur="500"/>
                                        <p:tgtEl>
                                          <p:spTgt spid="137"/>
                                        </p:tgtEl>
                                      </p:cBhvr>
                                    </p:animEffect>
                                  </p:childTnLst>
                                </p:cTn>
                              </p:par>
                              <p:par>
                                <p:cTn id="348" presetID="10" presetClass="entr" presetSubtype="0" fill="hold" nodeType="withEffect">
                                  <p:stCondLst>
                                    <p:cond delay="0"/>
                                  </p:stCondLst>
                                  <p:childTnLst>
                                    <p:set>
                                      <p:cBhvr>
                                        <p:cTn id="349" dur="1" fill="hold">
                                          <p:stCondLst>
                                            <p:cond delay="0"/>
                                          </p:stCondLst>
                                        </p:cTn>
                                        <p:tgtEl>
                                          <p:spTgt spid="157"/>
                                        </p:tgtEl>
                                        <p:attrNameLst>
                                          <p:attrName>style.visibility</p:attrName>
                                        </p:attrNameLst>
                                      </p:cBhvr>
                                      <p:to>
                                        <p:strVal val="visible"/>
                                      </p:to>
                                    </p:set>
                                    <p:animEffect transition="in" filter="fade">
                                      <p:cBhvr>
                                        <p:cTn id="350" dur="500"/>
                                        <p:tgtEl>
                                          <p:spTgt spid="157"/>
                                        </p:tgtEl>
                                      </p:cBhvr>
                                    </p:animEffect>
                                  </p:childTnLst>
                                </p:cTn>
                              </p:par>
                              <p:par>
                                <p:cTn id="351" presetID="10" presetClass="entr" presetSubtype="0" fill="hold" nodeType="withEffect">
                                  <p:stCondLst>
                                    <p:cond delay="0"/>
                                  </p:stCondLst>
                                  <p:childTnLst>
                                    <p:set>
                                      <p:cBhvr>
                                        <p:cTn id="352" dur="1" fill="hold">
                                          <p:stCondLst>
                                            <p:cond delay="0"/>
                                          </p:stCondLst>
                                        </p:cTn>
                                        <p:tgtEl>
                                          <p:spTgt spid="166"/>
                                        </p:tgtEl>
                                        <p:attrNameLst>
                                          <p:attrName>style.visibility</p:attrName>
                                        </p:attrNameLst>
                                      </p:cBhvr>
                                      <p:to>
                                        <p:strVal val="visible"/>
                                      </p:to>
                                    </p:set>
                                    <p:animEffect transition="in" filter="fade">
                                      <p:cBhvr>
                                        <p:cTn id="353" dur="500"/>
                                        <p:tgtEl>
                                          <p:spTgt spid="166"/>
                                        </p:tgtEl>
                                      </p:cBhvr>
                                    </p:animEffect>
                                  </p:childTnLst>
                                </p:cTn>
                              </p:par>
                              <p:par>
                                <p:cTn id="354" presetID="10" presetClass="entr" presetSubtype="0" fill="hold" nodeType="withEffect">
                                  <p:stCondLst>
                                    <p:cond delay="0"/>
                                  </p:stCondLst>
                                  <p:childTnLst>
                                    <p:set>
                                      <p:cBhvr>
                                        <p:cTn id="355" dur="1" fill="hold">
                                          <p:stCondLst>
                                            <p:cond delay="0"/>
                                          </p:stCondLst>
                                        </p:cTn>
                                        <p:tgtEl>
                                          <p:spTgt spid="181"/>
                                        </p:tgtEl>
                                        <p:attrNameLst>
                                          <p:attrName>style.visibility</p:attrName>
                                        </p:attrNameLst>
                                      </p:cBhvr>
                                      <p:to>
                                        <p:strVal val="visible"/>
                                      </p:to>
                                    </p:set>
                                    <p:animEffect transition="in" filter="fade">
                                      <p:cBhvr>
                                        <p:cTn id="356" dur="500"/>
                                        <p:tgtEl>
                                          <p:spTgt spid="181"/>
                                        </p:tgtEl>
                                      </p:cBhvr>
                                    </p:animEffect>
                                  </p:childTnLst>
                                </p:cTn>
                              </p:par>
                              <p:par>
                                <p:cTn id="357" presetID="10" presetClass="entr" presetSubtype="0" fill="hold" nodeType="withEffect">
                                  <p:stCondLst>
                                    <p:cond delay="0"/>
                                  </p:stCondLst>
                                  <p:childTnLst>
                                    <p:set>
                                      <p:cBhvr>
                                        <p:cTn id="358" dur="1" fill="hold">
                                          <p:stCondLst>
                                            <p:cond delay="0"/>
                                          </p:stCondLst>
                                        </p:cTn>
                                        <p:tgtEl>
                                          <p:spTgt spid="64"/>
                                        </p:tgtEl>
                                        <p:attrNameLst>
                                          <p:attrName>style.visibility</p:attrName>
                                        </p:attrNameLst>
                                      </p:cBhvr>
                                      <p:to>
                                        <p:strVal val="visible"/>
                                      </p:to>
                                    </p:set>
                                    <p:animEffect transition="in" filter="fade">
                                      <p:cBhvr>
                                        <p:cTn id="359" dur="500"/>
                                        <p:tgtEl>
                                          <p:spTgt spid="64"/>
                                        </p:tgtEl>
                                      </p:cBhvr>
                                    </p:animEffect>
                                  </p:childTnLst>
                                </p:cTn>
                              </p:par>
                            </p:childTnLst>
                          </p:cTn>
                        </p:par>
                      </p:childTnLst>
                    </p:cTn>
                  </p:par>
                  <p:par>
                    <p:cTn id="360" fill="hold">
                      <p:stCondLst>
                        <p:cond delay="indefinite"/>
                      </p:stCondLst>
                      <p:childTnLst>
                        <p:par>
                          <p:cTn id="361" fill="hold">
                            <p:stCondLst>
                              <p:cond delay="0"/>
                            </p:stCondLst>
                            <p:childTnLst>
                              <p:par>
                                <p:cTn id="362" presetID="10" presetClass="entr" presetSubtype="0" fill="hold" grpId="0" nodeType="clickEffect">
                                  <p:stCondLst>
                                    <p:cond delay="0"/>
                                  </p:stCondLst>
                                  <p:childTnLst>
                                    <p:set>
                                      <p:cBhvr>
                                        <p:cTn id="363" dur="1" fill="hold">
                                          <p:stCondLst>
                                            <p:cond delay="0"/>
                                          </p:stCondLst>
                                        </p:cTn>
                                        <p:tgtEl>
                                          <p:spTgt spid="110"/>
                                        </p:tgtEl>
                                        <p:attrNameLst>
                                          <p:attrName>style.visibility</p:attrName>
                                        </p:attrNameLst>
                                      </p:cBhvr>
                                      <p:to>
                                        <p:strVal val="visible"/>
                                      </p:to>
                                    </p:set>
                                    <p:animEffect transition="in" filter="fade">
                                      <p:cBhvr>
                                        <p:cTn id="364" dur="500"/>
                                        <p:tgtEl>
                                          <p:spTgt spid="110"/>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49"/>
                                        </p:tgtEl>
                                        <p:attrNameLst>
                                          <p:attrName>style.visibility</p:attrName>
                                        </p:attrNameLst>
                                      </p:cBhvr>
                                      <p:to>
                                        <p:strVal val="visible"/>
                                      </p:to>
                                    </p:set>
                                    <p:animEffect transition="in" filter="fade">
                                      <p:cBhvr>
                                        <p:cTn id="367" dur="500"/>
                                        <p:tgtEl>
                                          <p:spTgt spid="49"/>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34"/>
                                        </p:tgtEl>
                                        <p:attrNameLst>
                                          <p:attrName>style.visibility</p:attrName>
                                        </p:attrNameLst>
                                      </p:cBhvr>
                                      <p:to>
                                        <p:strVal val="visible"/>
                                      </p:to>
                                    </p:set>
                                    <p:animEffect transition="in" filter="fade">
                                      <p:cBhvr>
                                        <p:cTn id="370" dur="500"/>
                                        <p:tgtEl>
                                          <p:spTgt spid="134"/>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41"/>
                                        </p:tgtEl>
                                        <p:attrNameLst>
                                          <p:attrName>style.visibility</p:attrName>
                                        </p:attrNameLst>
                                      </p:cBhvr>
                                      <p:to>
                                        <p:strVal val="visible"/>
                                      </p:to>
                                    </p:set>
                                    <p:animEffect transition="in" filter="fade">
                                      <p:cBhvr>
                                        <p:cTn id="373" dur="500"/>
                                        <p:tgtEl>
                                          <p:spTgt spid="141"/>
                                        </p:tgtEl>
                                      </p:cBhvr>
                                    </p:animEffect>
                                  </p:childTnLst>
                                </p:cTn>
                              </p:par>
                            </p:childTnLst>
                          </p:cTn>
                        </p:par>
                      </p:childTnLst>
                    </p:cTn>
                  </p:par>
                  <p:par>
                    <p:cTn id="374" fill="hold">
                      <p:stCondLst>
                        <p:cond delay="indefinite"/>
                      </p:stCondLst>
                      <p:childTnLst>
                        <p:par>
                          <p:cTn id="375" fill="hold">
                            <p:stCondLst>
                              <p:cond delay="0"/>
                            </p:stCondLst>
                            <p:childTnLst>
                              <p:par>
                                <p:cTn id="376" presetID="10" presetClass="entr" presetSubtype="0" fill="hold" grpId="0" nodeType="clickEffect">
                                  <p:stCondLst>
                                    <p:cond delay="0"/>
                                  </p:stCondLst>
                                  <p:childTnLst>
                                    <p:set>
                                      <p:cBhvr>
                                        <p:cTn id="377" dur="1" fill="hold">
                                          <p:stCondLst>
                                            <p:cond delay="0"/>
                                          </p:stCondLst>
                                        </p:cTn>
                                        <p:tgtEl>
                                          <p:spTgt spid="107"/>
                                        </p:tgtEl>
                                        <p:attrNameLst>
                                          <p:attrName>style.visibility</p:attrName>
                                        </p:attrNameLst>
                                      </p:cBhvr>
                                      <p:to>
                                        <p:strVal val="visible"/>
                                      </p:to>
                                    </p:set>
                                    <p:animEffect transition="in" filter="fade">
                                      <p:cBhvr>
                                        <p:cTn id="378" dur="500"/>
                                        <p:tgtEl>
                                          <p:spTgt spid="107"/>
                                        </p:tgtEl>
                                      </p:cBhvr>
                                    </p:animEffect>
                                  </p:childTnLst>
                                </p:cTn>
                              </p:par>
                              <p:par>
                                <p:cTn id="379" presetID="10" presetClass="entr" presetSubtype="0" fill="hold" grpId="0" nodeType="withEffect">
                                  <p:stCondLst>
                                    <p:cond delay="0"/>
                                  </p:stCondLst>
                                  <p:childTnLst>
                                    <p:set>
                                      <p:cBhvr>
                                        <p:cTn id="380" dur="1" fill="hold">
                                          <p:stCondLst>
                                            <p:cond delay="0"/>
                                          </p:stCondLst>
                                        </p:cTn>
                                        <p:tgtEl>
                                          <p:spTgt spid="50"/>
                                        </p:tgtEl>
                                        <p:attrNameLst>
                                          <p:attrName>style.visibility</p:attrName>
                                        </p:attrNameLst>
                                      </p:cBhvr>
                                      <p:to>
                                        <p:strVal val="visible"/>
                                      </p:to>
                                    </p:set>
                                    <p:animEffect transition="in" filter="fade">
                                      <p:cBhvr>
                                        <p:cTn id="381" dur="500"/>
                                        <p:tgtEl>
                                          <p:spTgt spid="50"/>
                                        </p:tgtEl>
                                      </p:cBhvr>
                                    </p:animEffect>
                                  </p:childTnLst>
                                </p:cTn>
                              </p:par>
                              <p:par>
                                <p:cTn id="382" presetID="10" presetClass="entr" presetSubtype="0" fill="hold" grpId="0" nodeType="withEffect">
                                  <p:stCondLst>
                                    <p:cond delay="0"/>
                                  </p:stCondLst>
                                  <p:childTnLst>
                                    <p:set>
                                      <p:cBhvr>
                                        <p:cTn id="383" dur="1" fill="hold">
                                          <p:stCondLst>
                                            <p:cond delay="0"/>
                                          </p:stCondLst>
                                        </p:cTn>
                                        <p:tgtEl>
                                          <p:spTgt spid="133"/>
                                        </p:tgtEl>
                                        <p:attrNameLst>
                                          <p:attrName>style.visibility</p:attrName>
                                        </p:attrNameLst>
                                      </p:cBhvr>
                                      <p:to>
                                        <p:strVal val="visible"/>
                                      </p:to>
                                    </p:set>
                                    <p:animEffect transition="in" filter="fade">
                                      <p:cBhvr>
                                        <p:cTn id="384" dur="500"/>
                                        <p:tgtEl>
                                          <p:spTgt spid="133"/>
                                        </p:tgtEl>
                                      </p:cBhvr>
                                    </p:animEffect>
                                  </p:childTnLst>
                                </p:cTn>
                              </p:par>
                              <p:par>
                                <p:cTn id="385" presetID="10" presetClass="entr" presetSubtype="0" fill="hold" grpId="0" nodeType="withEffect">
                                  <p:stCondLst>
                                    <p:cond delay="0"/>
                                  </p:stCondLst>
                                  <p:childTnLst>
                                    <p:set>
                                      <p:cBhvr>
                                        <p:cTn id="386" dur="1" fill="hold">
                                          <p:stCondLst>
                                            <p:cond delay="0"/>
                                          </p:stCondLst>
                                        </p:cTn>
                                        <p:tgtEl>
                                          <p:spTgt spid="142"/>
                                        </p:tgtEl>
                                        <p:attrNameLst>
                                          <p:attrName>style.visibility</p:attrName>
                                        </p:attrNameLst>
                                      </p:cBhvr>
                                      <p:to>
                                        <p:strVal val="visible"/>
                                      </p:to>
                                    </p:set>
                                    <p:animEffect transition="in" filter="fade">
                                      <p:cBhvr>
                                        <p:cTn id="387" dur="500"/>
                                        <p:tgtEl>
                                          <p:spTgt spid="142"/>
                                        </p:tgtEl>
                                      </p:cBhvr>
                                    </p:animEffect>
                                  </p:childTnLst>
                                </p:cTn>
                              </p:par>
                            </p:childTnLst>
                          </p:cTn>
                        </p:par>
                      </p:childTnLst>
                    </p:cTn>
                  </p:par>
                  <p:par>
                    <p:cTn id="388" fill="hold">
                      <p:stCondLst>
                        <p:cond delay="indefinite"/>
                      </p:stCondLst>
                      <p:childTnLst>
                        <p:par>
                          <p:cTn id="389" fill="hold">
                            <p:stCondLst>
                              <p:cond delay="0"/>
                            </p:stCondLst>
                            <p:childTnLst>
                              <p:par>
                                <p:cTn id="390" presetID="10" presetClass="entr" presetSubtype="0" fill="hold" grpId="0" nodeType="clickEffect">
                                  <p:stCondLst>
                                    <p:cond delay="0"/>
                                  </p:stCondLst>
                                  <p:childTnLst>
                                    <p:set>
                                      <p:cBhvr>
                                        <p:cTn id="391" dur="1" fill="hold">
                                          <p:stCondLst>
                                            <p:cond delay="0"/>
                                          </p:stCondLst>
                                        </p:cTn>
                                        <p:tgtEl>
                                          <p:spTgt spid="106"/>
                                        </p:tgtEl>
                                        <p:attrNameLst>
                                          <p:attrName>style.visibility</p:attrName>
                                        </p:attrNameLst>
                                      </p:cBhvr>
                                      <p:to>
                                        <p:strVal val="visible"/>
                                      </p:to>
                                    </p:set>
                                    <p:animEffect transition="in" filter="fade">
                                      <p:cBhvr>
                                        <p:cTn id="392" dur="500"/>
                                        <p:tgtEl>
                                          <p:spTgt spid="106"/>
                                        </p:tgtEl>
                                      </p:cBhvr>
                                    </p:animEffect>
                                  </p:childTnLst>
                                </p:cTn>
                              </p:par>
                              <p:par>
                                <p:cTn id="393" presetID="10" presetClass="entr" presetSubtype="0" fill="hold" grpId="0" nodeType="withEffect">
                                  <p:stCondLst>
                                    <p:cond delay="0"/>
                                  </p:stCondLst>
                                  <p:childTnLst>
                                    <p:set>
                                      <p:cBhvr>
                                        <p:cTn id="394" dur="1" fill="hold">
                                          <p:stCondLst>
                                            <p:cond delay="0"/>
                                          </p:stCondLst>
                                        </p:cTn>
                                        <p:tgtEl>
                                          <p:spTgt spid="111"/>
                                        </p:tgtEl>
                                        <p:attrNameLst>
                                          <p:attrName>style.visibility</p:attrName>
                                        </p:attrNameLst>
                                      </p:cBhvr>
                                      <p:to>
                                        <p:strVal val="visible"/>
                                      </p:to>
                                    </p:set>
                                    <p:animEffect transition="in" filter="fade">
                                      <p:cBhvr>
                                        <p:cTn id="395" dur="500"/>
                                        <p:tgtEl>
                                          <p:spTgt spid="111"/>
                                        </p:tgtEl>
                                      </p:cBhvr>
                                    </p:animEffect>
                                  </p:childTnLst>
                                </p:cTn>
                              </p:par>
                              <p:par>
                                <p:cTn id="396" presetID="10" presetClass="entr" presetSubtype="0" fill="hold" grpId="0" nodeType="withEffect">
                                  <p:stCondLst>
                                    <p:cond delay="0"/>
                                  </p:stCondLst>
                                  <p:childTnLst>
                                    <p:set>
                                      <p:cBhvr>
                                        <p:cTn id="397" dur="1" fill="hold">
                                          <p:stCondLst>
                                            <p:cond delay="0"/>
                                          </p:stCondLst>
                                        </p:cTn>
                                        <p:tgtEl>
                                          <p:spTgt spid="51"/>
                                        </p:tgtEl>
                                        <p:attrNameLst>
                                          <p:attrName>style.visibility</p:attrName>
                                        </p:attrNameLst>
                                      </p:cBhvr>
                                      <p:to>
                                        <p:strVal val="visible"/>
                                      </p:to>
                                    </p:set>
                                    <p:animEffect transition="in" filter="fade">
                                      <p:cBhvr>
                                        <p:cTn id="398" dur="500"/>
                                        <p:tgtEl>
                                          <p:spTgt spid="51"/>
                                        </p:tgtEl>
                                      </p:cBhvr>
                                    </p:animEffect>
                                  </p:childTnLst>
                                </p:cTn>
                              </p:par>
                              <p:par>
                                <p:cTn id="399" presetID="10" presetClass="entr" presetSubtype="0" fill="hold" grpId="0" nodeType="withEffect">
                                  <p:stCondLst>
                                    <p:cond delay="0"/>
                                  </p:stCondLst>
                                  <p:childTnLst>
                                    <p:set>
                                      <p:cBhvr>
                                        <p:cTn id="400" dur="1" fill="hold">
                                          <p:stCondLst>
                                            <p:cond delay="0"/>
                                          </p:stCondLst>
                                        </p:cTn>
                                        <p:tgtEl>
                                          <p:spTgt spid="52"/>
                                        </p:tgtEl>
                                        <p:attrNameLst>
                                          <p:attrName>style.visibility</p:attrName>
                                        </p:attrNameLst>
                                      </p:cBhvr>
                                      <p:to>
                                        <p:strVal val="visible"/>
                                      </p:to>
                                    </p:set>
                                    <p:animEffect transition="in" filter="fade">
                                      <p:cBhvr>
                                        <p:cTn id="401" dur="500"/>
                                        <p:tgtEl>
                                          <p:spTgt spid="52"/>
                                        </p:tgtEl>
                                      </p:cBhvr>
                                    </p:animEffect>
                                  </p:childTnLst>
                                </p:cTn>
                              </p:par>
                              <p:par>
                                <p:cTn id="402" presetID="10" presetClass="entr" presetSubtype="0" fill="hold" grpId="0" nodeType="withEffect">
                                  <p:stCondLst>
                                    <p:cond delay="0"/>
                                  </p:stCondLst>
                                  <p:childTnLst>
                                    <p:set>
                                      <p:cBhvr>
                                        <p:cTn id="403" dur="1" fill="hold">
                                          <p:stCondLst>
                                            <p:cond delay="0"/>
                                          </p:stCondLst>
                                        </p:cTn>
                                        <p:tgtEl>
                                          <p:spTgt spid="53"/>
                                        </p:tgtEl>
                                        <p:attrNameLst>
                                          <p:attrName>style.visibility</p:attrName>
                                        </p:attrNameLst>
                                      </p:cBhvr>
                                      <p:to>
                                        <p:strVal val="visible"/>
                                      </p:to>
                                    </p:set>
                                    <p:animEffect transition="in" filter="fade">
                                      <p:cBhvr>
                                        <p:cTn id="404" dur="500"/>
                                        <p:tgtEl>
                                          <p:spTgt spid="53"/>
                                        </p:tgtEl>
                                      </p:cBhvr>
                                    </p:animEffect>
                                  </p:childTnLst>
                                </p:cTn>
                              </p:par>
                              <p:par>
                                <p:cTn id="405" presetID="10" presetClass="entr" presetSubtype="0" fill="hold" grpId="0" nodeType="withEffect">
                                  <p:stCondLst>
                                    <p:cond delay="0"/>
                                  </p:stCondLst>
                                  <p:childTnLst>
                                    <p:set>
                                      <p:cBhvr>
                                        <p:cTn id="406" dur="1" fill="hold">
                                          <p:stCondLst>
                                            <p:cond delay="0"/>
                                          </p:stCondLst>
                                        </p:cTn>
                                        <p:tgtEl>
                                          <p:spTgt spid="54"/>
                                        </p:tgtEl>
                                        <p:attrNameLst>
                                          <p:attrName>style.visibility</p:attrName>
                                        </p:attrNameLst>
                                      </p:cBhvr>
                                      <p:to>
                                        <p:strVal val="visible"/>
                                      </p:to>
                                    </p:set>
                                    <p:animEffect transition="in" filter="fade">
                                      <p:cBhvr>
                                        <p:cTn id="407" dur="500"/>
                                        <p:tgtEl>
                                          <p:spTgt spid="54"/>
                                        </p:tgtEl>
                                      </p:cBhvr>
                                    </p:animEffect>
                                  </p:childTnLst>
                                </p:cTn>
                              </p:par>
                              <p:par>
                                <p:cTn id="408" presetID="10" presetClass="entr" presetSubtype="0" fill="hold" nodeType="withEffect">
                                  <p:stCondLst>
                                    <p:cond delay="0"/>
                                  </p:stCondLst>
                                  <p:childTnLst>
                                    <p:set>
                                      <p:cBhvr>
                                        <p:cTn id="409" dur="1" fill="hold">
                                          <p:stCondLst>
                                            <p:cond delay="0"/>
                                          </p:stCondLst>
                                        </p:cTn>
                                        <p:tgtEl>
                                          <p:spTgt spid="73"/>
                                        </p:tgtEl>
                                        <p:attrNameLst>
                                          <p:attrName>style.visibility</p:attrName>
                                        </p:attrNameLst>
                                      </p:cBhvr>
                                      <p:to>
                                        <p:strVal val="visible"/>
                                      </p:to>
                                    </p:set>
                                    <p:animEffect transition="in" filter="fade">
                                      <p:cBhvr>
                                        <p:cTn id="410" dur="500"/>
                                        <p:tgtEl>
                                          <p:spTgt spid="73"/>
                                        </p:tgtEl>
                                      </p:cBhvr>
                                    </p:animEffect>
                                  </p:childTnLst>
                                </p:cTn>
                              </p:par>
                              <p:par>
                                <p:cTn id="411" presetID="10" presetClass="entr" presetSubtype="0" fill="hold" nodeType="withEffect">
                                  <p:stCondLst>
                                    <p:cond delay="0"/>
                                  </p:stCondLst>
                                  <p:childTnLst>
                                    <p:set>
                                      <p:cBhvr>
                                        <p:cTn id="412" dur="1" fill="hold">
                                          <p:stCondLst>
                                            <p:cond delay="0"/>
                                          </p:stCondLst>
                                        </p:cTn>
                                        <p:tgtEl>
                                          <p:spTgt spid="77"/>
                                        </p:tgtEl>
                                        <p:attrNameLst>
                                          <p:attrName>style.visibility</p:attrName>
                                        </p:attrNameLst>
                                      </p:cBhvr>
                                      <p:to>
                                        <p:strVal val="visible"/>
                                      </p:to>
                                    </p:set>
                                    <p:animEffect transition="in" filter="fade">
                                      <p:cBhvr>
                                        <p:cTn id="413" dur="500"/>
                                        <p:tgtEl>
                                          <p:spTgt spid="77"/>
                                        </p:tgtEl>
                                      </p:cBhvr>
                                    </p:animEffect>
                                  </p:childTnLst>
                                </p:cTn>
                              </p:par>
                              <p:par>
                                <p:cTn id="414" presetID="10" presetClass="entr" presetSubtype="0" fill="hold" nodeType="withEffect">
                                  <p:stCondLst>
                                    <p:cond delay="0"/>
                                  </p:stCondLst>
                                  <p:childTnLst>
                                    <p:set>
                                      <p:cBhvr>
                                        <p:cTn id="415" dur="1" fill="hold">
                                          <p:stCondLst>
                                            <p:cond delay="0"/>
                                          </p:stCondLst>
                                        </p:cTn>
                                        <p:tgtEl>
                                          <p:spTgt spid="81"/>
                                        </p:tgtEl>
                                        <p:attrNameLst>
                                          <p:attrName>style.visibility</p:attrName>
                                        </p:attrNameLst>
                                      </p:cBhvr>
                                      <p:to>
                                        <p:strVal val="visible"/>
                                      </p:to>
                                    </p:set>
                                    <p:animEffect transition="in" filter="fade">
                                      <p:cBhvr>
                                        <p:cTn id="416" dur="500"/>
                                        <p:tgtEl>
                                          <p:spTgt spid="81"/>
                                        </p:tgtEl>
                                      </p:cBhvr>
                                    </p:animEffect>
                                  </p:childTnLst>
                                </p:cTn>
                              </p:par>
                              <p:par>
                                <p:cTn id="417" presetID="10" presetClass="entr" presetSubtype="0" fill="hold" nodeType="withEffect">
                                  <p:stCondLst>
                                    <p:cond delay="0"/>
                                  </p:stCondLst>
                                  <p:childTnLst>
                                    <p:set>
                                      <p:cBhvr>
                                        <p:cTn id="418" dur="1" fill="hold">
                                          <p:stCondLst>
                                            <p:cond delay="0"/>
                                          </p:stCondLst>
                                        </p:cTn>
                                        <p:tgtEl>
                                          <p:spTgt spid="84"/>
                                        </p:tgtEl>
                                        <p:attrNameLst>
                                          <p:attrName>style.visibility</p:attrName>
                                        </p:attrNameLst>
                                      </p:cBhvr>
                                      <p:to>
                                        <p:strVal val="visible"/>
                                      </p:to>
                                    </p:set>
                                    <p:animEffect transition="in" filter="fade">
                                      <p:cBhvr>
                                        <p:cTn id="419" dur="500"/>
                                        <p:tgtEl>
                                          <p:spTgt spid="84"/>
                                        </p:tgtEl>
                                      </p:cBhvr>
                                    </p:animEffect>
                                  </p:childTnLst>
                                </p:cTn>
                              </p:par>
                              <p:par>
                                <p:cTn id="420" presetID="10" presetClass="entr" presetSubtype="0" fill="hold" grpId="0" nodeType="withEffect">
                                  <p:stCondLst>
                                    <p:cond delay="0"/>
                                  </p:stCondLst>
                                  <p:childTnLst>
                                    <p:set>
                                      <p:cBhvr>
                                        <p:cTn id="421" dur="1" fill="hold">
                                          <p:stCondLst>
                                            <p:cond delay="0"/>
                                          </p:stCondLst>
                                        </p:cTn>
                                        <p:tgtEl>
                                          <p:spTgt spid="135"/>
                                        </p:tgtEl>
                                        <p:attrNameLst>
                                          <p:attrName>style.visibility</p:attrName>
                                        </p:attrNameLst>
                                      </p:cBhvr>
                                      <p:to>
                                        <p:strVal val="visible"/>
                                      </p:to>
                                    </p:set>
                                    <p:animEffect transition="in" filter="fade">
                                      <p:cBhvr>
                                        <p:cTn id="422" dur="500"/>
                                        <p:tgtEl>
                                          <p:spTgt spid="135"/>
                                        </p:tgtEl>
                                      </p:cBhvr>
                                    </p:animEffect>
                                  </p:childTnLst>
                                </p:cTn>
                              </p:par>
                              <p:par>
                                <p:cTn id="423" presetID="10" presetClass="entr" presetSubtype="0" fill="hold" grpId="0" nodeType="withEffect">
                                  <p:stCondLst>
                                    <p:cond delay="0"/>
                                  </p:stCondLst>
                                  <p:childTnLst>
                                    <p:set>
                                      <p:cBhvr>
                                        <p:cTn id="424" dur="1" fill="hold">
                                          <p:stCondLst>
                                            <p:cond delay="0"/>
                                          </p:stCondLst>
                                        </p:cTn>
                                        <p:tgtEl>
                                          <p:spTgt spid="136"/>
                                        </p:tgtEl>
                                        <p:attrNameLst>
                                          <p:attrName>style.visibility</p:attrName>
                                        </p:attrNameLst>
                                      </p:cBhvr>
                                      <p:to>
                                        <p:strVal val="visible"/>
                                      </p:to>
                                    </p:set>
                                    <p:animEffect transition="in" filter="fade">
                                      <p:cBhvr>
                                        <p:cTn id="425" dur="500"/>
                                        <p:tgtEl>
                                          <p:spTgt spid="136"/>
                                        </p:tgtEl>
                                      </p:cBhvr>
                                    </p:animEffect>
                                  </p:childTnLst>
                                </p:cTn>
                              </p:par>
                              <p:par>
                                <p:cTn id="426" presetID="10" presetClass="entr" presetSubtype="0" fill="hold" grpId="0" nodeType="withEffect">
                                  <p:stCondLst>
                                    <p:cond delay="0"/>
                                  </p:stCondLst>
                                  <p:childTnLst>
                                    <p:set>
                                      <p:cBhvr>
                                        <p:cTn id="427" dur="1" fill="hold">
                                          <p:stCondLst>
                                            <p:cond delay="0"/>
                                          </p:stCondLst>
                                        </p:cTn>
                                        <p:tgtEl>
                                          <p:spTgt spid="143"/>
                                        </p:tgtEl>
                                        <p:attrNameLst>
                                          <p:attrName>style.visibility</p:attrName>
                                        </p:attrNameLst>
                                      </p:cBhvr>
                                      <p:to>
                                        <p:strVal val="visible"/>
                                      </p:to>
                                    </p:set>
                                    <p:animEffect transition="in" filter="fade">
                                      <p:cBhvr>
                                        <p:cTn id="428" dur="500"/>
                                        <p:tgtEl>
                                          <p:spTgt spid="143"/>
                                        </p:tgtEl>
                                      </p:cBhvr>
                                    </p:animEffect>
                                  </p:childTnLst>
                                </p:cTn>
                              </p:par>
                              <p:par>
                                <p:cTn id="429" presetID="10" presetClass="entr" presetSubtype="0" fill="hold" grpId="0" nodeType="withEffect">
                                  <p:stCondLst>
                                    <p:cond delay="0"/>
                                  </p:stCondLst>
                                  <p:childTnLst>
                                    <p:set>
                                      <p:cBhvr>
                                        <p:cTn id="430" dur="1" fill="hold">
                                          <p:stCondLst>
                                            <p:cond delay="0"/>
                                          </p:stCondLst>
                                        </p:cTn>
                                        <p:tgtEl>
                                          <p:spTgt spid="144"/>
                                        </p:tgtEl>
                                        <p:attrNameLst>
                                          <p:attrName>style.visibility</p:attrName>
                                        </p:attrNameLst>
                                      </p:cBhvr>
                                      <p:to>
                                        <p:strVal val="visible"/>
                                      </p:to>
                                    </p:set>
                                    <p:animEffect transition="in" filter="fade">
                                      <p:cBhvr>
                                        <p:cTn id="431" dur="500"/>
                                        <p:tgtEl>
                                          <p:spTgt spid="144"/>
                                        </p:tgtEl>
                                      </p:cBhvr>
                                    </p:animEffect>
                                  </p:childTnLst>
                                </p:cTn>
                              </p:par>
                              <p:par>
                                <p:cTn id="432" presetID="10" presetClass="entr" presetSubtype="0" fill="hold" grpId="0" nodeType="withEffect">
                                  <p:stCondLst>
                                    <p:cond delay="0"/>
                                  </p:stCondLst>
                                  <p:childTnLst>
                                    <p:set>
                                      <p:cBhvr>
                                        <p:cTn id="433" dur="1" fill="hold">
                                          <p:stCondLst>
                                            <p:cond delay="0"/>
                                          </p:stCondLst>
                                        </p:cTn>
                                        <p:tgtEl>
                                          <p:spTgt spid="145"/>
                                        </p:tgtEl>
                                        <p:attrNameLst>
                                          <p:attrName>style.visibility</p:attrName>
                                        </p:attrNameLst>
                                      </p:cBhvr>
                                      <p:to>
                                        <p:strVal val="visible"/>
                                      </p:to>
                                    </p:set>
                                    <p:animEffect transition="in" filter="fade">
                                      <p:cBhvr>
                                        <p:cTn id="434" dur="500"/>
                                        <p:tgtEl>
                                          <p:spTgt spid="145"/>
                                        </p:tgtEl>
                                      </p:cBhvr>
                                    </p:animEffect>
                                  </p:childTnLst>
                                </p:cTn>
                              </p:par>
                              <p:par>
                                <p:cTn id="435" presetID="10" presetClass="entr" presetSubtype="0" fill="hold" grpId="0" nodeType="withEffect">
                                  <p:stCondLst>
                                    <p:cond delay="0"/>
                                  </p:stCondLst>
                                  <p:childTnLst>
                                    <p:set>
                                      <p:cBhvr>
                                        <p:cTn id="436" dur="1" fill="hold">
                                          <p:stCondLst>
                                            <p:cond delay="0"/>
                                          </p:stCondLst>
                                        </p:cTn>
                                        <p:tgtEl>
                                          <p:spTgt spid="146"/>
                                        </p:tgtEl>
                                        <p:attrNameLst>
                                          <p:attrName>style.visibility</p:attrName>
                                        </p:attrNameLst>
                                      </p:cBhvr>
                                      <p:to>
                                        <p:strVal val="visible"/>
                                      </p:to>
                                    </p:set>
                                    <p:animEffect transition="in" filter="fade">
                                      <p:cBhvr>
                                        <p:cTn id="437" dur="500"/>
                                        <p:tgtEl>
                                          <p:spTgt spid="146"/>
                                        </p:tgtEl>
                                      </p:cBhvr>
                                    </p:animEffect>
                                  </p:childTnLst>
                                </p:cTn>
                              </p:par>
                              <p:par>
                                <p:cTn id="438" presetID="10" presetClass="entr" presetSubtype="0" fill="hold" nodeType="withEffect">
                                  <p:stCondLst>
                                    <p:cond delay="0"/>
                                  </p:stCondLst>
                                  <p:childTnLst>
                                    <p:set>
                                      <p:cBhvr>
                                        <p:cTn id="439" dur="1" fill="hold">
                                          <p:stCondLst>
                                            <p:cond delay="0"/>
                                          </p:stCondLst>
                                        </p:cTn>
                                        <p:tgtEl>
                                          <p:spTgt spid="169"/>
                                        </p:tgtEl>
                                        <p:attrNameLst>
                                          <p:attrName>style.visibility</p:attrName>
                                        </p:attrNameLst>
                                      </p:cBhvr>
                                      <p:to>
                                        <p:strVal val="visible"/>
                                      </p:to>
                                    </p:set>
                                    <p:animEffect transition="in" filter="fade">
                                      <p:cBhvr>
                                        <p:cTn id="440" dur="500"/>
                                        <p:tgtEl>
                                          <p:spTgt spid="169"/>
                                        </p:tgtEl>
                                      </p:cBhvr>
                                    </p:animEffect>
                                  </p:childTnLst>
                                </p:cTn>
                              </p:par>
                              <p:par>
                                <p:cTn id="441" presetID="10" presetClass="entr" presetSubtype="0" fill="hold" nodeType="withEffect">
                                  <p:stCondLst>
                                    <p:cond delay="0"/>
                                  </p:stCondLst>
                                  <p:childTnLst>
                                    <p:set>
                                      <p:cBhvr>
                                        <p:cTn id="442" dur="1" fill="hold">
                                          <p:stCondLst>
                                            <p:cond delay="0"/>
                                          </p:stCondLst>
                                        </p:cTn>
                                        <p:tgtEl>
                                          <p:spTgt spid="172"/>
                                        </p:tgtEl>
                                        <p:attrNameLst>
                                          <p:attrName>style.visibility</p:attrName>
                                        </p:attrNameLst>
                                      </p:cBhvr>
                                      <p:to>
                                        <p:strVal val="visible"/>
                                      </p:to>
                                    </p:set>
                                    <p:animEffect transition="in" filter="fade">
                                      <p:cBhvr>
                                        <p:cTn id="443" dur="500"/>
                                        <p:tgtEl>
                                          <p:spTgt spid="172"/>
                                        </p:tgtEl>
                                      </p:cBhvr>
                                    </p:animEffect>
                                  </p:childTnLst>
                                </p:cTn>
                              </p:par>
                              <p:par>
                                <p:cTn id="444" presetID="10" presetClass="entr" presetSubtype="0" fill="hold" nodeType="withEffect">
                                  <p:stCondLst>
                                    <p:cond delay="0"/>
                                  </p:stCondLst>
                                  <p:childTnLst>
                                    <p:set>
                                      <p:cBhvr>
                                        <p:cTn id="445" dur="1" fill="hold">
                                          <p:stCondLst>
                                            <p:cond delay="0"/>
                                          </p:stCondLst>
                                        </p:cTn>
                                        <p:tgtEl>
                                          <p:spTgt spid="175"/>
                                        </p:tgtEl>
                                        <p:attrNameLst>
                                          <p:attrName>style.visibility</p:attrName>
                                        </p:attrNameLst>
                                      </p:cBhvr>
                                      <p:to>
                                        <p:strVal val="visible"/>
                                      </p:to>
                                    </p:set>
                                    <p:animEffect transition="in" filter="fade">
                                      <p:cBhvr>
                                        <p:cTn id="446" dur="500"/>
                                        <p:tgtEl>
                                          <p:spTgt spid="175"/>
                                        </p:tgtEl>
                                      </p:cBhvr>
                                    </p:animEffect>
                                  </p:childTnLst>
                                </p:cTn>
                              </p:par>
                              <p:par>
                                <p:cTn id="447" presetID="10" presetClass="entr" presetSubtype="0" fill="hold" nodeType="withEffect">
                                  <p:stCondLst>
                                    <p:cond delay="0"/>
                                  </p:stCondLst>
                                  <p:childTnLst>
                                    <p:set>
                                      <p:cBhvr>
                                        <p:cTn id="448" dur="1" fill="hold">
                                          <p:stCondLst>
                                            <p:cond delay="0"/>
                                          </p:stCondLst>
                                        </p:cTn>
                                        <p:tgtEl>
                                          <p:spTgt spid="187"/>
                                        </p:tgtEl>
                                        <p:attrNameLst>
                                          <p:attrName>style.visibility</p:attrName>
                                        </p:attrNameLst>
                                      </p:cBhvr>
                                      <p:to>
                                        <p:strVal val="visible"/>
                                      </p:to>
                                    </p:set>
                                    <p:animEffect transition="in" filter="fade">
                                      <p:cBhvr>
                                        <p:cTn id="449" dur="500"/>
                                        <p:tgtEl>
                                          <p:spTgt spid="187"/>
                                        </p:tgtEl>
                                      </p:cBhvr>
                                    </p:animEffect>
                                  </p:childTnLst>
                                </p:cTn>
                              </p:par>
                            </p:childTnLst>
                          </p:cTn>
                        </p:par>
                      </p:childTnLst>
                    </p:cTn>
                  </p:par>
                  <p:par>
                    <p:cTn id="450" fill="hold">
                      <p:stCondLst>
                        <p:cond delay="indefinite"/>
                      </p:stCondLst>
                      <p:childTnLst>
                        <p:par>
                          <p:cTn id="451" fill="hold">
                            <p:stCondLst>
                              <p:cond delay="0"/>
                            </p:stCondLst>
                            <p:childTnLst>
                              <p:par>
                                <p:cTn id="452" presetID="10" presetClass="entr" presetSubtype="0" fill="hold" grpId="0" nodeType="clickEffect">
                                  <p:stCondLst>
                                    <p:cond delay="0"/>
                                  </p:stCondLst>
                                  <p:childTnLst>
                                    <p:set>
                                      <p:cBhvr>
                                        <p:cTn id="453" dur="1" fill="hold">
                                          <p:stCondLst>
                                            <p:cond delay="0"/>
                                          </p:stCondLst>
                                        </p:cTn>
                                        <p:tgtEl>
                                          <p:spTgt spid="335"/>
                                        </p:tgtEl>
                                        <p:attrNameLst>
                                          <p:attrName>style.visibility</p:attrName>
                                        </p:attrNameLst>
                                      </p:cBhvr>
                                      <p:to>
                                        <p:strVal val="visible"/>
                                      </p:to>
                                    </p:set>
                                    <p:animEffect transition="in" filter="fade">
                                      <p:cBhvr>
                                        <p:cTn id="454" dur="500"/>
                                        <p:tgtEl>
                                          <p:spTgt spid="335"/>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312"/>
                                        </p:tgtEl>
                                        <p:attrNameLst>
                                          <p:attrName>style.visibility</p:attrName>
                                        </p:attrNameLst>
                                      </p:cBhvr>
                                      <p:to>
                                        <p:strVal val="visible"/>
                                      </p:to>
                                    </p:set>
                                    <p:animEffect transition="in" filter="fade">
                                      <p:cBhvr>
                                        <p:cTn id="457" dur="500"/>
                                        <p:tgtEl>
                                          <p:spTgt spid="312"/>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331"/>
                                        </p:tgtEl>
                                        <p:attrNameLst>
                                          <p:attrName>style.visibility</p:attrName>
                                        </p:attrNameLst>
                                      </p:cBhvr>
                                      <p:to>
                                        <p:strVal val="visible"/>
                                      </p:to>
                                    </p:set>
                                    <p:animEffect transition="in" filter="fade">
                                      <p:cBhvr>
                                        <p:cTn id="460" dur="500"/>
                                        <p:tgtEl>
                                          <p:spTgt spid="331"/>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332"/>
                                        </p:tgtEl>
                                        <p:attrNameLst>
                                          <p:attrName>style.visibility</p:attrName>
                                        </p:attrNameLst>
                                      </p:cBhvr>
                                      <p:to>
                                        <p:strVal val="visible"/>
                                      </p:to>
                                    </p:set>
                                    <p:animEffect transition="in" filter="fade">
                                      <p:cBhvr>
                                        <p:cTn id="463" dur="500"/>
                                        <p:tgtEl>
                                          <p:spTgt spid="332"/>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345"/>
                                        </p:tgtEl>
                                        <p:attrNameLst>
                                          <p:attrName>style.visibility</p:attrName>
                                        </p:attrNameLst>
                                      </p:cBhvr>
                                      <p:to>
                                        <p:strVal val="visible"/>
                                      </p:to>
                                    </p:set>
                                    <p:animEffect transition="in" filter="fade">
                                      <p:cBhvr>
                                        <p:cTn id="466" dur="500"/>
                                        <p:tgtEl>
                                          <p:spTgt spid="345"/>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347"/>
                                        </p:tgtEl>
                                        <p:attrNameLst>
                                          <p:attrName>style.visibility</p:attrName>
                                        </p:attrNameLst>
                                      </p:cBhvr>
                                      <p:to>
                                        <p:strVal val="visible"/>
                                      </p:to>
                                    </p:set>
                                    <p:animEffect transition="in" filter="fade">
                                      <p:cBhvr>
                                        <p:cTn id="469" dur="500"/>
                                        <p:tgtEl>
                                          <p:spTgt spid="347"/>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330"/>
                                        </p:tgtEl>
                                        <p:attrNameLst>
                                          <p:attrName>style.visibility</p:attrName>
                                        </p:attrNameLst>
                                      </p:cBhvr>
                                      <p:to>
                                        <p:strVal val="visible"/>
                                      </p:to>
                                    </p:set>
                                    <p:animEffect transition="in" filter="fade">
                                      <p:cBhvr>
                                        <p:cTn id="472" dur="500"/>
                                        <p:tgtEl>
                                          <p:spTgt spid="330"/>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346"/>
                                        </p:tgtEl>
                                        <p:attrNameLst>
                                          <p:attrName>style.visibility</p:attrName>
                                        </p:attrNameLst>
                                      </p:cBhvr>
                                      <p:to>
                                        <p:strVal val="visible"/>
                                      </p:to>
                                    </p:set>
                                    <p:animEffect transition="in" filter="fade">
                                      <p:cBhvr>
                                        <p:cTn id="475" dur="500"/>
                                        <p:tgtEl>
                                          <p:spTgt spid="346"/>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333"/>
                                        </p:tgtEl>
                                        <p:attrNameLst>
                                          <p:attrName>style.visibility</p:attrName>
                                        </p:attrNameLst>
                                      </p:cBhvr>
                                      <p:to>
                                        <p:strVal val="visible"/>
                                      </p:to>
                                    </p:set>
                                    <p:animEffect transition="in" filter="fade">
                                      <p:cBhvr>
                                        <p:cTn id="478" dur="500"/>
                                        <p:tgtEl>
                                          <p:spTgt spid="333"/>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329"/>
                                        </p:tgtEl>
                                        <p:attrNameLst>
                                          <p:attrName>style.visibility</p:attrName>
                                        </p:attrNameLst>
                                      </p:cBhvr>
                                      <p:to>
                                        <p:strVal val="visible"/>
                                      </p:to>
                                    </p:set>
                                    <p:animEffect transition="in" filter="fade">
                                      <p:cBhvr>
                                        <p:cTn id="481" dur="500"/>
                                        <p:tgtEl>
                                          <p:spTgt spid="329"/>
                                        </p:tgtEl>
                                      </p:cBhvr>
                                    </p:animEffect>
                                  </p:childTnLst>
                                </p:cTn>
                              </p:par>
                            </p:childTnLst>
                          </p:cTn>
                        </p:par>
                      </p:childTnLst>
                    </p:cTn>
                  </p:par>
                  <p:par>
                    <p:cTn id="482" fill="hold">
                      <p:stCondLst>
                        <p:cond delay="indefinite"/>
                      </p:stCondLst>
                      <p:childTnLst>
                        <p:par>
                          <p:cTn id="483" fill="hold">
                            <p:stCondLst>
                              <p:cond delay="0"/>
                            </p:stCondLst>
                            <p:childTnLst>
                              <p:par>
                                <p:cTn id="484" presetID="10" presetClass="entr" presetSubtype="0" fill="hold" nodeType="clickEffect">
                                  <p:stCondLst>
                                    <p:cond delay="0"/>
                                  </p:stCondLst>
                                  <p:childTnLst>
                                    <p:set>
                                      <p:cBhvr>
                                        <p:cTn id="485" dur="1" fill="hold">
                                          <p:stCondLst>
                                            <p:cond delay="0"/>
                                          </p:stCondLst>
                                        </p:cTn>
                                        <p:tgtEl>
                                          <p:spTgt spid="350"/>
                                        </p:tgtEl>
                                        <p:attrNameLst>
                                          <p:attrName>style.visibility</p:attrName>
                                        </p:attrNameLst>
                                      </p:cBhvr>
                                      <p:to>
                                        <p:strVal val="visible"/>
                                      </p:to>
                                    </p:set>
                                    <p:animEffect transition="in" filter="fade">
                                      <p:cBhvr>
                                        <p:cTn id="486" dur="500"/>
                                        <p:tgtEl>
                                          <p:spTgt spid="350"/>
                                        </p:tgtEl>
                                      </p:cBhvr>
                                    </p:animEffect>
                                  </p:childTnLst>
                                </p:cTn>
                              </p:par>
                              <p:par>
                                <p:cTn id="487" presetID="10" presetClass="entr" presetSubtype="0" fill="hold" nodeType="withEffect">
                                  <p:stCondLst>
                                    <p:cond delay="0"/>
                                  </p:stCondLst>
                                  <p:childTnLst>
                                    <p:set>
                                      <p:cBhvr>
                                        <p:cTn id="488" dur="1" fill="hold">
                                          <p:stCondLst>
                                            <p:cond delay="0"/>
                                          </p:stCondLst>
                                        </p:cTn>
                                        <p:tgtEl>
                                          <p:spTgt spid="351"/>
                                        </p:tgtEl>
                                        <p:attrNameLst>
                                          <p:attrName>style.visibility</p:attrName>
                                        </p:attrNameLst>
                                      </p:cBhvr>
                                      <p:to>
                                        <p:strVal val="visible"/>
                                      </p:to>
                                    </p:set>
                                    <p:animEffect transition="in" filter="fade">
                                      <p:cBhvr>
                                        <p:cTn id="489" dur="500"/>
                                        <p:tgtEl>
                                          <p:spTgt spid="351"/>
                                        </p:tgtEl>
                                      </p:cBhvr>
                                    </p:animEffect>
                                  </p:childTnLst>
                                </p:cTn>
                              </p:par>
                            </p:childTnLst>
                          </p:cTn>
                        </p:par>
                        <p:par>
                          <p:cTn id="490" fill="hold">
                            <p:stCondLst>
                              <p:cond delay="500"/>
                            </p:stCondLst>
                            <p:childTnLst>
                              <p:par>
                                <p:cTn id="491" presetID="10" presetClass="entr" presetSubtype="0" fill="hold" nodeType="afterEffect">
                                  <p:stCondLst>
                                    <p:cond delay="0"/>
                                  </p:stCondLst>
                                  <p:childTnLst>
                                    <p:set>
                                      <p:cBhvr>
                                        <p:cTn id="492" dur="1" fill="hold">
                                          <p:stCondLst>
                                            <p:cond delay="0"/>
                                          </p:stCondLst>
                                        </p:cTn>
                                        <p:tgtEl>
                                          <p:spTgt spid="356"/>
                                        </p:tgtEl>
                                        <p:attrNameLst>
                                          <p:attrName>style.visibility</p:attrName>
                                        </p:attrNameLst>
                                      </p:cBhvr>
                                      <p:to>
                                        <p:strVal val="visible"/>
                                      </p:to>
                                    </p:set>
                                    <p:animEffect transition="in" filter="fade">
                                      <p:cBhvr>
                                        <p:cTn id="493" dur="500"/>
                                        <p:tgtEl>
                                          <p:spTgt spid="356"/>
                                        </p:tgtEl>
                                      </p:cBhvr>
                                    </p:animEffect>
                                  </p:childTnLst>
                                </p:cTn>
                              </p:par>
                            </p:childTnLst>
                          </p:cTn>
                        </p:par>
                        <p:par>
                          <p:cTn id="494" fill="hold">
                            <p:stCondLst>
                              <p:cond delay="1000"/>
                            </p:stCondLst>
                            <p:childTnLst>
                              <p:par>
                                <p:cTn id="495" presetID="10" presetClass="entr" presetSubtype="0" fill="hold" nodeType="afterEffect">
                                  <p:stCondLst>
                                    <p:cond delay="0"/>
                                  </p:stCondLst>
                                  <p:childTnLst>
                                    <p:set>
                                      <p:cBhvr>
                                        <p:cTn id="496" dur="1" fill="hold">
                                          <p:stCondLst>
                                            <p:cond delay="0"/>
                                          </p:stCondLst>
                                        </p:cTn>
                                        <p:tgtEl>
                                          <p:spTgt spid="357"/>
                                        </p:tgtEl>
                                        <p:attrNameLst>
                                          <p:attrName>style.visibility</p:attrName>
                                        </p:attrNameLst>
                                      </p:cBhvr>
                                      <p:to>
                                        <p:strVal val="visible"/>
                                      </p:to>
                                    </p:set>
                                    <p:animEffect transition="in" filter="fade">
                                      <p:cBhvr>
                                        <p:cTn id="497" dur="500"/>
                                        <p:tgtEl>
                                          <p:spTgt spid="357"/>
                                        </p:tgtEl>
                                      </p:cBhvr>
                                    </p:animEffect>
                                  </p:childTnLst>
                                </p:cTn>
                              </p:par>
                            </p:childTnLst>
                          </p:cTn>
                        </p:par>
                        <p:par>
                          <p:cTn id="498" fill="hold">
                            <p:stCondLst>
                              <p:cond delay="1500"/>
                            </p:stCondLst>
                            <p:childTnLst>
                              <p:par>
                                <p:cTn id="499" presetID="10" presetClass="entr" presetSubtype="0" fill="hold" nodeType="afterEffect">
                                  <p:stCondLst>
                                    <p:cond delay="0"/>
                                  </p:stCondLst>
                                  <p:childTnLst>
                                    <p:set>
                                      <p:cBhvr>
                                        <p:cTn id="500" dur="1" fill="hold">
                                          <p:stCondLst>
                                            <p:cond delay="0"/>
                                          </p:stCondLst>
                                        </p:cTn>
                                        <p:tgtEl>
                                          <p:spTgt spid="358"/>
                                        </p:tgtEl>
                                        <p:attrNameLst>
                                          <p:attrName>style.visibility</p:attrName>
                                        </p:attrNameLst>
                                      </p:cBhvr>
                                      <p:to>
                                        <p:strVal val="visible"/>
                                      </p:to>
                                    </p:set>
                                    <p:animEffect transition="in" filter="fade">
                                      <p:cBhvr>
                                        <p:cTn id="501" dur="500"/>
                                        <p:tgtEl>
                                          <p:spTgt spid="358"/>
                                        </p:tgtEl>
                                      </p:cBhvr>
                                    </p:animEffect>
                                  </p:childTnLst>
                                </p:cTn>
                              </p:par>
                            </p:childTnLst>
                          </p:cTn>
                        </p:par>
                        <p:par>
                          <p:cTn id="502" fill="hold">
                            <p:stCondLst>
                              <p:cond delay="2000"/>
                            </p:stCondLst>
                            <p:childTnLst>
                              <p:par>
                                <p:cTn id="503" presetID="10" presetClass="entr" presetSubtype="0" fill="hold" nodeType="afterEffect">
                                  <p:stCondLst>
                                    <p:cond delay="0"/>
                                  </p:stCondLst>
                                  <p:childTnLst>
                                    <p:set>
                                      <p:cBhvr>
                                        <p:cTn id="504" dur="1" fill="hold">
                                          <p:stCondLst>
                                            <p:cond delay="0"/>
                                          </p:stCondLst>
                                        </p:cTn>
                                        <p:tgtEl>
                                          <p:spTgt spid="360"/>
                                        </p:tgtEl>
                                        <p:attrNameLst>
                                          <p:attrName>style.visibility</p:attrName>
                                        </p:attrNameLst>
                                      </p:cBhvr>
                                      <p:to>
                                        <p:strVal val="visible"/>
                                      </p:to>
                                    </p:set>
                                    <p:animEffect transition="in" filter="fade">
                                      <p:cBhvr>
                                        <p:cTn id="505" dur="500"/>
                                        <p:tgtEl>
                                          <p:spTgt spid="360"/>
                                        </p:tgtEl>
                                      </p:cBhvr>
                                    </p:animEffect>
                                  </p:childTnLst>
                                </p:cTn>
                              </p:par>
                            </p:childTnLst>
                          </p:cTn>
                        </p:par>
                        <p:par>
                          <p:cTn id="506" fill="hold">
                            <p:stCondLst>
                              <p:cond delay="2500"/>
                            </p:stCondLst>
                            <p:childTnLst>
                              <p:par>
                                <p:cTn id="507" presetID="10" presetClass="entr" presetSubtype="0" fill="hold" nodeType="afterEffect">
                                  <p:stCondLst>
                                    <p:cond delay="0"/>
                                  </p:stCondLst>
                                  <p:childTnLst>
                                    <p:set>
                                      <p:cBhvr>
                                        <p:cTn id="508" dur="1" fill="hold">
                                          <p:stCondLst>
                                            <p:cond delay="0"/>
                                          </p:stCondLst>
                                        </p:cTn>
                                        <p:tgtEl>
                                          <p:spTgt spid="352"/>
                                        </p:tgtEl>
                                        <p:attrNameLst>
                                          <p:attrName>style.visibility</p:attrName>
                                        </p:attrNameLst>
                                      </p:cBhvr>
                                      <p:to>
                                        <p:strVal val="visible"/>
                                      </p:to>
                                    </p:set>
                                    <p:animEffect transition="in" filter="fade">
                                      <p:cBhvr>
                                        <p:cTn id="509" dur="500"/>
                                        <p:tgtEl>
                                          <p:spTgt spid="352"/>
                                        </p:tgtEl>
                                      </p:cBhvr>
                                    </p:animEffect>
                                  </p:childTnLst>
                                </p:cTn>
                              </p:par>
                            </p:childTnLst>
                          </p:cTn>
                        </p:par>
                        <p:par>
                          <p:cTn id="510" fill="hold">
                            <p:stCondLst>
                              <p:cond delay="3000"/>
                            </p:stCondLst>
                            <p:childTnLst>
                              <p:par>
                                <p:cTn id="511" presetID="10" presetClass="entr" presetSubtype="0" fill="hold" nodeType="afterEffect">
                                  <p:stCondLst>
                                    <p:cond delay="0"/>
                                  </p:stCondLst>
                                  <p:childTnLst>
                                    <p:set>
                                      <p:cBhvr>
                                        <p:cTn id="512" dur="1" fill="hold">
                                          <p:stCondLst>
                                            <p:cond delay="0"/>
                                          </p:stCondLst>
                                        </p:cTn>
                                        <p:tgtEl>
                                          <p:spTgt spid="353"/>
                                        </p:tgtEl>
                                        <p:attrNameLst>
                                          <p:attrName>style.visibility</p:attrName>
                                        </p:attrNameLst>
                                      </p:cBhvr>
                                      <p:to>
                                        <p:strVal val="visible"/>
                                      </p:to>
                                    </p:set>
                                    <p:animEffect transition="in" filter="fade">
                                      <p:cBhvr>
                                        <p:cTn id="513" dur="500"/>
                                        <p:tgtEl>
                                          <p:spTgt spid="353"/>
                                        </p:tgtEl>
                                      </p:cBhvr>
                                    </p:animEffect>
                                  </p:childTnLst>
                                </p:cTn>
                              </p:par>
                            </p:childTnLst>
                          </p:cTn>
                        </p:par>
                        <p:par>
                          <p:cTn id="514" fill="hold">
                            <p:stCondLst>
                              <p:cond delay="3500"/>
                            </p:stCondLst>
                            <p:childTnLst>
                              <p:par>
                                <p:cTn id="515" presetID="10" presetClass="entr" presetSubtype="0" fill="hold" nodeType="afterEffect">
                                  <p:stCondLst>
                                    <p:cond delay="0"/>
                                  </p:stCondLst>
                                  <p:childTnLst>
                                    <p:set>
                                      <p:cBhvr>
                                        <p:cTn id="516" dur="1" fill="hold">
                                          <p:stCondLst>
                                            <p:cond delay="0"/>
                                          </p:stCondLst>
                                        </p:cTn>
                                        <p:tgtEl>
                                          <p:spTgt spid="355"/>
                                        </p:tgtEl>
                                        <p:attrNameLst>
                                          <p:attrName>style.visibility</p:attrName>
                                        </p:attrNameLst>
                                      </p:cBhvr>
                                      <p:to>
                                        <p:strVal val="visible"/>
                                      </p:to>
                                    </p:set>
                                    <p:animEffect transition="in" filter="fade">
                                      <p:cBhvr>
                                        <p:cTn id="517" dur="500"/>
                                        <p:tgtEl>
                                          <p:spTgt spid="355"/>
                                        </p:tgtEl>
                                      </p:cBhvr>
                                    </p:animEffect>
                                  </p:childTnLst>
                                </p:cTn>
                              </p:par>
                            </p:childTnLst>
                          </p:cTn>
                        </p:par>
                        <p:par>
                          <p:cTn id="518" fill="hold">
                            <p:stCondLst>
                              <p:cond delay="4000"/>
                            </p:stCondLst>
                            <p:childTnLst>
                              <p:par>
                                <p:cTn id="519" presetID="10" presetClass="entr" presetSubtype="0" fill="hold" nodeType="afterEffect">
                                  <p:stCondLst>
                                    <p:cond delay="0"/>
                                  </p:stCondLst>
                                  <p:childTnLst>
                                    <p:set>
                                      <p:cBhvr>
                                        <p:cTn id="520" dur="1" fill="hold">
                                          <p:stCondLst>
                                            <p:cond delay="0"/>
                                          </p:stCondLst>
                                        </p:cTn>
                                        <p:tgtEl>
                                          <p:spTgt spid="354"/>
                                        </p:tgtEl>
                                        <p:attrNameLst>
                                          <p:attrName>style.visibility</p:attrName>
                                        </p:attrNameLst>
                                      </p:cBhvr>
                                      <p:to>
                                        <p:strVal val="visible"/>
                                      </p:to>
                                    </p:set>
                                    <p:animEffect transition="in" filter="fade">
                                      <p:cBhvr>
                                        <p:cTn id="521" dur="500"/>
                                        <p:tgtEl>
                                          <p:spTgt spid="354"/>
                                        </p:tgtEl>
                                      </p:cBhvr>
                                    </p:animEffect>
                                  </p:childTnLst>
                                </p:cTn>
                              </p:par>
                            </p:childTnLst>
                          </p:cTn>
                        </p:par>
                      </p:childTnLst>
                    </p:cTn>
                  </p:par>
                  <p:par>
                    <p:cTn id="522" fill="hold">
                      <p:stCondLst>
                        <p:cond delay="indefinite"/>
                      </p:stCondLst>
                      <p:childTnLst>
                        <p:par>
                          <p:cTn id="523" fill="hold">
                            <p:stCondLst>
                              <p:cond delay="0"/>
                            </p:stCondLst>
                            <p:childTnLst>
                              <p:par>
                                <p:cTn id="524" presetID="10" presetClass="entr" presetSubtype="0" fill="hold" nodeType="clickEffect">
                                  <p:stCondLst>
                                    <p:cond delay="0"/>
                                  </p:stCondLst>
                                  <p:childTnLst>
                                    <p:set>
                                      <p:cBhvr>
                                        <p:cTn id="525" dur="1" fill="hold">
                                          <p:stCondLst>
                                            <p:cond delay="0"/>
                                          </p:stCondLst>
                                        </p:cTn>
                                        <p:tgtEl>
                                          <p:spTgt spid="326"/>
                                        </p:tgtEl>
                                        <p:attrNameLst>
                                          <p:attrName>style.visibility</p:attrName>
                                        </p:attrNameLst>
                                      </p:cBhvr>
                                      <p:to>
                                        <p:strVal val="visible"/>
                                      </p:to>
                                    </p:set>
                                    <p:animEffect transition="in" filter="fade">
                                      <p:cBhvr>
                                        <p:cTn id="526" dur="500"/>
                                        <p:tgtEl>
                                          <p:spTgt spid="326"/>
                                        </p:tgtEl>
                                      </p:cBhvr>
                                    </p:animEffect>
                                  </p:childTnLst>
                                </p:cTn>
                              </p:par>
                            </p:childTnLst>
                          </p:cTn>
                        </p:par>
                      </p:childTnLst>
                    </p:cTn>
                  </p:par>
                  <p:par>
                    <p:cTn id="527" fill="hold">
                      <p:stCondLst>
                        <p:cond delay="indefinite"/>
                      </p:stCondLst>
                      <p:childTnLst>
                        <p:par>
                          <p:cTn id="528" fill="hold">
                            <p:stCondLst>
                              <p:cond delay="0"/>
                            </p:stCondLst>
                            <p:childTnLst>
                              <p:par>
                                <p:cTn id="529" presetID="47" presetClass="entr" presetSubtype="0" fill="hold" nodeType="clickEffect">
                                  <p:stCondLst>
                                    <p:cond delay="0"/>
                                  </p:stCondLst>
                                  <p:childTnLst>
                                    <p:set>
                                      <p:cBhvr>
                                        <p:cTn id="530" dur="1" fill="hold">
                                          <p:stCondLst>
                                            <p:cond delay="0"/>
                                          </p:stCondLst>
                                        </p:cTn>
                                        <p:tgtEl>
                                          <p:spTgt spid="323"/>
                                        </p:tgtEl>
                                        <p:attrNameLst>
                                          <p:attrName>style.visibility</p:attrName>
                                        </p:attrNameLst>
                                      </p:cBhvr>
                                      <p:to>
                                        <p:strVal val="visible"/>
                                      </p:to>
                                    </p:set>
                                    <p:animEffect transition="in" filter="fade">
                                      <p:cBhvr>
                                        <p:cTn id="531" dur="1000"/>
                                        <p:tgtEl>
                                          <p:spTgt spid="323"/>
                                        </p:tgtEl>
                                      </p:cBhvr>
                                    </p:animEffect>
                                    <p:anim calcmode="lin" valueType="num">
                                      <p:cBhvr>
                                        <p:cTn id="532" dur="1000" fill="hold"/>
                                        <p:tgtEl>
                                          <p:spTgt spid="323"/>
                                        </p:tgtEl>
                                        <p:attrNameLst>
                                          <p:attrName>ppt_x</p:attrName>
                                        </p:attrNameLst>
                                      </p:cBhvr>
                                      <p:tavLst>
                                        <p:tav tm="0">
                                          <p:val>
                                            <p:strVal val="#ppt_x"/>
                                          </p:val>
                                        </p:tav>
                                        <p:tav tm="100000">
                                          <p:val>
                                            <p:strVal val="#ppt_x"/>
                                          </p:val>
                                        </p:tav>
                                      </p:tavLst>
                                    </p:anim>
                                    <p:anim calcmode="lin" valueType="num">
                                      <p:cBhvr>
                                        <p:cTn id="533" dur="1000" fill="hold"/>
                                        <p:tgtEl>
                                          <p:spTgt spid="3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06" grpId="0" animBg="1"/>
      <p:bldP spid="111" grpId="0" animBg="1"/>
      <p:bldP spid="107"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133"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539" grpId="0" animBg="1"/>
      <p:bldP spid="539" grpId="1" animBg="1"/>
      <p:bldP spid="540" grpId="0"/>
      <p:bldP spid="540" grpId="1"/>
      <p:bldP spid="541" grpId="0"/>
      <p:bldP spid="541" grpId="1"/>
      <p:bldP spid="542" grpId="0"/>
      <p:bldP spid="542" grpId="1"/>
      <p:bldP spid="543" grpId="0"/>
      <p:bldP spid="543" grpId="1"/>
      <p:bldP spid="544" grpId="0"/>
      <p:bldP spid="544" grpId="1"/>
      <p:bldP spid="545" grpId="0"/>
      <p:bldP spid="545" grpId="1"/>
      <p:bldP spid="546" grpId="0"/>
      <p:bldP spid="546" grpId="1"/>
      <p:bldP spid="547" grpId="0"/>
      <p:bldP spid="547" grpId="1"/>
      <p:bldP spid="548" grpId="0"/>
      <p:bldP spid="548" grpId="1"/>
      <p:bldP spid="549" grpId="0"/>
      <p:bldP spid="549" grpId="1"/>
      <p:bldP spid="566" grpId="0" animBg="1"/>
      <p:bldP spid="566" grpId="1" animBg="1"/>
      <p:bldP spid="567" grpId="0"/>
      <p:bldP spid="567" grpId="1"/>
      <p:bldP spid="568" grpId="0"/>
      <p:bldP spid="568" grpId="1"/>
      <p:bldP spid="569" grpId="0"/>
      <p:bldP spid="569" grpId="1"/>
      <p:bldP spid="570" grpId="0"/>
      <p:bldP spid="570" grpId="1"/>
      <p:bldP spid="571" grpId="0"/>
      <p:bldP spid="571" grpId="1"/>
      <p:bldP spid="572" grpId="0"/>
      <p:bldP spid="572" grpId="1"/>
      <p:bldP spid="573" grpId="0"/>
      <p:bldP spid="573" grpId="1"/>
      <p:bldP spid="574" grpId="0"/>
      <p:bldP spid="574" grpId="1"/>
      <p:bldP spid="575" grpId="0"/>
      <p:bldP spid="575" grpId="1"/>
      <p:bldP spid="576" grpId="0"/>
      <p:bldP spid="576" grpId="1"/>
      <p:bldP spid="312" grpId="0" animBg="1"/>
      <p:bldP spid="329" grpId="0"/>
      <p:bldP spid="330" grpId="0"/>
      <p:bldP spid="331" grpId="0"/>
      <p:bldP spid="332" grpId="0"/>
      <p:bldP spid="333" grpId="0"/>
      <p:bldP spid="335" grpId="0"/>
      <p:bldP spid="345" grpId="0"/>
      <p:bldP spid="346" grpId="0"/>
      <p:bldP spid="34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95520" cy="7506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0" name="Rectangle 19"/>
          <p:cNvSpPr/>
          <p:nvPr/>
        </p:nvSpPr>
        <p:spPr>
          <a:xfrm>
            <a:off x="88046" y="273486"/>
            <a:ext cx="388556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5.2 Experiments on Biz</a:t>
            </a:r>
            <a:endParaRPr lang="en-GB" sz="3600" b="1" dirty="0">
              <a:solidFill>
                <a:srgbClr val="FF5722"/>
              </a:solidFill>
              <a:latin typeface="Agency FB" panose="020B0503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995" y="1143579"/>
            <a:ext cx="7422523" cy="5029636"/>
          </a:xfrm>
          <a:prstGeom prst="rect">
            <a:avLst/>
          </a:prstGeom>
        </p:spPr>
      </p:pic>
    </p:spTree>
    <p:extLst>
      <p:ext uri="{BB962C8B-B14F-4D97-AF65-F5344CB8AC3E}">
        <p14:creationId xmlns:p14="http://schemas.microsoft.com/office/powerpoint/2010/main" val="4783260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95520" cy="7506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0" name="Rectangle 19"/>
          <p:cNvSpPr/>
          <p:nvPr/>
        </p:nvSpPr>
        <p:spPr>
          <a:xfrm>
            <a:off x="88046" y="273486"/>
            <a:ext cx="388556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5.2 Experiments on Biz</a:t>
            </a:r>
            <a:endParaRPr lang="en-GB" sz="3600" b="1" dirty="0">
              <a:solidFill>
                <a:srgbClr val="FF5722"/>
              </a:solidFill>
              <a:latin typeface="Agency FB" panose="020B0503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5496" y="1078181"/>
            <a:ext cx="6009464" cy="5248265"/>
          </a:xfrm>
          <a:prstGeom prst="rect">
            <a:avLst/>
          </a:prstGeom>
        </p:spPr>
      </p:pic>
    </p:spTree>
    <p:extLst>
      <p:ext uri="{BB962C8B-B14F-4D97-AF65-F5344CB8AC3E}">
        <p14:creationId xmlns:p14="http://schemas.microsoft.com/office/powerpoint/2010/main" val="9667365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95520" cy="7506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0" name="Rectangle 19"/>
          <p:cNvSpPr/>
          <p:nvPr/>
        </p:nvSpPr>
        <p:spPr>
          <a:xfrm>
            <a:off x="88046" y="273486"/>
            <a:ext cx="388556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5.2 Experiments on Biz</a:t>
            </a:r>
            <a:endParaRPr lang="en-GB" sz="3600" b="1" dirty="0">
              <a:solidFill>
                <a:srgbClr val="FF5722"/>
              </a:solidFill>
              <a:latin typeface="Agency FB" panose="020B0503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3758" y="2311695"/>
            <a:ext cx="7475868" cy="3116850"/>
          </a:xfrm>
          <a:prstGeom prst="rect">
            <a:avLst/>
          </a:prstGeom>
        </p:spPr>
      </p:pic>
    </p:spTree>
    <p:extLst>
      <p:ext uri="{BB962C8B-B14F-4D97-AF65-F5344CB8AC3E}">
        <p14:creationId xmlns:p14="http://schemas.microsoft.com/office/powerpoint/2010/main" val="29042833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95520" cy="7506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0" name="Rectangle 19"/>
          <p:cNvSpPr/>
          <p:nvPr/>
        </p:nvSpPr>
        <p:spPr>
          <a:xfrm>
            <a:off x="88046" y="273486"/>
            <a:ext cx="388556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5.2 Experiments on Biz</a:t>
            </a:r>
            <a:endParaRPr lang="en-GB" sz="3600" b="1" dirty="0">
              <a:solidFill>
                <a:srgbClr val="FF5722"/>
              </a:solidFill>
              <a:latin typeface="Agency FB" panose="020B0503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1049" y="2270455"/>
            <a:ext cx="6492803" cy="3520745"/>
          </a:xfrm>
          <a:prstGeom prst="rect">
            <a:avLst/>
          </a:prstGeom>
        </p:spPr>
      </p:pic>
    </p:spTree>
    <p:extLst>
      <p:ext uri="{BB962C8B-B14F-4D97-AF65-F5344CB8AC3E}">
        <p14:creationId xmlns:p14="http://schemas.microsoft.com/office/powerpoint/2010/main" val="5292151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95520" cy="7506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0" name="Rectangle 19"/>
          <p:cNvSpPr/>
          <p:nvPr/>
        </p:nvSpPr>
        <p:spPr>
          <a:xfrm>
            <a:off x="58018" y="284815"/>
            <a:ext cx="4126195"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5.3 Experiments on Cora</a:t>
            </a:r>
            <a:endParaRPr lang="en-GB" sz="3600" b="1" dirty="0">
              <a:solidFill>
                <a:srgbClr val="FF5722"/>
              </a:solidFill>
              <a:latin typeface="Agency FB" panose="020B0503020202020204" pitchFamily="34" charset="0"/>
            </a:endParaRPr>
          </a:p>
        </p:txBody>
      </p:sp>
      <p:sp>
        <p:nvSpPr>
          <p:cNvPr id="78" name="Rectangle 77"/>
          <p:cNvSpPr/>
          <p:nvPr/>
        </p:nvSpPr>
        <p:spPr>
          <a:xfrm>
            <a:off x="342900" y="3009303"/>
            <a:ext cx="1239844" cy="4746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5722"/>
                </a:solidFill>
                <a:latin typeface="Agency FB" panose="020B0503020202020204" pitchFamily="34" charset="0"/>
              </a:rPr>
              <a:t>MOVE</a:t>
            </a:r>
            <a:endParaRPr lang="en-GB" sz="3200" b="1" dirty="0">
              <a:solidFill>
                <a:srgbClr val="FF5722"/>
              </a:solidFill>
              <a:latin typeface="Agency FB" panose="020B0503020202020204" pitchFamily="34" charset="0"/>
            </a:endParaRPr>
          </a:p>
        </p:txBody>
      </p:sp>
      <p:sp>
        <p:nvSpPr>
          <p:cNvPr id="41" name="Rectangle 40"/>
          <p:cNvSpPr/>
          <p:nvPr/>
        </p:nvSpPr>
        <p:spPr>
          <a:xfrm>
            <a:off x="1882330" y="1262123"/>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01</a:t>
            </a:r>
            <a:endParaRPr lang="en-GB" sz="2400" b="1" dirty="0">
              <a:solidFill>
                <a:schemeClr val="tx1"/>
              </a:solidFill>
              <a:latin typeface="Cambria" panose="02040503050406030204" pitchFamily="18" charset="0"/>
            </a:endParaRPr>
          </a:p>
        </p:txBody>
      </p:sp>
      <p:sp>
        <p:nvSpPr>
          <p:cNvPr id="44" name="Rectangle 43"/>
          <p:cNvSpPr/>
          <p:nvPr/>
        </p:nvSpPr>
        <p:spPr>
          <a:xfrm>
            <a:off x="2765880" y="1110446"/>
            <a:ext cx="415627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For each neighbor cluster</a:t>
            </a:r>
            <a:endParaRPr lang="en-GB" sz="2400" dirty="0">
              <a:solidFill>
                <a:schemeClr val="tx1"/>
              </a:solidFill>
              <a:latin typeface="Agency FB" panose="020B0503020202020204" pitchFamily="34" charset="0"/>
            </a:endParaRPr>
          </a:p>
        </p:txBody>
      </p:sp>
      <p:cxnSp>
        <p:nvCxnSpPr>
          <p:cNvPr id="45" name="Straight Connector 44"/>
          <p:cNvCxnSpPr/>
          <p:nvPr/>
        </p:nvCxnSpPr>
        <p:spPr>
          <a:xfrm>
            <a:off x="2561363" y="1192642"/>
            <a:ext cx="0" cy="91440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483962" y="1542593"/>
            <a:ext cx="202505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do steps 2-3</a:t>
            </a:r>
            <a:endParaRPr lang="en-GB" sz="2400" dirty="0">
              <a:solidFill>
                <a:schemeClr val="tx1"/>
              </a:solidFill>
              <a:latin typeface="Agency FB" panose="020B0503020202020204" pitchFamily="34" charset="0"/>
            </a:endParaRPr>
          </a:p>
        </p:txBody>
      </p:sp>
      <p:cxnSp>
        <p:nvCxnSpPr>
          <p:cNvPr id="48" name="Straight Connector 47"/>
          <p:cNvCxnSpPr/>
          <p:nvPr/>
        </p:nvCxnSpPr>
        <p:spPr>
          <a:xfrm flipH="1">
            <a:off x="3359251" y="1647318"/>
            <a:ext cx="0" cy="36576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882330" y="2384720"/>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02</a:t>
            </a:r>
            <a:endParaRPr lang="en-GB" sz="2400" b="1" dirty="0">
              <a:solidFill>
                <a:schemeClr val="tx1"/>
              </a:solidFill>
              <a:latin typeface="Cambria" panose="02040503050406030204" pitchFamily="18" charset="0"/>
            </a:endParaRPr>
          </a:p>
        </p:txBody>
      </p:sp>
      <p:sp>
        <p:nvSpPr>
          <p:cNvPr id="50" name="Rectangle 49"/>
          <p:cNvSpPr/>
          <p:nvPr/>
        </p:nvSpPr>
        <p:spPr>
          <a:xfrm>
            <a:off x="2899599" y="2334403"/>
            <a:ext cx="408597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For each node                 connecte</a:t>
            </a:r>
            <a:r>
              <a:rPr lang="en-US" sz="2400" dirty="0" smtClean="0">
                <a:solidFill>
                  <a:schemeClr val="tx1"/>
                </a:solidFill>
                <a:latin typeface="Agency FB" panose="020B0503020202020204" pitchFamily="34" charset="0"/>
              </a:rPr>
              <a:t>d to</a:t>
            </a:r>
            <a:endParaRPr lang="en-GB" sz="2400" dirty="0">
              <a:solidFill>
                <a:schemeClr val="tx1"/>
              </a:solidFill>
              <a:latin typeface="Agency FB" panose="020B0503020202020204" pitchFamily="34" charset="0"/>
            </a:endParaRPr>
          </a:p>
        </p:txBody>
      </p:sp>
      <p:cxnSp>
        <p:nvCxnSpPr>
          <p:cNvPr id="51" name="Straight Connector 50"/>
          <p:cNvCxnSpPr/>
          <p:nvPr/>
        </p:nvCxnSpPr>
        <p:spPr>
          <a:xfrm>
            <a:off x="2561363" y="2315239"/>
            <a:ext cx="0" cy="109728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2825496" y="2441461"/>
            <a:ext cx="1463" cy="73152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431392" y="3193756"/>
            <a:ext cx="637128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Evaluate moving        to other clusters generates better result </a:t>
            </a:r>
            <a:endParaRPr lang="en-GB" sz="2400" dirty="0">
              <a:solidFill>
                <a:schemeClr val="tx1"/>
              </a:solidFill>
              <a:latin typeface="Agency FB" panose="020B0503020202020204" pitchFamily="34" charset="0"/>
            </a:endParaRPr>
          </a:p>
        </p:txBody>
      </p:sp>
      <p:sp>
        <p:nvSpPr>
          <p:cNvPr id="76" name="Rectangle 75"/>
          <p:cNvSpPr/>
          <p:nvPr/>
        </p:nvSpPr>
        <p:spPr>
          <a:xfrm>
            <a:off x="1847281" y="4619587"/>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03</a:t>
            </a:r>
            <a:endParaRPr lang="en-GB" sz="2400" b="1" dirty="0">
              <a:solidFill>
                <a:schemeClr val="tx1"/>
              </a:solidFill>
              <a:latin typeface="Cambria" panose="02040503050406030204" pitchFamily="18" charset="0"/>
            </a:endParaRPr>
          </a:p>
        </p:txBody>
      </p:sp>
      <p:sp>
        <p:nvSpPr>
          <p:cNvPr id="79" name="Rectangle 78"/>
          <p:cNvSpPr/>
          <p:nvPr/>
        </p:nvSpPr>
        <p:spPr>
          <a:xfrm>
            <a:off x="2864549" y="4562146"/>
            <a:ext cx="504607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Repeat step 2 until there is no more node to move</a:t>
            </a:r>
            <a:endParaRPr lang="en-GB" sz="2400" dirty="0">
              <a:solidFill>
                <a:schemeClr val="tx1"/>
              </a:solidFill>
              <a:latin typeface="Agency FB" panose="020B0503020202020204" pitchFamily="34" charset="0"/>
            </a:endParaRPr>
          </a:p>
        </p:txBody>
      </p:sp>
      <p:cxnSp>
        <p:nvCxnSpPr>
          <p:cNvPr id="80" name="Straight Connector 79"/>
          <p:cNvCxnSpPr/>
          <p:nvPr/>
        </p:nvCxnSpPr>
        <p:spPr>
          <a:xfrm>
            <a:off x="2526314" y="4550106"/>
            <a:ext cx="0" cy="109728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2790447" y="4604857"/>
            <a:ext cx="0" cy="45720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pic>
        <p:nvPicPr>
          <p:cNvPr id="90" name="Picture 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6758" y="1172413"/>
            <a:ext cx="1157474" cy="415329"/>
          </a:xfrm>
          <a:prstGeom prst="rect">
            <a:avLst/>
          </a:prstGeom>
        </p:spPr>
      </p:pic>
      <p:pic>
        <p:nvPicPr>
          <p:cNvPr id="91" name="Picture 9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4123" y="2309451"/>
            <a:ext cx="972261" cy="460298"/>
          </a:xfrm>
          <a:prstGeom prst="rect">
            <a:avLst/>
          </a:prstGeom>
        </p:spPr>
      </p:pic>
      <p:pic>
        <p:nvPicPr>
          <p:cNvPr id="92" name="Picture 91"/>
          <p:cNvPicPr>
            <a:picLocks noChangeAspect="1"/>
          </p:cNvPicPr>
          <p:nvPr/>
        </p:nvPicPr>
        <p:blipFill rotWithShape="1">
          <a:blip r:embed="rId3">
            <a:extLst>
              <a:ext uri="{28A0092B-C50C-407E-A947-70E740481C1C}">
                <a14:useLocalDpi xmlns:a14="http://schemas.microsoft.com/office/drawing/2010/main" val="0"/>
              </a:ext>
            </a:extLst>
          </a:blip>
          <a:srcRect t="-4404" r="59871" b="-1"/>
          <a:stretch/>
        </p:blipFill>
        <p:spPr>
          <a:xfrm>
            <a:off x="6658489" y="2327773"/>
            <a:ext cx="464483" cy="433622"/>
          </a:xfrm>
          <a:prstGeom prst="rect">
            <a:avLst/>
          </a:prstGeom>
        </p:spPr>
      </p:pic>
      <p:sp>
        <p:nvSpPr>
          <p:cNvPr id="93" name="Rectangle 92"/>
          <p:cNvSpPr/>
          <p:nvPr/>
        </p:nvSpPr>
        <p:spPr>
          <a:xfrm>
            <a:off x="2906788" y="2783066"/>
            <a:ext cx="441701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For each node                    connecte</a:t>
            </a:r>
            <a:r>
              <a:rPr lang="en-US" sz="2400" dirty="0" smtClean="0">
                <a:solidFill>
                  <a:schemeClr val="tx1"/>
                </a:solidFill>
                <a:latin typeface="Agency FB" panose="020B0503020202020204" pitchFamily="34" charset="0"/>
              </a:rPr>
              <a:t>d to</a:t>
            </a:r>
            <a:endParaRPr lang="en-GB" sz="2400" dirty="0">
              <a:solidFill>
                <a:schemeClr val="tx1"/>
              </a:solidFill>
              <a:latin typeface="Agency FB" panose="020B0503020202020204" pitchFamily="34" charset="0"/>
            </a:endParaRPr>
          </a:p>
        </p:txBody>
      </p:sp>
      <p:pic>
        <p:nvPicPr>
          <p:cNvPr id="96" name="Picture 95"/>
          <p:cNvPicPr>
            <a:picLocks noChangeAspect="1"/>
          </p:cNvPicPr>
          <p:nvPr/>
        </p:nvPicPr>
        <p:blipFill rotWithShape="1">
          <a:blip r:embed="rId3">
            <a:extLst>
              <a:ext uri="{28A0092B-C50C-407E-A947-70E740481C1C}">
                <a14:useLocalDpi xmlns:a14="http://schemas.microsoft.com/office/drawing/2010/main" val="0"/>
              </a:ext>
            </a:extLst>
          </a:blip>
          <a:srcRect t="-4404" r="59871" b="-1"/>
          <a:stretch/>
        </p:blipFill>
        <p:spPr>
          <a:xfrm>
            <a:off x="6853952" y="2800159"/>
            <a:ext cx="464483" cy="433622"/>
          </a:xfrm>
          <a:prstGeom prst="rect">
            <a:avLst/>
          </a:prstGeom>
        </p:spPr>
      </p:pic>
      <p:pic>
        <p:nvPicPr>
          <p:cNvPr id="97" name="Picture 96"/>
          <p:cNvPicPr>
            <a:picLocks noChangeAspect="1"/>
          </p:cNvPicPr>
          <p:nvPr/>
        </p:nvPicPr>
        <p:blipFill rotWithShape="1">
          <a:blip r:embed="rId5">
            <a:extLst>
              <a:ext uri="{28A0092B-C50C-407E-A947-70E740481C1C}">
                <a14:useLocalDpi xmlns:a14="http://schemas.microsoft.com/office/drawing/2010/main" val="0"/>
              </a:ext>
            </a:extLst>
          </a:blip>
          <a:srcRect t="13569" b="2717"/>
          <a:stretch/>
        </p:blipFill>
        <p:spPr>
          <a:xfrm>
            <a:off x="4433557" y="2886973"/>
            <a:ext cx="996529" cy="352492"/>
          </a:xfrm>
          <a:prstGeom prst="rect">
            <a:avLst/>
          </a:prstGeom>
        </p:spPr>
      </p:pic>
      <p:cxnSp>
        <p:nvCxnSpPr>
          <p:cNvPr id="98" name="Straight Connector 97"/>
          <p:cNvCxnSpPr/>
          <p:nvPr/>
        </p:nvCxnSpPr>
        <p:spPr>
          <a:xfrm flipH="1">
            <a:off x="4253353" y="3252302"/>
            <a:ext cx="0" cy="36576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pic>
        <p:nvPicPr>
          <p:cNvPr id="99" name="Picture 98"/>
          <p:cNvPicPr>
            <a:picLocks noChangeAspect="1"/>
          </p:cNvPicPr>
          <p:nvPr/>
        </p:nvPicPr>
        <p:blipFill rotWithShape="1">
          <a:blip r:embed="rId4">
            <a:extLst>
              <a:ext uri="{28A0092B-C50C-407E-A947-70E740481C1C}">
                <a14:useLocalDpi xmlns:a14="http://schemas.microsoft.com/office/drawing/2010/main" val="0"/>
              </a:ext>
            </a:extLst>
          </a:blip>
          <a:srcRect t="35846" r="67280"/>
          <a:stretch/>
        </p:blipFill>
        <p:spPr>
          <a:xfrm>
            <a:off x="6137674" y="3276742"/>
            <a:ext cx="391761" cy="363657"/>
          </a:xfrm>
          <a:prstGeom prst="rect">
            <a:avLst/>
          </a:prstGeom>
        </p:spPr>
      </p:pic>
      <p:sp>
        <p:nvSpPr>
          <p:cNvPr id="100" name="Rectangle 99"/>
          <p:cNvSpPr/>
          <p:nvPr/>
        </p:nvSpPr>
        <p:spPr>
          <a:xfrm>
            <a:off x="4431392" y="3733843"/>
            <a:ext cx="637128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upon finding such node, move it to the other cluster</a:t>
            </a:r>
            <a:endParaRPr lang="en-GB" sz="2400" dirty="0">
              <a:solidFill>
                <a:schemeClr val="tx1"/>
              </a:solidFill>
              <a:latin typeface="Agency FB" panose="020B0503020202020204" pitchFamily="34" charset="0"/>
            </a:endParaRPr>
          </a:p>
        </p:txBody>
      </p:sp>
      <p:cxnSp>
        <p:nvCxnSpPr>
          <p:cNvPr id="101" name="Straight Connector 100"/>
          <p:cNvCxnSpPr/>
          <p:nvPr/>
        </p:nvCxnSpPr>
        <p:spPr>
          <a:xfrm flipH="1">
            <a:off x="4253353" y="3792389"/>
            <a:ext cx="0" cy="36576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3668131" y="5209715"/>
            <a:ext cx="210" cy="385181"/>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668131" y="5710405"/>
            <a:ext cx="210" cy="385181"/>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730981" y="5158669"/>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(1)</a:t>
            </a:r>
            <a:endParaRPr lang="en-GB" sz="2000" b="1" dirty="0">
              <a:solidFill>
                <a:schemeClr val="tx1"/>
              </a:solidFill>
              <a:latin typeface="Cambria" panose="02040503050406030204" pitchFamily="18" charset="0"/>
            </a:endParaRPr>
          </a:p>
        </p:txBody>
      </p:sp>
      <p:sp>
        <p:nvSpPr>
          <p:cNvPr id="105" name="Rectangle 104"/>
          <p:cNvSpPr/>
          <p:nvPr/>
        </p:nvSpPr>
        <p:spPr>
          <a:xfrm>
            <a:off x="3737708" y="5677968"/>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(2)</a:t>
            </a:r>
            <a:endParaRPr lang="en-GB" sz="2000" b="1" dirty="0">
              <a:solidFill>
                <a:schemeClr val="tx1"/>
              </a:solidFill>
              <a:latin typeface="Cambria" panose="02040503050406030204" pitchFamily="18" charset="0"/>
            </a:endParaRPr>
          </a:p>
        </p:txBody>
      </p:sp>
      <p:sp>
        <p:nvSpPr>
          <p:cNvPr id="106" name="Rectangle 105"/>
          <p:cNvSpPr/>
          <p:nvPr/>
        </p:nvSpPr>
        <p:spPr>
          <a:xfrm>
            <a:off x="4365121" y="5142778"/>
            <a:ext cx="637128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add the two new clusters to </a:t>
            </a:r>
            <a:endParaRPr lang="en-GB" sz="2400" dirty="0">
              <a:solidFill>
                <a:schemeClr val="tx1"/>
              </a:solidFill>
              <a:latin typeface="Agency FB" panose="020B0503020202020204" pitchFamily="34" charset="0"/>
            </a:endParaRPr>
          </a:p>
        </p:txBody>
      </p:sp>
      <p:sp>
        <p:nvSpPr>
          <p:cNvPr id="107" name="Rectangle 106"/>
          <p:cNvSpPr/>
          <p:nvPr/>
        </p:nvSpPr>
        <p:spPr>
          <a:xfrm>
            <a:off x="4365121" y="5617358"/>
            <a:ext cx="637128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dequeuer         if </a:t>
            </a:r>
            <a:endParaRPr lang="en-GB" sz="2400" dirty="0">
              <a:solidFill>
                <a:schemeClr val="tx1"/>
              </a:solidFill>
              <a:latin typeface="Agency FB" panose="020B0503020202020204" pitchFamily="34" charset="0"/>
            </a:endParaRPr>
          </a:p>
        </p:txBody>
      </p:sp>
      <p:pic>
        <p:nvPicPr>
          <p:cNvPr id="108" name="Picture 107"/>
          <p:cNvPicPr>
            <a:picLocks noChangeAspect="1"/>
          </p:cNvPicPr>
          <p:nvPr/>
        </p:nvPicPr>
        <p:blipFill rotWithShape="1">
          <a:blip r:embed="rId3">
            <a:extLst>
              <a:ext uri="{28A0092B-C50C-407E-A947-70E740481C1C}">
                <a14:useLocalDpi xmlns:a14="http://schemas.microsoft.com/office/drawing/2010/main" val="0"/>
              </a:ext>
            </a:extLst>
          </a:blip>
          <a:srcRect t="-4404" r="59871" b="-1"/>
          <a:stretch/>
        </p:blipFill>
        <p:spPr>
          <a:xfrm>
            <a:off x="5395344" y="5605120"/>
            <a:ext cx="464483" cy="433622"/>
          </a:xfrm>
          <a:prstGeom prst="rect">
            <a:avLst/>
          </a:prstGeom>
        </p:spPr>
      </p:pic>
      <p:pic>
        <p:nvPicPr>
          <p:cNvPr id="109" name="Picture 10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48014" y="5711912"/>
            <a:ext cx="1331288" cy="395672"/>
          </a:xfrm>
          <a:prstGeom prst="rect">
            <a:avLst/>
          </a:prstGeom>
        </p:spPr>
      </p:pic>
      <p:pic>
        <p:nvPicPr>
          <p:cNvPr id="110" name="Picture 10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1825" y="5171603"/>
            <a:ext cx="568363" cy="495496"/>
          </a:xfrm>
          <a:prstGeom prst="rect">
            <a:avLst/>
          </a:prstGeom>
        </p:spPr>
      </p:pic>
      <p:sp>
        <p:nvSpPr>
          <p:cNvPr id="52" name="Rectangle 51"/>
          <p:cNvSpPr/>
          <p:nvPr/>
        </p:nvSpPr>
        <p:spPr>
          <a:xfrm>
            <a:off x="4735521" y="257154"/>
            <a:ext cx="415627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Algorithm 1</a:t>
            </a:r>
            <a:endParaRPr lang="en-GB" sz="2400"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224487638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95520" cy="7506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0" name="Rectangle 19"/>
          <p:cNvSpPr/>
          <p:nvPr/>
        </p:nvSpPr>
        <p:spPr>
          <a:xfrm>
            <a:off x="58018" y="284815"/>
            <a:ext cx="4126195"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5.4 Experiments on </a:t>
            </a:r>
            <a:r>
              <a:rPr lang="en-US" sz="3600" b="1" dirty="0" err="1" smtClean="0">
                <a:solidFill>
                  <a:srgbClr val="FF5722"/>
                </a:solidFill>
                <a:latin typeface="Agency FB" panose="020B0503020202020204" pitchFamily="34" charset="0"/>
              </a:rPr>
              <a:t>Febrl</a:t>
            </a:r>
            <a:endParaRPr lang="en-GB" sz="3600" b="1" dirty="0">
              <a:solidFill>
                <a:srgbClr val="FF5722"/>
              </a:solidFill>
              <a:latin typeface="Agency FB" panose="020B0503020202020204" pitchFamily="34" charset="0"/>
            </a:endParaRPr>
          </a:p>
        </p:txBody>
      </p:sp>
      <p:sp>
        <p:nvSpPr>
          <p:cNvPr id="78" name="Rectangle 77"/>
          <p:cNvSpPr/>
          <p:nvPr/>
        </p:nvSpPr>
        <p:spPr>
          <a:xfrm>
            <a:off x="342900" y="3009303"/>
            <a:ext cx="1239844" cy="4746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5722"/>
                </a:solidFill>
                <a:latin typeface="Agency FB" panose="020B0503020202020204" pitchFamily="34" charset="0"/>
              </a:rPr>
              <a:t>MOVE</a:t>
            </a:r>
            <a:endParaRPr lang="en-GB" sz="3200" b="1" dirty="0">
              <a:solidFill>
                <a:srgbClr val="FF5722"/>
              </a:solidFill>
              <a:latin typeface="Agency FB" panose="020B0503020202020204" pitchFamily="34" charset="0"/>
            </a:endParaRPr>
          </a:p>
        </p:txBody>
      </p:sp>
      <p:sp>
        <p:nvSpPr>
          <p:cNvPr id="41" name="Rectangle 40"/>
          <p:cNvSpPr/>
          <p:nvPr/>
        </p:nvSpPr>
        <p:spPr>
          <a:xfrm>
            <a:off x="1882330" y="1262123"/>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01</a:t>
            </a:r>
            <a:endParaRPr lang="en-GB" sz="2400" b="1" dirty="0">
              <a:solidFill>
                <a:schemeClr val="tx1"/>
              </a:solidFill>
              <a:latin typeface="Cambria" panose="02040503050406030204" pitchFamily="18" charset="0"/>
            </a:endParaRPr>
          </a:p>
        </p:txBody>
      </p:sp>
      <p:sp>
        <p:nvSpPr>
          <p:cNvPr id="44" name="Rectangle 43"/>
          <p:cNvSpPr/>
          <p:nvPr/>
        </p:nvSpPr>
        <p:spPr>
          <a:xfrm>
            <a:off x="2765880" y="1110446"/>
            <a:ext cx="415627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For each neighbor cluster</a:t>
            </a:r>
            <a:endParaRPr lang="en-GB" sz="2400" dirty="0">
              <a:solidFill>
                <a:schemeClr val="tx1"/>
              </a:solidFill>
              <a:latin typeface="Agency FB" panose="020B0503020202020204" pitchFamily="34" charset="0"/>
            </a:endParaRPr>
          </a:p>
        </p:txBody>
      </p:sp>
      <p:cxnSp>
        <p:nvCxnSpPr>
          <p:cNvPr id="45" name="Straight Connector 44"/>
          <p:cNvCxnSpPr/>
          <p:nvPr/>
        </p:nvCxnSpPr>
        <p:spPr>
          <a:xfrm>
            <a:off x="2561363" y="1192642"/>
            <a:ext cx="0" cy="91440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483962" y="1542593"/>
            <a:ext cx="202505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do steps 2-3</a:t>
            </a:r>
            <a:endParaRPr lang="en-GB" sz="2400" dirty="0">
              <a:solidFill>
                <a:schemeClr val="tx1"/>
              </a:solidFill>
              <a:latin typeface="Agency FB" panose="020B0503020202020204" pitchFamily="34" charset="0"/>
            </a:endParaRPr>
          </a:p>
        </p:txBody>
      </p:sp>
      <p:cxnSp>
        <p:nvCxnSpPr>
          <p:cNvPr id="48" name="Straight Connector 47"/>
          <p:cNvCxnSpPr/>
          <p:nvPr/>
        </p:nvCxnSpPr>
        <p:spPr>
          <a:xfrm flipH="1">
            <a:off x="3359251" y="1647318"/>
            <a:ext cx="0" cy="36576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882330" y="2384720"/>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02</a:t>
            </a:r>
            <a:endParaRPr lang="en-GB" sz="2400" b="1" dirty="0">
              <a:solidFill>
                <a:schemeClr val="tx1"/>
              </a:solidFill>
              <a:latin typeface="Cambria" panose="02040503050406030204" pitchFamily="18" charset="0"/>
            </a:endParaRPr>
          </a:p>
        </p:txBody>
      </p:sp>
      <p:sp>
        <p:nvSpPr>
          <p:cNvPr id="50" name="Rectangle 49"/>
          <p:cNvSpPr/>
          <p:nvPr/>
        </p:nvSpPr>
        <p:spPr>
          <a:xfrm>
            <a:off x="2899599" y="2334403"/>
            <a:ext cx="408597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For each node                 connecte</a:t>
            </a:r>
            <a:r>
              <a:rPr lang="en-US" sz="2400" dirty="0" smtClean="0">
                <a:solidFill>
                  <a:schemeClr val="tx1"/>
                </a:solidFill>
                <a:latin typeface="Agency FB" panose="020B0503020202020204" pitchFamily="34" charset="0"/>
              </a:rPr>
              <a:t>d to</a:t>
            </a:r>
            <a:endParaRPr lang="en-GB" sz="2400" dirty="0">
              <a:solidFill>
                <a:schemeClr val="tx1"/>
              </a:solidFill>
              <a:latin typeface="Agency FB" panose="020B0503020202020204" pitchFamily="34" charset="0"/>
            </a:endParaRPr>
          </a:p>
        </p:txBody>
      </p:sp>
      <p:cxnSp>
        <p:nvCxnSpPr>
          <p:cNvPr id="51" name="Straight Connector 50"/>
          <p:cNvCxnSpPr/>
          <p:nvPr/>
        </p:nvCxnSpPr>
        <p:spPr>
          <a:xfrm>
            <a:off x="2561363" y="2315239"/>
            <a:ext cx="0" cy="109728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2825496" y="2441461"/>
            <a:ext cx="1463" cy="73152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431392" y="3193756"/>
            <a:ext cx="637128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Evaluate moving        to other clusters generates better result </a:t>
            </a:r>
            <a:endParaRPr lang="en-GB" sz="2400" dirty="0">
              <a:solidFill>
                <a:schemeClr val="tx1"/>
              </a:solidFill>
              <a:latin typeface="Agency FB" panose="020B0503020202020204" pitchFamily="34" charset="0"/>
            </a:endParaRPr>
          </a:p>
        </p:txBody>
      </p:sp>
      <p:sp>
        <p:nvSpPr>
          <p:cNvPr id="76" name="Rectangle 75"/>
          <p:cNvSpPr/>
          <p:nvPr/>
        </p:nvSpPr>
        <p:spPr>
          <a:xfrm>
            <a:off x="1847281" y="4619587"/>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Cambria" panose="02040503050406030204" pitchFamily="18" charset="0"/>
              </a:rPr>
              <a:t>03</a:t>
            </a:r>
            <a:endParaRPr lang="en-GB" sz="2400" b="1" dirty="0">
              <a:solidFill>
                <a:schemeClr val="tx1"/>
              </a:solidFill>
              <a:latin typeface="Cambria" panose="02040503050406030204" pitchFamily="18" charset="0"/>
            </a:endParaRPr>
          </a:p>
        </p:txBody>
      </p:sp>
      <p:sp>
        <p:nvSpPr>
          <p:cNvPr id="79" name="Rectangle 78"/>
          <p:cNvSpPr/>
          <p:nvPr/>
        </p:nvSpPr>
        <p:spPr>
          <a:xfrm>
            <a:off x="2864549" y="4562146"/>
            <a:ext cx="504607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Repeat step 2 until there is no more node to move</a:t>
            </a:r>
            <a:endParaRPr lang="en-GB" sz="2400" dirty="0">
              <a:solidFill>
                <a:schemeClr val="tx1"/>
              </a:solidFill>
              <a:latin typeface="Agency FB" panose="020B0503020202020204" pitchFamily="34" charset="0"/>
            </a:endParaRPr>
          </a:p>
        </p:txBody>
      </p:sp>
      <p:cxnSp>
        <p:nvCxnSpPr>
          <p:cNvPr id="80" name="Straight Connector 79"/>
          <p:cNvCxnSpPr/>
          <p:nvPr/>
        </p:nvCxnSpPr>
        <p:spPr>
          <a:xfrm>
            <a:off x="2526314" y="4550106"/>
            <a:ext cx="0" cy="109728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2790447" y="4604857"/>
            <a:ext cx="0" cy="45720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pic>
        <p:nvPicPr>
          <p:cNvPr id="90" name="Picture 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6758" y="1172413"/>
            <a:ext cx="1157474" cy="415329"/>
          </a:xfrm>
          <a:prstGeom prst="rect">
            <a:avLst/>
          </a:prstGeom>
        </p:spPr>
      </p:pic>
      <p:pic>
        <p:nvPicPr>
          <p:cNvPr id="91" name="Picture 9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4123" y="2309451"/>
            <a:ext cx="972261" cy="460298"/>
          </a:xfrm>
          <a:prstGeom prst="rect">
            <a:avLst/>
          </a:prstGeom>
        </p:spPr>
      </p:pic>
      <p:pic>
        <p:nvPicPr>
          <p:cNvPr id="92" name="Picture 91"/>
          <p:cNvPicPr>
            <a:picLocks noChangeAspect="1"/>
          </p:cNvPicPr>
          <p:nvPr/>
        </p:nvPicPr>
        <p:blipFill rotWithShape="1">
          <a:blip r:embed="rId3">
            <a:extLst>
              <a:ext uri="{28A0092B-C50C-407E-A947-70E740481C1C}">
                <a14:useLocalDpi xmlns:a14="http://schemas.microsoft.com/office/drawing/2010/main" val="0"/>
              </a:ext>
            </a:extLst>
          </a:blip>
          <a:srcRect t="-4404" r="59871" b="-1"/>
          <a:stretch/>
        </p:blipFill>
        <p:spPr>
          <a:xfrm>
            <a:off x="6658489" y="2327773"/>
            <a:ext cx="464483" cy="433622"/>
          </a:xfrm>
          <a:prstGeom prst="rect">
            <a:avLst/>
          </a:prstGeom>
        </p:spPr>
      </p:pic>
      <p:sp>
        <p:nvSpPr>
          <p:cNvPr id="93" name="Rectangle 92"/>
          <p:cNvSpPr/>
          <p:nvPr/>
        </p:nvSpPr>
        <p:spPr>
          <a:xfrm>
            <a:off x="2906788" y="2783066"/>
            <a:ext cx="441701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For each node                    connecte</a:t>
            </a:r>
            <a:r>
              <a:rPr lang="en-US" sz="2400" dirty="0" smtClean="0">
                <a:solidFill>
                  <a:schemeClr val="tx1"/>
                </a:solidFill>
                <a:latin typeface="Agency FB" panose="020B0503020202020204" pitchFamily="34" charset="0"/>
              </a:rPr>
              <a:t>d to</a:t>
            </a:r>
            <a:endParaRPr lang="en-GB" sz="2400" dirty="0">
              <a:solidFill>
                <a:schemeClr val="tx1"/>
              </a:solidFill>
              <a:latin typeface="Agency FB" panose="020B0503020202020204" pitchFamily="34" charset="0"/>
            </a:endParaRPr>
          </a:p>
        </p:txBody>
      </p:sp>
      <p:pic>
        <p:nvPicPr>
          <p:cNvPr id="96" name="Picture 95"/>
          <p:cNvPicPr>
            <a:picLocks noChangeAspect="1"/>
          </p:cNvPicPr>
          <p:nvPr/>
        </p:nvPicPr>
        <p:blipFill rotWithShape="1">
          <a:blip r:embed="rId3">
            <a:extLst>
              <a:ext uri="{28A0092B-C50C-407E-A947-70E740481C1C}">
                <a14:useLocalDpi xmlns:a14="http://schemas.microsoft.com/office/drawing/2010/main" val="0"/>
              </a:ext>
            </a:extLst>
          </a:blip>
          <a:srcRect t="-4404" r="59871" b="-1"/>
          <a:stretch/>
        </p:blipFill>
        <p:spPr>
          <a:xfrm>
            <a:off x="6853952" y="2800159"/>
            <a:ext cx="464483" cy="433622"/>
          </a:xfrm>
          <a:prstGeom prst="rect">
            <a:avLst/>
          </a:prstGeom>
        </p:spPr>
      </p:pic>
      <p:pic>
        <p:nvPicPr>
          <p:cNvPr id="97" name="Picture 96"/>
          <p:cNvPicPr>
            <a:picLocks noChangeAspect="1"/>
          </p:cNvPicPr>
          <p:nvPr/>
        </p:nvPicPr>
        <p:blipFill rotWithShape="1">
          <a:blip r:embed="rId5">
            <a:extLst>
              <a:ext uri="{28A0092B-C50C-407E-A947-70E740481C1C}">
                <a14:useLocalDpi xmlns:a14="http://schemas.microsoft.com/office/drawing/2010/main" val="0"/>
              </a:ext>
            </a:extLst>
          </a:blip>
          <a:srcRect t="13569" b="2717"/>
          <a:stretch/>
        </p:blipFill>
        <p:spPr>
          <a:xfrm>
            <a:off x="4433557" y="2886973"/>
            <a:ext cx="996529" cy="352492"/>
          </a:xfrm>
          <a:prstGeom prst="rect">
            <a:avLst/>
          </a:prstGeom>
        </p:spPr>
      </p:pic>
      <p:cxnSp>
        <p:nvCxnSpPr>
          <p:cNvPr id="98" name="Straight Connector 97"/>
          <p:cNvCxnSpPr/>
          <p:nvPr/>
        </p:nvCxnSpPr>
        <p:spPr>
          <a:xfrm flipH="1">
            <a:off x="4253353" y="3252302"/>
            <a:ext cx="0" cy="36576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pic>
        <p:nvPicPr>
          <p:cNvPr id="99" name="Picture 98"/>
          <p:cNvPicPr>
            <a:picLocks noChangeAspect="1"/>
          </p:cNvPicPr>
          <p:nvPr/>
        </p:nvPicPr>
        <p:blipFill rotWithShape="1">
          <a:blip r:embed="rId4">
            <a:extLst>
              <a:ext uri="{28A0092B-C50C-407E-A947-70E740481C1C}">
                <a14:useLocalDpi xmlns:a14="http://schemas.microsoft.com/office/drawing/2010/main" val="0"/>
              </a:ext>
            </a:extLst>
          </a:blip>
          <a:srcRect t="35846" r="67280"/>
          <a:stretch/>
        </p:blipFill>
        <p:spPr>
          <a:xfrm>
            <a:off x="6137674" y="3276742"/>
            <a:ext cx="391761" cy="363657"/>
          </a:xfrm>
          <a:prstGeom prst="rect">
            <a:avLst/>
          </a:prstGeom>
        </p:spPr>
      </p:pic>
      <p:sp>
        <p:nvSpPr>
          <p:cNvPr id="100" name="Rectangle 99"/>
          <p:cNvSpPr/>
          <p:nvPr/>
        </p:nvSpPr>
        <p:spPr>
          <a:xfrm>
            <a:off x="4431392" y="3733843"/>
            <a:ext cx="637128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upon finding such node, move it to the other cluster</a:t>
            </a:r>
            <a:endParaRPr lang="en-GB" sz="2400" dirty="0">
              <a:solidFill>
                <a:schemeClr val="tx1"/>
              </a:solidFill>
              <a:latin typeface="Agency FB" panose="020B0503020202020204" pitchFamily="34" charset="0"/>
            </a:endParaRPr>
          </a:p>
        </p:txBody>
      </p:sp>
      <p:cxnSp>
        <p:nvCxnSpPr>
          <p:cNvPr id="101" name="Straight Connector 100"/>
          <p:cNvCxnSpPr/>
          <p:nvPr/>
        </p:nvCxnSpPr>
        <p:spPr>
          <a:xfrm flipH="1">
            <a:off x="4253353" y="3792389"/>
            <a:ext cx="0" cy="365760"/>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3668131" y="5209715"/>
            <a:ext cx="210" cy="385181"/>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668131" y="5710405"/>
            <a:ext cx="210" cy="385181"/>
          </a:xfrm>
          <a:prstGeom prst="line">
            <a:avLst/>
          </a:prstGeom>
          <a:ln w="57150">
            <a:solidFill>
              <a:srgbClr val="0AA06E"/>
            </a:solidFill>
            <a:prstDash val="solid"/>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730981" y="5158669"/>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(1)</a:t>
            </a:r>
            <a:endParaRPr lang="en-GB" sz="2000" b="1" dirty="0">
              <a:solidFill>
                <a:schemeClr val="tx1"/>
              </a:solidFill>
              <a:latin typeface="Cambria" panose="02040503050406030204" pitchFamily="18" charset="0"/>
            </a:endParaRPr>
          </a:p>
        </p:txBody>
      </p:sp>
      <p:sp>
        <p:nvSpPr>
          <p:cNvPr id="105" name="Rectangle 104"/>
          <p:cNvSpPr/>
          <p:nvPr/>
        </p:nvSpPr>
        <p:spPr>
          <a:xfrm>
            <a:off x="3737708" y="5677968"/>
            <a:ext cx="571500" cy="46356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(2)</a:t>
            </a:r>
            <a:endParaRPr lang="en-GB" sz="2000" b="1" dirty="0">
              <a:solidFill>
                <a:schemeClr val="tx1"/>
              </a:solidFill>
              <a:latin typeface="Cambria" panose="02040503050406030204" pitchFamily="18" charset="0"/>
            </a:endParaRPr>
          </a:p>
        </p:txBody>
      </p:sp>
      <p:sp>
        <p:nvSpPr>
          <p:cNvPr id="106" name="Rectangle 105"/>
          <p:cNvSpPr/>
          <p:nvPr/>
        </p:nvSpPr>
        <p:spPr>
          <a:xfrm>
            <a:off x="4365121" y="5142778"/>
            <a:ext cx="637128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add the two new clusters to </a:t>
            </a:r>
            <a:endParaRPr lang="en-GB" sz="2400" dirty="0">
              <a:solidFill>
                <a:schemeClr val="tx1"/>
              </a:solidFill>
              <a:latin typeface="Agency FB" panose="020B0503020202020204" pitchFamily="34" charset="0"/>
            </a:endParaRPr>
          </a:p>
        </p:txBody>
      </p:sp>
      <p:sp>
        <p:nvSpPr>
          <p:cNvPr id="107" name="Rectangle 106"/>
          <p:cNvSpPr/>
          <p:nvPr/>
        </p:nvSpPr>
        <p:spPr>
          <a:xfrm>
            <a:off x="4365121" y="5617358"/>
            <a:ext cx="637128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dequeuer         if </a:t>
            </a:r>
            <a:endParaRPr lang="en-GB" sz="2400" dirty="0">
              <a:solidFill>
                <a:schemeClr val="tx1"/>
              </a:solidFill>
              <a:latin typeface="Agency FB" panose="020B0503020202020204" pitchFamily="34" charset="0"/>
            </a:endParaRPr>
          </a:p>
        </p:txBody>
      </p:sp>
      <p:pic>
        <p:nvPicPr>
          <p:cNvPr id="108" name="Picture 107"/>
          <p:cNvPicPr>
            <a:picLocks noChangeAspect="1"/>
          </p:cNvPicPr>
          <p:nvPr/>
        </p:nvPicPr>
        <p:blipFill rotWithShape="1">
          <a:blip r:embed="rId3">
            <a:extLst>
              <a:ext uri="{28A0092B-C50C-407E-A947-70E740481C1C}">
                <a14:useLocalDpi xmlns:a14="http://schemas.microsoft.com/office/drawing/2010/main" val="0"/>
              </a:ext>
            </a:extLst>
          </a:blip>
          <a:srcRect t="-4404" r="59871" b="-1"/>
          <a:stretch/>
        </p:blipFill>
        <p:spPr>
          <a:xfrm>
            <a:off x="5395344" y="5605120"/>
            <a:ext cx="464483" cy="433622"/>
          </a:xfrm>
          <a:prstGeom prst="rect">
            <a:avLst/>
          </a:prstGeom>
        </p:spPr>
      </p:pic>
      <p:pic>
        <p:nvPicPr>
          <p:cNvPr id="109" name="Picture 10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48014" y="5711912"/>
            <a:ext cx="1331288" cy="395672"/>
          </a:xfrm>
          <a:prstGeom prst="rect">
            <a:avLst/>
          </a:prstGeom>
        </p:spPr>
      </p:pic>
      <p:pic>
        <p:nvPicPr>
          <p:cNvPr id="110" name="Picture 10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1825" y="5171603"/>
            <a:ext cx="568363" cy="495496"/>
          </a:xfrm>
          <a:prstGeom prst="rect">
            <a:avLst/>
          </a:prstGeom>
        </p:spPr>
      </p:pic>
      <p:sp>
        <p:nvSpPr>
          <p:cNvPr id="52" name="Rectangle 51"/>
          <p:cNvSpPr/>
          <p:nvPr/>
        </p:nvSpPr>
        <p:spPr>
          <a:xfrm>
            <a:off x="4735521" y="257154"/>
            <a:ext cx="415627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Algorithm 1</a:t>
            </a:r>
            <a:endParaRPr lang="en-GB" sz="2400"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28857043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07127"/>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053350" y="2068687"/>
            <a:ext cx="4288218" cy="151361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200" b="1" dirty="0" smtClean="0">
                <a:solidFill>
                  <a:srgbClr val="212121"/>
                </a:solidFill>
                <a:latin typeface="Agency FB" panose="020B0503020202020204" pitchFamily="34" charset="0"/>
              </a:rPr>
              <a:t>Questions</a:t>
            </a:r>
            <a:endParaRPr lang="en-GB" sz="7200" dirty="0"/>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53350" y="3235013"/>
            <a:ext cx="4288218" cy="151361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200" b="1" dirty="0" smtClean="0">
                <a:solidFill>
                  <a:srgbClr val="FF5722"/>
                </a:solidFill>
                <a:latin typeface="Agency FB" panose="020B0503020202020204" pitchFamily="34" charset="0"/>
              </a:rPr>
              <a:t>Are Welcome</a:t>
            </a:r>
            <a:endParaRPr lang="en-GB" sz="7200" dirty="0">
              <a:solidFill>
                <a:srgbClr val="FF5722"/>
              </a:solidFill>
            </a:endParaRPr>
          </a:p>
        </p:txBody>
      </p:sp>
      <p:cxnSp>
        <p:nvCxnSpPr>
          <p:cNvPr id="21" name="Straight Connector 20"/>
          <p:cNvCxnSpPr/>
          <p:nvPr/>
        </p:nvCxnSpPr>
        <p:spPr>
          <a:xfrm rot="16200000" flipH="1">
            <a:off x="1755649" y="569773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3" name="Parallelogram 12"/>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00</a:t>
            </a:r>
            <a:endParaRPr lang="en-GB" b="1" dirty="0">
              <a:solidFill>
                <a:srgbClr val="21212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4022019723"/>
      </p:ext>
    </p:extLst>
  </p:cSld>
  <p:clrMapOvr>
    <a:masterClrMapping/>
  </p:clrMapOvr>
  <mc:AlternateContent xmlns:mc="http://schemas.openxmlformats.org/markup-compatibility/2006" xmlns:p14="http://schemas.microsoft.com/office/powerpoint/2010/main">
    <mc:Choice Requires="p14">
      <p:transition spd="slow" p14:dur="2000" advTm="427860"/>
    </mc:Choice>
    <mc:Fallback xmlns="">
      <p:transition spd="slow" advTm="4278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07127"/>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894803" y="2634092"/>
            <a:ext cx="2316362" cy="151361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200" b="1" dirty="0" smtClean="0">
                <a:solidFill>
                  <a:srgbClr val="212121"/>
                </a:solidFill>
                <a:latin typeface="Agency FB" panose="020B0503020202020204" pitchFamily="34" charset="0"/>
              </a:rPr>
              <a:t>Thank </a:t>
            </a:r>
            <a:endParaRPr lang="en-GB" sz="7200" dirty="0"/>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527587" y="2823814"/>
            <a:ext cx="2403433" cy="109361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200" b="1" dirty="0" smtClean="0">
                <a:solidFill>
                  <a:srgbClr val="FF5722"/>
                </a:solidFill>
                <a:latin typeface="Agency FB" panose="020B0503020202020204" pitchFamily="34" charset="0"/>
              </a:rPr>
              <a:t>You</a:t>
            </a:r>
            <a:endParaRPr lang="en-GB" sz="7200" dirty="0">
              <a:solidFill>
                <a:srgbClr val="FF5722"/>
              </a:solidFill>
            </a:endParaRPr>
          </a:p>
        </p:txBody>
      </p:sp>
      <p:cxnSp>
        <p:nvCxnSpPr>
          <p:cNvPr id="21" name="Straight Connector 20"/>
          <p:cNvCxnSpPr/>
          <p:nvPr/>
        </p:nvCxnSpPr>
        <p:spPr>
          <a:xfrm rot="16200000" flipH="1">
            <a:off x="1755649" y="569773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3" name="Parallelogram 12"/>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00</a:t>
            </a:r>
            <a:endParaRPr lang="en-GB" b="1" dirty="0">
              <a:solidFill>
                <a:srgbClr val="212121"/>
              </a:solidFill>
              <a:latin typeface="Agency FB" panose="020B0503020202020204" pitchFamily="34" charset="0"/>
            </a:endParaRPr>
          </a:p>
        </p:txBody>
      </p:sp>
    </p:spTree>
    <p:extLst>
      <p:ext uri="{BB962C8B-B14F-4D97-AF65-F5344CB8AC3E}">
        <p14:creationId xmlns:p14="http://schemas.microsoft.com/office/powerpoint/2010/main" val="243300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7"/>
          <p:cNvSpPr>
            <a:spLocks noChangeAspect="1" noChangeArrowheads="1" noTextEdit="1"/>
          </p:cNvSpPr>
          <p:nvPr/>
        </p:nvSpPr>
        <p:spPr bwMode="auto">
          <a:xfrm>
            <a:off x="3636963" y="288925"/>
            <a:ext cx="8248650"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nvGrpSpPr>
          <p:cNvPr id="7" name="Group 6"/>
          <p:cNvGrpSpPr/>
          <p:nvPr/>
        </p:nvGrpSpPr>
        <p:grpSpPr>
          <a:xfrm>
            <a:off x="1516024" y="1654176"/>
            <a:ext cx="8248650" cy="3070225"/>
            <a:chOff x="2449226" y="3136297"/>
            <a:chExt cx="8248650" cy="3070225"/>
          </a:xfrm>
        </p:grpSpPr>
        <p:sp>
          <p:nvSpPr>
            <p:cNvPr id="8" name="Rounded Rectangle 7"/>
            <p:cNvSpPr/>
            <p:nvPr/>
          </p:nvSpPr>
          <p:spPr>
            <a:xfrm>
              <a:off x="2963894" y="3415936"/>
              <a:ext cx="7715250" cy="519114"/>
            </a:xfrm>
            <a:prstGeom prst="roundRect">
              <a:avLst>
                <a:gd name="adj" fmla="val 9328"/>
              </a:avLst>
            </a:prstGeom>
            <a:solidFill>
              <a:srgbClr val="FF572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utoShape 27"/>
            <p:cNvSpPr>
              <a:spLocks noChangeAspect="1" noChangeArrowheads="1" noTextEdit="1"/>
            </p:cNvSpPr>
            <p:nvPr/>
          </p:nvSpPr>
          <p:spPr bwMode="auto">
            <a:xfrm>
              <a:off x="2449226" y="3136297"/>
              <a:ext cx="8248650"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Rectangle 29"/>
            <p:cNvSpPr>
              <a:spLocks noChangeArrowheads="1"/>
            </p:cNvSpPr>
            <p:nvPr/>
          </p:nvSpPr>
          <p:spPr bwMode="auto">
            <a:xfrm>
              <a:off x="2457164" y="3142647"/>
              <a:ext cx="519113"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Rectangle 30"/>
            <p:cNvSpPr>
              <a:spLocks noChangeArrowheads="1"/>
            </p:cNvSpPr>
            <p:nvPr/>
          </p:nvSpPr>
          <p:spPr bwMode="auto">
            <a:xfrm>
              <a:off x="2976276" y="3142647"/>
              <a:ext cx="665163"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Rectangle 31"/>
            <p:cNvSpPr>
              <a:spLocks noChangeArrowheads="1"/>
            </p:cNvSpPr>
            <p:nvPr/>
          </p:nvSpPr>
          <p:spPr bwMode="auto">
            <a:xfrm>
              <a:off x="3641439" y="3142647"/>
              <a:ext cx="56197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Rectangle 32"/>
            <p:cNvSpPr>
              <a:spLocks noChangeArrowheads="1"/>
            </p:cNvSpPr>
            <p:nvPr/>
          </p:nvSpPr>
          <p:spPr bwMode="auto">
            <a:xfrm>
              <a:off x="4203414" y="3142647"/>
              <a:ext cx="1454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Rectangle 33"/>
            <p:cNvSpPr>
              <a:spLocks noChangeArrowheads="1"/>
            </p:cNvSpPr>
            <p:nvPr/>
          </p:nvSpPr>
          <p:spPr bwMode="auto">
            <a:xfrm>
              <a:off x="5657564" y="3142647"/>
              <a:ext cx="2089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Rectangle 34"/>
            <p:cNvSpPr>
              <a:spLocks noChangeArrowheads="1"/>
            </p:cNvSpPr>
            <p:nvPr/>
          </p:nvSpPr>
          <p:spPr bwMode="auto">
            <a:xfrm>
              <a:off x="7746714" y="3142647"/>
              <a:ext cx="1633538"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Rectangle 35"/>
            <p:cNvSpPr>
              <a:spLocks noChangeArrowheads="1"/>
            </p:cNvSpPr>
            <p:nvPr/>
          </p:nvSpPr>
          <p:spPr bwMode="auto">
            <a:xfrm>
              <a:off x="9380251" y="3142647"/>
              <a:ext cx="130492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Rectangle 36"/>
            <p:cNvSpPr>
              <a:spLocks noChangeArrowheads="1"/>
            </p:cNvSpPr>
            <p:nvPr/>
          </p:nvSpPr>
          <p:spPr bwMode="auto">
            <a:xfrm>
              <a:off x="2457164" y="3417285"/>
              <a:ext cx="519113" cy="2743200"/>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Rectangle 37"/>
            <p:cNvSpPr>
              <a:spLocks noChangeArrowheads="1"/>
            </p:cNvSpPr>
            <p:nvPr/>
          </p:nvSpPr>
          <p:spPr bwMode="auto">
            <a:xfrm>
              <a:off x="2976276" y="3417285"/>
              <a:ext cx="665163"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Rectangle 38"/>
            <p:cNvSpPr>
              <a:spLocks noChangeArrowheads="1"/>
            </p:cNvSpPr>
            <p:nvPr/>
          </p:nvSpPr>
          <p:spPr bwMode="auto">
            <a:xfrm>
              <a:off x="3641439" y="3417285"/>
              <a:ext cx="56197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Rectangle 39"/>
            <p:cNvSpPr>
              <a:spLocks noChangeArrowheads="1"/>
            </p:cNvSpPr>
            <p:nvPr/>
          </p:nvSpPr>
          <p:spPr bwMode="auto">
            <a:xfrm>
              <a:off x="4203414" y="3417285"/>
              <a:ext cx="1454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Rectangle 40"/>
            <p:cNvSpPr>
              <a:spLocks noChangeArrowheads="1"/>
            </p:cNvSpPr>
            <p:nvPr/>
          </p:nvSpPr>
          <p:spPr bwMode="auto">
            <a:xfrm>
              <a:off x="5657564" y="3417285"/>
              <a:ext cx="2089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Rectangle 41"/>
            <p:cNvSpPr>
              <a:spLocks noChangeArrowheads="1"/>
            </p:cNvSpPr>
            <p:nvPr/>
          </p:nvSpPr>
          <p:spPr bwMode="auto">
            <a:xfrm>
              <a:off x="7746714" y="3417285"/>
              <a:ext cx="1633538"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Rectangle 42"/>
            <p:cNvSpPr>
              <a:spLocks noChangeArrowheads="1"/>
            </p:cNvSpPr>
            <p:nvPr/>
          </p:nvSpPr>
          <p:spPr bwMode="auto">
            <a:xfrm>
              <a:off x="9380251" y="3417285"/>
              <a:ext cx="130492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Rectangle 43"/>
            <p:cNvSpPr>
              <a:spLocks noChangeArrowheads="1"/>
            </p:cNvSpPr>
            <p:nvPr/>
          </p:nvSpPr>
          <p:spPr bwMode="auto">
            <a:xfrm>
              <a:off x="2976276" y="3691922"/>
              <a:ext cx="665163"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Rectangle 44"/>
            <p:cNvSpPr>
              <a:spLocks noChangeArrowheads="1"/>
            </p:cNvSpPr>
            <p:nvPr/>
          </p:nvSpPr>
          <p:spPr bwMode="auto">
            <a:xfrm>
              <a:off x="3641439" y="3691922"/>
              <a:ext cx="561975"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Rectangle 45"/>
            <p:cNvSpPr>
              <a:spLocks noChangeArrowheads="1"/>
            </p:cNvSpPr>
            <p:nvPr/>
          </p:nvSpPr>
          <p:spPr bwMode="auto">
            <a:xfrm>
              <a:off x="4203414" y="3691922"/>
              <a:ext cx="1454150"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Rectangle 46"/>
            <p:cNvSpPr>
              <a:spLocks noChangeArrowheads="1"/>
            </p:cNvSpPr>
            <p:nvPr/>
          </p:nvSpPr>
          <p:spPr bwMode="auto">
            <a:xfrm>
              <a:off x="5657564" y="3691922"/>
              <a:ext cx="2089150"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Rectangle 47"/>
            <p:cNvSpPr>
              <a:spLocks noChangeArrowheads="1"/>
            </p:cNvSpPr>
            <p:nvPr/>
          </p:nvSpPr>
          <p:spPr bwMode="auto">
            <a:xfrm>
              <a:off x="7746714" y="3691922"/>
              <a:ext cx="1633538"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Rectangle 48"/>
            <p:cNvSpPr>
              <a:spLocks noChangeArrowheads="1"/>
            </p:cNvSpPr>
            <p:nvPr/>
          </p:nvSpPr>
          <p:spPr bwMode="auto">
            <a:xfrm>
              <a:off x="9380251" y="3691922"/>
              <a:ext cx="1304925"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Rectangle 49"/>
            <p:cNvSpPr>
              <a:spLocks noChangeArrowheads="1"/>
            </p:cNvSpPr>
            <p:nvPr/>
          </p:nvSpPr>
          <p:spPr bwMode="auto">
            <a:xfrm>
              <a:off x="2976276" y="3964972"/>
              <a:ext cx="665163"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Rectangle 50"/>
            <p:cNvSpPr>
              <a:spLocks noChangeArrowheads="1"/>
            </p:cNvSpPr>
            <p:nvPr/>
          </p:nvSpPr>
          <p:spPr bwMode="auto">
            <a:xfrm>
              <a:off x="3641439" y="3964972"/>
              <a:ext cx="56197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Rectangle 51"/>
            <p:cNvSpPr>
              <a:spLocks noChangeArrowheads="1"/>
            </p:cNvSpPr>
            <p:nvPr/>
          </p:nvSpPr>
          <p:spPr bwMode="auto">
            <a:xfrm>
              <a:off x="4203414" y="3964972"/>
              <a:ext cx="1454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Rectangle 52"/>
            <p:cNvSpPr>
              <a:spLocks noChangeArrowheads="1"/>
            </p:cNvSpPr>
            <p:nvPr/>
          </p:nvSpPr>
          <p:spPr bwMode="auto">
            <a:xfrm>
              <a:off x="5657564" y="3964972"/>
              <a:ext cx="2089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Rectangle 53"/>
            <p:cNvSpPr>
              <a:spLocks noChangeArrowheads="1"/>
            </p:cNvSpPr>
            <p:nvPr/>
          </p:nvSpPr>
          <p:spPr bwMode="auto">
            <a:xfrm>
              <a:off x="7746714" y="3964972"/>
              <a:ext cx="1633538"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Rectangle 54"/>
            <p:cNvSpPr>
              <a:spLocks noChangeArrowheads="1"/>
            </p:cNvSpPr>
            <p:nvPr/>
          </p:nvSpPr>
          <p:spPr bwMode="auto">
            <a:xfrm>
              <a:off x="9380251" y="3964972"/>
              <a:ext cx="130492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Rectangle 55"/>
            <p:cNvSpPr>
              <a:spLocks noChangeArrowheads="1"/>
            </p:cNvSpPr>
            <p:nvPr/>
          </p:nvSpPr>
          <p:spPr bwMode="auto">
            <a:xfrm>
              <a:off x="2976276" y="4239610"/>
              <a:ext cx="665163"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Rectangle 56"/>
            <p:cNvSpPr>
              <a:spLocks noChangeArrowheads="1"/>
            </p:cNvSpPr>
            <p:nvPr/>
          </p:nvSpPr>
          <p:spPr bwMode="auto">
            <a:xfrm>
              <a:off x="3641439" y="4239610"/>
              <a:ext cx="56197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Rectangle 57"/>
            <p:cNvSpPr>
              <a:spLocks noChangeArrowheads="1"/>
            </p:cNvSpPr>
            <p:nvPr/>
          </p:nvSpPr>
          <p:spPr bwMode="auto">
            <a:xfrm>
              <a:off x="4203414" y="4239610"/>
              <a:ext cx="1454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Rectangle 58"/>
            <p:cNvSpPr>
              <a:spLocks noChangeArrowheads="1"/>
            </p:cNvSpPr>
            <p:nvPr/>
          </p:nvSpPr>
          <p:spPr bwMode="auto">
            <a:xfrm>
              <a:off x="5657564" y="4239610"/>
              <a:ext cx="2089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Rectangle 59"/>
            <p:cNvSpPr>
              <a:spLocks noChangeArrowheads="1"/>
            </p:cNvSpPr>
            <p:nvPr/>
          </p:nvSpPr>
          <p:spPr bwMode="auto">
            <a:xfrm>
              <a:off x="7746714" y="4239610"/>
              <a:ext cx="1633538"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Rectangle 60"/>
            <p:cNvSpPr>
              <a:spLocks noChangeArrowheads="1"/>
            </p:cNvSpPr>
            <p:nvPr/>
          </p:nvSpPr>
          <p:spPr bwMode="auto">
            <a:xfrm>
              <a:off x="9380251" y="4239610"/>
              <a:ext cx="130492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Rectangle 61"/>
            <p:cNvSpPr>
              <a:spLocks noChangeArrowheads="1"/>
            </p:cNvSpPr>
            <p:nvPr/>
          </p:nvSpPr>
          <p:spPr bwMode="auto">
            <a:xfrm>
              <a:off x="2976276" y="4514247"/>
              <a:ext cx="665163"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Rectangle 62"/>
            <p:cNvSpPr>
              <a:spLocks noChangeArrowheads="1"/>
            </p:cNvSpPr>
            <p:nvPr/>
          </p:nvSpPr>
          <p:spPr bwMode="auto">
            <a:xfrm>
              <a:off x="3641439" y="4514247"/>
              <a:ext cx="56197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Rectangle 63"/>
            <p:cNvSpPr>
              <a:spLocks noChangeArrowheads="1"/>
            </p:cNvSpPr>
            <p:nvPr/>
          </p:nvSpPr>
          <p:spPr bwMode="auto">
            <a:xfrm>
              <a:off x="4203414" y="4514247"/>
              <a:ext cx="1454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Rectangle 64"/>
            <p:cNvSpPr>
              <a:spLocks noChangeArrowheads="1"/>
            </p:cNvSpPr>
            <p:nvPr/>
          </p:nvSpPr>
          <p:spPr bwMode="auto">
            <a:xfrm>
              <a:off x="5657564" y="4514247"/>
              <a:ext cx="2089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Rectangle 65"/>
            <p:cNvSpPr>
              <a:spLocks noChangeArrowheads="1"/>
            </p:cNvSpPr>
            <p:nvPr/>
          </p:nvSpPr>
          <p:spPr bwMode="auto">
            <a:xfrm>
              <a:off x="7746714" y="4514247"/>
              <a:ext cx="1633538"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Rectangle 66"/>
            <p:cNvSpPr>
              <a:spLocks noChangeArrowheads="1"/>
            </p:cNvSpPr>
            <p:nvPr/>
          </p:nvSpPr>
          <p:spPr bwMode="auto">
            <a:xfrm>
              <a:off x="9380251" y="4514247"/>
              <a:ext cx="130492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Rectangle 67"/>
            <p:cNvSpPr>
              <a:spLocks noChangeArrowheads="1"/>
            </p:cNvSpPr>
            <p:nvPr/>
          </p:nvSpPr>
          <p:spPr bwMode="auto">
            <a:xfrm>
              <a:off x="2976276" y="4788885"/>
              <a:ext cx="665163"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Rectangle 68"/>
            <p:cNvSpPr>
              <a:spLocks noChangeArrowheads="1"/>
            </p:cNvSpPr>
            <p:nvPr/>
          </p:nvSpPr>
          <p:spPr bwMode="auto">
            <a:xfrm>
              <a:off x="3641439" y="4788885"/>
              <a:ext cx="56197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Rectangle 69"/>
            <p:cNvSpPr>
              <a:spLocks noChangeArrowheads="1"/>
            </p:cNvSpPr>
            <p:nvPr/>
          </p:nvSpPr>
          <p:spPr bwMode="auto">
            <a:xfrm>
              <a:off x="4203414" y="4788885"/>
              <a:ext cx="1454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Rectangle 70"/>
            <p:cNvSpPr>
              <a:spLocks noChangeArrowheads="1"/>
            </p:cNvSpPr>
            <p:nvPr/>
          </p:nvSpPr>
          <p:spPr bwMode="auto">
            <a:xfrm>
              <a:off x="5657564" y="4788885"/>
              <a:ext cx="2089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Rectangle 71"/>
            <p:cNvSpPr>
              <a:spLocks noChangeArrowheads="1"/>
            </p:cNvSpPr>
            <p:nvPr/>
          </p:nvSpPr>
          <p:spPr bwMode="auto">
            <a:xfrm>
              <a:off x="7746714" y="4788885"/>
              <a:ext cx="1633538"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Rectangle 72"/>
            <p:cNvSpPr>
              <a:spLocks noChangeArrowheads="1"/>
            </p:cNvSpPr>
            <p:nvPr/>
          </p:nvSpPr>
          <p:spPr bwMode="auto">
            <a:xfrm>
              <a:off x="9380251" y="4788885"/>
              <a:ext cx="130492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Rectangle 73"/>
            <p:cNvSpPr>
              <a:spLocks noChangeArrowheads="1"/>
            </p:cNvSpPr>
            <p:nvPr/>
          </p:nvSpPr>
          <p:spPr bwMode="auto">
            <a:xfrm>
              <a:off x="2976276" y="5063522"/>
              <a:ext cx="665163"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Rectangle 74"/>
            <p:cNvSpPr>
              <a:spLocks noChangeArrowheads="1"/>
            </p:cNvSpPr>
            <p:nvPr/>
          </p:nvSpPr>
          <p:spPr bwMode="auto">
            <a:xfrm>
              <a:off x="3641439" y="5063522"/>
              <a:ext cx="56197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Rectangle 75"/>
            <p:cNvSpPr>
              <a:spLocks noChangeArrowheads="1"/>
            </p:cNvSpPr>
            <p:nvPr/>
          </p:nvSpPr>
          <p:spPr bwMode="auto">
            <a:xfrm>
              <a:off x="4203414" y="5063522"/>
              <a:ext cx="1454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Rectangle 76"/>
            <p:cNvSpPr>
              <a:spLocks noChangeArrowheads="1"/>
            </p:cNvSpPr>
            <p:nvPr/>
          </p:nvSpPr>
          <p:spPr bwMode="auto">
            <a:xfrm>
              <a:off x="5657564" y="5063522"/>
              <a:ext cx="2089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Rectangle 77"/>
            <p:cNvSpPr>
              <a:spLocks noChangeArrowheads="1"/>
            </p:cNvSpPr>
            <p:nvPr/>
          </p:nvSpPr>
          <p:spPr bwMode="auto">
            <a:xfrm>
              <a:off x="7746714" y="5063522"/>
              <a:ext cx="1633538"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Rectangle 78"/>
            <p:cNvSpPr>
              <a:spLocks noChangeArrowheads="1"/>
            </p:cNvSpPr>
            <p:nvPr/>
          </p:nvSpPr>
          <p:spPr bwMode="auto">
            <a:xfrm>
              <a:off x="9380251" y="5063522"/>
              <a:ext cx="130492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Rectangle 79"/>
            <p:cNvSpPr>
              <a:spLocks noChangeArrowheads="1"/>
            </p:cNvSpPr>
            <p:nvPr/>
          </p:nvSpPr>
          <p:spPr bwMode="auto">
            <a:xfrm>
              <a:off x="2976276" y="5338160"/>
              <a:ext cx="665163"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Rectangle 80"/>
            <p:cNvSpPr>
              <a:spLocks noChangeArrowheads="1"/>
            </p:cNvSpPr>
            <p:nvPr/>
          </p:nvSpPr>
          <p:spPr bwMode="auto">
            <a:xfrm>
              <a:off x="3641439" y="5338160"/>
              <a:ext cx="561975"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Rectangle 81"/>
            <p:cNvSpPr>
              <a:spLocks noChangeArrowheads="1"/>
            </p:cNvSpPr>
            <p:nvPr/>
          </p:nvSpPr>
          <p:spPr bwMode="auto">
            <a:xfrm>
              <a:off x="4203414" y="5338160"/>
              <a:ext cx="1454150"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Rectangle 82"/>
            <p:cNvSpPr>
              <a:spLocks noChangeArrowheads="1"/>
            </p:cNvSpPr>
            <p:nvPr/>
          </p:nvSpPr>
          <p:spPr bwMode="auto">
            <a:xfrm>
              <a:off x="5657564" y="5338160"/>
              <a:ext cx="2089150"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Rectangle 83"/>
            <p:cNvSpPr>
              <a:spLocks noChangeArrowheads="1"/>
            </p:cNvSpPr>
            <p:nvPr/>
          </p:nvSpPr>
          <p:spPr bwMode="auto">
            <a:xfrm>
              <a:off x="7746714" y="5338160"/>
              <a:ext cx="1633538"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Rectangle 84"/>
            <p:cNvSpPr>
              <a:spLocks noChangeArrowheads="1"/>
            </p:cNvSpPr>
            <p:nvPr/>
          </p:nvSpPr>
          <p:spPr bwMode="auto">
            <a:xfrm>
              <a:off x="9380251" y="5338160"/>
              <a:ext cx="1304925"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Rectangle 85"/>
            <p:cNvSpPr>
              <a:spLocks noChangeArrowheads="1"/>
            </p:cNvSpPr>
            <p:nvPr/>
          </p:nvSpPr>
          <p:spPr bwMode="auto">
            <a:xfrm>
              <a:off x="2976276" y="5611210"/>
              <a:ext cx="665163"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Rectangle 86"/>
            <p:cNvSpPr>
              <a:spLocks noChangeArrowheads="1"/>
            </p:cNvSpPr>
            <p:nvPr/>
          </p:nvSpPr>
          <p:spPr bwMode="auto">
            <a:xfrm>
              <a:off x="3641439" y="5611210"/>
              <a:ext cx="56197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Rectangle 87"/>
            <p:cNvSpPr>
              <a:spLocks noChangeArrowheads="1"/>
            </p:cNvSpPr>
            <p:nvPr/>
          </p:nvSpPr>
          <p:spPr bwMode="auto">
            <a:xfrm>
              <a:off x="4203414" y="5611210"/>
              <a:ext cx="1454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Rectangle 88"/>
            <p:cNvSpPr>
              <a:spLocks noChangeArrowheads="1"/>
            </p:cNvSpPr>
            <p:nvPr/>
          </p:nvSpPr>
          <p:spPr bwMode="auto">
            <a:xfrm>
              <a:off x="5657564" y="5611210"/>
              <a:ext cx="2089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Rectangle 89"/>
            <p:cNvSpPr>
              <a:spLocks noChangeArrowheads="1"/>
            </p:cNvSpPr>
            <p:nvPr/>
          </p:nvSpPr>
          <p:spPr bwMode="auto">
            <a:xfrm>
              <a:off x="7746714" y="5611210"/>
              <a:ext cx="1633538"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 name="Rectangle 90"/>
            <p:cNvSpPr>
              <a:spLocks noChangeArrowheads="1"/>
            </p:cNvSpPr>
            <p:nvPr/>
          </p:nvSpPr>
          <p:spPr bwMode="auto">
            <a:xfrm>
              <a:off x="9380251" y="5611210"/>
              <a:ext cx="130492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 name="Rectangle 91"/>
            <p:cNvSpPr>
              <a:spLocks noChangeArrowheads="1"/>
            </p:cNvSpPr>
            <p:nvPr/>
          </p:nvSpPr>
          <p:spPr bwMode="auto">
            <a:xfrm>
              <a:off x="2976276" y="5885847"/>
              <a:ext cx="665163"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Rectangle 92"/>
            <p:cNvSpPr>
              <a:spLocks noChangeArrowheads="1"/>
            </p:cNvSpPr>
            <p:nvPr/>
          </p:nvSpPr>
          <p:spPr bwMode="auto">
            <a:xfrm>
              <a:off x="3641439" y="5885847"/>
              <a:ext cx="56197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 name="Rectangle 93"/>
            <p:cNvSpPr>
              <a:spLocks noChangeArrowheads="1"/>
            </p:cNvSpPr>
            <p:nvPr/>
          </p:nvSpPr>
          <p:spPr bwMode="auto">
            <a:xfrm>
              <a:off x="4203414" y="5885847"/>
              <a:ext cx="1454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 name="Rectangle 94"/>
            <p:cNvSpPr>
              <a:spLocks noChangeArrowheads="1"/>
            </p:cNvSpPr>
            <p:nvPr/>
          </p:nvSpPr>
          <p:spPr bwMode="auto">
            <a:xfrm>
              <a:off x="5657564" y="5885847"/>
              <a:ext cx="2089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 name="Rectangle 95"/>
            <p:cNvSpPr>
              <a:spLocks noChangeArrowheads="1"/>
            </p:cNvSpPr>
            <p:nvPr/>
          </p:nvSpPr>
          <p:spPr bwMode="auto">
            <a:xfrm>
              <a:off x="7746714" y="5885847"/>
              <a:ext cx="1633538"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 name="Rectangle 96"/>
            <p:cNvSpPr>
              <a:spLocks noChangeArrowheads="1"/>
            </p:cNvSpPr>
            <p:nvPr/>
          </p:nvSpPr>
          <p:spPr bwMode="auto">
            <a:xfrm>
              <a:off x="9380251" y="5885847"/>
              <a:ext cx="130492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 name="Line 97"/>
            <p:cNvSpPr>
              <a:spLocks noChangeShapeType="1"/>
            </p:cNvSpPr>
            <p:nvPr/>
          </p:nvSpPr>
          <p:spPr bwMode="auto">
            <a:xfrm>
              <a:off x="2976276" y="313629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 name="Line 98"/>
            <p:cNvSpPr>
              <a:spLocks noChangeShapeType="1"/>
            </p:cNvSpPr>
            <p:nvPr/>
          </p:nvSpPr>
          <p:spPr bwMode="auto">
            <a:xfrm>
              <a:off x="2976276" y="3417285"/>
              <a:ext cx="0" cy="822325"/>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80" name="Line 99"/>
            <p:cNvSpPr>
              <a:spLocks noChangeShapeType="1"/>
            </p:cNvSpPr>
            <p:nvPr/>
          </p:nvSpPr>
          <p:spPr bwMode="auto">
            <a:xfrm>
              <a:off x="2976276" y="4239610"/>
              <a:ext cx="0" cy="274638"/>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81" name="Line 100"/>
            <p:cNvSpPr>
              <a:spLocks noChangeShapeType="1"/>
            </p:cNvSpPr>
            <p:nvPr/>
          </p:nvSpPr>
          <p:spPr bwMode="auto">
            <a:xfrm>
              <a:off x="2976276" y="4514247"/>
              <a:ext cx="0" cy="823913"/>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82" name="Line 101"/>
            <p:cNvSpPr>
              <a:spLocks noChangeShapeType="1"/>
            </p:cNvSpPr>
            <p:nvPr/>
          </p:nvSpPr>
          <p:spPr bwMode="auto">
            <a:xfrm>
              <a:off x="2976276" y="5338160"/>
              <a:ext cx="0" cy="828675"/>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83" name="Line 102"/>
            <p:cNvSpPr>
              <a:spLocks noChangeShapeType="1"/>
            </p:cNvSpPr>
            <p:nvPr/>
          </p:nvSpPr>
          <p:spPr bwMode="auto">
            <a:xfrm>
              <a:off x="3641439" y="313629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 name="Line 103"/>
            <p:cNvSpPr>
              <a:spLocks noChangeShapeType="1"/>
            </p:cNvSpPr>
            <p:nvPr/>
          </p:nvSpPr>
          <p:spPr bwMode="auto">
            <a:xfrm>
              <a:off x="3641439" y="3417285"/>
              <a:ext cx="0" cy="822325"/>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85" name="Line 104"/>
            <p:cNvSpPr>
              <a:spLocks noChangeShapeType="1"/>
            </p:cNvSpPr>
            <p:nvPr/>
          </p:nvSpPr>
          <p:spPr bwMode="auto">
            <a:xfrm>
              <a:off x="3641439" y="4239610"/>
              <a:ext cx="0" cy="274638"/>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86" name="Line 105"/>
            <p:cNvSpPr>
              <a:spLocks noChangeShapeType="1"/>
            </p:cNvSpPr>
            <p:nvPr/>
          </p:nvSpPr>
          <p:spPr bwMode="auto">
            <a:xfrm>
              <a:off x="3641439" y="4514247"/>
              <a:ext cx="0" cy="823913"/>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87" name="Line 106"/>
            <p:cNvSpPr>
              <a:spLocks noChangeShapeType="1"/>
            </p:cNvSpPr>
            <p:nvPr/>
          </p:nvSpPr>
          <p:spPr bwMode="auto">
            <a:xfrm>
              <a:off x="3641439" y="5338160"/>
              <a:ext cx="0" cy="828675"/>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88" name="Line 107"/>
            <p:cNvSpPr>
              <a:spLocks noChangeShapeType="1"/>
            </p:cNvSpPr>
            <p:nvPr/>
          </p:nvSpPr>
          <p:spPr bwMode="auto">
            <a:xfrm flipH="1">
              <a:off x="4203413" y="3423635"/>
              <a:ext cx="6795" cy="2743200"/>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89" name="Line 108"/>
            <p:cNvSpPr>
              <a:spLocks noChangeShapeType="1"/>
            </p:cNvSpPr>
            <p:nvPr/>
          </p:nvSpPr>
          <p:spPr bwMode="auto">
            <a:xfrm>
              <a:off x="5657564" y="3423635"/>
              <a:ext cx="0" cy="2743200"/>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90" name="Line 109"/>
            <p:cNvSpPr>
              <a:spLocks noChangeShapeType="1"/>
            </p:cNvSpPr>
            <p:nvPr/>
          </p:nvSpPr>
          <p:spPr bwMode="auto">
            <a:xfrm flipH="1">
              <a:off x="7746714" y="3431571"/>
              <a:ext cx="9526" cy="2735263"/>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91" name="Line 110"/>
            <p:cNvSpPr>
              <a:spLocks noChangeShapeType="1"/>
            </p:cNvSpPr>
            <p:nvPr/>
          </p:nvSpPr>
          <p:spPr bwMode="auto">
            <a:xfrm>
              <a:off x="9380251" y="3423635"/>
              <a:ext cx="0" cy="2743200"/>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92" name="Line 111"/>
            <p:cNvSpPr>
              <a:spLocks noChangeShapeType="1"/>
            </p:cNvSpPr>
            <p:nvPr/>
          </p:nvSpPr>
          <p:spPr bwMode="auto">
            <a:xfrm>
              <a:off x="2449226" y="3417285"/>
              <a:ext cx="52705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3" name="Line 112"/>
            <p:cNvSpPr>
              <a:spLocks noChangeShapeType="1"/>
            </p:cNvSpPr>
            <p:nvPr/>
          </p:nvSpPr>
          <p:spPr bwMode="auto">
            <a:xfrm>
              <a:off x="2976276" y="3417285"/>
              <a:ext cx="66516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4" name="Line 113"/>
            <p:cNvSpPr>
              <a:spLocks noChangeShapeType="1"/>
            </p:cNvSpPr>
            <p:nvPr/>
          </p:nvSpPr>
          <p:spPr bwMode="auto">
            <a:xfrm>
              <a:off x="3641439" y="3417285"/>
              <a:ext cx="7050088"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 name="Line 114"/>
            <p:cNvSpPr>
              <a:spLocks noChangeShapeType="1"/>
            </p:cNvSpPr>
            <p:nvPr/>
          </p:nvSpPr>
          <p:spPr bwMode="auto">
            <a:xfrm>
              <a:off x="2969926" y="4239610"/>
              <a:ext cx="67151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 name="Line 115"/>
            <p:cNvSpPr>
              <a:spLocks noChangeShapeType="1"/>
            </p:cNvSpPr>
            <p:nvPr/>
          </p:nvSpPr>
          <p:spPr bwMode="auto">
            <a:xfrm>
              <a:off x="3641439" y="4239610"/>
              <a:ext cx="7050088"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 name="Line 116"/>
            <p:cNvSpPr>
              <a:spLocks noChangeShapeType="1"/>
            </p:cNvSpPr>
            <p:nvPr/>
          </p:nvSpPr>
          <p:spPr bwMode="auto">
            <a:xfrm>
              <a:off x="2969926" y="4514247"/>
              <a:ext cx="67151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 name="Line 117"/>
            <p:cNvSpPr>
              <a:spLocks noChangeShapeType="1"/>
            </p:cNvSpPr>
            <p:nvPr/>
          </p:nvSpPr>
          <p:spPr bwMode="auto">
            <a:xfrm>
              <a:off x="3641439" y="4514247"/>
              <a:ext cx="7050088"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 name="Line 118"/>
            <p:cNvSpPr>
              <a:spLocks noChangeShapeType="1"/>
            </p:cNvSpPr>
            <p:nvPr/>
          </p:nvSpPr>
          <p:spPr bwMode="auto">
            <a:xfrm>
              <a:off x="2969926" y="5063522"/>
              <a:ext cx="67151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 name="Line 119"/>
            <p:cNvSpPr>
              <a:spLocks noChangeShapeType="1"/>
            </p:cNvSpPr>
            <p:nvPr/>
          </p:nvSpPr>
          <p:spPr bwMode="auto">
            <a:xfrm>
              <a:off x="3641439" y="5063522"/>
              <a:ext cx="7050088"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 name="Line 120"/>
            <p:cNvSpPr>
              <a:spLocks noChangeShapeType="1"/>
            </p:cNvSpPr>
            <p:nvPr/>
          </p:nvSpPr>
          <p:spPr bwMode="auto">
            <a:xfrm>
              <a:off x="2969926" y="5611210"/>
              <a:ext cx="772160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 name="Line 121"/>
            <p:cNvSpPr>
              <a:spLocks noChangeShapeType="1"/>
            </p:cNvSpPr>
            <p:nvPr/>
          </p:nvSpPr>
          <p:spPr bwMode="auto">
            <a:xfrm flipH="1">
              <a:off x="2457163" y="3417285"/>
              <a:ext cx="1" cy="2749550"/>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103" name="Line 122"/>
            <p:cNvSpPr>
              <a:spLocks noChangeShapeType="1"/>
            </p:cNvSpPr>
            <p:nvPr/>
          </p:nvSpPr>
          <p:spPr bwMode="auto">
            <a:xfrm flipH="1">
              <a:off x="10685176" y="3417285"/>
              <a:ext cx="6350" cy="2749550"/>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104" name="Line 123"/>
            <p:cNvSpPr>
              <a:spLocks noChangeShapeType="1"/>
            </p:cNvSpPr>
            <p:nvPr/>
          </p:nvSpPr>
          <p:spPr bwMode="auto">
            <a:xfrm>
              <a:off x="2450814" y="3142647"/>
              <a:ext cx="824071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5" name="Line 124"/>
            <p:cNvSpPr>
              <a:spLocks noChangeShapeType="1"/>
            </p:cNvSpPr>
            <p:nvPr/>
          </p:nvSpPr>
          <p:spPr bwMode="auto">
            <a:xfrm>
              <a:off x="2450814" y="6160485"/>
              <a:ext cx="824071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6" name="Rectangle 125"/>
            <p:cNvSpPr>
              <a:spLocks noChangeArrowheads="1"/>
            </p:cNvSpPr>
            <p:nvPr/>
          </p:nvSpPr>
          <p:spPr bwMode="auto">
            <a:xfrm>
              <a:off x="3103276" y="3191860"/>
              <a:ext cx="50482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Cambria" panose="02040503050406030204" pitchFamily="18" charset="0"/>
                </a:rPr>
                <a:t>Biz ID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7" name="Rectangle 126"/>
            <p:cNvSpPr>
              <a:spLocks noChangeArrowheads="1"/>
            </p:cNvSpPr>
            <p:nvPr/>
          </p:nvSpPr>
          <p:spPr bwMode="auto">
            <a:xfrm>
              <a:off x="3843051" y="3191860"/>
              <a:ext cx="25082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Cambria" panose="02040503050406030204" pitchFamily="18" charset="0"/>
                </a:rPr>
                <a:t>ID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8" name="Rectangle 127"/>
            <p:cNvSpPr>
              <a:spLocks noChangeArrowheads="1"/>
            </p:cNvSpPr>
            <p:nvPr/>
          </p:nvSpPr>
          <p:spPr bwMode="auto">
            <a:xfrm>
              <a:off x="4735226" y="3191860"/>
              <a:ext cx="4810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Cambria" panose="02040503050406030204" pitchFamily="18" charset="0"/>
                </a:rPr>
                <a:t>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9" name="Rectangle 128"/>
            <p:cNvSpPr>
              <a:spLocks noChangeArrowheads="1"/>
            </p:cNvSpPr>
            <p:nvPr/>
          </p:nvSpPr>
          <p:spPr bwMode="auto">
            <a:xfrm>
              <a:off x="6202076" y="3191860"/>
              <a:ext cx="10953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Cambria" panose="02040503050406030204" pitchFamily="18" charset="0"/>
                </a:rPr>
                <a:t>street address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0" name="Rectangle 129"/>
            <p:cNvSpPr>
              <a:spLocks noChangeArrowheads="1"/>
            </p:cNvSpPr>
            <p:nvPr/>
          </p:nvSpPr>
          <p:spPr bwMode="auto">
            <a:xfrm>
              <a:off x="8435689" y="3191860"/>
              <a:ext cx="3476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Cambria" panose="02040503050406030204" pitchFamily="18" charset="0"/>
                </a:rPr>
                <a:t>city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1" name="Rectangle 130"/>
            <p:cNvSpPr>
              <a:spLocks noChangeArrowheads="1"/>
            </p:cNvSpPr>
            <p:nvPr/>
          </p:nvSpPr>
          <p:spPr bwMode="auto">
            <a:xfrm>
              <a:off x="9810464" y="3191860"/>
              <a:ext cx="5334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Cambria" panose="02040503050406030204" pitchFamily="18" charset="0"/>
                </a:rPr>
                <a:t>phone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2" name="Rectangle 131"/>
            <p:cNvSpPr>
              <a:spLocks noChangeArrowheads="1"/>
            </p:cNvSpPr>
            <p:nvPr/>
          </p:nvSpPr>
          <p:spPr bwMode="auto">
            <a:xfrm>
              <a:off x="2623851" y="4699985"/>
              <a:ext cx="2794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D0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3" name="Rectangle 132"/>
            <p:cNvSpPr>
              <a:spLocks noChangeArrowheads="1"/>
            </p:cNvSpPr>
            <p:nvPr/>
          </p:nvSpPr>
          <p:spPr bwMode="auto">
            <a:xfrm>
              <a:off x="3222339" y="3466497"/>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B1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4" name="Rectangle 133"/>
            <p:cNvSpPr>
              <a:spLocks noChangeArrowheads="1"/>
            </p:cNvSpPr>
            <p:nvPr/>
          </p:nvSpPr>
          <p:spPr bwMode="auto">
            <a:xfrm>
              <a:off x="3849401" y="3466497"/>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5" name="Rectangle 134"/>
            <p:cNvSpPr>
              <a:spLocks noChangeArrowheads="1"/>
            </p:cNvSpPr>
            <p:nvPr/>
          </p:nvSpPr>
          <p:spPr bwMode="auto">
            <a:xfrm>
              <a:off x="4608226" y="3466497"/>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 name="Rectangle 135"/>
            <p:cNvSpPr>
              <a:spLocks noChangeArrowheads="1"/>
            </p:cNvSpPr>
            <p:nvPr/>
          </p:nvSpPr>
          <p:spPr bwMode="auto">
            <a:xfrm>
              <a:off x="5843745" y="3466496"/>
              <a:ext cx="1689522" cy="19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 MISSION ST STE ST1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7" name="Rectangle 136"/>
            <p:cNvSpPr>
              <a:spLocks noChangeArrowheads="1"/>
            </p:cNvSpPr>
            <p:nvPr/>
          </p:nvSpPr>
          <p:spPr bwMode="auto">
            <a:xfrm>
              <a:off x="8026114" y="3466497"/>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8" name="Rectangle 137"/>
            <p:cNvSpPr>
              <a:spLocks noChangeArrowheads="1"/>
            </p:cNvSpPr>
            <p:nvPr/>
          </p:nvSpPr>
          <p:spPr bwMode="auto">
            <a:xfrm>
              <a:off x="9472326" y="3466497"/>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9" name="Rectangle 138"/>
            <p:cNvSpPr>
              <a:spLocks noChangeArrowheads="1"/>
            </p:cNvSpPr>
            <p:nvPr/>
          </p:nvSpPr>
          <p:spPr bwMode="auto">
            <a:xfrm>
              <a:off x="3222339" y="3739547"/>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B1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0" name="Rectangle 139"/>
            <p:cNvSpPr>
              <a:spLocks noChangeArrowheads="1"/>
            </p:cNvSpPr>
            <p:nvPr/>
          </p:nvSpPr>
          <p:spPr bwMode="auto">
            <a:xfrm>
              <a:off x="3849401" y="3739547"/>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1" name="Rectangle 140"/>
            <p:cNvSpPr>
              <a:spLocks noChangeArrowheads="1"/>
            </p:cNvSpPr>
            <p:nvPr/>
          </p:nvSpPr>
          <p:spPr bwMode="auto">
            <a:xfrm>
              <a:off x="4608226" y="3739547"/>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2" name="Rectangle 141"/>
            <p:cNvSpPr>
              <a:spLocks noChangeArrowheads="1"/>
            </p:cNvSpPr>
            <p:nvPr/>
          </p:nvSpPr>
          <p:spPr bwMode="auto">
            <a:xfrm>
              <a:off x="5843744" y="3739547"/>
              <a:ext cx="14838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 MISSION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3" name="Rectangle 142"/>
            <p:cNvSpPr>
              <a:spLocks noChangeArrowheads="1"/>
            </p:cNvSpPr>
            <p:nvPr/>
          </p:nvSpPr>
          <p:spPr bwMode="auto">
            <a:xfrm>
              <a:off x="8026114" y="3739547"/>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4" name="Rectangle 143"/>
            <p:cNvSpPr>
              <a:spLocks noChangeArrowheads="1"/>
            </p:cNvSpPr>
            <p:nvPr/>
          </p:nvSpPr>
          <p:spPr bwMode="auto">
            <a:xfrm>
              <a:off x="9472326" y="3739547"/>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5" name="Rectangle 144"/>
            <p:cNvSpPr>
              <a:spLocks noChangeArrowheads="1"/>
            </p:cNvSpPr>
            <p:nvPr/>
          </p:nvSpPr>
          <p:spPr bwMode="auto">
            <a:xfrm>
              <a:off x="3222339" y="4014185"/>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6" name="Rectangle 145"/>
            <p:cNvSpPr>
              <a:spLocks noChangeArrowheads="1"/>
            </p:cNvSpPr>
            <p:nvPr/>
          </p:nvSpPr>
          <p:spPr bwMode="auto">
            <a:xfrm>
              <a:off x="3849401" y="4014185"/>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7" name="Rectangle 146"/>
            <p:cNvSpPr>
              <a:spLocks noChangeArrowheads="1"/>
            </p:cNvSpPr>
            <p:nvPr/>
          </p:nvSpPr>
          <p:spPr bwMode="auto">
            <a:xfrm>
              <a:off x="4608226" y="4014185"/>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8" name="Rectangle 147"/>
            <p:cNvSpPr>
              <a:spLocks noChangeArrowheads="1"/>
            </p:cNvSpPr>
            <p:nvPr/>
          </p:nvSpPr>
          <p:spPr bwMode="auto">
            <a:xfrm>
              <a:off x="5834219" y="4014185"/>
              <a:ext cx="143783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 Mission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9" name="Rectangle 148"/>
            <p:cNvSpPr>
              <a:spLocks noChangeArrowheads="1"/>
            </p:cNvSpPr>
            <p:nvPr/>
          </p:nvSpPr>
          <p:spPr bwMode="auto">
            <a:xfrm>
              <a:off x="8118189" y="4014185"/>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0" name="Rectangle 149"/>
            <p:cNvSpPr>
              <a:spLocks noChangeArrowheads="1"/>
            </p:cNvSpPr>
            <p:nvPr/>
          </p:nvSpPr>
          <p:spPr bwMode="auto">
            <a:xfrm>
              <a:off x="8388064" y="4014185"/>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1" name="Rectangle 150"/>
            <p:cNvSpPr>
              <a:spLocks noChangeArrowheads="1"/>
            </p:cNvSpPr>
            <p:nvPr/>
          </p:nvSpPr>
          <p:spPr bwMode="auto">
            <a:xfrm>
              <a:off x="9472326" y="4014185"/>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2" name="Rectangle 151"/>
            <p:cNvSpPr>
              <a:spLocks noChangeArrowheads="1"/>
            </p:cNvSpPr>
            <p:nvPr/>
          </p:nvSpPr>
          <p:spPr bwMode="auto">
            <a:xfrm>
              <a:off x="3222339" y="4288822"/>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3" name="Rectangle 152"/>
            <p:cNvSpPr>
              <a:spLocks noChangeArrowheads="1"/>
            </p:cNvSpPr>
            <p:nvPr/>
          </p:nvSpPr>
          <p:spPr bwMode="auto">
            <a:xfrm>
              <a:off x="3849401" y="4288822"/>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4" name="Rectangle 153"/>
            <p:cNvSpPr>
              <a:spLocks noChangeArrowheads="1"/>
            </p:cNvSpPr>
            <p:nvPr/>
          </p:nvSpPr>
          <p:spPr bwMode="auto">
            <a:xfrm>
              <a:off x="4389151" y="4288822"/>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5" name="Rectangle 154"/>
            <p:cNvSpPr>
              <a:spLocks noChangeArrowheads="1"/>
            </p:cNvSpPr>
            <p:nvPr/>
          </p:nvSpPr>
          <p:spPr bwMode="auto">
            <a:xfrm>
              <a:off x="5843744" y="4288822"/>
              <a:ext cx="14838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340 MISSION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6" name="Rectangle 155"/>
            <p:cNvSpPr>
              <a:spLocks noChangeArrowheads="1"/>
            </p:cNvSpPr>
            <p:nvPr/>
          </p:nvSpPr>
          <p:spPr bwMode="auto">
            <a:xfrm>
              <a:off x="8026114" y="4288822"/>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7" name="Rectangle 156"/>
            <p:cNvSpPr>
              <a:spLocks noChangeArrowheads="1"/>
            </p:cNvSpPr>
            <p:nvPr/>
          </p:nvSpPr>
          <p:spPr bwMode="auto">
            <a:xfrm>
              <a:off x="9472326" y="4288822"/>
              <a:ext cx="890588"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smtClean="0">
                  <a:ln>
                    <a:noFill/>
                  </a:ln>
                  <a:solidFill>
                    <a:srgbClr val="FF0000"/>
                  </a:solidFill>
                  <a:effectLst/>
                  <a:latin typeface="Cambria" panose="02040503050406030204" pitchFamily="18" charset="0"/>
                </a:rPr>
                <a:t>4155431510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8" name="Rectangle 157"/>
            <p:cNvSpPr>
              <a:spLocks noChangeArrowheads="1"/>
            </p:cNvSpPr>
            <p:nvPr/>
          </p:nvSpPr>
          <p:spPr bwMode="auto">
            <a:xfrm>
              <a:off x="3222339" y="4563460"/>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9" name="Rectangle 158"/>
            <p:cNvSpPr>
              <a:spLocks noChangeArrowheads="1"/>
            </p:cNvSpPr>
            <p:nvPr/>
          </p:nvSpPr>
          <p:spPr bwMode="auto">
            <a:xfrm>
              <a:off x="3849401" y="4563460"/>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0" name="Rectangle 159"/>
            <p:cNvSpPr>
              <a:spLocks noChangeArrowheads="1"/>
            </p:cNvSpPr>
            <p:nvPr/>
          </p:nvSpPr>
          <p:spPr bwMode="auto">
            <a:xfrm>
              <a:off x="4389151" y="4563460"/>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1" name="Rectangle 160"/>
            <p:cNvSpPr>
              <a:spLocks noChangeArrowheads="1"/>
            </p:cNvSpPr>
            <p:nvPr/>
          </p:nvSpPr>
          <p:spPr bwMode="auto">
            <a:xfrm>
              <a:off x="5834220" y="4563460"/>
              <a:ext cx="14981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333 MARKET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2" name="Rectangle 161"/>
            <p:cNvSpPr>
              <a:spLocks noChangeArrowheads="1"/>
            </p:cNvSpPr>
            <p:nvPr/>
          </p:nvSpPr>
          <p:spPr bwMode="auto">
            <a:xfrm>
              <a:off x="8026114" y="4563460"/>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3" name="Rectangle 162"/>
            <p:cNvSpPr>
              <a:spLocks noChangeArrowheads="1"/>
            </p:cNvSpPr>
            <p:nvPr/>
          </p:nvSpPr>
          <p:spPr bwMode="auto">
            <a:xfrm>
              <a:off x="9472326" y="4563460"/>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4155434786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4" name="Rectangle 163"/>
            <p:cNvSpPr>
              <a:spLocks noChangeArrowheads="1"/>
            </p:cNvSpPr>
            <p:nvPr/>
          </p:nvSpPr>
          <p:spPr bwMode="auto">
            <a:xfrm>
              <a:off x="3222339" y="4838097"/>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B3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5" name="Rectangle 164"/>
            <p:cNvSpPr>
              <a:spLocks noChangeArrowheads="1"/>
            </p:cNvSpPr>
            <p:nvPr/>
          </p:nvSpPr>
          <p:spPr bwMode="auto">
            <a:xfrm>
              <a:off x="3849401" y="4838097"/>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6" name="Rectangle 165"/>
            <p:cNvSpPr>
              <a:spLocks noChangeArrowheads="1"/>
            </p:cNvSpPr>
            <p:nvPr/>
          </p:nvSpPr>
          <p:spPr bwMode="auto">
            <a:xfrm>
              <a:off x="4608226" y="4838097"/>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 name="Rectangle 166"/>
            <p:cNvSpPr>
              <a:spLocks noChangeArrowheads="1"/>
            </p:cNvSpPr>
            <p:nvPr/>
          </p:nvSpPr>
          <p:spPr bwMode="auto">
            <a:xfrm>
              <a:off x="5834219" y="4838097"/>
              <a:ext cx="13568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MARKET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8" name="Rectangle 167"/>
            <p:cNvSpPr>
              <a:spLocks noChangeArrowheads="1"/>
            </p:cNvSpPr>
            <p:nvPr/>
          </p:nvSpPr>
          <p:spPr bwMode="auto">
            <a:xfrm>
              <a:off x="8118189" y="4838097"/>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9" name="Rectangle 168"/>
            <p:cNvSpPr>
              <a:spLocks noChangeArrowheads="1"/>
            </p:cNvSpPr>
            <p:nvPr/>
          </p:nvSpPr>
          <p:spPr bwMode="auto">
            <a:xfrm>
              <a:off x="8388064" y="4838097"/>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0" name="Rectangle 169"/>
            <p:cNvSpPr>
              <a:spLocks noChangeArrowheads="1"/>
            </p:cNvSpPr>
            <p:nvPr/>
          </p:nvSpPr>
          <p:spPr bwMode="auto">
            <a:xfrm>
              <a:off x="3222339" y="5112735"/>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1" name="Rectangle 170"/>
            <p:cNvSpPr>
              <a:spLocks noChangeArrowheads="1"/>
            </p:cNvSpPr>
            <p:nvPr/>
          </p:nvSpPr>
          <p:spPr bwMode="auto">
            <a:xfrm>
              <a:off x="3849401" y="5112735"/>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2" name="Rectangle 171"/>
            <p:cNvSpPr>
              <a:spLocks noChangeArrowheads="1"/>
            </p:cNvSpPr>
            <p:nvPr/>
          </p:nvSpPr>
          <p:spPr bwMode="auto">
            <a:xfrm>
              <a:off x="4389151" y="5112735"/>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3" name="Rectangle 172"/>
            <p:cNvSpPr>
              <a:spLocks noChangeArrowheads="1"/>
            </p:cNvSpPr>
            <p:nvPr/>
          </p:nvSpPr>
          <p:spPr bwMode="auto">
            <a:xfrm>
              <a:off x="5843744" y="5112735"/>
              <a:ext cx="144894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52 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4" name="Rectangle 173"/>
            <p:cNvSpPr>
              <a:spLocks noChangeArrowheads="1"/>
            </p:cNvSpPr>
            <p:nvPr/>
          </p:nvSpPr>
          <p:spPr bwMode="auto">
            <a:xfrm>
              <a:off x="8118189" y="5112735"/>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5" name="Rectangle 174"/>
            <p:cNvSpPr>
              <a:spLocks noChangeArrowheads="1"/>
            </p:cNvSpPr>
            <p:nvPr/>
          </p:nvSpPr>
          <p:spPr bwMode="auto">
            <a:xfrm>
              <a:off x="8388064" y="5112735"/>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6" name="Rectangle 175"/>
            <p:cNvSpPr>
              <a:spLocks noChangeArrowheads="1"/>
            </p:cNvSpPr>
            <p:nvPr/>
          </p:nvSpPr>
          <p:spPr bwMode="auto">
            <a:xfrm>
              <a:off x="9472326" y="5112735"/>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4153988630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7" name="Rectangle 176"/>
            <p:cNvSpPr>
              <a:spLocks noChangeArrowheads="1"/>
            </p:cNvSpPr>
            <p:nvPr/>
          </p:nvSpPr>
          <p:spPr bwMode="auto">
            <a:xfrm>
              <a:off x="3222339" y="5387372"/>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8" name="Rectangle 177"/>
            <p:cNvSpPr>
              <a:spLocks noChangeArrowheads="1"/>
            </p:cNvSpPr>
            <p:nvPr/>
          </p:nvSpPr>
          <p:spPr bwMode="auto">
            <a:xfrm>
              <a:off x="3849401" y="5387372"/>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9" name="Rectangle 178"/>
            <p:cNvSpPr>
              <a:spLocks noChangeArrowheads="1"/>
            </p:cNvSpPr>
            <p:nvPr/>
          </p:nvSpPr>
          <p:spPr bwMode="auto">
            <a:xfrm>
              <a:off x="4389151" y="5387372"/>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0" name="Rectangle 179"/>
            <p:cNvSpPr>
              <a:spLocks noChangeArrowheads="1"/>
            </p:cNvSpPr>
            <p:nvPr/>
          </p:nvSpPr>
          <p:spPr bwMode="auto">
            <a:xfrm>
              <a:off x="5843744" y="5387372"/>
              <a:ext cx="136798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52 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1" name="Rectangle 181"/>
            <p:cNvSpPr>
              <a:spLocks noChangeArrowheads="1"/>
            </p:cNvSpPr>
            <p:nvPr/>
          </p:nvSpPr>
          <p:spPr bwMode="auto">
            <a:xfrm>
              <a:off x="8026114" y="5387372"/>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2" name="Rectangle 182"/>
            <p:cNvSpPr>
              <a:spLocks noChangeArrowheads="1"/>
            </p:cNvSpPr>
            <p:nvPr/>
          </p:nvSpPr>
          <p:spPr bwMode="auto">
            <a:xfrm>
              <a:off x="9472326" y="5387372"/>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4153988630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3" name="Rectangle 183"/>
            <p:cNvSpPr>
              <a:spLocks noChangeArrowheads="1"/>
            </p:cNvSpPr>
            <p:nvPr/>
          </p:nvSpPr>
          <p:spPr bwMode="auto">
            <a:xfrm>
              <a:off x="3222339" y="5660422"/>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4" name="Rectangle 184"/>
            <p:cNvSpPr>
              <a:spLocks noChangeArrowheads="1"/>
            </p:cNvSpPr>
            <p:nvPr/>
          </p:nvSpPr>
          <p:spPr bwMode="auto">
            <a:xfrm>
              <a:off x="3849401" y="5660422"/>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5" name="Rectangle 185"/>
            <p:cNvSpPr>
              <a:spLocks noChangeArrowheads="1"/>
            </p:cNvSpPr>
            <p:nvPr/>
          </p:nvSpPr>
          <p:spPr bwMode="auto">
            <a:xfrm>
              <a:off x="4389151" y="5660422"/>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6" name="Rectangle 186"/>
            <p:cNvSpPr>
              <a:spLocks noChangeArrowheads="1"/>
            </p:cNvSpPr>
            <p:nvPr/>
          </p:nvSpPr>
          <p:spPr bwMode="auto">
            <a:xfrm>
              <a:off x="5843745" y="5660422"/>
              <a:ext cx="14918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295 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7" name="Rectangle 187"/>
            <p:cNvSpPr>
              <a:spLocks noChangeArrowheads="1"/>
            </p:cNvSpPr>
            <p:nvPr/>
          </p:nvSpPr>
          <p:spPr bwMode="auto">
            <a:xfrm>
              <a:off x="8118189" y="5660422"/>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San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8" name="Rectangle 188"/>
            <p:cNvSpPr>
              <a:spLocks noChangeArrowheads="1"/>
            </p:cNvSpPr>
            <p:nvPr/>
          </p:nvSpPr>
          <p:spPr bwMode="auto">
            <a:xfrm>
              <a:off x="8388064" y="5660422"/>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9" name="Rectangle 189"/>
            <p:cNvSpPr>
              <a:spLocks noChangeArrowheads="1"/>
            </p:cNvSpPr>
            <p:nvPr/>
          </p:nvSpPr>
          <p:spPr bwMode="auto">
            <a:xfrm>
              <a:off x="9472326" y="5660422"/>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4159862349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0" name="Rectangle 190"/>
            <p:cNvSpPr>
              <a:spLocks noChangeArrowheads="1"/>
            </p:cNvSpPr>
            <p:nvPr/>
          </p:nvSpPr>
          <p:spPr bwMode="auto">
            <a:xfrm>
              <a:off x="3222339" y="5935060"/>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1" name="Rectangle 191"/>
            <p:cNvSpPr>
              <a:spLocks noChangeArrowheads="1"/>
            </p:cNvSpPr>
            <p:nvPr/>
          </p:nvSpPr>
          <p:spPr bwMode="auto">
            <a:xfrm>
              <a:off x="3808126" y="5935060"/>
              <a:ext cx="3238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2" name="Rectangle 192"/>
            <p:cNvSpPr>
              <a:spLocks noChangeArrowheads="1"/>
            </p:cNvSpPr>
            <p:nvPr/>
          </p:nvSpPr>
          <p:spPr bwMode="auto">
            <a:xfrm>
              <a:off x="4608226" y="5935060"/>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3" name="Rectangle 193"/>
            <p:cNvSpPr>
              <a:spLocks noChangeArrowheads="1"/>
            </p:cNvSpPr>
            <p:nvPr/>
          </p:nvSpPr>
          <p:spPr bwMode="auto">
            <a:xfrm>
              <a:off x="5843744" y="5935060"/>
              <a:ext cx="14918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295 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4" name="Rectangle 194"/>
            <p:cNvSpPr>
              <a:spLocks noChangeArrowheads="1"/>
            </p:cNvSpPr>
            <p:nvPr/>
          </p:nvSpPr>
          <p:spPr bwMode="auto">
            <a:xfrm>
              <a:off x="8118189" y="5935060"/>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San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5" name="Line 97"/>
            <p:cNvSpPr>
              <a:spLocks noChangeShapeType="1"/>
            </p:cNvSpPr>
            <p:nvPr/>
          </p:nvSpPr>
          <p:spPr bwMode="auto">
            <a:xfrm>
              <a:off x="2457163" y="313629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6" name="Line 97"/>
            <p:cNvSpPr>
              <a:spLocks noChangeShapeType="1"/>
            </p:cNvSpPr>
            <p:nvPr/>
          </p:nvSpPr>
          <p:spPr bwMode="auto">
            <a:xfrm>
              <a:off x="10691971" y="314264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7" name="Line 102"/>
            <p:cNvSpPr>
              <a:spLocks noChangeShapeType="1"/>
            </p:cNvSpPr>
            <p:nvPr/>
          </p:nvSpPr>
          <p:spPr bwMode="auto">
            <a:xfrm>
              <a:off x="4210208" y="3150583"/>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8" name="Line 102"/>
            <p:cNvSpPr>
              <a:spLocks noChangeShapeType="1"/>
            </p:cNvSpPr>
            <p:nvPr/>
          </p:nvSpPr>
          <p:spPr bwMode="auto">
            <a:xfrm>
              <a:off x="5657564" y="313629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9" name="Line 102"/>
            <p:cNvSpPr>
              <a:spLocks noChangeShapeType="1"/>
            </p:cNvSpPr>
            <p:nvPr/>
          </p:nvSpPr>
          <p:spPr bwMode="auto">
            <a:xfrm>
              <a:off x="7746714" y="314264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0" name="Line 102"/>
            <p:cNvSpPr>
              <a:spLocks noChangeShapeType="1"/>
            </p:cNvSpPr>
            <p:nvPr/>
          </p:nvSpPr>
          <p:spPr bwMode="auto">
            <a:xfrm>
              <a:off x="9377966" y="314264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sp>
        <p:nvSpPr>
          <p:cNvPr id="181" name="R1vsR2roundedRect"/>
          <p:cNvSpPr/>
          <p:nvPr/>
        </p:nvSpPr>
        <p:spPr>
          <a:xfrm>
            <a:off x="1627225" y="97111"/>
            <a:ext cx="7708901" cy="542923"/>
          </a:xfrm>
          <a:prstGeom prst="roundRect">
            <a:avLst>
              <a:gd name="adj" fmla="val 880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Rectangle 134"/>
          <p:cNvSpPr>
            <a:spLocks noChangeArrowheads="1"/>
          </p:cNvSpPr>
          <p:nvPr/>
        </p:nvSpPr>
        <p:spPr bwMode="auto">
          <a:xfrm>
            <a:off x="3325247" y="126478"/>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3" name="Rectangle 135"/>
          <p:cNvSpPr>
            <a:spLocks noChangeArrowheads="1"/>
          </p:cNvSpPr>
          <p:nvPr/>
        </p:nvSpPr>
        <p:spPr bwMode="auto">
          <a:xfrm>
            <a:off x="4442396" y="152534"/>
            <a:ext cx="3866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4" name="Rectangle 136"/>
          <p:cNvSpPr>
            <a:spLocks noChangeArrowheads="1"/>
          </p:cNvSpPr>
          <p:nvPr/>
        </p:nvSpPr>
        <p:spPr bwMode="auto">
          <a:xfrm>
            <a:off x="6743135" y="126478"/>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5" name="Rectangle 137"/>
          <p:cNvSpPr>
            <a:spLocks noChangeArrowheads="1"/>
          </p:cNvSpPr>
          <p:nvPr/>
        </p:nvSpPr>
        <p:spPr bwMode="auto">
          <a:xfrm>
            <a:off x="8189347" y="126478"/>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6" name="Rectangle 140"/>
          <p:cNvSpPr>
            <a:spLocks noChangeArrowheads="1"/>
          </p:cNvSpPr>
          <p:nvPr/>
        </p:nvSpPr>
        <p:spPr bwMode="auto">
          <a:xfrm>
            <a:off x="3325247" y="399528"/>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7" name="Rectangle 141"/>
          <p:cNvSpPr>
            <a:spLocks noChangeArrowheads="1"/>
          </p:cNvSpPr>
          <p:nvPr/>
        </p:nvSpPr>
        <p:spPr bwMode="auto">
          <a:xfrm>
            <a:off x="4442396" y="399528"/>
            <a:ext cx="3866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8" name="Rectangle 142"/>
          <p:cNvSpPr>
            <a:spLocks noChangeArrowheads="1"/>
          </p:cNvSpPr>
          <p:nvPr/>
        </p:nvSpPr>
        <p:spPr bwMode="auto">
          <a:xfrm>
            <a:off x="6743135" y="399528"/>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9" name="Rectangle 143"/>
          <p:cNvSpPr>
            <a:spLocks noChangeArrowheads="1"/>
          </p:cNvSpPr>
          <p:nvPr/>
        </p:nvSpPr>
        <p:spPr bwMode="auto">
          <a:xfrm>
            <a:off x="8189347" y="399528"/>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0" name="Rectangle 135"/>
          <p:cNvSpPr>
            <a:spLocks noChangeArrowheads="1"/>
          </p:cNvSpPr>
          <p:nvPr/>
        </p:nvSpPr>
        <p:spPr bwMode="auto">
          <a:xfrm>
            <a:off x="4972722" y="146303"/>
            <a:ext cx="1474606" cy="19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MISSION ST STE ST1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1" name="Rectangle 141"/>
          <p:cNvSpPr>
            <a:spLocks noChangeArrowheads="1"/>
          </p:cNvSpPr>
          <p:nvPr/>
        </p:nvSpPr>
        <p:spPr bwMode="auto">
          <a:xfrm>
            <a:off x="4963458" y="399693"/>
            <a:ext cx="14838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MISSION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92" name="Picture 19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3951" y="125646"/>
            <a:ext cx="201296" cy="201296"/>
          </a:xfrm>
          <a:prstGeom prst="rect">
            <a:avLst/>
          </a:prstGeom>
        </p:spPr>
      </p:pic>
      <p:pic>
        <p:nvPicPr>
          <p:cNvPr id="193" name="Picture 19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7943" y="382898"/>
            <a:ext cx="201296" cy="201296"/>
          </a:xfrm>
          <a:prstGeom prst="rect">
            <a:avLst/>
          </a:prstGeom>
        </p:spPr>
      </p:pic>
      <p:pic>
        <p:nvPicPr>
          <p:cNvPr id="194" name="Picture 19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0205" y="125646"/>
            <a:ext cx="201296" cy="201296"/>
          </a:xfrm>
          <a:prstGeom prst="rect">
            <a:avLst/>
          </a:prstGeom>
        </p:spPr>
      </p:pic>
      <p:pic>
        <p:nvPicPr>
          <p:cNvPr id="195" name="Picture 19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4197" y="382898"/>
            <a:ext cx="201296" cy="201296"/>
          </a:xfrm>
          <a:prstGeom prst="rect">
            <a:avLst/>
          </a:prstGeom>
        </p:spPr>
      </p:pic>
      <p:pic>
        <p:nvPicPr>
          <p:cNvPr id="196" name="Picture 19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1839" y="125646"/>
            <a:ext cx="201296" cy="201296"/>
          </a:xfrm>
          <a:prstGeom prst="rect">
            <a:avLst/>
          </a:prstGeom>
        </p:spPr>
      </p:pic>
      <p:pic>
        <p:nvPicPr>
          <p:cNvPr id="197" name="Picture 1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5831" y="382898"/>
            <a:ext cx="201296" cy="201296"/>
          </a:xfrm>
          <a:prstGeom prst="rect">
            <a:avLst/>
          </a:prstGeom>
        </p:spPr>
      </p:pic>
      <p:pic>
        <p:nvPicPr>
          <p:cNvPr id="198" name="Picture 1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8502" y="125646"/>
            <a:ext cx="201296" cy="201296"/>
          </a:xfrm>
          <a:prstGeom prst="rect">
            <a:avLst/>
          </a:prstGeom>
        </p:spPr>
      </p:pic>
      <p:pic>
        <p:nvPicPr>
          <p:cNvPr id="199" name="Picture 1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2494" y="382898"/>
            <a:ext cx="201296" cy="201296"/>
          </a:xfrm>
          <a:prstGeom prst="rect">
            <a:avLst/>
          </a:prstGeom>
        </p:spPr>
      </p:pic>
      <p:grpSp>
        <p:nvGrpSpPr>
          <p:cNvPr id="200" name="simValue"/>
          <p:cNvGrpSpPr/>
          <p:nvPr/>
        </p:nvGrpSpPr>
        <p:grpSpPr>
          <a:xfrm>
            <a:off x="2431077" y="118257"/>
            <a:ext cx="664169" cy="492414"/>
            <a:chOff x="3852709" y="5453559"/>
            <a:chExt cx="343852" cy="260524"/>
          </a:xfrm>
        </p:grpSpPr>
        <p:sp>
          <p:nvSpPr>
            <p:cNvPr id="201" name="Rounded Rectangle 200"/>
            <p:cNvSpPr/>
            <p:nvPr/>
          </p:nvSpPr>
          <p:spPr>
            <a:xfrm>
              <a:off x="3930942" y="5504361"/>
              <a:ext cx="202758" cy="17842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02" name="Rectangle 201"/>
            <p:cNvSpPr/>
            <p:nvPr/>
          </p:nvSpPr>
          <p:spPr>
            <a:xfrm>
              <a:off x="3852709" y="5453559"/>
              <a:ext cx="343852" cy="260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203" name="SimPairs"/>
          <p:cNvGrpSpPr/>
          <p:nvPr/>
        </p:nvGrpSpPr>
        <p:grpSpPr>
          <a:xfrm>
            <a:off x="1607748" y="146303"/>
            <a:ext cx="1022541" cy="437896"/>
            <a:chOff x="3759465" y="5453558"/>
            <a:chExt cx="437097" cy="231680"/>
          </a:xfrm>
        </p:grpSpPr>
        <p:sp>
          <p:nvSpPr>
            <p:cNvPr id="204" name="Rounded Rectangle 203"/>
            <p:cNvSpPr/>
            <p:nvPr/>
          </p:nvSpPr>
          <p:spPr>
            <a:xfrm>
              <a:off x="3827286" y="5489522"/>
              <a:ext cx="306413" cy="17842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05" name="Rectangle 204"/>
            <p:cNvSpPr/>
            <p:nvPr/>
          </p:nvSpPr>
          <p:spPr>
            <a:xfrm>
              <a:off x="3759465" y="5453558"/>
              <a:ext cx="437097" cy="23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4 Same</a:t>
              </a:r>
              <a:endParaRPr lang="en-GB" sz="1400" b="1" dirty="0">
                <a:solidFill>
                  <a:schemeClr val="tx1"/>
                </a:solidFill>
                <a:latin typeface="Cambria" panose="02040503050406030204" pitchFamily="18" charset="0"/>
              </a:endParaRPr>
            </a:p>
          </p:txBody>
        </p:sp>
      </p:grpSp>
      <p:pic>
        <p:nvPicPr>
          <p:cNvPr id="206" name="Picture 2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49669" y="146303"/>
            <a:ext cx="118708" cy="198249"/>
          </a:xfrm>
          <a:prstGeom prst="rect">
            <a:avLst/>
          </a:prstGeom>
        </p:spPr>
      </p:pic>
      <p:pic>
        <p:nvPicPr>
          <p:cNvPr id="207" name="Picture 20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47021" y="397342"/>
            <a:ext cx="118708" cy="198249"/>
          </a:xfrm>
          <a:prstGeom prst="rect">
            <a:avLst/>
          </a:prstGeom>
        </p:spPr>
      </p:pic>
      <p:sp>
        <p:nvSpPr>
          <p:cNvPr id="208" name="R1vsR2roundedRect"/>
          <p:cNvSpPr/>
          <p:nvPr/>
        </p:nvSpPr>
        <p:spPr>
          <a:xfrm>
            <a:off x="1647909" y="830920"/>
            <a:ext cx="7708901" cy="542923"/>
          </a:xfrm>
          <a:prstGeom prst="roundRect">
            <a:avLst>
              <a:gd name="adj" fmla="val 880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Rectangle 134"/>
          <p:cNvSpPr>
            <a:spLocks noChangeArrowheads="1"/>
          </p:cNvSpPr>
          <p:nvPr/>
        </p:nvSpPr>
        <p:spPr bwMode="auto">
          <a:xfrm>
            <a:off x="3345931" y="860287"/>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0" name="Rectangle 135"/>
          <p:cNvSpPr>
            <a:spLocks noChangeArrowheads="1"/>
          </p:cNvSpPr>
          <p:nvPr/>
        </p:nvSpPr>
        <p:spPr bwMode="auto">
          <a:xfrm>
            <a:off x="4463080" y="886343"/>
            <a:ext cx="3866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1" name="Rectangle 136"/>
          <p:cNvSpPr>
            <a:spLocks noChangeArrowheads="1"/>
          </p:cNvSpPr>
          <p:nvPr/>
        </p:nvSpPr>
        <p:spPr bwMode="auto">
          <a:xfrm>
            <a:off x="6763819" y="860287"/>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2" name="Rectangle 137"/>
          <p:cNvSpPr>
            <a:spLocks noChangeArrowheads="1"/>
          </p:cNvSpPr>
          <p:nvPr/>
        </p:nvSpPr>
        <p:spPr bwMode="auto">
          <a:xfrm>
            <a:off x="8210031" y="860287"/>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3" name="Rectangle 140"/>
          <p:cNvSpPr>
            <a:spLocks noChangeArrowheads="1"/>
          </p:cNvSpPr>
          <p:nvPr/>
        </p:nvSpPr>
        <p:spPr bwMode="auto">
          <a:xfrm>
            <a:off x="3345931" y="1133337"/>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4" name="Rectangle 141"/>
          <p:cNvSpPr>
            <a:spLocks noChangeArrowheads="1"/>
          </p:cNvSpPr>
          <p:nvPr/>
        </p:nvSpPr>
        <p:spPr bwMode="auto">
          <a:xfrm>
            <a:off x="4463080" y="1133337"/>
            <a:ext cx="3866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5" name="Rectangle 142"/>
          <p:cNvSpPr>
            <a:spLocks noChangeArrowheads="1"/>
          </p:cNvSpPr>
          <p:nvPr/>
        </p:nvSpPr>
        <p:spPr bwMode="auto">
          <a:xfrm>
            <a:off x="6763819" y="1133337"/>
            <a:ext cx="9016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200" dirty="0" smtClean="0">
                <a:solidFill>
                  <a:srgbClr val="000000"/>
                </a:solidFill>
                <a:latin typeface="Cambria" panose="02040503050406030204" pitchFamily="18" charset="0"/>
              </a:rPr>
              <a:t>San </a:t>
            </a:r>
            <a:r>
              <a:rPr lang="en-US" altLang="en-US" sz="1200" dirty="0">
                <a:solidFill>
                  <a:srgbClr val="000000"/>
                </a:solidFill>
                <a:latin typeface="Cambria" panose="02040503050406030204" pitchFamily="18" charset="0"/>
              </a:rPr>
              <a:t>Francisco</a:t>
            </a:r>
            <a:endParaRPr lang="en-US" altLang="en-US" dirty="0">
              <a:solidFill>
                <a:prstClr val="black"/>
              </a:solidFill>
            </a:endParaRPr>
          </a:p>
          <a:p>
            <a:pPr lvl="0"/>
            <a:endParaRPr lang="en-US" altLang="en-US" dirty="0"/>
          </a:p>
        </p:txBody>
      </p:sp>
      <p:sp>
        <p:nvSpPr>
          <p:cNvPr id="216" name="Rectangle 143"/>
          <p:cNvSpPr>
            <a:spLocks noChangeArrowheads="1"/>
          </p:cNvSpPr>
          <p:nvPr/>
        </p:nvSpPr>
        <p:spPr bwMode="auto">
          <a:xfrm>
            <a:off x="8210031" y="1133337"/>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7" name="Rectangle 135"/>
          <p:cNvSpPr>
            <a:spLocks noChangeArrowheads="1"/>
          </p:cNvSpPr>
          <p:nvPr/>
        </p:nvSpPr>
        <p:spPr bwMode="auto">
          <a:xfrm>
            <a:off x="4993406" y="880112"/>
            <a:ext cx="1474606" cy="19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200" dirty="0">
                <a:solidFill>
                  <a:srgbClr val="000000"/>
                </a:solidFill>
                <a:latin typeface="Cambria" panose="02040503050406030204" pitchFamily="18" charset="0"/>
              </a:rPr>
              <a:t>MISSION ST</a:t>
            </a:r>
            <a:endParaRPr lang="en-US" altLang="en-US" dirty="0"/>
          </a:p>
        </p:txBody>
      </p:sp>
      <p:sp>
        <p:nvSpPr>
          <p:cNvPr id="218" name="Rectangle 141"/>
          <p:cNvSpPr>
            <a:spLocks noChangeArrowheads="1"/>
          </p:cNvSpPr>
          <p:nvPr/>
        </p:nvSpPr>
        <p:spPr bwMode="auto">
          <a:xfrm>
            <a:off x="4984142" y="1133502"/>
            <a:ext cx="14838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200" dirty="0">
                <a:solidFill>
                  <a:srgbClr val="000000"/>
                </a:solidFill>
                <a:latin typeface="Cambria" panose="02040503050406030204" pitchFamily="18" charset="0"/>
              </a:rPr>
              <a:t>Mission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19" name="Picture 2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8627" y="1116707"/>
            <a:ext cx="201296" cy="201296"/>
          </a:xfrm>
          <a:prstGeom prst="rect">
            <a:avLst/>
          </a:prstGeom>
        </p:spPr>
      </p:pic>
      <p:pic>
        <p:nvPicPr>
          <p:cNvPr id="220" name="Picture 2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0889" y="859455"/>
            <a:ext cx="201296" cy="201296"/>
          </a:xfrm>
          <a:prstGeom prst="rect">
            <a:avLst/>
          </a:prstGeom>
        </p:spPr>
      </p:pic>
      <p:pic>
        <p:nvPicPr>
          <p:cNvPr id="221" name="Picture 2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4881" y="1116707"/>
            <a:ext cx="201296" cy="201296"/>
          </a:xfrm>
          <a:prstGeom prst="rect">
            <a:avLst/>
          </a:prstGeom>
        </p:spPr>
      </p:pic>
      <p:pic>
        <p:nvPicPr>
          <p:cNvPr id="222" name="Picture 2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2523" y="859455"/>
            <a:ext cx="201296" cy="201296"/>
          </a:xfrm>
          <a:prstGeom prst="rect">
            <a:avLst/>
          </a:prstGeom>
        </p:spPr>
      </p:pic>
      <p:pic>
        <p:nvPicPr>
          <p:cNvPr id="223" name="Picture 2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6515" y="1116707"/>
            <a:ext cx="201296" cy="201296"/>
          </a:xfrm>
          <a:prstGeom prst="rect">
            <a:avLst/>
          </a:prstGeom>
        </p:spPr>
      </p:pic>
      <p:pic>
        <p:nvPicPr>
          <p:cNvPr id="224" name="Picture 2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9186" y="859455"/>
            <a:ext cx="201296" cy="201296"/>
          </a:xfrm>
          <a:prstGeom prst="rect">
            <a:avLst/>
          </a:prstGeom>
        </p:spPr>
      </p:pic>
      <p:pic>
        <p:nvPicPr>
          <p:cNvPr id="225" name="Picture 2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93178" y="1116707"/>
            <a:ext cx="201296" cy="201296"/>
          </a:xfrm>
          <a:prstGeom prst="rect">
            <a:avLst/>
          </a:prstGeom>
        </p:spPr>
      </p:pic>
      <p:grpSp>
        <p:nvGrpSpPr>
          <p:cNvPr id="226" name="simValue"/>
          <p:cNvGrpSpPr/>
          <p:nvPr/>
        </p:nvGrpSpPr>
        <p:grpSpPr>
          <a:xfrm>
            <a:off x="2451761" y="852066"/>
            <a:ext cx="664169" cy="492414"/>
            <a:chOff x="3852709" y="5453559"/>
            <a:chExt cx="343852" cy="260524"/>
          </a:xfrm>
        </p:grpSpPr>
        <p:sp>
          <p:nvSpPr>
            <p:cNvPr id="227" name="Rounded Rectangle 226"/>
            <p:cNvSpPr/>
            <p:nvPr/>
          </p:nvSpPr>
          <p:spPr>
            <a:xfrm>
              <a:off x="3930942" y="5504361"/>
              <a:ext cx="202758" cy="17842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28" name="Rectangle 227"/>
            <p:cNvSpPr/>
            <p:nvPr/>
          </p:nvSpPr>
          <p:spPr>
            <a:xfrm>
              <a:off x="3852709" y="5453559"/>
              <a:ext cx="343852" cy="260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229" name="SimPairs"/>
          <p:cNvGrpSpPr/>
          <p:nvPr/>
        </p:nvGrpSpPr>
        <p:grpSpPr>
          <a:xfrm>
            <a:off x="1628432" y="880112"/>
            <a:ext cx="1022541" cy="437896"/>
            <a:chOff x="3759465" y="5453558"/>
            <a:chExt cx="437097" cy="231680"/>
          </a:xfrm>
        </p:grpSpPr>
        <p:sp>
          <p:nvSpPr>
            <p:cNvPr id="230" name="Rounded Rectangle 229"/>
            <p:cNvSpPr/>
            <p:nvPr/>
          </p:nvSpPr>
          <p:spPr>
            <a:xfrm>
              <a:off x="3827286" y="5489522"/>
              <a:ext cx="306413" cy="17842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31" name="Rectangle 230"/>
            <p:cNvSpPr/>
            <p:nvPr/>
          </p:nvSpPr>
          <p:spPr>
            <a:xfrm>
              <a:off x="3759465" y="5453558"/>
              <a:ext cx="437097" cy="23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rPr>
                <a:t>5</a:t>
              </a:r>
              <a:r>
                <a:rPr lang="en-US" sz="1400" b="1" dirty="0" smtClean="0">
                  <a:solidFill>
                    <a:schemeClr val="tx1"/>
                  </a:solidFill>
                  <a:latin typeface="Cambria" panose="02040503050406030204" pitchFamily="18" charset="0"/>
                </a:rPr>
                <a:t> Same</a:t>
              </a:r>
              <a:endParaRPr lang="en-GB" sz="1400" b="1" dirty="0">
                <a:solidFill>
                  <a:schemeClr val="tx1"/>
                </a:solidFill>
                <a:latin typeface="Cambria" panose="02040503050406030204" pitchFamily="18" charset="0"/>
              </a:endParaRPr>
            </a:p>
          </p:txBody>
        </p:sp>
      </p:grpSp>
      <p:pic>
        <p:nvPicPr>
          <p:cNvPr id="232" name="Picture 2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14255" y="858699"/>
            <a:ext cx="201296" cy="201296"/>
          </a:xfrm>
          <a:prstGeom prst="rect">
            <a:avLst/>
          </a:prstGeom>
        </p:spPr>
      </p:pic>
      <p:pic>
        <p:nvPicPr>
          <p:cNvPr id="233" name="Picture 2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8247" y="1115951"/>
            <a:ext cx="201296" cy="201296"/>
          </a:xfrm>
          <a:prstGeom prst="rect">
            <a:avLst/>
          </a:prstGeom>
        </p:spPr>
      </p:pic>
      <p:pic>
        <p:nvPicPr>
          <p:cNvPr id="234" name="Picture 2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9115" y="865366"/>
            <a:ext cx="201296" cy="201296"/>
          </a:xfrm>
          <a:prstGeom prst="rect">
            <a:avLst/>
          </a:prstGeom>
        </p:spPr>
      </p:pic>
      <p:sp>
        <p:nvSpPr>
          <p:cNvPr id="235" name="R1vsR2roundedRect"/>
          <p:cNvSpPr/>
          <p:nvPr/>
        </p:nvSpPr>
        <p:spPr>
          <a:xfrm>
            <a:off x="2336986" y="6099154"/>
            <a:ext cx="7708901" cy="542923"/>
          </a:xfrm>
          <a:prstGeom prst="roundRect">
            <a:avLst>
              <a:gd name="adj" fmla="val 880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6" name="simValue"/>
          <p:cNvGrpSpPr/>
          <p:nvPr/>
        </p:nvGrpSpPr>
        <p:grpSpPr>
          <a:xfrm>
            <a:off x="3051922" y="6128710"/>
            <a:ext cx="664169" cy="492414"/>
            <a:chOff x="3852709" y="5453559"/>
            <a:chExt cx="343852" cy="260524"/>
          </a:xfrm>
        </p:grpSpPr>
        <p:sp>
          <p:nvSpPr>
            <p:cNvPr id="237" name="Rounded Rectangle 236"/>
            <p:cNvSpPr/>
            <p:nvPr/>
          </p:nvSpPr>
          <p:spPr>
            <a:xfrm>
              <a:off x="3930942" y="5504361"/>
              <a:ext cx="202758" cy="17842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38" name="Rectangle 237"/>
            <p:cNvSpPr/>
            <p:nvPr/>
          </p:nvSpPr>
          <p:spPr>
            <a:xfrm>
              <a:off x="3852709" y="5453559"/>
              <a:ext cx="343852" cy="260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rPr>
                <a:t>0</a:t>
              </a:r>
              <a:endParaRPr lang="en-GB" sz="1400" b="1" dirty="0">
                <a:solidFill>
                  <a:schemeClr val="tx1"/>
                </a:solidFill>
                <a:latin typeface="Cambria" panose="02040503050406030204" pitchFamily="18" charset="0"/>
              </a:endParaRPr>
            </a:p>
          </p:txBody>
        </p:sp>
      </p:grpSp>
      <p:grpSp>
        <p:nvGrpSpPr>
          <p:cNvPr id="239" name="SimPairs"/>
          <p:cNvGrpSpPr/>
          <p:nvPr/>
        </p:nvGrpSpPr>
        <p:grpSpPr>
          <a:xfrm>
            <a:off x="2280812" y="6151668"/>
            <a:ext cx="1022541" cy="437896"/>
            <a:chOff x="3759465" y="5453558"/>
            <a:chExt cx="437097" cy="231680"/>
          </a:xfrm>
        </p:grpSpPr>
        <p:sp>
          <p:nvSpPr>
            <p:cNvPr id="240" name="Rounded Rectangle 239"/>
            <p:cNvSpPr/>
            <p:nvPr/>
          </p:nvSpPr>
          <p:spPr>
            <a:xfrm>
              <a:off x="3827286" y="5489522"/>
              <a:ext cx="306413" cy="17842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41" name="Rectangle 240"/>
            <p:cNvSpPr/>
            <p:nvPr/>
          </p:nvSpPr>
          <p:spPr>
            <a:xfrm>
              <a:off x="3759465" y="5453558"/>
              <a:ext cx="437097" cy="23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rPr>
                <a:t>2</a:t>
              </a:r>
              <a:r>
                <a:rPr lang="en-US" sz="1400" b="1" dirty="0" smtClean="0">
                  <a:solidFill>
                    <a:schemeClr val="tx1"/>
                  </a:solidFill>
                  <a:latin typeface="Cambria" panose="02040503050406030204" pitchFamily="18" charset="0"/>
                </a:rPr>
                <a:t> Same</a:t>
              </a:r>
              <a:endParaRPr lang="en-GB" sz="1400" b="1" dirty="0">
                <a:solidFill>
                  <a:schemeClr val="tx1"/>
                </a:solidFill>
                <a:latin typeface="Cambria" panose="02040503050406030204" pitchFamily="18" charset="0"/>
              </a:endParaRPr>
            </a:p>
          </p:txBody>
        </p:sp>
      </p:grpSp>
      <p:sp>
        <p:nvSpPr>
          <p:cNvPr id="242" name="Rectangle 185"/>
          <p:cNvSpPr>
            <a:spLocks noChangeArrowheads="1"/>
          </p:cNvSpPr>
          <p:nvPr/>
        </p:nvSpPr>
        <p:spPr bwMode="auto">
          <a:xfrm>
            <a:off x="3850269" y="6143727"/>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3" name="Rectangle 186"/>
          <p:cNvSpPr>
            <a:spLocks noChangeArrowheads="1"/>
          </p:cNvSpPr>
          <p:nvPr/>
        </p:nvSpPr>
        <p:spPr bwMode="auto">
          <a:xfrm>
            <a:off x="5316668" y="6138154"/>
            <a:ext cx="33151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295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4" name="Rectangle 187"/>
          <p:cNvSpPr>
            <a:spLocks noChangeArrowheads="1"/>
          </p:cNvSpPr>
          <p:nvPr/>
        </p:nvSpPr>
        <p:spPr bwMode="auto">
          <a:xfrm>
            <a:off x="7579307" y="6143727"/>
            <a:ext cx="9016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200" dirty="0">
                <a:solidFill>
                  <a:srgbClr val="000000"/>
                </a:solidFill>
                <a:latin typeface="Cambria" panose="02040503050406030204" pitchFamily="18" charset="0"/>
              </a:rPr>
              <a:t>San </a:t>
            </a:r>
            <a:r>
              <a:rPr lang="en-US" altLang="en-US" sz="1200" dirty="0" smtClean="0">
                <a:solidFill>
                  <a:srgbClr val="000000"/>
                </a:solidFill>
                <a:latin typeface="Cambria" panose="02040503050406030204" pitchFamily="18" charset="0"/>
              </a:rPr>
              <a:t>Francisco</a:t>
            </a:r>
            <a:endParaRPr lang="en-US" altLang="en-US" sz="1200" dirty="0">
              <a:solidFill>
                <a:srgbClr val="000000"/>
              </a:solidFill>
              <a:latin typeface="Cambria" panose="02040503050406030204" pitchFamily="18" charset="0"/>
            </a:endParaRPr>
          </a:p>
        </p:txBody>
      </p:sp>
      <p:sp>
        <p:nvSpPr>
          <p:cNvPr id="245" name="Rectangle 189"/>
          <p:cNvSpPr>
            <a:spLocks noChangeArrowheads="1"/>
          </p:cNvSpPr>
          <p:nvPr/>
        </p:nvSpPr>
        <p:spPr bwMode="auto">
          <a:xfrm>
            <a:off x="8933444" y="6143727"/>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4159862349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6" name="Rectangle 192"/>
          <p:cNvSpPr>
            <a:spLocks noChangeArrowheads="1"/>
          </p:cNvSpPr>
          <p:nvPr/>
        </p:nvSpPr>
        <p:spPr bwMode="auto">
          <a:xfrm>
            <a:off x="3852583" y="6378345"/>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7" name="Rectangle 194"/>
          <p:cNvSpPr>
            <a:spLocks noChangeArrowheads="1"/>
          </p:cNvSpPr>
          <p:nvPr/>
        </p:nvSpPr>
        <p:spPr bwMode="auto">
          <a:xfrm>
            <a:off x="7579307" y="6418365"/>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8" name="Rectangle 186"/>
          <p:cNvSpPr>
            <a:spLocks noChangeArrowheads="1"/>
          </p:cNvSpPr>
          <p:nvPr/>
        </p:nvSpPr>
        <p:spPr bwMode="auto">
          <a:xfrm>
            <a:off x="6023274" y="6162450"/>
            <a:ext cx="9649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9" name="Rectangle 186"/>
          <p:cNvSpPr>
            <a:spLocks noChangeArrowheads="1"/>
          </p:cNvSpPr>
          <p:nvPr/>
        </p:nvSpPr>
        <p:spPr bwMode="auto">
          <a:xfrm>
            <a:off x="5308834" y="6374529"/>
            <a:ext cx="33151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295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0" name="Rectangle 186"/>
          <p:cNvSpPr>
            <a:spLocks noChangeArrowheads="1"/>
          </p:cNvSpPr>
          <p:nvPr/>
        </p:nvSpPr>
        <p:spPr bwMode="auto">
          <a:xfrm>
            <a:off x="6023274" y="6388588"/>
            <a:ext cx="9649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51" name="Picture 2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72215" y="6131362"/>
            <a:ext cx="118708" cy="198249"/>
          </a:xfrm>
          <a:prstGeom prst="rect">
            <a:avLst/>
          </a:prstGeom>
        </p:spPr>
      </p:pic>
      <p:pic>
        <p:nvPicPr>
          <p:cNvPr id="252" name="Picture 2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72215" y="6393243"/>
            <a:ext cx="118708" cy="198249"/>
          </a:xfrm>
          <a:prstGeom prst="rect">
            <a:avLst/>
          </a:prstGeom>
        </p:spPr>
      </p:pic>
      <p:pic>
        <p:nvPicPr>
          <p:cNvPr id="253" name="Picture 2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18771" y="6150945"/>
            <a:ext cx="118708" cy="198249"/>
          </a:xfrm>
          <a:prstGeom prst="rect">
            <a:avLst/>
          </a:prstGeom>
        </p:spPr>
      </p:pic>
      <p:pic>
        <p:nvPicPr>
          <p:cNvPr id="254" name="Picture 25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18771" y="6412826"/>
            <a:ext cx="118708" cy="198249"/>
          </a:xfrm>
          <a:prstGeom prst="rect">
            <a:avLst/>
          </a:prstGeom>
        </p:spPr>
      </p:pic>
      <p:pic>
        <p:nvPicPr>
          <p:cNvPr id="255" name="Picture 2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95799" y="6164326"/>
            <a:ext cx="118708" cy="198249"/>
          </a:xfrm>
          <a:prstGeom prst="rect">
            <a:avLst/>
          </a:prstGeom>
        </p:spPr>
      </p:pic>
      <p:pic>
        <p:nvPicPr>
          <p:cNvPr id="256" name="Picture 2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98697" y="6408815"/>
            <a:ext cx="118708" cy="198249"/>
          </a:xfrm>
          <a:prstGeom prst="rect">
            <a:avLst/>
          </a:prstGeom>
        </p:spPr>
      </p:pic>
      <p:pic>
        <p:nvPicPr>
          <p:cNvPr id="257" name="Picture 2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3663" y="6140184"/>
            <a:ext cx="201296" cy="201296"/>
          </a:xfrm>
          <a:prstGeom prst="rect">
            <a:avLst/>
          </a:prstGeom>
        </p:spPr>
      </p:pic>
      <p:pic>
        <p:nvPicPr>
          <p:cNvPr id="258" name="Picture 2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7655" y="6397436"/>
            <a:ext cx="201296" cy="201296"/>
          </a:xfrm>
          <a:prstGeom prst="rect">
            <a:avLst/>
          </a:prstGeom>
        </p:spPr>
      </p:pic>
      <p:pic>
        <p:nvPicPr>
          <p:cNvPr id="259" name="Picture 2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3018" y="6154988"/>
            <a:ext cx="201296" cy="201296"/>
          </a:xfrm>
          <a:prstGeom prst="rect">
            <a:avLst/>
          </a:prstGeom>
        </p:spPr>
      </p:pic>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7010" y="6412240"/>
            <a:ext cx="201296" cy="201296"/>
          </a:xfrm>
          <a:prstGeom prst="rect">
            <a:avLst/>
          </a:prstGeom>
        </p:spPr>
      </p:pic>
      <p:sp>
        <p:nvSpPr>
          <p:cNvPr id="261" name="TextBox 260"/>
          <p:cNvSpPr txBox="1"/>
          <p:nvPr/>
        </p:nvSpPr>
        <p:spPr>
          <a:xfrm>
            <a:off x="1066653" y="6199647"/>
            <a:ext cx="994759" cy="369332"/>
          </a:xfrm>
          <a:prstGeom prst="rect">
            <a:avLst/>
          </a:prstGeom>
          <a:noFill/>
        </p:spPr>
        <p:txBody>
          <a:bodyPr wrap="none" rtlCol="0">
            <a:spAutoFit/>
          </a:bodyPr>
          <a:lstStyle/>
          <a:p>
            <a:r>
              <a:rPr lang="en-US" dirty="0"/>
              <a:t>r</a:t>
            </a:r>
            <a:r>
              <a:rPr lang="en-US" dirty="0" smtClean="0"/>
              <a:t>9 vs r10</a:t>
            </a:r>
            <a:endParaRPr lang="en-GB" dirty="0"/>
          </a:p>
        </p:txBody>
      </p:sp>
      <p:sp>
        <p:nvSpPr>
          <p:cNvPr id="262" name="TextBox 261"/>
          <p:cNvSpPr txBox="1"/>
          <p:nvPr/>
        </p:nvSpPr>
        <p:spPr>
          <a:xfrm>
            <a:off x="566145" y="307195"/>
            <a:ext cx="877741" cy="369332"/>
          </a:xfrm>
          <a:prstGeom prst="rect">
            <a:avLst/>
          </a:prstGeom>
          <a:noFill/>
        </p:spPr>
        <p:txBody>
          <a:bodyPr wrap="none" rtlCol="0">
            <a:spAutoFit/>
          </a:bodyPr>
          <a:lstStyle/>
          <a:p>
            <a:r>
              <a:rPr lang="en-US" dirty="0" smtClean="0"/>
              <a:t>r1 vs r2</a:t>
            </a:r>
            <a:endParaRPr lang="en-GB" dirty="0"/>
          </a:p>
        </p:txBody>
      </p:sp>
      <p:sp>
        <p:nvSpPr>
          <p:cNvPr id="263" name="TextBox 262"/>
          <p:cNvSpPr txBox="1"/>
          <p:nvPr/>
        </p:nvSpPr>
        <p:spPr>
          <a:xfrm>
            <a:off x="495531" y="915995"/>
            <a:ext cx="877741" cy="369332"/>
          </a:xfrm>
          <a:prstGeom prst="rect">
            <a:avLst/>
          </a:prstGeom>
          <a:noFill/>
        </p:spPr>
        <p:txBody>
          <a:bodyPr wrap="none" rtlCol="0">
            <a:spAutoFit/>
          </a:bodyPr>
          <a:lstStyle/>
          <a:p>
            <a:r>
              <a:rPr lang="en-US" dirty="0" smtClean="0"/>
              <a:t>r2 vs r3</a:t>
            </a:r>
            <a:endParaRPr lang="en-GB" dirty="0"/>
          </a:p>
        </p:txBody>
      </p:sp>
      <p:sp>
        <p:nvSpPr>
          <p:cNvPr id="264" name="TextBox 263"/>
          <p:cNvSpPr txBox="1"/>
          <p:nvPr/>
        </p:nvSpPr>
        <p:spPr>
          <a:xfrm>
            <a:off x="1110368" y="5549809"/>
            <a:ext cx="877741" cy="369332"/>
          </a:xfrm>
          <a:prstGeom prst="rect">
            <a:avLst/>
          </a:prstGeom>
          <a:noFill/>
        </p:spPr>
        <p:txBody>
          <a:bodyPr wrap="none" rtlCol="0">
            <a:spAutoFit/>
          </a:bodyPr>
          <a:lstStyle/>
          <a:p>
            <a:r>
              <a:rPr lang="en-US" dirty="0" smtClean="0"/>
              <a:t>r</a:t>
            </a:r>
            <a:r>
              <a:rPr lang="en-US" dirty="0"/>
              <a:t>8</a:t>
            </a:r>
            <a:r>
              <a:rPr lang="en-US" dirty="0" smtClean="0"/>
              <a:t> vs r9</a:t>
            </a:r>
            <a:endParaRPr lang="en-GB" dirty="0"/>
          </a:p>
        </p:txBody>
      </p:sp>
      <p:sp>
        <p:nvSpPr>
          <p:cNvPr id="265" name="R1vsR2roundedRect"/>
          <p:cNvSpPr/>
          <p:nvPr/>
        </p:nvSpPr>
        <p:spPr>
          <a:xfrm>
            <a:off x="2336986" y="5473890"/>
            <a:ext cx="7708901" cy="542923"/>
          </a:xfrm>
          <a:prstGeom prst="roundRect">
            <a:avLst>
              <a:gd name="adj" fmla="val 880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6" name="Rectangle 178"/>
          <p:cNvSpPr>
            <a:spLocks noChangeArrowheads="1"/>
          </p:cNvSpPr>
          <p:nvPr/>
        </p:nvSpPr>
        <p:spPr bwMode="auto">
          <a:xfrm>
            <a:off x="3852188" y="5510838"/>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7" name="Rectangle 179"/>
          <p:cNvSpPr>
            <a:spLocks noChangeArrowheads="1"/>
          </p:cNvSpPr>
          <p:nvPr/>
        </p:nvSpPr>
        <p:spPr bwMode="auto">
          <a:xfrm>
            <a:off x="5408785" y="5501733"/>
            <a:ext cx="25428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52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8" name="Rectangle 181"/>
          <p:cNvSpPr>
            <a:spLocks noChangeArrowheads="1"/>
          </p:cNvSpPr>
          <p:nvPr/>
        </p:nvSpPr>
        <p:spPr bwMode="auto">
          <a:xfrm>
            <a:off x="7489151" y="5510838"/>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9" name="Rectangle 182"/>
          <p:cNvSpPr>
            <a:spLocks noChangeArrowheads="1"/>
          </p:cNvSpPr>
          <p:nvPr/>
        </p:nvSpPr>
        <p:spPr bwMode="auto">
          <a:xfrm>
            <a:off x="8935363" y="5510838"/>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4153988630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0" name="Rectangle 185"/>
          <p:cNvSpPr>
            <a:spLocks noChangeArrowheads="1"/>
          </p:cNvSpPr>
          <p:nvPr/>
        </p:nvSpPr>
        <p:spPr bwMode="auto">
          <a:xfrm>
            <a:off x="3852188" y="5790601"/>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2" name="Rectangle 187"/>
          <p:cNvSpPr>
            <a:spLocks noChangeArrowheads="1"/>
          </p:cNvSpPr>
          <p:nvPr/>
        </p:nvSpPr>
        <p:spPr bwMode="auto">
          <a:xfrm>
            <a:off x="7484811" y="5790601"/>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3" name="Rectangle 188"/>
          <p:cNvSpPr>
            <a:spLocks noChangeArrowheads="1"/>
          </p:cNvSpPr>
          <p:nvPr/>
        </p:nvSpPr>
        <p:spPr bwMode="auto">
          <a:xfrm>
            <a:off x="7754686" y="5790601"/>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4" name="Rectangle 189"/>
          <p:cNvSpPr>
            <a:spLocks noChangeArrowheads="1"/>
          </p:cNvSpPr>
          <p:nvPr/>
        </p:nvSpPr>
        <p:spPr bwMode="auto">
          <a:xfrm>
            <a:off x="8935363" y="5790601"/>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4159862349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5" name="Rectangle 179"/>
          <p:cNvSpPr>
            <a:spLocks noChangeArrowheads="1"/>
          </p:cNvSpPr>
          <p:nvPr/>
        </p:nvSpPr>
        <p:spPr bwMode="auto">
          <a:xfrm>
            <a:off x="5939751" y="5521429"/>
            <a:ext cx="136798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6" name="Rectangle 186"/>
          <p:cNvSpPr>
            <a:spLocks noChangeArrowheads="1"/>
          </p:cNvSpPr>
          <p:nvPr/>
        </p:nvSpPr>
        <p:spPr bwMode="auto">
          <a:xfrm>
            <a:off x="5408785" y="5792578"/>
            <a:ext cx="33151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295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7" name="Rectangle 186"/>
          <p:cNvSpPr>
            <a:spLocks noChangeArrowheads="1"/>
          </p:cNvSpPr>
          <p:nvPr/>
        </p:nvSpPr>
        <p:spPr bwMode="auto">
          <a:xfrm>
            <a:off x="5939751" y="5790601"/>
            <a:ext cx="9649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78" name="Picture 2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38845" y="5519926"/>
            <a:ext cx="118708" cy="198249"/>
          </a:xfrm>
          <a:prstGeom prst="rect">
            <a:avLst/>
          </a:prstGeom>
        </p:spPr>
      </p:pic>
      <p:pic>
        <p:nvPicPr>
          <p:cNvPr id="279" name="Picture 2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38845" y="5781807"/>
            <a:ext cx="118708" cy="198249"/>
          </a:xfrm>
          <a:prstGeom prst="rect">
            <a:avLst/>
          </a:prstGeom>
        </p:spPr>
      </p:pic>
      <p:pic>
        <p:nvPicPr>
          <p:cNvPr id="280" name="Picture 27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88697" y="5519926"/>
            <a:ext cx="118708" cy="198249"/>
          </a:xfrm>
          <a:prstGeom prst="rect">
            <a:avLst/>
          </a:prstGeom>
        </p:spPr>
      </p:pic>
      <p:pic>
        <p:nvPicPr>
          <p:cNvPr id="281" name="Picture 2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88697" y="5781807"/>
            <a:ext cx="118708" cy="198249"/>
          </a:xfrm>
          <a:prstGeom prst="rect">
            <a:avLst/>
          </a:prstGeom>
        </p:spPr>
      </p:pic>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6451" y="5507038"/>
            <a:ext cx="201296" cy="201296"/>
          </a:xfrm>
          <a:prstGeom prst="rect">
            <a:avLst/>
          </a:prstGeom>
        </p:spPr>
      </p:pic>
      <p:pic>
        <p:nvPicPr>
          <p:cNvPr id="283" name="Picture 28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0443" y="5764290"/>
            <a:ext cx="201296" cy="201296"/>
          </a:xfrm>
          <a:prstGeom prst="rect">
            <a:avLst/>
          </a:prstGeom>
        </p:spPr>
      </p:pic>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2805" y="5514994"/>
            <a:ext cx="201296" cy="201296"/>
          </a:xfrm>
          <a:prstGeom prst="rect">
            <a:avLst/>
          </a:prstGeom>
        </p:spPr>
      </p:pic>
      <p:pic>
        <p:nvPicPr>
          <p:cNvPr id="285" name="Picture 2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26797" y="5772246"/>
            <a:ext cx="201296" cy="201296"/>
          </a:xfrm>
          <a:prstGeom prst="rect">
            <a:avLst/>
          </a:prstGeom>
        </p:spPr>
      </p:pic>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1546" y="5507196"/>
            <a:ext cx="201296" cy="201296"/>
          </a:xfrm>
          <a:prstGeom prst="rect">
            <a:avLst/>
          </a:prstGeom>
        </p:spPr>
      </p:pic>
      <p:pic>
        <p:nvPicPr>
          <p:cNvPr id="287" name="Picture 2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5538" y="5764448"/>
            <a:ext cx="201296" cy="201296"/>
          </a:xfrm>
          <a:prstGeom prst="rect">
            <a:avLst/>
          </a:prstGeom>
        </p:spPr>
      </p:pic>
      <p:grpSp>
        <p:nvGrpSpPr>
          <p:cNvPr id="288" name="simValue"/>
          <p:cNvGrpSpPr/>
          <p:nvPr/>
        </p:nvGrpSpPr>
        <p:grpSpPr>
          <a:xfrm>
            <a:off x="3028132" y="5504552"/>
            <a:ext cx="664169" cy="492414"/>
            <a:chOff x="3852709" y="5453559"/>
            <a:chExt cx="343852" cy="260524"/>
          </a:xfrm>
        </p:grpSpPr>
        <p:sp>
          <p:nvSpPr>
            <p:cNvPr id="289" name="Rounded Rectangle 288"/>
            <p:cNvSpPr/>
            <p:nvPr/>
          </p:nvSpPr>
          <p:spPr>
            <a:xfrm>
              <a:off x="3930942" y="5504361"/>
              <a:ext cx="202758" cy="17842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90" name="Rectangle 289"/>
            <p:cNvSpPr/>
            <p:nvPr/>
          </p:nvSpPr>
          <p:spPr>
            <a:xfrm>
              <a:off x="3852709" y="5453559"/>
              <a:ext cx="343852" cy="260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291" name="SimPairs"/>
          <p:cNvGrpSpPr/>
          <p:nvPr/>
        </p:nvGrpSpPr>
        <p:grpSpPr>
          <a:xfrm>
            <a:off x="2257022" y="5527510"/>
            <a:ext cx="1022541" cy="437896"/>
            <a:chOff x="3759465" y="5453558"/>
            <a:chExt cx="437097" cy="231680"/>
          </a:xfrm>
        </p:grpSpPr>
        <p:sp>
          <p:nvSpPr>
            <p:cNvPr id="292" name="Rounded Rectangle 291"/>
            <p:cNvSpPr/>
            <p:nvPr/>
          </p:nvSpPr>
          <p:spPr>
            <a:xfrm>
              <a:off x="3827286" y="5489522"/>
              <a:ext cx="306413" cy="17842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93" name="Rectangle 292"/>
            <p:cNvSpPr/>
            <p:nvPr/>
          </p:nvSpPr>
          <p:spPr>
            <a:xfrm>
              <a:off x="3759465" y="5453558"/>
              <a:ext cx="437097" cy="23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rPr>
                <a:t>3</a:t>
              </a:r>
              <a:r>
                <a:rPr lang="en-US" sz="1400" b="1" dirty="0" smtClean="0">
                  <a:solidFill>
                    <a:schemeClr val="tx1"/>
                  </a:solidFill>
                  <a:latin typeface="Cambria" panose="02040503050406030204" pitchFamily="18" charset="0"/>
                </a:rPr>
                <a:t> Same</a:t>
              </a:r>
              <a:endParaRPr lang="en-GB" sz="1400" b="1" dirty="0">
                <a:solidFill>
                  <a:schemeClr val="tx1"/>
                </a:solidFill>
                <a:latin typeface="Cambria" panose="02040503050406030204" pitchFamily="18" charset="0"/>
              </a:endParaRPr>
            </a:p>
          </p:txBody>
        </p:sp>
      </p:grpSp>
    </p:spTree>
    <p:custDataLst>
      <p:tags r:id="rId1"/>
    </p:custDataLst>
    <p:extLst>
      <p:ext uri="{BB962C8B-B14F-4D97-AF65-F5344CB8AC3E}">
        <p14:creationId xmlns:p14="http://schemas.microsoft.com/office/powerpoint/2010/main" val="3387734448"/>
      </p:ext>
    </p:extLst>
  </p:cSld>
  <p:clrMapOvr>
    <a:masterClrMapping/>
  </p:clrMapOvr>
  <mc:AlternateContent xmlns:mc="http://schemas.openxmlformats.org/markup-compatibility/2006" xmlns:p14="http://schemas.microsoft.com/office/powerpoint/2010/main">
    <mc:Choice Requires="p14">
      <p:transition spd="slow" p14:dur="2000" advTm="23315"/>
    </mc:Choice>
    <mc:Fallback xmlns="">
      <p:transition spd="slow" advTm="233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500"/>
                                        <p:tgtEl>
                                          <p:spTgt spid="1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2"/>
                                        </p:tgtEl>
                                        <p:attrNameLst>
                                          <p:attrName>style.visibility</p:attrName>
                                        </p:attrNameLst>
                                      </p:cBhvr>
                                      <p:to>
                                        <p:strVal val="visible"/>
                                      </p:to>
                                    </p:set>
                                    <p:animEffect transition="in" filter="fade">
                                      <p:cBhvr>
                                        <p:cTn id="10" dur="500"/>
                                        <p:tgtEl>
                                          <p:spTgt spid="18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6"/>
                                        </p:tgtEl>
                                        <p:attrNameLst>
                                          <p:attrName>style.visibility</p:attrName>
                                        </p:attrNameLst>
                                      </p:cBhvr>
                                      <p:to>
                                        <p:strVal val="visible"/>
                                      </p:to>
                                    </p:set>
                                    <p:animEffect transition="in" filter="fade">
                                      <p:cBhvr>
                                        <p:cTn id="13" dur="500"/>
                                        <p:tgtEl>
                                          <p:spTgt spid="18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7"/>
                                        </p:tgtEl>
                                        <p:attrNameLst>
                                          <p:attrName>style.visibility</p:attrName>
                                        </p:attrNameLst>
                                      </p:cBhvr>
                                      <p:to>
                                        <p:strVal val="visible"/>
                                      </p:to>
                                    </p:set>
                                    <p:animEffect transition="in" filter="fade">
                                      <p:cBhvr>
                                        <p:cTn id="16" dur="500"/>
                                        <p:tgtEl>
                                          <p:spTgt spid="18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3"/>
                                        </p:tgtEl>
                                        <p:attrNameLst>
                                          <p:attrName>style.visibility</p:attrName>
                                        </p:attrNameLst>
                                      </p:cBhvr>
                                      <p:to>
                                        <p:strVal val="visible"/>
                                      </p:to>
                                    </p:set>
                                    <p:animEffect transition="in" filter="fade">
                                      <p:cBhvr>
                                        <p:cTn id="19" dur="500"/>
                                        <p:tgtEl>
                                          <p:spTgt spid="18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0"/>
                                        </p:tgtEl>
                                        <p:attrNameLst>
                                          <p:attrName>style.visibility</p:attrName>
                                        </p:attrNameLst>
                                      </p:cBhvr>
                                      <p:to>
                                        <p:strVal val="visible"/>
                                      </p:to>
                                    </p:set>
                                    <p:animEffect transition="in" filter="fade">
                                      <p:cBhvr>
                                        <p:cTn id="22" dur="500"/>
                                        <p:tgtEl>
                                          <p:spTgt spid="19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1"/>
                                        </p:tgtEl>
                                        <p:attrNameLst>
                                          <p:attrName>style.visibility</p:attrName>
                                        </p:attrNameLst>
                                      </p:cBhvr>
                                      <p:to>
                                        <p:strVal val="visible"/>
                                      </p:to>
                                    </p:set>
                                    <p:animEffect transition="in" filter="fade">
                                      <p:cBhvr>
                                        <p:cTn id="25" dur="500"/>
                                        <p:tgtEl>
                                          <p:spTgt spid="19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8"/>
                                        </p:tgtEl>
                                        <p:attrNameLst>
                                          <p:attrName>style.visibility</p:attrName>
                                        </p:attrNameLst>
                                      </p:cBhvr>
                                      <p:to>
                                        <p:strVal val="visible"/>
                                      </p:to>
                                    </p:set>
                                    <p:animEffect transition="in" filter="fade">
                                      <p:cBhvr>
                                        <p:cTn id="28" dur="500"/>
                                        <p:tgtEl>
                                          <p:spTgt spid="18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4"/>
                                        </p:tgtEl>
                                        <p:attrNameLst>
                                          <p:attrName>style.visibility</p:attrName>
                                        </p:attrNameLst>
                                      </p:cBhvr>
                                      <p:to>
                                        <p:strVal val="visible"/>
                                      </p:to>
                                    </p:set>
                                    <p:animEffect transition="in" filter="fade">
                                      <p:cBhvr>
                                        <p:cTn id="31" dur="500"/>
                                        <p:tgtEl>
                                          <p:spTgt spid="18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5"/>
                                        </p:tgtEl>
                                        <p:attrNameLst>
                                          <p:attrName>style.visibility</p:attrName>
                                        </p:attrNameLst>
                                      </p:cBhvr>
                                      <p:to>
                                        <p:strVal val="visible"/>
                                      </p:to>
                                    </p:set>
                                    <p:animEffect transition="in" filter="fade">
                                      <p:cBhvr>
                                        <p:cTn id="34" dur="500"/>
                                        <p:tgtEl>
                                          <p:spTgt spid="18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9"/>
                                        </p:tgtEl>
                                        <p:attrNameLst>
                                          <p:attrName>style.visibility</p:attrName>
                                        </p:attrNameLst>
                                      </p:cBhvr>
                                      <p:to>
                                        <p:strVal val="visible"/>
                                      </p:to>
                                    </p:set>
                                    <p:animEffect transition="in" filter="fade">
                                      <p:cBhvr>
                                        <p:cTn id="37" dur="500"/>
                                        <p:tgtEl>
                                          <p:spTgt spid="18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9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9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95"/>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9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07"/>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0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96"/>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9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98"/>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9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20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47" presetClass="entr" presetSubtype="0" fill="hold" nodeType="clickEffect">
                                  <p:stCondLst>
                                    <p:cond delay="0"/>
                                  </p:stCondLst>
                                  <p:childTnLst>
                                    <p:set>
                                      <p:cBhvr>
                                        <p:cTn id="75" dur="1" fill="hold">
                                          <p:stCondLst>
                                            <p:cond delay="0"/>
                                          </p:stCondLst>
                                        </p:cTn>
                                        <p:tgtEl>
                                          <p:spTgt spid="200"/>
                                        </p:tgtEl>
                                        <p:attrNameLst>
                                          <p:attrName>style.visibility</p:attrName>
                                        </p:attrNameLst>
                                      </p:cBhvr>
                                      <p:to>
                                        <p:strVal val="visible"/>
                                      </p:to>
                                    </p:set>
                                    <p:animEffect transition="in" filter="fade">
                                      <p:cBhvr>
                                        <p:cTn id="76" dur="1000"/>
                                        <p:tgtEl>
                                          <p:spTgt spid="200"/>
                                        </p:tgtEl>
                                      </p:cBhvr>
                                    </p:animEffect>
                                    <p:anim calcmode="lin" valueType="num">
                                      <p:cBhvr>
                                        <p:cTn id="77" dur="1000" fill="hold"/>
                                        <p:tgtEl>
                                          <p:spTgt spid="200"/>
                                        </p:tgtEl>
                                        <p:attrNameLst>
                                          <p:attrName>ppt_x</p:attrName>
                                        </p:attrNameLst>
                                      </p:cBhvr>
                                      <p:tavLst>
                                        <p:tav tm="0">
                                          <p:val>
                                            <p:strVal val="#ppt_x"/>
                                          </p:val>
                                        </p:tav>
                                        <p:tav tm="100000">
                                          <p:val>
                                            <p:strVal val="#ppt_x"/>
                                          </p:val>
                                        </p:tav>
                                      </p:tavLst>
                                    </p:anim>
                                    <p:anim calcmode="lin" valueType="num">
                                      <p:cBhvr>
                                        <p:cTn id="78" dur="1000" fill="hold"/>
                                        <p:tgtEl>
                                          <p:spTgt spid="200"/>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4" presetClass="exit" presetSubtype="10" fill="hold" grpId="1" nodeType="clickEffect">
                                  <p:stCondLst>
                                    <p:cond delay="0"/>
                                  </p:stCondLst>
                                  <p:childTnLst>
                                    <p:animEffect transition="out" filter="randombar(horizontal)">
                                      <p:cBhvr>
                                        <p:cTn id="82" dur="500"/>
                                        <p:tgtEl>
                                          <p:spTgt spid="181"/>
                                        </p:tgtEl>
                                      </p:cBhvr>
                                    </p:animEffect>
                                    <p:set>
                                      <p:cBhvr>
                                        <p:cTn id="83" dur="1" fill="hold">
                                          <p:stCondLst>
                                            <p:cond delay="499"/>
                                          </p:stCondLst>
                                        </p:cTn>
                                        <p:tgtEl>
                                          <p:spTgt spid="181"/>
                                        </p:tgtEl>
                                        <p:attrNameLst>
                                          <p:attrName>style.visibility</p:attrName>
                                        </p:attrNameLst>
                                      </p:cBhvr>
                                      <p:to>
                                        <p:strVal val="hidden"/>
                                      </p:to>
                                    </p:set>
                                  </p:childTnLst>
                                </p:cTn>
                              </p:par>
                              <p:par>
                                <p:cTn id="84" presetID="14" presetClass="exit" presetSubtype="10" fill="hold" grpId="1" nodeType="withEffect">
                                  <p:stCondLst>
                                    <p:cond delay="0"/>
                                  </p:stCondLst>
                                  <p:childTnLst>
                                    <p:animEffect transition="out" filter="randombar(horizontal)">
                                      <p:cBhvr>
                                        <p:cTn id="85" dur="500"/>
                                        <p:tgtEl>
                                          <p:spTgt spid="182"/>
                                        </p:tgtEl>
                                      </p:cBhvr>
                                    </p:animEffect>
                                    <p:set>
                                      <p:cBhvr>
                                        <p:cTn id="86" dur="1" fill="hold">
                                          <p:stCondLst>
                                            <p:cond delay="499"/>
                                          </p:stCondLst>
                                        </p:cTn>
                                        <p:tgtEl>
                                          <p:spTgt spid="182"/>
                                        </p:tgtEl>
                                        <p:attrNameLst>
                                          <p:attrName>style.visibility</p:attrName>
                                        </p:attrNameLst>
                                      </p:cBhvr>
                                      <p:to>
                                        <p:strVal val="hidden"/>
                                      </p:to>
                                    </p:set>
                                  </p:childTnLst>
                                </p:cTn>
                              </p:par>
                              <p:par>
                                <p:cTn id="87" presetID="14" presetClass="exit" presetSubtype="10" fill="hold" grpId="1" nodeType="withEffect">
                                  <p:stCondLst>
                                    <p:cond delay="0"/>
                                  </p:stCondLst>
                                  <p:childTnLst>
                                    <p:animEffect transition="out" filter="randombar(horizontal)">
                                      <p:cBhvr>
                                        <p:cTn id="88" dur="500"/>
                                        <p:tgtEl>
                                          <p:spTgt spid="186"/>
                                        </p:tgtEl>
                                      </p:cBhvr>
                                    </p:animEffect>
                                    <p:set>
                                      <p:cBhvr>
                                        <p:cTn id="89" dur="1" fill="hold">
                                          <p:stCondLst>
                                            <p:cond delay="499"/>
                                          </p:stCondLst>
                                        </p:cTn>
                                        <p:tgtEl>
                                          <p:spTgt spid="186"/>
                                        </p:tgtEl>
                                        <p:attrNameLst>
                                          <p:attrName>style.visibility</p:attrName>
                                        </p:attrNameLst>
                                      </p:cBhvr>
                                      <p:to>
                                        <p:strVal val="hidden"/>
                                      </p:to>
                                    </p:set>
                                  </p:childTnLst>
                                </p:cTn>
                              </p:par>
                              <p:par>
                                <p:cTn id="90" presetID="14" presetClass="exit" presetSubtype="10" fill="hold" grpId="1" nodeType="withEffect">
                                  <p:stCondLst>
                                    <p:cond delay="0"/>
                                  </p:stCondLst>
                                  <p:childTnLst>
                                    <p:animEffect transition="out" filter="randombar(horizontal)">
                                      <p:cBhvr>
                                        <p:cTn id="91" dur="500"/>
                                        <p:tgtEl>
                                          <p:spTgt spid="187"/>
                                        </p:tgtEl>
                                      </p:cBhvr>
                                    </p:animEffect>
                                    <p:set>
                                      <p:cBhvr>
                                        <p:cTn id="92" dur="1" fill="hold">
                                          <p:stCondLst>
                                            <p:cond delay="499"/>
                                          </p:stCondLst>
                                        </p:cTn>
                                        <p:tgtEl>
                                          <p:spTgt spid="187"/>
                                        </p:tgtEl>
                                        <p:attrNameLst>
                                          <p:attrName>style.visibility</p:attrName>
                                        </p:attrNameLst>
                                      </p:cBhvr>
                                      <p:to>
                                        <p:strVal val="hidden"/>
                                      </p:to>
                                    </p:set>
                                  </p:childTnLst>
                                </p:cTn>
                              </p:par>
                              <p:par>
                                <p:cTn id="93" presetID="14" presetClass="exit" presetSubtype="10" fill="hold" grpId="1" nodeType="withEffect">
                                  <p:stCondLst>
                                    <p:cond delay="0"/>
                                  </p:stCondLst>
                                  <p:childTnLst>
                                    <p:animEffect transition="out" filter="randombar(horizontal)">
                                      <p:cBhvr>
                                        <p:cTn id="94" dur="500"/>
                                        <p:tgtEl>
                                          <p:spTgt spid="183"/>
                                        </p:tgtEl>
                                      </p:cBhvr>
                                    </p:animEffect>
                                    <p:set>
                                      <p:cBhvr>
                                        <p:cTn id="95" dur="1" fill="hold">
                                          <p:stCondLst>
                                            <p:cond delay="499"/>
                                          </p:stCondLst>
                                        </p:cTn>
                                        <p:tgtEl>
                                          <p:spTgt spid="183"/>
                                        </p:tgtEl>
                                        <p:attrNameLst>
                                          <p:attrName>style.visibility</p:attrName>
                                        </p:attrNameLst>
                                      </p:cBhvr>
                                      <p:to>
                                        <p:strVal val="hidden"/>
                                      </p:to>
                                    </p:set>
                                  </p:childTnLst>
                                </p:cTn>
                              </p:par>
                              <p:par>
                                <p:cTn id="96" presetID="14" presetClass="exit" presetSubtype="10" fill="hold" grpId="1" nodeType="withEffect">
                                  <p:stCondLst>
                                    <p:cond delay="0"/>
                                  </p:stCondLst>
                                  <p:childTnLst>
                                    <p:animEffect transition="out" filter="randombar(horizontal)">
                                      <p:cBhvr>
                                        <p:cTn id="97" dur="500"/>
                                        <p:tgtEl>
                                          <p:spTgt spid="190"/>
                                        </p:tgtEl>
                                      </p:cBhvr>
                                    </p:animEffect>
                                    <p:set>
                                      <p:cBhvr>
                                        <p:cTn id="98" dur="1" fill="hold">
                                          <p:stCondLst>
                                            <p:cond delay="499"/>
                                          </p:stCondLst>
                                        </p:cTn>
                                        <p:tgtEl>
                                          <p:spTgt spid="190"/>
                                        </p:tgtEl>
                                        <p:attrNameLst>
                                          <p:attrName>style.visibility</p:attrName>
                                        </p:attrNameLst>
                                      </p:cBhvr>
                                      <p:to>
                                        <p:strVal val="hidden"/>
                                      </p:to>
                                    </p:set>
                                  </p:childTnLst>
                                </p:cTn>
                              </p:par>
                              <p:par>
                                <p:cTn id="99" presetID="14" presetClass="exit" presetSubtype="10" fill="hold" grpId="1" nodeType="withEffect">
                                  <p:stCondLst>
                                    <p:cond delay="0"/>
                                  </p:stCondLst>
                                  <p:childTnLst>
                                    <p:animEffect transition="out" filter="randombar(horizontal)">
                                      <p:cBhvr>
                                        <p:cTn id="100" dur="500"/>
                                        <p:tgtEl>
                                          <p:spTgt spid="191"/>
                                        </p:tgtEl>
                                      </p:cBhvr>
                                    </p:animEffect>
                                    <p:set>
                                      <p:cBhvr>
                                        <p:cTn id="101" dur="1" fill="hold">
                                          <p:stCondLst>
                                            <p:cond delay="499"/>
                                          </p:stCondLst>
                                        </p:cTn>
                                        <p:tgtEl>
                                          <p:spTgt spid="191"/>
                                        </p:tgtEl>
                                        <p:attrNameLst>
                                          <p:attrName>style.visibility</p:attrName>
                                        </p:attrNameLst>
                                      </p:cBhvr>
                                      <p:to>
                                        <p:strVal val="hidden"/>
                                      </p:to>
                                    </p:set>
                                  </p:childTnLst>
                                </p:cTn>
                              </p:par>
                              <p:par>
                                <p:cTn id="102" presetID="14" presetClass="exit" presetSubtype="10" fill="hold" grpId="1" nodeType="withEffect">
                                  <p:stCondLst>
                                    <p:cond delay="0"/>
                                  </p:stCondLst>
                                  <p:childTnLst>
                                    <p:animEffect transition="out" filter="randombar(horizontal)">
                                      <p:cBhvr>
                                        <p:cTn id="103" dur="500"/>
                                        <p:tgtEl>
                                          <p:spTgt spid="188"/>
                                        </p:tgtEl>
                                      </p:cBhvr>
                                    </p:animEffect>
                                    <p:set>
                                      <p:cBhvr>
                                        <p:cTn id="104" dur="1" fill="hold">
                                          <p:stCondLst>
                                            <p:cond delay="499"/>
                                          </p:stCondLst>
                                        </p:cTn>
                                        <p:tgtEl>
                                          <p:spTgt spid="188"/>
                                        </p:tgtEl>
                                        <p:attrNameLst>
                                          <p:attrName>style.visibility</p:attrName>
                                        </p:attrNameLst>
                                      </p:cBhvr>
                                      <p:to>
                                        <p:strVal val="hidden"/>
                                      </p:to>
                                    </p:set>
                                  </p:childTnLst>
                                </p:cTn>
                              </p:par>
                              <p:par>
                                <p:cTn id="105" presetID="14" presetClass="exit" presetSubtype="10" fill="hold" grpId="1" nodeType="withEffect">
                                  <p:stCondLst>
                                    <p:cond delay="0"/>
                                  </p:stCondLst>
                                  <p:childTnLst>
                                    <p:animEffect transition="out" filter="randombar(horizontal)">
                                      <p:cBhvr>
                                        <p:cTn id="106" dur="500"/>
                                        <p:tgtEl>
                                          <p:spTgt spid="184"/>
                                        </p:tgtEl>
                                      </p:cBhvr>
                                    </p:animEffect>
                                    <p:set>
                                      <p:cBhvr>
                                        <p:cTn id="107" dur="1" fill="hold">
                                          <p:stCondLst>
                                            <p:cond delay="499"/>
                                          </p:stCondLst>
                                        </p:cTn>
                                        <p:tgtEl>
                                          <p:spTgt spid="184"/>
                                        </p:tgtEl>
                                        <p:attrNameLst>
                                          <p:attrName>style.visibility</p:attrName>
                                        </p:attrNameLst>
                                      </p:cBhvr>
                                      <p:to>
                                        <p:strVal val="hidden"/>
                                      </p:to>
                                    </p:set>
                                  </p:childTnLst>
                                </p:cTn>
                              </p:par>
                              <p:par>
                                <p:cTn id="108" presetID="14" presetClass="exit" presetSubtype="10" fill="hold" grpId="1" nodeType="withEffect">
                                  <p:stCondLst>
                                    <p:cond delay="0"/>
                                  </p:stCondLst>
                                  <p:childTnLst>
                                    <p:animEffect transition="out" filter="randombar(horizontal)">
                                      <p:cBhvr>
                                        <p:cTn id="109" dur="500"/>
                                        <p:tgtEl>
                                          <p:spTgt spid="185"/>
                                        </p:tgtEl>
                                      </p:cBhvr>
                                    </p:animEffect>
                                    <p:set>
                                      <p:cBhvr>
                                        <p:cTn id="110" dur="1" fill="hold">
                                          <p:stCondLst>
                                            <p:cond delay="499"/>
                                          </p:stCondLst>
                                        </p:cTn>
                                        <p:tgtEl>
                                          <p:spTgt spid="185"/>
                                        </p:tgtEl>
                                        <p:attrNameLst>
                                          <p:attrName>style.visibility</p:attrName>
                                        </p:attrNameLst>
                                      </p:cBhvr>
                                      <p:to>
                                        <p:strVal val="hidden"/>
                                      </p:to>
                                    </p:set>
                                  </p:childTnLst>
                                </p:cTn>
                              </p:par>
                              <p:par>
                                <p:cTn id="111" presetID="14" presetClass="exit" presetSubtype="10" fill="hold" grpId="1" nodeType="withEffect">
                                  <p:stCondLst>
                                    <p:cond delay="0"/>
                                  </p:stCondLst>
                                  <p:childTnLst>
                                    <p:animEffect transition="out" filter="randombar(horizontal)">
                                      <p:cBhvr>
                                        <p:cTn id="112" dur="500"/>
                                        <p:tgtEl>
                                          <p:spTgt spid="189"/>
                                        </p:tgtEl>
                                      </p:cBhvr>
                                    </p:animEffect>
                                    <p:set>
                                      <p:cBhvr>
                                        <p:cTn id="113" dur="1" fill="hold">
                                          <p:stCondLst>
                                            <p:cond delay="499"/>
                                          </p:stCondLst>
                                        </p:cTn>
                                        <p:tgtEl>
                                          <p:spTgt spid="189"/>
                                        </p:tgtEl>
                                        <p:attrNameLst>
                                          <p:attrName>style.visibility</p:attrName>
                                        </p:attrNameLst>
                                      </p:cBhvr>
                                      <p:to>
                                        <p:strVal val="hidden"/>
                                      </p:to>
                                    </p:set>
                                  </p:childTnLst>
                                </p:cTn>
                              </p:par>
                              <p:par>
                                <p:cTn id="114" presetID="14" presetClass="exit" presetSubtype="10" fill="hold" nodeType="withEffect">
                                  <p:stCondLst>
                                    <p:cond delay="0"/>
                                  </p:stCondLst>
                                  <p:childTnLst>
                                    <p:animEffect transition="out" filter="randombar(horizontal)">
                                      <p:cBhvr>
                                        <p:cTn id="115" dur="500"/>
                                        <p:tgtEl>
                                          <p:spTgt spid="193"/>
                                        </p:tgtEl>
                                      </p:cBhvr>
                                    </p:animEffect>
                                    <p:set>
                                      <p:cBhvr>
                                        <p:cTn id="116" dur="1" fill="hold">
                                          <p:stCondLst>
                                            <p:cond delay="499"/>
                                          </p:stCondLst>
                                        </p:cTn>
                                        <p:tgtEl>
                                          <p:spTgt spid="193"/>
                                        </p:tgtEl>
                                        <p:attrNameLst>
                                          <p:attrName>style.visibility</p:attrName>
                                        </p:attrNameLst>
                                      </p:cBhvr>
                                      <p:to>
                                        <p:strVal val="hidden"/>
                                      </p:to>
                                    </p:set>
                                  </p:childTnLst>
                                </p:cTn>
                              </p:par>
                              <p:par>
                                <p:cTn id="117" presetID="14" presetClass="exit" presetSubtype="10" fill="hold" nodeType="withEffect">
                                  <p:stCondLst>
                                    <p:cond delay="0"/>
                                  </p:stCondLst>
                                  <p:childTnLst>
                                    <p:animEffect transition="out" filter="randombar(horizontal)">
                                      <p:cBhvr>
                                        <p:cTn id="118" dur="500"/>
                                        <p:tgtEl>
                                          <p:spTgt spid="192"/>
                                        </p:tgtEl>
                                      </p:cBhvr>
                                    </p:animEffect>
                                    <p:set>
                                      <p:cBhvr>
                                        <p:cTn id="119" dur="1" fill="hold">
                                          <p:stCondLst>
                                            <p:cond delay="499"/>
                                          </p:stCondLst>
                                        </p:cTn>
                                        <p:tgtEl>
                                          <p:spTgt spid="192"/>
                                        </p:tgtEl>
                                        <p:attrNameLst>
                                          <p:attrName>style.visibility</p:attrName>
                                        </p:attrNameLst>
                                      </p:cBhvr>
                                      <p:to>
                                        <p:strVal val="hidden"/>
                                      </p:to>
                                    </p:set>
                                  </p:childTnLst>
                                </p:cTn>
                              </p:par>
                              <p:par>
                                <p:cTn id="120" presetID="14" presetClass="exit" presetSubtype="10" fill="hold" nodeType="withEffect">
                                  <p:stCondLst>
                                    <p:cond delay="0"/>
                                  </p:stCondLst>
                                  <p:childTnLst>
                                    <p:animEffect transition="out" filter="randombar(horizontal)">
                                      <p:cBhvr>
                                        <p:cTn id="121" dur="500"/>
                                        <p:tgtEl>
                                          <p:spTgt spid="195"/>
                                        </p:tgtEl>
                                      </p:cBhvr>
                                    </p:animEffect>
                                    <p:set>
                                      <p:cBhvr>
                                        <p:cTn id="122" dur="1" fill="hold">
                                          <p:stCondLst>
                                            <p:cond delay="499"/>
                                          </p:stCondLst>
                                        </p:cTn>
                                        <p:tgtEl>
                                          <p:spTgt spid="195"/>
                                        </p:tgtEl>
                                        <p:attrNameLst>
                                          <p:attrName>style.visibility</p:attrName>
                                        </p:attrNameLst>
                                      </p:cBhvr>
                                      <p:to>
                                        <p:strVal val="hidden"/>
                                      </p:to>
                                    </p:set>
                                  </p:childTnLst>
                                </p:cTn>
                              </p:par>
                              <p:par>
                                <p:cTn id="123" presetID="14" presetClass="exit" presetSubtype="10" fill="hold" nodeType="withEffect">
                                  <p:stCondLst>
                                    <p:cond delay="0"/>
                                  </p:stCondLst>
                                  <p:childTnLst>
                                    <p:animEffect transition="out" filter="randombar(horizontal)">
                                      <p:cBhvr>
                                        <p:cTn id="124" dur="500"/>
                                        <p:tgtEl>
                                          <p:spTgt spid="194"/>
                                        </p:tgtEl>
                                      </p:cBhvr>
                                    </p:animEffect>
                                    <p:set>
                                      <p:cBhvr>
                                        <p:cTn id="125" dur="1" fill="hold">
                                          <p:stCondLst>
                                            <p:cond delay="499"/>
                                          </p:stCondLst>
                                        </p:cTn>
                                        <p:tgtEl>
                                          <p:spTgt spid="194"/>
                                        </p:tgtEl>
                                        <p:attrNameLst>
                                          <p:attrName>style.visibility</p:attrName>
                                        </p:attrNameLst>
                                      </p:cBhvr>
                                      <p:to>
                                        <p:strVal val="hidden"/>
                                      </p:to>
                                    </p:set>
                                  </p:childTnLst>
                                </p:cTn>
                              </p:par>
                              <p:par>
                                <p:cTn id="126" presetID="14" presetClass="exit" presetSubtype="10" fill="hold" nodeType="withEffect">
                                  <p:stCondLst>
                                    <p:cond delay="0"/>
                                  </p:stCondLst>
                                  <p:childTnLst>
                                    <p:animEffect transition="out" filter="randombar(horizontal)">
                                      <p:cBhvr>
                                        <p:cTn id="127" dur="500"/>
                                        <p:tgtEl>
                                          <p:spTgt spid="207"/>
                                        </p:tgtEl>
                                      </p:cBhvr>
                                    </p:animEffect>
                                    <p:set>
                                      <p:cBhvr>
                                        <p:cTn id="128" dur="1" fill="hold">
                                          <p:stCondLst>
                                            <p:cond delay="499"/>
                                          </p:stCondLst>
                                        </p:cTn>
                                        <p:tgtEl>
                                          <p:spTgt spid="207"/>
                                        </p:tgtEl>
                                        <p:attrNameLst>
                                          <p:attrName>style.visibility</p:attrName>
                                        </p:attrNameLst>
                                      </p:cBhvr>
                                      <p:to>
                                        <p:strVal val="hidden"/>
                                      </p:to>
                                    </p:set>
                                  </p:childTnLst>
                                </p:cTn>
                              </p:par>
                              <p:par>
                                <p:cTn id="129" presetID="14" presetClass="exit" presetSubtype="10" fill="hold" nodeType="withEffect">
                                  <p:stCondLst>
                                    <p:cond delay="0"/>
                                  </p:stCondLst>
                                  <p:childTnLst>
                                    <p:animEffect transition="out" filter="randombar(horizontal)">
                                      <p:cBhvr>
                                        <p:cTn id="130" dur="500"/>
                                        <p:tgtEl>
                                          <p:spTgt spid="206"/>
                                        </p:tgtEl>
                                      </p:cBhvr>
                                    </p:animEffect>
                                    <p:set>
                                      <p:cBhvr>
                                        <p:cTn id="131" dur="1" fill="hold">
                                          <p:stCondLst>
                                            <p:cond delay="499"/>
                                          </p:stCondLst>
                                        </p:cTn>
                                        <p:tgtEl>
                                          <p:spTgt spid="206"/>
                                        </p:tgtEl>
                                        <p:attrNameLst>
                                          <p:attrName>style.visibility</p:attrName>
                                        </p:attrNameLst>
                                      </p:cBhvr>
                                      <p:to>
                                        <p:strVal val="hidden"/>
                                      </p:to>
                                    </p:set>
                                  </p:childTnLst>
                                </p:cTn>
                              </p:par>
                              <p:par>
                                <p:cTn id="132" presetID="14" presetClass="exit" presetSubtype="10" fill="hold" nodeType="withEffect">
                                  <p:stCondLst>
                                    <p:cond delay="0"/>
                                  </p:stCondLst>
                                  <p:childTnLst>
                                    <p:animEffect transition="out" filter="randombar(horizontal)">
                                      <p:cBhvr>
                                        <p:cTn id="133" dur="500"/>
                                        <p:tgtEl>
                                          <p:spTgt spid="196"/>
                                        </p:tgtEl>
                                      </p:cBhvr>
                                    </p:animEffect>
                                    <p:set>
                                      <p:cBhvr>
                                        <p:cTn id="134" dur="1" fill="hold">
                                          <p:stCondLst>
                                            <p:cond delay="499"/>
                                          </p:stCondLst>
                                        </p:cTn>
                                        <p:tgtEl>
                                          <p:spTgt spid="196"/>
                                        </p:tgtEl>
                                        <p:attrNameLst>
                                          <p:attrName>style.visibility</p:attrName>
                                        </p:attrNameLst>
                                      </p:cBhvr>
                                      <p:to>
                                        <p:strVal val="hidden"/>
                                      </p:to>
                                    </p:set>
                                  </p:childTnLst>
                                </p:cTn>
                              </p:par>
                              <p:par>
                                <p:cTn id="135" presetID="14" presetClass="exit" presetSubtype="10" fill="hold" nodeType="withEffect">
                                  <p:stCondLst>
                                    <p:cond delay="0"/>
                                  </p:stCondLst>
                                  <p:childTnLst>
                                    <p:animEffect transition="out" filter="randombar(horizontal)">
                                      <p:cBhvr>
                                        <p:cTn id="136" dur="500"/>
                                        <p:tgtEl>
                                          <p:spTgt spid="197"/>
                                        </p:tgtEl>
                                      </p:cBhvr>
                                    </p:animEffect>
                                    <p:set>
                                      <p:cBhvr>
                                        <p:cTn id="137" dur="1" fill="hold">
                                          <p:stCondLst>
                                            <p:cond delay="499"/>
                                          </p:stCondLst>
                                        </p:cTn>
                                        <p:tgtEl>
                                          <p:spTgt spid="197"/>
                                        </p:tgtEl>
                                        <p:attrNameLst>
                                          <p:attrName>style.visibility</p:attrName>
                                        </p:attrNameLst>
                                      </p:cBhvr>
                                      <p:to>
                                        <p:strVal val="hidden"/>
                                      </p:to>
                                    </p:set>
                                  </p:childTnLst>
                                </p:cTn>
                              </p:par>
                              <p:par>
                                <p:cTn id="138" presetID="14" presetClass="exit" presetSubtype="10" fill="hold" nodeType="withEffect">
                                  <p:stCondLst>
                                    <p:cond delay="0"/>
                                  </p:stCondLst>
                                  <p:childTnLst>
                                    <p:animEffect transition="out" filter="randombar(horizontal)">
                                      <p:cBhvr>
                                        <p:cTn id="139" dur="500"/>
                                        <p:tgtEl>
                                          <p:spTgt spid="198"/>
                                        </p:tgtEl>
                                      </p:cBhvr>
                                    </p:animEffect>
                                    <p:set>
                                      <p:cBhvr>
                                        <p:cTn id="140" dur="1" fill="hold">
                                          <p:stCondLst>
                                            <p:cond delay="499"/>
                                          </p:stCondLst>
                                        </p:cTn>
                                        <p:tgtEl>
                                          <p:spTgt spid="198"/>
                                        </p:tgtEl>
                                        <p:attrNameLst>
                                          <p:attrName>style.visibility</p:attrName>
                                        </p:attrNameLst>
                                      </p:cBhvr>
                                      <p:to>
                                        <p:strVal val="hidden"/>
                                      </p:to>
                                    </p:set>
                                  </p:childTnLst>
                                </p:cTn>
                              </p:par>
                              <p:par>
                                <p:cTn id="141" presetID="14" presetClass="exit" presetSubtype="10" fill="hold" nodeType="withEffect">
                                  <p:stCondLst>
                                    <p:cond delay="0"/>
                                  </p:stCondLst>
                                  <p:childTnLst>
                                    <p:animEffect transition="out" filter="randombar(horizontal)">
                                      <p:cBhvr>
                                        <p:cTn id="142" dur="500"/>
                                        <p:tgtEl>
                                          <p:spTgt spid="199"/>
                                        </p:tgtEl>
                                      </p:cBhvr>
                                    </p:animEffect>
                                    <p:set>
                                      <p:cBhvr>
                                        <p:cTn id="143" dur="1" fill="hold">
                                          <p:stCondLst>
                                            <p:cond delay="499"/>
                                          </p:stCondLst>
                                        </p:cTn>
                                        <p:tgtEl>
                                          <p:spTgt spid="199"/>
                                        </p:tgtEl>
                                        <p:attrNameLst>
                                          <p:attrName>style.visibility</p:attrName>
                                        </p:attrNameLst>
                                      </p:cBhvr>
                                      <p:to>
                                        <p:strVal val="hidden"/>
                                      </p:to>
                                    </p:set>
                                  </p:childTnLst>
                                </p:cTn>
                              </p:par>
                              <p:par>
                                <p:cTn id="144" presetID="14" presetClass="exit" presetSubtype="10" fill="hold" nodeType="withEffect">
                                  <p:stCondLst>
                                    <p:cond delay="0"/>
                                  </p:stCondLst>
                                  <p:childTnLst>
                                    <p:animEffect transition="out" filter="randombar(horizontal)">
                                      <p:cBhvr>
                                        <p:cTn id="145" dur="500"/>
                                        <p:tgtEl>
                                          <p:spTgt spid="203"/>
                                        </p:tgtEl>
                                      </p:cBhvr>
                                    </p:animEffect>
                                    <p:set>
                                      <p:cBhvr>
                                        <p:cTn id="146" dur="1" fill="hold">
                                          <p:stCondLst>
                                            <p:cond delay="499"/>
                                          </p:stCondLst>
                                        </p:cTn>
                                        <p:tgtEl>
                                          <p:spTgt spid="203"/>
                                        </p:tgtEl>
                                        <p:attrNameLst>
                                          <p:attrName>style.visibility</p:attrName>
                                        </p:attrNameLst>
                                      </p:cBhvr>
                                      <p:to>
                                        <p:strVal val="hidden"/>
                                      </p:to>
                                    </p:set>
                                  </p:childTnLst>
                                </p:cTn>
                              </p:par>
                              <p:par>
                                <p:cTn id="147" presetID="14" presetClass="exit" presetSubtype="10" fill="hold" nodeType="withEffect">
                                  <p:stCondLst>
                                    <p:cond delay="0"/>
                                  </p:stCondLst>
                                  <p:childTnLst>
                                    <p:animEffect transition="out" filter="randombar(horizontal)">
                                      <p:cBhvr>
                                        <p:cTn id="148" dur="500"/>
                                        <p:tgtEl>
                                          <p:spTgt spid="200"/>
                                        </p:tgtEl>
                                      </p:cBhvr>
                                    </p:animEffect>
                                    <p:set>
                                      <p:cBhvr>
                                        <p:cTn id="149" dur="1" fill="hold">
                                          <p:stCondLst>
                                            <p:cond delay="499"/>
                                          </p:stCondLst>
                                        </p:cTn>
                                        <p:tgtEl>
                                          <p:spTgt spid="200"/>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208"/>
                                        </p:tgtEl>
                                        <p:attrNameLst>
                                          <p:attrName>style.visibility</p:attrName>
                                        </p:attrNameLst>
                                      </p:cBhvr>
                                      <p:to>
                                        <p:strVal val="visible"/>
                                      </p:to>
                                    </p:set>
                                    <p:animEffect transition="in" filter="fade">
                                      <p:cBhvr>
                                        <p:cTn id="154" dur="500"/>
                                        <p:tgtEl>
                                          <p:spTgt spid="208"/>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09"/>
                                        </p:tgtEl>
                                        <p:attrNameLst>
                                          <p:attrName>style.visibility</p:attrName>
                                        </p:attrNameLst>
                                      </p:cBhvr>
                                      <p:to>
                                        <p:strVal val="visible"/>
                                      </p:to>
                                    </p:set>
                                    <p:animEffect transition="in" filter="fade">
                                      <p:cBhvr>
                                        <p:cTn id="157" dur="500"/>
                                        <p:tgtEl>
                                          <p:spTgt spid="209"/>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13"/>
                                        </p:tgtEl>
                                        <p:attrNameLst>
                                          <p:attrName>style.visibility</p:attrName>
                                        </p:attrNameLst>
                                      </p:cBhvr>
                                      <p:to>
                                        <p:strVal val="visible"/>
                                      </p:to>
                                    </p:set>
                                    <p:animEffect transition="in" filter="fade">
                                      <p:cBhvr>
                                        <p:cTn id="160" dur="500"/>
                                        <p:tgtEl>
                                          <p:spTgt spid="213"/>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214"/>
                                        </p:tgtEl>
                                        <p:attrNameLst>
                                          <p:attrName>style.visibility</p:attrName>
                                        </p:attrNameLst>
                                      </p:cBhvr>
                                      <p:to>
                                        <p:strVal val="visible"/>
                                      </p:to>
                                    </p:set>
                                    <p:animEffect transition="in" filter="fade">
                                      <p:cBhvr>
                                        <p:cTn id="163" dur="500"/>
                                        <p:tgtEl>
                                          <p:spTgt spid="21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210"/>
                                        </p:tgtEl>
                                        <p:attrNameLst>
                                          <p:attrName>style.visibility</p:attrName>
                                        </p:attrNameLst>
                                      </p:cBhvr>
                                      <p:to>
                                        <p:strVal val="visible"/>
                                      </p:to>
                                    </p:set>
                                    <p:animEffect transition="in" filter="fade">
                                      <p:cBhvr>
                                        <p:cTn id="166" dur="500"/>
                                        <p:tgtEl>
                                          <p:spTgt spid="210"/>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217"/>
                                        </p:tgtEl>
                                        <p:attrNameLst>
                                          <p:attrName>style.visibility</p:attrName>
                                        </p:attrNameLst>
                                      </p:cBhvr>
                                      <p:to>
                                        <p:strVal val="visible"/>
                                      </p:to>
                                    </p:set>
                                    <p:animEffect transition="in" filter="fade">
                                      <p:cBhvr>
                                        <p:cTn id="169" dur="500"/>
                                        <p:tgtEl>
                                          <p:spTgt spid="217"/>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218"/>
                                        </p:tgtEl>
                                        <p:attrNameLst>
                                          <p:attrName>style.visibility</p:attrName>
                                        </p:attrNameLst>
                                      </p:cBhvr>
                                      <p:to>
                                        <p:strVal val="visible"/>
                                      </p:to>
                                    </p:set>
                                    <p:animEffect transition="in" filter="fade">
                                      <p:cBhvr>
                                        <p:cTn id="172" dur="500"/>
                                        <p:tgtEl>
                                          <p:spTgt spid="218"/>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215"/>
                                        </p:tgtEl>
                                        <p:attrNameLst>
                                          <p:attrName>style.visibility</p:attrName>
                                        </p:attrNameLst>
                                      </p:cBhvr>
                                      <p:to>
                                        <p:strVal val="visible"/>
                                      </p:to>
                                    </p:set>
                                    <p:animEffect transition="in" filter="fade">
                                      <p:cBhvr>
                                        <p:cTn id="175" dur="500"/>
                                        <p:tgtEl>
                                          <p:spTgt spid="215"/>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211"/>
                                        </p:tgtEl>
                                        <p:attrNameLst>
                                          <p:attrName>style.visibility</p:attrName>
                                        </p:attrNameLst>
                                      </p:cBhvr>
                                      <p:to>
                                        <p:strVal val="visible"/>
                                      </p:to>
                                    </p:set>
                                    <p:animEffect transition="in" filter="fade">
                                      <p:cBhvr>
                                        <p:cTn id="178" dur="500"/>
                                        <p:tgtEl>
                                          <p:spTgt spid="211"/>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212"/>
                                        </p:tgtEl>
                                        <p:attrNameLst>
                                          <p:attrName>style.visibility</p:attrName>
                                        </p:attrNameLst>
                                      </p:cBhvr>
                                      <p:to>
                                        <p:strVal val="visible"/>
                                      </p:to>
                                    </p:set>
                                    <p:animEffect transition="in" filter="fade">
                                      <p:cBhvr>
                                        <p:cTn id="181" dur="500"/>
                                        <p:tgtEl>
                                          <p:spTgt spid="212"/>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216"/>
                                        </p:tgtEl>
                                        <p:attrNameLst>
                                          <p:attrName>style.visibility</p:attrName>
                                        </p:attrNameLst>
                                      </p:cBhvr>
                                      <p:to>
                                        <p:strVal val="visible"/>
                                      </p:to>
                                    </p:set>
                                    <p:animEffect transition="in" filter="fade">
                                      <p:cBhvr>
                                        <p:cTn id="184" dur="500"/>
                                        <p:tgtEl>
                                          <p:spTgt spid="216"/>
                                        </p:tgtEl>
                                      </p:cBhvr>
                                    </p:animEffec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nodeType="clickEffect">
                                  <p:stCondLst>
                                    <p:cond delay="0"/>
                                  </p:stCondLst>
                                  <p:childTnLst>
                                    <p:set>
                                      <p:cBhvr>
                                        <p:cTn id="188" dur="1" fill="hold">
                                          <p:stCondLst>
                                            <p:cond delay="0"/>
                                          </p:stCondLst>
                                        </p:cTn>
                                        <p:tgtEl>
                                          <p:spTgt spid="21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34"/>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221"/>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2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nodeType="clickEffect">
                                  <p:stCondLst>
                                    <p:cond delay="0"/>
                                  </p:stCondLst>
                                  <p:childTnLst>
                                    <p:set>
                                      <p:cBhvr>
                                        <p:cTn id="200" dur="1" fill="hold">
                                          <p:stCondLst>
                                            <p:cond delay="0"/>
                                          </p:stCondLst>
                                        </p:cTn>
                                        <p:tgtEl>
                                          <p:spTgt spid="233"/>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32"/>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nodeType="clickEffect">
                                  <p:stCondLst>
                                    <p:cond delay="0"/>
                                  </p:stCondLst>
                                  <p:childTnLst>
                                    <p:set>
                                      <p:cBhvr>
                                        <p:cTn id="206" dur="1" fill="hold">
                                          <p:stCondLst>
                                            <p:cond delay="0"/>
                                          </p:stCondLst>
                                        </p:cTn>
                                        <p:tgtEl>
                                          <p:spTgt spid="222"/>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23"/>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224"/>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25"/>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nodeType="clickEffect">
                                  <p:stCondLst>
                                    <p:cond delay="0"/>
                                  </p:stCondLst>
                                  <p:childTnLst>
                                    <p:set>
                                      <p:cBhvr>
                                        <p:cTn id="218" dur="1" fill="hold">
                                          <p:stCondLst>
                                            <p:cond delay="0"/>
                                          </p:stCondLst>
                                        </p:cTn>
                                        <p:tgtEl>
                                          <p:spTgt spid="229"/>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47" presetClass="entr" presetSubtype="0" fill="hold" nodeType="clickEffect">
                                  <p:stCondLst>
                                    <p:cond delay="0"/>
                                  </p:stCondLst>
                                  <p:childTnLst>
                                    <p:set>
                                      <p:cBhvr>
                                        <p:cTn id="222" dur="1" fill="hold">
                                          <p:stCondLst>
                                            <p:cond delay="0"/>
                                          </p:stCondLst>
                                        </p:cTn>
                                        <p:tgtEl>
                                          <p:spTgt spid="226"/>
                                        </p:tgtEl>
                                        <p:attrNameLst>
                                          <p:attrName>style.visibility</p:attrName>
                                        </p:attrNameLst>
                                      </p:cBhvr>
                                      <p:to>
                                        <p:strVal val="visible"/>
                                      </p:to>
                                    </p:set>
                                    <p:animEffect transition="in" filter="fade">
                                      <p:cBhvr>
                                        <p:cTn id="223" dur="1000"/>
                                        <p:tgtEl>
                                          <p:spTgt spid="226"/>
                                        </p:tgtEl>
                                      </p:cBhvr>
                                    </p:animEffect>
                                    <p:anim calcmode="lin" valueType="num">
                                      <p:cBhvr>
                                        <p:cTn id="224" dur="1000" fill="hold"/>
                                        <p:tgtEl>
                                          <p:spTgt spid="226"/>
                                        </p:tgtEl>
                                        <p:attrNameLst>
                                          <p:attrName>ppt_x</p:attrName>
                                        </p:attrNameLst>
                                      </p:cBhvr>
                                      <p:tavLst>
                                        <p:tav tm="0">
                                          <p:val>
                                            <p:strVal val="#ppt_x"/>
                                          </p:val>
                                        </p:tav>
                                        <p:tav tm="100000">
                                          <p:val>
                                            <p:strVal val="#ppt_x"/>
                                          </p:val>
                                        </p:tav>
                                      </p:tavLst>
                                    </p:anim>
                                    <p:anim calcmode="lin" valueType="num">
                                      <p:cBhvr>
                                        <p:cTn id="225" dur="1000" fill="hold"/>
                                        <p:tgtEl>
                                          <p:spTgt spid="226"/>
                                        </p:tgtEl>
                                        <p:attrNameLst>
                                          <p:attrName>ppt_y</p:attrName>
                                        </p:attrNameLst>
                                      </p:cBhvr>
                                      <p:tavLst>
                                        <p:tav tm="0">
                                          <p:val>
                                            <p:strVal val="#ppt_y-.1"/>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14" presetClass="exit" presetSubtype="10" fill="hold" grpId="1" nodeType="clickEffect">
                                  <p:stCondLst>
                                    <p:cond delay="0"/>
                                  </p:stCondLst>
                                  <p:childTnLst>
                                    <p:animEffect transition="out" filter="randombar(horizontal)">
                                      <p:cBhvr>
                                        <p:cTn id="229" dur="500"/>
                                        <p:tgtEl>
                                          <p:spTgt spid="208"/>
                                        </p:tgtEl>
                                      </p:cBhvr>
                                    </p:animEffect>
                                    <p:set>
                                      <p:cBhvr>
                                        <p:cTn id="230" dur="1" fill="hold">
                                          <p:stCondLst>
                                            <p:cond delay="499"/>
                                          </p:stCondLst>
                                        </p:cTn>
                                        <p:tgtEl>
                                          <p:spTgt spid="208"/>
                                        </p:tgtEl>
                                        <p:attrNameLst>
                                          <p:attrName>style.visibility</p:attrName>
                                        </p:attrNameLst>
                                      </p:cBhvr>
                                      <p:to>
                                        <p:strVal val="hidden"/>
                                      </p:to>
                                    </p:set>
                                  </p:childTnLst>
                                </p:cTn>
                              </p:par>
                              <p:par>
                                <p:cTn id="231" presetID="14" presetClass="exit" presetSubtype="10" fill="hold" grpId="1" nodeType="withEffect">
                                  <p:stCondLst>
                                    <p:cond delay="0"/>
                                  </p:stCondLst>
                                  <p:childTnLst>
                                    <p:animEffect transition="out" filter="randombar(horizontal)">
                                      <p:cBhvr>
                                        <p:cTn id="232" dur="500"/>
                                        <p:tgtEl>
                                          <p:spTgt spid="209"/>
                                        </p:tgtEl>
                                      </p:cBhvr>
                                    </p:animEffect>
                                    <p:set>
                                      <p:cBhvr>
                                        <p:cTn id="233" dur="1" fill="hold">
                                          <p:stCondLst>
                                            <p:cond delay="499"/>
                                          </p:stCondLst>
                                        </p:cTn>
                                        <p:tgtEl>
                                          <p:spTgt spid="209"/>
                                        </p:tgtEl>
                                        <p:attrNameLst>
                                          <p:attrName>style.visibility</p:attrName>
                                        </p:attrNameLst>
                                      </p:cBhvr>
                                      <p:to>
                                        <p:strVal val="hidden"/>
                                      </p:to>
                                    </p:set>
                                  </p:childTnLst>
                                </p:cTn>
                              </p:par>
                              <p:par>
                                <p:cTn id="234" presetID="14" presetClass="exit" presetSubtype="10" fill="hold" grpId="1" nodeType="withEffect">
                                  <p:stCondLst>
                                    <p:cond delay="0"/>
                                  </p:stCondLst>
                                  <p:childTnLst>
                                    <p:animEffect transition="out" filter="randombar(horizontal)">
                                      <p:cBhvr>
                                        <p:cTn id="235" dur="500"/>
                                        <p:tgtEl>
                                          <p:spTgt spid="213"/>
                                        </p:tgtEl>
                                      </p:cBhvr>
                                    </p:animEffect>
                                    <p:set>
                                      <p:cBhvr>
                                        <p:cTn id="236" dur="1" fill="hold">
                                          <p:stCondLst>
                                            <p:cond delay="499"/>
                                          </p:stCondLst>
                                        </p:cTn>
                                        <p:tgtEl>
                                          <p:spTgt spid="213"/>
                                        </p:tgtEl>
                                        <p:attrNameLst>
                                          <p:attrName>style.visibility</p:attrName>
                                        </p:attrNameLst>
                                      </p:cBhvr>
                                      <p:to>
                                        <p:strVal val="hidden"/>
                                      </p:to>
                                    </p:set>
                                  </p:childTnLst>
                                </p:cTn>
                              </p:par>
                              <p:par>
                                <p:cTn id="237" presetID="14" presetClass="exit" presetSubtype="10" fill="hold" grpId="1" nodeType="withEffect">
                                  <p:stCondLst>
                                    <p:cond delay="0"/>
                                  </p:stCondLst>
                                  <p:childTnLst>
                                    <p:animEffect transition="out" filter="randombar(horizontal)">
                                      <p:cBhvr>
                                        <p:cTn id="238" dur="500"/>
                                        <p:tgtEl>
                                          <p:spTgt spid="214"/>
                                        </p:tgtEl>
                                      </p:cBhvr>
                                    </p:animEffect>
                                    <p:set>
                                      <p:cBhvr>
                                        <p:cTn id="239" dur="1" fill="hold">
                                          <p:stCondLst>
                                            <p:cond delay="499"/>
                                          </p:stCondLst>
                                        </p:cTn>
                                        <p:tgtEl>
                                          <p:spTgt spid="214"/>
                                        </p:tgtEl>
                                        <p:attrNameLst>
                                          <p:attrName>style.visibility</p:attrName>
                                        </p:attrNameLst>
                                      </p:cBhvr>
                                      <p:to>
                                        <p:strVal val="hidden"/>
                                      </p:to>
                                    </p:set>
                                  </p:childTnLst>
                                </p:cTn>
                              </p:par>
                              <p:par>
                                <p:cTn id="240" presetID="14" presetClass="exit" presetSubtype="10" fill="hold" grpId="1" nodeType="withEffect">
                                  <p:stCondLst>
                                    <p:cond delay="0"/>
                                  </p:stCondLst>
                                  <p:childTnLst>
                                    <p:animEffect transition="out" filter="randombar(horizontal)">
                                      <p:cBhvr>
                                        <p:cTn id="241" dur="500"/>
                                        <p:tgtEl>
                                          <p:spTgt spid="210"/>
                                        </p:tgtEl>
                                      </p:cBhvr>
                                    </p:animEffect>
                                    <p:set>
                                      <p:cBhvr>
                                        <p:cTn id="242" dur="1" fill="hold">
                                          <p:stCondLst>
                                            <p:cond delay="499"/>
                                          </p:stCondLst>
                                        </p:cTn>
                                        <p:tgtEl>
                                          <p:spTgt spid="210"/>
                                        </p:tgtEl>
                                        <p:attrNameLst>
                                          <p:attrName>style.visibility</p:attrName>
                                        </p:attrNameLst>
                                      </p:cBhvr>
                                      <p:to>
                                        <p:strVal val="hidden"/>
                                      </p:to>
                                    </p:set>
                                  </p:childTnLst>
                                </p:cTn>
                              </p:par>
                              <p:par>
                                <p:cTn id="243" presetID="14" presetClass="exit" presetSubtype="10" fill="hold" grpId="1" nodeType="withEffect">
                                  <p:stCondLst>
                                    <p:cond delay="0"/>
                                  </p:stCondLst>
                                  <p:childTnLst>
                                    <p:animEffect transition="out" filter="randombar(horizontal)">
                                      <p:cBhvr>
                                        <p:cTn id="244" dur="500"/>
                                        <p:tgtEl>
                                          <p:spTgt spid="217"/>
                                        </p:tgtEl>
                                      </p:cBhvr>
                                    </p:animEffect>
                                    <p:set>
                                      <p:cBhvr>
                                        <p:cTn id="245" dur="1" fill="hold">
                                          <p:stCondLst>
                                            <p:cond delay="499"/>
                                          </p:stCondLst>
                                        </p:cTn>
                                        <p:tgtEl>
                                          <p:spTgt spid="217"/>
                                        </p:tgtEl>
                                        <p:attrNameLst>
                                          <p:attrName>style.visibility</p:attrName>
                                        </p:attrNameLst>
                                      </p:cBhvr>
                                      <p:to>
                                        <p:strVal val="hidden"/>
                                      </p:to>
                                    </p:set>
                                  </p:childTnLst>
                                </p:cTn>
                              </p:par>
                              <p:par>
                                <p:cTn id="246" presetID="14" presetClass="exit" presetSubtype="10" fill="hold" grpId="1" nodeType="withEffect">
                                  <p:stCondLst>
                                    <p:cond delay="0"/>
                                  </p:stCondLst>
                                  <p:childTnLst>
                                    <p:animEffect transition="out" filter="randombar(horizontal)">
                                      <p:cBhvr>
                                        <p:cTn id="247" dur="500"/>
                                        <p:tgtEl>
                                          <p:spTgt spid="218"/>
                                        </p:tgtEl>
                                      </p:cBhvr>
                                    </p:animEffect>
                                    <p:set>
                                      <p:cBhvr>
                                        <p:cTn id="248" dur="1" fill="hold">
                                          <p:stCondLst>
                                            <p:cond delay="499"/>
                                          </p:stCondLst>
                                        </p:cTn>
                                        <p:tgtEl>
                                          <p:spTgt spid="218"/>
                                        </p:tgtEl>
                                        <p:attrNameLst>
                                          <p:attrName>style.visibility</p:attrName>
                                        </p:attrNameLst>
                                      </p:cBhvr>
                                      <p:to>
                                        <p:strVal val="hidden"/>
                                      </p:to>
                                    </p:set>
                                  </p:childTnLst>
                                </p:cTn>
                              </p:par>
                              <p:par>
                                <p:cTn id="249" presetID="14" presetClass="exit" presetSubtype="10" fill="hold" grpId="1" nodeType="withEffect">
                                  <p:stCondLst>
                                    <p:cond delay="0"/>
                                  </p:stCondLst>
                                  <p:childTnLst>
                                    <p:animEffect transition="out" filter="randombar(horizontal)">
                                      <p:cBhvr>
                                        <p:cTn id="250" dur="500"/>
                                        <p:tgtEl>
                                          <p:spTgt spid="215"/>
                                        </p:tgtEl>
                                      </p:cBhvr>
                                    </p:animEffect>
                                    <p:set>
                                      <p:cBhvr>
                                        <p:cTn id="251" dur="1" fill="hold">
                                          <p:stCondLst>
                                            <p:cond delay="499"/>
                                          </p:stCondLst>
                                        </p:cTn>
                                        <p:tgtEl>
                                          <p:spTgt spid="215"/>
                                        </p:tgtEl>
                                        <p:attrNameLst>
                                          <p:attrName>style.visibility</p:attrName>
                                        </p:attrNameLst>
                                      </p:cBhvr>
                                      <p:to>
                                        <p:strVal val="hidden"/>
                                      </p:to>
                                    </p:set>
                                  </p:childTnLst>
                                </p:cTn>
                              </p:par>
                              <p:par>
                                <p:cTn id="252" presetID="14" presetClass="exit" presetSubtype="10" fill="hold" grpId="1" nodeType="withEffect">
                                  <p:stCondLst>
                                    <p:cond delay="0"/>
                                  </p:stCondLst>
                                  <p:childTnLst>
                                    <p:animEffect transition="out" filter="randombar(horizontal)">
                                      <p:cBhvr>
                                        <p:cTn id="253" dur="500"/>
                                        <p:tgtEl>
                                          <p:spTgt spid="211"/>
                                        </p:tgtEl>
                                      </p:cBhvr>
                                    </p:animEffect>
                                    <p:set>
                                      <p:cBhvr>
                                        <p:cTn id="254" dur="1" fill="hold">
                                          <p:stCondLst>
                                            <p:cond delay="499"/>
                                          </p:stCondLst>
                                        </p:cTn>
                                        <p:tgtEl>
                                          <p:spTgt spid="211"/>
                                        </p:tgtEl>
                                        <p:attrNameLst>
                                          <p:attrName>style.visibility</p:attrName>
                                        </p:attrNameLst>
                                      </p:cBhvr>
                                      <p:to>
                                        <p:strVal val="hidden"/>
                                      </p:to>
                                    </p:set>
                                  </p:childTnLst>
                                </p:cTn>
                              </p:par>
                              <p:par>
                                <p:cTn id="255" presetID="14" presetClass="exit" presetSubtype="10" fill="hold" grpId="1" nodeType="withEffect">
                                  <p:stCondLst>
                                    <p:cond delay="0"/>
                                  </p:stCondLst>
                                  <p:childTnLst>
                                    <p:animEffect transition="out" filter="randombar(horizontal)">
                                      <p:cBhvr>
                                        <p:cTn id="256" dur="500"/>
                                        <p:tgtEl>
                                          <p:spTgt spid="212"/>
                                        </p:tgtEl>
                                      </p:cBhvr>
                                    </p:animEffect>
                                    <p:set>
                                      <p:cBhvr>
                                        <p:cTn id="257" dur="1" fill="hold">
                                          <p:stCondLst>
                                            <p:cond delay="499"/>
                                          </p:stCondLst>
                                        </p:cTn>
                                        <p:tgtEl>
                                          <p:spTgt spid="212"/>
                                        </p:tgtEl>
                                        <p:attrNameLst>
                                          <p:attrName>style.visibility</p:attrName>
                                        </p:attrNameLst>
                                      </p:cBhvr>
                                      <p:to>
                                        <p:strVal val="hidden"/>
                                      </p:to>
                                    </p:set>
                                  </p:childTnLst>
                                </p:cTn>
                              </p:par>
                              <p:par>
                                <p:cTn id="258" presetID="14" presetClass="exit" presetSubtype="10" fill="hold" grpId="1" nodeType="withEffect">
                                  <p:stCondLst>
                                    <p:cond delay="0"/>
                                  </p:stCondLst>
                                  <p:childTnLst>
                                    <p:animEffect transition="out" filter="randombar(horizontal)">
                                      <p:cBhvr>
                                        <p:cTn id="259" dur="500"/>
                                        <p:tgtEl>
                                          <p:spTgt spid="216"/>
                                        </p:tgtEl>
                                      </p:cBhvr>
                                    </p:animEffect>
                                    <p:set>
                                      <p:cBhvr>
                                        <p:cTn id="260" dur="1" fill="hold">
                                          <p:stCondLst>
                                            <p:cond delay="499"/>
                                          </p:stCondLst>
                                        </p:cTn>
                                        <p:tgtEl>
                                          <p:spTgt spid="216"/>
                                        </p:tgtEl>
                                        <p:attrNameLst>
                                          <p:attrName>style.visibility</p:attrName>
                                        </p:attrNameLst>
                                      </p:cBhvr>
                                      <p:to>
                                        <p:strVal val="hidden"/>
                                      </p:to>
                                    </p:set>
                                  </p:childTnLst>
                                </p:cTn>
                              </p:par>
                              <p:par>
                                <p:cTn id="261" presetID="14" presetClass="exit" presetSubtype="10" fill="hold" nodeType="withEffect">
                                  <p:stCondLst>
                                    <p:cond delay="0"/>
                                  </p:stCondLst>
                                  <p:childTnLst>
                                    <p:animEffect transition="out" filter="randombar(horizontal)">
                                      <p:cBhvr>
                                        <p:cTn id="262" dur="500"/>
                                        <p:tgtEl>
                                          <p:spTgt spid="219"/>
                                        </p:tgtEl>
                                      </p:cBhvr>
                                    </p:animEffect>
                                    <p:set>
                                      <p:cBhvr>
                                        <p:cTn id="263" dur="1" fill="hold">
                                          <p:stCondLst>
                                            <p:cond delay="499"/>
                                          </p:stCondLst>
                                        </p:cTn>
                                        <p:tgtEl>
                                          <p:spTgt spid="219"/>
                                        </p:tgtEl>
                                        <p:attrNameLst>
                                          <p:attrName>style.visibility</p:attrName>
                                        </p:attrNameLst>
                                      </p:cBhvr>
                                      <p:to>
                                        <p:strVal val="hidden"/>
                                      </p:to>
                                    </p:set>
                                  </p:childTnLst>
                                </p:cTn>
                              </p:par>
                              <p:par>
                                <p:cTn id="264" presetID="14" presetClass="exit" presetSubtype="10" fill="hold" nodeType="withEffect">
                                  <p:stCondLst>
                                    <p:cond delay="0"/>
                                  </p:stCondLst>
                                  <p:childTnLst>
                                    <p:animEffect transition="out" filter="randombar(horizontal)">
                                      <p:cBhvr>
                                        <p:cTn id="265" dur="500"/>
                                        <p:tgtEl>
                                          <p:spTgt spid="221"/>
                                        </p:tgtEl>
                                      </p:cBhvr>
                                    </p:animEffect>
                                    <p:set>
                                      <p:cBhvr>
                                        <p:cTn id="266" dur="1" fill="hold">
                                          <p:stCondLst>
                                            <p:cond delay="499"/>
                                          </p:stCondLst>
                                        </p:cTn>
                                        <p:tgtEl>
                                          <p:spTgt spid="221"/>
                                        </p:tgtEl>
                                        <p:attrNameLst>
                                          <p:attrName>style.visibility</p:attrName>
                                        </p:attrNameLst>
                                      </p:cBhvr>
                                      <p:to>
                                        <p:strVal val="hidden"/>
                                      </p:to>
                                    </p:set>
                                  </p:childTnLst>
                                </p:cTn>
                              </p:par>
                              <p:par>
                                <p:cTn id="267" presetID="14" presetClass="exit" presetSubtype="10" fill="hold" nodeType="withEffect">
                                  <p:stCondLst>
                                    <p:cond delay="0"/>
                                  </p:stCondLst>
                                  <p:childTnLst>
                                    <p:animEffect transition="out" filter="randombar(horizontal)">
                                      <p:cBhvr>
                                        <p:cTn id="268" dur="500"/>
                                        <p:tgtEl>
                                          <p:spTgt spid="220"/>
                                        </p:tgtEl>
                                      </p:cBhvr>
                                    </p:animEffect>
                                    <p:set>
                                      <p:cBhvr>
                                        <p:cTn id="269" dur="1" fill="hold">
                                          <p:stCondLst>
                                            <p:cond delay="499"/>
                                          </p:stCondLst>
                                        </p:cTn>
                                        <p:tgtEl>
                                          <p:spTgt spid="220"/>
                                        </p:tgtEl>
                                        <p:attrNameLst>
                                          <p:attrName>style.visibility</p:attrName>
                                        </p:attrNameLst>
                                      </p:cBhvr>
                                      <p:to>
                                        <p:strVal val="hidden"/>
                                      </p:to>
                                    </p:set>
                                  </p:childTnLst>
                                </p:cTn>
                              </p:par>
                              <p:par>
                                <p:cTn id="270" presetID="14" presetClass="exit" presetSubtype="10" fill="hold" nodeType="withEffect">
                                  <p:stCondLst>
                                    <p:cond delay="0"/>
                                  </p:stCondLst>
                                  <p:childTnLst>
                                    <p:animEffect transition="out" filter="randombar(horizontal)">
                                      <p:cBhvr>
                                        <p:cTn id="271" dur="500"/>
                                        <p:tgtEl>
                                          <p:spTgt spid="233"/>
                                        </p:tgtEl>
                                      </p:cBhvr>
                                    </p:animEffect>
                                    <p:set>
                                      <p:cBhvr>
                                        <p:cTn id="272" dur="1" fill="hold">
                                          <p:stCondLst>
                                            <p:cond delay="499"/>
                                          </p:stCondLst>
                                        </p:cTn>
                                        <p:tgtEl>
                                          <p:spTgt spid="233"/>
                                        </p:tgtEl>
                                        <p:attrNameLst>
                                          <p:attrName>style.visibility</p:attrName>
                                        </p:attrNameLst>
                                      </p:cBhvr>
                                      <p:to>
                                        <p:strVal val="hidden"/>
                                      </p:to>
                                    </p:set>
                                  </p:childTnLst>
                                </p:cTn>
                              </p:par>
                              <p:par>
                                <p:cTn id="273" presetID="14" presetClass="exit" presetSubtype="10" fill="hold" nodeType="withEffect">
                                  <p:stCondLst>
                                    <p:cond delay="0"/>
                                  </p:stCondLst>
                                  <p:childTnLst>
                                    <p:animEffect transition="out" filter="randombar(horizontal)">
                                      <p:cBhvr>
                                        <p:cTn id="274" dur="500"/>
                                        <p:tgtEl>
                                          <p:spTgt spid="232"/>
                                        </p:tgtEl>
                                      </p:cBhvr>
                                    </p:animEffect>
                                    <p:set>
                                      <p:cBhvr>
                                        <p:cTn id="275" dur="1" fill="hold">
                                          <p:stCondLst>
                                            <p:cond delay="499"/>
                                          </p:stCondLst>
                                        </p:cTn>
                                        <p:tgtEl>
                                          <p:spTgt spid="232"/>
                                        </p:tgtEl>
                                        <p:attrNameLst>
                                          <p:attrName>style.visibility</p:attrName>
                                        </p:attrNameLst>
                                      </p:cBhvr>
                                      <p:to>
                                        <p:strVal val="hidden"/>
                                      </p:to>
                                    </p:set>
                                  </p:childTnLst>
                                </p:cTn>
                              </p:par>
                              <p:par>
                                <p:cTn id="276" presetID="14" presetClass="exit" presetSubtype="10" fill="hold" nodeType="withEffect">
                                  <p:stCondLst>
                                    <p:cond delay="0"/>
                                  </p:stCondLst>
                                  <p:childTnLst>
                                    <p:animEffect transition="out" filter="randombar(horizontal)">
                                      <p:cBhvr>
                                        <p:cTn id="277" dur="500"/>
                                        <p:tgtEl>
                                          <p:spTgt spid="222"/>
                                        </p:tgtEl>
                                      </p:cBhvr>
                                    </p:animEffect>
                                    <p:set>
                                      <p:cBhvr>
                                        <p:cTn id="278" dur="1" fill="hold">
                                          <p:stCondLst>
                                            <p:cond delay="499"/>
                                          </p:stCondLst>
                                        </p:cTn>
                                        <p:tgtEl>
                                          <p:spTgt spid="222"/>
                                        </p:tgtEl>
                                        <p:attrNameLst>
                                          <p:attrName>style.visibility</p:attrName>
                                        </p:attrNameLst>
                                      </p:cBhvr>
                                      <p:to>
                                        <p:strVal val="hidden"/>
                                      </p:to>
                                    </p:set>
                                  </p:childTnLst>
                                </p:cTn>
                              </p:par>
                              <p:par>
                                <p:cTn id="279" presetID="14" presetClass="exit" presetSubtype="10" fill="hold" nodeType="withEffect">
                                  <p:stCondLst>
                                    <p:cond delay="0"/>
                                  </p:stCondLst>
                                  <p:childTnLst>
                                    <p:animEffect transition="out" filter="randombar(horizontal)">
                                      <p:cBhvr>
                                        <p:cTn id="280" dur="500"/>
                                        <p:tgtEl>
                                          <p:spTgt spid="223"/>
                                        </p:tgtEl>
                                      </p:cBhvr>
                                    </p:animEffect>
                                    <p:set>
                                      <p:cBhvr>
                                        <p:cTn id="281" dur="1" fill="hold">
                                          <p:stCondLst>
                                            <p:cond delay="499"/>
                                          </p:stCondLst>
                                        </p:cTn>
                                        <p:tgtEl>
                                          <p:spTgt spid="223"/>
                                        </p:tgtEl>
                                        <p:attrNameLst>
                                          <p:attrName>style.visibility</p:attrName>
                                        </p:attrNameLst>
                                      </p:cBhvr>
                                      <p:to>
                                        <p:strVal val="hidden"/>
                                      </p:to>
                                    </p:set>
                                  </p:childTnLst>
                                </p:cTn>
                              </p:par>
                              <p:par>
                                <p:cTn id="282" presetID="14" presetClass="exit" presetSubtype="10" fill="hold" nodeType="withEffect">
                                  <p:stCondLst>
                                    <p:cond delay="0"/>
                                  </p:stCondLst>
                                  <p:childTnLst>
                                    <p:animEffect transition="out" filter="randombar(horizontal)">
                                      <p:cBhvr>
                                        <p:cTn id="283" dur="500"/>
                                        <p:tgtEl>
                                          <p:spTgt spid="224"/>
                                        </p:tgtEl>
                                      </p:cBhvr>
                                    </p:animEffect>
                                    <p:set>
                                      <p:cBhvr>
                                        <p:cTn id="284" dur="1" fill="hold">
                                          <p:stCondLst>
                                            <p:cond delay="499"/>
                                          </p:stCondLst>
                                        </p:cTn>
                                        <p:tgtEl>
                                          <p:spTgt spid="224"/>
                                        </p:tgtEl>
                                        <p:attrNameLst>
                                          <p:attrName>style.visibility</p:attrName>
                                        </p:attrNameLst>
                                      </p:cBhvr>
                                      <p:to>
                                        <p:strVal val="hidden"/>
                                      </p:to>
                                    </p:set>
                                  </p:childTnLst>
                                </p:cTn>
                              </p:par>
                              <p:par>
                                <p:cTn id="285" presetID="14" presetClass="exit" presetSubtype="10" fill="hold" nodeType="withEffect">
                                  <p:stCondLst>
                                    <p:cond delay="0"/>
                                  </p:stCondLst>
                                  <p:childTnLst>
                                    <p:animEffect transition="out" filter="randombar(horizontal)">
                                      <p:cBhvr>
                                        <p:cTn id="286" dur="500"/>
                                        <p:tgtEl>
                                          <p:spTgt spid="225"/>
                                        </p:tgtEl>
                                      </p:cBhvr>
                                    </p:animEffect>
                                    <p:set>
                                      <p:cBhvr>
                                        <p:cTn id="287" dur="1" fill="hold">
                                          <p:stCondLst>
                                            <p:cond delay="499"/>
                                          </p:stCondLst>
                                        </p:cTn>
                                        <p:tgtEl>
                                          <p:spTgt spid="225"/>
                                        </p:tgtEl>
                                        <p:attrNameLst>
                                          <p:attrName>style.visibility</p:attrName>
                                        </p:attrNameLst>
                                      </p:cBhvr>
                                      <p:to>
                                        <p:strVal val="hidden"/>
                                      </p:to>
                                    </p:set>
                                  </p:childTnLst>
                                </p:cTn>
                              </p:par>
                              <p:par>
                                <p:cTn id="288" presetID="14" presetClass="exit" presetSubtype="10" fill="hold" nodeType="withEffect">
                                  <p:stCondLst>
                                    <p:cond delay="0"/>
                                  </p:stCondLst>
                                  <p:childTnLst>
                                    <p:animEffect transition="out" filter="randombar(horizontal)">
                                      <p:cBhvr>
                                        <p:cTn id="289" dur="500"/>
                                        <p:tgtEl>
                                          <p:spTgt spid="229"/>
                                        </p:tgtEl>
                                      </p:cBhvr>
                                    </p:animEffect>
                                    <p:set>
                                      <p:cBhvr>
                                        <p:cTn id="290" dur="1" fill="hold">
                                          <p:stCondLst>
                                            <p:cond delay="499"/>
                                          </p:stCondLst>
                                        </p:cTn>
                                        <p:tgtEl>
                                          <p:spTgt spid="229"/>
                                        </p:tgtEl>
                                        <p:attrNameLst>
                                          <p:attrName>style.visibility</p:attrName>
                                        </p:attrNameLst>
                                      </p:cBhvr>
                                      <p:to>
                                        <p:strVal val="hidden"/>
                                      </p:to>
                                    </p:set>
                                  </p:childTnLst>
                                </p:cTn>
                              </p:par>
                              <p:par>
                                <p:cTn id="291" presetID="14" presetClass="exit" presetSubtype="10" fill="hold" nodeType="withEffect">
                                  <p:stCondLst>
                                    <p:cond delay="0"/>
                                  </p:stCondLst>
                                  <p:childTnLst>
                                    <p:animEffect transition="out" filter="randombar(horizontal)">
                                      <p:cBhvr>
                                        <p:cTn id="292" dur="500"/>
                                        <p:tgtEl>
                                          <p:spTgt spid="226"/>
                                        </p:tgtEl>
                                      </p:cBhvr>
                                    </p:animEffect>
                                    <p:set>
                                      <p:cBhvr>
                                        <p:cTn id="293" dur="1" fill="hold">
                                          <p:stCondLst>
                                            <p:cond delay="499"/>
                                          </p:stCondLst>
                                        </p:cTn>
                                        <p:tgtEl>
                                          <p:spTgt spid="226"/>
                                        </p:tgtEl>
                                        <p:attrNameLst>
                                          <p:attrName>style.visibility</p:attrName>
                                        </p:attrNameLst>
                                      </p:cBhvr>
                                      <p:to>
                                        <p:strVal val="hidden"/>
                                      </p:to>
                                    </p:set>
                                  </p:childTnLst>
                                </p:cTn>
                              </p:par>
                              <p:par>
                                <p:cTn id="294" presetID="14" presetClass="exit" presetSubtype="10" fill="hold" nodeType="withEffect">
                                  <p:stCondLst>
                                    <p:cond delay="0"/>
                                  </p:stCondLst>
                                  <p:childTnLst>
                                    <p:animEffect transition="out" filter="randombar(horizontal)">
                                      <p:cBhvr>
                                        <p:cTn id="295" dur="500"/>
                                        <p:tgtEl>
                                          <p:spTgt spid="234"/>
                                        </p:tgtEl>
                                      </p:cBhvr>
                                    </p:animEffect>
                                    <p:set>
                                      <p:cBhvr>
                                        <p:cTn id="296" dur="1" fill="hold">
                                          <p:stCondLst>
                                            <p:cond delay="499"/>
                                          </p:stCondLst>
                                        </p:cTn>
                                        <p:tgtEl>
                                          <p:spTgt spid="234"/>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247"/>
                                        </p:tgtEl>
                                        <p:attrNameLst>
                                          <p:attrName>style.visibility</p:attrName>
                                        </p:attrNameLst>
                                      </p:cBhvr>
                                      <p:to>
                                        <p:strVal val="visible"/>
                                      </p:to>
                                    </p:set>
                                    <p:animEffect transition="in" filter="fade">
                                      <p:cBhvr>
                                        <p:cTn id="301" dur="500"/>
                                        <p:tgtEl>
                                          <p:spTgt spid="247"/>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235"/>
                                        </p:tgtEl>
                                        <p:attrNameLst>
                                          <p:attrName>style.visibility</p:attrName>
                                        </p:attrNameLst>
                                      </p:cBhvr>
                                      <p:to>
                                        <p:strVal val="visible"/>
                                      </p:to>
                                    </p:set>
                                    <p:animEffect transition="in" filter="fade">
                                      <p:cBhvr>
                                        <p:cTn id="304" dur="500"/>
                                        <p:tgtEl>
                                          <p:spTgt spid="235"/>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244"/>
                                        </p:tgtEl>
                                        <p:attrNameLst>
                                          <p:attrName>style.visibility</p:attrName>
                                        </p:attrNameLst>
                                      </p:cBhvr>
                                      <p:to>
                                        <p:strVal val="visible"/>
                                      </p:to>
                                    </p:set>
                                    <p:animEffect transition="in" filter="fade">
                                      <p:cBhvr>
                                        <p:cTn id="307" dur="500"/>
                                        <p:tgtEl>
                                          <p:spTgt spid="244"/>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245"/>
                                        </p:tgtEl>
                                        <p:attrNameLst>
                                          <p:attrName>style.visibility</p:attrName>
                                        </p:attrNameLst>
                                      </p:cBhvr>
                                      <p:to>
                                        <p:strVal val="visible"/>
                                      </p:to>
                                    </p:set>
                                    <p:animEffect transition="in" filter="fade">
                                      <p:cBhvr>
                                        <p:cTn id="310" dur="500"/>
                                        <p:tgtEl>
                                          <p:spTgt spid="245"/>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248"/>
                                        </p:tgtEl>
                                        <p:attrNameLst>
                                          <p:attrName>style.visibility</p:attrName>
                                        </p:attrNameLst>
                                      </p:cBhvr>
                                      <p:to>
                                        <p:strVal val="visible"/>
                                      </p:to>
                                    </p:set>
                                    <p:animEffect transition="in" filter="fade">
                                      <p:cBhvr>
                                        <p:cTn id="313" dur="500"/>
                                        <p:tgtEl>
                                          <p:spTgt spid="248"/>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250"/>
                                        </p:tgtEl>
                                        <p:attrNameLst>
                                          <p:attrName>style.visibility</p:attrName>
                                        </p:attrNameLst>
                                      </p:cBhvr>
                                      <p:to>
                                        <p:strVal val="visible"/>
                                      </p:to>
                                    </p:set>
                                    <p:animEffect transition="in" filter="fade">
                                      <p:cBhvr>
                                        <p:cTn id="316" dur="500"/>
                                        <p:tgtEl>
                                          <p:spTgt spid="250"/>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243"/>
                                        </p:tgtEl>
                                        <p:attrNameLst>
                                          <p:attrName>style.visibility</p:attrName>
                                        </p:attrNameLst>
                                      </p:cBhvr>
                                      <p:to>
                                        <p:strVal val="visible"/>
                                      </p:to>
                                    </p:set>
                                    <p:animEffect transition="in" filter="fade">
                                      <p:cBhvr>
                                        <p:cTn id="319" dur="500"/>
                                        <p:tgtEl>
                                          <p:spTgt spid="243"/>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249"/>
                                        </p:tgtEl>
                                        <p:attrNameLst>
                                          <p:attrName>style.visibility</p:attrName>
                                        </p:attrNameLst>
                                      </p:cBhvr>
                                      <p:to>
                                        <p:strVal val="visible"/>
                                      </p:to>
                                    </p:set>
                                    <p:animEffect transition="in" filter="fade">
                                      <p:cBhvr>
                                        <p:cTn id="322" dur="500"/>
                                        <p:tgtEl>
                                          <p:spTgt spid="249"/>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246"/>
                                        </p:tgtEl>
                                        <p:attrNameLst>
                                          <p:attrName>style.visibility</p:attrName>
                                        </p:attrNameLst>
                                      </p:cBhvr>
                                      <p:to>
                                        <p:strVal val="visible"/>
                                      </p:to>
                                    </p:set>
                                    <p:animEffect transition="in" filter="fade">
                                      <p:cBhvr>
                                        <p:cTn id="325" dur="500"/>
                                        <p:tgtEl>
                                          <p:spTgt spid="246"/>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242"/>
                                        </p:tgtEl>
                                        <p:attrNameLst>
                                          <p:attrName>style.visibility</p:attrName>
                                        </p:attrNameLst>
                                      </p:cBhvr>
                                      <p:to>
                                        <p:strVal val="visible"/>
                                      </p:to>
                                    </p:set>
                                    <p:animEffect transition="in" filter="fade">
                                      <p:cBhvr>
                                        <p:cTn id="328" dur="500"/>
                                        <p:tgtEl>
                                          <p:spTgt spid="242"/>
                                        </p:tgtEl>
                                      </p:cBhvr>
                                    </p:animEffect>
                                  </p:childTnLst>
                                </p:cTn>
                              </p:par>
                            </p:childTnLst>
                          </p:cTn>
                        </p:par>
                      </p:childTnLst>
                    </p:cTn>
                  </p:par>
                  <p:par>
                    <p:cTn id="329" fill="hold">
                      <p:stCondLst>
                        <p:cond delay="indefinite"/>
                      </p:stCondLst>
                      <p:childTnLst>
                        <p:par>
                          <p:cTn id="330" fill="hold">
                            <p:stCondLst>
                              <p:cond delay="0"/>
                            </p:stCondLst>
                            <p:childTnLst>
                              <p:par>
                                <p:cTn id="331" presetID="10" presetClass="entr" presetSubtype="0" fill="hold" nodeType="clickEffect">
                                  <p:stCondLst>
                                    <p:cond delay="0"/>
                                  </p:stCondLst>
                                  <p:childTnLst>
                                    <p:set>
                                      <p:cBhvr>
                                        <p:cTn id="332" dur="1" fill="hold">
                                          <p:stCondLst>
                                            <p:cond delay="0"/>
                                          </p:stCondLst>
                                        </p:cTn>
                                        <p:tgtEl>
                                          <p:spTgt spid="251"/>
                                        </p:tgtEl>
                                        <p:attrNameLst>
                                          <p:attrName>style.visibility</p:attrName>
                                        </p:attrNameLst>
                                      </p:cBhvr>
                                      <p:to>
                                        <p:strVal val="visible"/>
                                      </p:to>
                                    </p:set>
                                    <p:animEffect transition="in" filter="fade">
                                      <p:cBhvr>
                                        <p:cTn id="333" dur="500"/>
                                        <p:tgtEl>
                                          <p:spTgt spid="251"/>
                                        </p:tgtEl>
                                      </p:cBhvr>
                                    </p:animEffect>
                                  </p:childTnLst>
                                </p:cTn>
                              </p:par>
                              <p:par>
                                <p:cTn id="334" presetID="10" presetClass="entr" presetSubtype="0" fill="hold" nodeType="withEffect">
                                  <p:stCondLst>
                                    <p:cond delay="0"/>
                                  </p:stCondLst>
                                  <p:childTnLst>
                                    <p:set>
                                      <p:cBhvr>
                                        <p:cTn id="335" dur="1" fill="hold">
                                          <p:stCondLst>
                                            <p:cond delay="0"/>
                                          </p:stCondLst>
                                        </p:cTn>
                                        <p:tgtEl>
                                          <p:spTgt spid="252"/>
                                        </p:tgtEl>
                                        <p:attrNameLst>
                                          <p:attrName>style.visibility</p:attrName>
                                        </p:attrNameLst>
                                      </p:cBhvr>
                                      <p:to>
                                        <p:strVal val="visible"/>
                                      </p:to>
                                    </p:set>
                                    <p:animEffect transition="in" filter="fade">
                                      <p:cBhvr>
                                        <p:cTn id="336" dur="500"/>
                                        <p:tgtEl>
                                          <p:spTgt spid="252"/>
                                        </p:tgtEl>
                                      </p:cBhvr>
                                    </p:animEffect>
                                  </p:childTnLst>
                                </p:cTn>
                              </p:par>
                            </p:childTnLst>
                          </p:cTn>
                        </p:par>
                        <p:par>
                          <p:cTn id="337" fill="hold">
                            <p:stCondLst>
                              <p:cond delay="500"/>
                            </p:stCondLst>
                            <p:childTnLst>
                              <p:par>
                                <p:cTn id="338" presetID="10" presetClass="entr" presetSubtype="0" fill="hold" nodeType="afterEffect">
                                  <p:stCondLst>
                                    <p:cond delay="0"/>
                                  </p:stCondLst>
                                  <p:childTnLst>
                                    <p:set>
                                      <p:cBhvr>
                                        <p:cTn id="339" dur="1" fill="hold">
                                          <p:stCondLst>
                                            <p:cond delay="0"/>
                                          </p:stCondLst>
                                        </p:cTn>
                                        <p:tgtEl>
                                          <p:spTgt spid="257"/>
                                        </p:tgtEl>
                                        <p:attrNameLst>
                                          <p:attrName>style.visibility</p:attrName>
                                        </p:attrNameLst>
                                      </p:cBhvr>
                                      <p:to>
                                        <p:strVal val="visible"/>
                                      </p:to>
                                    </p:set>
                                    <p:animEffect transition="in" filter="fade">
                                      <p:cBhvr>
                                        <p:cTn id="340" dur="500"/>
                                        <p:tgtEl>
                                          <p:spTgt spid="257"/>
                                        </p:tgtEl>
                                      </p:cBhvr>
                                    </p:animEffect>
                                  </p:childTnLst>
                                </p:cTn>
                              </p:par>
                            </p:childTnLst>
                          </p:cTn>
                        </p:par>
                        <p:par>
                          <p:cTn id="341" fill="hold">
                            <p:stCondLst>
                              <p:cond delay="1000"/>
                            </p:stCondLst>
                            <p:childTnLst>
                              <p:par>
                                <p:cTn id="342" presetID="10" presetClass="entr" presetSubtype="0" fill="hold" nodeType="afterEffect">
                                  <p:stCondLst>
                                    <p:cond delay="0"/>
                                  </p:stCondLst>
                                  <p:childTnLst>
                                    <p:set>
                                      <p:cBhvr>
                                        <p:cTn id="343" dur="1" fill="hold">
                                          <p:stCondLst>
                                            <p:cond delay="0"/>
                                          </p:stCondLst>
                                        </p:cTn>
                                        <p:tgtEl>
                                          <p:spTgt spid="258"/>
                                        </p:tgtEl>
                                        <p:attrNameLst>
                                          <p:attrName>style.visibility</p:attrName>
                                        </p:attrNameLst>
                                      </p:cBhvr>
                                      <p:to>
                                        <p:strVal val="visible"/>
                                      </p:to>
                                    </p:set>
                                    <p:animEffect transition="in" filter="fade">
                                      <p:cBhvr>
                                        <p:cTn id="344" dur="500"/>
                                        <p:tgtEl>
                                          <p:spTgt spid="258"/>
                                        </p:tgtEl>
                                      </p:cBhvr>
                                    </p:animEffect>
                                  </p:childTnLst>
                                </p:cTn>
                              </p:par>
                            </p:childTnLst>
                          </p:cTn>
                        </p:par>
                        <p:par>
                          <p:cTn id="345" fill="hold">
                            <p:stCondLst>
                              <p:cond delay="1500"/>
                            </p:stCondLst>
                            <p:childTnLst>
                              <p:par>
                                <p:cTn id="346" presetID="10" presetClass="entr" presetSubtype="0" fill="hold" nodeType="afterEffect">
                                  <p:stCondLst>
                                    <p:cond delay="0"/>
                                  </p:stCondLst>
                                  <p:childTnLst>
                                    <p:set>
                                      <p:cBhvr>
                                        <p:cTn id="347" dur="1" fill="hold">
                                          <p:stCondLst>
                                            <p:cond delay="0"/>
                                          </p:stCondLst>
                                        </p:cTn>
                                        <p:tgtEl>
                                          <p:spTgt spid="259"/>
                                        </p:tgtEl>
                                        <p:attrNameLst>
                                          <p:attrName>style.visibility</p:attrName>
                                        </p:attrNameLst>
                                      </p:cBhvr>
                                      <p:to>
                                        <p:strVal val="visible"/>
                                      </p:to>
                                    </p:set>
                                    <p:animEffect transition="in" filter="fade">
                                      <p:cBhvr>
                                        <p:cTn id="348" dur="500"/>
                                        <p:tgtEl>
                                          <p:spTgt spid="259"/>
                                        </p:tgtEl>
                                      </p:cBhvr>
                                    </p:animEffect>
                                  </p:childTnLst>
                                </p:cTn>
                              </p:par>
                            </p:childTnLst>
                          </p:cTn>
                        </p:par>
                        <p:par>
                          <p:cTn id="349" fill="hold">
                            <p:stCondLst>
                              <p:cond delay="2000"/>
                            </p:stCondLst>
                            <p:childTnLst>
                              <p:par>
                                <p:cTn id="350" presetID="10" presetClass="entr" presetSubtype="0" fill="hold" nodeType="afterEffect">
                                  <p:stCondLst>
                                    <p:cond delay="0"/>
                                  </p:stCondLst>
                                  <p:childTnLst>
                                    <p:set>
                                      <p:cBhvr>
                                        <p:cTn id="351" dur="1" fill="hold">
                                          <p:stCondLst>
                                            <p:cond delay="0"/>
                                          </p:stCondLst>
                                        </p:cTn>
                                        <p:tgtEl>
                                          <p:spTgt spid="260"/>
                                        </p:tgtEl>
                                        <p:attrNameLst>
                                          <p:attrName>style.visibility</p:attrName>
                                        </p:attrNameLst>
                                      </p:cBhvr>
                                      <p:to>
                                        <p:strVal val="visible"/>
                                      </p:to>
                                    </p:set>
                                    <p:animEffect transition="in" filter="fade">
                                      <p:cBhvr>
                                        <p:cTn id="352" dur="500"/>
                                        <p:tgtEl>
                                          <p:spTgt spid="260"/>
                                        </p:tgtEl>
                                      </p:cBhvr>
                                    </p:animEffect>
                                  </p:childTnLst>
                                </p:cTn>
                              </p:par>
                            </p:childTnLst>
                          </p:cTn>
                        </p:par>
                        <p:par>
                          <p:cTn id="353" fill="hold">
                            <p:stCondLst>
                              <p:cond delay="2500"/>
                            </p:stCondLst>
                            <p:childTnLst>
                              <p:par>
                                <p:cTn id="354" presetID="10" presetClass="entr" presetSubtype="0" fill="hold" nodeType="afterEffect">
                                  <p:stCondLst>
                                    <p:cond delay="0"/>
                                  </p:stCondLst>
                                  <p:childTnLst>
                                    <p:set>
                                      <p:cBhvr>
                                        <p:cTn id="355" dur="1" fill="hold">
                                          <p:stCondLst>
                                            <p:cond delay="0"/>
                                          </p:stCondLst>
                                        </p:cTn>
                                        <p:tgtEl>
                                          <p:spTgt spid="253"/>
                                        </p:tgtEl>
                                        <p:attrNameLst>
                                          <p:attrName>style.visibility</p:attrName>
                                        </p:attrNameLst>
                                      </p:cBhvr>
                                      <p:to>
                                        <p:strVal val="visible"/>
                                      </p:to>
                                    </p:set>
                                    <p:animEffect transition="in" filter="fade">
                                      <p:cBhvr>
                                        <p:cTn id="356" dur="500"/>
                                        <p:tgtEl>
                                          <p:spTgt spid="253"/>
                                        </p:tgtEl>
                                      </p:cBhvr>
                                    </p:animEffect>
                                  </p:childTnLst>
                                </p:cTn>
                              </p:par>
                            </p:childTnLst>
                          </p:cTn>
                        </p:par>
                        <p:par>
                          <p:cTn id="357" fill="hold">
                            <p:stCondLst>
                              <p:cond delay="3000"/>
                            </p:stCondLst>
                            <p:childTnLst>
                              <p:par>
                                <p:cTn id="358" presetID="10" presetClass="entr" presetSubtype="0" fill="hold" nodeType="afterEffect">
                                  <p:stCondLst>
                                    <p:cond delay="0"/>
                                  </p:stCondLst>
                                  <p:childTnLst>
                                    <p:set>
                                      <p:cBhvr>
                                        <p:cTn id="359" dur="1" fill="hold">
                                          <p:stCondLst>
                                            <p:cond delay="0"/>
                                          </p:stCondLst>
                                        </p:cTn>
                                        <p:tgtEl>
                                          <p:spTgt spid="254"/>
                                        </p:tgtEl>
                                        <p:attrNameLst>
                                          <p:attrName>style.visibility</p:attrName>
                                        </p:attrNameLst>
                                      </p:cBhvr>
                                      <p:to>
                                        <p:strVal val="visible"/>
                                      </p:to>
                                    </p:set>
                                    <p:animEffect transition="in" filter="fade">
                                      <p:cBhvr>
                                        <p:cTn id="360" dur="500"/>
                                        <p:tgtEl>
                                          <p:spTgt spid="254"/>
                                        </p:tgtEl>
                                      </p:cBhvr>
                                    </p:animEffect>
                                  </p:childTnLst>
                                </p:cTn>
                              </p:par>
                            </p:childTnLst>
                          </p:cTn>
                        </p:par>
                        <p:par>
                          <p:cTn id="361" fill="hold">
                            <p:stCondLst>
                              <p:cond delay="3500"/>
                            </p:stCondLst>
                            <p:childTnLst>
                              <p:par>
                                <p:cTn id="362" presetID="10" presetClass="entr" presetSubtype="0" fill="hold" nodeType="afterEffect">
                                  <p:stCondLst>
                                    <p:cond delay="0"/>
                                  </p:stCondLst>
                                  <p:childTnLst>
                                    <p:set>
                                      <p:cBhvr>
                                        <p:cTn id="363" dur="1" fill="hold">
                                          <p:stCondLst>
                                            <p:cond delay="0"/>
                                          </p:stCondLst>
                                        </p:cTn>
                                        <p:tgtEl>
                                          <p:spTgt spid="256"/>
                                        </p:tgtEl>
                                        <p:attrNameLst>
                                          <p:attrName>style.visibility</p:attrName>
                                        </p:attrNameLst>
                                      </p:cBhvr>
                                      <p:to>
                                        <p:strVal val="visible"/>
                                      </p:to>
                                    </p:set>
                                    <p:animEffect transition="in" filter="fade">
                                      <p:cBhvr>
                                        <p:cTn id="364" dur="500"/>
                                        <p:tgtEl>
                                          <p:spTgt spid="256"/>
                                        </p:tgtEl>
                                      </p:cBhvr>
                                    </p:animEffect>
                                  </p:childTnLst>
                                </p:cTn>
                              </p:par>
                            </p:childTnLst>
                          </p:cTn>
                        </p:par>
                        <p:par>
                          <p:cTn id="365" fill="hold">
                            <p:stCondLst>
                              <p:cond delay="4000"/>
                            </p:stCondLst>
                            <p:childTnLst>
                              <p:par>
                                <p:cTn id="366" presetID="10" presetClass="entr" presetSubtype="0" fill="hold" nodeType="afterEffect">
                                  <p:stCondLst>
                                    <p:cond delay="0"/>
                                  </p:stCondLst>
                                  <p:childTnLst>
                                    <p:set>
                                      <p:cBhvr>
                                        <p:cTn id="367" dur="1" fill="hold">
                                          <p:stCondLst>
                                            <p:cond delay="0"/>
                                          </p:stCondLst>
                                        </p:cTn>
                                        <p:tgtEl>
                                          <p:spTgt spid="255"/>
                                        </p:tgtEl>
                                        <p:attrNameLst>
                                          <p:attrName>style.visibility</p:attrName>
                                        </p:attrNameLst>
                                      </p:cBhvr>
                                      <p:to>
                                        <p:strVal val="visible"/>
                                      </p:to>
                                    </p:set>
                                    <p:animEffect transition="in" filter="fade">
                                      <p:cBhvr>
                                        <p:cTn id="368" dur="500"/>
                                        <p:tgtEl>
                                          <p:spTgt spid="255"/>
                                        </p:tgtEl>
                                      </p:cBhvr>
                                    </p:animEffect>
                                  </p:childTnLst>
                                </p:cTn>
                              </p:par>
                            </p:childTnLst>
                          </p:cTn>
                        </p:par>
                      </p:childTnLst>
                    </p:cTn>
                  </p:par>
                  <p:par>
                    <p:cTn id="369" fill="hold">
                      <p:stCondLst>
                        <p:cond delay="indefinite"/>
                      </p:stCondLst>
                      <p:childTnLst>
                        <p:par>
                          <p:cTn id="370" fill="hold">
                            <p:stCondLst>
                              <p:cond delay="0"/>
                            </p:stCondLst>
                            <p:childTnLst>
                              <p:par>
                                <p:cTn id="371" presetID="10" presetClass="entr" presetSubtype="0" fill="hold" nodeType="clickEffect">
                                  <p:stCondLst>
                                    <p:cond delay="0"/>
                                  </p:stCondLst>
                                  <p:childTnLst>
                                    <p:set>
                                      <p:cBhvr>
                                        <p:cTn id="372" dur="1" fill="hold">
                                          <p:stCondLst>
                                            <p:cond delay="0"/>
                                          </p:stCondLst>
                                        </p:cTn>
                                        <p:tgtEl>
                                          <p:spTgt spid="239"/>
                                        </p:tgtEl>
                                        <p:attrNameLst>
                                          <p:attrName>style.visibility</p:attrName>
                                        </p:attrNameLst>
                                      </p:cBhvr>
                                      <p:to>
                                        <p:strVal val="visible"/>
                                      </p:to>
                                    </p:set>
                                    <p:animEffect transition="in" filter="fade">
                                      <p:cBhvr>
                                        <p:cTn id="373" dur="500"/>
                                        <p:tgtEl>
                                          <p:spTgt spid="239"/>
                                        </p:tgtEl>
                                      </p:cBhvr>
                                    </p:animEffect>
                                  </p:childTnLst>
                                </p:cTn>
                              </p:par>
                            </p:childTnLst>
                          </p:cTn>
                        </p:par>
                      </p:childTnLst>
                    </p:cTn>
                  </p:par>
                  <p:par>
                    <p:cTn id="374" fill="hold">
                      <p:stCondLst>
                        <p:cond delay="indefinite"/>
                      </p:stCondLst>
                      <p:childTnLst>
                        <p:par>
                          <p:cTn id="375" fill="hold">
                            <p:stCondLst>
                              <p:cond delay="0"/>
                            </p:stCondLst>
                            <p:childTnLst>
                              <p:par>
                                <p:cTn id="376" presetID="47" presetClass="entr" presetSubtype="0" fill="hold" nodeType="clickEffect">
                                  <p:stCondLst>
                                    <p:cond delay="0"/>
                                  </p:stCondLst>
                                  <p:childTnLst>
                                    <p:set>
                                      <p:cBhvr>
                                        <p:cTn id="377" dur="1" fill="hold">
                                          <p:stCondLst>
                                            <p:cond delay="0"/>
                                          </p:stCondLst>
                                        </p:cTn>
                                        <p:tgtEl>
                                          <p:spTgt spid="236"/>
                                        </p:tgtEl>
                                        <p:attrNameLst>
                                          <p:attrName>style.visibility</p:attrName>
                                        </p:attrNameLst>
                                      </p:cBhvr>
                                      <p:to>
                                        <p:strVal val="visible"/>
                                      </p:to>
                                    </p:set>
                                    <p:animEffect transition="in" filter="fade">
                                      <p:cBhvr>
                                        <p:cTn id="378" dur="1000"/>
                                        <p:tgtEl>
                                          <p:spTgt spid="236"/>
                                        </p:tgtEl>
                                      </p:cBhvr>
                                    </p:animEffect>
                                    <p:anim calcmode="lin" valueType="num">
                                      <p:cBhvr>
                                        <p:cTn id="379" dur="1000" fill="hold"/>
                                        <p:tgtEl>
                                          <p:spTgt spid="236"/>
                                        </p:tgtEl>
                                        <p:attrNameLst>
                                          <p:attrName>ppt_x</p:attrName>
                                        </p:attrNameLst>
                                      </p:cBhvr>
                                      <p:tavLst>
                                        <p:tav tm="0">
                                          <p:val>
                                            <p:strVal val="#ppt_x"/>
                                          </p:val>
                                        </p:tav>
                                        <p:tav tm="100000">
                                          <p:val>
                                            <p:strVal val="#ppt_x"/>
                                          </p:val>
                                        </p:tav>
                                      </p:tavLst>
                                    </p:anim>
                                    <p:anim calcmode="lin" valueType="num">
                                      <p:cBhvr>
                                        <p:cTn id="380" dur="1000" fill="hold"/>
                                        <p:tgtEl>
                                          <p:spTgt spid="236"/>
                                        </p:tgtEl>
                                        <p:attrNameLst>
                                          <p:attrName>ppt_y</p:attrName>
                                        </p:attrNameLst>
                                      </p:cBhvr>
                                      <p:tavLst>
                                        <p:tav tm="0">
                                          <p:val>
                                            <p:strVal val="#ppt_y-.1"/>
                                          </p:val>
                                        </p:tav>
                                        <p:tav tm="100000">
                                          <p:val>
                                            <p:strVal val="#ppt_y"/>
                                          </p:val>
                                        </p:tav>
                                      </p:tavLst>
                                    </p:anim>
                                  </p:childTnLst>
                                </p:cTn>
                              </p:par>
                            </p:childTnLst>
                          </p:cTn>
                        </p:par>
                      </p:childTnLst>
                    </p:cTn>
                  </p:par>
                  <p:par>
                    <p:cTn id="381" fill="hold">
                      <p:stCondLst>
                        <p:cond delay="indefinite"/>
                      </p:stCondLst>
                      <p:childTnLst>
                        <p:par>
                          <p:cTn id="382" fill="hold">
                            <p:stCondLst>
                              <p:cond delay="0"/>
                            </p:stCondLst>
                            <p:childTnLst>
                              <p:par>
                                <p:cTn id="383" presetID="14" presetClass="exit" presetSubtype="10" fill="hold" grpId="1" nodeType="clickEffect">
                                  <p:stCondLst>
                                    <p:cond delay="0"/>
                                  </p:stCondLst>
                                  <p:childTnLst>
                                    <p:animEffect transition="out" filter="randombar(horizontal)">
                                      <p:cBhvr>
                                        <p:cTn id="384" dur="500"/>
                                        <p:tgtEl>
                                          <p:spTgt spid="247"/>
                                        </p:tgtEl>
                                      </p:cBhvr>
                                    </p:animEffect>
                                    <p:set>
                                      <p:cBhvr>
                                        <p:cTn id="385" dur="1" fill="hold">
                                          <p:stCondLst>
                                            <p:cond delay="499"/>
                                          </p:stCondLst>
                                        </p:cTn>
                                        <p:tgtEl>
                                          <p:spTgt spid="247"/>
                                        </p:tgtEl>
                                        <p:attrNameLst>
                                          <p:attrName>style.visibility</p:attrName>
                                        </p:attrNameLst>
                                      </p:cBhvr>
                                      <p:to>
                                        <p:strVal val="hidden"/>
                                      </p:to>
                                    </p:set>
                                  </p:childTnLst>
                                </p:cTn>
                              </p:par>
                              <p:par>
                                <p:cTn id="386" presetID="14" presetClass="exit" presetSubtype="10" fill="hold" grpId="1" nodeType="withEffect">
                                  <p:stCondLst>
                                    <p:cond delay="0"/>
                                  </p:stCondLst>
                                  <p:childTnLst>
                                    <p:animEffect transition="out" filter="randombar(horizontal)">
                                      <p:cBhvr>
                                        <p:cTn id="387" dur="500"/>
                                        <p:tgtEl>
                                          <p:spTgt spid="235"/>
                                        </p:tgtEl>
                                      </p:cBhvr>
                                    </p:animEffect>
                                    <p:set>
                                      <p:cBhvr>
                                        <p:cTn id="388" dur="1" fill="hold">
                                          <p:stCondLst>
                                            <p:cond delay="499"/>
                                          </p:stCondLst>
                                        </p:cTn>
                                        <p:tgtEl>
                                          <p:spTgt spid="235"/>
                                        </p:tgtEl>
                                        <p:attrNameLst>
                                          <p:attrName>style.visibility</p:attrName>
                                        </p:attrNameLst>
                                      </p:cBhvr>
                                      <p:to>
                                        <p:strVal val="hidden"/>
                                      </p:to>
                                    </p:set>
                                  </p:childTnLst>
                                </p:cTn>
                              </p:par>
                              <p:par>
                                <p:cTn id="389" presetID="14" presetClass="exit" presetSubtype="10" fill="hold" grpId="1" nodeType="withEffect">
                                  <p:stCondLst>
                                    <p:cond delay="0"/>
                                  </p:stCondLst>
                                  <p:childTnLst>
                                    <p:animEffect transition="out" filter="randombar(horizontal)">
                                      <p:cBhvr>
                                        <p:cTn id="390" dur="500"/>
                                        <p:tgtEl>
                                          <p:spTgt spid="244"/>
                                        </p:tgtEl>
                                      </p:cBhvr>
                                    </p:animEffect>
                                    <p:set>
                                      <p:cBhvr>
                                        <p:cTn id="391" dur="1" fill="hold">
                                          <p:stCondLst>
                                            <p:cond delay="499"/>
                                          </p:stCondLst>
                                        </p:cTn>
                                        <p:tgtEl>
                                          <p:spTgt spid="244"/>
                                        </p:tgtEl>
                                        <p:attrNameLst>
                                          <p:attrName>style.visibility</p:attrName>
                                        </p:attrNameLst>
                                      </p:cBhvr>
                                      <p:to>
                                        <p:strVal val="hidden"/>
                                      </p:to>
                                    </p:set>
                                  </p:childTnLst>
                                </p:cTn>
                              </p:par>
                              <p:par>
                                <p:cTn id="392" presetID="14" presetClass="exit" presetSubtype="10" fill="hold" grpId="1" nodeType="withEffect">
                                  <p:stCondLst>
                                    <p:cond delay="0"/>
                                  </p:stCondLst>
                                  <p:childTnLst>
                                    <p:animEffect transition="out" filter="randombar(horizontal)">
                                      <p:cBhvr>
                                        <p:cTn id="393" dur="500"/>
                                        <p:tgtEl>
                                          <p:spTgt spid="245"/>
                                        </p:tgtEl>
                                      </p:cBhvr>
                                    </p:animEffect>
                                    <p:set>
                                      <p:cBhvr>
                                        <p:cTn id="394" dur="1" fill="hold">
                                          <p:stCondLst>
                                            <p:cond delay="499"/>
                                          </p:stCondLst>
                                        </p:cTn>
                                        <p:tgtEl>
                                          <p:spTgt spid="245"/>
                                        </p:tgtEl>
                                        <p:attrNameLst>
                                          <p:attrName>style.visibility</p:attrName>
                                        </p:attrNameLst>
                                      </p:cBhvr>
                                      <p:to>
                                        <p:strVal val="hidden"/>
                                      </p:to>
                                    </p:set>
                                  </p:childTnLst>
                                </p:cTn>
                              </p:par>
                              <p:par>
                                <p:cTn id="395" presetID="14" presetClass="exit" presetSubtype="10" fill="hold" grpId="1" nodeType="withEffect">
                                  <p:stCondLst>
                                    <p:cond delay="0"/>
                                  </p:stCondLst>
                                  <p:childTnLst>
                                    <p:animEffect transition="out" filter="randombar(horizontal)">
                                      <p:cBhvr>
                                        <p:cTn id="396" dur="500"/>
                                        <p:tgtEl>
                                          <p:spTgt spid="248"/>
                                        </p:tgtEl>
                                      </p:cBhvr>
                                    </p:animEffect>
                                    <p:set>
                                      <p:cBhvr>
                                        <p:cTn id="397" dur="1" fill="hold">
                                          <p:stCondLst>
                                            <p:cond delay="499"/>
                                          </p:stCondLst>
                                        </p:cTn>
                                        <p:tgtEl>
                                          <p:spTgt spid="248"/>
                                        </p:tgtEl>
                                        <p:attrNameLst>
                                          <p:attrName>style.visibility</p:attrName>
                                        </p:attrNameLst>
                                      </p:cBhvr>
                                      <p:to>
                                        <p:strVal val="hidden"/>
                                      </p:to>
                                    </p:set>
                                  </p:childTnLst>
                                </p:cTn>
                              </p:par>
                              <p:par>
                                <p:cTn id="398" presetID="14" presetClass="exit" presetSubtype="10" fill="hold" grpId="1" nodeType="withEffect">
                                  <p:stCondLst>
                                    <p:cond delay="0"/>
                                  </p:stCondLst>
                                  <p:childTnLst>
                                    <p:animEffect transition="out" filter="randombar(horizontal)">
                                      <p:cBhvr>
                                        <p:cTn id="399" dur="500"/>
                                        <p:tgtEl>
                                          <p:spTgt spid="250"/>
                                        </p:tgtEl>
                                      </p:cBhvr>
                                    </p:animEffect>
                                    <p:set>
                                      <p:cBhvr>
                                        <p:cTn id="400" dur="1" fill="hold">
                                          <p:stCondLst>
                                            <p:cond delay="499"/>
                                          </p:stCondLst>
                                        </p:cTn>
                                        <p:tgtEl>
                                          <p:spTgt spid="250"/>
                                        </p:tgtEl>
                                        <p:attrNameLst>
                                          <p:attrName>style.visibility</p:attrName>
                                        </p:attrNameLst>
                                      </p:cBhvr>
                                      <p:to>
                                        <p:strVal val="hidden"/>
                                      </p:to>
                                    </p:set>
                                  </p:childTnLst>
                                </p:cTn>
                              </p:par>
                              <p:par>
                                <p:cTn id="401" presetID="14" presetClass="exit" presetSubtype="10" fill="hold" grpId="1" nodeType="withEffect">
                                  <p:stCondLst>
                                    <p:cond delay="0"/>
                                  </p:stCondLst>
                                  <p:childTnLst>
                                    <p:animEffect transition="out" filter="randombar(horizontal)">
                                      <p:cBhvr>
                                        <p:cTn id="402" dur="500"/>
                                        <p:tgtEl>
                                          <p:spTgt spid="243"/>
                                        </p:tgtEl>
                                      </p:cBhvr>
                                    </p:animEffect>
                                    <p:set>
                                      <p:cBhvr>
                                        <p:cTn id="403" dur="1" fill="hold">
                                          <p:stCondLst>
                                            <p:cond delay="499"/>
                                          </p:stCondLst>
                                        </p:cTn>
                                        <p:tgtEl>
                                          <p:spTgt spid="243"/>
                                        </p:tgtEl>
                                        <p:attrNameLst>
                                          <p:attrName>style.visibility</p:attrName>
                                        </p:attrNameLst>
                                      </p:cBhvr>
                                      <p:to>
                                        <p:strVal val="hidden"/>
                                      </p:to>
                                    </p:set>
                                  </p:childTnLst>
                                </p:cTn>
                              </p:par>
                              <p:par>
                                <p:cTn id="404" presetID="14" presetClass="exit" presetSubtype="10" fill="hold" grpId="1" nodeType="withEffect">
                                  <p:stCondLst>
                                    <p:cond delay="0"/>
                                  </p:stCondLst>
                                  <p:childTnLst>
                                    <p:animEffect transition="out" filter="randombar(horizontal)">
                                      <p:cBhvr>
                                        <p:cTn id="405" dur="500"/>
                                        <p:tgtEl>
                                          <p:spTgt spid="249"/>
                                        </p:tgtEl>
                                      </p:cBhvr>
                                    </p:animEffect>
                                    <p:set>
                                      <p:cBhvr>
                                        <p:cTn id="406" dur="1" fill="hold">
                                          <p:stCondLst>
                                            <p:cond delay="499"/>
                                          </p:stCondLst>
                                        </p:cTn>
                                        <p:tgtEl>
                                          <p:spTgt spid="249"/>
                                        </p:tgtEl>
                                        <p:attrNameLst>
                                          <p:attrName>style.visibility</p:attrName>
                                        </p:attrNameLst>
                                      </p:cBhvr>
                                      <p:to>
                                        <p:strVal val="hidden"/>
                                      </p:to>
                                    </p:set>
                                  </p:childTnLst>
                                </p:cTn>
                              </p:par>
                              <p:par>
                                <p:cTn id="407" presetID="14" presetClass="exit" presetSubtype="10" fill="hold" grpId="1" nodeType="withEffect">
                                  <p:stCondLst>
                                    <p:cond delay="0"/>
                                  </p:stCondLst>
                                  <p:childTnLst>
                                    <p:animEffect transition="out" filter="randombar(horizontal)">
                                      <p:cBhvr>
                                        <p:cTn id="408" dur="500"/>
                                        <p:tgtEl>
                                          <p:spTgt spid="246"/>
                                        </p:tgtEl>
                                      </p:cBhvr>
                                    </p:animEffect>
                                    <p:set>
                                      <p:cBhvr>
                                        <p:cTn id="409" dur="1" fill="hold">
                                          <p:stCondLst>
                                            <p:cond delay="499"/>
                                          </p:stCondLst>
                                        </p:cTn>
                                        <p:tgtEl>
                                          <p:spTgt spid="246"/>
                                        </p:tgtEl>
                                        <p:attrNameLst>
                                          <p:attrName>style.visibility</p:attrName>
                                        </p:attrNameLst>
                                      </p:cBhvr>
                                      <p:to>
                                        <p:strVal val="hidden"/>
                                      </p:to>
                                    </p:set>
                                  </p:childTnLst>
                                </p:cTn>
                              </p:par>
                              <p:par>
                                <p:cTn id="410" presetID="14" presetClass="exit" presetSubtype="10" fill="hold" grpId="1" nodeType="withEffect">
                                  <p:stCondLst>
                                    <p:cond delay="0"/>
                                  </p:stCondLst>
                                  <p:childTnLst>
                                    <p:animEffect transition="out" filter="randombar(horizontal)">
                                      <p:cBhvr>
                                        <p:cTn id="411" dur="500"/>
                                        <p:tgtEl>
                                          <p:spTgt spid="242"/>
                                        </p:tgtEl>
                                      </p:cBhvr>
                                    </p:animEffect>
                                    <p:set>
                                      <p:cBhvr>
                                        <p:cTn id="412" dur="1" fill="hold">
                                          <p:stCondLst>
                                            <p:cond delay="499"/>
                                          </p:stCondLst>
                                        </p:cTn>
                                        <p:tgtEl>
                                          <p:spTgt spid="242"/>
                                        </p:tgtEl>
                                        <p:attrNameLst>
                                          <p:attrName>style.visibility</p:attrName>
                                        </p:attrNameLst>
                                      </p:cBhvr>
                                      <p:to>
                                        <p:strVal val="hidden"/>
                                      </p:to>
                                    </p:set>
                                  </p:childTnLst>
                                </p:cTn>
                              </p:par>
                              <p:par>
                                <p:cTn id="413" presetID="14" presetClass="exit" presetSubtype="10" fill="hold" nodeType="withEffect">
                                  <p:stCondLst>
                                    <p:cond delay="0"/>
                                  </p:stCondLst>
                                  <p:childTnLst>
                                    <p:animEffect transition="out" filter="randombar(horizontal)">
                                      <p:cBhvr>
                                        <p:cTn id="414" dur="500"/>
                                        <p:tgtEl>
                                          <p:spTgt spid="251"/>
                                        </p:tgtEl>
                                      </p:cBhvr>
                                    </p:animEffect>
                                    <p:set>
                                      <p:cBhvr>
                                        <p:cTn id="415" dur="1" fill="hold">
                                          <p:stCondLst>
                                            <p:cond delay="499"/>
                                          </p:stCondLst>
                                        </p:cTn>
                                        <p:tgtEl>
                                          <p:spTgt spid="251"/>
                                        </p:tgtEl>
                                        <p:attrNameLst>
                                          <p:attrName>style.visibility</p:attrName>
                                        </p:attrNameLst>
                                      </p:cBhvr>
                                      <p:to>
                                        <p:strVal val="hidden"/>
                                      </p:to>
                                    </p:set>
                                  </p:childTnLst>
                                </p:cTn>
                              </p:par>
                              <p:par>
                                <p:cTn id="416" presetID="14" presetClass="exit" presetSubtype="10" fill="hold" nodeType="withEffect">
                                  <p:stCondLst>
                                    <p:cond delay="0"/>
                                  </p:stCondLst>
                                  <p:childTnLst>
                                    <p:animEffect transition="out" filter="randombar(horizontal)">
                                      <p:cBhvr>
                                        <p:cTn id="417" dur="500"/>
                                        <p:tgtEl>
                                          <p:spTgt spid="252"/>
                                        </p:tgtEl>
                                      </p:cBhvr>
                                    </p:animEffect>
                                    <p:set>
                                      <p:cBhvr>
                                        <p:cTn id="418" dur="1" fill="hold">
                                          <p:stCondLst>
                                            <p:cond delay="499"/>
                                          </p:stCondLst>
                                        </p:cTn>
                                        <p:tgtEl>
                                          <p:spTgt spid="252"/>
                                        </p:tgtEl>
                                        <p:attrNameLst>
                                          <p:attrName>style.visibility</p:attrName>
                                        </p:attrNameLst>
                                      </p:cBhvr>
                                      <p:to>
                                        <p:strVal val="hidden"/>
                                      </p:to>
                                    </p:set>
                                  </p:childTnLst>
                                </p:cTn>
                              </p:par>
                              <p:par>
                                <p:cTn id="419" presetID="14" presetClass="exit" presetSubtype="10" fill="hold" nodeType="withEffect">
                                  <p:stCondLst>
                                    <p:cond delay="0"/>
                                  </p:stCondLst>
                                  <p:childTnLst>
                                    <p:animEffect transition="out" filter="randombar(horizontal)">
                                      <p:cBhvr>
                                        <p:cTn id="420" dur="500"/>
                                        <p:tgtEl>
                                          <p:spTgt spid="257"/>
                                        </p:tgtEl>
                                      </p:cBhvr>
                                    </p:animEffect>
                                    <p:set>
                                      <p:cBhvr>
                                        <p:cTn id="421" dur="1" fill="hold">
                                          <p:stCondLst>
                                            <p:cond delay="499"/>
                                          </p:stCondLst>
                                        </p:cTn>
                                        <p:tgtEl>
                                          <p:spTgt spid="257"/>
                                        </p:tgtEl>
                                        <p:attrNameLst>
                                          <p:attrName>style.visibility</p:attrName>
                                        </p:attrNameLst>
                                      </p:cBhvr>
                                      <p:to>
                                        <p:strVal val="hidden"/>
                                      </p:to>
                                    </p:set>
                                  </p:childTnLst>
                                </p:cTn>
                              </p:par>
                              <p:par>
                                <p:cTn id="422" presetID="14" presetClass="exit" presetSubtype="10" fill="hold" nodeType="withEffect">
                                  <p:stCondLst>
                                    <p:cond delay="0"/>
                                  </p:stCondLst>
                                  <p:childTnLst>
                                    <p:animEffect transition="out" filter="randombar(horizontal)">
                                      <p:cBhvr>
                                        <p:cTn id="423" dur="500"/>
                                        <p:tgtEl>
                                          <p:spTgt spid="258"/>
                                        </p:tgtEl>
                                      </p:cBhvr>
                                    </p:animEffect>
                                    <p:set>
                                      <p:cBhvr>
                                        <p:cTn id="424" dur="1" fill="hold">
                                          <p:stCondLst>
                                            <p:cond delay="499"/>
                                          </p:stCondLst>
                                        </p:cTn>
                                        <p:tgtEl>
                                          <p:spTgt spid="258"/>
                                        </p:tgtEl>
                                        <p:attrNameLst>
                                          <p:attrName>style.visibility</p:attrName>
                                        </p:attrNameLst>
                                      </p:cBhvr>
                                      <p:to>
                                        <p:strVal val="hidden"/>
                                      </p:to>
                                    </p:set>
                                  </p:childTnLst>
                                </p:cTn>
                              </p:par>
                              <p:par>
                                <p:cTn id="425" presetID="14" presetClass="exit" presetSubtype="10" fill="hold" nodeType="withEffect">
                                  <p:stCondLst>
                                    <p:cond delay="0"/>
                                  </p:stCondLst>
                                  <p:childTnLst>
                                    <p:animEffect transition="out" filter="randombar(horizontal)">
                                      <p:cBhvr>
                                        <p:cTn id="426" dur="500"/>
                                        <p:tgtEl>
                                          <p:spTgt spid="259"/>
                                        </p:tgtEl>
                                      </p:cBhvr>
                                    </p:animEffect>
                                    <p:set>
                                      <p:cBhvr>
                                        <p:cTn id="427" dur="1" fill="hold">
                                          <p:stCondLst>
                                            <p:cond delay="499"/>
                                          </p:stCondLst>
                                        </p:cTn>
                                        <p:tgtEl>
                                          <p:spTgt spid="259"/>
                                        </p:tgtEl>
                                        <p:attrNameLst>
                                          <p:attrName>style.visibility</p:attrName>
                                        </p:attrNameLst>
                                      </p:cBhvr>
                                      <p:to>
                                        <p:strVal val="hidden"/>
                                      </p:to>
                                    </p:set>
                                  </p:childTnLst>
                                </p:cTn>
                              </p:par>
                              <p:par>
                                <p:cTn id="428" presetID="14" presetClass="exit" presetSubtype="10" fill="hold" nodeType="withEffect">
                                  <p:stCondLst>
                                    <p:cond delay="0"/>
                                  </p:stCondLst>
                                  <p:childTnLst>
                                    <p:animEffect transition="out" filter="randombar(horizontal)">
                                      <p:cBhvr>
                                        <p:cTn id="429" dur="500"/>
                                        <p:tgtEl>
                                          <p:spTgt spid="260"/>
                                        </p:tgtEl>
                                      </p:cBhvr>
                                    </p:animEffect>
                                    <p:set>
                                      <p:cBhvr>
                                        <p:cTn id="430" dur="1" fill="hold">
                                          <p:stCondLst>
                                            <p:cond delay="499"/>
                                          </p:stCondLst>
                                        </p:cTn>
                                        <p:tgtEl>
                                          <p:spTgt spid="260"/>
                                        </p:tgtEl>
                                        <p:attrNameLst>
                                          <p:attrName>style.visibility</p:attrName>
                                        </p:attrNameLst>
                                      </p:cBhvr>
                                      <p:to>
                                        <p:strVal val="hidden"/>
                                      </p:to>
                                    </p:set>
                                  </p:childTnLst>
                                </p:cTn>
                              </p:par>
                              <p:par>
                                <p:cTn id="431" presetID="14" presetClass="exit" presetSubtype="10" fill="hold" nodeType="withEffect">
                                  <p:stCondLst>
                                    <p:cond delay="0"/>
                                  </p:stCondLst>
                                  <p:childTnLst>
                                    <p:animEffect transition="out" filter="randombar(horizontal)">
                                      <p:cBhvr>
                                        <p:cTn id="432" dur="500"/>
                                        <p:tgtEl>
                                          <p:spTgt spid="253"/>
                                        </p:tgtEl>
                                      </p:cBhvr>
                                    </p:animEffect>
                                    <p:set>
                                      <p:cBhvr>
                                        <p:cTn id="433" dur="1" fill="hold">
                                          <p:stCondLst>
                                            <p:cond delay="499"/>
                                          </p:stCondLst>
                                        </p:cTn>
                                        <p:tgtEl>
                                          <p:spTgt spid="253"/>
                                        </p:tgtEl>
                                        <p:attrNameLst>
                                          <p:attrName>style.visibility</p:attrName>
                                        </p:attrNameLst>
                                      </p:cBhvr>
                                      <p:to>
                                        <p:strVal val="hidden"/>
                                      </p:to>
                                    </p:set>
                                  </p:childTnLst>
                                </p:cTn>
                              </p:par>
                              <p:par>
                                <p:cTn id="434" presetID="14" presetClass="exit" presetSubtype="10" fill="hold" nodeType="withEffect">
                                  <p:stCondLst>
                                    <p:cond delay="0"/>
                                  </p:stCondLst>
                                  <p:childTnLst>
                                    <p:animEffect transition="out" filter="randombar(horizontal)">
                                      <p:cBhvr>
                                        <p:cTn id="435" dur="500"/>
                                        <p:tgtEl>
                                          <p:spTgt spid="254"/>
                                        </p:tgtEl>
                                      </p:cBhvr>
                                    </p:animEffect>
                                    <p:set>
                                      <p:cBhvr>
                                        <p:cTn id="436" dur="1" fill="hold">
                                          <p:stCondLst>
                                            <p:cond delay="499"/>
                                          </p:stCondLst>
                                        </p:cTn>
                                        <p:tgtEl>
                                          <p:spTgt spid="254"/>
                                        </p:tgtEl>
                                        <p:attrNameLst>
                                          <p:attrName>style.visibility</p:attrName>
                                        </p:attrNameLst>
                                      </p:cBhvr>
                                      <p:to>
                                        <p:strVal val="hidden"/>
                                      </p:to>
                                    </p:set>
                                  </p:childTnLst>
                                </p:cTn>
                              </p:par>
                              <p:par>
                                <p:cTn id="437" presetID="14" presetClass="exit" presetSubtype="10" fill="hold" nodeType="withEffect">
                                  <p:stCondLst>
                                    <p:cond delay="0"/>
                                  </p:stCondLst>
                                  <p:childTnLst>
                                    <p:animEffect transition="out" filter="randombar(horizontal)">
                                      <p:cBhvr>
                                        <p:cTn id="438" dur="500"/>
                                        <p:tgtEl>
                                          <p:spTgt spid="256"/>
                                        </p:tgtEl>
                                      </p:cBhvr>
                                    </p:animEffect>
                                    <p:set>
                                      <p:cBhvr>
                                        <p:cTn id="439" dur="1" fill="hold">
                                          <p:stCondLst>
                                            <p:cond delay="499"/>
                                          </p:stCondLst>
                                        </p:cTn>
                                        <p:tgtEl>
                                          <p:spTgt spid="256"/>
                                        </p:tgtEl>
                                        <p:attrNameLst>
                                          <p:attrName>style.visibility</p:attrName>
                                        </p:attrNameLst>
                                      </p:cBhvr>
                                      <p:to>
                                        <p:strVal val="hidden"/>
                                      </p:to>
                                    </p:set>
                                  </p:childTnLst>
                                </p:cTn>
                              </p:par>
                              <p:par>
                                <p:cTn id="440" presetID="14" presetClass="exit" presetSubtype="10" fill="hold" nodeType="withEffect">
                                  <p:stCondLst>
                                    <p:cond delay="0"/>
                                  </p:stCondLst>
                                  <p:childTnLst>
                                    <p:animEffect transition="out" filter="randombar(horizontal)">
                                      <p:cBhvr>
                                        <p:cTn id="441" dur="500"/>
                                        <p:tgtEl>
                                          <p:spTgt spid="255"/>
                                        </p:tgtEl>
                                      </p:cBhvr>
                                    </p:animEffect>
                                    <p:set>
                                      <p:cBhvr>
                                        <p:cTn id="442" dur="1" fill="hold">
                                          <p:stCondLst>
                                            <p:cond delay="499"/>
                                          </p:stCondLst>
                                        </p:cTn>
                                        <p:tgtEl>
                                          <p:spTgt spid="255"/>
                                        </p:tgtEl>
                                        <p:attrNameLst>
                                          <p:attrName>style.visibility</p:attrName>
                                        </p:attrNameLst>
                                      </p:cBhvr>
                                      <p:to>
                                        <p:strVal val="hidden"/>
                                      </p:to>
                                    </p:set>
                                  </p:childTnLst>
                                </p:cTn>
                              </p:par>
                              <p:par>
                                <p:cTn id="443" presetID="14" presetClass="exit" presetSubtype="10" fill="hold" nodeType="withEffect">
                                  <p:stCondLst>
                                    <p:cond delay="0"/>
                                  </p:stCondLst>
                                  <p:childTnLst>
                                    <p:animEffect transition="out" filter="randombar(horizontal)">
                                      <p:cBhvr>
                                        <p:cTn id="444" dur="500"/>
                                        <p:tgtEl>
                                          <p:spTgt spid="239"/>
                                        </p:tgtEl>
                                      </p:cBhvr>
                                    </p:animEffect>
                                    <p:set>
                                      <p:cBhvr>
                                        <p:cTn id="445" dur="1" fill="hold">
                                          <p:stCondLst>
                                            <p:cond delay="499"/>
                                          </p:stCondLst>
                                        </p:cTn>
                                        <p:tgtEl>
                                          <p:spTgt spid="239"/>
                                        </p:tgtEl>
                                        <p:attrNameLst>
                                          <p:attrName>style.visibility</p:attrName>
                                        </p:attrNameLst>
                                      </p:cBhvr>
                                      <p:to>
                                        <p:strVal val="hidden"/>
                                      </p:to>
                                    </p:set>
                                  </p:childTnLst>
                                </p:cTn>
                              </p:par>
                              <p:par>
                                <p:cTn id="446" presetID="14" presetClass="exit" presetSubtype="10" fill="hold" nodeType="withEffect">
                                  <p:stCondLst>
                                    <p:cond delay="0"/>
                                  </p:stCondLst>
                                  <p:childTnLst>
                                    <p:animEffect transition="out" filter="randombar(horizontal)">
                                      <p:cBhvr>
                                        <p:cTn id="447" dur="500"/>
                                        <p:tgtEl>
                                          <p:spTgt spid="236"/>
                                        </p:tgtEl>
                                      </p:cBhvr>
                                    </p:animEffect>
                                    <p:set>
                                      <p:cBhvr>
                                        <p:cTn id="448" dur="1" fill="hold">
                                          <p:stCondLst>
                                            <p:cond delay="499"/>
                                          </p:stCondLst>
                                        </p:cTn>
                                        <p:tgtEl>
                                          <p:spTgt spid="236"/>
                                        </p:tgtEl>
                                        <p:attrNameLst>
                                          <p:attrName>style.visibility</p:attrName>
                                        </p:attrNameLst>
                                      </p:cBhvr>
                                      <p:to>
                                        <p:strVal val="hidden"/>
                                      </p:to>
                                    </p:set>
                                  </p:childTnLst>
                                </p:cTn>
                              </p:par>
                            </p:childTnLst>
                          </p:cTn>
                        </p:par>
                      </p:childTnLst>
                    </p:cTn>
                  </p:par>
                  <p:par>
                    <p:cTn id="449" fill="hold">
                      <p:stCondLst>
                        <p:cond delay="indefinite"/>
                      </p:stCondLst>
                      <p:childTnLst>
                        <p:par>
                          <p:cTn id="450" fill="hold">
                            <p:stCondLst>
                              <p:cond delay="0"/>
                            </p:stCondLst>
                            <p:childTnLst>
                              <p:par>
                                <p:cTn id="451" presetID="10" presetClass="entr" presetSubtype="0" fill="hold" grpId="0" nodeType="clickEffect">
                                  <p:stCondLst>
                                    <p:cond delay="0"/>
                                  </p:stCondLst>
                                  <p:childTnLst>
                                    <p:set>
                                      <p:cBhvr>
                                        <p:cTn id="452" dur="1" fill="hold">
                                          <p:stCondLst>
                                            <p:cond delay="0"/>
                                          </p:stCondLst>
                                        </p:cTn>
                                        <p:tgtEl>
                                          <p:spTgt spid="266"/>
                                        </p:tgtEl>
                                        <p:attrNameLst>
                                          <p:attrName>style.visibility</p:attrName>
                                        </p:attrNameLst>
                                      </p:cBhvr>
                                      <p:to>
                                        <p:strVal val="visible"/>
                                      </p:to>
                                    </p:set>
                                    <p:animEffect transition="in" filter="fade">
                                      <p:cBhvr>
                                        <p:cTn id="453" dur="500"/>
                                        <p:tgtEl>
                                          <p:spTgt spid="266"/>
                                        </p:tgtEl>
                                      </p:cBhvr>
                                    </p:animEffect>
                                  </p:childTnLst>
                                </p:cTn>
                              </p:par>
                              <p:par>
                                <p:cTn id="454" presetID="10" presetClass="entr" presetSubtype="0" fill="hold" grpId="0" nodeType="withEffect">
                                  <p:stCondLst>
                                    <p:cond delay="0"/>
                                  </p:stCondLst>
                                  <p:childTnLst>
                                    <p:set>
                                      <p:cBhvr>
                                        <p:cTn id="455" dur="1" fill="hold">
                                          <p:stCondLst>
                                            <p:cond delay="0"/>
                                          </p:stCondLst>
                                        </p:cTn>
                                        <p:tgtEl>
                                          <p:spTgt spid="270"/>
                                        </p:tgtEl>
                                        <p:attrNameLst>
                                          <p:attrName>style.visibility</p:attrName>
                                        </p:attrNameLst>
                                      </p:cBhvr>
                                      <p:to>
                                        <p:strVal val="visible"/>
                                      </p:to>
                                    </p:set>
                                    <p:animEffect transition="in" filter="fade">
                                      <p:cBhvr>
                                        <p:cTn id="456" dur="500"/>
                                        <p:tgtEl>
                                          <p:spTgt spid="270"/>
                                        </p:tgtEl>
                                      </p:cBhvr>
                                    </p:animEffect>
                                  </p:childTnLst>
                                </p:cTn>
                              </p:par>
                              <p:par>
                                <p:cTn id="457" presetID="10" presetClass="entr" presetSubtype="0" fill="hold" grpId="0" nodeType="withEffect">
                                  <p:stCondLst>
                                    <p:cond delay="0"/>
                                  </p:stCondLst>
                                  <p:childTnLst>
                                    <p:set>
                                      <p:cBhvr>
                                        <p:cTn id="458" dur="1" fill="hold">
                                          <p:stCondLst>
                                            <p:cond delay="0"/>
                                          </p:stCondLst>
                                        </p:cTn>
                                        <p:tgtEl>
                                          <p:spTgt spid="267"/>
                                        </p:tgtEl>
                                        <p:attrNameLst>
                                          <p:attrName>style.visibility</p:attrName>
                                        </p:attrNameLst>
                                      </p:cBhvr>
                                      <p:to>
                                        <p:strVal val="visible"/>
                                      </p:to>
                                    </p:set>
                                    <p:animEffect transition="in" filter="fade">
                                      <p:cBhvr>
                                        <p:cTn id="459" dur="500"/>
                                        <p:tgtEl>
                                          <p:spTgt spid="267"/>
                                        </p:tgtEl>
                                      </p:cBhvr>
                                    </p:animEffect>
                                  </p:childTnLst>
                                </p:cTn>
                              </p:par>
                              <p:par>
                                <p:cTn id="460" presetID="10" presetClass="entr" presetSubtype="0" fill="hold" grpId="0" nodeType="withEffect">
                                  <p:stCondLst>
                                    <p:cond delay="0"/>
                                  </p:stCondLst>
                                  <p:childTnLst>
                                    <p:set>
                                      <p:cBhvr>
                                        <p:cTn id="461" dur="1" fill="hold">
                                          <p:stCondLst>
                                            <p:cond delay="0"/>
                                          </p:stCondLst>
                                        </p:cTn>
                                        <p:tgtEl>
                                          <p:spTgt spid="276"/>
                                        </p:tgtEl>
                                        <p:attrNameLst>
                                          <p:attrName>style.visibility</p:attrName>
                                        </p:attrNameLst>
                                      </p:cBhvr>
                                      <p:to>
                                        <p:strVal val="visible"/>
                                      </p:to>
                                    </p:set>
                                    <p:animEffect transition="in" filter="fade">
                                      <p:cBhvr>
                                        <p:cTn id="462" dur="500"/>
                                        <p:tgtEl>
                                          <p:spTgt spid="276"/>
                                        </p:tgtEl>
                                      </p:cBhvr>
                                    </p:animEffect>
                                  </p:childTnLst>
                                </p:cTn>
                              </p:par>
                              <p:par>
                                <p:cTn id="463" presetID="10" presetClass="entr" presetSubtype="0" fill="hold" grpId="0" nodeType="withEffect">
                                  <p:stCondLst>
                                    <p:cond delay="0"/>
                                  </p:stCondLst>
                                  <p:childTnLst>
                                    <p:set>
                                      <p:cBhvr>
                                        <p:cTn id="464" dur="1" fill="hold">
                                          <p:stCondLst>
                                            <p:cond delay="0"/>
                                          </p:stCondLst>
                                        </p:cTn>
                                        <p:tgtEl>
                                          <p:spTgt spid="275"/>
                                        </p:tgtEl>
                                        <p:attrNameLst>
                                          <p:attrName>style.visibility</p:attrName>
                                        </p:attrNameLst>
                                      </p:cBhvr>
                                      <p:to>
                                        <p:strVal val="visible"/>
                                      </p:to>
                                    </p:set>
                                    <p:animEffect transition="in" filter="fade">
                                      <p:cBhvr>
                                        <p:cTn id="465" dur="500"/>
                                        <p:tgtEl>
                                          <p:spTgt spid="275"/>
                                        </p:tgtEl>
                                      </p:cBhvr>
                                    </p:animEffect>
                                  </p:childTnLst>
                                </p:cTn>
                              </p:par>
                              <p:par>
                                <p:cTn id="466" presetID="10" presetClass="entr" presetSubtype="0" fill="hold" grpId="0" nodeType="withEffect">
                                  <p:stCondLst>
                                    <p:cond delay="0"/>
                                  </p:stCondLst>
                                  <p:childTnLst>
                                    <p:set>
                                      <p:cBhvr>
                                        <p:cTn id="467" dur="1" fill="hold">
                                          <p:stCondLst>
                                            <p:cond delay="0"/>
                                          </p:stCondLst>
                                        </p:cTn>
                                        <p:tgtEl>
                                          <p:spTgt spid="277"/>
                                        </p:tgtEl>
                                        <p:attrNameLst>
                                          <p:attrName>style.visibility</p:attrName>
                                        </p:attrNameLst>
                                      </p:cBhvr>
                                      <p:to>
                                        <p:strVal val="visible"/>
                                      </p:to>
                                    </p:set>
                                    <p:animEffect transition="in" filter="fade">
                                      <p:cBhvr>
                                        <p:cTn id="468" dur="500"/>
                                        <p:tgtEl>
                                          <p:spTgt spid="277"/>
                                        </p:tgtEl>
                                      </p:cBhvr>
                                    </p:animEffect>
                                  </p:childTnLst>
                                </p:cTn>
                              </p:par>
                              <p:par>
                                <p:cTn id="469" presetID="10" presetClass="entr" presetSubtype="0" fill="hold" grpId="0" nodeType="withEffect">
                                  <p:stCondLst>
                                    <p:cond delay="0"/>
                                  </p:stCondLst>
                                  <p:childTnLst>
                                    <p:set>
                                      <p:cBhvr>
                                        <p:cTn id="470" dur="1" fill="hold">
                                          <p:stCondLst>
                                            <p:cond delay="0"/>
                                          </p:stCondLst>
                                        </p:cTn>
                                        <p:tgtEl>
                                          <p:spTgt spid="265"/>
                                        </p:tgtEl>
                                        <p:attrNameLst>
                                          <p:attrName>style.visibility</p:attrName>
                                        </p:attrNameLst>
                                      </p:cBhvr>
                                      <p:to>
                                        <p:strVal val="visible"/>
                                      </p:to>
                                    </p:set>
                                    <p:animEffect transition="in" filter="fade">
                                      <p:cBhvr>
                                        <p:cTn id="471" dur="500"/>
                                        <p:tgtEl>
                                          <p:spTgt spid="265"/>
                                        </p:tgtEl>
                                      </p:cBhvr>
                                    </p:animEffect>
                                  </p:childTnLst>
                                </p:cTn>
                              </p:par>
                              <p:par>
                                <p:cTn id="472" presetID="10" presetClass="entr" presetSubtype="0" fill="hold" grpId="0" nodeType="withEffect">
                                  <p:stCondLst>
                                    <p:cond delay="0"/>
                                  </p:stCondLst>
                                  <p:childTnLst>
                                    <p:set>
                                      <p:cBhvr>
                                        <p:cTn id="473" dur="1" fill="hold">
                                          <p:stCondLst>
                                            <p:cond delay="0"/>
                                          </p:stCondLst>
                                        </p:cTn>
                                        <p:tgtEl>
                                          <p:spTgt spid="268"/>
                                        </p:tgtEl>
                                        <p:attrNameLst>
                                          <p:attrName>style.visibility</p:attrName>
                                        </p:attrNameLst>
                                      </p:cBhvr>
                                      <p:to>
                                        <p:strVal val="visible"/>
                                      </p:to>
                                    </p:set>
                                    <p:animEffect transition="in" filter="fade">
                                      <p:cBhvr>
                                        <p:cTn id="474" dur="500"/>
                                        <p:tgtEl>
                                          <p:spTgt spid="268"/>
                                        </p:tgtEl>
                                      </p:cBhvr>
                                    </p:animEffect>
                                  </p:childTnLst>
                                </p:cTn>
                              </p:par>
                              <p:par>
                                <p:cTn id="475" presetID="10" presetClass="entr" presetSubtype="0" fill="hold" grpId="0" nodeType="withEffect">
                                  <p:stCondLst>
                                    <p:cond delay="0"/>
                                  </p:stCondLst>
                                  <p:childTnLst>
                                    <p:set>
                                      <p:cBhvr>
                                        <p:cTn id="476" dur="1" fill="hold">
                                          <p:stCondLst>
                                            <p:cond delay="0"/>
                                          </p:stCondLst>
                                        </p:cTn>
                                        <p:tgtEl>
                                          <p:spTgt spid="273"/>
                                        </p:tgtEl>
                                        <p:attrNameLst>
                                          <p:attrName>style.visibility</p:attrName>
                                        </p:attrNameLst>
                                      </p:cBhvr>
                                      <p:to>
                                        <p:strVal val="visible"/>
                                      </p:to>
                                    </p:set>
                                    <p:animEffect transition="in" filter="fade">
                                      <p:cBhvr>
                                        <p:cTn id="477" dur="500"/>
                                        <p:tgtEl>
                                          <p:spTgt spid="273"/>
                                        </p:tgtEl>
                                      </p:cBhvr>
                                    </p:animEffect>
                                  </p:childTnLst>
                                </p:cTn>
                              </p:par>
                              <p:par>
                                <p:cTn id="478" presetID="10" presetClass="entr" presetSubtype="0" fill="hold" grpId="0" nodeType="withEffect">
                                  <p:stCondLst>
                                    <p:cond delay="0"/>
                                  </p:stCondLst>
                                  <p:childTnLst>
                                    <p:set>
                                      <p:cBhvr>
                                        <p:cTn id="479" dur="1" fill="hold">
                                          <p:stCondLst>
                                            <p:cond delay="0"/>
                                          </p:stCondLst>
                                        </p:cTn>
                                        <p:tgtEl>
                                          <p:spTgt spid="272"/>
                                        </p:tgtEl>
                                        <p:attrNameLst>
                                          <p:attrName>style.visibility</p:attrName>
                                        </p:attrNameLst>
                                      </p:cBhvr>
                                      <p:to>
                                        <p:strVal val="visible"/>
                                      </p:to>
                                    </p:set>
                                    <p:animEffect transition="in" filter="fade">
                                      <p:cBhvr>
                                        <p:cTn id="480" dur="500"/>
                                        <p:tgtEl>
                                          <p:spTgt spid="272"/>
                                        </p:tgtEl>
                                      </p:cBhvr>
                                    </p:animEffect>
                                  </p:childTnLst>
                                </p:cTn>
                              </p:par>
                              <p:par>
                                <p:cTn id="481" presetID="10" presetClass="entr" presetSubtype="0" fill="hold" grpId="0" nodeType="withEffect">
                                  <p:stCondLst>
                                    <p:cond delay="0"/>
                                  </p:stCondLst>
                                  <p:childTnLst>
                                    <p:set>
                                      <p:cBhvr>
                                        <p:cTn id="482" dur="1" fill="hold">
                                          <p:stCondLst>
                                            <p:cond delay="0"/>
                                          </p:stCondLst>
                                        </p:cTn>
                                        <p:tgtEl>
                                          <p:spTgt spid="269"/>
                                        </p:tgtEl>
                                        <p:attrNameLst>
                                          <p:attrName>style.visibility</p:attrName>
                                        </p:attrNameLst>
                                      </p:cBhvr>
                                      <p:to>
                                        <p:strVal val="visible"/>
                                      </p:to>
                                    </p:set>
                                    <p:animEffect transition="in" filter="fade">
                                      <p:cBhvr>
                                        <p:cTn id="483" dur="500"/>
                                        <p:tgtEl>
                                          <p:spTgt spid="269"/>
                                        </p:tgtEl>
                                      </p:cBhvr>
                                    </p:animEffect>
                                  </p:childTnLst>
                                </p:cTn>
                              </p:par>
                              <p:par>
                                <p:cTn id="484" presetID="10" presetClass="entr" presetSubtype="0" fill="hold" grpId="0" nodeType="withEffect">
                                  <p:stCondLst>
                                    <p:cond delay="0"/>
                                  </p:stCondLst>
                                  <p:childTnLst>
                                    <p:set>
                                      <p:cBhvr>
                                        <p:cTn id="485" dur="1" fill="hold">
                                          <p:stCondLst>
                                            <p:cond delay="0"/>
                                          </p:stCondLst>
                                        </p:cTn>
                                        <p:tgtEl>
                                          <p:spTgt spid="274"/>
                                        </p:tgtEl>
                                        <p:attrNameLst>
                                          <p:attrName>style.visibility</p:attrName>
                                        </p:attrNameLst>
                                      </p:cBhvr>
                                      <p:to>
                                        <p:strVal val="visible"/>
                                      </p:to>
                                    </p:set>
                                    <p:animEffect transition="in" filter="fade">
                                      <p:cBhvr>
                                        <p:cTn id="486" dur="500"/>
                                        <p:tgtEl>
                                          <p:spTgt spid="274"/>
                                        </p:tgtEl>
                                      </p:cBhvr>
                                    </p:animEffect>
                                  </p:childTnLst>
                                </p:cTn>
                              </p:par>
                            </p:childTnLst>
                          </p:cTn>
                        </p:par>
                      </p:childTnLst>
                    </p:cTn>
                  </p:par>
                  <p:par>
                    <p:cTn id="487" fill="hold">
                      <p:stCondLst>
                        <p:cond delay="indefinite"/>
                      </p:stCondLst>
                      <p:childTnLst>
                        <p:par>
                          <p:cTn id="488" fill="hold">
                            <p:stCondLst>
                              <p:cond delay="0"/>
                            </p:stCondLst>
                            <p:childTnLst>
                              <p:par>
                                <p:cTn id="489" presetID="10" presetClass="entr" presetSubtype="0" fill="hold" nodeType="clickEffect">
                                  <p:stCondLst>
                                    <p:cond delay="0"/>
                                  </p:stCondLst>
                                  <p:childTnLst>
                                    <p:set>
                                      <p:cBhvr>
                                        <p:cTn id="490" dur="1" fill="hold">
                                          <p:stCondLst>
                                            <p:cond delay="0"/>
                                          </p:stCondLst>
                                        </p:cTn>
                                        <p:tgtEl>
                                          <p:spTgt spid="282"/>
                                        </p:tgtEl>
                                        <p:attrNameLst>
                                          <p:attrName>style.visibility</p:attrName>
                                        </p:attrNameLst>
                                      </p:cBhvr>
                                      <p:to>
                                        <p:strVal val="visible"/>
                                      </p:to>
                                    </p:set>
                                    <p:animEffect transition="in" filter="fade">
                                      <p:cBhvr>
                                        <p:cTn id="491" dur="500"/>
                                        <p:tgtEl>
                                          <p:spTgt spid="282"/>
                                        </p:tgtEl>
                                      </p:cBhvr>
                                    </p:animEffect>
                                  </p:childTnLst>
                                </p:cTn>
                              </p:par>
                              <p:par>
                                <p:cTn id="492" presetID="10" presetClass="entr" presetSubtype="0" fill="hold" nodeType="withEffect">
                                  <p:stCondLst>
                                    <p:cond delay="0"/>
                                  </p:stCondLst>
                                  <p:childTnLst>
                                    <p:set>
                                      <p:cBhvr>
                                        <p:cTn id="493" dur="1" fill="hold">
                                          <p:stCondLst>
                                            <p:cond delay="0"/>
                                          </p:stCondLst>
                                        </p:cTn>
                                        <p:tgtEl>
                                          <p:spTgt spid="283"/>
                                        </p:tgtEl>
                                        <p:attrNameLst>
                                          <p:attrName>style.visibility</p:attrName>
                                        </p:attrNameLst>
                                      </p:cBhvr>
                                      <p:to>
                                        <p:strVal val="visible"/>
                                      </p:to>
                                    </p:set>
                                    <p:animEffect transition="in" filter="fade">
                                      <p:cBhvr>
                                        <p:cTn id="494" dur="500"/>
                                        <p:tgtEl>
                                          <p:spTgt spid="283"/>
                                        </p:tgtEl>
                                      </p:cBhvr>
                                    </p:animEffect>
                                  </p:childTnLst>
                                </p:cTn>
                              </p:par>
                            </p:childTnLst>
                          </p:cTn>
                        </p:par>
                        <p:par>
                          <p:cTn id="495" fill="hold">
                            <p:stCondLst>
                              <p:cond delay="500"/>
                            </p:stCondLst>
                            <p:childTnLst>
                              <p:par>
                                <p:cTn id="496" presetID="10" presetClass="entr" presetSubtype="0" fill="hold" nodeType="afterEffect">
                                  <p:stCondLst>
                                    <p:cond delay="0"/>
                                  </p:stCondLst>
                                  <p:childTnLst>
                                    <p:set>
                                      <p:cBhvr>
                                        <p:cTn id="497" dur="1" fill="hold">
                                          <p:stCondLst>
                                            <p:cond delay="0"/>
                                          </p:stCondLst>
                                        </p:cTn>
                                        <p:tgtEl>
                                          <p:spTgt spid="278"/>
                                        </p:tgtEl>
                                        <p:attrNameLst>
                                          <p:attrName>style.visibility</p:attrName>
                                        </p:attrNameLst>
                                      </p:cBhvr>
                                      <p:to>
                                        <p:strVal val="visible"/>
                                      </p:to>
                                    </p:set>
                                    <p:animEffect transition="in" filter="fade">
                                      <p:cBhvr>
                                        <p:cTn id="498" dur="500"/>
                                        <p:tgtEl>
                                          <p:spTgt spid="278"/>
                                        </p:tgtEl>
                                      </p:cBhvr>
                                    </p:animEffect>
                                  </p:childTnLst>
                                </p:cTn>
                              </p:par>
                            </p:childTnLst>
                          </p:cTn>
                        </p:par>
                        <p:par>
                          <p:cTn id="499" fill="hold">
                            <p:stCondLst>
                              <p:cond delay="1000"/>
                            </p:stCondLst>
                            <p:childTnLst>
                              <p:par>
                                <p:cTn id="500" presetID="10" presetClass="entr" presetSubtype="0" fill="hold" nodeType="afterEffect">
                                  <p:stCondLst>
                                    <p:cond delay="0"/>
                                  </p:stCondLst>
                                  <p:childTnLst>
                                    <p:set>
                                      <p:cBhvr>
                                        <p:cTn id="501" dur="1" fill="hold">
                                          <p:stCondLst>
                                            <p:cond delay="0"/>
                                          </p:stCondLst>
                                        </p:cTn>
                                        <p:tgtEl>
                                          <p:spTgt spid="279"/>
                                        </p:tgtEl>
                                        <p:attrNameLst>
                                          <p:attrName>style.visibility</p:attrName>
                                        </p:attrNameLst>
                                      </p:cBhvr>
                                      <p:to>
                                        <p:strVal val="visible"/>
                                      </p:to>
                                    </p:set>
                                    <p:animEffect transition="in" filter="fade">
                                      <p:cBhvr>
                                        <p:cTn id="502" dur="500"/>
                                        <p:tgtEl>
                                          <p:spTgt spid="279"/>
                                        </p:tgtEl>
                                      </p:cBhvr>
                                    </p:animEffect>
                                  </p:childTnLst>
                                </p:cTn>
                              </p:par>
                            </p:childTnLst>
                          </p:cTn>
                        </p:par>
                        <p:par>
                          <p:cTn id="503" fill="hold">
                            <p:stCondLst>
                              <p:cond delay="1500"/>
                            </p:stCondLst>
                            <p:childTnLst>
                              <p:par>
                                <p:cTn id="504" presetID="10" presetClass="entr" presetSubtype="0" fill="hold" nodeType="afterEffect">
                                  <p:stCondLst>
                                    <p:cond delay="0"/>
                                  </p:stCondLst>
                                  <p:childTnLst>
                                    <p:set>
                                      <p:cBhvr>
                                        <p:cTn id="505" dur="1" fill="hold">
                                          <p:stCondLst>
                                            <p:cond delay="0"/>
                                          </p:stCondLst>
                                        </p:cTn>
                                        <p:tgtEl>
                                          <p:spTgt spid="284"/>
                                        </p:tgtEl>
                                        <p:attrNameLst>
                                          <p:attrName>style.visibility</p:attrName>
                                        </p:attrNameLst>
                                      </p:cBhvr>
                                      <p:to>
                                        <p:strVal val="visible"/>
                                      </p:to>
                                    </p:set>
                                    <p:animEffect transition="in" filter="fade">
                                      <p:cBhvr>
                                        <p:cTn id="506" dur="500"/>
                                        <p:tgtEl>
                                          <p:spTgt spid="284"/>
                                        </p:tgtEl>
                                      </p:cBhvr>
                                    </p:animEffect>
                                  </p:childTnLst>
                                </p:cTn>
                              </p:par>
                            </p:childTnLst>
                          </p:cTn>
                        </p:par>
                        <p:par>
                          <p:cTn id="507" fill="hold">
                            <p:stCondLst>
                              <p:cond delay="2000"/>
                            </p:stCondLst>
                            <p:childTnLst>
                              <p:par>
                                <p:cTn id="508" presetID="10" presetClass="entr" presetSubtype="0" fill="hold" nodeType="afterEffect">
                                  <p:stCondLst>
                                    <p:cond delay="0"/>
                                  </p:stCondLst>
                                  <p:childTnLst>
                                    <p:set>
                                      <p:cBhvr>
                                        <p:cTn id="509" dur="1" fill="hold">
                                          <p:stCondLst>
                                            <p:cond delay="0"/>
                                          </p:stCondLst>
                                        </p:cTn>
                                        <p:tgtEl>
                                          <p:spTgt spid="285"/>
                                        </p:tgtEl>
                                        <p:attrNameLst>
                                          <p:attrName>style.visibility</p:attrName>
                                        </p:attrNameLst>
                                      </p:cBhvr>
                                      <p:to>
                                        <p:strVal val="visible"/>
                                      </p:to>
                                    </p:set>
                                    <p:animEffect transition="in" filter="fade">
                                      <p:cBhvr>
                                        <p:cTn id="510" dur="500"/>
                                        <p:tgtEl>
                                          <p:spTgt spid="285"/>
                                        </p:tgtEl>
                                      </p:cBhvr>
                                    </p:animEffect>
                                  </p:childTnLst>
                                </p:cTn>
                              </p:par>
                            </p:childTnLst>
                          </p:cTn>
                        </p:par>
                        <p:par>
                          <p:cTn id="511" fill="hold">
                            <p:stCondLst>
                              <p:cond delay="2500"/>
                            </p:stCondLst>
                            <p:childTnLst>
                              <p:par>
                                <p:cTn id="512" presetID="10" presetClass="entr" presetSubtype="0" fill="hold" nodeType="afterEffect">
                                  <p:stCondLst>
                                    <p:cond delay="0"/>
                                  </p:stCondLst>
                                  <p:childTnLst>
                                    <p:set>
                                      <p:cBhvr>
                                        <p:cTn id="513" dur="1" fill="hold">
                                          <p:stCondLst>
                                            <p:cond delay="0"/>
                                          </p:stCondLst>
                                        </p:cTn>
                                        <p:tgtEl>
                                          <p:spTgt spid="287"/>
                                        </p:tgtEl>
                                        <p:attrNameLst>
                                          <p:attrName>style.visibility</p:attrName>
                                        </p:attrNameLst>
                                      </p:cBhvr>
                                      <p:to>
                                        <p:strVal val="visible"/>
                                      </p:to>
                                    </p:set>
                                    <p:animEffect transition="in" filter="fade">
                                      <p:cBhvr>
                                        <p:cTn id="514" dur="500"/>
                                        <p:tgtEl>
                                          <p:spTgt spid="287"/>
                                        </p:tgtEl>
                                      </p:cBhvr>
                                    </p:animEffect>
                                  </p:childTnLst>
                                </p:cTn>
                              </p:par>
                            </p:childTnLst>
                          </p:cTn>
                        </p:par>
                        <p:par>
                          <p:cTn id="515" fill="hold">
                            <p:stCondLst>
                              <p:cond delay="3000"/>
                            </p:stCondLst>
                            <p:childTnLst>
                              <p:par>
                                <p:cTn id="516" presetID="10" presetClass="entr" presetSubtype="0" fill="hold" nodeType="afterEffect">
                                  <p:stCondLst>
                                    <p:cond delay="0"/>
                                  </p:stCondLst>
                                  <p:childTnLst>
                                    <p:set>
                                      <p:cBhvr>
                                        <p:cTn id="517" dur="1" fill="hold">
                                          <p:stCondLst>
                                            <p:cond delay="0"/>
                                          </p:stCondLst>
                                        </p:cTn>
                                        <p:tgtEl>
                                          <p:spTgt spid="286"/>
                                        </p:tgtEl>
                                        <p:attrNameLst>
                                          <p:attrName>style.visibility</p:attrName>
                                        </p:attrNameLst>
                                      </p:cBhvr>
                                      <p:to>
                                        <p:strVal val="visible"/>
                                      </p:to>
                                    </p:set>
                                    <p:animEffect transition="in" filter="fade">
                                      <p:cBhvr>
                                        <p:cTn id="518" dur="500"/>
                                        <p:tgtEl>
                                          <p:spTgt spid="286"/>
                                        </p:tgtEl>
                                      </p:cBhvr>
                                    </p:animEffect>
                                  </p:childTnLst>
                                </p:cTn>
                              </p:par>
                            </p:childTnLst>
                          </p:cTn>
                        </p:par>
                        <p:par>
                          <p:cTn id="519" fill="hold">
                            <p:stCondLst>
                              <p:cond delay="3500"/>
                            </p:stCondLst>
                            <p:childTnLst>
                              <p:par>
                                <p:cTn id="520" presetID="10" presetClass="entr" presetSubtype="0" fill="hold" nodeType="afterEffect">
                                  <p:stCondLst>
                                    <p:cond delay="0"/>
                                  </p:stCondLst>
                                  <p:childTnLst>
                                    <p:set>
                                      <p:cBhvr>
                                        <p:cTn id="521" dur="1" fill="hold">
                                          <p:stCondLst>
                                            <p:cond delay="0"/>
                                          </p:stCondLst>
                                        </p:cTn>
                                        <p:tgtEl>
                                          <p:spTgt spid="280"/>
                                        </p:tgtEl>
                                        <p:attrNameLst>
                                          <p:attrName>style.visibility</p:attrName>
                                        </p:attrNameLst>
                                      </p:cBhvr>
                                      <p:to>
                                        <p:strVal val="visible"/>
                                      </p:to>
                                    </p:set>
                                    <p:animEffect transition="in" filter="fade">
                                      <p:cBhvr>
                                        <p:cTn id="522" dur="500"/>
                                        <p:tgtEl>
                                          <p:spTgt spid="280"/>
                                        </p:tgtEl>
                                      </p:cBhvr>
                                    </p:animEffect>
                                  </p:childTnLst>
                                </p:cTn>
                              </p:par>
                            </p:childTnLst>
                          </p:cTn>
                        </p:par>
                        <p:par>
                          <p:cTn id="523" fill="hold">
                            <p:stCondLst>
                              <p:cond delay="4000"/>
                            </p:stCondLst>
                            <p:childTnLst>
                              <p:par>
                                <p:cTn id="524" presetID="10" presetClass="entr" presetSubtype="0" fill="hold" nodeType="afterEffect">
                                  <p:stCondLst>
                                    <p:cond delay="0"/>
                                  </p:stCondLst>
                                  <p:childTnLst>
                                    <p:set>
                                      <p:cBhvr>
                                        <p:cTn id="525" dur="1" fill="hold">
                                          <p:stCondLst>
                                            <p:cond delay="0"/>
                                          </p:stCondLst>
                                        </p:cTn>
                                        <p:tgtEl>
                                          <p:spTgt spid="281"/>
                                        </p:tgtEl>
                                        <p:attrNameLst>
                                          <p:attrName>style.visibility</p:attrName>
                                        </p:attrNameLst>
                                      </p:cBhvr>
                                      <p:to>
                                        <p:strVal val="visible"/>
                                      </p:to>
                                    </p:set>
                                    <p:animEffect transition="in" filter="fade">
                                      <p:cBhvr>
                                        <p:cTn id="526" dur="500"/>
                                        <p:tgtEl>
                                          <p:spTgt spid="281"/>
                                        </p:tgtEl>
                                      </p:cBhvr>
                                    </p:animEffect>
                                  </p:childTnLst>
                                </p:cTn>
                              </p:par>
                            </p:childTnLst>
                          </p:cTn>
                        </p:par>
                      </p:childTnLst>
                    </p:cTn>
                  </p:par>
                  <p:par>
                    <p:cTn id="527" fill="hold">
                      <p:stCondLst>
                        <p:cond delay="indefinite"/>
                      </p:stCondLst>
                      <p:childTnLst>
                        <p:par>
                          <p:cTn id="528" fill="hold">
                            <p:stCondLst>
                              <p:cond delay="0"/>
                            </p:stCondLst>
                            <p:childTnLst>
                              <p:par>
                                <p:cTn id="529" presetID="10" presetClass="entr" presetSubtype="0" fill="hold" nodeType="clickEffect">
                                  <p:stCondLst>
                                    <p:cond delay="0"/>
                                  </p:stCondLst>
                                  <p:childTnLst>
                                    <p:set>
                                      <p:cBhvr>
                                        <p:cTn id="530" dur="1" fill="hold">
                                          <p:stCondLst>
                                            <p:cond delay="0"/>
                                          </p:stCondLst>
                                        </p:cTn>
                                        <p:tgtEl>
                                          <p:spTgt spid="291"/>
                                        </p:tgtEl>
                                        <p:attrNameLst>
                                          <p:attrName>style.visibility</p:attrName>
                                        </p:attrNameLst>
                                      </p:cBhvr>
                                      <p:to>
                                        <p:strVal val="visible"/>
                                      </p:to>
                                    </p:set>
                                    <p:animEffect transition="in" filter="fade">
                                      <p:cBhvr>
                                        <p:cTn id="531" dur="500"/>
                                        <p:tgtEl>
                                          <p:spTgt spid="291"/>
                                        </p:tgtEl>
                                      </p:cBhvr>
                                    </p:animEffect>
                                  </p:childTnLst>
                                </p:cTn>
                              </p:par>
                            </p:childTnLst>
                          </p:cTn>
                        </p:par>
                      </p:childTnLst>
                    </p:cTn>
                  </p:par>
                  <p:par>
                    <p:cTn id="532" fill="hold">
                      <p:stCondLst>
                        <p:cond delay="indefinite"/>
                      </p:stCondLst>
                      <p:childTnLst>
                        <p:par>
                          <p:cTn id="533" fill="hold">
                            <p:stCondLst>
                              <p:cond delay="0"/>
                            </p:stCondLst>
                            <p:childTnLst>
                              <p:par>
                                <p:cTn id="534" presetID="47" presetClass="entr" presetSubtype="0" fill="hold" nodeType="clickEffect">
                                  <p:stCondLst>
                                    <p:cond delay="0"/>
                                  </p:stCondLst>
                                  <p:childTnLst>
                                    <p:set>
                                      <p:cBhvr>
                                        <p:cTn id="535" dur="1" fill="hold">
                                          <p:stCondLst>
                                            <p:cond delay="0"/>
                                          </p:stCondLst>
                                        </p:cTn>
                                        <p:tgtEl>
                                          <p:spTgt spid="288"/>
                                        </p:tgtEl>
                                        <p:attrNameLst>
                                          <p:attrName>style.visibility</p:attrName>
                                        </p:attrNameLst>
                                      </p:cBhvr>
                                      <p:to>
                                        <p:strVal val="visible"/>
                                      </p:to>
                                    </p:set>
                                    <p:animEffect transition="in" filter="fade">
                                      <p:cBhvr>
                                        <p:cTn id="536" dur="1000"/>
                                        <p:tgtEl>
                                          <p:spTgt spid="288"/>
                                        </p:tgtEl>
                                      </p:cBhvr>
                                    </p:animEffect>
                                    <p:anim calcmode="lin" valueType="num">
                                      <p:cBhvr>
                                        <p:cTn id="537" dur="1000" fill="hold"/>
                                        <p:tgtEl>
                                          <p:spTgt spid="288"/>
                                        </p:tgtEl>
                                        <p:attrNameLst>
                                          <p:attrName>ppt_x</p:attrName>
                                        </p:attrNameLst>
                                      </p:cBhvr>
                                      <p:tavLst>
                                        <p:tav tm="0">
                                          <p:val>
                                            <p:strVal val="#ppt_x"/>
                                          </p:val>
                                        </p:tav>
                                        <p:tav tm="100000">
                                          <p:val>
                                            <p:strVal val="#ppt_x"/>
                                          </p:val>
                                        </p:tav>
                                      </p:tavLst>
                                    </p:anim>
                                    <p:anim calcmode="lin" valueType="num">
                                      <p:cBhvr>
                                        <p:cTn id="538" dur="1000" fill="hold"/>
                                        <p:tgtEl>
                                          <p:spTgt spid="288"/>
                                        </p:tgtEl>
                                        <p:attrNameLst>
                                          <p:attrName>ppt_y</p:attrName>
                                        </p:attrNameLst>
                                      </p:cBhvr>
                                      <p:tavLst>
                                        <p:tav tm="0">
                                          <p:val>
                                            <p:strVal val="#ppt_y-.1"/>
                                          </p:val>
                                        </p:tav>
                                        <p:tav tm="100000">
                                          <p:val>
                                            <p:strVal val="#ppt_y"/>
                                          </p:val>
                                        </p:tav>
                                      </p:tavLst>
                                    </p:anim>
                                  </p:childTnLst>
                                </p:cTn>
                              </p:par>
                            </p:childTnLst>
                          </p:cTn>
                        </p:par>
                      </p:childTnLst>
                    </p:cTn>
                  </p:par>
                  <p:par>
                    <p:cTn id="539" fill="hold">
                      <p:stCondLst>
                        <p:cond delay="indefinite"/>
                      </p:stCondLst>
                      <p:childTnLst>
                        <p:par>
                          <p:cTn id="540" fill="hold">
                            <p:stCondLst>
                              <p:cond delay="0"/>
                            </p:stCondLst>
                            <p:childTnLst>
                              <p:par>
                                <p:cTn id="541" presetID="14" presetClass="exit" presetSubtype="10" fill="hold" grpId="1" nodeType="clickEffect">
                                  <p:stCondLst>
                                    <p:cond delay="0"/>
                                  </p:stCondLst>
                                  <p:childTnLst>
                                    <p:animEffect transition="out" filter="randombar(horizontal)">
                                      <p:cBhvr>
                                        <p:cTn id="542" dur="1000"/>
                                        <p:tgtEl>
                                          <p:spTgt spid="266"/>
                                        </p:tgtEl>
                                      </p:cBhvr>
                                    </p:animEffect>
                                    <p:set>
                                      <p:cBhvr>
                                        <p:cTn id="543" dur="1" fill="hold">
                                          <p:stCondLst>
                                            <p:cond delay="999"/>
                                          </p:stCondLst>
                                        </p:cTn>
                                        <p:tgtEl>
                                          <p:spTgt spid="266"/>
                                        </p:tgtEl>
                                        <p:attrNameLst>
                                          <p:attrName>style.visibility</p:attrName>
                                        </p:attrNameLst>
                                      </p:cBhvr>
                                      <p:to>
                                        <p:strVal val="hidden"/>
                                      </p:to>
                                    </p:set>
                                  </p:childTnLst>
                                </p:cTn>
                              </p:par>
                              <p:par>
                                <p:cTn id="544" presetID="14" presetClass="exit" presetSubtype="10" fill="hold" grpId="1" nodeType="withEffect">
                                  <p:stCondLst>
                                    <p:cond delay="0"/>
                                  </p:stCondLst>
                                  <p:childTnLst>
                                    <p:animEffect transition="out" filter="randombar(horizontal)">
                                      <p:cBhvr>
                                        <p:cTn id="545" dur="1000"/>
                                        <p:tgtEl>
                                          <p:spTgt spid="270"/>
                                        </p:tgtEl>
                                      </p:cBhvr>
                                    </p:animEffect>
                                    <p:set>
                                      <p:cBhvr>
                                        <p:cTn id="546" dur="1" fill="hold">
                                          <p:stCondLst>
                                            <p:cond delay="999"/>
                                          </p:stCondLst>
                                        </p:cTn>
                                        <p:tgtEl>
                                          <p:spTgt spid="270"/>
                                        </p:tgtEl>
                                        <p:attrNameLst>
                                          <p:attrName>style.visibility</p:attrName>
                                        </p:attrNameLst>
                                      </p:cBhvr>
                                      <p:to>
                                        <p:strVal val="hidden"/>
                                      </p:to>
                                    </p:set>
                                  </p:childTnLst>
                                </p:cTn>
                              </p:par>
                              <p:par>
                                <p:cTn id="547" presetID="14" presetClass="exit" presetSubtype="10" fill="hold" grpId="1" nodeType="withEffect">
                                  <p:stCondLst>
                                    <p:cond delay="0"/>
                                  </p:stCondLst>
                                  <p:childTnLst>
                                    <p:animEffect transition="out" filter="randombar(horizontal)">
                                      <p:cBhvr>
                                        <p:cTn id="548" dur="1000"/>
                                        <p:tgtEl>
                                          <p:spTgt spid="267"/>
                                        </p:tgtEl>
                                      </p:cBhvr>
                                    </p:animEffect>
                                    <p:set>
                                      <p:cBhvr>
                                        <p:cTn id="549" dur="1" fill="hold">
                                          <p:stCondLst>
                                            <p:cond delay="999"/>
                                          </p:stCondLst>
                                        </p:cTn>
                                        <p:tgtEl>
                                          <p:spTgt spid="267"/>
                                        </p:tgtEl>
                                        <p:attrNameLst>
                                          <p:attrName>style.visibility</p:attrName>
                                        </p:attrNameLst>
                                      </p:cBhvr>
                                      <p:to>
                                        <p:strVal val="hidden"/>
                                      </p:to>
                                    </p:set>
                                  </p:childTnLst>
                                </p:cTn>
                              </p:par>
                              <p:par>
                                <p:cTn id="550" presetID="14" presetClass="exit" presetSubtype="10" fill="hold" grpId="1" nodeType="withEffect">
                                  <p:stCondLst>
                                    <p:cond delay="0"/>
                                  </p:stCondLst>
                                  <p:childTnLst>
                                    <p:animEffect transition="out" filter="randombar(horizontal)">
                                      <p:cBhvr>
                                        <p:cTn id="551" dur="1000"/>
                                        <p:tgtEl>
                                          <p:spTgt spid="276"/>
                                        </p:tgtEl>
                                      </p:cBhvr>
                                    </p:animEffect>
                                    <p:set>
                                      <p:cBhvr>
                                        <p:cTn id="552" dur="1" fill="hold">
                                          <p:stCondLst>
                                            <p:cond delay="999"/>
                                          </p:stCondLst>
                                        </p:cTn>
                                        <p:tgtEl>
                                          <p:spTgt spid="276"/>
                                        </p:tgtEl>
                                        <p:attrNameLst>
                                          <p:attrName>style.visibility</p:attrName>
                                        </p:attrNameLst>
                                      </p:cBhvr>
                                      <p:to>
                                        <p:strVal val="hidden"/>
                                      </p:to>
                                    </p:set>
                                  </p:childTnLst>
                                </p:cTn>
                              </p:par>
                              <p:par>
                                <p:cTn id="553" presetID="14" presetClass="exit" presetSubtype="10" fill="hold" grpId="1" nodeType="withEffect">
                                  <p:stCondLst>
                                    <p:cond delay="0"/>
                                  </p:stCondLst>
                                  <p:childTnLst>
                                    <p:animEffect transition="out" filter="randombar(horizontal)">
                                      <p:cBhvr>
                                        <p:cTn id="554" dur="1000"/>
                                        <p:tgtEl>
                                          <p:spTgt spid="275"/>
                                        </p:tgtEl>
                                      </p:cBhvr>
                                    </p:animEffect>
                                    <p:set>
                                      <p:cBhvr>
                                        <p:cTn id="555" dur="1" fill="hold">
                                          <p:stCondLst>
                                            <p:cond delay="999"/>
                                          </p:stCondLst>
                                        </p:cTn>
                                        <p:tgtEl>
                                          <p:spTgt spid="275"/>
                                        </p:tgtEl>
                                        <p:attrNameLst>
                                          <p:attrName>style.visibility</p:attrName>
                                        </p:attrNameLst>
                                      </p:cBhvr>
                                      <p:to>
                                        <p:strVal val="hidden"/>
                                      </p:to>
                                    </p:set>
                                  </p:childTnLst>
                                </p:cTn>
                              </p:par>
                              <p:par>
                                <p:cTn id="556" presetID="14" presetClass="exit" presetSubtype="10" fill="hold" grpId="1" nodeType="withEffect">
                                  <p:stCondLst>
                                    <p:cond delay="0"/>
                                  </p:stCondLst>
                                  <p:childTnLst>
                                    <p:animEffect transition="out" filter="randombar(horizontal)">
                                      <p:cBhvr>
                                        <p:cTn id="557" dur="1000"/>
                                        <p:tgtEl>
                                          <p:spTgt spid="277"/>
                                        </p:tgtEl>
                                      </p:cBhvr>
                                    </p:animEffect>
                                    <p:set>
                                      <p:cBhvr>
                                        <p:cTn id="558" dur="1" fill="hold">
                                          <p:stCondLst>
                                            <p:cond delay="999"/>
                                          </p:stCondLst>
                                        </p:cTn>
                                        <p:tgtEl>
                                          <p:spTgt spid="277"/>
                                        </p:tgtEl>
                                        <p:attrNameLst>
                                          <p:attrName>style.visibility</p:attrName>
                                        </p:attrNameLst>
                                      </p:cBhvr>
                                      <p:to>
                                        <p:strVal val="hidden"/>
                                      </p:to>
                                    </p:set>
                                  </p:childTnLst>
                                </p:cTn>
                              </p:par>
                              <p:par>
                                <p:cTn id="559" presetID="14" presetClass="exit" presetSubtype="10" fill="hold" grpId="1" nodeType="withEffect">
                                  <p:stCondLst>
                                    <p:cond delay="0"/>
                                  </p:stCondLst>
                                  <p:childTnLst>
                                    <p:animEffect transition="out" filter="randombar(horizontal)">
                                      <p:cBhvr>
                                        <p:cTn id="560" dur="1000"/>
                                        <p:tgtEl>
                                          <p:spTgt spid="265"/>
                                        </p:tgtEl>
                                      </p:cBhvr>
                                    </p:animEffect>
                                    <p:set>
                                      <p:cBhvr>
                                        <p:cTn id="561" dur="1" fill="hold">
                                          <p:stCondLst>
                                            <p:cond delay="999"/>
                                          </p:stCondLst>
                                        </p:cTn>
                                        <p:tgtEl>
                                          <p:spTgt spid="265"/>
                                        </p:tgtEl>
                                        <p:attrNameLst>
                                          <p:attrName>style.visibility</p:attrName>
                                        </p:attrNameLst>
                                      </p:cBhvr>
                                      <p:to>
                                        <p:strVal val="hidden"/>
                                      </p:to>
                                    </p:set>
                                  </p:childTnLst>
                                </p:cTn>
                              </p:par>
                              <p:par>
                                <p:cTn id="562" presetID="14" presetClass="exit" presetSubtype="10" fill="hold" grpId="1" nodeType="withEffect">
                                  <p:stCondLst>
                                    <p:cond delay="0"/>
                                  </p:stCondLst>
                                  <p:childTnLst>
                                    <p:animEffect transition="out" filter="randombar(horizontal)">
                                      <p:cBhvr>
                                        <p:cTn id="563" dur="1000"/>
                                        <p:tgtEl>
                                          <p:spTgt spid="268"/>
                                        </p:tgtEl>
                                      </p:cBhvr>
                                    </p:animEffect>
                                    <p:set>
                                      <p:cBhvr>
                                        <p:cTn id="564" dur="1" fill="hold">
                                          <p:stCondLst>
                                            <p:cond delay="999"/>
                                          </p:stCondLst>
                                        </p:cTn>
                                        <p:tgtEl>
                                          <p:spTgt spid="268"/>
                                        </p:tgtEl>
                                        <p:attrNameLst>
                                          <p:attrName>style.visibility</p:attrName>
                                        </p:attrNameLst>
                                      </p:cBhvr>
                                      <p:to>
                                        <p:strVal val="hidden"/>
                                      </p:to>
                                    </p:set>
                                  </p:childTnLst>
                                </p:cTn>
                              </p:par>
                              <p:par>
                                <p:cTn id="565" presetID="14" presetClass="exit" presetSubtype="10" fill="hold" grpId="1" nodeType="withEffect">
                                  <p:stCondLst>
                                    <p:cond delay="0"/>
                                  </p:stCondLst>
                                  <p:childTnLst>
                                    <p:animEffect transition="out" filter="randombar(horizontal)">
                                      <p:cBhvr>
                                        <p:cTn id="566" dur="1000"/>
                                        <p:tgtEl>
                                          <p:spTgt spid="273"/>
                                        </p:tgtEl>
                                      </p:cBhvr>
                                    </p:animEffect>
                                    <p:set>
                                      <p:cBhvr>
                                        <p:cTn id="567" dur="1" fill="hold">
                                          <p:stCondLst>
                                            <p:cond delay="999"/>
                                          </p:stCondLst>
                                        </p:cTn>
                                        <p:tgtEl>
                                          <p:spTgt spid="273"/>
                                        </p:tgtEl>
                                        <p:attrNameLst>
                                          <p:attrName>style.visibility</p:attrName>
                                        </p:attrNameLst>
                                      </p:cBhvr>
                                      <p:to>
                                        <p:strVal val="hidden"/>
                                      </p:to>
                                    </p:set>
                                  </p:childTnLst>
                                </p:cTn>
                              </p:par>
                              <p:par>
                                <p:cTn id="568" presetID="14" presetClass="exit" presetSubtype="10" fill="hold" grpId="1" nodeType="withEffect">
                                  <p:stCondLst>
                                    <p:cond delay="0"/>
                                  </p:stCondLst>
                                  <p:childTnLst>
                                    <p:animEffect transition="out" filter="randombar(horizontal)">
                                      <p:cBhvr>
                                        <p:cTn id="569" dur="1000"/>
                                        <p:tgtEl>
                                          <p:spTgt spid="272"/>
                                        </p:tgtEl>
                                      </p:cBhvr>
                                    </p:animEffect>
                                    <p:set>
                                      <p:cBhvr>
                                        <p:cTn id="570" dur="1" fill="hold">
                                          <p:stCondLst>
                                            <p:cond delay="999"/>
                                          </p:stCondLst>
                                        </p:cTn>
                                        <p:tgtEl>
                                          <p:spTgt spid="272"/>
                                        </p:tgtEl>
                                        <p:attrNameLst>
                                          <p:attrName>style.visibility</p:attrName>
                                        </p:attrNameLst>
                                      </p:cBhvr>
                                      <p:to>
                                        <p:strVal val="hidden"/>
                                      </p:to>
                                    </p:set>
                                  </p:childTnLst>
                                </p:cTn>
                              </p:par>
                              <p:par>
                                <p:cTn id="571" presetID="14" presetClass="exit" presetSubtype="10" fill="hold" grpId="1" nodeType="withEffect">
                                  <p:stCondLst>
                                    <p:cond delay="0"/>
                                  </p:stCondLst>
                                  <p:childTnLst>
                                    <p:animEffect transition="out" filter="randombar(horizontal)">
                                      <p:cBhvr>
                                        <p:cTn id="572" dur="1000"/>
                                        <p:tgtEl>
                                          <p:spTgt spid="269"/>
                                        </p:tgtEl>
                                      </p:cBhvr>
                                    </p:animEffect>
                                    <p:set>
                                      <p:cBhvr>
                                        <p:cTn id="573" dur="1" fill="hold">
                                          <p:stCondLst>
                                            <p:cond delay="999"/>
                                          </p:stCondLst>
                                        </p:cTn>
                                        <p:tgtEl>
                                          <p:spTgt spid="269"/>
                                        </p:tgtEl>
                                        <p:attrNameLst>
                                          <p:attrName>style.visibility</p:attrName>
                                        </p:attrNameLst>
                                      </p:cBhvr>
                                      <p:to>
                                        <p:strVal val="hidden"/>
                                      </p:to>
                                    </p:set>
                                  </p:childTnLst>
                                </p:cTn>
                              </p:par>
                              <p:par>
                                <p:cTn id="574" presetID="14" presetClass="exit" presetSubtype="10" fill="hold" grpId="1" nodeType="withEffect">
                                  <p:stCondLst>
                                    <p:cond delay="0"/>
                                  </p:stCondLst>
                                  <p:childTnLst>
                                    <p:animEffect transition="out" filter="randombar(horizontal)">
                                      <p:cBhvr>
                                        <p:cTn id="575" dur="1000"/>
                                        <p:tgtEl>
                                          <p:spTgt spid="274"/>
                                        </p:tgtEl>
                                      </p:cBhvr>
                                    </p:animEffect>
                                    <p:set>
                                      <p:cBhvr>
                                        <p:cTn id="576" dur="1" fill="hold">
                                          <p:stCondLst>
                                            <p:cond delay="999"/>
                                          </p:stCondLst>
                                        </p:cTn>
                                        <p:tgtEl>
                                          <p:spTgt spid="274"/>
                                        </p:tgtEl>
                                        <p:attrNameLst>
                                          <p:attrName>style.visibility</p:attrName>
                                        </p:attrNameLst>
                                      </p:cBhvr>
                                      <p:to>
                                        <p:strVal val="hidden"/>
                                      </p:to>
                                    </p:set>
                                  </p:childTnLst>
                                </p:cTn>
                              </p:par>
                              <p:par>
                                <p:cTn id="577" presetID="14" presetClass="exit" presetSubtype="10" fill="hold" nodeType="withEffect">
                                  <p:stCondLst>
                                    <p:cond delay="0"/>
                                  </p:stCondLst>
                                  <p:childTnLst>
                                    <p:animEffect transition="out" filter="randombar(horizontal)">
                                      <p:cBhvr>
                                        <p:cTn id="578" dur="1000"/>
                                        <p:tgtEl>
                                          <p:spTgt spid="282"/>
                                        </p:tgtEl>
                                      </p:cBhvr>
                                    </p:animEffect>
                                    <p:set>
                                      <p:cBhvr>
                                        <p:cTn id="579" dur="1" fill="hold">
                                          <p:stCondLst>
                                            <p:cond delay="999"/>
                                          </p:stCondLst>
                                        </p:cTn>
                                        <p:tgtEl>
                                          <p:spTgt spid="282"/>
                                        </p:tgtEl>
                                        <p:attrNameLst>
                                          <p:attrName>style.visibility</p:attrName>
                                        </p:attrNameLst>
                                      </p:cBhvr>
                                      <p:to>
                                        <p:strVal val="hidden"/>
                                      </p:to>
                                    </p:set>
                                  </p:childTnLst>
                                </p:cTn>
                              </p:par>
                              <p:par>
                                <p:cTn id="580" presetID="14" presetClass="exit" presetSubtype="10" fill="hold" nodeType="withEffect">
                                  <p:stCondLst>
                                    <p:cond delay="0"/>
                                  </p:stCondLst>
                                  <p:childTnLst>
                                    <p:animEffect transition="out" filter="randombar(horizontal)">
                                      <p:cBhvr>
                                        <p:cTn id="581" dur="1000"/>
                                        <p:tgtEl>
                                          <p:spTgt spid="283"/>
                                        </p:tgtEl>
                                      </p:cBhvr>
                                    </p:animEffect>
                                    <p:set>
                                      <p:cBhvr>
                                        <p:cTn id="582" dur="1" fill="hold">
                                          <p:stCondLst>
                                            <p:cond delay="999"/>
                                          </p:stCondLst>
                                        </p:cTn>
                                        <p:tgtEl>
                                          <p:spTgt spid="283"/>
                                        </p:tgtEl>
                                        <p:attrNameLst>
                                          <p:attrName>style.visibility</p:attrName>
                                        </p:attrNameLst>
                                      </p:cBhvr>
                                      <p:to>
                                        <p:strVal val="hidden"/>
                                      </p:to>
                                    </p:set>
                                  </p:childTnLst>
                                </p:cTn>
                              </p:par>
                              <p:par>
                                <p:cTn id="583" presetID="14" presetClass="exit" presetSubtype="10" fill="hold" nodeType="withEffect">
                                  <p:stCondLst>
                                    <p:cond delay="0"/>
                                  </p:stCondLst>
                                  <p:childTnLst>
                                    <p:animEffect transition="out" filter="randombar(horizontal)">
                                      <p:cBhvr>
                                        <p:cTn id="584" dur="1000"/>
                                        <p:tgtEl>
                                          <p:spTgt spid="278"/>
                                        </p:tgtEl>
                                      </p:cBhvr>
                                    </p:animEffect>
                                    <p:set>
                                      <p:cBhvr>
                                        <p:cTn id="585" dur="1" fill="hold">
                                          <p:stCondLst>
                                            <p:cond delay="999"/>
                                          </p:stCondLst>
                                        </p:cTn>
                                        <p:tgtEl>
                                          <p:spTgt spid="278"/>
                                        </p:tgtEl>
                                        <p:attrNameLst>
                                          <p:attrName>style.visibility</p:attrName>
                                        </p:attrNameLst>
                                      </p:cBhvr>
                                      <p:to>
                                        <p:strVal val="hidden"/>
                                      </p:to>
                                    </p:set>
                                  </p:childTnLst>
                                </p:cTn>
                              </p:par>
                              <p:par>
                                <p:cTn id="586" presetID="14" presetClass="exit" presetSubtype="10" fill="hold" nodeType="withEffect">
                                  <p:stCondLst>
                                    <p:cond delay="0"/>
                                  </p:stCondLst>
                                  <p:childTnLst>
                                    <p:animEffect transition="out" filter="randombar(horizontal)">
                                      <p:cBhvr>
                                        <p:cTn id="587" dur="1000"/>
                                        <p:tgtEl>
                                          <p:spTgt spid="279"/>
                                        </p:tgtEl>
                                      </p:cBhvr>
                                    </p:animEffect>
                                    <p:set>
                                      <p:cBhvr>
                                        <p:cTn id="588" dur="1" fill="hold">
                                          <p:stCondLst>
                                            <p:cond delay="999"/>
                                          </p:stCondLst>
                                        </p:cTn>
                                        <p:tgtEl>
                                          <p:spTgt spid="279"/>
                                        </p:tgtEl>
                                        <p:attrNameLst>
                                          <p:attrName>style.visibility</p:attrName>
                                        </p:attrNameLst>
                                      </p:cBhvr>
                                      <p:to>
                                        <p:strVal val="hidden"/>
                                      </p:to>
                                    </p:set>
                                  </p:childTnLst>
                                </p:cTn>
                              </p:par>
                              <p:par>
                                <p:cTn id="589" presetID="14" presetClass="exit" presetSubtype="10" fill="hold" nodeType="withEffect">
                                  <p:stCondLst>
                                    <p:cond delay="0"/>
                                  </p:stCondLst>
                                  <p:childTnLst>
                                    <p:animEffect transition="out" filter="randombar(horizontal)">
                                      <p:cBhvr>
                                        <p:cTn id="590" dur="1000"/>
                                        <p:tgtEl>
                                          <p:spTgt spid="284"/>
                                        </p:tgtEl>
                                      </p:cBhvr>
                                    </p:animEffect>
                                    <p:set>
                                      <p:cBhvr>
                                        <p:cTn id="591" dur="1" fill="hold">
                                          <p:stCondLst>
                                            <p:cond delay="999"/>
                                          </p:stCondLst>
                                        </p:cTn>
                                        <p:tgtEl>
                                          <p:spTgt spid="284"/>
                                        </p:tgtEl>
                                        <p:attrNameLst>
                                          <p:attrName>style.visibility</p:attrName>
                                        </p:attrNameLst>
                                      </p:cBhvr>
                                      <p:to>
                                        <p:strVal val="hidden"/>
                                      </p:to>
                                    </p:set>
                                  </p:childTnLst>
                                </p:cTn>
                              </p:par>
                              <p:par>
                                <p:cTn id="592" presetID="14" presetClass="exit" presetSubtype="10" fill="hold" nodeType="withEffect">
                                  <p:stCondLst>
                                    <p:cond delay="0"/>
                                  </p:stCondLst>
                                  <p:childTnLst>
                                    <p:animEffect transition="out" filter="randombar(horizontal)">
                                      <p:cBhvr>
                                        <p:cTn id="593" dur="1000"/>
                                        <p:tgtEl>
                                          <p:spTgt spid="285"/>
                                        </p:tgtEl>
                                      </p:cBhvr>
                                    </p:animEffect>
                                    <p:set>
                                      <p:cBhvr>
                                        <p:cTn id="594" dur="1" fill="hold">
                                          <p:stCondLst>
                                            <p:cond delay="999"/>
                                          </p:stCondLst>
                                        </p:cTn>
                                        <p:tgtEl>
                                          <p:spTgt spid="285"/>
                                        </p:tgtEl>
                                        <p:attrNameLst>
                                          <p:attrName>style.visibility</p:attrName>
                                        </p:attrNameLst>
                                      </p:cBhvr>
                                      <p:to>
                                        <p:strVal val="hidden"/>
                                      </p:to>
                                    </p:set>
                                  </p:childTnLst>
                                </p:cTn>
                              </p:par>
                              <p:par>
                                <p:cTn id="595" presetID="14" presetClass="exit" presetSubtype="10" fill="hold" nodeType="withEffect">
                                  <p:stCondLst>
                                    <p:cond delay="0"/>
                                  </p:stCondLst>
                                  <p:childTnLst>
                                    <p:animEffect transition="out" filter="randombar(horizontal)">
                                      <p:cBhvr>
                                        <p:cTn id="596" dur="1000"/>
                                        <p:tgtEl>
                                          <p:spTgt spid="287"/>
                                        </p:tgtEl>
                                      </p:cBhvr>
                                    </p:animEffect>
                                    <p:set>
                                      <p:cBhvr>
                                        <p:cTn id="597" dur="1" fill="hold">
                                          <p:stCondLst>
                                            <p:cond delay="999"/>
                                          </p:stCondLst>
                                        </p:cTn>
                                        <p:tgtEl>
                                          <p:spTgt spid="287"/>
                                        </p:tgtEl>
                                        <p:attrNameLst>
                                          <p:attrName>style.visibility</p:attrName>
                                        </p:attrNameLst>
                                      </p:cBhvr>
                                      <p:to>
                                        <p:strVal val="hidden"/>
                                      </p:to>
                                    </p:set>
                                  </p:childTnLst>
                                </p:cTn>
                              </p:par>
                              <p:par>
                                <p:cTn id="598" presetID="14" presetClass="exit" presetSubtype="10" fill="hold" nodeType="withEffect">
                                  <p:stCondLst>
                                    <p:cond delay="0"/>
                                  </p:stCondLst>
                                  <p:childTnLst>
                                    <p:animEffect transition="out" filter="randombar(horizontal)">
                                      <p:cBhvr>
                                        <p:cTn id="599" dur="1000"/>
                                        <p:tgtEl>
                                          <p:spTgt spid="286"/>
                                        </p:tgtEl>
                                      </p:cBhvr>
                                    </p:animEffect>
                                    <p:set>
                                      <p:cBhvr>
                                        <p:cTn id="600" dur="1" fill="hold">
                                          <p:stCondLst>
                                            <p:cond delay="999"/>
                                          </p:stCondLst>
                                        </p:cTn>
                                        <p:tgtEl>
                                          <p:spTgt spid="286"/>
                                        </p:tgtEl>
                                        <p:attrNameLst>
                                          <p:attrName>style.visibility</p:attrName>
                                        </p:attrNameLst>
                                      </p:cBhvr>
                                      <p:to>
                                        <p:strVal val="hidden"/>
                                      </p:to>
                                    </p:set>
                                  </p:childTnLst>
                                </p:cTn>
                              </p:par>
                              <p:par>
                                <p:cTn id="601" presetID="14" presetClass="exit" presetSubtype="10" fill="hold" nodeType="withEffect">
                                  <p:stCondLst>
                                    <p:cond delay="0"/>
                                  </p:stCondLst>
                                  <p:childTnLst>
                                    <p:animEffect transition="out" filter="randombar(horizontal)">
                                      <p:cBhvr>
                                        <p:cTn id="602" dur="1000"/>
                                        <p:tgtEl>
                                          <p:spTgt spid="280"/>
                                        </p:tgtEl>
                                      </p:cBhvr>
                                    </p:animEffect>
                                    <p:set>
                                      <p:cBhvr>
                                        <p:cTn id="603" dur="1" fill="hold">
                                          <p:stCondLst>
                                            <p:cond delay="999"/>
                                          </p:stCondLst>
                                        </p:cTn>
                                        <p:tgtEl>
                                          <p:spTgt spid="280"/>
                                        </p:tgtEl>
                                        <p:attrNameLst>
                                          <p:attrName>style.visibility</p:attrName>
                                        </p:attrNameLst>
                                      </p:cBhvr>
                                      <p:to>
                                        <p:strVal val="hidden"/>
                                      </p:to>
                                    </p:set>
                                  </p:childTnLst>
                                </p:cTn>
                              </p:par>
                              <p:par>
                                <p:cTn id="604" presetID="14" presetClass="exit" presetSubtype="10" fill="hold" nodeType="withEffect">
                                  <p:stCondLst>
                                    <p:cond delay="0"/>
                                  </p:stCondLst>
                                  <p:childTnLst>
                                    <p:animEffect transition="out" filter="randombar(horizontal)">
                                      <p:cBhvr>
                                        <p:cTn id="605" dur="1000"/>
                                        <p:tgtEl>
                                          <p:spTgt spid="281"/>
                                        </p:tgtEl>
                                      </p:cBhvr>
                                    </p:animEffect>
                                    <p:set>
                                      <p:cBhvr>
                                        <p:cTn id="606" dur="1" fill="hold">
                                          <p:stCondLst>
                                            <p:cond delay="999"/>
                                          </p:stCondLst>
                                        </p:cTn>
                                        <p:tgtEl>
                                          <p:spTgt spid="281"/>
                                        </p:tgtEl>
                                        <p:attrNameLst>
                                          <p:attrName>style.visibility</p:attrName>
                                        </p:attrNameLst>
                                      </p:cBhvr>
                                      <p:to>
                                        <p:strVal val="hidden"/>
                                      </p:to>
                                    </p:set>
                                  </p:childTnLst>
                                </p:cTn>
                              </p:par>
                              <p:par>
                                <p:cTn id="607" presetID="14" presetClass="exit" presetSubtype="10" fill="hold" nodeType="withEffect">
                                  <p:stCondLst>
                                    <p:cond delay="0"/>
                                  </p:stCondLst>
                                  <p:childTnLst>
                                    <p:animEffect transition="out" filter="randombar(horizontal)">
                                      <p:cBhvr>
                                        <p:cTn id="608" dur="1000"/>
                                        <p:tgtEl>
                                          <p:spTgt spid="291"/>
                                        </p:tgtEl>
                                      </p:cBhvr>
                                    </p:animEffect>
                                    <p:set>
                                      <p:cBhvr>
                                        <p:cTn id="609" dur="1" fill="hold">
                                          <p:stCondLst>
                                            <p:cond delay="999"/>
                                          </p:stCondLst>
                                        </p:cTn>
                                        <p:tgtEl>
                                          <p:spTgt spid="291"/>
                                        </p:tgtEl>
                                        <p:attrNameLst>
                                          <p:attrName>style.visibility</p:attrName>
                                        </p:attrNameLst>
                                      </p:cBhvr>
                                      <p:to>
                                        <p:strVal val="hidden"/>
                                      </p:to>
                                    </p:set>
                                  </p:childTnLst>
                                </p:cTn>
                              </p:par>
                              <p:par>
                                <p:cTn id="610" presetID="14" presetClass="exit" presetSubtype="10" fill="hold" nodeType="withEffect">
                                  <p:stCondLst>
                                    <p:cond delay="0"/>
                                  </p:stCondLst>
                                  <p:childTnLst>
                                    <p:animEffect transition="out" filter="randombar(horizontal)">
                                      <p:cBhvr>
                                        <p:cTn id="611" dur="1000"/>
                                        <p:tgtEl>
                                          <p:spTgt spid="288"/>
                                        </p:tgtEl>
                                      </p:cBhvr>
                                    </p:animEffect>
                                    <p:set>
                                      <p:cBhvr>
                                        <p:cTn id="612" dur="1" fill="hold">
                                          <p:stCondLst>
                                            <p:cond delay="999"/>
                                          </p:stCondLst>
                                        </p:cTn>
                                        <p:tgtEl>
                                          <p:spTgt spid="2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81" grpId="1" animBg="1"/>
      <p:bldP spid="182" grpId="0"/>
      <p:bldP spid="182" grpId="1"/>
      <p:bldP spid="183" grpId="0"/>
      <p:bldP spid="183" grpId="1"/>
      <p:bldP spid="184" grpId="0"/>
      <p:bldP spid="184" grpId="1"/>
      <p:bldP spid="185" grpId="0"/>
      <p:bldP spid="185" grpId="1"/>
      <p:bldP spid="186" grpId="0"/>
      <p:bldP spid="186" grpId="1"/>
      <p:bldP spid="187" grpId="0"/>
      <p:bldP spid="187" grpId="1"/>
      <p:bldP spid="188" grpId="0"/>
      <p:bldP spid="188" grpId="1"/>
      <p:bldP spid="189" grpId="0"/>
      <p:bldP spid="189" grpId="1"/>
      <p:bldP spid="190" grpId="0"/>
      <p:bldP spid="190" grpId="1"/>
      <p:bldP spid="191" grpId="0"/>
      <p:bldP spid="191" grpId="1"/>
      <p:bldP spid="208" grpId="0" animBg="1"/>
      <p:bldP spid="208" grpId="1" animBg="1"/>
      <p:bldP spid="209" grpId="0"/>
      <p:bldP spid="209" grpId="1"/>
      <p:bldP spid="210" grpId="0"/>
      <p:bldP spid="210" grpId="1"/>
      <p:bldP spid="211" grpId="0"/>
      <p:bldP spid="211" grpId="1"/>
      <p:bldP spid="212" grpId="0"/>
      <p:bldP spid="212" grpId="1"/>
      <p:bldP spid="213" grpId="0"/>
      <p:bldP spid="213" grpId="1"/>
      <p:bldP spid="214" grpId="0"/>
      <p:bldP spid="214" grpId="1"/>
      <p:bldP spid="215" grpId="0"/>
      <p:bldP spid="215" grpId="1"/>
      <p:bldP spid="216" grpId="0"/>
      <p:bldP spid="216" grpId="1"/>
      <p:bldP spid="217" grpId="0"/>
      <p:bldP spid="217" grpId="1"/>
      <p:bldP spid="218" grpId="0"/>
      <p:bldP spid="218" grpId="1"/>
      <p:bldP spid="235" grpId="0" animBg="1"/>
      <p:bldP spid="235" grpId="1" animBg="1"/>
      <p:bldP spid="242" grpId="0"/>
      <p:bldP spid="242" grpId="1"/>
      <p:bldP spid="243" grpId="0"/>
      <p:bldP spid="243" grpId="1"/>
      <p:bldP spid="244" grpId="0"/>
      <p:bldP spid="244" grpId="1"/>
      <p:bldP spid="245" grpId="0"/>
      <p:bldP spid="245" grpId="1"/>
      <p:bldP spid="246" grpId="0"/>
      <p:bldP spid="246" grpId="1"/>
      <p:bldP spid="247" grpId="0"/>
      <p:bldP spid="247" grpId="1"/>
      <p:bldP spid="248" grpId="0"/>
      <p:bldP spid="248" grpId="1"/>
      <p:bldP spid="249" grpId="0"/>
      <p:bldP spid="249" grpId="1"/>
      <p:bldP spid="250" grpId="0"/>
      <p:bldP spid="250" grpId="1"/>
      <p:bldP spid="265" grpId="0" animBg="1"/>
      <p:bldP spid="265" grpId="1" animBg="1"/>
      <p:bldP spid="266" grpId="0"/>
      <p:bldP spid="266" grpId="1"/>
      <p:bldP spid="267" grpId="0"/>
      <p:bldP spid="267" grpId="1"/>
      <p:bldP spid="268" grpId="0"/>
      <p:bldP spid="268" grpId="1"/>
      <p:bldP spid="269" grpId="0"/>
      <p:bldP spid="269" grpId="1"/>
      <p:bldP spid="270" grpId="0"/>
      <p:bldP spid="270" grpId="1"/>
      <p:bldP spid="272" grpId="0"/>
      <p:bldP spid="272" grpId="1"/>
      <p:bldP spid="273" grpId="0"/>
      <p:bldP spid="273" grpId="1"/>
      <p:bldP spid="274" grpId="0"/>
      <p:bldP spid="274" grpId="1"/>
      <p:bldP spid="275" grpId="0"/>
      <p:bldP spid="275" grpId="1"/>
      <p:bldP spid="276" grpId="0"/>
      <p:bldP spid="276" grpId="1"/>
      <p:bldP spid="277" grpId="0"/>
      <p:bldP spid="27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Oval 164"/>
          <p:cNvSpPr/>
          <p:nvPr/>
        </p:nvSpPr>
        <p:spPr>
          <a:xfrm>
            <a:off x="5643818" y="5133185"/>
            <a:ext cx="934820" cy="983107"/>
          </a:xfrm>
          <a:prstGeom prst="ellipse">
            <a:avLst/>
          </a:prstGeom>
          <a:solidFill>
            <a:schemeClr val="bg2">
              <a:lumMod val="5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2" name="Oval 411"/>
          <p:cNvSpPr/>
          <p:nvPr/>
        </p:nvSpPr>
        <p:spPr>
          <a:xfrm>
            <a:off x="9815003" y="4320019"/>
            <a:ext cx="1561234" cy="1652997"/>
          </a:xfrm>
          <a:prstGeom prst="ellipse">
            <a:avLst/>
          </a:prstGeom>
          <a:solidFill>
            <a:schemeClr val="bg2">
              <a:lumMod val="5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7" name="Oval 336"/>
          <p:cNvSpPr/>
          <p:nvPr/>
        </p:nvSpPr>
        <p:spPr>
          <a:xfrm>
            <a:off x="4077345" y="3736676"/>
            <a:ext cx="1870415" cy="1952318"/>
          </a:xfrm>
          <a:prstGeom prst="ellipse">
            <a:avLst/>
          </a:prstGeom>
          <a:solidFill>
            <a:schemeClr val="bg2">
              <a:lumMod val="5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09</a:t>
            </a:r>
            <a:endParaRPr lang="en-GB" b="1" dirty="0">
              <a:solidFill>
                <a:srgbClr val="212121"/>
              </a:solidFill>
              <a:latin typeface="Agency FB" panose="020B0503020202020204" pitchFamily="34" charset="0"/>
            </a:endParaRPr>
          </a:p>
        </p:txBody>
      </p:sp>
      <p:graphicFrame>
        <p:nvGraphicFramePr>
          <p:cNvPr id="44" name="Table 43"/>
          <p:cNvGraphicFramePr>
            <a:graphicFrameLocks noGrp="1"/>
          </p:cNvGraphicFramePr>
          <p:nvPr>
            <p:extLst>
              <p:ext uri="{D42A27DB-BD31-4B8C-83A1-F6EECF244321}">
                <p14:modId xmlns:p14="http://schemas.microsoft.com/office/powerpoint/2010/main" val="206098946"/>
              </p:ext>
            </p:extLst>
          </p:nvPr>
        </p:nvGraphicFramePr>
        <p:xfrm>
          <a:off x="3619500" y="326644"/>
          <a:ext cx="8229600" cy="2498852"/>
        </p:xfrm>
        <a:graphic>
          <a:graphicData uri="http://schemas.openxmlformats.org/drawingml/2006/table">
            <a:tbl>
              <a:tblPr firstRow="1" bandRow="1">
                <a:tableStyleId>{D7AC3CCA-C797-4891-BE02-D94E43425B78}</a:tableStyleId>
              </a:tblPr>
              <a:tblGrid>
                <a:gridCol w="499422"/>
                <a:gridCol w="662275"/>
                <a:gridCol w="521138"/>
                <a:gridCol w="1335409"/>
                <a:gridCol w="1856547"/>
                <a:gridCol w="1693690"/>
                <a:gridCol w="1661119"/>
              </a:tblGrid>
              <a:tr h="292074">
                <a:tc>
                  <a:txBody>
                    <a:bodyPr/>
                    <a:lstStyle/>
                    <a:p>
                      <a:pPr algn="ct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Biz ID</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ID</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name</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street address</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city</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phone</a:t>
                      </a:r>
                      <a:endParaRPr lang="en-GB" sz="1200" dirty="0">
                        <a:latin typeface="Cambria" panose="02040503050406030204" pitchFamily="18" charset="0"/>
                      </a:endParaRPr>
                    </a:p>
                  </a:txBody>
                  <a:tcPr/>
                </a:tc>
              </a:tr>
              <a:tr h="324526">
                <a:tc>
                  <a:txBody>
                    <a:bodyPr/>
                    <a:lstStyle/>
                    <a:p>
                      <a:pPr algn="ctr"/>
                      <a:r>
                        <a:rPr lang="en-US" sz="1200" dirty="0" smtClean="0">
                          <a:latin typeface="Cambria" panose="02040503050406030204" pitchFamily="18" charset="0"/>
                        </a:rPr>
                        <a:t>∆D1</a:t>
                      </a:r>
                    </a:p>
                  </a:txBody>
                  <a:tcPr/>
                </a:tc>
                <a:tc>
                  <a:txBody>
                    <a:bodyPr/>
                    <a:lstStyle/>
                    <a:p>
                      <a:pPr algn="ctr"/>
                      <a:r>
                        <a:rPr lang="en-US" sz="1200" dirty="0" smtClean="0">
                          <a:latin typeface="Cambria" panose="02040503050406030204" pitchFamily="18" charset="0"/>
                        </a:rPr>
                        <a:t>B6</a:t>
                      </a:r>
                    </a:p>
                  </a:txBody>
                  <a:tcPr/>
                </a:tc>
                <a:tc>
                  <a:txBody>
                    <a:bodyPr/>
                    <a:lstStyle/>
                    <a:p>
                      <a:pPr algn="ctr"/>
                      <a:r>
                        <a:rPr lang="en-US" sz="1200" dirty="0" smtClean="0">
                          <a:latin typeface="Cambria" panose="02040503050406030204" pitchFamily="18" charset="0"/>
                        </a:rPr>
                        <a:t>r11</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Starbucks Coffee</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201</a:t>
                      </a:r>
                      <a:r>
                        <a:rPr lang="en-US" sz="1200" baseline="0" dirty="0" smtClean="0">
                          <a:latin typeface="Cambria" panose="02040503050406030204" pitchFamily="18" charset="0"/>
                        </a:rPr>
                        <a:t> Spear Street</a:t>
                      </a:r>
                      <a:endParaRPr lang="en-US" sz="1200" dirty="0" smtClean="0">
                        <a:latin typeface="Cambria" panose="02040503050406030204" pitchFamily="18" charset="0"/>
                      </a:endParaRPr>
                    </a:p>
                  </a:txBody>
                  <a:tcPr/>
                </a:tc>
                <a:tc>
                  <a:txBody>
                    <a:bodyPr/>
                    <a:lstStyle/>
                    <a:p>
                      <a:pPr algn="ctr"/>
                      <a:r>
                        <a:rPr lang="en-US" sz="1400" dirty="0" smtClean="0">
                          <a:latin typeface="Cambria" panose="02040503050406030204" pitchFamily="18" charset="0"/>
                        </a:rPr>
                        <a:t>San</a:t>
                      </a:r>
                      <a:r>
                        <a:rPr lang="en-US" sz="1400" baseline="0" dirty="0" smtClean="0">
                          <a:latin typeface="Cambria" panose="02040503050406030204" pitchFamily="18" charset="0"/>
                        </a:rPr>
                        <a:t> Francisco</a:t>
                      </a:r>
                      <a:endParaRPr lang="en-GB" sz="1400" dirty="0"/>
                    </a:p>
                  </a:txBody>
                  <a:tcPr/>
                </a:tc>
                <a:tc>
                  <a:txBody>
                    <a:bodyPr/>
                    <a:lstStyle/>
                    <a:p>
                      <a:pPr algn="ctr"/>
                      <a:r>
                        <a:rPr lang="en-US" sz="1200" dirty="0" smtClean="0">
                          <a:latin typeface="Cambria" panose="02040503050406030204" pitchFamily="18" charset="0"/>
                        </a:rPr>
                        <a:t>4159745077</a:t>
                      </a:r>
                      <a:endParaRPr lang="en-GB" sz="1200" dirty="0">
                        <a:latin typeface="Cambria" panose="02040503050406030204" pitchFamily="18" charset="0"/>
                      </a:endParaRPr>
                    </a:p>
                  </a:txBody>
                  <a:tcPr/>
                </a:tc>
              </a:tr>
              <a:tr h="324526">
                <a:tc rowSpan="2">
                  <a:txBody>
                    <a:bodyPr/>
                    <a:lstStyle/>
                    <a:p>
                      <a:pPr algn="ctr"/>
                      <a:r>
                        <a:rPr lang="en-US" sz="1200" dirty="0" smtClean="0">
                          <a:latin typeface="Cambria" panose="02040503050406030204" pitchFamily="18" charset="0"/>
                        </a:rPr>
                        <a:t>∆D2</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B3</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r12</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Cambria" panose="02040503050406030204" pitchFamily="18" charset="0"/>
                        </a:rPr>
                        <a:t>Starbucks Coffee</a:t>
                      </a:r>
                      <a:endParaRPr lang="en-GB" sz="1200" dirty="0" smtClean="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MARKET ST</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400" dirty="0" smtClean="0">
                          <a:latin typeface="Cambria" panose="02040503050406030204" pitchFamily="18" charset="0"/>
                        </a:rPr>
                        <a:t>San</a:t>
                      </a:r>
                      <a:r>
                        <a:rPr lang="en-US" sz="1400" baseline="0" dirty="0" smtClean="0">
                          <a:latin typeface="Cambria" panose="02040503050406030204" pitchFamily="18" charset="0"/>
                        </a:rPr>
                        <a:t> Francisco</a:t>
                      </a:r>
                      <a:endParaRPr lang="en-GB" sz="1400" dirty="0"/>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4155434786</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r>
              <a:tr h="324526">
                <a:tc vMerge="1">
                  <a:txBody>
                    <a:bodyPr/>
                    <a:lstStyle/>
                    <a:p>
                      <a:pPr algn="ctr"/>
                      <a:endParaRPr lang="en-GB" sz="1600" dirty="0">
                        <a:latin typeface="Agency FB" panose="020B0503020202020204" pitchFamily="34" charset="0"/>
                      </a:endParaRPr>
                    </a:p>
                  </a:txBody>
                  <a:tcPr/>
                </a:tc>
                <a:tc>
                  <a:txBody>
                    <a:bodyPr/>
                    <a:lstStyle/>
                    <a:p>
                      <a:pPr algn="ctr"/>
                      <a:r>
                        <a:rPr lang="en-US" sz="1200" dirty="0" smtClean="0">
                          <a:latin typeface="Cambria" panose="02040503050406030204" pitchFamily="18" charset="0"/>
                        </a:rPr>
                        <a:t>B3</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r13</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Cambria" panose="02040503050406030204" pitchFamily="18" charset="0"/>
                        </a:rPr>
                        <a:t>Starbucks</a:t>
                      </a:r>
                      <a:endParaRPr lang="en-GB" sz="1200" dirty="0" smtClean="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333 MARKET ST</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400" dirty="0" smtClean="0">
                          <a:latin typeface="Cambria" panose="02040503050406030204" pitchFamily="18" charset="0"/>
                        </a:rPr>
                        <a:t>San</a:t>
                      </a:r>
                      <a:r>
                        <a:rPr lang="en-US" sz="1400" baseline="0" dirty="0" smtClean="0">
                          <a:latin typeface="Cambria" panose="02040503050406030204" pitchFamily="18" charset="0"/>
                        </a:rPr>
                        <a:t> Francisco</a:t>
                      </a:r>
                      <a:endParaRPr lang="en-GB" sz="1400" dirty="0"/>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4155434786</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r>
              <a:tr h="324526">
                <a:tc rowSpan="2">
                  <a:txBody>
                    <a:bodyPr/>
                    <a:lstStyle/>
                    <a:p>
                      <a:pPr algn="ctr"/>
                      <a:r>
                        <a:rPr lang="en-US" sz="1200" dirty="0" smtClean="0">
                          <a:latin typeface="Cambria" panose="02040503050406030204" pitchFamily="18" charset="0"/>
                        </a:rPr>
                        <a:t>∆D3</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B1</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r14</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Starbucks</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123 MISSION ST STE ST1</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400" b="0" dirty="0" smtClean="0">
                          <a:latin typeface="Cambria" panose="02040503050406030204" pitchFamily="18" charset="0"/>
                        </a:rPr>
                        <a:t>SAN</a:t>
                      </a:r>
                      <a:r>
                        <a:rPr lang="en-US" sz="1400" b="0" baseline="0" dirty="0" smtClean="0">
                          <a:latin typeface="Cambria" panose="02040503050406030204" pitchFamily="18" charset="0"/>
                        </a:rPr>
                        <a:t> FRANCISCO</a:t>
                      </a:r>
                      <a:endParaRPr lang="en-GB" sz="1400" b="0" dirty="0"/>
                    </a:p>
                  </a:txBody>
                  <a:tcPr>
                    <a:lnB w="12700" cap="flat" cmpd="sng" algn="ctr">
                      <a:noFill/>
                      <a:prstDash val="solid"/>
                      <a:round/>
                      <a:headEnd type="none" w="med" len="med"/>
                      <a:tailEnd type="none" w="med" len="med"/>
                    </a:lnB>
                  </a:tcPr>
                </a:tc>
                <a:tc>
                  <a:txBody>
                    <a:bodyPr/>
                    <a:lstStyle/>
                    <a:p>
                      <a:pPr algn="ctr"/>
                      <a:r>
                        <a:rPr lang="en-US" sz="1200" i="1" dirty="0" smtClean="0">
                          <a:latin typeface="Cambria" panose="02040503050406030204" pitchFamily="18" charset="0"/>
                        </a:rPr>
                        <a:t>4155431510</a:t>
                      </a:r>
                      <a:endParaRPr lang="en-GB" sz="1200" i="1" dirty="0">
                        <a:latin typeface="Cambria" panose="02040503050406030204" pitchFamily="18" charset="0"/>
                      </a:endParaRPr>
                    </a:p>
                  </a:txBody>
                  <a:tcPr>
                    <a:lnB w="12700" cap="flat" cmpd="sng" algn="ctr">
                      <a:noFill/>
                      <a:prstDash val="solid"/>
                      <a:round/>
                      <a:headEnd type="none" w="med" len="med"/>
                      <a:tailEnd type="none" w="med" len="med"/>
                    </a:lnB>
                  </a:tcPr>
                </a:tc>
              </a:tr>
              <a:tr h="324526">
                <a:tc vMerge="1">
                  <a:txBody>
                    <a:bodyPr/>
                    <a:lstStyle/>
                    <a:p>
                      <a:pPr algn="ctr"/>
                      <a:endParaRPr lang="en-GB" sz="1600" dirty="0">
                        <a:latin typeface="Agency FB" panose="020B0503020202020204" pitchFamily="34" charset="0"/>
                      </a:endParaRPr>
                    </a:p>
                  </a:txBody>
                  <a:tcPr/>
                </a:tc>
                <a:tc>
                  <a:txBody>
                    <a:bodyPr/>
                    <a:lstStyle/>
                    <a:p>
                      <a:pPr algn="ctr"/>
                      <a:r>
                        <a:rPr lang="en-US" sz="1200" dirty="0" smtClean="0">
                          <a:latin typeface="Cambria" panose="02040503050406030204" pitchFamily="18" charset="0"/>
                        </a:rPr>
                        <a:t>B1</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r15</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Starbucks</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123 Mission St Ste St1</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400" dirty="0" smtClean="0">
                          <a:latin typeface="Cambria" panose="02040503050406030204" pitchFamily="18" charset="0"/>
                        </a:rPr>
                        <a:t>San</a:t>
                      </a:r>
                      <a:r>
                        <a:rPr lang="en-US" sz="1400" baseline="0" dirty="0" smtClean="0">
                          <a:latin typeface="Cambria" panose="02040503050406030204" pitchFamily="18" charset="0"/>
                        </a:rPr>
                        <a:t> Francisco</a:t>
                      </a:r>
                      <a:endParaRPr lang="en-GB" sz="1400" dirty="0"/>
                    </a:p>
                  </a:txBody>
                  <a:tcPr>
                    <a:lnT w="12700" cap="flat" cmpd="sng" algn="ctr">
                      <a:noFill/>
                      <a:prstDash val="solid"/>
                      <a:round/>
                      <a:headEnd type="none" w="med" len="med"/>
                      <a:tailEnd type="none" w="med" len="med"/>
                    </a:lnT>
                  </a:tcPr>
                </a:tc>
                <a:tc>
                  <a:txBody>
                    <a:bodyPr/>
                    <a:lstStyle/>
                    <a:p>
                      <a:pPr algn="ctr"/>
                      <a:r>
                        <a:rPr lang="en-US" sz="1200" i="1" dirty="0" smtClean="0">
                          <a:latin typeface="Cambria" panose="02040503050406030204" pitchFamily="18" charset="0"/>
                        </a:rPr>
                        <a:t>4155431510</a:t>
                      </a:r>
                      <a:endParaRPr lang="en-GB" sz="1200" i="1" dirty="0">
                        <a:latin typeface="Cambria" panose="02040503050406030204" pitchFamily="18" charset="0"/>
                      </a:endParaRPr>
                    </a:p>
                  </a:txBody>
                  <a:tcPr>
                    <a:lnT w="12700" cap="flat" cmpd="sng" algn="ctr">
                      <a:noFill/>
                      <a:prstDash val="solid"/>
                      <a:round/>
                      <a:headEnd type="none" w="med" len="med"/>
                      <a:tailEnd type="none" w="med" len="med"/>
                    </a:lnT>
                  </a:tcPr>
                </a:tc>
              </a:tr>
              <a:tr h="292074">
                <a:tc rowSpan="2">
                  <a:txBody>
                    <a:bodyPr/>
                    <a:lstStyle/>
                    <a:p>
                      <a:pPr algn="ctr"/>
                      <a:r>
                        <a:rPr lang="en-US" sz="1200" dirty="0" smtClean="0">
                          <a:latin typeface="Cambria" panose="02040503050406030204" pitchFamily="18" charset="0"/>
                        </a:rPr>
                        <a:t>∆D4</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B5</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r16</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Starbucks</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295 CALIFORNIA ST</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San</a:t>
                      </a:r>
                      <a:r>
                        <a:rPr lang="en-US" sz="1200" baseline="0" dirty="0" smtClean="0">
                          <a:latin typeface="Cambria" panose="02040503050406030204" pitchFamily="18" charset="0"/>
                        </a:rPr>
                        <a:t> Francisco</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4159862349</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r>
              <a:tr h="292074">
                <a:tc vMerge="1">
                  <a:txBody>
                    <a:bodyPr/>
                    <a:lstStyle/>
                    <a:p>
                      <a:pPr algn="ctr"/>
                      <a:endParaRPr lang="en-GB" sz="1600" dirty="0">
                        <a:latin typeface="Agency FB" panose="020B0503020202020204" pitchFamily="34" charset="0"/>
                      </a:endParaRPr>
                    </a:p>
                  </a:txBody>
                  <a:tcPr/>
                </a:tc>
                <a:tc>
                  <a:txBody>
                    <a:bodyPr/>
                    <a:lstStyle/>
                    <a:p>
                      <a:pPr algn="ctr"/>
                      <a:r>
                        <a:rPr lang="en-US" sz="1200" dirty="0" smtClean="0">
                          <a:latin typeface="Cambria" panose="02040503050406030204" pitchFamily="18" charset="0"/>
                        </a:rPr>
                        <a:t>B4</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r17</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Starbucks</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52 California Street</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b="0" dirty="0" smtClean="0">
                          <a:latin typeface="Cambria" panose="02040503050406030204" pitchFamily="18" charset="0"/>
                        </a:rPr>
                        <a:t>SAN</a:t>
                      </a:r>
                      <a:r>
                        <a:rPr lang="en-US" sz="1200" b="0" baseline="0" dirty="0" smtClean="0">
                          <a:latin typeface="Cambria" panose="02040503050406030204" pitchFamily="18" charset="0"/>
                        </a:rPr>
                        <a:t> FRANCISCO SF</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4153988630</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r>
            </a:tbl>
          </a:graphicData>
        </a:graphic>
      </p:graphicFrame>
      <p:sp>
        <p:nvSpPr>
          <p:cNvPr id="14" name="Rectangle 13"/>
          <p:cNvSpPr/>
          <p:nvPr/>
        </p:nvSpPr>
        <p:spPr>
          <a:xfrm>
            <a:off x="3020876" y="6365376"/>
            <a:ext cx="8355361" cy="48080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212121"/>
                </a:solidFill>
                <a:latin typeface="Agency FB" panose="020B0503020202020204" pitchFamily="34" charset="0"/>
              </a:rPr>
              <a:t>Figure 3: Results of a baseline incremental linkage algorithm(Naive Approach)</a:t>
            </a:r>
            <a:endParaRPr lang="en-GB" sz="2400" b="1" dirty="0">
              <a:solidFill>
                <a:srgbClr val="212121"/>
              </a:solidFill>
              <a:latin typeface="Agency FB" panose="020B0503020202020204" pitchFamily="34" charset="0"/>
            </a:endParaRPr>
          </a:p>
        </p:txBody>
      </p:sp>
      <p:sp>
        <p:nvSpPr>
          <p:cNvPr id="22" name="Oval 21"/>
          <p:cNvSpPr/>
          <p:nvPr/>
        </p:nvSpPr>
        <p:spPr>
          <a:xfrm>
            <a:off x="329427" y="2324044"/>
            <a:ext cx="3385384" cy="4074161"/>
          </a:xfrm>
          <a:prstGeom prst="ellipse">
            <a:avLst/>
          </a:prstGeom>
          <a:solidFill>
            <a:schemeClr val="bg2">
              <a:lumMod val="5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1365919" y="2812315"/>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1155781" y="4218894"/>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2497408" y="3628449"/>
            <a:ext cx="166293" cy="1662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2186288" y="4464591"/>
            <a:ext cx="172780" cy="1727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Straight Connector 36"/>
          <p:cNvCxnSpPr>
            <a:stCxn id="23" idx="4"/>
            <a:endCxn id="24" idx="0"/>
          </p:cNvCxnSpPr>
          <p:nvPr/>
        </p:nvCxnSpPr>
        <p:spPr>
          <a:xfrm flipH="1">
            <a:off x="1233505" y="2967763"/>
            <a:ext cx="210138" cy="1251131"/>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4" idx="5"/>
            <a:endCxn id="26" idx="1"/>
          </p:cNvCxnSpPr>
          <p:nvPr/>
        </p:nvCxnSpPr>
        <p:spPr>
          <a:xfrm>
            <a:off x="1288464" y="4351577"/>
            <a:ext cx="923127" cy="138317"/>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5" idx="4"/>
            <a:endCxn id="26" idx="7"/>
          </p:cNvCxnSpPr>
          <p:nvPr/>
        </p:nvCxnSpPr>
        <p:spPr>
          <a:xfrm flipH="1">
            <a:off x="2333765" y="3794742"/>
            <a:ext cx="246790" cy="69515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3" idx="5"/>
            <a:endCxn id="25" idx="1"/>
          </p:cNvCxnSpPr>
          <p:nvPr/>
        </p:nvCxnSpPr>
        <p:spPr>
          <a:xfrm>
            <a:off x="1498602" y="2944998"/>
            <a:ext cx="1023159" cy="707804"/>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5" idx="3"/>
            <a:endCxn id="24" idx="7"/>
          </p:cNvCxnSpPr>
          <p:nvPr/>
        </p:nvCxnSpPr>
        <p:spPr>
          <a:xfrm flipH="1">
            <a:off x="1288464" y="3770389"/>
            <a:ext cx="1233297" cy="47127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64673" y="2460396"/>
            <a:ext cx="451125" cy="336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a:solidFill>
                  <a:schemeClr val="tx1"/>
                </a:solidFill>
                <a:latin typeface="Cambria" panose="02040503050406030204" pitchFamily="18" charset="0"/>
              </a:rPr>
              <a:t>4</a:t>
            </a:r>
            <a:endParaRPr lang="en-GB" sz="1600" b="1" dirty="0">
              <a:solidFill>
                <a:schemeClr val="tx1"/>
              </a:solidFill>
              <a:latin typeface="Cambria" panose="02040503050406030204" pitchFamily="18" charset="0"/>
            </a:endParaRPr>
          </a:p>
        </p:txBody>
      </p:sp>
      <p:sp>
        <p:nvSpPr>
          <p:cNvPr id="53" name="Rectangle 52"/>
          <p:cNvSpPr/>
          <p:nvPr/>
        </p:nvSpPr>
        <p:spPr>
          <a:xfrm>
            <a:off x="788469" y="3999272"/>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2</a:t>
            </a:r>
            <a:endParaRPr lang="en-GB" sz="1600" b="1" dirty="0">
              <a:solidFill>
                <a:schemeClr val="tx1"/>
              </a:solidFill>
              <a:latin typeface="Cambria" panose="02040503050406030204" pitchFamily="18" charset="0"/>
            </a:endParaRPr>
          </a:p>
        </p:txBody>
      </p:sp>
      <p:sp>
        <p:nvSpPr>
          <p:cNvPr id="55" name="Rectangle 54"/>
          <p:cNvSpPr/>
          <p:nvPr/>
        </p:nvSpPr>
        <p:spPr>
          <a:xfrm>
            <a:off x="2600287" y="3408938"/>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3</a:t>
            </a:r>
            <a:endParaRPr lang="en-GB" sz="1600" b="1" dirty="0">
              <a:solidFill>
                <a:schemeClr val="tx1"/>
              </a:solidFill>
              <a:latin typeface="Cambria" panose="02040503050406030204" pitchFamily="18" charset="0"/>
            </a:endParaRPr>
          </a:p>
        </p:txBody>
      </p:sp>
      <p:sp>
        <p:nvSpPr>
          <p:cNvPr id="84" name="Oval 83"/>
          <p:cNvSpPr/>
          <p:nvPr/>
        </p:nvSpPr>
        <p:spPr>
          <a:xfrm>
            <a:off x="969113" y="5236071"/>
            <a:ext cx="182880" cy="18288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p:cNvSpPr/>
          <p:nvPr/>
        </p:nvSpPr>
        <p:spPr>
          <a:xfrm>
            <a:off x="2790721" y="5746299"/>
            <a:ext cx="182880" cy="18288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9" name="Straight Connector 88"/>
          <p:cNvCxnSpPr>
            <a:stCxn id="24" idx="4"/>
            <a:endCxn id="84" idx="0"/>
          </p:cNvCxnSpPr>
          <p:nvPr/>
        </p:nvCxnSpPr>
        <p:spPr>
          <a:xfrm flipH="1">
            <a:off x="1060553" y="4374342"/>
            <a:ext cx="172952" cy="861729"/>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5"/>
            <a:endCxn id="87" idx="2"/>
          </p:cNvCxnSpPr>
          <p:nvPr/>
        </p:nvCxnSpPr>
        <p:spPr>
          <a:xfrm>
            <a:off x="1125211" y="5392169"/>
            <a:ext cx="1665510" cy="44557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25" idx="5"/>
            <a:endCxn id="87" idx="0"/>
          </p:cNvCxnSpPr>
          <p:nvPr/>
        </p:nvCxnSpPr>
        <p:spPr>
          <a:xfrm>
            <a:off x="2639348" y="3770389"/>
            <a:ext cx="242813" cy="197591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24" idx="5"/>
            <a:endCxn id="87" idx="1"/>
          </p:cNvCxnSpPr>
          <p:nvPr/>
        </p:nvCxnSpPr>
        <p:spPr>
          <a:xfrm>
            <a:off x="1288464" y="4351577"/>
            <a:ext cx="1529039" cy="1421504"/>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26" idx="5"/>
            <a:endCxn id="87" idx="0"/>
          </p:cNvCxnSpPr>
          <p:nvPr/>
        </p:nvCxnSpPr>
        <p:spPr>
          <a:xfrm>
            <a:off x="2333765" y="4612068"/>
            <a:ext cx="548396" cy="1134231"/>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26" idx="3"/>
            <a:endCxn id="84" idx="6"/>
          </p:cNvCxnSpPr>
          <p:nvPr/>
        </p:nvCxnSpPr>
        <p:spPr>
          <a:xfrm flipH="1">
            <a:off x="1151993" y="4612068"/>
            <a:ext cx="1059598" cy="715443"/>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2024948" y="4479385"/>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a:t>
            </a:r>
            <a:endParaRPr lang="en-GB" sz="1600" b="1" dirty="0">
              <a:solidFill>
                <a:schemeClr val="tx1"/>
              </a:solidFill>
              <a:latin typeface="Cambria" panose="02040503050406030204" pitchFamily="18" charset="0"/>
            </a:endParaRPr>
          </a:p>
        </p:txBody>
      </p:sp>
      <p:cxnSp>
        <p:nvCxnSpPr>
          <p:cNvPr id="118" name="Straight Connector 117"/>
          <p:cNvCxnSpPr>
            <a:stCxn id="25" idx="3"/>
            <a:endCxn id="84" idx="7"/>
          </p:cNvCxnSpPr>
          <p:nvPr/>
        </p:nvCxnSpPr>
        <p:spPr>
          <a:xfrm flipH="1">
            <a:off x="1125211" y="3770389"/>
            <a:ext cx="1396550" cy="1492464"/>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2414360" y="5828394"/>
            <a:ext cx="533281" cy="2427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B050"/>
                </a:solidFill>
                <a:latin typeface="Cambria" panose="02040503050406030204" pitchFamily="18" charset="0"/>
              </a:rPr>
              <a:t>r</a:t>
            </a:r>
            <a:r>
              <a:rPr lang="en-US" sz="2000" b="1" baseline="-25000" dirty="0" smtClean="0">
                <a:solidFill>
                  <a:srgbClr val="00B050"/>
                </a:solidFill>
                <a:latin typeface="Cambria" panose="02040503050406030204" pitchFamily="18" charset="0"/>
              </a:rPr>
              <a:t>15</a:t>
            </a:r>
            <a:endParaRPr lang="en-GB" sz="1600" b="1" dirty="0">
              <a:solidFill>
                <a:srgbClr val="00B050"/>
              </a:solidFill>
              <a:latin typeface="Cambria" panose="02040503050406030204" pitchFamily="18" charset="0"/>
            </a:endParaRPr>
          </a:p>
        </p:txBody>
      </p:sp>
      <p:grpSp>
        <p:nvGrpSpPr>
          <p:cNvPr id="206" name="Group 205"/>
          <p:cNvGrpSpPr/>
          <p:nvPr/>
        </p:nvGrpSpPr>
        <p:grpSpPr>
          <a:xfrm>
            <a:off x="1731502" y="3829906"/>
            <a:ext cx="365061" cy="245246"/>
            <a:chOff x="3430143" y="5333609"/>
            <a:chExt cx="306442" cy="178427"/>
          </a:xfrm>
        </p:grpSpPr>
        <p:sp>
          <p:nvSpPr>
            <p:cNvPr id="207" name="Rounded Rectangle 206"/>
            <p:cNvSpPr/>
            <p:nvPr/>
          </p:nvSpPr>
          <p:spPr>
            <a:xfrm>
              <a:off x="3482666" y="5333609"/>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08" name="Rectangle 207"/>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212" name="Group 211"/>
          <p:cNvGrpSpPr/>
          <p:nvPr/>
        </p:nvGrpSpPr>
        <p:grpSpPr>
          <a:xfrm>
            <a:off x="1086382" y="3510397"/>
            <a:ext cx="404163" cy="258147"/>
            <a:chOff x="3887408" y="5489523"/>
            <a:chExt cx="309153" cy="178427"/>
          </a:xfrm>
        </p:grpSpPr>
        <p:sp>
          <p:nvSpPr>
            <p:cNvPr id="213" name="Rounded Rectangle 212"/>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Rectangle 213"/>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sp>
        <p:nvSpPr>
          <p:cNvPr id="215" name="Rectangle 214"/>
          <p:cNvSpPr/>
          <p:nvPr/>
        </p:nvSpPr>
        <p:spPr>
          <a:xfrm>
            <a:off x="847737" y="5350359"/>
            <a:ext cx="490837" cy="2585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B050"/>
                </a:solidFill>
                <a:latin typeface="Cambria" panose="02040503050406030204" pitchFamily="18" charset="0"/>
              </a:rPr>
              <a:t>r</a:t>
            </a:r>
            <a:r>
              <a:rPr lang="en-US" sz="2000" b="1" baseline="-25000" dirty="0" smtClean="0">
                <a:solidFill>
                  <a:srgbClr val="00B050"/>
                </a:solidFill>
                <a:latin typeface="Cambria" panose="02040503050406030204" pitchFamily="18" charset="0"/>
              </a:rPr>
              <a:t>14</a:t>
            </a:r>
            <a:endParaRPr lang="en-GB" sz="1600" b="1" dirty="0">
              <a:solidFill>
                <a:srgbClr val="00B050"/>
              </a:solidFill>
              <a:latin typeface="Cambria" panose="02040503050406030204" pitchFamily="18" charset="0"/>
            </a:endParaRPr>
          </a:p>
        </p:txBody>
      </p:sp>
      <p:sp>
        <p:nvSpPr>
          <p:cNvPr id="275" name="Rectangle 274"/>
          <p:cNvSpPr/>
          <p:nvPr/>
        </p:nvSpPr>
        <p:spPr>
          <a:xfrm>
            <a:off x="1521368" y="5819677"/>
            <a:ext cx="584236"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1</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283" name="Oval 282"/>
          <p:cNvSpPr/>
          <p:nvPr/>
        </p:nvSpPr>
        <p:spPr>
          <a:xfrm>
            <a:off x="4450291" y="4103623"/>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4" name="Oval 283"/>
          <p:cNvSpPr/>
          <p:nvPr/>
        </p:nvSpPr>
        <p:spPr>
          <a:xfrm>
            <a:off x="4473056" y="5021090"/>
            <a:ext cx="182880" cy="18288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5" name="Oval 284"/>
          <p:cNvSpPr/>
          <p:nvPr/>
        </p:nvSpPr>
        <p:spPr>
          <a:xfrm>
            <a:off x="5408384" y="4575930"/>
            <a:ext cx="182880" cy="18288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6" name="Straight Connector 285"/>
          <p:cNvCxnSpPr>
            <a:stCxn id="283" idx="4"/>
            <a:endCxn id="284" idx="0"/>
          </p:cNvCxnSpPr>
          <p:nvPr/>
        </p:nvCxnSpPr>
        <p:spPr>
          <a:xfrm>
            <a:off x="4528015" y="4259071"/>
            <a:ext cx="36481" cy="762019"/>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a:stCxn id="283" idx="6"/>
            <a:endCxn id="285" idx="1"/>
          </p:cNvCxnSpPr>
          <p:nvPr/>
        </p:nvCxnSpPr>
        <p:spPr>
          <a:xfrm>
            <a:off x="4605739" y="4181347"/>
            <a:ext cx="829427" cy="421365"/>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stCxn id="285" idx="3"/>
            <a:endCxn id="284" idx="7"/>
          </p:cNvCxnSpPr>
          <p:nvPr/>
        </p:nvCxnSpPr>
        <p:spPr>
          <a:xfrm flipH="1">
            <a:off x="4629154" y="4732028"/>
            <a:ext cx="806012" cy="315844"/>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297" name="Oval 296"/>
          <p:cNvSpPr/>
          <p:nvPr/>
        </p:nvSpPr>
        <p:spPr>
          <a:xfrm>
            <a:off x="5915533" y="5614808"/>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8" name="Straight Connector 297"/>
          <p:cNvCxnSpPr>
            <a:stCxn id="285" idx="5"/>
            <a:endCxn id="297" idx="0"/>
          </p:cNvCxnSpPr>
          <p:nvPr/>
        </p:nvCxnSpPr>
        <p:spPr>
          <a:xfrm>
            <a:off x="5564482" y="4732028"/>
            <a:ext cx="428775" cy="88278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stCxn id="284" idx="5"/>
            <a:endCxn id="297" idx="2"/>
          </p:cNvCxnSpPr>
          <p:nvPr/>
        </p:nvCxnSpPr>
        <p:spPr>
          <a:xfrm>
            <a:off x="4629154" y="5177188"/>
            <a:ext cx="1286379" cy="515344"/>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307" name="Rectangle 306"/>
          <p:cNvSpPr/>
          <p:nvPr/>
        </p:nvSpPr>
        <p:spPr>
          <a:xfrm>
            <a:off x="4473863" y="3898235"/>
            <a:ext cx="451125" cy="168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5</a:t>
            </a:r>
            <a:endParaRPr lang="en-GB" sz="1600" b="1" dirty="0">
              <a:solidFill>
                <a:schemeClr val="tx1"/>
              </a:solidFill>
              <a:latin typeface="Cambria" panose="02040503050406030204" pitchFamily="18" charset="0"/>
            </a:endParaRPr>
          </a:p>
        </p:txBody>
      </p:sp>
      <p:sp>
        <p:nvSpPr>
          <p:cNvPr id="308" name="Rectangle 307"/>
          <p:cNvSpPr/>
          <p:nvPr/>
        </p:nvSpPr>
        <p:spPr>
          <a:xfrm>
            <a:off x="4281132" y="5173418"/>
            <a:ext cx="489355" cy="23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B050"/>
                </a:solidFill>
                <a:latin typeface="Cambria" panose="02040503050406030204" pitchFamily="18" charset="0"/>
              </a:rPr>
              <a:t>r</a:t>
            </a:r>
            <a:r>
              <a:rPr lang="en-US" sz="2000" b="1" baseline="-25000" dirty="0" smtClean="0">
                <a:solidFill>
                  <a:srgbClr val="00B050"/>
                </a:solidFill>
                <a:latin typeface="Cambria" panose="02040503050406030204" pitchFamily="18" charset="0"/>
              </a:rPr>
              <a:t>12</a:t>
            </a:r>
            <a:endParaRPr lang="en-GB" sz="1600" b="1" dirty="0">
              <a:solidFill>
                <a:srgbClr val="00B050"/>
              </a:solidFill>
              <a:latin typeface="Cambria" panose="02040503050406030204" pitchFamily="18" charset="0"/>
            </a:endParaRPr>
          </a:p>
        </p:txBody>
      </p:sp>
      <p:sp>
        <p:nvSpPr>
          <p:cNvPr id="309" name="Rectangle 308"/>
          <p:cNvSpPr/>
          <p:nvPr/>
        </p:nvSpPr>
        <p:spPr>
          <a:xfrm>
            <a:off x="5830605" y="5787119"/>
            <a:ext cx="451125" cy="190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6</a:t>
            </a:r>
            <a:endParaRPr lang="en-GB" sz="1600" b="1" dirty="0">
              <a:solidFill>
                <a:schemeClr val="tx1"/>
              </a:solidFill>
              <a:latin typeface="Cambria" panose="02040503050406030204" pitchFamily="18" charset="0"/>
            </a:endParaRPr>
          </a:p>
        </p:txBody>
      </p:sp>
      <p:sp>
        <p:nvSpPr>
          <p:cNvPr id="310" name="Rectangle 309"/>
          <p:cNvSpPr/>
          <p:nvPr/>
        </p:nvSpPr>
        <p:spPr>
          <a:xfrm>
            <a:off x="5497514" y="4326846"/>
            <a:ext cx="495743" cy="237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B050"/>
                </a:solidFill>
                <a:latin typeface="Cambria" panose="02040503050406030204" pitchFamily="18" charset="0"/>
              </a:rPr>
              <a:t>r</a:t>
            </a:r>
            <a:r>
              <a:rPr lang="en-US" sz="2000" b="1" baseline="-25000" dirty="0" smtClean="0">
                <a:solidFill>
                  <a:srgbClr val="00B050"/>
                </a:solidFill>
                <a:latin typeface="Cambria" panose="02040503050406030204" pitchFamily="18" charset="0"/>
              </a:rPr>
              <a:t>13</a:t>
            </a:r>
            <a:endParaRPr lang="en-GB" sz="1600" b="1" dirty="0">
              <a:solidFill>
                <a:srgbClr val="00B050"/>
              </a:solidFill>
              <a:latin typeface="Cambria" panose="02040503050406030204" pitchFamily="18" charset="0"/>
            </a:endParaRPr>
          </a:p>
        </p:txBody>
      </p:sp>
      <p:sp>
        <p:nvSpPr>
          <p:cNvPr id="336" name="Rectangle 335"/>
          <p:cNvSpPr/>
          <p:nvPr/>
        </p:nvSpPr>
        <p:spPr>
          <a:xfrm>
            <a:off x="4955714" y="3773183"/>
            <a:ext cx="575735" cy="442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2’</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340" name="Oval 339"/>
          <p:cNvSpPr/>
          <p:nvPr/>
        </p:nvSpPr>
        <p:spPr>
          <a:xfrm>
            <a:off x="6640757" y="5229567"/>
            <a:ext cx="910034" cy="906291"/>
          </a:xfrm>
          <a:prstGeom prst="ellipse">
            <a:avLst/>
          </a:prstGeom>
          <a:solidFill>
            <a:schemeClr val="bg2">
              <a:lumMod val="5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1" name="Oval 340"/>
          <p:cNvSpPr/>
          <p:nvPr/>
        </p:nvSpPr>
        <p:spPr>
          <a:xfrm>
            <a:off x="6987851" y="5674471"/>
            <a:ext cx="182880" cy="18288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2" name="Rectangle 341"/>
          <p:cNvSpPr/>
          <p:nvPr/>
        </p:nvSpPr>
        <p:spPr>
          <a:xfrm>
            <a:off x="6871129" y="5814511"/>
            <a:ext cx="509469" cy="186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B050"/>
                </a:solidFill>
                <a:latin typeface="Cambria" panose="02040503050406030204" pitchFamily="18" charset="0"/>
              </a:rPr>
              <a:t>r</a:t>
            </a:r>
            <a:r>
              <a:rPr lang="en-US" sz="2000" b="1" baseline="-25000" dirty="0" smtClean="0">
                <a:solidFill>
                  <a:srgbClr val="00B050"/>
                </a:solidFill>
                <a:latin typeface="Cambria" panose="02040503050406030204" pitchFamily="18" charset="0"/>
              </a:rPr>
              <a:t>11</a:t>
            </a:r>
            <a:endParaRPr lang="en-GB" sz="1600" b="1" dirty="0">
              <a:solidFill>
                <a:srgbClr val="00B050"/>
              </a:solidFill>
              <a:latin typeface="Cambria" panose="02040503050406030204" pitchFamily="18" charset="0"/>
            </a:endParaRPr>
          </a:p>
        </p:txBody>
      </p:sp>
      <p:sp>
        <p:nvSpPr>
          <p:cNvPr id="343" name="Rectangle 342"/>
          <p:cNvSpPr/>
          <p:nvPr/>
        </p:nvSpPr>
        <p:spPr>
          <a:xfrm>
            <a:off x="6823433" y="5165296"/>
            <a:ext cx="607047"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6</a:t>
            </a:r>
            <a:endParaRPr lang="en-GB" b="1" dirty="0">
              <a:solidFill>
                <a:schemeClr val="tx1"/>
              </a:solidFill>
              <a:latin typeface="Cambria" panose="02040503050406030204" pitchFamily="18" charset="0"/>
            </a:endParaRPr>
          </a:p>
        </p:txBody>
      </p:sp>
      <p:sp>
        <p:nvSpPr>
          <p:cNvPr id="344" name="Oval 343"/>
          <p:cNvSpPr/>
          <p:nvPr/>
        </p:nvSpPr>
        <p:spPr>
          <a:xfrm>
            <a:off x="7510398" y="3244014"/>
            <a:ext cx="2556306" cy="1979278"/>
          </a:xfrm>
          <a:prstGeom prst="ellipse">
            <a:avLst/>
          </a:prstGeom>
          <a:solidFill>
            <a:schemeClr val="bg2">
              <a:lumMod val="5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5" name="Oval 344"/>
          <p:cNvSpPr/>
          <p:nvPr/>
        </p:nvSpPr>
        <p:spPr>
          <a:xfrm>
            <a:off x="7607653" y="4076828"/>
            <a:ext cx="182880" cy="18288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6" name="Oval 345"/>
          <p:cNvSpPr/>
          <p:nvPr/>
        </p:nvSpPr>
        <p:spPr>
          <a:xfrm>
            <a:off x="8525569" y="4833276"/>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7" name="Oval 346"/>
          <p:cNvSpPr/>
          <p:nvPr/>
        </p:nvSpPr>
        <p:spPr>
          <a:xfrm>
            <a:off x="8790451" y="3808011"/>
            <a:ext cx="166293" cy="1662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8" name="Straight Connector 347"/>
          <p:cNvCxnSpPr>
            <a:endCxn id="346" idx="1"/>
          </p:cNvCxnSpPr>
          <p:nvPr/>
        </p:nvCxnSpPr>
        <p:spPr>
          <a:xfrm>
            <a:off x="7736436" y="4225208"/>
            <a:ext cx="811898" cy="630833"/>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a:stCxn id="345" idx="6"/>
            <a:endCxn id="347" idx="2"/>
          </p:cNvCxnSpPr>
          <p:nvPr/>
        </p:nvCxnSpPr>
        <p:spPr>
          <a:xfrm flipV="1">
            <a:off x="7790533" y="3891158"/>
            <a:ext cx="999918" cy="27711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a:stCxn id="347" idx="3"/>
            <a:endCxn id="346" idx="0"/>
          </p:cNvCxnSpPr>
          <p:nvPr/>
        </p:nvCxnSpPr>
        <p:spPr>
          <a:xfrm flipH="1">
            <a:off x="8603293" y="3949951"/>
            <a:ext cx="211511" cy="883325"/>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351" name="Oval 350"/>
          <p:cNvSpPr/>
          <p:nvPr/>
        </p:nvSpPr>
        <p:spPr>
          <a:xfrm>
            <a:off x="9509239" y="4435868"/>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2" name="Straight Connector 351"/>
          <p:cNvCxnSpPr>
            <a:stCxn id="347" idx="5"/>
            <a:endCxn id="351" idx="1"/>
          </p:cNvCxnSpPr>
          <p:nvPr/>
        </p:nvCxnSpPr>
        <p:spPr>
          <a:xfrm>
            <a:off x="8932391" y="3949951"/>
            <a:ext cx="599613" cy="50868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a:stCxn id="346" idx="6"/>
            <a:endCxn id="351" idx="2"/>
          </p:cNvCxnSpPr>
          <p:nvPr/>
        </p:nvCxnSpPr>
        <p:spPr>
          <a:xfrm flipV="1">
            <a:off x="8681017" y="4513592"/>
            <a:ext cx="828222" cy="397408"/>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354" name="Rectangle 353"/>
          <p:cNvSpPr/>
          <p:nvPr/>
        </p:nvSpPr>
        <p:spPr>
          <a:xfrm rot="21103633">
            <a:off x="7541169" y="3829489"/>
            <a:ext cx="484958" cy="140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B050"/>
                </a:solidFill>
                <a:latin typeface="Cambria" panose="02040503050406030204" pitchFamily="18" charset="0"/>
              </a:rPr>
              <a:t>r</a:t>
            </a:r>
            <a:r>
              <a:rPr lang="en-US" sz="2000" b="1" baseline="-25000" dirty="0" smtClean="0">
                <a:solidFill>
                  <a:srgbClr val="00B050"/>
                </a:solidFill>
                <a:latin typeface="Cambria" panose="02040503050406030204" pitchFamily="18" charset="0"/>
              </a:rPr>
              <a:t>17</a:t>
            </a:r>
            <a:endParaRPr lang="en-GB" sz="1600" b="1" dirty="0">
              <a:solidFill>
                <a:srgbClr val="00B050"/>
              </a:solidFill>
              <a:latin typeface="Cambria" panose="02040503050406030204" pitchFamily="18" charset="0"/>
            </a:endParaRPr>
          </a:p>
        </p:txBody>
      </p:sp>
      <p:sp>
        <p:nvSpPr>
          <p:cNvPr id="355" name="Rectangle 354"/>
          <p:cNvSpPr/>
          <p:nvPr/>
        </p:nvSpPr>
        <p:spPr>
          <a:xfrm>
            <a:off x="8345120" y="4912842"/>
            <a:ext cx="489355" cy="23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7</a:t>
            </a:r>
            <a:endParaRPr lang="en-GB" sz="1600" b="1" dirty="0">
              <a:solidFill>
                <a:schemeClr val="tx1"/>
              </a:solidFill>
              <a:latin typeface="Cambria" panose="02040503050406030204" pitchFamily="18" charset="0"/>
            </a:endParaRPr>
          </a:p>
        </p:txBody>
      </p:sp>
      <p:sp>
        <p:nvSpPr>
          <p:cNvPr id="356" name="Rectangle 355"/>
          <p:cNvSpPr/>
          <p:nvPr/>
        </p:nvSpPr>
        <p:spPr>
          <a:xfrm>
            <a:off x="9500385" y="4210189"/>
            <a:ext cx="451125" cy="190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9</a:t>
            </a:r>
            <a:endParaRPr lang="en-GB" sz="1600" b="1" dirty="0">
              <a:solidFill>
                <a:schemeClr val="tx1"/>
              </a:solidFill>
              <a:latin typeface="Cambria" panose="02040503050406030204" pitchFamily="18" charset="0"/>
            </a:endParaRPr>
          </a:p>
        </p:txBody>
      </p:sp>
      <p:sp>
        <p:nvSpPr>
          <p:cNvPr id="357" name="Rectangle 356"/>
          <p:cNvSpPr/>
          <p:nvPr/>
        </p:nvSpPr>
        <p:spPr>
          <a:xfrm>
            <a:off x="8824594" y="3639800"/>
            <a:ext cx="495743" cy="237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8</a:t>
            </a:r>
            <a:endParaRPr lang="en-GB" sz="1600" b="1" dirty="0">
              <a:solidFill>
                <a:schemeClr val="tx1"/>
              </a:solidFill>
              <a:latin typeface="Cambria" panose="02040503050406030204" pitchFamily="18" charset="0"/>
            </a:endParaRPr>
          </a:p>
        </p:txBody>
      </p:sp>
      <p:sp>
        <p:nvSpPr>
          <p:cNvPr id="373" name="Rectangle 372"/>
          <p:cNvSpPr/>
          <p:nvPr/>
        </p:nvSpPr>
        <p:spPr>
          <a:xfrm>
            <a:off x="8177715" y="3236846"/>
            <a:ext cx="557718" cy="442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380" name="Oval 379"/>
          <p:cNvSpPr/>
          <p:nvPr/>
        </p:nvSpPr>
        <p:spPr>
          <a:xfrm>
            <a:off x="10765451" y="4755552"/>
            <a:ext cx="182880" cy="18288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1" name="Straight Connector 380"/>
          <p:cNvCxnSpPr>
            <a:stCxn id="351" idx="6"/>
            <a:endCxn id="380" idx="2"/>
          </p:cNvCxnSpPr>
          <p:nvPr/>
        </p:nvCxnSpPr>
        <p:spPr>
          <a:xfrm>
            <a:off x="9664687" y="4513592"/>
            <a:ext cx="1100764" cy="33340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a:stCxn id="390" idx="7"/>
            <a:endCxn id="380" idx="3"/>
          </p:cNvCxnSpPr>
          <p:nvPr/>
        </p:nvCxnSpPr>
        <p:spPr>
          <a:xfrm flipV="1">
            <a:off x="10491311" y="4911650"/>
            <a:ext cx="300922" cy="640809"/>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390" name="Oval 389"/>
          <p:cNvSpPr/>
          <p:nvPr/>
        </p:nvSpPr>
        <p:spPr>
          <a:xfrm>
            <a:off x="10358628" y="5529694"/>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1" name="Straight Connector 390"/>
          <p:cNvCxnSpPr>
            <a:stCxn id="351" idx="5"/>
            <a:endCxn id="390" idx="1"/>
          </p:cNvCxnSpPr>
          <p:nvPr/>
        </p:nvCxnSpPr>
        <p:spPr>
          <a:xfrm>
            <a:off x="9641922" y="4568551"/>
            <a:ext cx="739471" cy="983908"/>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421" name="Rectangle 420"/>
          <p:cNvSpPr/>
          <p:nvPr/>
        </p:nvSpPr>
        <p:spPr>
          <a:xfrm>
            <a:off x="10203691" y="5657843"/>
            <a:ext cx="480719" cy="199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10</a:t>
            </a:r>
            <a:endParaRPr lang="en-GB" sz="1600" b="1" dirty="0">
              <a:solidFill>
                <a:schemeClr val="tx1"/>
              </a:solidFill>
              <a:latin typeface="Cambria" panose="02040503050406030204" pitchFamily="18" charset="0"/>
            </a:endParaRPr>
          </a:p>
        </p:txBody>
      </p:sp>
      <p:sp>
        <p:nvSpPr>
          <p:cNvPr id="422" name="Rectangle 421"/>
          <p:cNvSpPr/>
          <p:nvPr/>
        </p:nvSpPr>
        <p:spPr>
          <a:xfrm>
            <a:off x="10749168" y="4497100"/>
            <a:ext cx="496039" cy="218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B050"/>
                </a:solidFill>
                <a:latin typeface="Cambria" panose="02040503050406030204" pitchFamily="18" charset="0"/>
              </a:rPr>
              <a:t>r</a:t>
            </a:r>
            <a:r>
              <a:rPr lang="en-US" sz="2000" b="1" baseline="-25000" dirty="0" smtClean="0">
                <a:solidFill>
                  <a:srgbClr val="00B050"/>
                </a:solidFill>
                <a:latin typeface="Cambria" panose="02040503050406030204" pitchFamily="18" charset="0"/>
              </a:rPr>
              <a:t>16</a:t>
            </a:r>
            <a:endParaRPr lang="en-GB" sz="1600" b="1" dirty="0">
              <a:solidFill>
                <a:srgbClr val="00B050"/>
              </a:solidFill>
              <a:latin typeface="Cambria" panose="02040503050406030204" pitchFamily="18" charset="0"/>
            </a:endParaRPr>
          </a:p>
        </p:txBody>
      </p:sp>
      <p:sp>
        <p:nvSpPr>
          <p:cNvPr id="447" name="Rectangle 446"/>
          <p:cNvSpPr/>
          <p:nvPr/>
        </p:nvSpPr>
        <p:spPr>
          <a:xfrm>
            <a:off x="10846083" y="5211129"/>
            <a:ext cx="565918" cy="442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5</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166" name="Rectangle 165"/>
          <p:cNvSpPr/>
          <p:nvPr/>
        </p:nvSpPr>
        <p:spPr>
          <a:xfrm>
            <a:off x="5918044" y="5043234"/>
            <a:ext cx="607047"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3</a:t>
            </a:r>
            <a:endParaRPr lang="en-GB" b="1" dirty="0">
              <a:solidFill>
                <a:schemeClr val="tx1"/>
              </a:solidFill>
              <a:latin typeface="Cambria" panose="02040503050406030204" pitchFamily="18" charset="0"/>
            </a:endParaRPr>
          </a:p>
        </p:txBody>
      </p:sp>
      <p:sp>
        <p:nvSpPr>
          <p:cNvPr id="160" name="Parallelogram 159"/>
          <p:cNvSpPr/>
          <p:nvPr/>
        </p:nvSpPr>
        <p:spPr>
          <a:xfrm>
            <a:off x="-254000" y="326645"/>
            <a:ext cx="3652520" cy="71831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1. Introduction</a:t>
            </a:r>
            <a:endParaRPr lang="en-GB" sz="4000" b="1" dirty="0">
              <a:solidFill>
                <a:srgbClr val="212121"/>
              </a:solidFill>
              <a:latin typeface="Agency FB" panose="020B0503020202020204" pitchFamily="34" charset="0"/>
            </a:endParaRPr>
          </a:p>
        </p:txBody>
      </p:sp>
      <p:sp>
        <p:nvSpPr>
          <p:cNvPr id="161" name="TextBox 160"/>
          <p:cNvSpPr txBox="1"/>
          <p:nvPr/>
        </p:nvSpPr>
        <p:spPr>
          <a:xfrm>
            <a:off x="334864" y="1519628"/>
            <a:ext cx="2662967" cy="830997"/>
          </a:xfrm>
          <a:prstGeom prst="rect">
            <a:avLst/>
          </a:prstGeom>
          <a:solidFill>
            <a:srgbClr val="FFFF00"/>
          </a:solidFill>
        </p:spPr>
        <p:txBody>
          <a:bodyPr wrap="square" rtlCol="0">
            <a:spAutoFit/>
          </a:bodyPr>
          <a:lstStyle/>
          <a:p>
            <a:r>
              <a:rPr lang="en-US" sz="1600" b="1" dirty="0" smtClean="0"/>
              <a:t>Show how r14 will be matched pairwise with all the records in first list</a:t>
            </a:r>
            <a:endParaRPr lang="en-GB" sz="1600" b="1" dirty="0">
              <a:solidFill>
                <a:srgbClr val="FF0000"/>
              </a:solidFill>
            </a:endParaRPr>
          </a:p>
        </p:txBody>
      </p:sp>
      <p:grpSp>
        <p:nvGrpSpPr>
          <p:cNvPr id="168" name="Group 167"/>
          <p:cNvGrpSpPr/>
          <p:nvPr/>
        </p:nvGrpSpPr>
        <p:grpSpPr>
          <a:xfrm>
            <a:off x="1885692" y="3206569"/>
            <a:ext cx="404163" cy="258147"/>
            <a:chOff x="3887408" y="5489523"/>
            <a:chExt cx="309153" cy="178427"/>
          </a:xfrm>
        </p:grpSpPr>
        <p:sp>
          <p:nvSpPr>
            <p:cNvPr id="169" name="Rounded Rectangle 168"/>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Rectangle 169"/>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171" name="Group 170"/>
          <p:cNvGrpSpPr/>
          <p:nvPr/>
        </p:nvGrpSpPr>
        <p:grpSpPr>
          <a:xfrm>
            <a:off x="1441354" y="4221085"/>
            <a:ext cx="404163" cy="258147"/>
            <a:chOff x="3887408" y="5489523"/>
            <a:chExt cx="309153" cy="178427"/>
          </a:xfrm>
        </p:grpSpPr>
        <p:sp>
          <p:nvSpPr>
            <p:cNvPr id="172" name="Rounded Rectangle 171"/>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Rectangle 172"/>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174" name="Group 173"/>
          <p:cNvGrpSpPr/>
          <p:nvPr/>
        </p:nvGrpSpPr>
        <p:grpSpPr>
          <a:xfrm>
            <a:off x="2243588" y="4088136"/>
            <a:ext cx="404163" cy="258147"/>
            <a:chOff x="3887408" y="5489523"/>
            <a:chExt cx="309153" cy="178427"/>
          </a:xfrm>
        </p:grpSpPr>
        <p:sp>
          <p:nvSpPr>
            <p:cNvPr id="175" name="Rounded Rectangle 174"/>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Rectangle 175"/>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177" name="Group 176"/>
          <p:cNvGrpSpPr/>
          <p:nvPr/>
        </p:nvGrpSpPr>
        <p:grpSpPr>
          <a:xfrm>
            <a:off x="2539517" y="4432738"/>
            <a:ext cx="404163" cy="258147"/>
            <a:chOff x="3887408" y="5489523"/>
            <a:chExt cx="309153" cy="178427"/>
          </a:xfrm>
        </p:grpSpPr>
        <p:sp>
          <p:nvSpPr>
            <p:cNvPr id="178" name="Rounded Rectangle 177"/>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Rectangle 178"/>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180" name="Group 179"/>
          <p:cNvGrpSpPr/>
          <p:nvPr/>
        </p:nvGrpSpPr>
        <p:grpSpPr>
          <a:xfrm>
            <a:off x="2377461" y="4963901"/>
            <a:ext cx="404163" cy="258147"/>
            <a:chOff x="3887408" y="5489523"/>
            <a:chExt cx="309153" cy="178427"/>
          </a:xfrm>
        </p:grpSpPr>
        <p:sp>
          <p:nvSpPr>
            <p:cNvPr id="181" name="Rounded Rectangle 180"/>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Rectangle 181"/>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186" name="Group 185"/>
          <p:cNvGrpSpPr/>
          <p:nvPr/>
        </p:nvGrpSpPr>
        <p:grpSpPr>
          <a:xfrm>
            <a:off x="2051187" y="5081701"/>
            <a:ext cx="404163" cy="258147"/>
            <a:chOff x="3887408" y="5489523"/>
            <a:chExt cx="309153" cy="178427"/>
          </a:xfrm>
        </p:grpSpPr>
        <p:sp>
          <p:nvSpPr>
            <p:cNvPr id="187" name="Rounded Rectangle 186"/>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8" name="Rectangle 187"/>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189" name="Group 188"/>
          <p:cNvGrpSpPr/>
          <p:nvPr/>
        </p:nvGrpSpPr>
        <p:grpSpPr>
          <a:xfrm>
            <a:off x="1752690" y="5445415"/>
            <a:ext cx="365061" cy="245246"/>
            <a:chOff x="3430143" y="5333609"/>
            <a:chExt cx="306442" cy="178427"/>
          </a:xfrm>
        </p:grpSpPr>
        <p:sp>
          <p:nvSpPr>
            <p:cNvPr id="190" name="Rounded Rectangle 189"/>
            <p:cNvSpPr/>
            <p:nvPr/>
          </p:nvSpPr>
          <p:spPr>
            <a:xfrm>
              <a:off x="3482666" y="5333609"/>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91" name="Rectangle 190"/>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192" name="Group 191"/>
          <p:cNvGrpSpPr/>
          <p:nvPr/>
        </p:nvGrpSpPr>
        <p:grpSpPr>
          <a:xfrm>
            <a:off x="1305142" y="5046244"/>
            <a:ext cx="365061" cy="245246"/>
            <a:chOff x="3430143" y="5333609"/>
            <a:chExt cx="306442" cy="178427"/>
          </a:xfrm>
        </p:grpSpPr>
        <p:sp>
          <p:nvSpPr>
            <p:cNvPr id="193" name="Rounded Rectangle 192"/>
            <p:cNvSpPr/>
            <p:nvPr/>
          </p:nvSpPr>
          <p:spPr>
            <a:xfrm>
              <a:off x="3482666" y="5333609"/>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16" name="Rectangle 215"/>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217" name="Group 216"/>
          <p:cNvGrpSpPr/>
          <p:nvPr/>
        </p:nvGrpSpPr>
        <p:grpSpPr>
          <a:xfrm>
            <a:off x="1289553" y="4718469"/>
            <a:ext cx="404163" cy="258147"/>
            <a:chOff x="3887408" y="5489523"/>
            <a:chExt cx="309153" cy="178427"/>
          </a:xfrm>
        </p:grpSpPr>
        <p:sp>
          <p:nvSpPr>
            <p:cNvPr id="218" name="Rounded Rectangle 217"/>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Rectangle 218"/>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220" name="Group 219"/>
          <p:cNvGrpSpPr/>
          <p:nvPr/>
        </p:nvGrpSpPr>
        <p:grpSpPr>
          <a:xfrm>
            <a:off x="914452" y="4707197"/>
            <a:ext cx="404163" cy="258147"/>
            <a:chOff x="3887408" y="5489523"/>
            <a:chExt cx="309153" cy="178427"/>
          </a:xfrm>
        </p:grpSpPr>
        <p:sp>
          <p:nvSpPr>
            <p:cNvPr id="221" name="Rounded Rectangle 220"/>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Rectangle 221"/>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223" name="Group 222"/>
          <p:cNvGrpSpPr/>
          <p:nvPr/>
        </p:nvGrpSpPr>
        <p:grpSpPr>
          <a:xfrm>
            <a:off x="4321903" y="4503575"/>
            <a:ext cx="404163" cy="258147"/>
            <a:chOff x="3887408" y="5489523"/>
            <a:chExt cx="309153" cy="178427"/>
          </a:xfrm>
        </p:grpSpPr>
        <p:sp>
          <p:nvSpPr>
            <p:cNvPr id="224" name="Rounded Rectangle 223"/>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5" name="Rectangle 224"/>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230" name="Group 229"/>
          <p:cNvGrpSpPr/>
          <p:nvPr/>
        </p:nvGrpSpPr>
        <p:grpSpPr>
          <a:xfrm>
            <a:off x="4803798" y="4259817"/>
            <a:ext cx="404163" cy="258147"/>
            <a:chOff x="3887408" y="5489523"/>
            <a:chExt cx="309153" cy="178427"/>
          </a:xfrm>
        </p:grpSpPr>
        <p:sp>
          <p:nvSpPr>
            <p:cNvPr id="231" name="Rounded Rectangle 230"/>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2" name="Rectangle 231"/>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236" name="Group 235"/>
          <p:cNvGrpSpPr/>
          <p:nvPr/>
        </p:nvGrpSpPr>
        <p:grpSpPr>
          <a:xfrm>
            <a:off x="4938653" y="5234520"/>
            <a:ext cx="404163" cy="258147"/>
            <a:chOff x="3887408" y="5489523"/>
            <a:chExt cx="309153" cy="178427"/>
          </a:xfrm>
        </p:grpSpPr>
        <p:sp>
          <p:nvSpPr>
            <p:cNvPr id="237" name="Rounded Rectangle 236"/>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8" name="Rectangle 237"/>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239" name="Group 238"/>
          <p:cNvGrpSpPr/>
          <p:nvPr/>
        </p:nvGrpSpPr>
        <p:grpSpPr>
          <a:xfrm>
            <a:off x="4858962" y="4791494"/>
            <a:ext cx="404163" cy="258147"/>
            <a:chOff x="3887408" y="5489523"/>
            <a:chExt cx="309153" cy="178427"/>
          </a:xfrm>
        </p:grpSpPr>
        <p:sp>
          <p:nvSpPr>
            <p:cNvPr id="240" name="Rounded Rectangle 239"/>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Rectangle 240"/>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242" name="Group 241"/>
          <p:cNvGrpSpPr/>
          <p:nvPr/>
        </p:nvGrpSpPr>
        <p:grpSpPr>
          <a:xfrm>
            <a:off x="5499510" y="4918798"/>
            <a:ext cx="404163" cy="258147"/>
            <a:chOff x="3887408" y="5489523"/>
            <a:chExt cx="309153" cy="178427"/>
          </a:xfrm>
        </p:grpSpPr>
        <p:sp>
          <p:nvSpPr>
            <p:cNvPr id="243" name="Rounded Rectangle 242"/>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Rectangle 243"/>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245" name="Group 244"/>
          <p:cNvGrpSpPr/>
          <p:nvPr/>
        </p:nvGrpSpPr>
        <p:grpSpPr>
          <a:xfrm>
            <a:off x="8095716" y="3900639"/>
            <a:ext cx="404163" cy="258147"/>
            <a:chOff x="3887408" y="5489523"/>
            <a:chExt cx="309153" cy="178427"/>
          </a:xfrm>
        </p:grpSpPr>
        <p:sp>
          <p:nvSpPr>
            <p:cNvPr id="246" name="Rounded Rectangle 245"/>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Rectangle 246"/>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248" name="Group 247"/>
          <p:cNvGrpSpPr/>
          <p:nvPr/>
        </p:nvGrpSpPr>
        <p:grpSpPr>
          <a:xfrm>
            <a:off x="7973068" y="4394710"/>
            <a:ext cx="404163" cy="258147"/>
            <a:chOff x="3887408" y="5489523"/>
            <a:chExt cx="309153" cy="178427"/>
          </a:xfrm>
        </p:grpSpPr>
        <p:sp>
          <p:nvSpPr>
            <p:cNvPr id="249" name="Rounded Rectangle 248"/>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Rectangle 249"/>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251" name="Group 250"/>
          <p:cNvGrpSpPr/>
          <p:nvPr/>
        </p:nvGrpSpPr>
        <p:grpSpPr>
          <a:xfrm>
            <a:off x="9040815" y="4070927"/>
            <a:ext cx="404163" cy="258147"/>
            <a:chOff x="3887408" y="5489523"/>
            <a:chExt cx="309153" cy="178427"/>
          </a:xfrm>
        </p:grpSpPr>
        <p:sp>
          <p:nvSpPr>
            <p:cNvPr id="252" name="Rounded Rectangle 251"/>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Rectangle 252"/>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254" name="Group 253"/>
          <p:cNvGrpSpPr/>
          <p:nvPr/>
        </p:nvGrpSpPr>
        <p:grpSpPr>
          <a:xfrm>
            <a:off x="8944177" y="4551807"/>
            <a:ext cx="404163" cy="258147"/>
            <a:chOff x="3887408" y="5489523"/>
            <a:chExt cx="309153" cy="178427"/>
          </a:xfrm>
        </p:grpSpPr>
        <p:sp>
          <p:nvSpPr>
            <p:cNvPr id="255" name="Rounded Rectangle 254"/>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Rectangle 255"/>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257" name="Group 256"/>
          <p:cNvGrpSpPr/>
          <p:nvPr/>
        </p:nvGrpSpPr>
        <p:grpSpPr>
          <a:xfrm>
            <a:off x="9870832" y="4982756"/>
            <a:ext cx="404163" cy="258147"/>
            <a:chOff x="3887408" y="5489523"/>
            <a:chExt cx="309153" cy="178427"/>
          </a:xfrm>
        </p:grpSpPr>
        <p:sp>
          <p:nvSpPr>
            <p:cNvPr id="258" name="Rounded Rectangle 257"/>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9" name="Rectangle 258"/>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260" name="Group 259"/>
          <p:cNvGrpSpPr/>
          <p:nvPr/>
        </p:nvGrpSpPr>
        <p:grpSpPr>
          <a:xfrm>
            <a:off x="10156546" y="4588845"/>
            <a:ext cx="404163" cy="258147"/>
            <a:chOff x="3887408" y="5489523"/>
            <a:chExt cx="309153" cy="178427"/>
          </a:xfrm>
        </p:grpSpPr>
        <p:sp>
          <p:nvSpPr>
            <p:cNvPr id="261" name="Rounded Rectangle 260"/>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2" name="Rectangle 261"/>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263" name="Group 262"/>
          <p:cNvGrpSpPr/>
          <p:nvPr/>
        </p:nvGrpSpPr>
        <p:grpSpPr>
          <a:xfrm>
            <a:off x="10436773" y="5094218"/>
            <a:ext cx="404163" cy="258147"/>
            <a:chOff x="3887408" y="5489523"/>
            <a:chExt cx="309153" cy="178427"/>
          </a:xfrm>
        </p:grpSpPr>
        <p:sp>
          <p:nvSpPr>
            <p:cNvPr id="264" name="Rounded Rectangle 263"/>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5" name="Rectangle 264"/>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266" name="Group 265"/>
          <p:cNvGrpSpPr/>
          <p:nvPr/>
        </p:nvGrpSpPr>
        <p:grpSpPr>
          <a:xfrm>
            <a:off x="8489369" y="4234098"/>
            <a:ext cx="404163" cy="258147"/>
            <a:chOff x="3887408" y="5489523"/>
            <a:chExt cx="309153" cy="178427"/>
          </a:xfrm>
        </p:grpSpPr>
        <p:sp>
          <p:nvSpPr>
            <p:cNvPr id="267" name="Rounded Rectangle 266"/>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8" name="Rectangle 267"/>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spTree>
    <p:custDataLst>
      <p:tags r:id="rId1"/>
    </p:custDataLst>
    <p:extLst>
      <p:ext uri="{BB962C8B-B14F-4D97-AF65-F5344CB8AC3E}">
        <p14:creationId xmlns:p14="http://schemas.microsoft.com/office/powerpoint/2010/main" val="4169541827"/>
      </p:ext>
    </p:extLst>
  </p:cSld>
  <p:clrMapOvr>
    <a:masterClrMapping/>
  </p:clrMapOvr>
  <mc:AlternateContent xmlns:mc="http://schemas.openxmlformats.org/markup-compatibility/2006" xmlns:p14="http://schemas.microsoft.com/office/powerpoint/2010/main">
    <mc:Choice Requires="p14">
      <p:transition spd="slow" p14:dur="2000" advTm="62191"/>
    </mc:Choice>
    <mc:Fallback xmlns="">
      <p:transition spd="slow" advTm="621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6|0.6|0.4|0.4|2.9|0.8|0.7"/>
</p:tagLst>
</file>

<file path=ppt/tags/tag10.xml><?xml version="1.0" encoding="utf-8"?>
<p:tagLst xmlns:a="http://schemas.openxmlformats.org/drawingml/2006/main" xmlns:r="http://schemas.openxmlformats.org/officeDocument/2006/relationships" xmlns:p="http://schemas.openxmlformats.org/presentationml/2006/main">
  <p:tag name="TIMING" val="|0.6"/>
</p:tagLst>
</file>

<file path=ppt/tags/tag11.xml><?xml version="1.0" encoding="utf-8"?>
<p:tagLst xmlns:a="http://schemas.openxmlformats.org/drawingml/2006/main" xmlns:r="http://schemas.openxmlformats.org/officeDocument/2006/relationships" xmlns:p="http://schemas.openxmlformats.org/presentationml/2006/main">
  <p:tag name="TIMING" val="|0.6|0.6|0.5|0.2|0.3|0.2|0.5|0.6|0.5"/>
</p:tagLst>
</file>

<file path=ppt/tags/tag12.xml><?xml version="1.0" encoding="utf-8"?>
<p:tagLst xmlns:a="http://schemas.openxmlformats.org/drawingml/2006/main" xmlns:r="http://schemas.openxmlformats.org/officeDocument/2006/relationships" xmlns:p="http://schemas.openxmlformats.org/presentationml/2006/main">
  <p:tag name="TIMING" val="|0.4|0.3|0.5|0.2|0.2|0.2|0.3|0.4"/>
</p:tagLst>
</file>

<file path=ppt/tags/tag13.xml><?xml version="1.0" encoding="utf-8"?>
<p:tagLst xmlns:a="http://schemas.openxmlformats.org/drawingml/2006/main" xmlns:r="http://schemas.openxmlformats.org/officeDocument/2006/relationships" xmlns:p="http://schemas.openxmlformats.org/presentationml/2006/main">
  <p:tag name="TIMING" val="|2.6"/>
</p:tagLst>
</file>

<file path=ppt/tags/tag14.xml><?xml version="1.0" encoding="utf-8"?>
<p:tagLst xmlns:a="http://schemas.openxmlformats.org/drawingml/2006/main" xmlns:r="http://schemas.openxmlformats.org/officeDocument/2006/relationships" xmlns:p="http://schemas.openxmlformats.org/presentationml/2006/main">
  <p:tag name="TIMING" val="|0.8|0.4|0.4|0.4|0.4|0.3|0.3|0.3|0.2|0.3|0.3|0.3|0.2|0.3"/>
</p:tagLst>
</file>

<file path=ppt/tags/tag15.xml><?xml version="1.0" encoding="utf-8"?>
<p:tagLst xmlns:a="http://schemas.openxmlformats.org/drawingml/2006/main" xmlns:r="http://schemas.openxmlformats.org/officeDocument/2006/relationships" xmlns:p="http://schemas.openxmlformats.org/presentationml/2006/main">
  <p:tag name="TIMING" val="|0.4|0.3|0.3|0.2|0.2|0.2|0.2|0.2|0.3|0.4"/>
</p:tagLst>
</file>

<file path=ppt/tags/tag16.xml><?xml version="1.0" encoding="utf-8"?>
<p:tagLst xmlns:a="http://schemas.openxmlformats.org/drawingml/2006/main" xmlns:r="http://schemas.openxmlformats.org/officeDocument/2006/relationships" xmlns:p="http://schemas.openxmlformats.org/presentationml/2006/main">
  <p:tag name="TIMING" val="|0.5|0.5|0.2|0.2|0.4|0.4|0.3|0.2"/>
</p:tagLst>
</file>

<file path=ppt/tags/tag17.xml><?xml version="1.0" encoding="utf-8"?>
<p:tagLst xmlns:a="http://schemas.openxmlformats.org/drawingml/2006/main" xmlns:r="http://schemas.openxmlformats.org/officeDocument/2006/relationships" xmlns:p="http://schemas.openxmlformats.org/presentationml/2006/main">
  <p:tag name="TIMING" val="|0.4|0.2|0.4|0.5|0.3|0.4|0.7|0.2|0.3|0.4|0.5|0.7|0.3|0.2|0.6"/>
</p:tagLst>
</file>

<file path=ppt/tags/tag18.xml><?xml version="1.0" encoding="utf-8"?>
<p:tagLst xmlns:a="http://schemas.openxmlformats.org/drawingml/2006/main" xmlns:r="http://schemas.openxmlformats.org/officeDocument/2006/relationships" xmlns:p="http://schemas.openxmlformats.org/presentationml/2006/main">
  <p:tag name="TIMING" val="|0.9|0.6|0.3|0.6"/>
</p:tagLst>
</file>

<file path=ppt/tags/tag19.xml><?xml version="1.0" encoding="utf-8"?>
<p:tagLst xmlns:a="http://schemas.openxmlformats.org/drawingml/2006/main" xmlns:r="http://schemas.openxmlformats.org/officeDocument/2006/relationships" xmlns:p="http://schemas.openxmlformats.org/presentationml/2006/main">
  <p:tag name="TIMING" val="|0.6|0.4|0.5|0.3|0.5|0.6|0.7|0.6|0.8|0.6"/>
</p:tagLst>
</file>

<file path=ppt/tags/tag2.xml><?xml version="1.0" encoding="utf-8"?>
<p:tagLst xmlns:a="http://schemas.openxmlformats.org/drawingml/2006/main" xmlns:r="http://schemas.openxmlformats.org/officeDocument/2006/relationships" xmlns:p="http://schemas.openxmlformats.org/presentationml/2006/main">
  <p:tag name="TIMING" val="|0.9|0.5|0.9|0.8|1.2|1|0.7|0.5|0.5|0.6"/>
</p:tagLst>
</file>

<file path=ppt/tags/tag20.xml><?xml version="1.0" encoding="utf-8"?>
<p:tagLst xmlns:a="http://schemas.openxmlformats.org/drawingml/2006/main" xmlns:r="http://schemas.openxmlformats.org/officeDocument/2006/relationships" xmlns:p="http://schemas.openxmlformats.org/presentationml/2006/main">
  <p:tag name="TIMING" val="|0.5|0.3|0.3|0.6|0.6"/>
</p:tagLst>
</file>

<file path=ppt/tags/tag21.xml><?xml version="1.0" encoding="utf-8"?>
<p:tagLst xmlns:a="http://schemas.openxmlformats.org/drawingml/2006/main" xmlns:r="http://schemas.openxmlformats.org/officeDocument/2006/relationships" xmlns:p="http://schemas.openxmlformats.org/presentationml/2006/main">
  <p:tag name="TIMING" val="|0.5|0.8|0.6|1.5|24.6"/>
</p:tagLst>
</file>

<file path=ppt/tags/tag22.xml><?xml version="1.0" encoding="utf-8"?>
<p:tagLst xmlns:a="http://schemas.openxmlformats.org/drawingml/2006/main" xmlns:r="http://schemas.openxmlformats.org/officeDocument/2006/relationships" xmlns:p="http://schemas.openxmlformats.org/presentationml/2006/main">
  <p:tag name="TIMING" val="|0.5|0.8|0.6|1.5|24.6"/>
</p:tagLst>
</file>

<file path=ppt/tags/tag23.xml><?xml version="1.0" encoding="utf-8"?>
<p:tagLst xmlns:a="http://schemas.openxmlformats.org/drawingml/2006/main" xmlns:r="http://schemas.openxmlformats.org/officeDocument/2006/relationships" xmlns:p="http://schemas.openxmlformats.org/presentationml/2006/main">
  <p:tag name="TIMING" val="|0.5|0.8|0.6|1.5|24.6"/>
</p:tagLst>
</file>

<file path=ppt/tags/tag24.xml><?xml version="1.0" encoding="utf-8"?>
<p:tagLst xmlns:a="http://schemas.openxmlformats.org/drawingml/2006/main" xmlns:r="http://schemas.openxmlformats.org/officeDocument/2006/relationships" xmlns:p="http://schemas.openxmlformats.org/presentationml/2006/main">
  <p:tag name="TIMING" val="|0.5|0.8|0.6|1.5|24.6"/>
</p:tagLst>
</file>

<file path=ppt/tags/tag25.xml><?xml version="1.0" encoding="utf-8"?>
<p:tagLst xmlns:a="http://schemas.openxmlformats.org/drawingml/2006/main" xmlns:r="http://schemas.openxmlformats.org/officeDocument/2006/relationships" xmlns:p="http://schemas.openxmlformats.org/presentationml/2006/main">
  <p:tag name="TIMING" val="|0.5|0.8|0.6|1.5|24.6"/>
</p:tagLst>
</file>

<file path=ppt/tags/tag26.xml><?xml version="1.0" encoding="utf-8"?>
<p:tagLst xmlns:a="http://schemas.openxmlformats.org/drawingml/2006/main" xmlns:r="http://schemas.openxmlformats.org/officeDocument/2006/relationships" xmlns:p="http://schemas.openxmlformats.org/presentationml/2006/main">
  <p:tag name="TIMING" val="|0.5|0.8|0.6|1.5|24.6"/>
</p:tagLst>
</file>

<file path=ppt/tags/tag27.xml><?xml version="1.0" encoding="utf-8"?>
<p:tagLst xmlns:a="http://schemas.openxmlformats.org/drawingml/2006/main" xmlns:r="http://schemas.openxmlformats.org/officeDocument/2006/relationships" xmlns:p="http://schemas.openxmlformats.org/presentationml/2006/main">
  <p:tag name="TIMING" val="|0.5|0.8|0.6|1.5|24.6"/>
</p:tagLst>
</file>

<file path=ppt/tags/tag28.xml><?xml version="1.0" encoding="utf-8"?>
<p:tagLst xmlns:a="http://schemas.openxmlformats.org/drawingml/2006/main" xmlns:r="http://schemas.openxmlformats.org/officeDocument/2006/relationships" xmlns:p="http://schemas.openxmlformats.org/presentationml/2006/main">
  <p:tag name="TIMING" val="|0.5|0.8|0.6|1.5|24.6"/>
</p:tagLst>
</file>

<file path=ppt/tags/tag29.xml><?xml version="1.0" encoding="utf-8"?>
<p:tagLst xmlns:a="http://schemas.openxmlformats.org/drawingml/2006/main" xmlns:r="http://schemas.openxmlformats.org/officeDocument/2006/relationships" xmlns:p="http://schemas.openxmlformats.org/presentationml/2006/main">
  <p:tag name="TIMING" val="|0.5|0.8|0.6|1.5|24.6"/>
</p:tagLst>
</file>

<file path=ppt/tags/tag3.xml><?xml version="1.0" encoding="utf-8"?>
<p:tagLst xmlns:a="http://schemas.openxmlformats.org/drawingml/2006/main" xmlns:r="http://schemas.openxmlformats.org/officeDocument/2006/relationships" xmlns:p="http://schemas.openxmlformats.org/presentationml/2006/main">
  <p:tag name="TIMING" val="|0.6|0.5|0.5|1.3|0.9|1.5|1.4"/>
</p:tagLst>
</file>

<file path=ppt/tags/tag30.xml><?xml version="1.0" encoding="utf-8"?>
<p:tagLst xmlns:a="http://schemas.openxmlformats.org/drawingml/2006/main" xmlns:r="http://schemas.openxmlformats.org/officeDocument/2006/relationships" xmlns:p="http://schemas.openxmlformats.org/presentationml/2006/main">
  <p:tag name="TIMING" val="|0.5|0.8|0.6|1.5|24.6"/>
</p:tagLst>
</file>

<file path=ppt/tags/tag31.xml><?xml version="1.0" encoding="utf-8"?>
<p:tagLst xmlns:a="http://schemas.openxmlformats.org/drawingml/2006/main" xmlns:r="http://schemas.openxmlformats.org/officeDocument/2006/relationships" xmlns:p="http://schemas.openxmlformats.org/presentationml/2006/main">
  <p:tag name="TIMING" val="|0.5|0.8|0.6|1.5|24.6"/>
</p:tagLst>
</file>

<file path=ppt/tags/tag32.xml><?xml version="1.0" encoding="utf-8"?>
<p:tagLst xmlns:a="http://schemas.openxmlformats.org/drawingml/2006/main" xmlns:r="http://schemas.openxmlformats.org/officeDocument/2006/relationships" xmlns:p="http://schemas.openxmlformats.org/presentationml/2006/main">
  <p:tag name="TIMING" val="|0.5|0.8|0.6|1.5|24.6"/>
</p:tagLst>
</file>

<file path=ppt/tags/tag33.xml><?xml version="1.0" encoding="utf-8"?>
<p:tagLst xmlns:a="http://schemas.openxmlformats.org/drawingml/2006/main" xmlns:r="http://schemas.openxmlformats.org/officeDocument/2006/relationships" xmlns:p="http://schemas.openxmlformats.org/presentationml/2006/main">
  <p:tag name="TIMING" val="|0.5|0.8|1.4|45.1"/>
</p:tagLst>
</file>

<file path=ppt/tags/tag34.xml><?xml version="1.0" encoding="utf-8"?>
<p:tagLst xmlns:a="http://schemas.openxmlformats.org/drawingml/2006/main" xmlns:r="http://schemas.openxmlformats.org/officeDocument/2006/relationships" xmlns:p="http://schemas.openxmlformats.org/presentationml/2006/main">
  <p:tag name="TIMING" val="|0.5|15.9|0.9|9.3"/>
</p:tagLst>
</file>

<file path=ppt/tags/tag35.xml><?xml version="1.0" encoding="utf-8"?>
<p:tagLst xmlns:a="http://schemas.openxmlformats.org/drawingml/2006/main" xmlns:r="http://schemas.openxmlformats.org/officeDocument/2006/relationships" xmlns:p="http://schemas.openxmlformats.org/presentationml/2006/main">
  <p:tag name="TIMING" val="|0.5|15.9|0.9|9.3"/>
</p:tagLst>
</file>

<file path=ppt/tags/tag36.xml><?xml version="1.0" encoding="utf-8"?>
<p:tagLst xmlns:a="http://schemas.openxmlformats.org/drawingml/2006/main" xmlns:r="http://schemas.openxmlformats.org/officeDocument/2006/relationships" xmlns:p="http://schemas.openxmlformats.org/presentationml/2006/main">
  <p:tag name="TIMING" val="|0.5|15.9|0.9|9.3"/>
</p:tagLst>
</file>

<file path=ppt/tags/tag37.xml><?xml version="1.0" encoding="utf-8"?>
<p:tagLst xmlns:a="http://schemas.openxmlformats.org/drawingml/2006/main" xmlns:r="http://schemas.openxmlformats.org/officeDocument/2006/relationships" xmlns:p="http://schemas.openxmlformats.org/presentationml/2006/main">
  <p:tag name="TIMING" val="|0.5|15.9|0.9|9.3"/>
</p:tagLst>
</file>

<file path=ppt/tags/tag38.xml><?xml version="1.0" encoding="utf-8"?>
<p:tagLst xmlns:a="http://schemas.openxmlformats.org/drawingml/2006/main" xmlns:r="http://schemas.openxmlformats.org/officeDocument/2006/relationships" xmlns:p="http://schemas.openxmlformats.org/presentationml/2006/main">
  <p:tag name="TIMING" val="|0.5|15.9|0.9|9.3"/>
</p:tagLst>
</file>

<file path=ppt/tags/tag39.xml><?xml version="1.0" encoding="utf-8"?>
<p:tagLst xmlns:a="http://schemas.openxmlformats.org/drawingml/2006/main" xmlns:r="http://schemas.openxmlformats.org/officeDocument/2006/relationships" xmlns:p="http://schemas.openxmlformats.org/presentationml/2006/main">
  <p:tag name="TIMING" val="|0.5|15.9|0.9|9.3"/>
</p:tagLst>
</file>

<file path=ppt/tags/tag4.xml><?xml version="1.0" encoding="utf-8"?>
<p:tagLst xmlns:a="http://schemas.openxmlformats.org/drawingml/2006/main" xmlns:r="http://schemas.openxmlformats.org/officeDocument/2006/relationships" xmlns:p="http://schemas.openxmlformats.org/presentationml/2006/main">
  <p:tag name="TIMING" val="|1.1|1.4|1.1|1.2|2.4|0.9|2.1"/>
</p:tagLst>
</file>

<file path=ppt/tags/tag40.xml><?xml version="1.0" encoding="utf-8"?>
<p:tagLst xmlns:a="http://schemas.openxmlformats.org/drawingml/2006/main" xmlns:r="http://schemas.openxmlformats.org/officeDocument/2006/relationships" xmlns:p="http://schemas.openxmlformats.org/presentationml/2006/main">
  <p:tag name="TIMING" val="|0.5|15.9|0.9|9.3"/>
</p:tagLst>
</file>

<file path=ppt/tags/tag41.xml><?xml version="1.0" encoding="utf-8"?>
<p:tagLst xmlns:a="http://schemas.openxmlformats.org/drawingml/2006/main" xmlns:r="http://schemas.openxmlformats.org/officeDocument/2006/relationships" xmlns:p="http://schemas.openxmlformats.org/presentationml/2006/main">
  <p:tag name="TIMING" val="|0.5|15.9|0.9|9.3"/>
</p:tagLst>
</file>

<file path=ppt/tags/tag42.xml><?xml version="1.0" encoding="utf-8"?>
<p:tagLst xmlns:a="http://schemas.openxmlformats.org/drawingml/2006/main" xmlns:r="http://schemas.openxmlformats.org/officeDocument/2006/relationships" xmlns:p="http://schemas.openxmlformats.org/presentationml/2006/main">
  <p:tag name="TIMING" val="|0.5|15.9|0.9|9.3"/>
</p:tagLst>
</file>

<file path=ppt/tags/tag43.xml><?xml version="1.0" encoding="utf-8"?>
<p:tagLst xmlns:a="http://schemas.openxmlformats.org/drawingml/2006/main" xmlns:r="http://schemas.openxmlformats.org/officeDocument/2006/relationships" xmlns:p="http://schemas.openxmlformats.org/presentationml/2006/main">
  <p:tag name="TIMING" val="|0.5|15.9|0.9|9.3"/>
</p:tagLst>
</file>

<file path=ppt/tags/tag44.xml><?xml version="1.0" encoding="utf-8"?>
<p:tagLst xmlns:a="http://schemas.openxmlformats.org/drawingml/2006/main" xmlns:r="http://schemas.openxmlformats.org/officeDocument/2006/relationships" xmlns:p="http://schemas.openxmlformats.org/presentationml/2006/main">
  <p:tag name="TIMING" val="|0.3|0.4|0.5|0.7|0.4|1"/>
</p:tagLst>
</file>

<file path=ppt/tags/tag45.xml><?xml version="1.0" encoding="utf-8"?>
<p:tagLst xmlns:a="http://schemas.openxmlformats.org/drawingml/2006/main" xmlns:r="http://schemas.openxmlformats.org/officeDocument/2006/relationships" xmlns:p="http://schemas.openxmlformats.org/presentationml/2006/main">
  <p:tag name="TIMING" val="|1.1|0.7|1.4"/>
</p:tagLst>
</file>

<file path=ppt/tags/tag46.xml><?xml version="1.0" encoding="utf-8"?>
<p:tagLst xmlns:a="http://schemas.openxmlformats.org/drawingml/2006/main" xmlns:r="http://schemas.openxmlformats.org/officeDocument/2006/relationships" xmlns:p="http://schemas.openxmlformats.org/presentationml/2006/main">
  <p:tag name="TIMING" val="|1.1|0.7|1.4"/>
</p:tagLst>
</file>

<file path=ppt/tags/tag47.xml><?xml version="1.0" encoding="utf-8"?>
<p:tagLst xmlns:a="http://schemas.openxmlformats.org/drawingml/2006/main" xmlns:r="http://schemas.openxmlformats.org/officeDocument/2006/relationships" xmlns:p="http://schemas.openxmlformats.org/presentationml/2006/main">
  <p:tag name="TIMING" val="|3.5|0.7|2.4|0.8|2.7|1.2|0.5|1|69.9"/>
</p:tagLst>
</file>

<file path=ppt/tags/tag48.xml><?xml version="1.0" encoding="utf-8"?>
<p:tagLst xmlns:a="http://schemas.openxmlformats.org/drawingml/2006/main" xmlns:r="http://schemas.openxmlformats.org/officeDocument/2006/relationships" xmlns:p="http://schemas.openxmlformats.org/presentationml/2006/main">
  <p:tag name="TIMING" val="|0.5"/>
</p:tagLst>
</file>

<file path=ppt/tags/tag5.xml><?xml version="1.0" encoding="utf-8"?>
<p:tagLst xmlns:a="http://schemas.openxmlformats.org/drawingml/2006/main" xmlns:r="http://schemas.openxmlformats.org/officeDocument/2006/relationships" xmlns:p="http://schemas.openxmlformats.org/presentationml/2006/main">
  <p:tag name="TIMING" val="|0.7|1.7|2.6|1.6|3.4|0.9"/>
</p:tagLst>
</file>

<file path=ppt/tags/tag6.xml><?xml version="1.0" encoding="utf-8"?>
<p:tagLst xmlns:a="http://schemas.openxmlformats.org/drawingml/2006/main" xmlns:r="http://schemas.openxmlformats.org/officeDocument/2006/relationships" xmlns:p="http://schemas.openxmlformats.org/presentationml/2006/main">
  <p:tag name="TIMING" val="|2|0.1|0.4|0.1|0.2|0.2|0.1|0.2|0.2|0.2|0.2|0.2|0.2|0.2|0.2|0.2|0.2|0.2|0.2|0.2|0.5|0.6|0.6|0.2|0.2|0.2|0.5|0.5"/>
</p:tagLst>
</file>

<file path=ppt/tags/tag7.xml><?xml version="1.0" encoding="utf-8"?>
<p:tagLst xmlns:a="http://schemas.openxmlformats.org/drawingml/2006/main" xmlns:r="http://schemas.openxmlformats.org/officeDocument/2006/relationships" xmlns:p="http://schemas.openxmlformats.org/presentationml/2006/main">
  <p:tag name="TIMING" val="|1.2|0.2|0.1|0.2|0.2|0.2|0.2|0.2|0.2|0.2|0.2|0.2|0.4|0.1|0.3|0.4|0.2|0.4|1.1|0.8|0.6|1.7|1.2|1.9|0.6|0.5|2.1|4.1"/>
</p:tagLst>
</file>

<file path=ppt/tags/tag8.xml><?xml version="1.0" encoding="utf-8"?>
<p:tagLst xmlns:a="http://schemas.openxmlformats.org/drawingml/2006/main" xmlns:r="http://schemas.openxmlformats.org/officeDocument/2006/relationships" xmlns:p="http://schemas.openxmlformats.org/presentationml/2006/main">
  <p:tag name="TIMING" val="|61.2"/>
</p:tagLst>
</file>

<file path=ppt/tags/tag9.xml><?xml version="1.0" encoding="utf-8"?>
<p:tagLst xmlns:a="http://schemas.openxmlformats.org/drawingml/2006/main" xmlns:r="http://schemas.openxmlformats.org/officeDocument/2006/relationships" xmlns:p="http://schemas.openxmlformats.org/presentationml/2006/main">
  <p:tag name="TIMING" val="|0.5|0.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6691</TotalTime>
  <Words>4224</Words>
  <Application>Microsoft Office PowerPoint</Application>
  <PresentationFormat>Widescreen</PresentationFormat>
  <Paragraphs>1651</Paragraphs>
  <Slides>77</Slides>
  <Notes>76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Agency FB</vt:lpstr>
      <vt:lpstr>Arial</vt:lpstr>
      <vt:lpstr>Book Antiqua</vt:lpstr>
      <vt:lpstr>Calibri</vt:lpstr>
      <vt:lpstr>Calibri Light</vt:lpstr>
      <vt:lpstr>Cambria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1106</cp:revision>
  <dcterms:created xsi:type="dcterms:W3CDTF">2017-04-05T03:10:14Z</dcterms:created>
  <dcterms:modified xsi:type="dcterms:W3CDTF">2017-04-17T03:08:43Z</dcterms:modified>
</cp:coreProperties>
</file>