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1" r:id="rId4"/>
    <p:sldId id="285" r:id="rId5"/>
    <p:sldId id="286" r:id="rId6"/>
    <p:sldId id="284" r:id="rId7"/>
    <p:sldId id="282" r:id="rId8"/>
    <p:sldId id="283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5722"/>
    <a:srgbClr val="388E3C"/>
    <a:srgbClr val="7C4DFF"/>
    <a:srgbClr val="D59CD5"/>
    <a:srgbClr val="7BB67B"/>
    <a:srgbClr val="F17F7A"/>
    <a:srgbClr val="838EE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84140" autoAdjust="0"/>
  </p:normalViewPr>
  <p:slideViewPr>
    <p:cSldViewPr snapToGrid="0">
      <p:cViewPr>
        <p:scale>
          <a:sx n="75" d="100"/>
          <a:sy n="75" d="100"/>
        </p:scale>
        <p:origin x="307" y="43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7AE2-511A-4C13-8BE6-31E62D1AB770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AB29-2DA3-4135-8B30-9D32DE0D8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78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6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80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62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2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2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AB29-2DA3-4135-8B30-9D32DE0D867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6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1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3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67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7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8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7EE-4B04-420D-9F82-674DFD7660E3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8C50-C6C5-4DB5-9FB5-25999F8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3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2468880" y="1339087"/>
            <a:ext cx="7264400" cy="1198880"/>
          </a:xfrm>
          <a:prstGeom prst="parallelogram">
            <a:avLst>
              <a:gd name="adj" fmla="val 27542"/>
            </a:avLst>
          </a:prstGeom>
          <a:noFill/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Incremental Record Linkage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89710" y="4353560"/>
            <a:ext cx="3651457" cy="1819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Presented By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Abir Bin Ayub Khan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C131001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Spring’13, Dept. of CSE, IIUC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88342" y="4353561"/>
            <a:ext cx="4069498" cy="181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Presented To </a:t>
            </a:r>
          </a:p>
          <a:p>
            <a:r>
              <a:rPr lang="en-US" sz="2400" dirty="0" err="1" smtClean="0">
                <a:solidFill>
                  <a:srgbClr val="212121"/>
                </a:solidFill>
                <a:latin typeface="Agency FB" panose="020B0503020202020204" pitchFamily="34" charset="0"/>
              </a:rPr>
              <a:t>Shahidul</a:t>
            </a:r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 Islam Khan (</a:t>
            </a:r>
            <a:r>
              <a:rPr lang="en-US" sz="2400" dirty="0" err="1" smtClean="0">
                <a:solidFill>
                  <a:srgbClr val="212121"/>
                </a:solidFill>
                <a:latin typeface="Agency FB" panose="020B0503020202020204" pitchFamily="34" charset="0"/>
              </a:rPr>
              <a:t>Nayeem</a:t>
            </a:r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)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Doctoral Fellow, Dept. of CSE, BUET</a:t>
            </a:r>
          </a:p>
          <a:p>
            <a:r>
              <a:rPr lang="en-US" sz="2400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Associate Professor, Dept. of CSE, IIUC</a:t>
            </a:r>
            <a:endParaRPr lang="en-GB" sz="2400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01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"/>
    </mc:Choice>
    <mc:Fallback xmlns="">
      <p:transition spd="slow" advTm="25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07127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894803" y="2634092"/>
            <a:ext cx="2316362" cy="15136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Thank </a:t>
            </a:r>
            <a:endParaRPr lang="en-GB" sz="7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7587" y="2823814"/>
            <a:ext cx="2403433" cy="10936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You</a:t>
            </a:r>
            <a:endParaRPr lang="en-GB" sz="7200" dirty="0">
              <a:solidFill>
                <a:srgbClr val="FF572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1755649" y="569773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00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Overview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69942" y="3207259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An Efficient Solution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69942" y="1044955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69942" y="1765723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Problem Statement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69942" y="2486491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Optimal Incremental Solution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69942" y="3928027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Experimental Evaluation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69942" y="4648795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Related Work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69942" y="5369562"/>
            <a:ext cx="722376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Conclusion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3" grpId="0" animBg="1"/>
      <p:bldP spid="44" grpId="0" animBg="1"/>
      <p:bldP spid="46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/>
          <p:cNvSpPr/>
          <p:nvPr/>
        </p:nvSpPr>
        <p:spPr>
          <a:xfrm>
            <a:off x="6490920" y="4191090"/>
            <a:ext cx="830157" cy="1180705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8872289" y="3719578"/>
            <a:ext cx="1972017" cy="1839291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10421006" y="5164436"/>
            <a:ext cx="984041" cy="908026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7665857" y="4144129"/>
            <a:ext cx="830157" cy="1180705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3855618" y="3549580"/>
            <a:ext cx="2288728" cy="2673752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53373"/>
              </p:ext>
            </p:extLst>
          </p:nvPr>
        </p:nvGraphicFramePr>
        <p:xfrm>
          <a:off x="224264" y="3605133"/>
          <a:ext cx="8229599" cy="3017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084"/>
                <a:gridCol w="664842"/>
                <a:gridCol w="562301"/>
                <a:gridCol w="1453495"/>
                <a:gridCol w="2090061"/>
                <a:gridCol w="1633855"/>
                <a:gridCol w="1304961"/>
              </a:tblGrid>
              <a:tr h="266007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Biz 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 address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city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phone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266007">
                <a:tc rowSpan="10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D0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 STE ST1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0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340 MISSION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i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2660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333 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4155434786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0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r7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52 California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4153988630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r8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52 CALIFORNIA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4153988630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0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r9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295 California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4159862349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295 California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4469326" y="4115775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4469325" y="503670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319427" y="4632915"/>
            <a:ext cx="151684" cy="151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18412" y="5598265"/>
            <a:ext cx="110889" cy="11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35535" y="473100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975069" y="470187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9522284" y="4225075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9550513" y="5067635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0387417" y="458868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10688858" y="5630942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>
            <a:stCxn id="45" idx="4"/>
            <a:endCxn id="46" idx="0"/>
          </p:cNvCxnSpPr>
          <p:nvPr/>
        </p:nvCxnSpPr>
        <p:spPr>
          <a:xfrm flipH="1">
            <a:off x="4547049" y="4271223"/>
            <a:ext cx="1" cy="76548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5"/>
            <a:endCxn id="48" idx="1"/>
          </p:cNvCxnSpPr>
          <p:nvPr/>
        </p:nvCxnSpPr>
        <p:spPr>
          <a:xfrm>
            <a:off x="4602008" y="5169391"/>
            <a:ext cx="732643" cy="445113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4"/>
            <a:endCxn id="48" idx="0"/>
          </p:cNvCxnSpPr>
          <p:nvPr/>
        </p:nvCxnSpPr>
        <p:spPr>
          <a:xfrm flipH="1">
            <a:off x="5373857" y="4784599"/>
            <a:ext cx="21412" cy="813666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6"/>
            <a:endCxn id="47" idx="1"/>
          </p:cNvCxnSpPr>
          <p:nvPr/>
        </p:nvCxnSpPr>
        <p:spPr>
          <a:xfrm>
            <a:off x="4624774" y="4193499"/>
            <a:ext cx="716867" cy="46163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7" idx="3"/>
            <a:endCxn id="46" idx="7"/>
          </p:cNvCxnSpPr>
          <p:nvPr/>
        </p:nvCxnSpPr>
        <p:spPr>
          <a:xfrm flipH="1">
            <a:off x="4602008" y="4762385"/>
            <a:ext cx="739633" cy="29708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4"/>
            <a:endCxn id="52" idx="0"/>
          </p:cNvCxnSpPr>
          <p:nvPr/>
        </p:nvCxnSpPr>
        <p:spPr>
          <a:xfrm>
            <a:off x="9600008" y="4380523"/>
            <a:ext cx="28229" cy="68711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1" idx="6"/>
            <a:endCxn id="53" idx="1"/>
          </p:cNvCxnSpPr>
          <p:nvPr/>
        </p:nvCxnSpPr>
        <p:spPr>
          <a:xfrm>
            <a:off x="9677732" y="4302799"/>
            <a:ext cx="732450" cy="30865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3" idx="4"/>
            <a:endCxn id="54" idx="0"/>
          </p:cNvCxnSpPr>
          <p:nvPr/>
        </p:nvCxnSpPr>
        <p:spPr>
          <a:xfrm>
            <a:off x="10465141" y="4744132"/>
            <a:ext cx="301441" cy="88681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3"/>
            <a:endCxn id="52" idx="6"/>
          </p:cNvCxnSpPr>
          <p:nvPr/>
        </p:nvCxnSpPr>
        <p:spPr>
          <a:xfrm flipH="1">
            <a:off x="9705961" y="4721367"/>
            <a:ext cx="704221" cy="42399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64941" y="1615440"/>
            <a:ext cx="3232866" cy="10412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1(a): </a:t>
            </a:r>
          </a:p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Original business listings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4941" y="4442898"/>
            <a:ext cx="3167714" cy="104122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1(b): </a:t>
            </a:r>
          </a:p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Record Linkage Results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57126" y="3483034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864055" y="4024987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17208" y="4078043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691036" y="3605133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767222" y="5052130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096371" y="3795663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57853" y="5067635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156414" y="5625371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GB" sz="1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479337" y="4329134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720918" y="4834717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854723" y="4784819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9148883" y="3933912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612235" y="5114432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0479256" y="4233171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9</a:t>
            </a:r>
            <a:endParaRPr lang="en-GB" sz="1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0608916" y="5653709"/>
            <a:ext cx="515312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339064" y="4573968"/>
            <a:ext cx="368291" cy="245246"/>
            <a:chOff x="3887408" y="5489523"/>
            <a:chExt cx="309153" cy="178427"/>
          </a:xfrm>
        </p:grpSpPr>
        <p:sp>
          <p:nvSpPr>
            <p:cNvPr id="158" name="Rounded Rectangle 15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892722" y="4372722"/>
            <a:ext cx="368291" cy="245246"/>
            <a:chOff x="3887408" y="5489523"/>
            <a:chExt cx="309153" cy="178427"/>
          </a:xfrm>
        </p:grpSpPr>
        <p:sp>
          <p:nvSpPr>
            <p:cNvPr id="167" name="Rounded Rectangle 166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9830112" y="4343438"/>
            <a:ext cx="368291" cy="245246"/>
            <a:chOff x="3887408" y="5489523"/>
            <a:chExt cx="309153" cy="178427"/>
          </a:xfrm>
        </p:grpSpPr>
        <p:sp>
          <p:nvSpPr>
            <p:cNvPr id="170" name="Rounded Rectangle 169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9830112" y="4819214"/>
            <a:ext cx="368291" cy="245246"/>
            <a:chOff x="3887408" y="5489523"/>
            <a:chExt cx="309153" cy="178427"/>
          </a:xfrm>
        </p:grpSpPr>
        <p:sp>
          <p:nvSpPr>
            <p:cNvPr id="173" name="Rounded Rectangle 172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0377025" y="4883154"/>
            <a:ext cx="368291" cy="245246"/>
            <a:chOff x="3887408" y="5489523"/>
            <a:chExt cx="309153" cy="178427"/>
          </a:xfrm>
        </p:grpSpPr>
        <p:sp>
          <p:nvSpPr>
            <p:cNvPr id="176" name="Rounded Rectangle 175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690444" y="5148007"/>
            <a:ext cx="368291" cy="245246"/>
            <a:chOff x="3887408" y="5489523"/>
            <a:chExt cx="309153" cy="178427"/>
          </a:xfrm>
        </p:grpSpPr>
        <p:sp>
          <p:nvSpPr>
            <p:cNvPr id="179" name="Rounded Rectangle 17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203348" y="5031097"/>
            <a:ext cx="368291" cy="245246"/>
            <a:chOff x="3887408" y="5489523"/>
            <a:chExt cx="309153" cy="178427"/>
          </a:xfrm>
        </p:grpSpPr>
        <p:sp>
          <p:nvSpPr>
            <p:cNvPr id="182" name="Rounded Rectangle 18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770075" y="4795118"/>
            <a:ext cx="365061" cy="245246"/>
            <a:chOff x="3430143" y="5333609"/>
            <a:chExt cx="306442" cy="178427"/>
          </a:xfrm>
        </p:grpSpPr>
        <p:sp>
          <p:nvSpPr>
            <p:cNvPr id="185" name="Rounded Rectangle 184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427667" y="4625315"/>
            <a:ext cx="365061" cy="245246"/>
            <a:chOff x="3430143" y="5333609"/>
            <a:chExt cx="306442" cy="178427"/>
          </a:xfrm>
        </p:grpSpPr>
        <p:sp>
          <p:nvSpPr>
            <p:cNvPr id="188" name="Rounded Rectangle 187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192" name="AutoShape 27"/>
          <p:cNvSpPr>
            <a:spLocks noChangeAspect="1" noChangeArrowheads="1" noTextEdit="1"/>
          </p:cNvSpPr>
          <p:nvPr/>
        </p:nvSpPr>
        <p:spPr bwMode="auto">
          <a:xfrm>
            <a:off x="3636963" y="288925"/>
            <a:ext cx="824865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Rectangle 29"/>
          <p:cNvSpPr>
            <a:spLocks noChangeArrowheads="1"/>
          </p:cNvSpPr>
          <p:nvPr/>
        </p:nvSpPr>
        <p:spPr bwMode="auto">
          <a:xfrm>
            <a:off x="3644901" y="295275"/>
            <a:ext cx="519113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Rectangle 30"/>
          <p:cNvSpPr>
            <a:spLocks noChangeArrowheads="1"/>
          </p:cNvSpPr>
          <p:nvPr/>
        </p:nvSpPr>
        <p:spPr bwMode="auto">
          <a:xfrm>
            <a:off x="4164013" y="295275"/>
            <a:ext cx="665163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Rectangle 31"/>
          <p:cNvSpPr>
            <a:spLocks noChangeArrowheads="1"/>
          </p:cNvSpPr>
          <p:nvPr/>
        </p:nvSpPr>
        <p:spPr bwMode="auto">
          <a:xfrm>
            <a:off x="4829176" y="295275"/>
            <a:ext cx="561975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Rectangle 32"/>
          <p:cNvSpPr>
            <a:spLocks noChangeArrowheads="1"/>
          </p:cNvSpPr>
          <p:nvPr/>
        </p:nvSpPr>
        <p:spPr bwMode="auto">
          <a:xfrm>
            <a:off x="5391151" y="295275"/>
            <a:ext cx="1454150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Rectangle 33"/>
          <p:cNvSpPr>
            <a:spLocks noChangeArrowheads="1"/>
          </p:cNvSpPr>
          <p:nvPr/>
        </p:nvSpPr>
        <p:spPr bwMode="auto">
          <a:xfrm>
            <a:off x="6845301" y="295275"/>
            <a:ext cx="2089150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Rectangle 34"/>
          <p:cNvSpPr>
            <a:spLocks noChangeArrowheads="1"/>
          </p:cNvSpPr>
          <p:nvPr/>
        </p:nvSpPr>
        <p:spPr bwMode="auto">
          <a:xfrm>
            <a:off x="8934451" y="295275"/>
            <a:ext cx="1633538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35"/>
          <p:cNvSpPr>
            <a:spLocks noChangeArrowheads="1"/>
          </p:cNvSpPr>
          <p:nvPr/>
        </p:nvSpPr>
        <p:spPr bwMode="auto">
          <a:xfrm>
            <a:off x="10567988" y="295275"/>
            <a:ext cx="1304925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Rectangle 36"/>
          <p:cNvSpPr>
            <a:spLocks noChangeArrowheads="1"/>
          </p:cNvSpPr>
          <p:nvPr/>
        </p:nvSpPr>
        <p:spPr bwMode="auto">
          <a:xfrm>
            <a:off x="3644901" y="569913"/>
            <a:ext cx="519113" cy="2743200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1" name="Rectangle 37"/>
          <p:cNvSpPr>
            <a:spLocks noChangeArrowheads="1"/>
          </p:cNvSpPr>
          <p:nvPr/>
        </p:nvSpPr>
        <p:spPr bwMode="auto">
          <a:xfrm>
            <a:off x="4164013" y="569913"/>
            <a:ext cx="665163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2" name="Rectangle 38"/>
          <p:cNvSpPr>
            <a:spLocks noChangeArrowheads="1"/>
          </p:cNvSpPr>
          <p:nvPr/>
        </p:nvSpPr>
        <p:spPr bwMode="auto">
          <a:xfrm>
            <a:off x="4829176" y="569913"/>
            <a:ext cx="56197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3" name="Rectangle 39"/>
          <p:cNvSpPr>
            <a:spLocks noChangeArrowheads="1"/>
          </p:cNvSpPr>
          <p:nvPr/>
        </p:nvSpPr>
        <p:spPr bwMode="auto">
          <a:xfrm>
            <a:off x="5391151" y="569913"/>
            <a:ext cx="1454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4" name="Rectangle 40"/>
          <p:cNvSpPr>
            <a:spLocks noChangeArrowheads="1"/>
          </p:cNvSpPr>
          <p:nvPr/>
        </p:nvSpPr>
        <p:spPr bwMode="auto">
          <a:xfrm>
            <a:off x="6845301" y="569913"/>
            <a:ext cx="2089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" name="Rectangle 41"/>
          <p:cNvSpPr>
            <a:spLocks noChangeArrowheads="1"/>
          </p:cNvSpPr>
          <p:nvPr/>
        </p:nvSpPr>
        <p:spPr bwMode="auto">
          <a:xfrm>
            <a:off x="8934451" y="569913"/>
            <a:ext cx="1633538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" name="Rectangle 42"/>
          <p:cNvSpPr>
            <a:spLocks noChangeArrowheads="1"/>
          </p:cNvSpPr>
          <p:nvPr/>
        </p:nvSpPr>
        <p:spPr bwMode="auto">
          <a:xfrm>
            <a:off x="10567988" y="569913"/>
            <a:ext cx="130492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>
            <a:off x="4164013" y="844550"/>
            <a:ext cx="665163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8" name="Rectangle 44"/>
          <p:cNvSpPr>
            <a:spLocks noChangeArrowheads="1"/>
          </p:cNvSpPr>
          <p:nvPr/>
        </p:nvSpPr>
        <p:spPr bwMode="auto">
          <a:xfrm>
            <a:off x="4829176" y="844550"/>
            <a:ext cx="561975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" name="Rectangle 45"/>
          <p:cNvSpPr>
            <a:spLocks noChangeArrowheads="1"/>
          </p:cNvSpPr>
          <p:nvPr/>
        </p:nvSpPr>
        <p:spPr bwMode="auto">
          <a:xfrm>
            <a:off x="5391151" y="844550"/>
            <a:ext cx="1454150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0" name="Rectangle 46"/>
          <p:cNvSpPr>
            <a:spLocks noChangeArrowheads="1"/>
          </p:cNvSpPr>
          <p:nvPr/>
        </p:nvSpPr>
        <p:spPr bwMode="auto">
          <a:xfrm>
            <a:off x="6845301" y="844550"/>
            <a:ext cx="2089150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1" name="Rectangle 47"/>
          <p:cNvSpPr>
            <a:spLocks noChangeArrowheads="1"/>
          </p:cNvSpPr>
          <p:nvPr/>
        </p:nvSpPr>
        <p:spPr bwMode="auto">
          <a:xfrm>
            <a:off x="8934451" y="844550"/>
            <a:ext cx="1633538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2" name="Rectangle 48"/>
          <p:cNvSpPr>
            <a:spLocks noChangeArrowheads="1"/>
          </p:cNvSpPr>
          <p:nvPr/>
        </p:nvSpPr>
        <p:spPr bwMode="auto">
          <a:xfrm>
            <a:off x="10567988" y="844550"/>
            <a:ext cx="1304925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3" name="Rectangle 49"/>
          <p:cNvSpPr>
            <a:spLocks noChangeArrowheads="1"/>
          </p:cNvSpPr>
          <p:nvPr/>
        </p:nvSpPr>
        <p:spPr bwMode="auto">
          <a:xfrm>
            <a:off x="4164013" y="1117600"/>
            <a:ext cx="665163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4" name="Rectangle 50"/>
          <p:cNvSpPr>
            <a:spLocks noChangeArrowheads="1"/>
          </p:cNvSpPr>
          <p:nvPr/>
        </p:nvSpPr>
        <p:spPr bwMode="auto">
          <a:xfrm>
            <a:off x="4829176" y="1117600"/>
            <a:ext cx="56197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5" name="Rectangle 51"/>
          <p:cNvSpPr>
            <a:spLocks noChangeArrowheads="1"/>
          </p:cNvSpPr>
          <p:nvPr/>
        </p:nvSpPr>
        <p:spPr bwMode="auto">
          <a:xfrm>
            <a:off x="5391151" y="1117600"/>
            <a:ext cx="1454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6" name="Rectangle 52"/>
          <p:cNvSpPr>
            <a:spLocks noChangeArrowheads="1"/>
          </p:cNvSpPr>
          <p:nvPr/>
        </p:nvSpPr>
        <p:spPr bwMode="auto">
          <a:xfrm>
            <a:off x="6845301" y="1117600"/>
            <a:ext cx="2089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7" name="Rectangle 53"/>
          <p:cNvSpPr>
            <a:spLocks noChangeArrowheads="1"/>
          </p:cNvSpPr>
          <p:nvPr/>
        </p:nvSpPr>
        <p:spPr bwMode="auto">
          <a:xfrm>
            <a:off x="8934451" y="1117600"/>
            <a:ext cx="1633538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8" name="Rectangle 54"/>
          <p:cNvSpPr>
            <a:spLocks noChangeArrowheads="1"/>
          </p:cNvSpPr>
          <p:nvPr/>
        </p:nvSpPr>
        <p:spPr bwMode="auto">
          <a:xfrm>
            <a:off x="10567988" y="1117600"/>
            <a:ext cx="130492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9" name="Rectangle 55"/>
          <p:cNvSpPr>
            <a:spLocks noChangeArrowheads="1"/>
          </p:cNvSpPr>
          <p:nvPr/>
        </p:nvSpPr>
        <p:spPr bwMode="auto">
          <a:xfrm>
            <a:off x="4164013" y="1392238"/>
            <a:ext cx="665163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0" name="Rectangle 56"/>
          <p:cNvSpPr>
            <a:spLocks noChangeArrowheads="1"/>
          </p:cNvSpPr>
          <p:nvPr/>
        </p:nvSpPr>
        <p:spPr bwMode="auto">
          <a:xfrm>
            <a:off x="4829176" y="1392238"/>
            <a:ext cx="561975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1" name="Rectangle 57"/>
          <p:cNvSpPr>
            <a:spLocks noChangeArrowheads="1"/>
          </p:cNvSpPr>
          <p:nvPr/>
        </p:nvSpPr>
        <p:spPr bwMode="auto">
          <a:xfrm>
            <a:off x="5391151" y="1392238"/>
            <a:ext cx="1454150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2" name="Rectangle 58"/>
          <p:cNvSpPr>
            <a:spLocks noChangeArrowheads="1"/>
          </p:cNvSpPr>
          <p:nvPr/>
        </p:nvSpPr>
        <p:spPr bwMode="auto">
          <a:xfrm>
            <a:off x="6845301" y="1392238"/>
            <a:ext cx="2089150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3" name="Rectangle 59"/>
          <p:cNvSpPr>
            <a:spLocks noChangeArrowheads="1"/>
          </p:cNvSpPr>
          <p:nvPr/>
        </p:nvSpPr>
        <p:spPr bwMode="auto">
          <a:xfrm>
            <a:off x="8934451" y="1392238"/>
            <a:ext cx="1633538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4" name="Rectangle 60"/>
          <p:cNvSpPr>
            <a:spLocks noChangeArrowheads="1"/>
          </p:cNvSpPr>
          <p:nvPr/>
        </p:nvSpPr>
        <p:spPr bwMode="auto">
          <a:xfrm>
            <a:off x="10567988" y="1392238"/>
            <a:ext cx="1304925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5" name="Rectangle 61"/>
          <p:cNvSpPr>
            <a:spLocks noChangeArrowheads="1"/>
          </p:cNvSpPr>
          <p:nvPr/>
        </p:nvSpPr>
        <p:spPr bwMode="auto">
          <a:xfrm>
            <a:off x="4164013" y="1666875"/>
            <a:ext cx="665163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6" name="Rectangle 62"/>
          <p:cNvSpPr>
            <a:spLocks noChangeArrowheads="1"/>
          </p:cNvSpPr>
          <p:nvPr/>
        </p:nvSpPr>
        <p:spPr bwMode="auto">
          <a:xfrm>
            <a:off x="4829176" y="1666875"/>
            <a:ext cx="56197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7" name="Rectangle 63"/>
          <p:cNvSpPr>
            <a:spLocks noChangeArrowheads="1"/>
          </p:cNvSpPr>
          <p:nvPr/>
        </p:nvSpPr>
        <p:spPr bwMode="auto">
          <a:xfrm>
            <a:off x="5391151" y="1666875"/>
            <a:ext cx="1454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8" name="Rectangle 64"/>
          <p:cNvSpPr>
            <a:spLocks noChangeArrowheads="1"/>
          </p:cNvSpPr>
          <p:nvPr/>
        </p:nvSpPr>
        <p:spPr bwMode="auto">
          <a:xfrm>
            <a:off x="6845301" y="1666875"/>
            <a:ext cx="2089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9" name="Rectangle 65"/>
          <p:cNvSpPr>
            <a:spLocks noChangeArrowheads="1"/>
          </p:cNvSpPr>
          <p:nvPr/>
        </p:nvSpPr>
        <p:spPr bwMode="auto">
          <a:xfrm>
            <a:off x="8934451" y="1666875"/>
            <a:ext cx="1633538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0" name="Rectangle 66"/>
          <p:cNvSpPr>
            <a:spLocks noChangeArrowheads="1"/>
          </p:cNvSpPr>
          <p:nvPr/>
        </p:nvSpPr>
        <p:spPr bwMode="auto">
          <a:xfrm>
            <a:off x="10567988" y="1666875"/>
            <a:ext cx="130492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1" name="Rectangle 67"/>
          <p:cNvSpPr>
            <a:spLocks noChangeArrowheads="1"/>
          </p:cNvSpPr>
          <p:nvPr/>
        </p:nvSpPr>
        <p:spPr bwMode="auto">
          <a:xfrm>
            <a:off x="4164013" y="1941513"/>
            <a:ext cx="665163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2" name="Rectangle 68"/>
          <p:cNvSpPr>
            <a:spLocks noChangeArrowheads="1"/>
          </p:cNvSpPr>
          <p:nvPr/>
        </p:nvSpPr>
        <p:spPr bwMode="auto">
          <a:xfrm>
            <a:off x="4829176" y="1941513"/>
            <a:ext cx="561975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3" name="Rectangle 69"/>
          <p:cNvSpPr>
            <a:spLocks noChangeArrowheads="1"/>
          </p:cNvSpPr>
          <p:nvPr/>
        </p:nvSpPr>
        <p:spPr bwMode="auto">
          <a:xfrm>
            <a:off x="5391151" y="1941513"/>
            <a:ext cx="1454150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4" name="Rectangle 70"/>
          <p:cNvSpPr>
            <a:spLocks noChangeArrowheads="1"/>
          </p:cNvSpPr>
          <p:nvPr/>
        </p:nvSpPr>
        <p:spPr bwMode="auto">
          <a:xfrm>
            <a:off x="6845301" y="1941513"/>
            <a:ext cx="2089150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5" name="Rectangle 71"/>
          <p:cNvSpPr>
            <a:spLocks noChangeArrowheads="1"/>
          </p:cNvSpPr>
          <p:nvPr/>
        </p:nvSpPr>
        <p:spPr bwMode="auto">
          <a:xfrm>
            <a:off x="8934451" y="1941513"/>
            <a:ext cx="1633538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6" name="Rectangle 72"/>
          <p:cNvSpPr>
            <a:spLocks noChangeArrowheads="1"/>
          </p:cNvSpPr>
          <p:nvPr/>
        </p:nvSpPr>
        <p:spPr bwMode="auto">
          <a:xfrm>
            <a:off x="10567988" y="1941513"/>
            <a:ext cx="1304925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7" name="Rectangle 73"/>
          <p:cNvSpPr>
            <a:spLocks noChangeArrowheads="1"/>
          </p:cNvSpPr>
          <p:nvPr/>
        </p:nvSpPr>
        <p:spPr bwMode="auto">
          <a:xfrm>
            <a:off x="4164013" y="2216150"/>
            <a:ext cx="665163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8" name="Rectangle 74"/>
          <p:cNvSpPr>
            <a:spLocks noChangeArrowheads="1"/>
          </p:cNvSpPr>
          <p:nvPr/>
        </p:nvSpPr>
        <p:spPr bwMode="auto">
          <a:xfrm>
            <a:off x="4829176" y="2216150"/>
            <a:ext cx="56197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9" name="Rectangle 75"/>
          <p:cNvSpPr>
            <a:spLocks noChangeArrowheads="1"/>
          </p:cNvSpPr>
          <p:nvPr/>
        </p:nvSpPr>
        <p:spPr bwMode="auto">
          <a:xfrm>
            <a:off x="5391151" y="2216150"/>
            <a:ext cx="1454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0" name="Rectangle 76"/>
          <p:cNvSpPr>
            <a:spLocks noChangeArrowheads="1"/>
          </p:cNvSpPr>
          <p:nvPr/>
        </p:nvSpPr>
        <p:spPr bwMode="auto">
          <a:xfrm>
            <a:off x="6845301" y="2216150"/>
            <a:ext cx="2089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1" name="Rectangle 77"/>
          <p:cNvSpPr>
            <a:spLocks noChangeArrowheads="1"/>
          </p:cNvSpPr>
          <p:nvPr/>
        </p:nvSpPr>
        <p:spPr bwMode="auto">
          <a:xfrm>
            <a:off x="8934451" y="2216150"/>
            <a:ext cx="1633538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2" name="Rectangle 78"/>
          <p:cNvSpPr>
            <a:spLocks noChangeArrowheads="1"/>
          </p:cNvSpPr>
          <p:nvPr/>
        </p:nvSpPr>
        <p:spPr bwMode="auto">
          <a:xfrm>
            <a:off x="10567988" y="2216150"/>
            <a:ext cx="130492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3" name="Rectangle 79"/>
          <p:cNvSpPr>
            <a:spLocks noChangeArrowheads="1"/>
          </p:cNvSpPr>
          <p:nvPr/>
        </p:nvSpPr>
        <p:spPr bwMode="auto">
          <a:xfrm>
            <a:off x="4164013" y="2490788"/>
            <a:ext cx="665163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4" name="Rectangle 80"/>
          <p:cNvSpPr>
            <a:spLocks noChangeArrowheads="1"/>
          </p:cNvSpPr>
          <p:nvPr/>
        </p:nvSpPr>
        <p:spPr bwMode="auto">
          <a:xfrm>
            <a:off x="4829176" y="2490788"/>
            <a:ext cx="561975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5" name="Rectangle 81"/>
          <p:cNvSpPr>
            <a:spLocks noChangeArrowheads="1"/>
          </p:cNvSpPr>
          <p:nvPr/>
        </p:nvSpPr>
        <p:spPr bwMode="auto">
          <a:xfrm>
            <a:off x="5391151" y="2490788"/>
            <a:ext cx="1454150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6" name="Rectangle 82"/>
          <p:cNvSpPr>
            <a:spLocks noChangeArrowheads="1"/>
          </p:cNvSpPr>
          <p:nvPr/>
        </p:nvSpPr>
        <p:spPr bwMode="auto">
          <a:xfrm>
            <a:off x="6845301" y="2490788"/>
            <a:ext cx="2089150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7" name="Rectangle 83"/>
          <p:cNvSpPr>
            <a:spLocks noChangeArrowheads="1"/>
          </p:cNvSpPr>
          <p:nvPr/>
        </p:nvSpPr>
        <p:spPr bwMode="auto">
          <a:xfrm>
            <a:off x="8934451" y="2490788"/>
            <a:ext cx="1633538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8" name="Rectangle 84"/>
          <p:cNvSpPr>
            <a:spLocks noChangeArrowheads="1"/>
          </p:cNvSpPr>
          <p:nvPr/>
        </p:nvSpPr>
        <p:spPr bwMode="auto">
          <a:xfrm>
            <a:off x="10567988" y="2490788"/>
            <a:ext cx="1304925" cy="273050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9" name="Rectangle 85"/>
          <p:cNvSpPr>
            <a:spLocks noChangeArrowheads="1"/>
          </p:cNvSpPr>
          <p:nvPr/>
        </p:nvSpPr>
        <p:spPr bwMode="auto">
          <a:xfrm>
            <a:off x="4164013" y="2763838"/>
            <a:ext cx="665163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0" name="Rectangle 86"/>
          <p:cNvSpPr>
            <a:spLocks noChangeArrowheads="1"/>
          </p:cNvSpPr>
          <p:nvPr/>
        </p:nvSpPr>
        <p:spPr bwMode="auto">
          <a:xfrm>
            <a:off x="4829176" y="2763838"/>
            <a:ext cx="56197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1" name="Rectangle 87"/>
          <p:cNvSpPr>
            <a:spLocks noChangeArrowheads="1"/>
          </p:cNvSpPr>
          <p:nvPr/>
        </p:nvSpPr>
        <p:spPr bwMode="auto">
          <a:xfrm>
            <a:off x="5391151" y="2763838"/>
            <a:ext cx="1454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2" name="Rectangle 88"/>
          <p:cNvSpPr>
            <a:spLocks noChangeArrowheads="1"/>
          </p:cNvSpPr>
          <p:nvPr/>
        </p:nvSpPr>
        <p:spPr bwMode="auto">
          <a:xfrm>
            <a:off x="6845301" y="2763838"/>
            <a:ext cx="2089150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3" name="Rectangle 89"/>
          <p:cNvSpPr>
            <a:spLocks noChangeArrowheads="1"/>
          </p:cNvSpPr>
          <p:nvPr/>
        </p:nvSpPr>
        <p:spPr bwMode="auto">
          <a:xfrm>
            <a:off x="8934451" y="2763838"/>
            <a:ext cx="1633538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4" name="Rectangle 90"/>
          <p:cNvSpPr>
            <a:spLocks noChangeArrowheads="1"/>
          </p:cNvSpPr>
          <p:nvPr/>
        </p:nvSpPr>
        <p:spPr bwMode="auto">
          <a:xfrm>
            <a:off x="10567988" y="2763838"/>
            <a:ext cx="1304925" cy="274638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5" name="Rectangle 91"/>
          <p:cNvSpPr>
            <a:spLocks noChangeArrowheads="1"/>
          </p:cNvSpPr>
          <p:nvPr/>
        </p:nvSpPr>
        <p:spPr bwMode="auto">
          <a:xfrm>
            <a:off x="4164013" y="3038475"/>
            <a:ext cx="665163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6" name="Rectangle 92"/>
          <p:cNvSpPr>
            <a:spLocks noChangeArrowheads="1"/>
          </p:cNvSpPr>
          <p:nvPr/>
        </p:nvSpPr>
        <p:spPr bwMode="auto">
          <a:xfrm>
            <a:off x="4829176" y="3038475"/>
            <a:ext cx="561975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7" name="Rectangle 93"/>
          <p:cNvSpPr>
            <a:spLocks noChangeArrowheads="1"/>
          </p:cNvSpPr>
          <p:nvPr/>
        </p:nvSpPr>
        <p:spPr bwMode="auto">
          <a:xfrm>
            <a:off x="5391151" y="3038475"/>
            <a:ext cx="1454150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8" name="Rectangle 94"/>
          <p:cNvSpPr>
            <a:spLocks noChangeArrowheads="1"/>
          </p:cNvSpPr>
          <p:nvPr/>
        </p:nvSpPr>
        <p:spPr bwMode="auto">
          <a:xfrm>
            <a:off x="6845301" y="3038475"/>
            <a:ext cx="2089150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9" name="Rectangle 95"/>
          <p:cNvSpPr>
            <a:spLocks noChangeArrowheads="1"/>
          </p:cNvSpPr>
          <p:nvPr/>
        </p:nvSpPr>
        <p:spPr bwMode="auto">
          <a:xfrm>
            <a:off x="8934451" y="3038475"/>
            <a:ext cx="1633538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0" name="Rectangle 96"/>
          <p:cNvSpPr>
            <a:spLocks noChangeArrowheads="1"/>
          </p:cNvSpPr>
          <p:nvPr/>
        </p:nvSpPr>
        <p:spPr bwMode="auto">
          <a:xfrm>
            <a:off x="10567988" y="3038475"/>
            <a:ext cx="1304925" cy="274638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1" name="Line 97"/>
          <p:cNvSpPr>
            <a:spLocks noChangeShapeType="1"/>
          </p:cNvSpPr>
          <p:nvPr/>
        </p:nvSpPr>
        <p:spPr bwMode="auto">
          <a:xfrm>
            <a:off x="4164013" y="288925"/>
            <a:ext cx="0" cy="2809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2" name="Line 98"/>
          <p:cNvSpPr>
            <a:spLocks noChangeShapeType="1"/>
          </p:cNvSpPr>
          <p:nvPr/>
        </p:nvSpPr>
        <p:spPr bwMode="auto">
          <a:xfrm>
            <a:off x="4164013" y="569913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3" name="Line 99"/>
          <p:cNvSpPr>
            <a:spLocks noChangeShapeType="1"/>
          </p:cNvSpPr>
          <p:nvPr/>
        </p:nvSpPr>
        <p:spPr bwMode="auto">
          <a:xfrm>
            <a:off x="4164013" y="1392238"/>
            <a:ext cx="0" cy="2746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4" name="Line 100"/>
          <p:cNvSpPr>
            <a:spLocks noChangeShapeType="1"/>
          </p:cNvSpPr>
          <p:nvPr/>
        </p:nvSpPr>
        <p:spPr bwMode="auto">
          <a:xfrm>
            <a:off x="4164013" y="1666875"/>
            <a:ext cx="0" cy="82391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5" name="Line 101"/>
          <p:cNvSpPr>
            <a:spLocks noChangeShapeType="1"/>
          </p:cNvSpPr>
          <p:nvPr/>
        </p:nvSpPr>
        <p:spPr bwMode="auto">
          <a:xfrm>
            <a:off x="4164013" y="2490788"/>
            <a:ext cx="0" cy="8286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6" name="Line 102"/>
          <p:cNvSpPr>
            <a:spLocks noChangeShapeType="1"/>
          </p:cNvSpPr>
          <p:nvPr/>
        </p:nvSpPr>
        <p:spPr bwMode="auto">
          <a:xfrm>
            <a:off x="4829176" y="288925"/>
            <a:ext cx="0" cy="2809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7" name="Line 103"/>
          <p:cNvSpPr>
            <a:spLocks noChangeShapeType="1"/>
          </p:cNvSpPr>
          <p:nvPr/>
        </p:nvSpPr>
        <p:spPr bwMode="auto">
          <a:xfrm>
            <a:off x="4829176" y="569913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8" name="Line 104"/>
          <p:cNvSpPr>
            <a:spLocks noChangeShapeType="1"/>
          </p:cNvSpPr>
          <p:nvPr/>
        </p:nvSpPr>
        <p:spPr bwMode="auto">
          <a:xfrm>
            <a:off x="4829176" y="1392238"/>
            <a:ext cx="0" cy="2746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9" name="Line 105"/>
          <p:cNvSpPr>
            <a:spLocks noChangeShapeType="1"/>
          </p:cNvSpPr>
          <p:nvPr/>
        </p:nvSpPr>
        <p:spPr bwMode="auto">
          <a:xfrm>
            <a:off x="4829176" y="1666875"/>
            <a:ext cx="0" cy="82391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0" name="Line 106"/>
          <p:cNvSpPr>
            <a:spLocks noChangeShapeType="1"/>
          </p:cNvSpPr>
          <p:nvPr/>
        </p:nvSpPr>
        <p:spPr bwMode="auto">
          <a:xfrm>
            <a:off x="4829176" y="2490788"/>
            <a:ext cx="0" cy="8286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1" name="Line 107"/>
          <p:cNvSpPr>
            <a:spLocks noChangeShapeType="1"/>
          </p:cNvSpPr>
          <p:nvPr/>
        </p:nvSpPr>
        <p:spPr bwMode="auto">
          <a:xfrm>
            <a:off x="5391151" y="288925"/>
            <a:ext cx="0" cy="3030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2" name="Line 108"/>
          <p:cNvSpPr>
            <a:spLocks noChangeShapeType="1"/>
          </p:cNvSpPr>
          <p:nvPr/>
        </p:nvSpPr>
        <p:spPr bwMode="auto">
          <a:xfrm>
            <a:off x="6845301" y="288925"/>
            <a:ext cx="0" cy="3030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3" name="Line 109"/>
          <p:cNvSpPr>
            <a:spLocks noChangeShapeType="1"/>
          </p:cNvSpPr>
          <p:nvPr/>
        </p:nvSpPr>
        <p:spPr bwMode="auto">
          <a:xfrm>
            <a:off x="8934451" y="288925"/>
            <a:ext cx="0" cy="3030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4" name="Line 110"/>
          <p:cNvSpPr>
            <a:spLocks noChangeShapeType="1"/>
          </p:cNvSpPr>
          <p:nvPr/>
        </p:nvSpPr>
        <p:spPr bwMode="auto">
          <a:xfrm>
            <a:off x="10567988" y="288925"/>
            <a:ext cx="0" cy="3030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5" name="Line 111"/>
          <p:cNvSpPr>
            <a:spLocks noChangeShapeType="1"/>
          </p:cNvSpPr>
          <p:nvPr/>
        </p:nvSpPr>
        <p:spPr bwMode="auto">
          <a:xfrm>
            <a:off x="3636963" y="569913"/>
            <a:ext cx="5270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6" name="Line 112"/>
          <p:cNvSpPr>
            <a:spLocks noChangeShapeType="1"/>
          </p:cNvSpPr>
          <p:nvPr/>
        </p:nvSpPr>
        <p:spPr bwMode="auto">
          <a:xfrm>
            <a:off x="4164013" y="569913"/>
            <a:ext cx="66516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7" name="Line 113"/>
          <p:cNvSpPr>
            <a:spLocks noChangeShapeType="1"/>
          </p:cNvSpPr>
          <p:nvPr/>
        </p:nvSpPr>
        <p:spPr bwMode="auto">
          <a:xfrm>
            <a:off x="4829176" y="569913"/>
            <a:ext cx="70500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8" name="Line 114"/>
          <p:cNvSpPr>
            <a:spLocks noChangeShapeType="1"/>
          </p:cNvSpPr>
          <p:nvPr/>
        </p:nvSpPr>
        <p:spPr bwMode="auto">
          <a:xfrm>
            <a:off x="4157663" y="1392238"/>
            <a:ext cx="6715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9" name="Line 115"/>
          <p:cNvSpPr>
            <a:spLocks noChangeShapeType="1"/>
          </p:cNvSpPr>
          <p:nvPr/>
        </p:nvSpPr>
        <p:spPr bwMode="auto">
          <a:xfrm>
            <a:off x="4829176" y="1392238"/>
            <a:ext cx="70500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0" name="Line 116"/>
          <p:cNvSpPr>
            <a:spLocks noChangeShapeType="1"/>
          </p:cNvSpPr>
          <p:nvPr/>
        </p:nvSpPr>
        <p:spPr bwMode="auto">
          <a:xfrm>
            <a:off x="4157663" y="1666875"/>
            <a:ext cx="6715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1" name="Line 117"/>
          <p:cNvSpPr>
            <a:spLocks noChangeShapeType="1"/>
          </p:cNvSpPr>
          <p:nvPr/>
        </p:nvSpPr>
        <p:spPr bwMode="auto">
          <a:xfrm>
            <a:off x="4829176" y="1666875"/>
            <a:ext cx="70500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2" name="Line 118"/>
          <p:cNvSpPr>
            <a:spLocks noChangeShapeType="1"/>
          </p:cNvSpPr>
          <p:nvPr/>
        </p:nvSpPr>
        <p:spPr bwMode="auto">
          <a:xfrm>
            <a:off x="4157663" y="2216150"/>
            <a:ext cx="6715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" name="Line 119"/>
          <p:cNvSpPr>
            <a:spLocks noChangeShapeType="1"/>
          </p:cNvSpPr>
          <p:nvPr/>
        </p:nvSpPr>
        <p:spPr bwMode="auto">
          <a:xfrm>
            <a:off x="4829176" y="2216150"/>
            <a:ext cx="70500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" name="Line 120"/>
          <p:cNvSpPr>
            <a:spLocks noChangeShapeType="1"/>
          </p:cNvSpPr>
          <p:nvPr/>
        </p:nvSpPr>
        <p:spPr bwMode="auto">
          <a:xfrm>
            <a:off x="4157663" y="2763838"/>
            <a:ext cx="77216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5" name="Line 121"/>
          <p:cNvSpPr>
            <a:spLocks noChangeShapeType="1"/>
          </p:cNvSpPr>
          <p:nvPr/>
        </p:nvSpPr>
        <p:spPr bwMode="auto">
          <a:xfrm>
            <a:off x="3644901" y="288925"/>
            <a:ext cx="0" cy="3030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6" name="Line 122"/>
          <p:cNvSpPr>
            <a:spLocks noChangeShapeType="1"/>
          </p:cNvSpPr>
          <p:nvPr/>
        </p:nvSpPr>
        <p:spPr bwMode="auto">
          <a:xfrm>
            <a:off x="11872913" y="288925"/>
            <a:ext cx="0" cy="3030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7" name="Line 123"/>
          <p:cNvSpPr>
            <a:spLocks noChangeShapeType="1"/>
          </p:cNvSpPr>
          <p:nvPr/>
        </p:nvSpPr>
        <p:spPr bwMode="auto">
          <a:xfrm>
            <a:off x="3638551" y="295275"/>
            <a:ext cx="82407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8" name="Line 124"/>
          <p:cNvSpPr>
            <a:spLocks noChangeShapeType="1"/>
          </p:cNvSpPr>
          <p:nvPr/>
        </p:nvSpPr>
        <p:spPr bwMode="auto">
          <a:xfrm>
            <a:off x="3638551" y="3313113"/>
            <a:ext cx="82407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9" name="Rectangle 125"/>
          <p:cNvSpPr>
            <a:spLocks noChangeArrowheads="1"/>
          </p:cNvSpPr>
          <p:nvPr/>
        </p:nvSpPr>
        <p:spPr bwMode="auto">
          <a:xfrm>
            <a:off x="4291013" y="344488"/>
            <a:ext cx="5048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Biz 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0" name="Rectangle 126"/>
          <p:cNvSpPr>
            <a:spLocks noChangeArrowheads="1"/>
          </p:cNvSpPr>
          <p:nvPr/>
        </p:nvSpPr>
        <p:spPr bwMode="auto">
          <a:xfrm>
            <a:off x="5030788" y="344488"/>
            <a:ext cx="2508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1" name="Rectangle 127"/>
          <p:cNvSpPr>
            <a:spLocks noChangeArrowheads="1"/>
          </p:cNvSpPr>
          <p:nvPr/>
        </p:nvSpPr>
        <p:spPr bwMode="auto">
          <a:xfrm>
            <a:off x="5922963" y="344488"/>
            <a:ext cx="4810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name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2" name="Rectangle 128"/>
          <p:cNvSpPr>
            <a:spLocks noChangeArrowheads="1"/>
          </p:cNvSpPr>
          <p:nvPr/>
        </p:nvSpPr>
        <p:spPr bwMode="auto">
          <a:xfrm>
            <a:off x="7389813" y="344488"/>
            <a:ext cx="10953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street address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3" name="Rectangle 129"/>
          <p:cNvSpPr>
            <a:spLocks noChangeArrowheads="1"/>
          </p:cNvSpPr>
          <p:nvPr/>
        </p:nvSpPr>
        <p:spPr bwMode="auto">
          <a:xfrm>
            <a:off x="9623426" y="344488"/>
            <a:ext cx="3476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city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4" name="Rectangle 130"/>
          <p:cNvSpPr>
            <a:spLocks noChangeArrowheads="1"/>
          </p:cNvSpPr>
          <p:nvPr/>
        </p:nvSpPr>
        <p:spPr bwMode="auto">
          <a:xfrm>
            <a:off x="10998201" y="344488"/>
            <a:ext cx="5334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phone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5" name="Rectangle 131"/>
          <p:cNvSpPr>
            <a:spLocks noChangeArrowheads="1"/>
          </p:cNvSpPr>
          <p:nvPr/>
        </p:nvSpPr>
        <p:spPr bwMode="auto">
          <a:xfrm>
            <a:off x="3811588" y="1852613"/>
            <a:ext cx="2794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" name="Rectangle 132"/>
          <p:cNvSpPr>
            <a:spLocks noChangeArrowheads="1"/>
          </p:cNvSpPr>
          <p:nvPr/>
        </p:nvSpPr>
        <p:spPr bwMode="auto">
          <a:xfrm>
            <a:off x="4410076" y="619125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" name="Rectangle 133"/>
          <p:cNvSpPr>
            <a:spLocks noChangeArrowheads="1"/>
          </p:cNvSpPr>
          <p:nvPr/>
        </p:nvSpPr>
        <p:spPr bwMode="auto">
          <a:xfrm>
            <a:off x="5037138" y="619125"/>
            <a:ext cx="2413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8" name="Rectangle 134"/>
          <p:cNvSpPr>
            <a:spLocks noChangeArrowheads="1"/>
          </p:cNvSpPr>
          <p:nvPr/>
        </p:nvSpPr>
        <p:spPr bwMode="auto">
          <a:xfrm>
            <a:off x="5795963" y="619125"/>
            <a:ext cx="7397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9" name="Rectangle 135"/>
          <p:cNvSpPr>
            <a:spLocks noChangeArrowheads="1"/>
          </p:cNvSpPr>
          <p:nvPr/>
        </p:nvSpPr>
        <p:spPr bwMode="auto">
          <a:xfrm>
            <a:off x="7075488" y="619125"/>
            <a:ext cx="172878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123 MISSION ST STE ST1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0" name="Rectangle 136"/>
          <p:cNvSpPr>
            <a:spLocks noChangeArrowheads="1"/>
          </p:cNvSpPr>
          <p:nvPr/>
        </p:nvSpPr>
        <p:spPr bwMode="auto">
          <a:xfrm>
            <a:off x="9213851" y="619125"/>
            <a:ext cx="1171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 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1" name="Rectangle 137"/>
          <p:cNvSpPr>
            <a:spLocks noChangeArrowheads="1"/>
          </p:cNvSpPr>
          <p:nvPr/>
        </p:nvSpPr>
        <p:spPr bwMode="auto">
          <a:xfrm>
            <a:off x="10660063" y="619125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4155431510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2" name="Rectangle 138"/>
          <p:cNvSpPr>
            <a:spLocks noChangeArrowheads="1"/>
          </p:cNvSpPr>
          <p:nvPr/>
        </p:nvSpPr>
        <p:spPr bwMode="auto">
          <a:xfrm>
            <a:off x="4410076" y="892175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Rectangle 139"/>
          <p:cNvSpPr>
            <a:spLocks noChangeArrowheads="1"/>
          </p:cNvSpPr>
          <p:nvPr/>
        </p:nvSpPr>
        <p:spPr bwMode="auto">
          <a:xfrm>
            <a:off x="5037138" y="892175"/>
            <a:ext cx="2413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4" name="Rectangle 140"/>
          <p:cNvSpPr>
            <a:spLocks noChangeArrowheads="1"/>
          </p:cNvSpPr>
          <p:nvPr/>
        </p:nvSpPr>
        <p:spPr bwMode="auto">
          <a:xfrm>
            <a:off x="5795963" y="892175"/>
            <a:ext cx="7397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5" name="Rectangle 141"/>
          <p:cNvSpPr>
            <a:spLocks noChangeArrowheads="1"/>
          </p:cNvSpPr>
          <p:nvPr/>
        </p:nvSpPr>
        <p:spPr bwMode="auto">
          <a:xfrm>
            <a:off x="7358063" y="892175"/>
            <a:ext cx="115728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123 MISSION 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6" name="Rectangle 142"/>
          <p:cNvSpPr>
            <a:spLocks noChangeArrowheads="1"/>
          </p:cNvSpPr>
          <p:nvPr/>
        </p:nvSpPr>
        <p:spPr bwMode="auto">
          <a:xfrm>
            <a:off x="9213851" y="892175"/>
            <a:ext cx="1171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 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" name="Rectangle 143"/>
          <p:cNvSpPr>
            <a:spLocks noChangeArrowheads="1"/>
          </p:cNvSpPr>
          <p:nvPr/>
        </p:nvSpPr>
        <p:spPr bwMode="auto">
          <a:xfrm>
            <a:off x="10660063" y="892175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4155431510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" name="Rectangle 144"/>
          <p:cNvSpPr>
            <a:spLocks noChangeArrowheads="1"/>
          </p:cNvSpPr>
          <p:nvPr/>
        </p:nvSpPr>
        <p:spPr bwMode="auto">
          <a:xfrm>
            <a:off x="4410076" y="1166813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" name="Rectangle 145"/>
          <p:cNvSpPr>
            <a:spLocks noChangeArrowheads="1"/>
          </p:cNvSpPr>
          <p:nvPr/>
        </p:nvSpPr>
        <p:spPr bwMode="auto">
          <a:xfrm>
            <a:off x="5037138" y="1166813"/>
            <a:ext cx="2413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" name="Rectangle 146"/>
          <p:cNvSpPr>
            <a:spLocks noChangeArrowheads="1"/>
          </p:cNvSpPr>
          <p:nvPr/>
        </p:nvSpPr>
        <p:spPr bwMode="auto">
          <a:xfrm>
            <a:off x="5795963" y="1166813"/>
            <a:ext cx="7397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" name="Rectangle 147"/>
          <p:cNvSpPr>
            <a:spLocks noChangeArrowheads="1"/>
          </p:cNvSpPr>
          <p:nvPr/>
        </p:nvSpPr>
        <p:spPr bwMode="auto">
          <a:xfrm>
            <a:off x="7412038" y="1166813"/>
            <a:ext cx="10477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123 Mission 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2" name="Rectangle 148"/>
          <p:cNvSpPr>
            <a:spLocks noChangeArrowheads="1"/>
          </p:cNvSpPr>
          <p:nvPr/>
        </p:nvSpPr>
        <p:spPr bwMode="auto">
          <a:xfrm>
            <a:off x="9305926" y="1166813"/>
            <a:ext cx="3302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3" name="Rectangle 149"/>
          <p:cNvSpPr>
            <a:spLocks noChangeArrowheads="1"/>
          </p:cNvSpPr>
          <p:nvPr/>
        </p:nvSpPr>
        <p:spPr bwMode="auto">
          <a:xfrm>
            <a:off x="9575801" y="1166813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" name="Rectangle 150"/>
          <p:cNvSpPr>
            <a:spLocks noChangeArrowheads="1"/>
          </p:cNvSpPr>
          <p:nvPr/>
        </p:nvSpPr>
        <p:spPr bwMode="auto">
          <a:xfrm>
            <a:off x="10660063" y="1166813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4155431510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" name="Rectangle 151"/>
          <p:cNvSpPr>
            <a:spLocks noChangeArrowheads="1"/>
          </p:cNvSpPr>
          <p:nvPr/>
        </p:nvSpPr>
        <p:spPr bwMode="auto">
          <a:xfrm>
            <a:off x="4410076" y="1441450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" name="Rectangle 152"/>
          <p:cNvSpPr>
            <a:spLocks noChangeArrowheads="1"/>
          </p:cNvSpPr>
          <p:nvPr/>
        </p:nvSpPr>
        <p:spPr bwMode="auto">
          <a:xfrm>
            <a:off x="5037138" y="1441450"/>
            <a:ext cx="2413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" name="Rectangle 153"/>
          <p:cNvSpPr>
            <a:spLocks noChangeArrowheads="1"/>
          </p:cNvSpPr>
          <p:nvPr/>
        </p:nvSpPr>
        <p:spPr bwMode="auto">
          <a:xfrm>
            <a:off x="5576888" y="1441450"/>
            <a:ext cx="1179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 Coffee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8" name="Rectangle 154"/>
          <p:cNvSpPr>
            <a:spLocks noChangeArrowheads="1"/>
          </p:cNvSpPr>
          <p:nvPr/>
        </p:nvSpPr>
        <p:spPr bwMode="auto">
          <a:xfrm>
            <a:off x="7358063" y="1441450"/>
            <a:ext cx="115728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340 MISSION 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9" name="Rectangle 155"/>
          <p:cNvSpPr>
            <a:spLocks noChangeArrowheads="1"/>
          </p:cNvSpPr>
          <p:nvPr/>
        </p:nvSpPr>
        <p:spPr bwMode="auto">
          <a:xfrm>
            <a:off x="9213851" y="1441450"/>
            <a:ext cx="1171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 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" name="Rectangle 156"/>
          <p:cNvSpPr>
            <a:spLocks noChangeArrowheads="1"/>
          </p:cNvSpPr>
          <p:nvPr/>
        </p:nvSpPr>
        <p:spPr bwMode="auto">
          <a:xfrm>
            <a:off x="10660063" y="1441450"/>
            <a:ext cx="89058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4155431510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" name="Rectangle 157"/>
          <p:cNvSpPr>
            <a:spLocks noChangeArrowheads="1"/>
          </p:cNvSpPr>
          <p:nvPr/>
        </p:nvSpPr>
        <p:spPr bwMode="auto">
          <a:xfrm>
            <a:off x="4410076" y="1716088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" name="Rectangle 158"/>
          <p:cNvSpPr>
            <a:spLocks noChangeArrowheads="1"/>
          </p:cNvSpPr>
          <p:nvPr/>
        </p:nvSpPr>
        <p:spPr bwMode="auto">
          <a:xfrm>
            <a:off x="5037138" y="1716088"/>
            <a:ext cx="2413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" name="Rectangle 159"/>
          <p:cNvSpPr>
            <a:spLocks noChangeArrowheads="1"/>
          </p:cNvSpPr>
          <p:nvPr/>
        </p:nvSpPr>
        <p:spPr bwMode="auto">
          <a:xfrm>
            <a:off x="5576888" y="1716088"/>
            <a:ext cx="1179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 Coffee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" name="Rectangle 160"/>
          <p:cNvSpPr>
            <a:spLocks noChangeArrowheads="1"/>
          </p:cNvSpPr>
          <p:nvPr/>
        </p:nvSpPr>
        <p:spPr bwMode="auto">
          <a:xfrm>
            <a:off x="7353301" y="1716088"/>
            <a:ext cx="11668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333 MARKET 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" name="Rectangle 161"/>
          <p:cNvSpPr>
            <a:spLocks noChangeArrowheads="1"/>
          </p:cNvSpPr>
          <p:nvPr/>
        </p:nvSpPr>
        <p:spPr bwMode="auto">
          <a:xfrm>
            <a:off x="9213851" y="1716088"/>
            <a:ext cx="1171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 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" name="Rectangle 162"/>
          <p:cNvSpPr>
            <a:spLocks noChangeArrowheads="1"/>
          </p:cNvSpPr>
          <p:nvPr/>
        </p:nvSpPr>
        <p:spPr bwMode="auto">
          <a:xfrm>
            <a:off x="10660063" y="1716088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4155434786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7" name="Rectangle 163"/>
          <p:cNvSpPr>
            <a:spLocks noChangeArrowheads="1"/>
          </p:cNvSpPr>
          <p:nvPr/>
        </p:nvSpPr>
        <p:spPr bwMode="auto">
          <a:xfrm>
            <a:off x="4410076" y="1990725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8" name="Rectangle 164"/>
          <p:cNvSpPr>
            <a:spLocks noChangeArrowheads="1"/>
          </p:cNvSpPr>
          <p:nvPr/>
        </p:nvSpPr>
        <p:spPr bwMode="auto">
          <a:xfrm>
            <a:off x="5037138" y="1990725"/>
            <a:ext cx="2413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9" name="Rectangle 165"/>
          <p:cNvSpPr>
            <a:spLocks noChangeArrowheads="1"/>
          </p:cNvSpPr>
          <p:nvPr/>
        </p:nvSpPr>
        <p:spPr bwMode="auto">
          <a:xfrm>
            <a:off x="5795963" y="1990725"/>
            <a:ext cx="7397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0" name="Rectangle 166"/>
          <p:cNvSpPr>
            <a:spLocks noChangeArrowheads="1"/>
          </p:cNvSpPr>
          <p:nvPr/>
        </p:nvSpPr>
        <p:spPr bwMode="auto">
          <a:xfrm>
            <a:off x="7496176" y="1990725"/>
            <a:ext cx="8826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MARKET 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1" name="Rectangle 167"/>
          <p:cNvSpPr>
            <a:spLocks noChangeArrowheads="1"/>
          </p:cNvSpPr>
          <p:nvPr/>
        </p:nvSpPr>
        <p:spPr bwMode="auto">
          <a:xfrm>
            <a:off x="9305926" y="1990725"/>
            <a:ext cx="3302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2" name="Rectangle 168"/>
          <p:cNvSpPr>
            <a:spLocks noChangeArrowheads="1"/>
          </p:cNvSpPr>
          <p:nvPr/>
        </p:nvSpPr>
        <p:spPr bwMode="auto">
          <a:xfrm>
            <a:off x="9575801" y="1990725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3" name="Rectangle 169"/>
          <p:cNvSpPr>
            <a:spLocks noChangeArrowheads="1"/>
          </p:cNvSpPr>
          <p:nvPr/>
        </p:nvSpPr>
        <p:spPr bwMode="auto">
          <a:xfrm>
            <a:off x="4410076" y="2265363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4" name="Rectangle 170"/>
          <p:cNvSpPr>
            <a:spLocks noChangeArrowheads="1"/>
          </p:cNvSpPr>
          <p:nvPr/>
        </p:nvSpPr>
        <p:spPr bwMode="auto">
          <a:xfrm>
            <a:off x="5037138" y="2265363"/>
            <a:ext cx="2413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5" name="Rectangle 171"/>
          <p:cNvSpPr>
            <a:spLocks noChangeArrowheads="1"/>
          </p:cNvSpPr>
          <p:nvPr/>
        </p:nvSpPr>
        <p:spPr bwMode="auto">
          <a:xfrm>
            <a:off x="5576888" y="2265363"/>
            <a:ext cx="1179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 Coffee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6" name="Rectangle 172"/>
          <p:cNvSpPr>
            <a:spLocks noChangeArrowheads="1"/>
          </p:cNvSpPr>
          <p:nvPr/>
        </p:nvSpPr>
        <p:spPr bwMode="auto">
          <a:xfrm>
            <a:off x="7388226" y="2265363"/>
            <a:ext cx="10922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52 California 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7" name="Rectangle 173"/>
          <p:cNvSpPr>
            <a:spLocks noChangeArrowheads="1"/>
          </p:cNvSpPr>
          <p:nvPr/>
        </p:nvSpPr>
        <p:spPr bwMode="auto">
          <a:xfrm>
            <a:off x="9305926" y="2265363"/>
            <a:ext cx="3302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8" name="Rectangle 174"/>
          <p:cNvSpPr>
            <a:spLocks noChangeArrowheads="1"/>
          </p:cNvSpPr>
          <p:nvPr/>
        </p:nvSpPr>
        <p:spPr bwMode="auto">
          <a:xfrm>
            <a:off x="9575801" y="2265363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9" name="Rectangle 175"/>
          <p:cNvSpPr>
            <a:spLocks noChangeArrowheads="1"/>
          </p:cNvSpPr>
          <p:nvPr/>
        </p:nvSpPr>
        <p:spPr bwMode="auto">
          <a:xfrm>
            <a:off x="10660063" y="2265363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4153988630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0" name="Rectangle 176"/>
          <p:cNvSpPr>
            <a:spLocks noChangeArrowheads="1"/>
          </p:cNvSpPr>
          <p:nvPr/>
        </p:nvSpPr>
        <p:spPr bwMode="auto">
          <a:xfrm>
            <a:off x="4410076" y="2540000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1" name="Rectangle 177"/>
          <p:cNvSpPr>
            <a:spLocks noChangeArrowheads="1"/>
          </p:cNvSpPr>
          <p:nvPr/>
        </p:nvSpPr>
        <p:spPr bwMode="auto">
          <a:xfrm>
            <a:off x="5037138" y="2540000"/>
            <a:ext cx="2413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2" name="Rectangle 178"/>
          <p:cNvSpPr>
            <a:spLocks noChangeArrowheads="1"/>
          </p:cNvSpPr>
          <p:nvPr/>
        </p:nvSpPr>
        <p:spPr bwMode="auto">
          <a:xfrm>
            <a:off x="5576888" y="2540000"/>
            <a:ext cx="1179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 Coffee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3" name="Rectangle 179"/>
          <p:cNvSpPr>
            <a:spLocks noChangeArrowheads="1"/>
          </p:cNvSpPr>
          <p:nvPr/>
        </p:nvSpPr>
        <p:spPr bwMode="auto">
          <a:xfrm>
            <a:off x="7270751" y="2540000"/>
            <a:ext cx="11287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52 CALIFORNIA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4" name="Rectangle 180"/>
          <p:cNvSpPr>
            <a:spLocks noChangeArrowheads="1"/>
          </p:cNvSpPr>
          <p:nvPr/>
        </p:nvSpPr>
        <p:spPr bwMode="auto">
          <a:xfrm>
            <a:off x="8342313" y="2540000"/>
            <a:ext cx="2603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5" name="Rectangle 181"/>
          <p:cNvSpPr>
            <a:spLocks noChangeArrowheads="1"/>
          </p:cNvSpPr>
          <p:nvPr/>
        </p:nvSpPr>
        <p:spPr bwMode="auto">
          <a:xfrm>
            <a:off x="9213851" y="2540000"/>
            <a:ext cx="1171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 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6" name="Rectangle 182"/>
          <p:cNvSpPr>
            <a:spLocks noChangeArrowheads="1"/>
          </p:cNvSpPr>
          <p:nvPr/>
        </p:nvSpPr>
        <p:spPr bwMode="auto">
          <a:xfrm>
            <a:off x="10660063" y="2540000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4153988630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7" name="Rectangle 183"/>
          <p:cNvSpPr>
            <a:spLocks noChangeArrowheads="1"/>
          </p:cNvSpPr>
          <p:nvPr/>
        </p:nvSpPr>
        <p:spPr bwMode="auto">
          <a:xfrm>
            <a:off x="4410076" y="2813050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" name="Rectangle 184"/>
          <p:cNvSpPr>
            <a:spLocks noChangeArrowheads="1"/>
          </p:cNvSpPr>
          <p:nvPr/>
        </p:nvSpPr>
        <p:spPr bwMode="auto">
          <a:xfrm>
            <a:off x="5037138" y="2813050"/>
            <a:ext cx="2413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9" name="Rectangle 185"/>
          <p:cNvSpPr>
            <a:spLocks noChangeArrowheads="1"/>
          </p:cNvSpPr>
          <p:nvPr/>
        </p:nvSpPr>
        <p:spPr bwMode="auto">
          <a:xfrm>
            <a:off x="5576888" y="2813050"/>
            <a:ext cx="1179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 Coffee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0" name="Rectangle 186"/>
          <p:cNvSpPr>
            <a:spLocks noChangeArrowheads="1"/>
          </p:cNvSpPr>
          <p:nvPr/>
        </p:nvSpPr>
        <p:spPr bwMode="auto">
          <a:xfrm>
            <a:off x="7346951" y="2813050"/>
            <a:ext cx="117633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295 California 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1" name="Rectangle 187"/>
          <p:cNvSpPr>
            <a:spLocks noChangeArrowheads="1"/>
          </p:cNvSpPr>
          <p:nvPr/>
        </p:nvSpPr>
        <p:spPr bwMode="auto">
          <a:xfrm>
            <a:off x="9305926" y="2813050"/>
            <a:ext cx="3302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2" name="Rectangle 188"/>
          <p:cNvSpPr>
            <a:spLocks noChangeArrowheads="1"/>
          </p:cNvSpPr>
          <p:nvPr/>
        </p:nvSpPr>
        <p:spPr bwMode="auto">
          <a:xfrm>
            <a:off x="9575801" y="2813050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3" name="Rectangle 189"/>
          <p:cNvSpPr>
            <a:spLocks noChangeArrowheads="1"/>
          </p:cNvSpPr>
          <p:nvPr/>
        </p:nvSpPr>
        <p:spPr bwMode="auto">
          <a:xfrm>
            <a:off x="10660063" y="2813050"/>
            <a:ext cx="9318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4159862349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4" name="Rectangle 190"/>
          <p:cNvSpPr>
            <a:spLocks noChangeArrowheads="1"/>
          </p:cNvSpPr>
          <p:nvPr/>
        </p:nvSpPr>
        <p:spPr bwMode="auto">
          <a:xfrm>
            <a:off x="4410076" y="3087688"/>
            <a:ext cx="2714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5" name="Rectangle 191"/>
          <p:cNvSpPr>
            <a:spLocks noChangeArrowheads="1"/>
          </p:cNvSpPr>
          <p:nvPr/>
        </p:nvSpPr>
        <p:spPr bwMode="auto">
          <a:xfrm>
            <a:off x="4995863" y="3087688"/>
            <a:ext cx="3238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6" name="Rectangle 192"/>
          <p:cNvSpPr>
            <a:spLocks noChangeArrowheads="1"/>
          </p:cNvSpPr>
          <p:nvPr/>
        </p:nvSpPr>
        <p:spPr bwMode="auto">
          <a:xfrm>
            <a:off x="5795963" y="3087688"/>
            <a:ext cx="7397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Starbucks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7" name="Rectangle 193"/>
          <p:cNvSpPr>
            <a:spLocks noChangeArrowheads="1"/>
          </p:cNvSpPr>
          <p:nvPr/>
        </p:nvSpPr>
        <p:spPr bwMode="auto">
          <a:xfrm>
            <a:off x="7346951" y="3087688"/>
            <a:ext cx="117633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295 California 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8" name="Rectangle 194"/>
          <p:cNvSpPr>
            <a:spLocks noChangeArrowheads="1"/>
          </p:cNvSpPr>
          <p:nvPr/>
        </p:nvSpPr>
        <p:spPr bwMode="auto">
          <a:xfrm>
            <a:off x="9305926" y="3087688"/>
            <a:ext cx="3302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San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9" name="Rectangle 195" hidden="1"/>
          <p:cNvSpPr>
            <a:spLocks noChangeArrowheads="1"/>
          </p:cNvSpPr>
          <p:nvPr/>
        </p:nvSpPr>
        <p:spPr bwMode="auto">
          <a:xfrm>
            <a:off x="9575801" y="3087688"/>
            <a:ext cx="7223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Francisco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Oval 411"/>
          <p:cNvSpPr/>
          <p:nvPr/>
        </p:nvSpPr>
        <p:spPr>
          <a:xfrm>
            <a:off x="9580283" y="3952492"/>
            <a:ext cx="1969992" cy="2032341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/>
          <p:cNvSpPr/>
          <p:nvPr/>
        </p:nvSpPr>
        <p:spPr>
          <a:xfrm>
            <a:off x="4147419" y="3736676"/>
            <a:ext cx="1880537" cy="2226566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8946"/>
              </p:ext>
            </p:extLst>
          </p:nvPr>
        </p:nvGraphicFramePr>
        <p:xfrm>
          <a:off x="3619500" y="326644"/>
          <a:ext cx="8229600" cy="24988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422"/>
                <a:gridCol w="662275"/>
                <a:gridCol w="521138"/>
                <a:gridCol w="1335409"/>
                <a:gridCol w="1856547"/>
                <a:gridCol w="1693690"/>
                <a:gridCol w="1661119"/>
              </a:tblGrid>
              <a:tr h="292074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Biz 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 address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city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phone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201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Spear Street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4159745077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24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4155434786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26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333 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4155434786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 STE ST1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="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i="1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26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 Ste St1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i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20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295 CALIFORNIA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4159862349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074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r17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52 California Street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="0" baseline="0" dirty="0" smtClean="0">
                          <a:latin typeface="Cambria" panose="02040503050406030204" pitchFamily="18" charset="0"/>
                        </a:rPr>
                        <a:t> FRANCISCO SF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4153988630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42900" y="1150285"/>
            <a:ext cx="3232866" cy="97806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2(a): </a:t>
            </a:r>
          </a:p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Updates for business listings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76566" y="6377193"/>
            <a:ext cx="7494269" cy="48080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2(b): Record linkage results </a:t>
            </a:r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with all updates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3273424">
            <a:off x="1167287" y="2386107"/>
            <a:ext cx="974460" cy="1004133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47982" y="3326326"/>
            <a:ext cx="2942005" cy="3237035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345248" y="2977471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35110" y="4384050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76737" y="3793605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165617" y="4629747"/>
            <a:ext cx="172780" cy="1727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>
            <a:stCxn id="23" idx="4"/>
            <a:endCxn id="24" idx="0"/>
          </p:cNvCxnSpPr>
          <p:nvPr/>
        </p:nvCxnSpPr>
        <p:spPr>
          <a:xfrm flipH="1">
            <a:off x="1212834" y="3132919"/>
            <a:ext cx="210138" cy="125113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5"/>
            <a:endCxn id="26" idx="1"/>
          </p:cNvCxnSpPr>
          <p:nvPr/>
        </p:nvCxnSpPr>
        <p:spPr>
          <a:xfrm>
            <a:off x="1267793" y="4516733"/>
            <a:ext cx="923127" cy="13831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4"/>
            <a:endCxn id="26" idx="7"/>
          </p:cNvCxnSpPr>
          <p:nvPr/>
        </p:nvCxnSpPr>
        <p:spPr>
          <a:xfrm flipH="1">
            <a:off x="2313094" y="3959898"/>
            <a:ext cx="246790" cy="69515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5"/>
            <a:endCxn id="25" idx="1"/>
          </p:cNvCxnSpPr>
          <p:nvPr/>
        </p:nvCxnSpPr>
        <p:spPr>
          <a:xfrm>
            <a:off x="1477931" y="3110154"/>
            <a:ext cx="1023159" cy="70780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3"/>
            <a:endCxn id="24" idx="7"/>
          </p:cNvCxnSpPr>
          <p:nvPr/>
        </p:nvCxnSpPr>
        <p:spPr>
          <a:xfrm flipH="1">
            <a:off x="1267793" y="3935545"/>
            <a:ext cx="1233297" cy="47127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44002" y="2625552"/>
            <a:ext cx="451125" cy="33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7798" y="4164428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79616" y="3574094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48442" y="5401227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2770051" y="5911456"/>
            <a:ext cx="110889" cy="11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>
            <a:stCxn id="24" idx="4"/>
            <a:endCxn id="84" idx="0"/>
          </p:cNvCxnSpPr>
          <p:nvPr/>
        </p:nvCxnSpPr>
        <p:spPr>
          <a:xfrm flipH="1">
            <a:off x="1026166" y="4539498"/>
            <a:ext cx="186668" cy="86172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4" idx="5"/>
            <a:endCxn id="87" idx="2"/>
          </p:cNvCxnSpPr>
          <p:nvPr/>
        </p:nvCxnSpPr>
        <p:spPr>
          <a:xfrm>
            <a:off x="1081125" y="5533910"/>
            <a:ext cx="1688926" cy="43299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5"/>
            <a:endCxn id="87" idx="0"/>
          </p:cNvCxnSpPr>
          <p:nvPr/>
        </p:nvCxnSpPr>
        <p:spPr>
          <a:xfrm>
            <a:off x="2618677" y="3935545"/>
            <a:ext cx="206819" cy="197591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5"/>
            <a:endCxn id="87" idx="1"/>
          </p:cNvCxnSpPr>
          <p:nvPr/>
        </p:nvCxnSpPr>
        <p:spPr>
          <a:xfrm>
            <a:off x="1267793" y="4516733"/>
            <a:ext cx="1518497" cy="141096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6" idx="5"/>
            <a:endCxn id="87" idx="0"/>
          </p:cNvCxnSpPr>
          <p:nvPr/>
        </p:nvCxnSpPr>
        <p:spPr>
          <a:xfrm>
            <a:off x="2313094" y="4777224"/>
            <a:ext cx="512402" cy="113423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6" idx="3"/>
            <a:endCxn id="84" idx="6"/>
          </p:cNvCxnSpPr>
          <p:nvPr/>
        </p:nvCxnSpPr>
        <p:spPr>
          <a:xfrm flipH="1">
            <a:off x="1103890" y="4777224"/>
            <a:ext cx="1087030" cy="70172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04277" y="4644541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256962" y="5218042"/>
            <a:ext cx="365061" cy="245246"/>
            <a:chOff x="3430143" y="5333609"/>
            <a:chExt cx="306442" cy="178427"/>
          </a:xfrm>
        </p:grpSpPr>
        <p:sp>
          <p:nvSpPr>
            <p:cNvPr id="133" name="Rounded Rectangle 132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118" name="Straight Connector 117"/>
          <p:cNvCxnSpPr>
            <a:stCxn id="25" idx="3"/>
            <a:endCxn id="84" idx="7"/>
          </p:cNvCxnSpPr>
          <p:nvPr/>
        </p:nvCxnSpPr>
        <p:spPr>
          <a:xfrm flipH="1">
            <a:off x="1081125" y="3935545"/>
            <a:ext cx="1419965" cy="148844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521250" y="5922742"/>
            <a:ext cx="533281" cy="24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 rot="21377971">
            <a:off x="2515815" y="4628182"/>
            <a:ext cx="368291" cy="245246"/>
            <a:chOff x="3887408" y="5489523"/>
            <a:chExt cx="309153" cy="178427"/>
          </a:xfrm>
        </p:grpSpPr>
        <p:sp>
          <p:nvSpPr>
            <p:cNvPr id="134" name="Rounded Rectangle 13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 rot="21394080">
            <a:off x="1253734" y="4884232"/>
            <a:ext cx="368291" cy="245246"/>
            <a:chOff x="3887408" y="5489523"/>
            <a:chExt cx="309153" cy="178427"/>
          </a:xfrm>
        </p:grpSpPr>
        <p:sp>
          <p:nvSpPr>
            <p:cNvPr id="139" name="Rounded Rectangle 13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998720" y="5249458"/>
            <a:ext cx="368291" cy="245246"/>
            <a:chOff x="3887408" y="5489523"/>
            <a:chExt cx="309153" cy="178427"/>
          </a:xfrm>
        </p:grpSpPr>
        <p:sp>
          <p:nvSpPr>
            <p:cNvPr id="142" name="Rounded Rectangle 14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93855" y="4955395"/>
            <a:ext cx="368291" cy="245246"/>
            <a:chOff x="3887408" y="5489523"/>
            <a:chExt cx="309153" cy="178427"/>
          </a:xfrm>
        </p:grpSpPr>
        <p:sp>
          <p:nvSpPr>
            <p:cNvPr id="145" name="Rounded Rectangle 14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603778" y="5583102"/>
            <a:ext cx="365061" cy="245246"/>
            <a:chOff x="3430143" y="5333609"/>
            <a:chExt cx="306442" cy="178427"/>
          </a:xfrm>
        </p:grpSpPr>
        <p:sp>
          <p:nvSpPr>
            <p:cNvPr id="195" name="Rounded Rectangle 194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341324" y="5102111"/>
            <a:ext cx="365061" cy="245246"/>
            <a:chOff x="3430143" y="5333609"/>
            <a:chExt cx="306442" cy="178427"/>
          </a:xfrm>
        </p:grpSpPr>
        <p:sp>
          <p:nvSpPr>
            <p:cNvPr id="198" name="Rounded Rectangle 197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410982" y="4427010"/>
            <a:ext cx="368291" cy="245246"/>
            <a:chOff x="3887408" y="5489523"/>
            <a:chExt cx="309153" cy="178427"/>
          </a:xfrm>
        </p:grpSpPr>
        <p:sp>
          <p:nvSpPr>
            <p:cNvPr id="201" name="Rounded Rectangle 20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222610" y="4212694"/>
            <a:ext cx="368291" cy="245246"/>
            <a:chOff x="3887408" y="5489523"/>
            <a:chExt cx="309153" cy="178427"/>
          </a:xfrm>
        </p:grpSpPr>
        <p:sp>
          <p:nvSpPr>
            <p:cNvPr id="204" name="Rounded Rectangle 20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710831" y="3995062"/>
            <a:ext cx="365061" cy="245246"/>
            <a:chOff x="3430143" y="5333609"/>
            <a:chExt cx="306442" cy="178427"/>
          </a:xfrm>
        </p:grpSpPr>
        <p:sp>
          <p:nvSpPr>
            <p:cNvPr id="207" name="Rounded Rectangle 206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922514" y="3475652"/>
            <a:ext cx="368291" cy="245246"/>
            <a:chOff x="3887408" y="5489523"/>
            <a:chExt cx="309153" cy="178427"/>
          </a:xfrm>
        </p:grpSpPr>
        <p:sp>
          <p:nvSpPr>
            <p:cNvPr id="210" name="Rounded Rectangle 209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65658" y="3826014"/>
            <a:ext cx="404163" cy="258147"/>
            <a:chOff x="3887408" y="5489523"/>
            <a:chExt cx="309153" cy="178427"/>
          </a:xfrm>
        </p:grpSpPr>
        <p:sp>
          <p:nvSpPr>
            <p:cNvPr id="213" name="Rounded Rectangle 212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827066" y="5515515"/>
            <a:ext cx="490837" cy="258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581991" y="5984833"/>
            <a:ext cx="502941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539273" y="2490684"/>
            <a:ext cx="607047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4450291" y="4103623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Oval 283"/>
          <p:cNvSpPr/>
          <p:nvPr/>
        </p:nvSpPr>
        <p:spPr>
          <a:xfrm>
            <a:off x="4473056" y="5021090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val 284"/>
          <p:cNvSpPr/>
          <p:nvPr/>
        </p:nvSpPr>
        <p:spPr>
          <a:xfrm>
            <a:off x="5408384" y="4575930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6" name="Straight Connector 285"/>
          <p:cNvCxnSpPr>
            <a:stCxn id="283" idx="4"/>
            <a:endCxn id="284" idx="0"/>
          </p:cNvCxnSpPr>
          <p:nvPr/>
        </p:nvCxnSpPr>
        <p:spPr>
          <a:xfrm>
            <a:off x="4528015" y="4259071"/>
            <a:ext cx="22765" cy="76201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83" idx="6"/>
            <a:endCxn id="285" idx="1"/>
          </p:cNvCxnSpPr>
          <p:nvPr/>
        </p:nvCxnSpPr>
        <p:spPr>
          <a:xfrm>
            <a:off x="4605739" y="4181347"/>
            <a:ext cx="826998" cy="418936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85" idx="3"/>
            <a:endCxn id="284" idx="7"/>
          </p:cNvCxnSpPr>
          <p:nvPr/>
        </p:nvCxnSpPr>
        <p:spPr>
          <a:xfrm flipH="1">
            <a:off x="4605739" y="4717870"/>
            <a:ext cx="826998" cy="32598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5370814" y="547474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8" name="Straight Connector 297"/>
          <p:cNvCxnSpPr>
            <a:stCxn id="285" idx="4"/>
            <a:endCxn id="297" idx="0"/>
          </p:cNvCxnSpPr>
          <p:nvPr/>
        </p:nvCxnSpPr>
        <p:spPr>
          <a:xfrm flipH="1">
            <a:off x="5448538" y="4742223"/>
            <a:ext cx="42993" cy="73252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84" idx="5"/>
            <a:endCxn id="297" idx="1"/>
          </p:cNvCxnSpPr>
          <p:nvPr/>
        </p:nvCxnSpPr>
        <p:spPr>
          <a:xfrm>
            <a:off x="4605739" y="5153773"/>
            <a:ext cx="787840" cy="343736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473863" y="3898235"/>
            <a:ext cx="451125" cy="16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221283" y="5080962"/>
            <a:ext cx="489355" cy="23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5112930" y="5525497"/>
            <a:ext cx="451125" cy="190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5497514" y="4489427"/>
            <a:ext cx="495743" cy="23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4740035" y="5200601"/>
            <a:ext cx="368291" cy="245246"/>
            <a:chOff x="3887408" y="5489523"/>
            <a:chExt cx="309153" cy="178427"/>
          </a:xfrm>
        </p:grpSpPr>
        <p:sp>
          <p:nvSpPr>
            <p:cNvPr id="322" name="Rounded Rectangle 32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5288785" y="5019065"/>
            <a:ext cx="368291" cy="245246"/>
            <a:chOff x="3887408" y="5489523"/>
            <a:chExt cx="309153" cy="178427"/>
          </a:xfrm>
        </p:grpSpPr>
        <p:sp>
          <p:nvSpPr>
            <p:cNvPr id="325" name="Rounded Rectangle 32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4343869" y="4522083"/>
            <a:ext cx="368291" cy="245246"/>
            <a:chOff x="3887408" y="5489523"/>
            <a:chExt cx="309153" cy="178427"/>
          </a:xfrm>
        </p:grpSpPr>
        <p:sp>
          <p:nvSpPr>
            <p:cNvPr id="328" name="Rounded Rectangle 32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819387" y="4283735"/>
            <a:ext cx="368291" cy="245246"/>
            <a:chOff x="3887408" y="5489523"/>
            <a:chExt cx="309153" cy="178427"/>
          </a:xfrm>
        </p:grpSpPr>
        <p:sp>
          <p:nvSpPr>
            <p:cNvPr id="331" name="Rounded Rectangle 33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4879469" y="4768439"/>
            <a:ext cx="368291" cy="245246"/>
            <a:chOff x="3887408" y="5489523"/>
            <a:chExt cx="309153" cy="178427"/>
          </a:xfrm>
        </p:grpSpPr>
        <p:sp>
          <p:nvSpPr>
            <p:cNvPr id="334" name="Rounded Rectangle 33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36" name="Rectangle 335"/>
          <p:cNvSpPr/>
          <p:nvPr/>
        </p:nvSpPr>
        <p:spPr>
          <a:xfrm>
            <a:off x="5069515" y="3812953"/>
            <a:ext cx="494540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567947" y="4764513"/>
            <a:ext cx="850377" cy="1004133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/>
          <p:cNvSpPr/>
          <p:nvPr/>
        </p:nvSpPr>
        <p:spPr>
          <a:xfrm>
            <a:off x="6626558" y="538882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/>
          <p:cNvSpPr/>
          <p:nvPr/>
        </p:nvSpPr>
        <p:spPr>
          <a:xfrm>
            <a:off x="6738663" y="5447299"/>
            <a:ext cx="509469" cy="186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6641085" y="4738429"/>
            <a:ext cx="607047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7776271" y="3225080"/>
            <a:ext cx="1921433" cy="1979278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Oval 344"/>
          <p:cNvSpPr/>
          <p:nvPr/>
        </p:nvSpPr>
        <p:spPr>
          <a:xfrm>
            <a:off x="7873526" y="405789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Oval 345"/>
          <p:cNvSpPr/>
          <p:nvPr/>
        </p:nvSpPr>
        <p:spPr>
          <a:xfrm>
            <a:off x="8791442" y="4814342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Oval 346"/>
          <p:cNvSpPr/>
          <p:nvPr/>
        </p:nvSpPr>
        <p:spPr>
          <a:xfrm>
            <a:off x="9056324" y="3789077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Straight Connector 347"/>
          <p:cNvCxnSpPr>
            <a:endCxn id="346" idx="1"/>
          </p:cNvCxnSpPr>
          <p:nvPr/>
        </p:nvCxnSpPr>
        <p:spPr>
          <a:xfrm>
            <a:off x="8002309" y="4206274"/>
            <a:ext cx="811898" cy="630833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345" idx="6"/>
            <a:endCxn id="347" idx="2"/>
          </p:cNvCxnSpPr>
          <p:nvPr/>
        </p:nvCxnSpPr>
        <p:spPr>
          <a:xfrm flipV="1">
            <a:off x="8028974" y="3872224"/>
            <a:ext cx="1027350" cy="26339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347" idx="3"/>
            <a:endCxn id="346" idx="0"/>
          </p:cNvCxnSpPr>
          <p:nvPr/>
        </p:nvCxnSpPr>
        <p:spPr>
          <a:xfrm flipH="1">
            <a:off x="8869166" y="3931017"/>
            <a:ext cx="211511" cy="88332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9956411" y="471244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2" name="Straight Connector 351"/>
          <p:cNvCxnSpPr>
            <a:stCxn id="347" idx="5"/>
            <a:endCxn id="351" idx="1"/>
          </p:cNvCxnSpPr>
          <p:nvPr/>
        </p:nvCxnSpPr>
        <p:spPr>
          <a:xfrm>
            <a:off x="9198264" y="3931017"/>
            <a:ext cx="780912" cy="80419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346" idx="6"/>
            <a:endCxn id="351" idx="2"/>
          </p:cNvCxnSpPr>
          <p:nvPr/>
        </p:nvCxnSpPr>
        <p:spPr>
          <a:xfrm flipV="1">
            <a:off x="8946890" y="4790168"/>
            <a:ext cx="1009521" cy="10189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 rot="21103633">
            <a:off x="7807042" y="3810555"/>
            <a:ext cx="484958" cy="140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8610993" y="4893908"/>
            <a:ext cx="489355" cy="23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9925428" y="4467028"/>
            <a:ext cx="451125" cy="190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9090467" y="3620866"/>
            <a:ext cx="495743" cy="23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9080098" y="4676213"/>
            <a:ext cx="368291" cy="245246"/>
            <a:chOff x="3887408" y="5489523"/>
            <a:chExt cx="309153" cy="178427"/>
          </a:xfrm>
        </p:grpSpPr>
        <p:sp>
          <p:nvSpPr>
            <p:cNvPr id="362" name="Rounded Rectangle 36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8195034" y="4363102"/>
            <a:ext cx="368291" cy="245246"/>
            <a:chOff x="3887408" y="5489523"/>
            <a:chExt cx="309153" cy="178427"/>
          </a:xfrm>
        </p:grpSpPr>
        <p:sp>
          <p:nvSpPr>
            <p:cNvPr id="365" name="Rounded Rectangle 36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8364236" y="3841889"/>
            <a:ext cx="368291" cy="245246"/>
            <a:chOff x="3887408" y="5489523"/>
            <a:chExt cx="309153" cy="178427"/>
          </a:xfrm>
        </p:grpSpPr>
        <p:sp>
          <p:nvSpPr>
            <p:cNvPr id="368" name="Rounded Rectangle 36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9280222" y="4108004"/>
            <a:ext cx="368291" cy="245246"/>
            <a:chOff x="3887408" y="5489523"/>
            <a:chExt cx="309153" cy="178427"/>
          </a:xfrm>
        </p:grpSpPr>
        <p:sp>
          <p:nvSpPr>
            <p:cNvPr id="371" name="Rounded Rectangle 37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73" name="Rectangle 372"/>
          <p:cNvSpPr/>
          <p:nvPr/>
        </p:nvSpPr>
        <p:spPr>
          <a:xfrm>
            <a:off x="8506766" y="3217912"/>
            <a:ext cx="494540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80" name="Oval 379"/>
          <p:cNvSpPr/>
          <p:nvPr/>
        </p:nvSpPr>
        <p:spPr>
          <a:xfrm>
            <a:off x="11022376" y="463754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1" name="Straight Connector 380"/>
          <p:cNvCxnSpPr>
            <a:stCxn id="351" idx="6"/>
          </p:cNvCxnSpPr>
          <p:nvPr/>
        </p:nvCxnSpPr>
        <p:spPr>
          <a:xfrm flipV="1">
            <a:off x="10111859" y="4706519"/>
            <a:ext cx="910517" cy="8364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90" idx="7"/>
            <a:endCxn id="380" idx="3"/>
          </p:cNvCxnSpPr>
          <p:nvPr/>
        </p:nvCxnSpPr>
        <p:spPr>
          <a:xfrm flipV="1">
            <a:off x="10602247" y="4770227"/>
            <a:ext cx="442894" cy="76331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/>
          <p:cNvSpPr/>
          <p:nvPr/>
        </p:nvSpPr>
        <p:spPr>
          <a:xfrm>
            <a:off x="10469564" y="5510781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Connector 390"/>
          <p:cNvCxnSpPr>
            <a:stCxn id="351" idx="5"/>
            <a:endCxn id="390" idx="1"/>
          </p:cNvCxnSpPr>
          <p:nvPr/>
        </p:nvCxnSpPr>
        <p:spPr>
          <a:xfrm>
            <a:off x="10089094" y="4845127"/>
            <a:ext cx="403235" cy="68841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10469564" y="5638909"/>
            <a:ext cx="480719" cy="19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10963349" y="4772670"/>
            <a:ext cx="496039" cy="218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58" name="Group 357"/>
          <p:cNvGrpSpPr/>
          <p:nvPr/>
        </p:nvGrpSpPr>
        <p:grpSpPr>
          <a:xfrm>
            <a:off x="10064129" y="5074162"/>
            <a:ext cx="368291" cy="245246"/>
            <a:chOff x="3887408" y="5489523"/>
            <a:chExt cx="309153" cy="178427"/>
          </a:xfrm>
        </p:grpSpPr>
        <p:sp>
          <p:nvSpPr>
            <p:cNvPr id="359" name="Rounded Rectangle 35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8802477" y="4281068"/>
            <a:ext cx="365061" cy="245246"/>
            <a:chOff x="3430143" y="5333609"/>
            <a:chExt cx="306442" cy="178427"/>
          </a:xfrm>
        </p:grpSpPr>
        <p:sp>
          <p:nvSpPr>
            <p:cNvPr id="439" name="Rounded Rectangle 438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10603678" y="5085545"/>
            <a:ext cx="368291" cy="245246"/>
            <a:chOff x="3887408" y="5489523"/>
            <a:chExt cx="309153" cy="178427"/>
          </a:xfrm>
        </p:grpSpPr>
        <p:sp>
          <p:nvSpPr>
            <p:cNvPr id="442" name="Rounded Rectangle 44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10363143" y="4637544"/>
            <a:ext cx="368291" cy="245246"/>
            <a:chOff x="3887408" y="5489523"/>
            <a:chExt cx="309153" cy="178427"/>
          </a:xfrm>
        </p:grpSpPr>
        <p:sp>
          <p:nvSpPr>
            <p:cNvPr id="445" name="Rounded Rectangle 44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47" name="Rectangle 446"/>
          <p:cNvSpPr/>
          <p:nvPr/>
        </p:nvSpPr>
        <p:spPr>
          <a:xfrm>
            <a:off x="10350615" y="3992101"/>
            <a:ext cx="494540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5643818" y="5133185"/>
            <a:ext cx="934820" cy="983107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Oval 411"/>
          <p:cNvSpPr/>
          <p:nvPr/>
        </p:nvSpPr>
        <p:spPr>
          <a:xfrm>
            <a:off x="9815003" y="4320019"/>
            <a:ext cx="1561234" cy="1652997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/>
          <p:cNvSpPr/>
          <p:nvPr/>
        </p:nvSpPr>
        <p:spPr>
          <a:xfrm>
            <a:off x="4077345" y="3736676"/>
            <a:ext cx="1870415" cy="1952318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Introduction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8946"/>
              </p:ext>
            </p:extLst>
          </p:nvPr>
        </p:nvGraphicFramePr>
        <p:xfrm>
          <a:off x="3619500" y="326644"/>
          <a:ext cx="8229600" cy="24988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422"/>
                <a:gridCol w="662275"/>
                <a:gridCol w="521138"/>
                <a:gridCol w="1335409"/>
                <a:gridCol w="1856547"/>
                <a:gridCol w="1693690"/>
                <a:gridCol w="1661119"/>
              </a:tblGrid>
              <a:tr h="292074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Biz 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ID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 address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city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phone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201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Spear Street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4159745077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24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r12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 Coffee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4155434786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26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333 MARKET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4155434786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∆D3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 STE ST1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="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i="1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26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123 Mission St Ste St1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4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mbria" panose="02040503050406030204" pitchFamily="18" charset="0"/>
                        </a:rPr>
                        <a:t>4155431510</a:t>
                      </a:r>
                      <a:endParaRPr lang="en-GB" sz="1200" i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20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∆D4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B5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r16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295 CALIFORNIA ST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</a:rPr>
                        <a:t> Francisco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4159862349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074">
                <a:tc v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B4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r17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Starbucks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52 California Street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mbria" panose="02040503050406030204" pitchFamily="18" charset="0"/>
                        </a:rPr>
                        <a:t>SAN</a:t>
                      </a:r>
                      <a:r>
                        <a:rPr lang="en-US" sz="1200" b="0" baseline="0" dirty="0" smtClean="0">
                          <a:latin typeface="Cambria" panose="02040503050406030204" pitchFamily="18" charset="0"/>
                        </a:rPr>
                        <a:t> FRANCISCO SF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4153988630</a:t>
                      </a:r>
                      <a:endParaRPr lang="en-GB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776566" y="6377193"/>
            <a:ext cx="7494269" cy="48080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Figure 3: Results of a baseline incremental linkage algorithm</a:t>
            </a:r>
            <a:endParaRPr lang="en-GB" sz="24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8756" y="2489200"/>
            <a:ext cx="3385384" cy="4074161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345248" y="2977471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35110" y="4384050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76737" y="3793605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165617" y="4629747"/>
            <a:ext cx="172780" cy="1727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>
            <a:stCxn id="23" idx="4"/>
            <a:endCxn id="24" idx="0"/>
          </p:cNvCxnSpPr>
          <p:nvPr/>
        </p:nvCxnSpPr>
        <p:spPr>
          <a:xfrm flipH="1">
            <a:off x="1212834" y="3132919"/>
            <a:ext cx="210138" cy="125113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5"/>
            <a:endCxn id="26" idx="1"/>
          </p:cNvCxnSpPr>
          <p:nvPr/>
        </p:nvCxnSpPr>
        <p:spPr>
          <a:xfrm>
            <a:off x="1267793" y="4516733"/>
            <a:ext cx="923127" cy="13831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4"/>
            <a:endCxn id="26" idx="7"/>
          </p:cNvCxnSpPr>
          <p:nvPr/>
        </p:nvCxnSpPr>
        <p:spPr>
          <a:xfrm flipH="1">
            <a:off x="2313094" y="3959898"/>
            <a:ext cx="246790" cy="69515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5"/>
            <a:endCxn id="25" idx="1"/>
          </p:cNvCxnSpPr>
          <p:nvPr/>
        </p:nvCxnSpPr>
        <p:spPr>
          <a:xfrm>
            <a:off x="1477931" y="3110154"/>
            <a:ext cx="1023159" cy="70780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3"/>
            <a:endCxn id="24" idx="7"/>
          </p:cNvCxnSpPr>
          <p:nvPr/>
        </p:nvCxnSpPr>
        <p:spPr>
          <a:xfrm flipH="1">
            <a:off x="1267793" y="3935545"/>
            <a:ext cx="1233297" cy="471270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44002" y="2625552"/>
            <a:ext cx="451125" cy="33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7798" y="4164428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79616" y="3574094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48442" y="5401227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2770051" y="5911456"/>
            <a:ext cx="110889" cy="11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>
            <a:stCxn id="24" idx="4"/>
            <a:endCxn id="84" idx="0"/>
          </p:cNvCxnSpPr>
          <p:nvPr/>
        </p:nvCxnSpPr>
        <p:spPr>
          <a:xfrm flipH="1">
            <a:off x="1026166" y="4539498"/>
            <a:ext cx="186668" cy="86172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4" idx="5"/>
            <a:endCxn id="87" idx="2"/>
          </p:cNvCxnSpPr>
          <p:nvPr/>
        </p:nvCxnSpPr>
        <p:spPr>
          <a:xfrm>
            <a:off x="1081125" y="5533910"/>
            <a:ext cx="1688926" cy="43299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5"/>
            <a:endCxn id="87" idx="0"/>
          </p:cNvCxnSpPr>
          <p:nvPr/>
        </p:nvCxnSpPr>
        <p:spPr>
          <a:xfrm>
            <a:off x="2618677" y="3935545"/>
            <a:ext cx="206819" cy="1975911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5"/>
            <a:endCxn id="87" idx="1"/>
          </p:cNvCxnSpPr>
          <p:nvPr/>
        </p:nvCxnSpPr>
        <p:spPr>
          <a:xfrm>
            <a:off x="1267793" y="4516733"/>
            <a:ext cx="1518497" cy="141096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6" idx="5"/>
            <a:endCxn id="87" idx="0"/>
          </p:cNvCxnSpPr>
          <p:nvPr/>
        </p:nvCxnSpPr>
        <p:spPr>
          <a:xfrm>
            <a:off x="2313094" y="4777224"/>
            <a:ext cx="512402" cy="113423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6" idx="3"/>
            <a:endCxn id="84" idx="6"/>
          </p:cNvCxnSpPr>
          <p:nvPr/>
        </p:nvCxnSpPr>
        <p:spPr>
          <a:xfrm flipH="1">
            <a:off x="1103890" y="4777224"/>
            <a:ext cx="1087030" cy="70172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04277" y="4644541"/>
            <a:ext cx="451125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256962" y="5218042"/>
            <a:ext cx="365061" cy="245246"/>
            <a:chOff x="3430143" y="5333609"/>
            <a:chExt cx="306442" cy="178427"/>
          </a:xfrm>
        </p:grpSpPr>
        <p:sp>
          <p:nvSpPr>
            <p:cNvPr id="133" name="Rounded Rectangle 132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118" name="Straight Connector 117"/>
          <p:cNvCxnSpPr>
            <a:stCxn id="25" idx="3"/>
            <a:endCxn id="84" idx="7"/>
          </p:cNvCxnSpPr>
          <p:nvPr/>
        </p:nvCxnSpPr>
        <p:spPr>
          <a:xfrm flipH="1">
            <a:off x="1081125" y="3935545"/>
            <a:ext cx="1419965" cy="1488447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521250" y="5922742"/>
            <a:ext cx="533281" cy="24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 rot="21377971">
            <a:off x="2515815" y="4628182"/>
            <a:ext cx="368291" cy="245246"/>
            <a:chOff x="3887408" y="5489523"/>
            <a:chExt cx="309153" cy="178427"/>
          </a:xfrm>
        </p:grpSpPr>
        <p:sp>
          <p:nvSpPr>
            <p:cNvPr id="134" name="Rounded Rectangle 13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 rot="21394080">
            <a:off x="1253734" y="4884232"/>
            <a:ext cx="368291" cy="245246"/>
            <a:chOff x="3887408" y="5489523"/>
            <a:chExt cx="309153" cy="178427"/>
          </a:xfrm>
        </p:grpSpPr>
        <p:sp>
          <p:nvSpPr>
            <p:cNvPr id="139" name="Rounded Rectangle 13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998720" y="5249458"/>
            <a:ext cx="368291" cy="245246"/>
            <a:chOff x="3887408" y="5489523"/>
            <a:chExt cx="309153" cy="178427"/>
          </a:xfrm>
        </p:grpSpPr>
        <p:sp>
          <p:nvSpPr>
            <p:cNvPr id="142" name="Rounded Rectangle 14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93855" y="4955395"/>
            <a:ext cx="368291" cy="245246"/>
            <a:chOff x="3887408" y="5489523"/>
            <a:chExt cx="309153" cy="178427"/>
          </a:xfrm>
        </p:grpSpPr>
        <p:sp>
          <p:nvSpPr>
            <p:cNvPr id="145" name="Rounded Rectangle 14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603778" y="5583102"/>
            <a:ext cx="365061" cy="245246"/>
            <a:chOff x="3430143" y="5333609"/>
            <a:chExt cx="306442" cy="178427"/>
          </a:xfrm>
        </p:grpSpPr>
        <p:sp>
          <p:nvSpPr>
            <p:cNvPr id="195" name="Rounded Rectangle 194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341324" y="5102111"/>
            <a:ext cx="365061" cy="245246"/>
            <a:chOff x="3430143" y="5333609"/>
            <a:chExt cx="306442" cy="178427"/>
          </a:xfrm>
        </p:grpSpPr>
        <p:sp>
          <p:nvSpPr>
            <p:cNvPr id="198" name="Rounded Rectangle 197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410982" y="4427010"/>
            <a:ext cx="368291" cy="245246"/>
            <a:chOff x="3887408" y="5489523"/>
            <a:chExt cx="309153" cy="178427"/>
          </a:xfrm>
        </p:grpSpPr>
        <p:sp>
          <p:nvSpPr>
            <p:cNvPr id="201" name="Rounded Rectangle 20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222610" y="4212694"/>
            <a:ext cx="368291" cy="245246"/>
            <a:chOff x="3887408" y="5489523"/>
            <a:chExt cx="309153" cy="178427"/>
          </a:xfrm>
        </p:grpSpPr>
        <p:sp>
          <p:nvSpPr>
            <p:cNvPr id="204" name="Rounded Rectangle 20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710831" y="3995062"/>
            <a:ext cx="365061" cy="245246"/>
            <a:chOff x="3430143" y="5333609"/>
            <a:chExt cx="306442" cy="178427"/>
          </a:xfrm>
        </p:grpSpPr>
        <p:sp>
          <p:nvSpPr>
            <p:cNvPr id="207" name="Rounded Rectangle 206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891746" y="3380630"/>
            <a:ext cx="368291" cy="245246"/>
            <a:chOff x="3887408" y="5489523"/>
            <a:chExt cx="309153" cy="178427"/>
          </a:xfrm>
        </p:grpSpPr>
        <p:sp>
          <p:nvSpPr>
            <p:cNvPr id="210" name="Rounded Rectangle 209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65711" y="3675553"/>
            <a:ext cx="404163" cy="258147"/>
            <a:chOff x="3887408" y="5489523"/>
            <a:chExt cx="309153" cy="178427"/>
          </a:xfrm>
        </p:grpSpPr>
        <p:sp>
          <p:nvSpPr>
            <p:cNvPr id="213" name="Rounded Rectangle 212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827066" y="5515515"/>
            <a:ext cx="490837" cy="258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500697" y="5984833"/>
            <a:ext cx="584236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4450291" y="4103623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Oval 283"/>
          <p:cNvSpPr/>
          <p:nvPr/>
        </p:nvSpPr>
        <p:spPr>
          <a:xfrm>
            <a:off x="4473056" y="5021090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val 284"/>
          <p:cNvSpPr/>
          <p:nvPr/>
        </p:nvSpPr>
        <p:spPr>
          <a:xfrm>
            <a:off x="5408384" y="4575930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6" name="Straight Connector 285"/>
          <p:cNvCxnSpPr>
            <a:stCxn id="283" idx="4"/>
            <a:endCxn id="284" idx="0"/>
          </p:cNvCxnSpPr>
          <p:nvPr/>
        </p:nvCxnSpPr>
        <p:spPr>
          <a:xfrm>
            <a:off x="4528015" y="4259071"/>
            <a:ext cx="22765" cy="76201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83" idx="6"/>
            <a:endCxn id="285" idx="1"/>
          </p:cNvCxnSpPr>
          <p:nvPr/>
        </p:nvCxnSpPr>
        <p:spPr>
          <a:xfrm>
            <a:off x="4605739" y="4181347"/>
            <a:ext cx="826998" cy="418936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85" idx="3"/>
            <a:endCxn id="284" idx="7"/>
          </p:cNvCxnSpPr>
          <p:nvPr/>
        </p:nvCxnSpPr>
        <p:spPr>
          <a:xfrm flipH="1">
            <a:off x="4605739" y="4717870"/>
            <a:ext cx="826998" cy="32598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5915533" y="561480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8" name="Straight Connector 297"/>
          <p:cNvCxnSpPr>
            <a:stCxn id="285" idx="5"/>
            <a:endCxn id="297" idx="0"/>
          </p:cNvCxnSpPr>
          <p:nvPr/>
        </p:nvCxnSpPr>
        <p:spPr>
          <a:xfrm>
            <a:off x="5550324" y="4717870"/>
            <a:ext cx="442933" cy="89693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84" idx="5"/>
            <a:endCxn id="297" idx="2"/>
          </p:cNvCxnSpPr>
          <p:nvPr/>
        </p:nvCxnSpPr>
        <p:spPr>
          <a:xfrm>
            <a:off x="4605739" y="5153773"/>
            <a:ext cx="1309794" cy="538759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473863" y="3898235"/>
            <a:ext cx="451125" cy="16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221283" y="5080962"/>
            <a:ext cx="489355" cy="23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5830605" y="5787119"/>
            <a:ext cx="451125" cy="190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5497514" y="4489427"/>
            <a:ext cx="495743" cy="23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5043042" y="5238124"/>
            <a:ext cx="368291" cy="245246"/>
            <a:chOff x="3887408" y="5489523"/>
            <a:chExt cx="309153" cy="178427"/>
          </a:xfrm>
        </p:grpSpPr>
        <p:sp>
          <p:nvSpPr>
            <p:cNvPr id="322" name="Rounded Rectangle 32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5453086" y="4928607"/>
            <a:ext cx="368291" cy="245246"/>
            <a:chOff x="3887408" y="5489523"/>
            <a:chExt cx="309153" cy="178427"/>
          </a:xfrm>
        </p:grpSpPr>
        <p:sp>
          <p:nvSpPr>
            <p:cNvPr id="325" name="Rounded Rectangle 32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4343869" y="4522083"/>
            <a:ext cx="368291" cy="245246"/>
            <a:chOff x="3887408" y="5489523"/>
            <a:chExt cx="309153" cy="178427"/>
          </a:xfrm>
        </p:grpSpPr>
        <p:sp>
          <p:nvSpPr>
            <p:cNvPr id="328" name="Rounded Rectangle 32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819387" y="4283735"/>
            <a:ext cx="368291" cy="245246"/>
            <a:chOff x="3887408" y="5489523"/>
            <a:chExt cx="309153" cy="178427"/>
          </a:xfrm>
        </p:grpSpPr>
        <p:sp>
          <p:nvSpPr>
            <p:cNvPr id="331" name="Rounded Rectangle 33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4879469" y="4768439"/>
            <a:ext cx="368291" cy="245246"/>
            <a:chOff x="3887408" y="5489523"/>
            <a:chExt cx="309153" cy="178427"/>
          </a:xfrm>
        </p:grpSpPr>
        <p:sp>
          <p:nvSpPr>
            <p:cNvPr id="334" name="Rounded Rectangle 333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36" name="Rectangle 335"/>
          <p:cNvSpPr/>
          <p:nvPr/>
        </p:nvSpPr>
        <p:spPr>
          <a:xfrm>
            <a:off x="4955714" y="3773183"/>
            <a:ext cx="575735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2’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640757" y="5229567"/>
            <a:ext cx="910034" cy="906291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/>
          <p:cNvSpPr/>
          <p:nvPr/>
        </p:nvSpPr>
        <p:spPr>
          <a:xfrm>
            <a:off x="6987851" y="5674471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/>
          <p:cNvSpPr/>
          <p:nvPr/>
        </p:nvSpPr>
        <p:spPr>
          <a:xfrm>
            <a:off x="6871129" y="5814511"/>
            <a:ext cx="509469" cy="186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6823433" y="5165296"/>
            <a:ext cx="607047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7510398" y="3244014"/>
            <a:ext cx="2556306" cy="1979278"/>
          </a:xfrm>
          <a:prstGeom prst="ellipse">
            <a:avLst/>
          </a:prstGeom>
          <a:solidFill>
            <a:srgbClr val="FF572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Oval 344"/>
          <p:cNvSpPr/>
          <p:nvPr/>
        </p:nvSpPr>
        <p:spPr>
          <a:xfrm>
            <a:off x="7607653" y="407682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Oval 345"/>
          <p:cNvSpPr/>
          <p:nvPr/>
        </p:nvSpPr>
        <p:spPr>
          <a:xfrm>
            <a:off x="8525569" y="4833276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Oval 346"/>
          <p:cNvSpPr/>
          <p:nvPr/>
        </p:nvSpPr>
        <p:spPr>
          <a:xfrm>
            <a:off x="8790451" y="3808011"/>
            <a:ext cx="166293" cy="1662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Straight Connector 347"/>
          <p:cNvCxnSpPr>
            <a:endCxn id="346" idx="1"/>
          </p:cNvCxnSpPr>
          <p:nvPr/>
        </p:nvCxnSpPr>
        <p:spPr>
          <a:xfrm>
            <a:off x="7736436" y="4225208"/>
            <a:ext cx="811898" cy="630833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345" idx="6"/>
            <a:endCxn id="347" idx="2"/>
          </p:cNvCxnSpPr>
          <p:nvPr/>
        </p:nvCxnSpPr>
        <p:spPr>
          <a:xfrm flipV="1">
            <a:off x="7763101" y="3891158"/>
            <a:ext cx="1027350" cy="26339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347" idx="3"/>
            <a:endCxn id="346" idx="0"/>
          </p:cNvCxnSpPr>
          <p:nvPr/>
        </p:nvCxnSpPr>
        <p:spPr>
          <a:xfrm flipH="1">
            <a:off x="8603293" y="3949951"/>
            <a:ext cx="211511" cy="883325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9509239" y="4435868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2" name="Straight Connector 351"/>
          <p:cNvCxnSpPr>
            <a:stCxn id="347" idx="5"/>
            <a:endCxn id="351" idx="1"/>
          </p:cNvCxnSpPr>
          <p:nvPr/>
        </p:nvCxnSpPr>
        <p:spPr>
          <a:xfrm>
            <a:off x="8932391" y="3949951"/>
            <a:ext cx="599613" cy="508682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346" idx="6"/>
            <a:endCxn id="351" idx="2"/>
          </p:cNvCxnSpPr>
          <p:nvPr/>
        </p:nvCxnSpPr>
        <p:spPr>
          <a:xfrm flipV="1">
            <a:off x="8681017" y="4513592"/>
            <a:ext cx="828222" cy="39740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 rot="21103633">
            <a:off x="7541169" y="3829489"/>
            <a:ext cx="484958" cy="140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8345120" y="4912842"/>
            <a:ext cx="489355" cy="23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9500385" y="4210189"/>
            <a:ext cx="451125" cy="190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8824594" y="3639800"/>
            <a:ext cx="495743" cy="23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8914468" y="4612809"/>
            <a:ext cx="368291" cy="245246"/>
            <a:chOff x="3887408" y="5489523"/>
            <a:chExt cx="309153" cy="178427"/>
          </a:xfrm>
        </p:grpSpPr>
        <p:sp>
          <p:nvSpPr>
            <p:cNvPr id="362" name="Rounded Rectangle 36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929161" y="4382036"/>
            <a:ext cx="368291" cy="245246"/>
            <a:chOff x="3887408" y="5489523"/>
            <a:chExt cx="309153" cy="178427"/>
          </a:xfrm>
        </p:grpSpPr>
        <p:sp>
          <p:nvSpPr>
            <p:cNvPr id="365" name="Rounded Rectangle 36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8098363" y="3860823"/>
            <a:ext cx="368291" cy="245246"/>
            <a:chOff x="3887408" y="5489523"/>
            <a:chExt cx="309153" cy="178427"/>
          </a:xfrm>
        </p:grpSpPr>
        <p:sp>
          <p:nvSpPr>
            <p:cNvPr id="368" name="Rounded Rectangle 367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9044541" y="4076323"/>
            <a:ext cx="368291" cy="245246"/>
            <a:chOff x="3887408" y="5489523"/>
            <a:chExt cx="309153" cy="178427"/>
          </a:xfrm>
        </p:grpSpPr>
        <p:sp>
          <p:nvSpPr>
            <p:cNvPr id="371" name="Rounded Rectangle 370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73" name="Rectangle 372"/>
          <p:cNvSpPr/>
          <p:nvPr/>
        </p:nvSpPr>
        <p:spPr>
          <a:xfrm>
            <a:off x="8177715" y="3236846"/>
            <a:ext cx="557718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80" name="Oval 379"/>
          <p:cNvSpPr/>
          <p:nvPr/>
        </p:nvSpPr>
        <p:spPr>
          <a:xfrm>
            <a:off x="10765451" y="4755552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1" name="Straight Connector 380"/>
          <p:cNvCxnSpPr>
            <a:stCxn id="351" idx="6"/>
            <a:endCxn id="380" idx="2"/>
          </p:cNvCxnSpPr>
          <p:nvPr/>
        </p:nvCxnSpPr>
        <p:spPr>
          <a:xfrm>
            <a:off x="9664687" y="4513592"/>
            <a:ext cx="1100764" cy="31968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90" idx="7"/>
            <a:endCxn id="380" idx="3"/>
          </p:cNvCxnSpPr>
          <p:nvPr/>
        </p:nvCxnSpPr>
        <p:spPr>
          <a:xfrm flipV="1">
            <a:off x="10491311" y="4888235"/>
            <a:ext cx="296905" cy="664224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/>
          <p:cNvSpPr/>
          <p:nvPr/>
        </p:nvSpPr>
        <p:spPr>
          <a:xfrm>
            <a:off x="10358628" y="552969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Connector 390"/>
          <p:cNvCxnSpPr>
            <a:stCxn id="351" idx="5"/>
            <a:endCxn id="390" idx="1"/>
          </p:cNvCxnSpPr>
          <p:nvPr/>
        </p:nvCxnSpPr>
        <p:spPr>
          <a:xfrm>
            <a:off x="9641922" y="4568551"/>
            <a:ext cx="739471" cy="983908"/>
          </a:xfrm>
          <a:prstGeom prst="line">
            <a:avLst/>
          </a:prstGeom>
          <a:ln w="57150">
            <a:solidFill>
              <a:srgbClr val="FF5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10203691" y="5657843"/>
            <a:ext cx="480719" cy="199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10749168" y="4497100"/>
            <a:ext cx="496039" cy="218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0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  <a:endParaRPr lang="en-GB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58" name="Group 357"/>
          <p:cNvGrpSpPr/>
          <p:nvPr/>
        </p:nvGrpSpPr>
        <p:grpSpPr>
          <a:xfrm>
            <a:off x="9879758" y="5021090"/>
            <a:ext cx="368291" cy="245246"/>
            <a:chOff x="3887408" y="5489523"/>
            <a:chExt cx="309153" cy="178427"/>
          </a:xfrm>
        </p:grpSpPr>
        <p:sp>
          <p:nvSpPr>
            <p:cNvPr id="359" name="Rounded Rectangle 358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.8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8536604" y="4300002"/>
            <a:ext cx="365061" cy="245246"/>
            <a:chOff x="3430143" y="5333609"/>
            <a:chExt cx="306442" cy="178427"/>
          </a:xfrm>
        </p:grpSpPr>
        <p:sp>
          <p:nvSpPr>
            <p:cNvPr id="439" name="Rounded Rectangle 438"/>
            <p:cNvSpPr/>
            <p:nvPr/>
          </p:nvSpPr>
          <p:spPr>
            <a:xfrm>
              <a:off x="3482666" y="5333609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430143" y="5333609"/>
              <a:ext cx="306442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10433679" y="5104161"/>
            <a:ext cx="368291" cy="245246"/>
            <a:chOff x="3887408" y="5489523"/>
            <a:chExt cx="309153" cy="178427"/>
          </a:xfrm>
        </p:grpSpPr>
        <p:sp>
          <p:nvSpPr>
            <p:cNvPr id="442" name="Rounded Rectangle 441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10148458" y="4575930"/>
            <a:ext cx="368291" cy="245246"/>
            <a:chOff x="3887408" y="5489523"/>
            <a:chExt cx="309153" cy="178427"/>
          </a:xfrm>
        </p:grpSpPr>
        <p:sp>
          <p:nvSpPr>
            <p:cNvPr id="445" name="Rounded Rectangle 444"/>
            <p:cNvSpPr/>
            <p:nvPr/>
          </p:nvSpPr>
          <p:spPr>
            <a:xfrm>
              <a:off x="3954018" y="5489523"/>
              <a:ext cx="202758" cy="1784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87408" y="5489523"/>
              <a:ext cx="309153" cy="178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.9</a:t>
              </a:r>
              <a:endParaRPr lang="en-GB" sz="1400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47" name="Rectangle 446"/>
          <p:cNvSpPr/>
          <p:nvPr/>
        </p:nvSpPr>
        <p:spPr>
          <a:xfrm>
            <a:off x="10846083" y="5211129"/>
            <a:ext cx="565918" cy="44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r>
              <a:rPr lang="en-US" sz="2400" b="1" baseline="30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’’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918044" y="5043234"/>
            <a:ext cx="607047" cy="44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2400" b="1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Overview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5231" y="2164585"/>
            <a:ext cx="5322142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Problem Statement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5231" y="2909781"/>
            <a:ext cx="542205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Problem Definition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75231" y="3650303"/>
            <a:ext cx="5422051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An end-to-end Framework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75231" y="4395499"/>
            <a:ext cx="5422051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Background for Graph Clustering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Overview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2955" y="2184313"/>
            <a:ext cx="5469890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Optimal Incremental Solution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22955" y="2845859"/>
            <a:ext cx="5469889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Desirable Properties of linkage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22955" y="3502731"/>
            <a:ext cx="5469889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Connected component Algorithm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22954" y="4159604"/>
            <a:ext cx="5469889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Iterative Algorithm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1544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755648" y="5697729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-254000" y="326645"/>
            <a:ext cx="3312160" cy="71831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Overview</a:t>
            </a:r>
            <a:endParaRPr lang="en-GB" sz="40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02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41468" y="2034792"/>
            <a:ext cx="5520692" cy="4983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Experimental Evaluation</a:t>
            </a:r>
            <a:endParaRPr lang="en-GB" sz="3600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41468" y="2791947"/>
            <a:ext cx="552069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Experimental Setup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41468" y="3544428"/>
            <a:ext cx="552069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Experiments on Biz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10354" y="4296909"/>
            <a:ext cx="552069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Experiments on Cora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41467" y="5049391"/>
            <a:ext cx="5520691" cy="4936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Experiments on </a:t>
            </a:r>
            <a:r>
              <a:rPr lang="en-US" sz="3600" b="1" dirty="0" err="1" smtClean="0">
                <a:solidFill>
                  <a:srgbClr val="FF5722"/>
                </a:solidFill>
                <a:latin typeface="Agency FB" panose="020B0503020202020204" pitchFamily="34" charset="0"/>
              </a:rPr>
              <a:t>Febrl</a:t>
            </a:r>
            <a:endParaRPr lang="en-GB" sz="3600" b="1" dirty="0">
              <a:solidFill>
                <a:srgbClr val="FF572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8046" y="0"/>
            <a:ext cx="0" cy="1607127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>
            <a:off x="0" y="6173215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/>
          <p:cNvSpPr/>
          <p:nvPr/>
        </p:nvSpPr>
        <p:spPr>
          <a:xfrm flipH="1" flipV="1">
            <a:off x="11506200" y="0"/>
            <a:ext cx="685800" cy="685800"/>
          </a:xfrm>
          <a:prstGeom prst="corner">
            <a:avLst>
              <a:gd name="adj1" fmla="val 35057"/>
              <a:gd name="adj2" fmla="val 32242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046" y="403352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0436352" y="-924557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49100" y="5791200"/>
            <a:ext cx="0" cy="1066800"/>
          </a:xfrm>
          <a:prstGeom prst="line">
            <a:avLst/>
          </a:prstGeom>
          <a:ln w="76200">
            <a:solidFill>
              <a:srgbClr val="2121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53350" y="2068687"/>
            <a:ext cx="4288218" cy="15136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Questions</a:t>
            </a:r>
            <a:endParaRPr lang="en-GB" sz="7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084466" y="68580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53350" y="3235013"/>
            <a:ext cx="4288218" cy="15136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>
                <a:solidFill>
                  <a:srgbClr val="FF5722"/>
                </a:solidFill>
                <a:latin typeface="Agency FB" panose="020B0503020202020204" pitchFamily="34" charset="0"/>
              </a:rPr>
              <a:t>Are Welcome</a:t>
            </a:r>
            <a:endParaRPr lang="en-GB" sz="7200" dirty="0">
              <a:solidFill>
                <a:srgbClr val="FF572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1755649" y="5697730"/>
            <a:ext cx="0" cy="2139695"/>
          </a:xfrm>
          <a:prstGeom prst="line">
            <a:avLst/>
          </a:prstGeom>
          <a:ln w="76200">
            <a:solidFill>
              <a:srgbClr val="2121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1506200" y="6179311"/>
            <a:ext cx="578266" cy="384050"/>
          </a:xfrm>
          <a:prstGeom prst="parallelogram">
            <a:avLst/>
          </a:prstGeom>
          <a:solidFill>
            <a:schemeClr val="bg1"/>
          </a:solidFill>
          <a:ln w="19050"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rgbClr val="212121"/>
                </a:solidFill>
                <a:latin typeface="Agency FB" panose="020B0503020202020204" pitchFamily="34" charset="0"/>
              </a:rPr>
              <a:t>00</a:t>
            </a:r>
            <a:endParaRPr lang="en-GB" b="1" dirty="0">
              <a:solidFill>
                <a:srgbClr val="21212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717</Words>
  <Application>Microsoft Office PowerPoint</Application>
  <PresentationFormat>Widescreen</PresentationFormat>
  <Paragraphs>428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249</cp:revision>
  <dcterms:created xsi:type="dcterms:W3CDTF">2017-04-05T03:10:14Z</dcterms:created>
  <dcterms:modified xsi:type="dcterms:W3CDTF">2017-04-12T06:57:59Z</dcterms:modified>
</cp:coreProperties>
</file>