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4" r:id="rId2"/>
    <p:sldId id="285" r:id="rId3"/>
    <p:sldId id="258" r:id="rId4"/>
    <p:sldId id="260" r:id="rId5"/>
    <p:sldId id="261" r:id="rId6"/>
    <p:sldId id="262" r:id="rId7"/>
    <p:sldId id="263" r:id="rId8"/>
    <p:sldId id="265" r:id="rId9"/>
    <p:sldId id="266" r:id="rId10"/>
    <p:sldId id="288" r:id="rId11"/>
    <p:sldId id="286" r:id="rId12"/>
    <p:sldId id="287" r:id="rId13"/>
    <p:sldId id="268" r:id="rId14"/>
    <p:sldId id="269" r:id="rId15"/>
    <p:sldId id="270" r:id="rId16"/>
    <p:sldId id="289" r:id="rId17"/>
    <p:sldId id="290" r:id="rId18"/>
    <p:sldId id="271" r:id="rId19"/>
    <p:sldId id="272" r:id="rId20"/>
    <p:sldId id="273" r:id="rId21"/>
    <p:sldId id="274" r:id="rId22"/>
    <p:sldId id="275" r:id="rId23"/>
    <p:sldId id="276" r:id="rId24"/>
    <p:sldId id="277" r:id="rId25"/>
    <p:sldId id="278" r:id="rId26"/>
    <p:sldId id="279" r:id="rId27"/>
    <p:sldId id="280" r:id="rId28"/>
    <p:sldId id="291" r:id="rId29"/>
    <p:sldId id="292" r:id="rId30"/>
    <p:sldId id="293" r:id="rId31"/>
    <p:sldId id="281" r:id="rId32"/>
    <p:sldId id="256" r:id="rId33"/>
    <p:sldId id="257"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DB5E3"/>
    <a:srgbClr val="FDB9E5"/>
    <a:srgbClr val="F4C2E3"/>
    <a:srgbClr val="D44C9A"/>
    <a:srgbClr val="ED97D0"/>
    <a:srgbClr val="F5C1E4"/>
    <a:srgbClr val="DF41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1601671551625068"/>
          <c:y val="8.5866112054668514E-2"/>
          <c:w val="0.47477175149203044"/>
          <c:h val="0.88188572367843043"/>
        </c:manualLayout>
      </c:layout>
      <c:pieChart>
        <c:varyColors val="1"/>
        <c:ser>
          <c:idx val="0"/>
          <c:order val="0"/>
          <c:tx>
            <c:strRef>
              <c:f>Sheet1!$B$1</c:f>
              <c:strCache>
                <c:ptCount val="1"/>
                <c:pt idx="0">
                  <c:v>Contribution chart</c:v>
                </c:pt>
              </c:strCache>
            </c:strRef>
          </c:tx>
          <c:dPt>
            <c:idx val="0"/>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2-132E-45E9-9608-587EB430AE70}"/>
              </c:ext>
            </c:extLst>
          </c:dPt>
          <c:dPt>
            <c:idx val="1"/>
            <c:bubble3D val="0"/>
            <c:spPr>
              <a:solidFill>
                <a:srgbClr val="6699FF"/>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32E-45E9-9608-587EB430AE70}"/>
              </c:ext>
            </c:extLst>
          </c:dPt>
          <c:dPt>
            <c:idx val="2"/>
            <c:bubble3D val="0"/>
            <c:spPr>
              <a:solidFill>
                <a:srgbClr val="0070C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4-132E-45E9-9608-587EB430AE70}"/>
              </c:ext>
            </c:extLst>
          </c:dPt>
          <c:dPt>
            <c:idx val="3"/>
            <c:bubble3D val="0"/>
            <c:explosion val="1"/>
            <c:spPr>
              <a:solidFill>
                <a:schemeClr val="accent5">
                  <a:lumMod val="5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32E-45E9-9608-587EB430AE70}"/>
              </c:ext>
            </c:extLst>
          </c:dPt>
          <c:cat>
            <c:strRef>
              <c:f>Sheet1!$A$2:$A$5</c:f>
              <c:strCache>
                <c:ptCount val="4"/>
                <c:pt idx="0">
                  <c:v>Vaishali and Rijuta</c:v>
                </c:pt>
                <c:pt idx="1">
                  <c:v>Rijuta</c:v>
                </c:pt>
                <c:pt idx="2">
                  <c:v>Vaishali </c:v>
                </c:pt>
                <c:pt idx="3">
                  <c:v>Ankur</c:v>
                </c:pt>
              </c:strCache>
            </c:strRef>
          </c:cat>
          <c:val>
            <c:numRef>
              <c:f>Sheet1!$B$2:$B$5</c:f>
              <c:numCache>
                <c:formatCode>General</c:formatCode>
                <c:ptCount val="4"/>
                <c:pt idx="0">
                  <c:v>4.5</c:v>
                </c:pt>
                <c:pt idx="1">
                  <c:v>4.5</c:v>
                </c:pt>
                <c:pt idx="2">
                  <c:v>4.5</c:v>
                </c:pt>
                <c:pt idx="3">
                  <c:v>0.5</c:v>
                </c:pt>
              </c:numCache>
            </c:numRef>
          </c:val>
          <c:extLst>
            <c:ext xmlns:c16="http://schemas.microsoft.com/office/drawing/2014/chart" uri="{C3380CC4-5D6E-409C-BE32-E72D297353CC}">
              <c16:uniqueId val="{00000000-132E-45E9-9608-587EB430AE70}"/>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67922077129089842"/>
          <c:y val="0.13142421943783916"/>
          <c:w val="0.25021929226991219"/>
          <c:h val="0.70699961217562035"/>
        </c:manualLayout>
      </c:layout>
      <c:overlay val="0"/>
      <c:spPr>
        <a:noFill/>
        <a:ln>
          <a:noFill/>
        </a:ln>
        <a:effectLst>
          <a:softEdge rad="800100"/>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A9C3E-AA1B-4553-A4EF-70D6346E145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11CD9B9-D895-4A56-881A-135C037CE59C}">
      <dgm:prSet phldrT="[Text]"/>
      <dgm:spPr/>
      <dgm:t>
        <a:bodyPr/>
        <a:lstStyle/>
        <a:p>
          <a:r>
            <a:rPr lang="en-US" dirty="0"/>
            <a:t>Download data</a:t>
          </a:r>
        </a:p>
      </dgm:t>
    </dgm:pt>
    <dgm:pt modelId="{323E26B9-4396-4CDA-B4C3-FE478F41148A}" type="parTrans" cxnId="{E0495CE7-6E69-4DBA-9F9F-7C43BB8C9007}">
      <dgm:prSet/>
      <dgm:spPr/>
      <dgm:t>
        <a:bodyPr/>
        <a:lstStyle/>
        <a:p>
          <a:endParaRPr lang="en-US"/>
        </a:p>
      </dgm:t>
    </dgm:pt>
    <dgm:pt modelId="{8BD48350-C8B1-43F2-8DDB-13336A48A329}" type="sibTrans" cxnId="{E0495CE7-6E69-4DBA-9F9F-7C43BB8C9007}">
      <dgm:prSet/>
      <dgm:spPr/>
      <dgm:t>
        <a:bodyPr/>
        <a:lstStyle/>
        <a:p>
          <a:endParaRPr lang="en-US"/>
        </a:p>
      </dgm:t>
    </dgm:pt>
    <dgm:pt modelId="{BB260F97-6045-441D-B305-68BCA6FB04AE}">
      <dgm:prSet phldrT="[Text]"/>
      <dgm:spPr/>
      <dgm:t>
        <a:bodyPr/>
        <a:lstStyle/>
        <a:p>
          <a:r>
            <a:rPr lang="en-US" dirty="0"/>
            <a:t>Decompress Data</a:t>
          </a:r>
        </a:p>
      </dgm:t>
    </dgm:pt>
    <dgm:pt modelId="{48E6F1B9-5DB3-417E-8747-9DE6904B4717}" type="parTrans" cxnId="{E57640FC-6DF6-4024-9AA8-0F32373C1712}">
      <dgm:prSet/>
      <dgm:spPr/>
      <dgm:t>
        <a:bodyPr/>
        <a:lstStyle/>
        <a:p>
          <a:endParaRPr lang="en-US"/>
        </a:p>
      </dgm:t>
    </dgm:pt>
    <dgm:pt modelId="{4018D1A0-E41A-45B8-B398-09A26CE36C99}" type="sibTrans" cxnId="{E57640FC-6DF6-4024-9AA8-0F32373C1712}">
      <dgm:prSet/>
      <dgm:spPr/>
      <dgm:t>
        <a:bodyPr/>
        <a:lstStyle/>
        <a:p>
          <a:endParaRPr lang="en-US"/>
        </a:p>
      </dgm:t>
    </dgm:pt>
    <dgm:pt modelId="{CF09C389-EBEF-484E-B0AB-FD80BD6C8910}">
      <dgm:prSet phldrT="[Text]"/>
      <dgm:spPr/>
      <dgm:t>
        <a:bodyPr/>
        <a:lstStyle/>
        <a:p>
          <a:r>
            <a:rPr lang="en-US" dirty="0"/>
            <a:t>Convert Data</a:t>
          </a:r>
        </a:p>
      </dgm:t>
    </dgm:pt>
    <dgm:pt modelId="{44B8D812-AC35-4649-953F-4073B2B480FA}" type="parTrans" cxnId="{4380D420-A0D7-4F4E-A6DA-64A28E41FCC4}">
      <dgm:prSet/>
      <dgm:spPr/>
      <dgm:t>
        <a:bodyPr/>
        <a:lstStyle/>
        <a:p>
          <a:endParaRPr lang="en-US"/>
        </a:p>
      </dgm:t>
    </dgm:pt>
    <dgm:pt modelId="{729A25F2-FADB-4978-9457-211DBCDB7E6C}" type="sibTrans" cxnId="{4380D420-A0D7-4F4E-A6DA-64A28E41FCC4}">
      <dgm:prSet/>
      <dgm:spPr/>
      <dgm:t>
        <a:bodyPr/>
        <a:lstStyle/>
        <a:p>
          <a:endParaRPr lang="en-US"/>
        </a:p>
      </dgm:t>
    </dgm:pt>
    <dgm:pt modelId="{84051595-90A4-4CDE-B175-F47B7FBEBB94}">
      <dgm:prSet phldrT="[Text]"/>
      <dgm:spPr/>
      <dgm:t>
        <a:bodyPr/>
        <a:lstStyle/>
        <a:p>
          <a:r>
            <a:rPr lang="en-US" dirty="0"/>
            <a:t>Pre process Data</a:t>
          </a:r>
        </a:p>
      </dgm:t>
    </dgm:pt>
    <dgm:pt modelId="{9C608333-FA03-4B26-BE46-95B0EE8D73A3}" type="parTrans" cxnId="{6F6425D9-B60B-4E84-97E6-07020DE58455}">
      <dgm:prSet/>
      <dgm:spPr/>
      <dgm:t>
        <a:bodyPr/>
        <a:lstStyle/>
        <a:p>
          <a:endParaRPr lang="en-US"/>
        </a:p>
      </dgm:t>
    </dgm:pt>
    <dgm:pt modelId="{2EB583FD-1E12-4D74-9631-C1BF11B10540}" type="sibTrans" cxnId="{6F6425D9-B60B-4E84-97E6-07020DE58455}">
      <dgm:prSet/>
      <dgm:spPr/>
      <dgm:t>
        <a:bodyPr/>
        <a:lstStyle/>
        <a:p>
          <a:endParaRPr lang="en-US"/>
        </a:p>
      </dgm:t>
    </dgm:pt>
    <dgm:pt modelId="{D74CAF71-2E16-428E-9EC0-E971B9ECD9EA}">
      <dgm:prSet phldrT="[Text]"/>
      <dgm:spPr/>
      <dgm:t>
        <a:bodyPr/>
        <a:lstStyle/>
        <a:p>
          <a:r>
            <a:rPr lang="en-US" dirty="0"/>
            <a:t>Upload Data to S3</a:t>
          </a:r>
        </a:p>
      </dgm:t>
    </dgm:pt>
    <dgm:pt modelId="{F03CBADD-3DCC-434B-9100-C00E8B3DBEBF}" type="parTrans" cxnId="{0280C92F-FB51-41FD-9141-B28EDC39AFDE}">
      <dgm:prSet/>
      <dgm:spPr/>
      <dgm:t>
        <a:bodyPr/>
        <a:lstStyle/>
        <a:p>
          <a:endParaRPr lang="en-US"/>
        </a:p>
      </dgm:t>
    </dgm:pt>
    <dgm:pt modelId="{39034919-7657-4714-98ED-9506EDC67AD9}" type="sibTrans" cxnId="{0280C92F-FB51-41FD-9141-B28EDC39AFDE}">
      <dgm:prSet/>
      <dgm:spPr/>
      <dgm:t>
        <a:bodyPr/>
        <a:lstStyle/>
        <a:p>
          <a:endParaRPr lang="en-US"/>
        </a:p>
      </dgm:t>
    </dgm:pt>
    <dgm:pt modelId="{DE08A1B2-2A94-46F7-9CC0-B49A5053D828}" type="pres">
      <dgm:prSet presAssocID="{11BA9C3E-AA1B-4553-A4EF-70D6346E145C}" presName="rootnode" presStyleCnt="0">
        <dgm:presLayoutVars>
          <dgm:chMax/>
          <dgm:chPref/>
          <dgm:dir/>
          <dgm:animLvl val="lvl"/>
        </dgm:presLayoutVars>
      </dgm:prSet>
      <dgm:spPr/>
    </dgm:pt>
    <dgm:pt modelId="{BB6BF003-C4C4-405B-BF1E-9A39C4F43994}" type="pres">
      <dgm:prSet presAssocID="{611CD9B9-D895-4A56-881A-135C037CE59C}" presName="composite" presStyleCnt="0"/>
      <dgm:spPr/>
    </dgm:pt>
    <dgm:pt modelId="{A4EC9AB2-FA5F-4DDD-8CDD-2F9A4F88CD15}" type="pres">
      <dgm:prSet presAssocID="{611CD9B9-D895-4A56-881A-135C037CE59C}" presName="bentUpArrow1" presStyleLbl="alignImgPlace1" presStyleIdx="0" presStyleCnt="4" custScaleX="138850" custScaleY="148072" custLinFactNeighborX="58676" custLinFactNeighborY="30750"/>
      <dgm:spPr/>
    </dgm:pt>
    <dgm:pt modelId="{A5DF84F9-E130-4DB7-91C4-8026F52E325E}" type="pres">
      <dgm:prSet presAssocID="{611CD9B9-D895-4A56-881A-135C037CE59C}" presName="ParentText" presStyleLbl="node1" presStyleIdx="0" presStyleCnt="5" custScaleX="388661" custLinFactNeighborX="-405" custLinFactNeighborY="13663">
        <dgm:presLayoutVars>
          <dgm:chMax val="1"/>
          <dgm:chPref val="1"/>
          <dgm:bulletEnabled val="1"/>
        </dgm:presLayoutVars>
      </dgm:prSet>
      <dgm:spPr/>
    </dgm:pt>
    <dgm:pt modelId="{6296CD2D-DE9F-4555-9067-DE2ACA5BC638}" type="pres">
      <dgm:prSet presAssocID="{611CD9B9-D895-4A56-881A-135C037CE59C}" presName="ChildText" presStyleLbl="revTx" presStyleIdx="0" presStyleCnt="4" custScaleX="707201">
        <dgm:presLayoutVars>
          <dgm:chMax val="0"/>
          <dgm:chPref val="0"/>
          <dgm:bulletEnabled val="1"/>
        </dgm:presLayoutVars>
      </dgm:prSet>
      <dgm:spPr/>
    </dgm:pt>
    <dgm:pt modelId="{CAEF5A7E-31E3-4B30-A026-8E74F8C42B40}" type="pres">
      <dgm:prSet presAssocID="{8BD48350-C8B1-43F2-8DDB-13336A48A329}" presName="sibTrans" presStyleCnt="0"/>
      <dgm:spPr/>
    </dgm:pt>
    <dgm:pt modelId="{28A55326-B250-4FF0-998F-5E8BBDB070BB}" type="pres">
      <dgm:prSet presAssocID="{BB260F97-6045-441D-B305-68BCA6FB04AE}" presName="composite" presStyleCnt="0"/>
      <dgm:spPr/>
    </dgm:pt>
    <dgm:pt modelId="{FC5E4E93-EC5A-490E-A0D9-D17141DCCBD9}" type="pres">
      <dgm:prSet presAssocID="{BB260F97-6045-441D-B305-68BCA6FB04AE}" presName="bentUpArrow1" presStyleLbl="alignImgPlace1" presStyleIdx="1" presStyleCnt="4" custLinFactX="-16360" custLinFactY="-8694" custLinFactNeighborX="-100000" custLinFactNeighborY="-100000"/>
      <dgm:spPr/>
    </dgm:pt>
    <dgm:pt modelId="{4EBF6B2F-DD38-44E0-89CB-F4A5DA8E1FBA}" type="pres">
      <dgm:prSet presAssocID="{BB260F97-6045-441D-B305-68BCA6FB04AE}" presName="ParentText" presStyleLbl="node1" presStyleIdx="1" presStyleCnt="5" custScaleX="346389" custLinFactNeighborX="29632" custLinFactNeighborY="6146">
        <dgm:presLayoutVars>
          <dgm:chMax val="1"/>
          <dgm:chPref val="1"/>
          <dgm:bulletEnabled val="1"/>
        </dgm:presLayoutVars>
      </dgm:prSet>
      <dgm:spPr/>
    </dgm:pt>
    <dgm:pt modelId="{5F4997B9-208E-4205-A83B-BA09C35E3153}" type="pres">
      <dgm:prSet presAssocID="{BB260F97-6045-441D-B305-68BCA6FB04AE}" presName="ChildText" presStyleLbl="revTx" presStyleIdx="1" presStyleCnt="4">
        <dgm:presLayoutVars>
          <dgm:chMax val="0"/>
          <dgm:chPref val="0"/>
          <dgm:bulletEnabled val="1"/>
        </dgm:presLayoutVars>
      </dgm:prSet>
      <dgm:spPr/>
    </dgm:pt>
    <dgm:pt modelId="{06EA0A39-3502-4728-B3DA-49F87D1DDEDD}" type="pres">
      <dgm:prSet presAssocID="{4018D1A0-E41A-45B8-B398-09A26CE36C99}" presName="sibTrans" presStyleCnt="0"/>
      <dgm:spPr/>
    </dgm:pt>
    <dgm:pt modelId="{2BB5C0AB-C38F-47BF-8759-A673C9871247}" type="pres">
      <dgm:prSet presAssocID="{CF09C389-EBEF-484E-B0AB-FD80BD6C8910}" presName="composite" presStyleCnt="0"/>
      <dgm:spPr/>
    </dgm:pt>
    <dgm:pt modelId="{AFA5965A-CD2A-4F15-923E-10F836A8090E}" type="pres">
      <dgm:prSet presAssocID="{CF09C389-EBEF-484E-B0AB-FD80BD6C8910}" presName="bentUpArrow1" presStyleLbl="alignImgPlace1" presStyleIdx="2" presStyleCnt="4" custScaleX="149655" custScaleY="145958" custLinFactNeighborX="39211" custLinFactNeighborY="37629"/>
      <dgm:spPr/>
    </dgm:pt>
    <dgm:pt modelId="{6071DF51-3F5D-4A54-BE7F-CDD3ECB53B50}" type="pres">
      <dgm:prSet presAssocID="{CF09C389-EBEF-484E-B0AB-FD80BD6C8910}" presName="ParentText" presStyleLbl="node1" presStyleIdx="2" presStyleCnt="5" custScaleX="334435" custLinFactNeighborX="-14478" custLinFactNeighborY="12383">
        <dgm:presLayoutVars>
          <dgm:chMax val="1"/>
          <dgm:chPref val="1"/>
          <dgm:bulletEnabled val="1"/>
        </dgm:presLayoutVars>
      </dgm:prSet>
      <dgm:spPr/>
    </dgm:pt>
    <dgm:pt modelId="{FA04AC76-107D-4654-B7E0-95C19EF96E71}" type="pres">
      <dgm:prSet presAssocID="{CF09C389-EBEF-484E-B0AB-FD80BD6C8910}" presName="ChildText" presStyleLbl="revTx" presStyleIdx="2" presStyleCnt="4">
        <dgm:presLayoutVars>
          <dgm:chMax val="0"/>
          <dgm:chPref val="0"/>
          <dgm:bulletEnabled val="1"/>
        </dgm:presLayoutVars>
      </dgm:prSet>
      <dgm:spPr/>
    </dgm:pt>
    <dgm:pt modelId="{61DC2FD6-DF4D-4D78-9895-592C987D9DDE}" type="pres">
      <dgm:prSet presAssocID="{729A25F2-FADB-4978-9457-211DBCDB7E6C}" presName="sibTrans" presStyleCnt="0"/>
      <dgm:spPr/>
    </dgm:pt>
    <dgm:pt modelId="{144CC466-B6FC-4418-82B0-13D7FCA0DD3B}" type="pres">
      <dgm:prSet presAssocID="{84051595-90A4-4CDE-B175-F47B7FBEBB94}" presName="composite" presStyleCnt="0"/>
      <dgm:spPr/>
    </dgm:pt>
    <dgm:pt modelId="{8910A3FF-A2D3-4EFB-B717-82E9739809CD}" type="pres">
      <dgm:prSet presAssocID="{84051595-90A4-4CDE-B175-F47B7FBEBB94}" presName="bentUpArrow1" presStyleLbl="alignImgPlace1" presStyleIdx="3" presStyleCnt="4" custLinFactX="89159" custLinFactNeighborX="100000" custLinFactNeighborY="26123"/>
      <dgm:spPr/>
    </dgm:pt>
    <dgm:pt modelId="{18041E1A-0310-445F-A165-DF7F4DCF2CAF}" type="pres">
      <dgm:prSet presAssocID="{84051595-90A4-4CDE-B175-F47B7FBEBB94}" presName="ParentText" presStyleLbl="node1" presStyleIdx="3" presStyleCnt="5" custScaleX="332895" custLinFactNeighborX="-6609" custLinFactNeighborY="18029">
        <dgm:presLayoutVars>
          <dgm:chMax val="1"/>
          <dgm:chPref val="1"/>
          <dgm:bulletEnabled val="1"/>
        </dgm:presLayoutVars>
      </dgm:prSet>
      <dgm:spPr/>
    </dgm:pt>
    <dgm:pt modelId="{75CECBEE-C1F5-490D-B4D6-26DF13C07DEA}" type="pres">
      <dgm:prSet presAssocID="{84051595-90A4-4CDE-B175-F47B7FBEBB94}" presName="ChildText" presStyleLbl="revTx" presStyleIdx="3" presStyleCnt="4">
        <dgm:presLayoutVars>
          <dgm:chMax val="0"/>
          <dgm:chPref val="0"/>
          <dgm:bulletEnabled val="1"/>
        </dgm:presLayoutVars>
      </dgm:prSet>
      <dgm:spPr/>
    </dgm:pt>
    <dgm:pt modelId="{B711FC06-4E30-4032-B056-FE8C47E04BDC}" type="pres">
      <dgm:prSet presAssocID="{2EB583FD-1E12-4D74-9631-C1BF11B10540}" presName="sibTrans" presStyleCnt="0"/>
      <dgm:spPr/>
    </dgm:pt>
    <dgm:pt modelId="{5451D9E5-78E8-4151-BAA5-3934A65529DD}" type="pres">
      <dgm:prSet presAssocID="{D74CAF71-2E16-428E-9EC0-E971B9ECD9EA}" presName="composite" presStyleCnt="0"/>
      <dgm:spPr/>
    </dgm:pt>
    <dgm:pt modelId="{8BBC696C-D7A2-4C08-BFA1-EA6E3BEF171A}" type="pres">
      <dgm:prSet presAssocID="{D74CAF71-2E16-428E-9EC0-E971B9ECD9EA}" presName="ParentText" presStyleLbl="node1" presStyleIdx="4" presStyleCnt="5" custScaleX="305479" custLinFactNeighborX="-23552" custLinFactNeighborY="18111">
        <dgm:presLayoutVars>
          <dgm:chMax val="1"/>
          <dgm:chPref val="1"/>
          <dgm:bulletEnabled val="1"/>
        </dgm:presLayoutVars>
      </dgm:prSet>
      <dgm:spPr/>
    </dgm:pt>
  </dgm:ptLst>
  <dgm:cxnLst>
    <dgm:cxn modelId="{A5411E5A-68A8-406E-8A97-C7E2E56DC82E}" type="presOf" srcId="{BB260F97-6045-441D-B305-68BCA6FB04AE}" destId="{4EBF6B2F-DD38-44E0-89CB-F4A5DA8E1FBA}" srcOrd="0" destOrd="0" presId="urn:microsoft.com/office/officeart/2005/8/layout/StepDownProcess"/>
    <dgm:cxn modelId="{628E4C9D-AA7B-4F6D-BB09-ACAE7988B743}" type="presOf" srcId="{611CD9B9-D895-4A56-881A-135C037CE59C}" destId="{A5DF84F9-E130-4DB7-91C4-8026F52E325E}" srcOrd="0" destOrd="0" presId="urn:microsoft.com/office/officeart/2005/8/layout/StepDownProcess"/>
    <dgm:cxn modelId="{D6425982-9E04-4685-A673-C2E44859F9C1}" type="presOf" srcId="{D74CAF71-2E16-428E-9EC0-E971B9ECD9EA}" destId="{8BBC696C-D7A2-4C08-BFA1-EA6E3BEF171A}" srcOrd="0" destOrd="0" presId="urn:microsoft.com/office/officeart/2005/8/layout/StepDownProcess"/>
    <dgm:cxn modelId="{E0495CE7-6E69-4DBA-9F9F-7C43BB8C9007}" srcId="{11BA9C3E-AA1B-4553-A4EF-70D6346E145C}" destId="{611CD9B9-D895-4A56-881A-135C037CE59C}" srcOrd="0" destOrd="0" parTransId="{323E26B9-4396-4CDA-B4C3-FE478F41148A}" sibTransId="{8BD48350-C8B1-43F2-8DDB-13336A48A329}"/>
    <dgm:cxn modelId="{097BD032-145B-4C9E-ABCE-737BFD2789C5}" type="presOf" srcId="{11BA9C3E-AA1B-4553-A4EF-70D6346E145C}" destId="{DE08A1B2-2A94-46F7-9CC0-B49A5053D828}" srcOrd="0" destOrd="0" presId="urn:microsoft.com/office/officeart/2005/8/layout/StepDownProcess"/>
    <dgm:cxn modelId="{E57640FC-6DF6-4024-9AA8-0F32373C1712}" srcId="{11BA9C3E-AA1B-4553-A4EF-70D6346E145C}" destId="{BB260F97-6045-441D-B305-68BCA6FB04AE}" srcOrd="1" destOrd="0" parTransId="{48E6F1B9-5DB3-417E-8747-9DE6904B4717}" sibTransId="{4018D1A0-E41A-45B8-B398-09A26CE36C99}"/>
    <dgm:cxn modelId="{0280C92F-FB51-41FD-9141-B28EDC39AFDE}" srcId="{11BA9C3E-AA1B-4553-A4EF-70D6346E145C}" destId="{D74CAF71-2E16-428E-9EC0-E971B9ECD9EA}" srcOrd="4" destOrd="0" parTransId="{F03CBADD-3DCC-434B-9100-C00E8B3DBEBF}" sibTransId="{39034919-7657-4714-98ED-9506EDC67AD9}"/>
    <dgm:cxn modelId="{4380D420-A0D7-4F4E-A6DA-64A28E41FCC4}" srcId="{11BA9C3E-AA1B-4553-A4EF-70D6346E145C}" destId="{CF09C389-EBEF-484E-B0AB-FD80BD6C8910}" srcOrd="2" destOrd="0" parTransId="{44B8D812-AC35-4649-953F-4073B2B480FA}" sibTransId="{729A25F2-FADB-4978-9457-211DBCDB7E6C}"/>
    <dgm:cxn modelId="{361A72E9-F193-4A36-8AAA-5E60109E8788}" type="presOf" srcId="{84051595-90A4-4CDE-B175-F47B7FBEBB94}" destId="{18041E1A-0310-445F-A165-DF7F4DCF2CAF}" srcOrd="0" destOrd="0" presId="urn:microsoft.com/office/officeart/2005/8/layout/StepDownProcess"/>
    <dgm:cxn modelId="{41C65166-8946-455E-9A88-DC9DC6359316}" type="presOf" srcId="{CF09C389-EBEF-484E-B0AB-FD80BD6C8910}" destId="{6071DF51-3F5D-4A54-BE7F-CDD3ECB53B50}" srcOrd="0" destOrd="0" presId="urn:microsoft.com/office/officeart/2005/8/layout/StepDownProcess"/>
    <dgm:cxn modelId="{6F6425D9-B60B-4E84-97E6-07020DE58455}" srcId="{11BA9C3E-AA1B-4553-A4EF-70D6346E145C}" destId="{84051595-90A4-4CDE-B175-F47B7FBEBB94}" srcOrd="3" destOrd="0" parTransId="{9C608333-FA03-4B26-BE46-95B0EE8D73A3}" sibTransId="{2EB583FD-1E12-4D74-9631-C1BF11B10540}"/>
    <dgm:cxn modelId="{07FF79BE-73C2-4DEF-83EA-050F2D133860}" type="presParOf" srcId="{DE08A1B2-2A94-46F7-9CC0-B49A5053D828}" destId="{BB6BF003-C4C4-405B-BF1E-9A39C4F43994}" srcOrd="0" destOrd="0" presId="urn:microsoft.com/office/officeart/2005/8/layout/StepDownProcess"/>
    <dgm:cxn modelId="{136959AE-B29A-43FC-A7BC-E1329BF5792C}" type="presParOf" srcId="{BB6BF003-C4C4-405B-BF1E-9A39C4F43994}" destId="{A4EC9AB2-FA5F-4DDD-8CDD-2F9A4F88CD15}" srcOrd="0" destOrd="0" presId="urn:microsoft.com/office/officeart/2005/8/layout/StepDownProcess"/>
    <dgm:cxn modelId="{75BA9E6B-F0A8-4EC2-8164-19DA4244A597}" type="presParOf" srcId="{BB6BF003-C4C4-405B-BF1E-9A39C4F43994}" destId="{A5DF84F9-E130-4DB7-91C4-8026F52E325E}" srcOrd="1" destOrd="0" presId="urn:microsoft.com/office/officeart/2005/8/layout/StepDownProcess"/>
    <dgm:cxn modelId="{06ACF9C0-A0FF-4758-8C49-8CB8D15FA470}" type="presParOf" srcId="{BB6BF003-C4C4-405B-BF1E-9A39C4F43994}" destId="{6296CD2D-DE9F-4555-9067-DE2ACA5BC638}" srcOrd="2" destOrd="0" presId="urn:microsoft.com/office/officeart/2005/8/layout/StepDownProcess"/>
    <dgm:cxn modelId="{B969A904-6895-4D4C-8806-5BAE3EB2E7B1}" type="presParOf" srcId="{DE08A1B2-2A94-46F7-9CC0-B49A5053D828}" destId="{CAEF5A7E-31E3-4B30-A026-8E74F8C42B40}" srcOrd="1" destOrd="0" presId="urn:microsoft.com/office/officeart/2005/8/layout/StepDownProcess"/>
    <dgm:cxn modelId="{E331AE1D-17FD-48F6-B5DE-AA8C56AB7629}" type="presParOf" srcId="{DE08A1B2-2A94-46F7-9CC0-B49A5053D828}" destId="{28A55326-B250-4FF0-998F-5E8BBDB070BB}" srcOrd="2" destOrd="0" presId="urn:microsoft.com/office/officeart/2005/8/layout/StepDownProcess"/>
    <dgm:cxn modelId="{2C6ECA97-27E4-42E4-B7E7-5A782B7B9B38}" type="presParOf" srcId="{28A55326-B250-4FF0-998F-5E8BBDB070BB}" destId="{FC5E4E93-EC5A-490E-A0D9-D17141DCCBD9}" srcOrd="0" destOrd="0" presId="urn:microsoft.com/office/officeart/2005/8/layout/StepDownProcess"/>
    <dgm:cxn modelId="{10B8B773-5D50-4B79-BA23-03772CC617AD}" type="presParOf" srcId="{28A55326-B250-4FF0-998F-5E8BBDB070BB}" destId="{4EBF6B2F-DD38-44E0-89CB-F4A5DA8E1FBA}" srcOrd="1" destOrd="0" presId="urn:microsoft.com/office/officeart/2005/8/layout/StepDownProcess"/>
    <dgm:cxn modelId="{BE6E8624-754C-4D42-B400-407CDECA111D}" type="presParOf" srcId="{28A55326-B250-4FF0-998F-5E8BBDB070BB}" destId="{5F4997B9-208E-4205-A83B-BA09C35E3153}" srcOrd="2" destOrd="0" presId="urn:microsoft.com/office/officeart/2005/8/layout/StepDownProcess"/>
    <dgm:cxn modelId="{4B902460-2539-4A01-83AA-30B97E7290AF}" type="presParOf" srcId="{DE08A1B2-2A94-46F7-9CC0-B49A5053D828}" destId="{06EA0A39-3502-4728-B3DA-49F87D1DDEDD}" srcOrd="3" destOrd="0" presId="urn:microsoft.com/office/officeart/2005/8/layout/StepDownProcess"/>
    <dgm:cxn modelId="{53FE6B16-E533-4E6A-B685-C64F0EAC4686}" type="presParOf" srcId="{DE08A1B2-2A94-46F7-9CC0-B49A5053D828}" destId="{2BB5C0AB-C38F-47BF-8759-A673C9871247}" srcOrd="4" destOrd="0" presId="urn:microsoft.com/office/officeart/2005/8/layout/StepDownProcess"/>
    <dgm:cxn modelId="{E9B83AFD-8CFE-4B2F-943F-5A3DF2214B15}" type="presParOf" srcId="{2BB5C0AB-C38F-47BF-8759-A673C9871247}" destId="{AFA5965A-CD2A-4F15-923E-10F836A8090E}" srcOrd="0" destOrd="0" presId="urn:microsoft.com/office/officeart/2005/8/layout/StepDownProcess"/>
    <dgm:cxn modelId="{41C34A62-B294-4C9C-B7E2-77895CE06FCB}" type="presParOf" srcId="{2BB5C0AB-C38F-47BF-8759-A673C9871247}" destId="{6071DF51-3F5D-4A54-BE7F-CDD3ECB53B50}" srcOrd="1" destOrd="0" presId="urn:microsoft.com/office/officeart/2005/8/layout/StepDownProcess"/>
    <dgm:cxn modelId="{78577B73-6545-4D6C-9A17-6523C6495380}" type="presParOf" srcId="{2BB5C0AB-C38F-47BF-8759-A673C9871247}" destId="{FA04AC76-107D-4654-B7E0-95C19EF96E71}" srcOrd="2" destOrd="0" presId="urn:microsoft.com/office/officeart/2005/8/layout/StepDownProcess"/>
    <dgm:cxn modelId="{AB742573-6616-4EB1-978A-E8A29E63BFB9}" type="presParOf" srcId="{DE08A1B2-2A94-46F7-9CC0-B49A5053D828}" destId="{61DC2FD6-DF4D-4D78-9895-592C987D9DDE}" srcOrd="5" destOrd="0" presId="urn:microsoft.com/office/officeart/2005/8/layout/StepDownProcess"/>
    <dgm:cxn modelId="{453CE00E-7BBA-4437-9853-E38FEE301149}" type="presParOf" srcId="{DE08A1B2-2A94-46F7-9CC0-B49A5053D828}" destId="{144CC466-B6FC-4418-82B0-13D7FCA0DD3B}" srcOrd="6" destOrd="0" presId="urn:microsoft.com/office/officeart/2005/8/layout/StepDownProcess"/>
    <dgm:cxn modelId="{E6ED72F1-E942-4905-8461-5D0C13120E1F}" type="presParOf" srcId="{144CC466-B6FC-4418-82B0-13D7FCA0DD3B}" destId="{8910A3FF-A2D3-4EFB-B717-82E9739809CD}" srcOrd="0" destOrd="0" presId="urn:microsoft.com/office/officeart/2005/8/layout/StepDownProcess"/>
    <dgm:cxn modelId="{43322782-786F-4ECA-B425-390701B034A0}" type="presParOf" srcId="{144CC466-B6FC-4418-82B0-13D7FCA0DD3B}" destId="{18041E1A-0310-445F-A165-DF7F4DCF2CAF}" srcOrd="1" destOrd="0" presId="urn:microsoft.com/office/officeart/2005/8/layout/StepDownProcess"/>
    <dgm:cxn modelId="{8AB3279E-4B50-470F-9BD4-9298333D909B}" type="presParOf" srcId="{144CC466-B6FC-4418-82B0-13D7FCA0DD3B}" destId="{75CECBEE-C1F5-490D-B4D6-26DF13C07DEA}" srcOrd="2" destOrd="0" presId="urn:microsoft.com/office/officeart/2005/8/layout/StepDownProcess"/>
    <dgm:cxn modelId="{8D6ACD8F-3508-4392-8A5C-9FFAA327B700}" type="presParOf" srcId="{DE08A1B2-2A94-46F7-9CC0-B49A5053D828}" destId="{B711FC06-4E30-4032-B056-FE8C47E04BDC}" srcOrd="7" destOrd="0" presId="urn:microsoft.com/office/officeart/2005/8/layout/StepDownProcess"/>
    <dgm:cxn modelId="{6B66A9D8-A2A6-47E0-AD28-61C5025982B7}" type="presParOf" srcId="{DE08A1B2-2A94-46F7-9CC0-B49A5053D828}" destId="{5451D9E5-78E8-4151-BAA5-3934A65529DD}" srcOrd="8" destOrd="0" presId="urn:microsoft.com/office/officeart/2005/8/layout/StepDownProcess"/>
    <dgm:cxn modelId="{93A420D5-D117-4CF1-8BE3-9F1F48550BE5}" type="presParOf" srcId="{5451D9E5-78E8-4151-BAA5-3934A65529DD}" destId="{8BBC696C-D7A2-4C08-BFA1-EA6E3BEF171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C9AB2-FA5F-4DDD-8CDD-2F9A4F88CD15}">
      <dsp:nvSpPr>
        <dsp:cNvPr id="0" name=""/>
        <dsp:cNvSpPr/>
      </dsp:nvSpPr>
      <dsp:spPr>
        <a:xfrm rot="5400000">
          <a:off x="1332821" y="689195"/>
          <a:ext cx="630705" cy="67331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DF84F9-E130-4DB7-91C4-8026F52E325E}">
      <dsp:nvSpPr>
        <dsp:cNvPr id="0" name=""/>
        <dsp:cNvSpPr/>
      </dsp:nvSpPr>
      <dsp:spPr>
        <a:xfrm>
          <a:off x="6" y="248820"/>
          <a:ext cx="2786858"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Download data</a:t>
          </a:r>
        </a:p>
      </dsp:txBody>
      <dsp:txXfrm>
        <a:off x="24511" y="273325"/>
        <a:ext cx="2737848" cy="452895"/>
      </dsp:txXfrm>
    </dsp:sp>
    <dsp:sp modelId="{6296CD2D-DE9F-4555-9067-DE2ACA5BC638}">
      <dsp:nvSpPr>
        <dsp:cNvPr id="0" name=""/>
        <dsp:cNvSpPr/>
      </dsp:nvSpPr>
      <dsp:spPr>
        <a:xfrm>
          <a:off x="171561" y="228113"/>
          <a:ext cx="3688104" cy="405662"/>
        </a:xfrm>
        <a:prstGeom prst="rect">
          <a:avLst/>
        </a:prstGeom>
        <a:noFill/>
        <a:ln>
          <a:noFill/>
        </a:ln>
        <a:effectLst/>
      </dsp:spPr>
      <dsp:style>
        <a:lnRef idx="0">
          <a:scrgbClr r="0" g="0" b="0"/>
        </a:lnRef>
        <a:fillRef idx="0">
          <a:scrgbClr r="0" g="0" b="0"/>
        </a:fillRef>
        <a:effectRef idx="0">
          <a:scrgbClr r="0" g="0" b="0"/>
        </a:effectRef>
        <a:fontRef idx="minor"/>
      </dsp:style>
    </dsp:sp>
    <dsp:sp modelId="{FC5E4E93-EC5A-490E-A0D9-D17141DCCBD9}">
      <dsp:nvSpPr>
        <dsp:cNvPr id="0" name=""/>
        <dsp:cNvSpPr/>
      </dsp:nvSpPr>
      <dsp:spPr>
        <a:xfrm rot="5400000">
          <a:off x="2286100" y="855622"/>
          <a:ext cx="425945" cy="484923"/>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F6B2F-DD38-44E0-89CB-F4A5DA8E1FBA}">
      <dsp:nvSpPr>
        <dsp:cNvPr id="0" name=""/>
        <dsp:cNvSpPr/>
      </dsp:nvSpPr>
      <dsp:spPr>
        <a:xfrm>
          <a:off x="2066626" y="877277"/>
          <a:ext cx="2483750"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Decompress Data</a:t>
          </a:r>
        </a:p>
      </dsp:txBody>
      <dsp:txXfrm>
        <a:off x="2091131" y="901782"/>
        <a:ext cx="2434740" cy="452895"/>
      </dsp:txXfrm>
    </dsp:sp>
    <dsp:sp modelId="{5F4997B9-208E-4205-A83B-BA09C35E3153}">
      <dsp:nvSpPr>
        <dsp:cNvPr id="0" name=""/>
        <dsp:cNvSpPr/>
      </dsp:nvSpPr>
      <dsp:spPr>
        <a:xfrm>
          <a:off x="3454548" y="894298"/>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AFA5965A-CD2A-4F15-923E-10F836A8090E}">
      <dsp:nvSpPr>
        <dsp:cNvPr id="0" name=""/>
        <dsp:cNvSpPr/>
      </dsp:nvSpPr>
      <dsp:spPr>
        <a:xfrm rot="5400000">
          <a:off x="4751007" y="1922289"/>
          <a:ext cx="621701" cy="725712"/>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71DF51-3F5D-4A54-BE7F-CDD3ECB53B50}">
      <dsp:nvSpPr>
        <dsp:cNvPr id="0" name=""/>
        <dsp:cNvSpPr/>
      </dsp:nvSpPr>
      <dsp:spPr>
        <a:xfrm>
          <a:off x="3601582" y="1472386"/>
          <a:ext cx="2398035"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Convert Data</a:t>
          </a:r>
        </a:p>
      </dsp:txBody>
      <dsp:txXfrm>
        <a:off x="3626087" y="1496891"/>
        <a:ext cx="2349025" cy="452895"/>
      </dsp:txXfrm>
    </dsp:sp>
    <dsp:sp modelId="{FA04AC76-107D-4654-B7E0-95C19EF96E71}">
      <dsp:nvSpPr>
        <dsp:cNvPr id="0" name=""/>
        <dsp:cNvSpPr/>
      </dsp:nvSpPr>
      <dsp:spPr>
        <a:xfrm>
          <a:off x="5262933" y="1458104"/>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8910A3FF-A2D3-4EFB-B717-82E9739809CD}">
      <dsp:nvSpPr>
        <dsp:cNvPr id="0" name=""/>
        <dsp:cNvSpPr/>
      </dsp:nvSpPr>
      <dsp:spPr>
        <a:xfrm rot="5400000">
          <a:off x="7421740" y="2655357"/>
          <a:ext cx="425945" cy="484923"/>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41E1A-0310-445F-A165-DF7F4DCF2CAF}">
      <dsp:nvSpPr>
        <dsp:cNvPr id="0" name=""/>
        <dsp:cNvSpPr/>
      </dsp:nvSpPr>
      <dsp:spPr>
        <a:xfrm>
          <a:off x="5509248" y="2162407"/>
          <a:ext cx="2386993"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 process Data</a:t>
          </a:r>
        </a:p>
      </dsp:txBody>
      <dsp:txXfrm>
        <a:off x="5533753" y="2186912"/>
        <a:ext cx="2337983" cy="452895"/>
      </dsp:txXfrm>
    </dsp:sp>
    <dsp:sp modelId="{75CECBEE-C1F5-490D-B4D6-26DF13C07DEA}">
      <dsp:nvSpPr>
        <dsp:cNvPr id="0" name=""/>
        <dsp:cNvSpPr/>
      </dsp:nvSpPr>
      <dsp:spPr>
        <a:xfrm>
          <a:off x="7108655" y="2119787"/>
          <a:ext cx="521507" cy="405662"/>
        </a:xfrm>
        <a:prstGeom prst="rect">
          <a:avLst/>
        </a:prstGeom>
        <a:noFill/>
        <a:ln>
          <a:noFill/>
        </a:ln>
        <a:effectLst/>
      </dsp:spPr>
      <dsp:style>
        <a:lnRef idx="0">
          <a:scrgbClr r="0" g="0" b="0"/>
        </a:lnRef>
        <a:fillRef idx="0">
          <a:scrgbClr r="0" g="0" b="0"/>
        </a:fillRef>
        <a:effectRef idx="0">
          <a:scrgbClr r="0" g="0" b="0"/>
        </a:effectRef>
        <a:fontRef idx="minor"/>
      </dsp:style>
    </dsp:sp>
    <dsp:sp modelId="{8BBC696C-D7A2-4C08-BFA1-EA6E3BEF171A}">
      <dsp:nvSpPr>
        <dsp:cNvPr id="0" name=""/>
        <dsp:cNvSpPr/>
      </dsp:nvSpPr>
      <dsp:spPr>
        <a:xfrm>
          <a:off x="7239003" y="2726624"/>
          <a:ext cx="2190409" cy="5019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Upload Data to S3</a:t>
          </a:r>
        </a:p>
      </dsp:txBody>
      <dsp:txXfrm>
        <a:off x="7263508" y="2751129"/>
        <a:ext cx="2141399" cy="45289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3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6029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45955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166355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87C58-5E1E-4687-BE85-631F9430236D}"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6CC0E-B5DA-439E-A44F-0BEC66F51F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4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9257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87C58-5E1E-4687-BE85-631F9430236D}" type="datetimeFigureOut">
              <a:rPr lang="en-IN" smtClean="0"/>
              <a:t>28-04-2017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66727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87C58-5E1E-4687-BE85-631F9430236D}" type="datetimeFigureOut">
              <a:rPr lang="en-IN" smtClean="0"/>
              <a:t>28-04-2017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101910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F87C58-5E1E-4687-BE85-631F9430236D}" type="datetimeFigureOut">
              <a:rPr lang="en-IN" smtClean="0"/>
              <a:t>28-04-2017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203784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66CC0E-B5DA-439E-A44F-0BEC66F51FAD}" type="slidenum">
              <a:rPr lang="en-IN" smtClean="0"/>
              <a:t>‹#›</a:t>
            </a:fld>
            <a:endParaRPr lang="en-IN"/>
          </a:p>
        </p:txBody>
      </p:sp>
    </p:spTree>
    <p:extLst>
      <p:ext uri="{BB962C8B-B14F-4D97-AF65-F5344CB8AC3E}">
        <p14:creationId xmlns:p14="http://schemas.microsoft.com/office/powerpoint/2010/main" val="176387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87C58-5E1E-4687-BE85-631F9430236D}"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6CC0E-B5DA-439E-A44F-0BEC66F51FAD}" type="slidenum">
              <a:rPr lang="en-IN" smtClean="0"/>
              <a:t>‹#›</a:t>
            </a:fld>
            <a:endParaRPr lang="en-IN"/>
          </a:p>
        </p:txBody>
      </p:sp>
    </p:spTree>
    <p:extLst>
      <p:ext uri="{BB962C8B-B14F-4D97-AF65-F5344CB8AC3E}">
        <p14:creationId xmlns:p14="http://schemas.microsoft.com/office/powerpoint/2010/main" val="40711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F87C58-5E1E-4687-BE85-631F9430236D}" type="datetimeFigureOut">
              <a:rPr lang="en-IN" smtClean="0"/>
              <a:t>28-04-2017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66CC0E-B5DA-439E-A44F-0BEC66F51FA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867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hyperlink" Target="https://nlp.stanford.edu/IR-book/html/htmledition/stemming-and-lemmatization-1.html" TargetMode="External"/><Relationship Id="rId1" Type="http://schemas.openxmlformats.org/officeDocument/2006/relationships/slideLayout" Target="../slideLayouts/slideLayout2.xml"/><Relationship Id="rId6" Type="http://schemas.openxmlformats.org/officeDocument/2006/relationships/hyperlink" Target="https://forums.aws.amazon.com/thread.jspa?messageID=713676" TargetMode="External"/><Relationship Id="rId5" Type="http://schemas.openxmlformats.org/officeDocument/2006/relationships/hyperlink" Target="https://www.coursera.org/learn/ml-foundations/lecture/P6DXU/defining-which-reviews-have-positive-or-negative-sentiment" TargetMode="External"/><Relationship Id="rId4" Type="http://schemas.openxmlformats.org/officeDocument/2006/relationships/hyperlink" Target="https://docs.microsoft.com/en-us/azure/machine-learning/machine-learning-text-analytics-module-tutorial" TargetMode="Externa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nap.stanford.edu/data/finefoods.txt.g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Team 11 – Final Project</a:t>
            </a:r>
          </a:p>
        </p:txBody>
      </p:sp>
      <p:sp>
        <p:nvSpPr>
          <p:cNvPr id="3" name="Subtitle 2"/>
          <p:cNvSpPr>
            <a:spLocks noGrp="1"/>
          </p:cNvSpPr>
          <p:nvPr>
            <p:ph type="subTitle" idx="1"/>
          </p:nvPr>
        </p:nvSpPr>
        <p:spPr>
          <a:xfrm>
            <a:off x="2692398" y="879231"/>
            <a:ext cx="6815669" cy="4374940"/>
          </a:xfrm>
        </p:spPr>
        <p:txBody>
          <a:bodyPr>
            <a:normAutofit/>
          </a:bodyPr>
          <a:lstStyle/>
          <a:p>
            <a:pPr algn="ctr"/>
            <a:r>
              <a:rPr lang="en-IN" sz="2800" b="1" dirty="0"/>
              <a:t>Sentiment Analysis on Amazon fine food reviews</a:t>
            </a:r>
          </a:p>
          <a:p>
            <a:pPr algn="ctr"/>
            <a:r>
              <a:rPr lang="en-IN" sz="2800" dirty="0"/>
              <a:t>INFO 7390 Advances in Data Science and Architecture</a:t>
            </a:r>
          </a:p>
        </p:txBody>
      </p:sp>
    </p:spTree>
    <p:extLst>
      <p:ext uri="{BB962C8B-B14F-4D97-AF65-F5344CB8AC3E}">
        <p14:creationId xmlns:p14="http://schemas.microsoft.com/office/powerpoint/2010/main" val="70204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846997"/>
          </a:xfrm>
        </p:spPr>
        <p:txBody>
          <a:bodyPr>
            <a:normAutofit/>
          </a:bodyPr>
          <a:lstStyle/>
          <a:p>
            <a:r>
              <a:rPr lang="en-US" b="1" dirty="0"/>
              <a:t>Exploratory Data Analysis</a:t>
            </a:r>
            <a:br>
              <a:rPr lang="en-IN" dirty="0"/>
            </a:br>
            <a:r>
              <a:rPr lang="en-IN" dirty="0"/>
              <a:t>(using python)</a:t>
            </a:r>
            <a:br>
              <a:rPr lang="en-IN" dirty="0"/>
            </a:br>
            <a:r>
              <a:rPr lang="en-IN" sz="2400" b="1" dirty="0"/>
              <a:t>Word Cloud</a:t>
            </a:r>
          </a:p>
        </p:txBody>
      </p:sp>
      <p:sp>
        <p:nvSpPr>
          <p:cNvPr id="3" name="Text Placeholder 2"/>
          <p:cNvSpPr>
            <a:spLocks noGrp="1"/>
          </p:cNvSpPr>
          <p:nvPr>
            <p:ph type="body" idx="1"/>
          </p:nvPr>
        </p:nvSpPr>
        <p:spPr>
          <a:xfrm>
            <a:off x="1209198" y="2307165"/>
            <a:ext cx="4714240" cy="579363"/>
          </a:xfrm>
        </p:spPr>
        <p:txBody>
          <a:bodyPr/>
          <a:lstStyle/>
          <a:p>
            <a:r>
              <a:rPr lang="en-IN" dirty="0"/>
              <a:t>Positive Word Cloud</a:t>
            </a:r>
          </a:p>
        </p:txBody>
      </p:sp>
      <p:sp>
        <p:nvSpPr>
          <p:cNvPr id="5" name="Text Placeholder 4"/>
          <p:cNvSpPr>
            <a:spLocks noGrp="1"/>
          </p:cNvSpPr>
          <p:nvPr>
            <p:ph type="body" sz="quarter" idx="3"/>
          </p:nvPr>
        </p:nvSpPr>
        <p:spPr>
          <a:xfrm>
            <a:off x="6313715" y="2307165"/>
            <a:ext cx="4841965" cy="477762"/>
          </a:xfrm>
        </p:spPr>
        <p:txBody>
          <a:bodyPr/>
          <a:lstStyle/>
          <a:p>
            <a:r>
              <a:rPr lang="en-IN" dirty="0"/>
              <a:t>Negative Word cloud</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9829" y="2765641"/>
            <a:ext cx="4165601" cy="3475501"/>
          </a:xfrm>
          <a:prstGeom prst="rect">
            <a:avLst/>
          </a:prstGeo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04497" y="2820227"/>
            <a:ext cx="3764606" cy="2903472"/>
          </a:xfrm>
          <a:prstGeom prst="rect">
            <a:avLst/>
          </a:prstGeom>
        </p:spPr>
      </p:pic>
    </p:spTree>
    <p:extLst>
      <p:ext uri="{BB962C8B-B14F-4D97-AF65-F5344CB8AC3E}">
        <p14:creationId xmlns:p14="http://schemas.microsoft.com/office/powerpoint/2010/main" val="272042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br>
              <a:rPr lang="en-IN" dirty="0"/>
            </a:br>
            <a:r>
              <a:rPr lang="en-IN" b="1" dirty="0"/>
              <a:t>Time series for yearly sentiment counts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832" y="2046514"/>
            <a:ext cx="8154107" cy="4125494"/>
          </a:xfrm>
          <a:prstGeom prst="rect">
            <a:avLst/>
          </a:prstGeom>
        </p:spPr>
      </p:pic>
    </p:spTree>
    <p:extLst>
      <p:ext uri="{BB962C8B-B14F-4D97-AF65-F5344CB8AC3E}">
        <p14:creationId xmlns:p14="http://schemas.microsoft.com/office/powerpoint/2010/main" val="277848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br>
              <a:rPr lang="en-IN" dirty="0"/>
            </a:br>
            <a:r>
              <a:rPr lang="en-IN" b="1" dirty="0"/>
              <a:t>Time series for monthly review counts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506" y="1925788"/>
            <a:ext cx="8009314" cy="3863675"/>
          </a:xfrm>
        </p:spPr>
      </p:pic>
    </p:spTree>
    <p:extLst>
      <p:ext uri="{BB962C8B-B14F-4D97-AF65-F5344CB8AC3E}">
        <p14:creationId xmlns:p14="http://schemas.microsoft.com/office/powerpoint/2010/main" val="72527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p:txBody>
          <a:bodyPr/>
          <a:lstStyle/>
          <a:p>
            <a:r>
              <a:rPr lang="en-IN" b="1" dirty="0"/>
              <a:t>Analysis 3: How many reviews are helpful?</a:t>
            </a:r>
          </a:p>
        </p:txBody>
      </p:sp>
      <p:pic>
        <p:nvPicPr>
          <p:cNvPr id="4" name="Picture 3" descr="Helpfulness"/>
          <p:cNvPicPr/>
          <p:nvPr/>
        </p:nvPicPr>
        <p:blipFill>
          <a:blip r:embed="rId2">
            <a:extLst>
              <a:ext uri="{28A0092B-C50C-407E-A947-70E740481C1C}">
                <a14:useLocalDpi xmlns:a14="http://schemas.microsoft.com/office/drawing/2010/main" val="0"/>
              </a:ext>
            </a:extLst>
          </a:blip>
          <a:srcRect/>
          <a:stretch>
            <a:fillRect/>
          </a:stretch>
        </p:blipFill>
        <p:spPr bwMode="auto">
          <a:xfrm>
            <a:off x="3120572" y="2481943"/>
            <a:ext cx="5979886" cy="3393925"/>
          </a:xfrm>
          <a:prstGeom prst="rect">
            <a:avLst/>
          </a:prstGeom>
          <a:noFill/>
          <a:ln>
            <a:noFill/>
          </a:ln>
        </p:spPr>
      </p:pic>
    </p:spTree>
    <p:extLst>
      <p:ext uri="{BB962C8B-B14F-4D97-AF65-F5344CB8AC3E}">
        <p14:creationId xmlns:p14="http://schemas.microsoft.com/office/powerpoint/2010/main" val="1271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a:xfrm>
            <a:off x="1295401" y="1959429"/>
            <a:ext cx="9601196" cy="4187371"/>
          </a:xfrm>
        </p:spPr>
        <p:txBody>
          <a:bodyPr/>
          <a:lstStyle/>
          <a:p>
            <a:r>
              <a:rPr lang="en-IN" b="1" dirty="0"/>
              <a:t>Analysis 4: How ratings affect helpfulness</a:t>
            </a:r>
          </a:p>
          <a:p>
            <a:endParaRPr lang="en-IN" dirty="0"/>
          </a:p>
        </p:txBody>
      </p:sp>
      <p:pic>
        <p:nvPicPr>
          <p:cNvPr id="4" name="Picture 3" descr="RatingvsHelp"/>
          <p:cNvPicPr/>
          <p:nvPr/>
        </p:nvPicPr>
        <p:blipFill>
          <a:blip r:embed="rId2">
            <a:extLst>
              <a:ext uri="{28A0092B-C50C-407E-A947-70E740481C1C}">
                <a14:useLocalDpi xmlns:a14="http://schemas.microsoft.com/office/drawing/2010/main" val="0"/>
              </a:ext>
            </a:extLst>
          </a:blip>
          <a:srcRect/>
          <a:stretch>
            <a:fillRect/>
          </a:stretch>
        </p:blipFill>
        <p:spPr bwMode="auto">
          <a:xfrm>
            <a:off x="3338286" y="2554514"/>
            <a:ext cx="5373914" cy="3592287"/>
          </a:xfrm>
          <a:prstGeom prst="rect">
            <a:avLst/>
          </a:prstGeom>
          <a:noFill/>
          <a:ln>
            <a:noFill/>
          </a:ln>
        </p:spPr>
      </p:pic>
    </p:spTree>
    <p:extLst>
      <p:ext uri="{BB962C8B-B14F-4D97-AF65-F5344CB8AC3E}">
        <p14:creationId xmlns:p14="http://schemas.microsoft.com/office/powerpoint/2010/main" val="389164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 contd..</a:t>
            </a:r>
          </a:p>
        </p:txBody>
      </p:sp>
      <p:sp>
        <p:nvSpPr>
          <p:cNvPr id="3" name="Content Placeholder 2"/>
          <p:cNvSpPr>
            <a:spLocks noGrp="1"/>
          </p:cNvSpPr>
          <p:nvPr>
            <p:ph idx="1"/>
          </p:nvPr>
        </p:nvSpPr>
        <p:spPr/>
        <p:txBody>
          <a:bodyPr>
            <a:normAutofit/>
          </a:bodyPr>
          <a:lstStyle/>
          <a:p>
            <a:r>
              <a:rPr lang="en-US" sz="3200" b="1" dirty="0"/>
              <a:t>Conclusions for data exploratory analysis:</a:t>
            </a:r>
            <a:endParaRPr lang="en-IN" sz="3200" dirty="0"/>
          </a:p>
          <a:p>
            <a:pPr lvl="0">
              <a:buFont typeface="Arial" panose="020B0604020202020204" pitchFamily="34" charset="0"/>
              <a:buChar char="•"/>
            </a:pPr>
            <a:r>
              <a:rPr lang="en-US" dirty="0"/>
              <a:t> Positive reviews are very common</a:t>
            </a:r>
            <a:endParaRPr lang="en-IN" dirty="0"/>
          </a:p>
          <a:p>
            <a:pPr lvl="0">
              <a:buFont typeface="Arial" panose="020B0604020202020204" pitchFamily="34" charset="0"/>
              <a:buChar char="•"/>
            </a:pPr>
            <a:r>
              <a:rPr lang="en-US" dirty="0"/>
              <a:t> Positive reviews are shorter</a:t>
            </a:r>
            <a:endParaRPr lang="en-IN" dirty="0"/>
          </a:p>
          <a:p>
            <a:pPr lvl="0">
              <a:buFont typeface="Arial" panose="020B0604020202020204" pitchFamily="34" charset="0"/>
              <a:buChar char="•"/>
            </a:pPr>
            <a:r>
              <a:rPr lang="en-US" dirty="0"/>
              <a:t> Longer reviews are more helpful</a:t>
            </a:r>
            <a:endParaRPr lang="en-IN" dirty="0"/>
          </a:p>
          <a:p>
            <a:pPr lvl="0">
              <a:buFont typeface="Arial" panose="020B0604020202020204" pitchFamily="34" charset="0"/>
              <a:buChar char="•"/>
            </a:pPr>
            <a:r>
              <a:rPr lang="en-US" dirty="0"/>
              <a:t> Despite being more common and shorter, positive reviews are found more helpful</a:t>
            </a:r>
            <a:endParaRPr lang="en-IN" dirty="0"/>
          </a:p>
          <a:p>
            <a:pPr lvl="0">
              <a:buFont typeface="Arial" panose="020B0604020202020204" pitchFamily="34" charset="0"/>
              <a:buChar char="•"/>
            </a:pPr>
            <a:r>
              <a:rPr lang="en-US" dirty="0"/>
              <a:t> Frequent reviewers are more discerning in their ratings, write longer reviews, and write more helpful reviews</a:t>
            </a:r>
            <a:endParaRPr lang="en-IN" dirty="0"/>
          </a:p>
          <a:p>
            <a:endParaRPr lang="en-IN" dirty="0"/>
          </a:p>
        </p:txBody>
      </p:sp>
    </p:spTree>
    <p:extLst>
      <p:ext uri="{BB962C8B-B14F-4D97-AF65-F5344CB8AC3E}">
        <p14:creationId xmlns:p14="http://schemas.microsoft.com/office/powerpoint/2010/main" val="76879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Exploratory analysis</a:t>
            </a:r>
          </a:p>
        </p:txBody>
      </p:sp>
      <p:sp>
        <p:nvSpPr>
          <p:cNvPr id="3" name="Content Placeholder 2"/>
          <p:cNvSpPr>
            <a:spLocks noGrp="1"/>
          </p:cNvSpPr>
          <p:nvPr>
            <p:ph idx="1"/>
          </p:nvPr>
        </p:nvSpPr>
        <p:spPr/>
        <p:txBody>
          <a:bodyPr/>
          <a:lstStyle/>
          <a:p>
            <a:r>
              <a:rPr lang="en-IN" b="1" dirty="0"/>
              <a:t>Product Reviews by Year </a:t>
            </a:r>
            <a:endParaRPr lang="en-IN" dirty="0"/>
          </a:p>
          <a:p>
            <a:endParaRPr lang="en-IN" dirty="0"/>
          </a:p>
        </p:txBody>
      </p:sp>
      <p:pic>
        <p:nvPicPr>
          <p:cNvPr id="4" name="Picture 3"/>
          <p:cNvPicPr/>
          <p:nvPr/>
        </p:nvPicPr>
        <p:blipFill>
          <a:blip r:embed="rId2"/>
          <a:stretch>
            <a:fillRect/>
          </a:stretch>
        </p:blipFill>
        <p:spPr>
          <a:xfrm>
            <a:off x="2714171" y="2307772"/>
            <a:ext cx="6720115" cy="3669696"/>
          </a:xfrm>
          <a:prstGeom prst="rect">
            <a:avLst/>
          </a:prstGeom>
        </p:spPr>
      </p:pic>
    </p:spTree>
    <p:extLst>
      <p:ext uri="{BB962C8B-B14F-4D97-AF65-F5344CB8AC3E}">
        <p14:creationId xmlns:p14="http://schemas.microsoft.com/office/powerpoint/2010/main" val="127486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Exploratory analysis</a:t>
            </a:r>
          </a:p>
        </p:txBody>
      </p:sp>
      <p:pic>
        <p:nvPicPr>
          <p:cNvPr id="4" name="Content Placeholder 3"/>
          <p:cNvPicPr>
            <a:picLocks noGrp="1"/>
          </p:cNvPicPr>
          <p:nvPr>
            <p:ph idx="1"/>
          </p:nvPr>
        </p:nvPicPr>
        <p:blipFill>
          <a:blip r:embed="rId2"/>
          <a:stretch>
            <a:fillRect/>
          </a:stretch>
        </p:blipFill>
        <p:spPr>
          <a:xfrm>
            <a:off x="1828799" y="1846263"/>
            <a:ext cx="8577944" cy="4264251"/>
          </a:xfrm>
          <a:prstGeom prst="rect">
            <a:avLst/>
          </a:prstGeom>
        </p:spPr>
      </p:pic>
    </p:spTree>
    <p:extLst>
      <p:ext uri="{BB962C8B-B14F-4D97-AF65-F5344CB8AC3E}">
        <p14:creationId xmlns:p14="http://schemas.microsoft.com/office/powerpoint/2010/main" val="169341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Sentiment classification and analysis</a:t>
            </a:r>
            <a:br>
              <a:rPr lang="en-IN" dirty="0"/>
            </a:br>
            <a:endParaRPr lang="en-IN" dirty="0"/>
          </a:p>
        </p:txBody>
      </p:sp>
      <p:sp>
        <p:nvSpPr>
          <p:cNvPr id="5" name="Content Placeholder 4"/>
          <p:cNvSpPr>
            <a:spLocks noGrp="1"/>
          </p:cNvSpPr>
          <p:nvPr>
            <p:ph idx="1"/>
          </p:nvPr>
        </p:nvSpPr>
        <p:spPr/>
        <p:txBody>
          <a:bodyPr/>
          <a:lstStyle/>
          <a:p>
            <a:pPr lvl="0"/>
            <a:r>
              <a:rPr lang="en-IN" dirty="0"/>
              <a:t>Approximately 4.44 million reviews having score i.e. ratings 5 and 4</a:t>
            </a:r>
          </a:p>
          <a:p>
            <a:pPr lvl="0"/>
            <a:r>
              <a:rPr lang="en-IN" dirty="0"/>
              <a:t>Rest approximately 1.25 million reviews fall under review score 1, 2, and 3</a:t>
            </a:r>
          </a:p>
          <a:p>
            <a:pPr marL="0" lvl="0" indent="0">
              <a:buNone/>
            </a:pPr>
            <a:endParaRPr lang="en-IN" dirty="0"/>
          </a:p>
          <a:p>
            <a:pPr marL="0" lvl="0" indent="0">
              <a:buNone/>
            </a:pPr>
            <a:r>
              <a:rPr lang="en-IN" dirty="0"/>
              <a:t>So, in percentage,</a:t>
            </a:r>
          </a:p>
          <a:p>
            <a:pPr lvl="0" fontAlgn="base" latinLnBrk="1"/>
            <a:r>
              <a:rPr lang="en-IN" dirty="0"/>
              <a:t>Percentage for reviews with score 1, 2 or 3 are 21.93 %</a:t>
            </a:r>
          </a:p>
          <a:p>
            <a:pPr lvl="0" fontAlgn="base" latinLnBrk="1"/>
            <a:r>
              <a:rPr lang="en-IN" dirty="0"/>
              <a:t>Percentage for reviews with score 5 and 4 are 78.07 %</a:t>
            </a:r>
          </a:p>
          <a:p>
            <a:endParaRPr lang="en-IN" dirty="0"/>
          </a:p>
        </p:txBody>
      </p:sp>
    </p:spTree>
    <p:extLst>
      <p:ext uri="{BB962C8B-B14F-4D97-AF65-F5344CB8AC3E}">
        <p14:creationId xmlns:p14="http://schemas.microsoft.com/office/powerpoint/2010/main" val="21813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fontScale="77500" lnSpcReduction="20000"/>
          </a:bodyPr>
          <a:lstStyle/>
          <a:p>
            <a:pPr lvl="0" fontAlgn="base" latinLnBrk="1"/>
            <a:r>
              <a:rPr lang="en-IN" sz="3400" b="1" dirty="0"/>
              <a:t>Approach for sentiment classification:</a:t>
            </a:r>
            <a:endParaRPr lang="en-IN" sz="3400" dirty="0"/>
          </a:p>
          <a:p>
            <a:pPr marL="0" indent="0" fontAlgn="base" latinLnBrk="1">
              <a:buNone/>
            </a:pPr>
            <a:r>
              <a:rPr lang="en-IN" b="1" dirty="0"/>
              <a:t> </a:t>
            </a:r>
            <a:endParaRPr lang="en-IN" dirty="0"/>
          </a:p>
          <a:p>
            <a:pPr lvl="0" fontAlgn="base" latinLnBrk="1">
              <a:buFont typeface="Arial" panose="020B0604020202020204" pitchFamily="34" charset="0"/>
              <a:buChar char="•"/>
            </a:pPr>
            <a:r>
              <a:rPr lang="en-IN" sz="2900" dirty="0"/>
              <a:t> First we divided reviews as positive and negative on the basis on score value.</a:t>
            </a:r>
          </a:p>
          <a:p>
            <a:pPr lvl="0" fontAlgn="base" latinLnBrk="1">
              <a:buFont typeface="Arial" panose="020B0604020202020204" pitchFamily="34" charset="0"/>
              <a:buChar char="•"/>
            </a:pPr>
            <a:r>
              <a:rPr lang="en-IN" sz="2900" dirty="0"/>
              <a:t> Score value &gt; 3 are considered as positive while rest considered as negative</a:t>
            </a:r>
          </a:p>
          <a:p>
            <a:pPr lvl="0" fontAlgn="base" latinLnBrk="1">
              <a:buFont typeface="Arial" panose="020B0604020202020204" pitchFamily="34" charset="0"/>
              <a:buChar char="•"/>
            </a:pPr>
            <a:r>
              <a:rPr lang="en-IN" sz="2900" dirty="0"/>
              <a:t> After tokenizing the training data to find frequency of words we found that total “2708” unique words are present in review text</a:t>
            </a:r>
          </a:p>
          <a:p>
            <a:pPr lvl="0" fontAlgn="base" latinLnBrk="1">
              <a:buFont typeface="Arial" panose="020B0604020202020204" pitchFamily="34" charset="0"/>
              <a:buChar char="•"/>
            </a:pPr>
            <a:r>
              <a:rPr lang="en-IN" sz="2900" dirty="0"/>
              <a:t> When doing text classification, the vocabulary of the data set becomes the feature set</a:t>
            </a:r>
          </a:p>
          <a:p>
            <a:pPr lvl="0" fontAlgn="base" latinLnBrk="1">
              <a:buFont typeface="Arial" panose="020B0604020202020204" pitchFamily="34" charset="0"/>
              <a:buChar char="•"/>
            </a:pPr>
            <a:r>
              <a:rPr lang="en-IN" sz="2900" dirty="0"/>
              <a:t> So, we followed feature selection option to reduce the features</a:t>
            </a:r>
          </a:p>
          <a:p>
            <a:pPr lvl="0" fontAlgn="base" latinLnBrk="1">
              <a:buFont typeface="Arial" panose="020B0604020202020204" pitchFamily="34" charset="0"/>
              <a:buChar char="•"/>
            </a:pPr>
            <a:r>
              <a:rPr lang="en-IN" sz="2900" dirty="0"/>
              <a:t> Used most frequent 5000 features/words as feature set</a:t>
            </a:r>
          </a:p>
          <a:p>
            <a:pPr lvl="0" fontAlgn="base" latinLnBrk="1">
              <a:buFont typeface="Arial" panose="020B0604020202020204" pitchFamily="34" charset="0"/>
              <a:buChar char="•"/>
            </a:pPr>
            <a:r>
              <a:rPr lang="en-IN" sz="2900" dirty="0"/>
              <a:t> When we tried to print top most frequent words found that:</a:t>
            </a:r>
          </a:p>
          <a:p>
            <a:endParaRPr lang="en-IN" dirty="0"/>
          </a:p>
        </p:txBody>
      </p:sp>
    </p:spTree>
    <p:extLst>
      <p:ext uri="{BB962C8B-B14F-4D97-AF65-F5344CB8AC3E}">
        <p14:creationId xmlns:p14="http://schemas.microsoft.com/office/powerpoint/2010/main" val="95898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FINE FOOD REVIEWS SENTIMENT ANALYSIS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1654" b="21654"/>
          <a:stretch>
            <a:fillRect/>
          </a:stretch>
        </p:blipFill>
        <p:spPr>
          <a:xfrm>
            <a:off x="15" y="-85724"/>
            <a:ext cx="12191985" cy="5000800"/>
          </a:xfrm>
        </p:spPr>
      </p:pic>
    </p:spTree>
    <p:extLst>
      <p:ext uri="{BB962C8B-B14F-4D97-AF65-F5344CB8AC3E}">
        <p14:creationId xmlns:p14="http://schemas.microsoft.com/office/powerpoint/2010/main" val="70389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a:xfrm>
            <a:off x="1295402" y="2411790"/>
            <a:ext cx="9601196" cy="3318936"/>
          </a:xfrm>
        </p:spPr>
        <p:txBody>
          <a:bodyPr/>
          <a:lstStyle/>
          <a:p>
            <a:pPr lvl="0" fontAlgn="base" latinLnBrk="1"/>
            <a:r>
              <a:rPr lang="en-IN" sz="2000" dirty="0"/>
              <a:t>Then split data into train in test dataset (train = 0.5 and test =0.25)</a:t>
            </a:r>
          </a:p>
          <a:p>
            <a:pPr lvl="0" fontAlgn="base" latinLnBrk="1"/>
            <a:r>
              <a:rPr lang="en-IN" sz="2000" dirty="0"/>
              <a:t>Ran three classification algorithms on it:</a:t>
            </a:r>
          </a:p>
          <a:p>
            <a:pPr marL="0" lvl="0" indent="0" fontAlgn="base" latinLnBrk="1">
              <a:buNone/>
            </a:pPr>
            <a:r>
              <a:rPr lang="en-IN" sz="2000" dirty="0"/>
              <a:t>	Naïve Bayes </a:t>
            </a:r>
          </a:p>
          <a:p>
            <a:pPr marL="0" lvl="0" indent="0" fontAlgn="base" latinLnBrk="1">
              <a:buNone/>
            </a:pPr>
            <a:r>
              <a:rPr lang="en-IN" sz="2000" dirty="0"/>
              <a:t>	Logistic regression</a:t>
            </a:r>
          </a:p>
          <a:p>
            <a:pPr marL="0" lvl="0" indent="0" fontAlgn="base" latinLnBrk="1">
              <a:buNone/>
            </a:pPr>
            <a:r>
              <a:rPr lang="en-IN" sz="2000" dirty="0"/>
              <a:t>	Decision trees</a:t>
            </a:r>
          </a:p>
          <a:p>
            <a:r>
              <a:rPr lang="en-IN" dirty="0"/>
              <a:t>Ran only for 5000 feature set</a:t>
            </a:r>
          </a:p>
        </p:txBody>
      </p:sp>
      <p:graphicFrame>
        <p:nvGraphicFramePr>
          <p:cNvPr id="4" name="Table 3"/>
          <p:cNvGraphicFramePr>
            <a:graphicFrameLocks noGrp="1"/>
          </p:cNvGraphicFramePr>
          <p:nvPr>
            <p:extLst>
              <p:ext uri="{D42A27DB-BD31-4B8C-83A1-F6EECF244321}">
                <p14:modId xmlns:p14="http://schemas.microsoft.com/office/powerpoint/2010/main" val="2800335800"/>
              </p:ext>
            </p:extLst>
          </p:nvPr>
        </p:nvGraphicFramePr>
        <p:xfrm>
          <a:off x="5297714" y="4093028"/>
          <a:ext cx="5598884" cy="1524000"/>
        </p:xfrm>
        <a:graphic>
          <a:graphicData uri="http://schemas.openxmlformats.org/drawingml/2006/table">
            <a:tbl>
              <a:tblPr firstRow="1" firstCol="1" bandRow="1">
                <a:tableStyleId>{5C22544A-7EE6-4342-B048-85BDC9FD1C3A}</a:tableStyleId>
              </a:tblPr>
              <a:tblGrid>
                <a:gridCol w="2807413">
                  <a:extLst>
                    <a:ext uri="{9D8B030D-6E8A-4147-A177-3AD203B41FA5}">
                      <a16:colId xmlns:a16="http://schemas.microsoft.com/office/drawing/2014/main" val="3106053470"/>
                    </a:ext>
                  </a:extLst>
                </a:gridCol>
                <a:gridCol w="2791471">
                  <a:extLst>
                    <a:ext uri="{9D8B030D-6E8A-4147-A177-3AD203B41FA5}">
                      <a16:colId xmlns:a16="http://schemas.microsoft.com/office/drawing/2014/main" val="4222368882"/>
                    </a:ext>
                  </a:extLst>
                </a:gridCol>
              </a:tblGrid>
              <a:tr h="524011">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155794"/>
                  </a:ext>
                </a:extLst>
              </a:tr>
              <a:tr h="339516">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Naïve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87.01%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748792"/>
                  </a:ext>
                </a:extLst>
              </a:tr>
              <a:tr h="339516">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88.79%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896159"/>
                  </a:ext>
                </a:extLst>
              </a:tr>
              <a:tr h="320957">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Decision Trees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91.41%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555270"/>
                  </a:ext>
                </a:extLst>
              </a:tr>
            </a:tbl>
          </a:graphicData>
        </a:graphic>
      </p:graphicFrame>
    </p:spTree>
    <p:extLst>
      <p:ext uri="{BB962C8B-B14F-4D97-AF65-F5344CB8AC3E}">
        <p14:creationId xmlns:p14="http://schemas.microsoft.com/office/powerpoint/2010/main" val="390741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a:bodyPr>
          <a:lstStyle/>
          <a:p>
            <a:pPr lvl="0"/>
            <a:r>
              <a:rPr lang="en-IN" dirty="0"/>
              <a:t>Finally, we can try by running it on our entire feature set. One can guess it will take a lot of time with Decision Tree Classifier.</a:t>
            </a:r>
          </a:p>
          <a:p>
            <a:pPr lvl="0"/>
            <a:r>
              <a:rPr lang="en-IN" dirty="0"/>
              <a:t>We can make use of group of words to get better results. Sometimes sequence of words might have different effect on the prediction. Sequences like "not good" or "not bad" affect the prediction in way different than when used individually</a:t>
            </a:r>
          </a:p>
          <a:p>
            <a:pPr lvl="0"/>
            <a:r>
              <a:rPr lang="en-IN" dirty="0"/>
              <a:t>So, we will use bigrams for it</a:t>
            </a:r>
          </a:p>
          <a:p>
            <a:pPr lvl="0"/>
            <a:r>
              <a:rPr lang="en-IN" dirty="0"/>
              <a:t>First added one more column sentiment label as true and false for positive and negative sentiments</a:t>
            </a:r>
          </a:p>
          <a:p>
            <a:pPr lvl="0"/>
            <a:r>
              <a:rPr lang="en-IN" dirty="0"/>
              <a:t>Plotted it against graph</a:t>
            </a:r>
          </a:p>
          <a:p>
            <a:endParaRPr lang="en-IN" dirty="0"/>
          </a:p>
        </p:txBody>
      </p:sp>
    </p:spTree>
    <p:extLst>
      <p:ext uri="{BB962C8B-B14F-4D97-AF65-F5344CB8AC3E}">
        <p14:creationId xmlns:p14="http://schemas.microsoft.com/office/powerpoint/2010/main" val="206804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pic>
        <p:nvPicPr>
          <p:cNvPr id="4" name="Content Placeholder 3"/>
          <p:cNvPicPr>
            <a:picLocks noGrp="1"/>
          </p:cNvPicPr>
          <p:nvPr>
            <p:ph idx="1"/>
          </p:nvPr>
        </p:nvPicPr>
        <p:blipFill rotWithShape="1">
          <a:blip r:embed="rId2"/>
          <a:stretch/>
        </p:blipFill>
        <p:spPr bwMode="auto">
          <a:xfrm>
            <a:off x="2548661" y="1846263"/>
            <a:ext cx="7155003"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2879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081801"/>
              </p:ext>
            </p:extLst>
          </p:nvPr>
        </p:nvGraphicFramePr>
        <p:xfrm>
          <a:off x="3744686" y="4702629"/>
          <a:ext cx="5007428" cy="1480457"/>
        </p:xfrm>
        <a:graphic>
          <a:graphicData uri="http://schemas.openxmlformats.org/drawingml/2006/table">
            <a:tbl>
              <a:tblPr firstRow="1" firstCol="1" bandRow="1">
                <a:tableStyleId>{5C22544A-7EE6-4342-B048-85BDC9FD1C3A}</a:tableStyleId>
              </a:tblPr>
              <a:tblGrid>
                <a:gridCol w="2510843">
                  <a:extLst>
                    <a:ext uri="{9D8B030D-6E8A-4147-A177-3AD203B41FA5}">
                      <a16:colId xmlns:a16="http://schemas.microsoft.com/office/drawing/2014/main" val="343279070"/>
                    </a:ext>
                  </a:extLst>
                </a:gridCol>
                <a:gridCol w="2496585">
                  <a:extLst>
                    <a:ext uri="{9D8B030D-6E8A-4147-A177-3AD203B41FA5}">
                      <a16:colId xmlns:a16="http://schemas.microsoft.com/office/drawing/2014/main" val="3857834303"/>
                    </a:ext>
                  </a:extLst>
                </a:gridCol>
              </a:tblGrid>
              <a:tr h="382503">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6700070"/>
                  </a:ext>
                </a:extLst>
              </a:tr>
              <a:tr h="35621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Naïve Bayes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88.65%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2313300"/>
                  </a:ext>
                </a:extLst>
              </a:tr>
              <a:tr h="34063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b="1" dirty="0">
                          <a:effectLst/>
                        </a:rPr>
                        <a:t>92.87%</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061320"/>
                  </a:ext>
                </a:extLst>
              </a:tr>
              <a:tr h="401098">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Decision Trees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91.64%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973486"/>
                  </a:ext>
                </a:extLst>
              </a:tr>
            </a:tbl>
          </a:graphicData>
        </a:graphic>
      </p:graphicFrame>
      <p:sp>
        <p:nvSpPr>
          <p:cNvPr id="5" name="Rectangle 1"/>
          <p:cNvSpPr>
            <a:spLocks noChangeArrowheads="1"/>
          </p:cNvSpPr>
          <p:nvPr/>
        </p:nvSpPr>
        <p:spPr bwMode="auto">
          <a:xfrm>
            <a:off x="1461370" y="2343210"/>
            <a:ext cx="900343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sentiment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Number of positive and negative reviews getting were: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False    124646 (negative)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True     443766 (positive)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Ran all three algorithms Naïve Bayes, Logistic Regression and Decision Tree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Summary for accuracy of each model:</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9634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a:xfrm>
            <a:off x="1097280" y="1845734"/>
            <a:ext cx="9933577" cy="4023360"/>
          </a:xfrm>
        </p:spPr>
        <p:txBody>
          <a:bodyPr>
            <a:normAutofit fontScale="47500" lnSpcReduction="20000"/>
          </a:bodyPr>
          <a:lstStyle/>
          <a:p>
            <a:pPr lvl="0" fontAlgn="base" latinLnBrk="1"/>
            <a:r>
              <a:rPr lang="en-IN" sz="4900" dirty="0"/>
              <a:t>Further we are populating top Best and top Worst reviews:</a:t>
            </a:r>
          </a:p>
          <a:p>
            <a:pPr marL="0" indent="0" latinLnBrk="1">
              <a:buNone/>
            </a:pPr>
            <a:r>
              <a:rPr lang="en-IN" sz="6200" b="1" dirty="0"/>
              <a:t>Top best reviews by sentiment score      </a:t>
            </a:r>
            <a:r>
              <a:rPr lang="en-IN" sz="3000" b="1" dirty="0"/>
              <a:t>                                                                                                                                                                                                                                                                                                                                                                                                                                                           </a:t>
            </a:r>
            <a:endParaRPr lang="en-IN" sz="3000" dirty="0"/>
          </a:p>
          <a:p>
            <a:pPr latinLnBrk="1"/>
            <a:r>
              <a:rPr lang="en-IN" sz="3000" dirty="0"/>
              <a:t>	</a:t>
            </a:r>
            <a:r>
              <a:rPr lang="en-IN" sz="2900" dirty="0"/>
              <a:t>[1] these cookies were fun to paint but not too tasty to eat the kids did not care much but it might have been more fun if they could have eaten them they really had fun </a:t>
            </a:r>
            <a:r>
              <a:rPr lang="en-IN" sz="2900" dirty="0" err="1"/>
              <a:t>coloring</a:t>
            </a:r>
            <a:r>
              <a:rPr lang="en-IN" sz="2900" dirty="0"/>
              <a:t> them                                                                                                                                                                                                                                                                                   </a:t>
            </a:r>
          </a:p>
          <a:p>
            <a:pPr latinLnBrk="1"/>
            <a:r>
              <a:rPr lang="en-IN" sz="2900" dirty="0"/>
              <a:t>[2] </a:t>
            </a:r>
            <a:r>
              <a:rPr lang="en-IN" sz="2900" dirty="0" err="1"/>
              <a:t>i</a:t>
            </a:r>
            <a:r>
              <a:rPr lang="en-IN" sz="2900" dirty="0"/>
              <a:t> ordered this for a friend at south </a:t>
            </a:r>
            <a:r>
              <a:rPr lang="en-IN" sz="2900" dirty="0" err="1"/>
              <a:t>carolina</a:t>
            </a:r>
            <a:r>
              <a:rPr lang="en-IN" sz="2900" dirty="0"/>
              <a:t> for </a:t>
            </a:r>
            <a:r>
              <a:rPr lang="en-IN" sz="2900" dirty="0" err="1"/>
              <a:t>christmas</a:t>
            </a:r>
            <a:r>
              <a:rPr lang="en-IN" sz="2900" dirty="0"/>
              <a:t> </a:t>
            </a:r>
            <a:r>
              <a:rPr lang="en-IN" sz="2900" dirty="0" err="1"/>
              <a:t>i</a:t>
            </a:r>
            <a:r>
              <a:rPr lang="en-IN" sz="2900" dirty="0"/>
              <a:t> want her to try some </a:t>
            </a:r>
            <a:r>
              <a:rPr lang="en-IN" sz="2900" dirty="0" err="1"/>
              <a:t>italian</a:t>
            </a:r>
            <a:r>
              <a:rPr lang="en-IN" sz="2900" dirty="0"/>
              <a:t> chocolates lol the item was arrived earlier than expected but nevertheless it was well packed and only melts on her mouth she totally loves </a:t>
            </a:r>
            <a:r>
              <a:rPr lang="en-IN" sz="2900" dirty="0" err="1"/>
              <a:t>itthree</a:t>
            </a:r>
            <a:r>
              <a:rPr lang="en-IN" sz="2900" dirty="0"/>
              <a:t> different taste and </a:t>
            </a:r>
            <a:r>
              <a:rPr lang="en-IN" sz="2900" dirty="0" err="1"/>
              <a:t>flavors</a:t>
            </a:r>
            <a:r>
              <a:rPr lang="en-IN" sz="2900" dirty="0"/>
              <a:t> of </a:t>
            </a:r>
            <a:r>
              <a:rPr lang="en-IN" sz="2900" dirty="0" err="1"/>
              <a:t>ferreros</a:t>
            </a:r>
            <a:r>
              <a:rPr lang="en-IN" sz="2900" dirty="0"/>
              <a:t> guarantees to give three different yummy joy </a:t>
            </a:r>
            <a:r>
              <a:rPr lang="en-IN" sz="2900" dirty="0" err="1"/>
              <a:t>mmmmm</a:t>
            </a:r>
            <a:r>
              <a:rPr lang="en-IN" sz="2900" dirty="0"/>
              <a:t>                                                                                                                         </a:t>
            </a:r>
          </a:p>
          <a:p>
            <a:pPr latinLnBrk="1"/>
            <a:r>
              <a:rPr lang="en-IN" sz="2900" dirty="0"/>
              <a:t>[3] </a:t>
            </a:r>
            <a:r>
              <a:rPr lang="en-IN" sz="2900" dirty="0" err="1"/>
              <a:t>i'm</a:t>
            </a:r>
            <a:r>
              <a:rPr lang="en-IN" sz="2900" dirty="0"/>
              <a:t> on my first jar of this and am enjoying what it adds to my concoctions vegetarian one pan mix ups of onions garlic vegetables usually tofu rice or pasta or quinoa sometimes olives or </a:t>
            </a:r>
            <a:r>
              <a:rPr lang="en-IN" sz="2900" dirty="0" err="1"/>
              <a:t>capersi</a:t>
            </a:r>
            <a:r>
              <a:rPr lang="en-IN" sz="2900" dirty="0"/>
              <a:t> may have purchased it at </a:t>
            </a:r>
            <a:r>
              <a:rPr lang="en-IN" sz="2900" dirty="0" err="1"/>
              <a:t>uwajimaya</a:t>
            </a:r>
            <a:r>
              <a:rPr lang="en-IN" sz="2900" dirty="0"/>
              <a:t> when on </a:t>
            </a:r>
            <a:r>
              <a:rPr lang="en-IN" sz="2900" dirty="0" err="1"/>
              <a:t>salei</a:t>
            </a:r>
            <a:r>
              <a:rPr lang="en-IN" sz="2900" dirty="0"/>
              <a:t> will be buying many more jars of this mixed spice paste it’s not a paste more liquid with easily identifiable basil leaves </a:t>
            </a:r>
            <a:r>
              <a:rPr lang="en-IN" sz="2900" dirty="0" err="1"/>
              <a:t>i</a:t>
            </a:r>
            <a:r>
              <a:rPr lang="en-IN" sz="2900" dirty="0"/>
              <a:t> highly recommend this chili paste                                       </a:t>
            </a:r>
          </a:p>
          <a:p>
            <a:pPr latinLnBrk="1"/>
            <a:r>
              <a:rPr lang="en-IN" sz="2900" dirty="0"/>
              <a:t>[4] excellent shipment and product as well looking forward to purchase again thanks excellent shipment and product as well looking forward to purchase again thanks excellent shipment and product as well  looking forward to purchase again  thanks                                                                                                                                                                                                                                 </a:t>
            </a:r>
          </a:p>
          <a:p>
            <a:pPr marL="0" indent="0" latinLnBrk="1">
              <a:buNone/>
            </a:pPr>
            <a:r>
              <a:rPr lang="en-IN" sz="3000" dirty="0"/>
              <a:t>..."</a:t>
            </a:r>
          </a:p>
          <a:p>
            <a:pPr marL="0" indent="0" fontAlgn="base" latinLnBrk="1">
              <a:buNone/>
            </a:pPr>
            <a:r>
              <a:rPr lang="en-IN" dirty="0"/>
              <a:t> </a:t>
            </a:r>
          </a:p>
          <a:p>
            <a:endParaRPr lang="en-IN" dirty="0"/>
          </a:p>
        </p:txBody>
      </p:sp>
    </p:spTree>
    <p:extLst>
      <p:ext uri="{BB962C8B-B14F-4D97-AF65-F5344CB8AC3E}">
        <p14:creationId xmlns:p14="http://schemas.microsoft.com/office/powerpoint/2010/main" val="142684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Sentiment classification and analysis</a:t>
            </a:r>
            <a:br>
              <a:rPr lang="en-IN" b="1" dirty="0"/>
            </a:br>
            <a:r>
              <a:rPr lang="en-IN" b="1" dirty="0"/>
              <a:t>contd..</a:t>
            </a:r>
            <a:endParaRPr lang="en-IN" dirty="0"/>
          </a:p>
        </p:txBody>
      </p:sp>
      <p:sp>
        <p:nvSpPr>
          <p:cNvPr id="3" name="Content Placeholder 2"/>
          <p:cNvSpPr>
            <a:spLocks noGrp="1"/>
          </p:cNvSpPr>
          <p:nvPr>
            <p:ph idx="1"/>
          </p:nvPr>
        </p:nvSpPr>
        <p:spPr/>
        <p:txBody>
          <a:bodyPr>
            <a:normAutofit fontScale="55000" lnSpcReduction="20000"/>
          </a:bodyPr>
          <a:lstStyle/>
          <a:p>
            <a:pPr latinLnBrk="1"/>
            <a:r>
              <a:rPr lang="en-IN" sz="4500" b="1" dirty="0"/>
              <a:t>Top worst reviews by sentiment score:  </a:t>
            </a:r>
            <a:r>
              <a:rPr lang="en-IN" sz="4500" dirty="0"/>
              <a:t> </a:t>
            </a:r>
          </a:p>
          <a:p>
            <a:pPr latinLnBrk="1"/>
            <a:r>
              <a:rPr lang="en-IN" dirty="0"/>
              <a:t>[</a:t>
            </a:r>
            <a:r>
              <a:rPr lang="en-IN" sz="2600" dirty="0"/>
              <a:t>1] my husband and </a:t>
            </a:r>
            <a:r>
              <a:rPr lang="en-IN" sz="2600" dirty="0" err="1"/>
              <a:t>i</a:t>
            </a:r>
            <a:r>
              <a:rPr lang="en-IN" sz="2600" dirty="0"/>
              <a:t> were very disappointed in this coffee very weak </a:t>
            </a:r>
          </a:p>
          <a:p>
            <a:pPr latinLnBrk="1"/>
            <a:r>
              <a:rPr lang="en-IN" sz="2600" dirty="0"/>
              <a:t>[2] </a:t>
            </a:r>
            <a:r>
              <a:rPr lang="en-IN" sz="2600" dirty="0" err="1"/>
              <a:t>i</a:t>
            </a:r>
            <a:r>
              <a:rPr lang="en-IN" sz="2600" dirty="0"/>
              <a:t> am a true </a:t>
            </a:r>
            <a:r>
              <a:rPr lang="en-IN" sz="2600" dirty="0" err="1"/>
              <a:t>seattle</a:t>
            </a:r>
            <a:r>
              <a:rPr lang="en-IN" sz="2600" dirty="0"/>
              <a:t> coffee addict and </a:t>
            </a:r>
            <a:r>
              <a:rPr lang="en-IN" sz="2600" dirty="0" err="1"/>
              <a:t>i</a:t>
            </a:r>
            <a:r>
              <a:rPr lang="en-IN" sz="2600" dirty="0"/>
              <a:t> have never had a better </a:t>
            </a:r>
          </a:p>
          <a:p>
            <a:pPr latinLnBrk="1"/>
            <a:r>
              <a:rPr lang="en-IN" sz="2600" dirty="0"/>
              <a:t>[3] no doubt about it this is just the right combination of lobster scampi prawns with a hint of dry white wine &amp; a dash of brandy finish this soup to perfection ingredients water lobster (4%) cod (35%) scampi (25%) concentrated tomato paste modified cornflour white wine prawns (15%) skimmed milk powder butterfat double cream salt yeast extract sugar shrimp powder fish powder vegetable oil vegetable extracts stabiliser (polyphosphates) brandy concentrated lemon juice spices herb and spice extracts with celery*no artificial colours*no artificial flavours*no artificial preservatives information gluten free contains                                                                                                                                                                                                                                                                            </a:t>
            </a:r>
          </a:p>
          <a:p>
            <a:pPr latinLnBrk="1"/>
            <a:r>
              <a:rPr lang="en-IN" sz="2600" dirty="0"/>
              <a:t>[4] </a:t>
            </a:r>
            <a:r>
              <a:rPr lang="en-IN" sz="2600" dirty="0" err="1"/>
              <a:t>i</a:t>
            </a:r>
            <a:r>
              <a:rPr lang="en-IN" sz="2600" dirty="0"/>
              <a:t> will first say that </a:t>
            </a:r>
            <a:r>
              <a:rPr lang="en-IN" sz="2600" dirty="0" err="1"/>
              <a:t>i</a:t>
            </a:r>
            <a:r>
              <a:rPr lang="en-IN" sz="2600" dirty="0"/>
              <a:t> have only tried making pancakes with gf </a:t>
            </a:r>
            <a:r>
              <a:rPr lang="en-IN" sz="2600" dirty="0" err="1"/>
              <a:t>bisquick</a:t>
            </a:r>
            <a:r>
              <a:rPr lang="en-IN" sz="2600" dirty="0"/>
              <a:t> my family's experience with these pancakes however was very disappointing and </a:t>
            </a:r>
            <a:r>
              <a:rPr lang="en-IN" sz="2600" dirty="0" err="1"/>
              <a:t>i</a:t>
            </a:r>
            <a:r>
              <a:rPr lang="en-IN" sz="2600" dirty="0"/>
              <a:t> will not be trying any other recipe </a:t>
            </a:r>
            <a:r>
              <a:rPr lang="en-IN" sz="2600" dirty="0" err="1"/>
              <a:t>i</a:t>
            </a:r>
            <a:r>
              <a:rPr lang="en-IN" sz="2600" dirty="0"/>
              <a:t> have tried betty </a:t>
            </a:r>
            <a:r>
              <a:rPr lang="en-IN" sz="2600" dirty="0" err="1"/>
              <a:t>crocker's</a:t>
            </a:r>
            <a:r>
              <a:rPr lang="en-IN" sz="2600" dirty="0"/>
              <a:t> gf brownies and loved them so when </a:t>
            </a:r>
            <a:r>
              <a:rPr lang="en-IN" sz="2600" dirty="0" err="1"/>
              <a:t>i</a:t>
            </a:r>
            <a:r>
              <a:rPr lang="en-IN" sz="2600" dirty="0"/>
              <a:t> decided to spend a little extra and try gf </a:t>
            </a:r>
            <a:r>
              <a:rPr lang="en-IN" sz="2600" dirty="0" err="1"/>
              <a:t>bisquick</a:t>
            </a:r>
            <a:r>
              <a:rPr lang="en-IN" sz="2600" dirty="0"/>
              <a:t> </a:t>
            </a:r>
            <a:r>
              <a:rPr lang="en-IN" sz="2600" dirty="0" err="1"/>
              <a:t>i</a:t>
            </a:r>
            <a:r>
              <a:rPr lang="en-IN" sz="2600" dirty="0"/>
              <a:t> was greatly let down by the result we couldn't even finish them we just threw them out if you can tolerate tree nuts and milk products </a:t>
            </a:r>
            <a:r>
              <a:rPr lang="en-IN" sz="2600" dirty="0" err="1"/>
              <a:t>i</a:t>
            </a:r>
            <a:r>
              <a:rPr lang="en-IN" sz="2600" dirty="0"/>
              <a:t> recommend trying </a:t>
            </a:r>
            <a:r>
              <a:rPr lang="en-IN" sz="2600" dirty="0" err="1"/>
              <a:t>pamela's</a:t>
            </a:r>
            <a:r>
              <a:rPr lang="en-IN" sz="2600" dirty="0"/>
              <a:t> pancake mix otherwise if you are looking for great gf pancakes look elsewhere  gf </a:t>
            </a:r>
            <a:r>
              <a:rPr lang="en-IN" sz="2600" dirty="0" err="1"/>
              <a:t>bisquick</a:t>
            </a:r>
            <a:r>
              <a:rPr lang="en-IN" sz="2600" dirty="0"/>
              <a:t> is not worth it in our opinion                                                                                                                                                          </a:t>
            </a:r>
          </a:p>
          <a:p>
            <a:pPr latinLnBrk="1"/>
            <a:endParaRPr lang="en-IN" sz="4500" dirty="0"/>
          </a:p>
          <a:p>
            <a:pPr marL="0" indent="0" latinLnBrk="1">
              <a:buNone/>
            </a:pPr>
            <a:r>
              <a:rPr lang="en-IN" dirty="0"/>
              <a:t>                                                                                                                                                                                                                                                                                                                                                                                                                                                                                                                                                                                                                                                                                                                                                                                                                                                                                                                                                                                      </a:t>
            </a:r>
          </a:p>
          <a:p>
            <a:pPr marL="0" indent="0" latinLnBrk="1">
              <a:buNone/>
            </a:pPr>
            <a:r>
              <a:rPr lang="en-IN" dirty="0"/>
              <a:t>	</a:t>
            </a:r>
          </a:p>
        </p:txBody>
      </p:sp>
    </p:spTree>
    <p:extLst>
      <p:ext uri="{BB962C8B-B14F-4D97-AF65-F5344CB8AC3E}">
        <p14:creationId xmlns:p14="http://schemas.microsoft.com/office/powerpoint/2010/main" val="15532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Luigi Pipeline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3814007"/>
              </p:ext>
            </p:extLst>
          </p:nvPr>
        </p:nvGraphicFramePr>
        <p:xfrm>
          <a:off x="1295398" y="2630034"/>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Bent-Up 7"/>
          <p:cNvSpPr/>
          <p:nvPr/>
        </p:nvSpPr>
        <p:spPr>
          <a:xfrm rot="5400000">
            <a:off x="7896213" y="5138499"/>
            <a:ext cx="463572" cy="812801"/>
          </a:xfrm>
          <a:prstGeom prst="bentUpArrow">
            <a:avLst>
              <a:gd name="adj1" fmla="val 5000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Arrow: Bent-Up 8"/>
          <p:cNvSpPr/>
          <p:nvPr/>
        </p:nvSpPr>
        <p:spPr>
          <a:xfrm rot="5400000">
            <a:off x="4242133" y="3952313"/>
            <a:ext cx="630705" cy="67331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69277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Dockerizing</a:t>
            </a:r>
            <a:r>
              <a:rPr lang="en-IN" dirty="0"/>
              <a:t> Luigi Pipeline</a:t>
            </a:r>
          </a:p>
        </p:txBody>
      </p:sp>
      <p:pic>
        <p:nvPicPr>
          <p:cNvPr id="4" name="Content Placeholder 3"/>
          <p:cNvPicPr>
            <a:picLocks noGrp="1"/>
          </p:cNvPicPr>
          <p:nvPr>
            <p:ph idx="1"/>
          </p:nvPr>
        </p:nvPicPr>
        <p:blipFill rotWithShape="1">
          <a:blip r:embed="rId2"/>
          <a:srcRect r="52653" b="8068"/>
          <a:stretch/>
        </p:blipFill>
        <p:spPr bwMode="auto">
          <a:xfrm>
            <a:off x="2548661" y="1846264"/>
            <a:ext cx="6450195" cy="4162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5679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Microsoft Azure Rest API</a:t>
            </a:r>
          </a:p>
        </p:txBody>
      </p:sp>
      <p:pic>
        <p:nvPicPr>
          <p:cNvPr id="4" name="Content Placeholder 3"/>
          <p:cNvPicPr>
            <a:picLocks noGrp="1"/>
          </p:cNvPicPr>
          <p:nvPr>
            <p:ph idx="1"/>
          </p:nvPr>
        </p:nvPicPr>
        <p:blipFill rotWithShape="1">
          <a:blip r:embed="rId2"/>
          <a:srcRect l="8554" t="20286" r="7150" b="22171"/>
          <a:stretch/>
        </p:blipFill>
        <p:spPr bwMode="auto">
          <a:xfrm>
            <a:off x="1096963" y="1927458"/>
            <a:ext cx="10058400" cy="3860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8481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Microsoft Azure Rest API</a:t>
            </a:r>
            <a:endParaRPr lang="en-IN" dirty="0"/>
          </a:p>
        </p:txBody>
      </p:sp>
      <p:pic>
        <p:nvPicPr>
          <p:cNvPr id="4" name="Content Placeholder 3"/>
          <p:cNvPicPr>
            <a:picLocks noGrp="1"/>
          </p:cNvPicPr>
          <p:nvPr>
            <p:ph idx="1"/>
          </p:nvPr>
        </p:nvPicPr>
        <p:blipFill rotWithShape="1">
          <a:blip r:embed="rId2"/>
          <a:srcRect l="8677" t="20727" r="10250" b="20627"/>
          <a:stretch/>
        </p:blipFill>
        <p:spPr bwMode="auto">
          <a:xfrm>
            <a:off x="1180578" y="1846263"/>
            <a:ext cx="9891170"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204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 focus of this project is, to do sentiment analysis on amazon fine food reviews data which contains more than 5 million reviews. As a part of project, we are performing below tasks:</a:t>
            </a:r>
          </a:p>
          <a:p>
            <a:pPr lvl="0"/>
            <a:r>
              <a:rPr lang="en-IN" dirty="0"/>
              <a:t>Data Extraction and Conversion</a:t>
            </a:r>
          </a:p>
          <a:p>
            <a:pPr lvl="0"/>
            <a:r>
              <a:rPr lang="en-IN" dirty="0"/>
              <a:t>Cleaning and pre-processing</a:t>
            </a:r>
          </a:p>
          <a:p>
            <a:pPr lvl="0"/>
            <a:r>
              <a:rPr lang="en-IN" dirty="0"/>
              <a:t>Data Exploratory analysis (using python and Power BI)</a:t>
            </a:r>
          </a:p>
          <a:p>
            <a:pPr lvl="0"/>
            <a:r>
              <a:rPr lang="en-IN" dirty="0"/>
              <a:t>Sentiment classification and analysis</a:t>
            </a:r>
          </a:p>
          <a:p>
            <a:pPr lvl="0"/>
            <a:r>
              <a:rPr lang="en-IN" dirty="0"/>
              <a:t>Luigi Pipeline</a:t>
            </a:r>
          </a:p>
          <a:p>
            <a:pPr lvl="0"/>
            <a:r>
              <a:rPr lang="en-IN" dirty="0"/>
              <a:t>Dockerization</a:t>
            </a:r>
          </a:p>
          <a:p>
            <a:pPr lvl="0"/>
            <a:r>
              <a:rPr lang="en-IN" dirty="0"/>
              <a:t>Creation of Rest API using Microsoft Azure ML Studio</a:t>
            </a:r>
          </a:p>
          <a:p>
            <a:pPr lvl="0"/>
            <a:r>
              <a:rPr lang="en-IN" dirty="0"/>
              <a:t>UI deployment</a:t>
            </a:r>
          </a:p>
          <a:p>
            <a:endParaRPr lang="en-IN" dirty="0"/>
          </a:p>
        </p:txBody>
      </p:sp>
    </p:spTree>
    <p:extLst>
      <p:ext uri="{BB962C8B-B14F-4D97-AF65-F5344CB8AC3E}">
        <p14:creationId xmlns:p14="http://schemas.microsoft.com/office/powerpoint/2010/main" val="269367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UI – check for positive sentiment</a:t>
            </a:r>
          </a:p>
        </p:txBody>
      </p:sp>
      <p:pic>
        <p:nvPicPr>
          <p:cNvPr id="4" name="Content Placeholder 3" descr="C:\Users\Admin\AppData\Local\Microsoft\Windows\INetCacheContent.Word\image.png"/>
          <p:cNvPicPr>
            <a:picLocks noGrp="1"/>
          </p:cNvPicPr>
          <p:nvPr>
            <p:ph idx="1"/>
          </p:nvPr>
        </p:nvPicPr>
        <p:blipFill rotWithShape="1">
          <a:blip r:embed="rId2">
            <a:extLst>
              <a:ext uri="{28A0092B-C50C-407E-A947-70E740481C1C}">
                <a14:useLocalDpi xmlns:a14="http://schemas.microsoft.com/office/drawing/2010/main" val="0"/>
              </a:ext>
            </a:extLst>
          </a:blip>
          <a:srcRect l="-377" t="3125" r="833" b="12749"/>
          <a:stretch/>
        </p:blipFill>
        <p:spPr bwMode="auto">
          <a:xfrm>
            <a:off x="1895069" y="1846263"/>
            <a:ext cx="8462187" cy="4022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200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dirty="0">
                <a:hlinkClick r:id="rId2"/>
              </a:rPr>
              <a:t>https://nlp.stanford.edu/IR-book/html/htmledition/stemming-and-lemmatization-1.html</a:t>
            </a:r>
            <a:endParaRPr lang="en-IN" dirty="0"/>
          </a:p>
          <a:p>
            <a:r>
              <a:rPr lang="en-IN" dirty="0">
                <a:hlinkClick r:id="rId3"/>
              </a:rPr>
              <a:t>https://en.wikipedia.org/wiki/Tf%E2%80%93idf</a:t>
            </a:r>
            <a:endParaRPr lang="en-IN" dirty="0"/>
          </a:p>
          <a:p>
            <a:r>
              <a:rPr lang="en-IN" dirty="0">
                <a:hlinkClick r:id="rId4"/>
              </a:rPr>
              <a:t>https://docs.microsoft.com/en-us/azure/machine-learning/machine-learning-text-analytics-module-tutorial</a:t>
            </a:r>
            <a:endParaRPr lang="en-IN" dirty="0"/>
          </a:p>
          <a:p>
            <a:r>
              <a:rPr lang="en-IN" dirty="0">
                <a:hlinkClick r:id="rId5"/>
              </a:rPr>
              <a:t>https://www.coursera.org/learn/ml-foundations/lecture/P6DXU/defining-which-reviews-have-positive-or-negative-sentiment</a:t>
            </a:r>
            <a:endParaRPr lang="en-IN" dirty="0"/>
          </a:p>
          <a:p>
            <a:r>
              <a:rPr lang="en-IN" dirty="0">
                <a:hlinkClick r:id="rId6"/>
              </a:rPr>
              <a:t>https://forums.aws.amazon.com/thread.jspa?messageID=713676</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817384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4033908639"/>
              </p:ext>
            </p:extLst>
          </p:nvPr>
        </p:nvGraphicFramePr>
        <p:xfrm>
          <a:off x="667658" y="508001"/>
          <a:ext cx="10972799" cy="5907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083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57" y="1059543"/>
            <a:ext cx="10769600" cy="2516586"/>
          </a:xfrm>
          <a:prstGeom prst="rect">
            <a:avLst/>
          </a:prstGeom>
        </p:spPr>
        <p:txBody>
          <a:bodyPr wrap="square">
            <a:spAutoFit/>
          </a:bodyPr>
          <a:lstStyle/>
          <a:p>
            <a:pPr>
              <a:lnSpc>
                <a:spcPct val="115000"/>
              </a:lnSpc>
              <a:spcAft>
                <a:spcPts val="1000"/>
              </a:spcAft>
            </a:pPr>
            <a:r>
              <a:rPr lang="en-IN" b="1" dirty="0">
                <a:latin typeface="Calibri" panose="020F0502020204030204" pitchFamily="34" charset="0"/>
                <a:ea typeface="Calibri" panose="020F0502020204030204" pitchFamily="34" charset="0"/>
                <a:cs typeface="Times New Roman" panose="02020603050405020304" pitchFamily="18" charset="0"/>
              </a:rPr>
              <a:t>Tasks done: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Vaishali and Rijuta: </a:t>
            </a:r>
            <a:r>
              <a:rPr lang="en-IN" dirty="0">
                <a:latin typeface="Calibri" panose="020F0502020204030204" pitchFamily="34" charset="0"/>
                <a:ea typeface="Calibri" panose="020F0502020204030204" pitchFamily="34" charset="0"/>
                <a:cs typeface="Times New Roman" panose="02020603050405020304" pitchFamily="18" charset="0"/>
              </a:rPr>
              <a:t>Rest API, Classification and sentiment analysis, Report documentation, Power Point presentation</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Rijuta: </a:t>
            </a:r>
            <a:r>
              <a:rPr lang="en-IN" dirty="0">
                <a:latin typeface="Calibri" panose="020F0502020204030204" pitchFamily="34" charset="0"/>
                <a:ea typeface="Calibri" panose="020F0502020204030204" pitchFamily="34" charset="0"/>
                <a:cs typeface="Times New Roman" panose="02020603050405020304" pitchFamily="18" charset="0"/>
              </a:rPr>
              <a:t>Data exploratory analysis using python and R, UI, K means clustering</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Vaishali: </a:t>
            </a:r>
            <a:r>
              <a:rPr lang="en-IN" dirty="0">
                <a:latin typeface="Calibri" panose="020F0502020204030204" pitchFamily="34" charset="0"/>
                <a:ea typeface="Calibri" panose="020F0502020204030204" pitchFamily="34" charset="0"/>
                <a:cs typeface="Times New Roman" panose="02020603050405020304" pitchFamily="18" charset="0"/>
              </a:rPr>
              <a:t>Data Download, pre-processing, Conversion to .csv, Luigi pipeline, </a:t>
            </a:r>
            <a:r>
              <a:rPr lang="en-IN" dirty="0" err="1">
                <a:latin typeface="Calibri" panose="020F0502020204030204" pitchFamily="34" charset="0"/>
                <a:ea typeface="Calibri" panose="020F0502020204030204" pitchFamily="34" charset="0"/>
                <a:cs typeface="Times New Roman" panose="02020603050405020304" pitchFamily="18" charset="0"/>
              </a:rPr>
              <a:t>Dockerzing</a:t>
            </a:r>
            <a:r>
              <a:rPr lang="en-IN" dirty="0">
                <a:latin typeface="Calibri" panose="020F0502020204030204" pitchFamily="34" charset="0"/>
                <a:ea typeface="Calibri" panose="020F0502020204030204" pitchFamily="34" charset="0"/>
                <a:cs typeface="Times New Roman" panose="02020603050405020304" pitchFamily="18" charset="0"/>
              </a:rPr>
              <a:t> pipeline</a:t>
            </a:r>
          </a:p>
          <a:p>
            <a:pPr marL="285750" indent="-285750">
              <a:lnSpc>
                <a:spcPct val="115000"/>
              </a:lnSpc>
              <a:spcAft>
                <a:spcPts val="1000"/>
              </a:spcAft>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Ankur: </a:t>
            </a:r>
            <a:r>
              <a:rPr lang="en-IN" dirty="0">
                <a:latin typeface="Calibri" panose="020F0502020204030204" pitchFamily="34" charset="0"/>
                <a:ea typeface="Calibri" panose="020F0502020204030204" pitchFamily="34" charset="0"/>
                <a:cs typeface="Times New Roman" panose="02020603050405020304" pitchFamily="18" charset="0"/>
              </a:rPr>
              <a:t>Data exploratory analysis using Power BI</a:t>
            </a:r>
          </a:p>
        </p:txBody>
      </p:sp>
    </p:spTree>
    <p:extLst>
      <p:ext uri="{BB962C8B-B14F-4D97-AF65-F5344CB8AC3E}">
        <p14:creationId xmlns:p14="http://schemas.microsoft.com/office/powerpoint/2010/main" val="365884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1190171"/>
            <a:ext cx="8492067" cy="2196493"/>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6700" b="1" dirty="0"/>
              <a:t>Thank you!</a:t>
            </a:r>
            <a:br>
              <a:rPr lang="en-IN" dirty="0"/>
            </a:br>
            <a:endParaRPr lang="en-IN" dirty="0"/>
          </a:p>
        </p:txBody>
      </p:sp>
    </p:spTree>
    <p:extLst>
      <p:ext uri="{BB962C8B-B14F-4D97-AF65-F5344CB8AC3E}">
        <p14:creationId xmlns:p14="http://schemas.microsoft.com/office/powerpoint/2010/main" val="146301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Columns in Data Set</a:t>
            </a:r>
          </a:p>
        </p:txBody>
      </p:sp>
      <p:sp>
        <p:nvSpPr>
          <p:cNvPr id="3" name="Content Placeholder 2"/>
          <p:cNvSpPr>
            <a:spLocks noGrp="1"/>
          </p:cNvSpPr>
          <p:nvPr>
            <p:ph idx="1"/>
          </p:nvPr>
        </p:nvSpPr>
        <p:spPr/>
        <p:txBody>
          <a:bodyPr>
            <a:normAutofit lnSpcReduction="10000"/>
          </a:bodyPr>
          <a:lstStyle/>
          <a:p>
            <a:pPr lvl="0"/>
            <a:r>
              <a:rPr lang="en-IN" dirty="0" err="1"/>
              <a:t>ProductId</a:t>
            </a:r>
            <a:r>
              <a:rPr lang="en-IN" dirty="0"/>
              <a:t> - unique identifier for the product</a:t>
            </a:r>
          </a:p>
          <a:p>
            <a:pPr lvl="0"/>
            <a:r>
              <a:rPr lang="en-IN" dirty="0" err="1"/>
              <a:t>UserId</a:t>
            </a:r>
            <a:r>
              <a:rPr lang="en-IN" dirty="0"/>
              <a:t> - unique identifier for the user</a:t>
            </a:r>
          </a:p>
          <a:p>
            <a:pPr lvl="0"/>
            <a:r>
              <a:rPr lang="en-IN" dirty="0" err="1"/>
              <a:t>ProfileName</a:t>
            </a:r>
            <a:r>
              <a:rPr lang="en-IN" dirty="0"/>
              <a:t>- Name of the user</a:t>
            </a:r>
          </a:p>
          <a:p>
            <a:pPr lvl="0"/>
            <a:r>
              <a:rPr lang="en-IN" dirty="0"/>
              <a:t>Helpfulness Numerator - number of users who found the review helpful</a:t>
            </a:r>
          </a:p>
          <a:p>
            <a:pPr lvl="0"/>
            <a:r>
              <a:rPr lang="en-IN" dirty="0"/>
              <a:t>Helpfulness Denominator - number of users who indicated whether they found the review helpful</a:t>
            </a:r>
          </a:p>
          <a:p>
            <a:pPr lvl="0"/>
            <a:r>
              <a:rPr lang="en-IN" dirty="0"/>
              <a:t>Score - rating between 1 and 5</a:t>
            </a:r>
          </a:p>
          <a:p>
            <a:pPr lvl="0"/>
            <a:r>
              <a:rPr lang="en-IN" dirty="0"/>
              <a:t>Time - timestamp for the review</a:t>
            </a:r>
          </a:p>
          <a:p>
            <a:pPr lvl="0"/>
            <a:r>
              <a:rPr lang="en-IN" dirty="0"/>
              <a:t>Summary - summary of the review</a:t>
            </a:r>
          </a:p>
          <a:p>
            <a:pPr lvl="0"/>
            <a:r>
              <a:rPr lang="en-IN" dirty="0"/>
              <a:t>Text - text of the review</a:t>
            </a:r>
          </a:p>
          <a:p>
            <a:endParaRPr lang="en-IN" dirty="0"/>
          </a:p>
        </p:txBody>
      </p:sp>
    </p:spTree>
    <p:extLst>
      <p:ext uri="{BB962C8B-B14F-4D97-AF65-F5344CB8AC3E}">
        <p14:creationId xmlns:p14="http://schemas.microsoft.com/office/powerpoint/2010/main" val="321359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Columns in Data Set</a:t>
            </a:r>
          </a:p>
        </p:txBody>
      </p:sp>
      <p:pic>
        <p:nvPicPr>
          <p:cNvPr id="4" name="Content Placeholder 3" descr="summar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9671" y="2656346"/>
            <a:ext cx="4022500" cy="3033023"/>
          </a:xfrm>
          <a:prstGeom prst="rect">
            <a:avLst/>
          </a:prstGeom>
          <a:noFill/>
          <a:ln>
            <a:noFill/>
          </a:ln>
        </p:spPr>
      </p:pic>
      <p:pic>
        <p:nvPicPr>
          <p:cNvPr id="5" name="Picture 4" descr="Capture"/>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768463"/>
            <a:ext cx="4698998" cy="2920906"/>
          </a:xfrm>
          <a:prstGeom prst="rect">
            <a:avLst/>
          </a:prstGeom>
          <a:noFill/>
          <a:ln>
            <a:noFill/>
          </a:ln>
        </p:spPr>
      </p:pic>
    </p:spTree>
    <p:extLst>
      <p:ext uri="{BB962C8B-B14F-4D97-AF65-F5344CB8AC3E}">
        <p14:creationId xmlns:p14="http://schemas.microsoft.com/office/powerpoint/2010/main" val="142221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 Extraction and Conversion</a:t>
            </a:r>
            <a:br>
              <a:rPr lang="en-IN" dirty="0"/>
            </a:b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dirty="0"/>
              <a:t> Automated process to download data from </a:t>
            </a:r>
            <a:r>
              <a:rPr lang="en-IN" u="sng" dirty="0">
                <a:hlinkClick r:id="rId2"/>
              </a:rPr>
              <a:t>https://snap.stanford.edu/data/finefoods.txt.gz</a:t>
            </a:r>
            <a:endParaRPr lang="en-IN" dirty="0"/>
          </a:p>
          <a:p>
            <a:pPr lvl="0">
              <a:buFont typeface="Arial" panose="020B0604020202020204" pitchFamily="34" charset="0"/>
              <a:buChar char="•"/>
            </a:pPr>
            <a:r>
              <a:rPr lang="en-IN" dirty="0"/>
              <a:t> As data is present in .</a:t>
            </a:r>
            <a:r>
              <a:rPr lang="en-IN" dirty="0" err="1"/>
              <a:t>gz</a:t>
            </a:r>
            <a:r>
              <a:rPr lang="en-IN" dirty="0"/>
              <a:t> format, decompressed it to get .txt file present</a:t>
            </a:r>
          </a:p>
          <a:p>
            <a:pPr lvl="0">
              <a:buFont typeface="Arial" panose="020B0604020202020204" pitchFamily="34" charset="0"/>
              <a:buChar char="•"/>
            </a:pPr>
            <a:r>
              <a:rPr lang="en-IN" dirty="0"/>
              <a:t>Then .txt file converted it into .csv file</a:t>
            </a:r>
          </a:p>
          <a:p>
            <a:pPr lvl="0">
              <a:buFont typeface="Arial" panose="020B0604020202020204" pitchFamily="34" charset="0"/>
              <a:buChar char="•"/>
            </a:pPr>
            <a:r>
              <a:rPr lang="en-IN" dirty="0"/>
              <a:t>To achieve above steps defined several functions like </a:t>
            </a:r>
            <a:r>
              <a:rPr lang="en-IN" dirty="0" err="1"/>
              <a:t>download_data</a:t>
            </a:r>
            <a:r>
              <a:rPr lang="en-IN" dirty="0"/>
              <a:t>, </a:t>
            </a:r>
            <a:r>
              <a:rPr lang="en-IN" dirty="0" err="1"/>
              <a:t>decompress_data</a:t>
            </a:r>
            <a:r>
              <a:rPr lang="en-IN" dirty="0"/>
              <a:t>, </a:t>
            </a:r>
            <a:r>
              <a:rPr lang="en-IN" dirty="0" err="1"/>
              <a:t>convert_data,Prepare_Data</a:t>
            </a:r>
            <a:endParaRPr lang="en-IN" dirty="0"/>
          </a:p>
          <a:p>
            <a:pPr lvl="0">
              <a:buFont typeface="Arial" panose="020B0604020202020204" pitchFamily="34" charset="0"/>
              <a:buChar char="•"/>
            </a:pPr>
            <a:r>
              <a:rPr lang="en-IN" dirty="0"/>
              <a:t>Also, helpfulness column divided it into helpfulness numerator and helpfulness denominator before saving it in .csv format</a:t>
            </a:r>
          </a:p>
          <a:p>
            <a:pPr>
              <a:buFont typeface="Arial" panose="020B0604020202020204" pitchFamily="34" charset="0"/>
              <a:buChar char="•"/>
            </a:pPr>
            <a:r>
              <a:rPr lang="en-IN" dirty="0"/>
              <a:t>Added date column as well based on time column</a:t>
            </a:r>
          </a:p>
          <a:p>
            <a:pPr lvl="0">
              <a:buFont typeface="Arial" panose="020B0604020202020204" pitchFamily="34" charset="0"/>
              <a:buChar char="•"/>
            </a:pPr>
            <a:r>
              <a:rPr lang="en-IN" dirty="0"/>
              <a:t>Saved it into Reviews.csv</a:t>
            </a:r>
          </a:p>
          <a:p>
            <a:endParaRPr lang="en-IN" dirty="0"/>
          </a:p>
        </p:txBody>
      </p:sp>
    </p:spTree>
    <p:extLst>
      <p:ext uri="{BB962C8B-B14F-4D97-AF65-F5344CB8AC3E}">
        <p14:creationId xmlns:p14="http://schemas.microsoft.com/office/powerpoint/2010/main" val="192390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Preview of Reviews.csv</a:t>
            </a:r>
          </a:p>
        </p:txBody>
      </p:sp>
      <p:pic>
        <p:nvPicPr>
          <p:cNvPr id="4" name="Content Placeholder 3"/>
          <p:cNvPicPr>
            <a:picLocks noGrp="1"/>
          </p:cNvPicPr>
          <p:nvPr>
            <p:ph idx="1"/>
          </p:nvPr>
        </p:nvPicPr>
        <p:blipFill rotWithShape="1">
          <a:blip r:embed="rId2"/>
          <a:srcRect l="430" t="20139" r="13004" b="11540"/>
          <a:stretch/>
        </p:blipFill>
        <p:spPr bwMode="auto">
          <a:xfrm>
            <a:off x="2191657" y="2557463"/>
            <a:ext cx="7642974" cy="3317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416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Pre-Processing Data</a:t>
            </a:r>
          </a:p>
        </p:txBody>
      </p:sp>
      <p:sp>
        <p:nvSpPr>
          <p:cNvPr id="3" name="Content Placeholder 2"/>
          <p:cNvSpPr>
            <a:spLocks noGrp="1"/>
          </p:cNvSpPr>
          <p:nvPr>
            <p:ph idx="1"/>
          </p:nvPr>
        </p:nvSpPr>
        <p:spPr/>
        <p:txBody>
          <a:bodyPr>
            <a:normAutofit fontScale="55000" lnSpcReduction="20000"/>
          </a:bodyPr>
          <a:lstStyle/>
          <a:p>
            <a:pPr lvl="0"/>
            <a:r>
              <a:rPr lang="en-IN" sz="2500" dirty="0"/>
              <a:t>Tokenization: </a:t>
            </a:r>
          </a:p>
          <a:p>
            <a:pPr marL="0" indent="0">
              <a:buNone/>
            </a:pPr>
            <a:r>
              <a:rPr lang="en-IN" sz="2500" dirty="0"/>
              <a:t>	Removing punctuation, removing </a:t>
            </a:r>
            <a:r>
              <a:rPr lang="en-IN" sz="2500" dirty="0" err="1"/>
              <a:t>stopwords</a:t>
            </a:r>
            <a:r>
              <a:rPr lang="en-IN" sz="2500" dirty="0"/>
              <a:t> and converting text to lower case using NLTK’s Porter Stemmer and word tokenize </a:t>
            </a:r>
          </a:p>
          <a:p>
            <a:r>
              <a:rPr lang="en-IN" sz="2500" dirty="0"/>
              <a:t>Stemming: </a:t>
            </a:r>
          </a:p>
          <a:p>
            <a:pPr marL="0" indent="0">
              <a:buNone/>
            </a:pPr>
            <a:r>
              <a:rPr lang="en-IN" sz="2500" dirty="0"/>
              <a:t>	The process of reducing inflected (or sometimes derived) words to their word stem, base or root form—generally a written 	word form. It takes morphologically complex words and reduces them to their root morphemes. </a:t>
            </a:r>
          </a:p>
          <a:p>
            <a:pPr marL="0" indent="0">
              <a:buNone/>
            </a:pPr>
            <a:r>
              <a:rPr lang="en-IN" sz="2500" dirty="0"/>
              <a:t>	For example, the input contains the words "tasty", "tastier", and "tastiest", the suffixes would be stripped off and these forms 	would be treated as a single stem, "</a:t>
            </a:r>
            <a:r>
              <a:rPr lang="en-IN" sz="2500" dirty="0" err="1"/>
              <a:t>tasti</a:t>
            </a:r>
            <a:r>
              <a:rPr lang="en-IN" sz="2500" dirty="0"/>
              <a:t>"</a:t>
            </a:r>
          </a:p>
          <a:p>
            <a:r>
              <a:rPr lang="en-IN" sz="2500" dirty="0"/>
              <a:t>Lemmatization:</a:t>
            </a:r>
          </a:p>
          <a:p>
            <a:pPr marL="0" indent="0">
              <a:buNone/>
            </a:pPr>
            <a:r>
              <a:rPr lang="en-IN" sz="2500" dirty="0"/>
              <a:t>	removes inflectional endings only and to return the base or dictionary form of a word, which is known as the lemma </a:t>
            </a:r>
          </a:p>
          <a:p>
            <a:pPr marL="0" indent="0">
              <a:buNone/>
            </a:pPr>
            <a:r>
              <a:rPr lang="en-IN" sz="2500" dirty="0"/>
              <a:t>	e.g. if support there is word better then it will give me its base form as good or plural form line cats become  singular like cat</a:t>
            </a:r>
          </a:p>
          <a:p>
            <a:pPr marL="0" indent="0">
              <a:buNone/>
            </a:pPr>
            <a:r>
              <a:rPr lang="en-IN" sz="2500" dirty="0"/>
              <a:t>	but if word is “best” it returns best</a:t>
            </a:r>
          </a:p>
          <a:p>
            <a:pPr marL="0" indent="0">
              <a:buNone/>
            </a:pPr>
            <a:r>
              <a:rPr lang="en-IN" sz="2500" dirty="0"/>
              <a:t>	As lemmatization provides more accurate results over stemming, we have chosen it</a:t>
            </a:r>
          </a:p>
          <a:p>
            <a:endParaRPr lang="en-IN" dirty="0"/>
          </a:p>
        </p:txBody>
      </p:sp>
    </p:spTree>
    <p:extLst>
      <p:ext uri="{BB962C8B-B14F-4D97-AF65-F5344CB8AC3E}">
        <p14:creationId xmlns:p14="http://schemas.microsoft.com/office/powerpoint/2010/main" val="201125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a:t>
            </a:r>
            <a:br>
              <a:rPr lang="en-IN" dirty="0"/>
            </a:br>
            <a:r>
              <a:rPr lang="en-IN" dirty="0"/>
              <a:t>(using python)</a:t>
            </a:r>
          </a:p>
        </p:txBody>
      </p:sp>
      <p:sp>
        <p:nvSpPr>
          <p:cNvPr id="3" name="Content Placeholder 2"/>
          <p:cNvSpPr>
            <a:spLocks noGrp="1"/>
          </p:cNvSpPr>
          <p:nvPr>
            <p:ph idx="1"/>
          </p:nvPr>
        </p:nvSpPr>
        <p:spPr/>
        <p:txBody>
          <a:bodyPr/>
          <a:lstStyle/>
          <a:p>
            <a:r>
              <a:rPr lang="en-US" b="1" dirty="0"/>
              <a:t> Word Cloud of Reviews sorted by Score</a:t>
            </a:r>
            <a:endParaRPr lang="en-IN" dirty="0"/>
          </a:p>
          <a:p>
            <a:endParaRPr lang="en-IN" dirty="0"/>
          </a:p>
        </p:txBody>
      </p:sp>
      <p:pic>
        <p:nvPicPr>
          <p:cNvPr id="4" name="Picture 3" descr="scorecloudpng"/>
          <p:cNvPicPr/>
          <p:nvPr/>
        </p:nvPicPr>
        <p:blipFill>
          <a:blip r:embed="rId2">
            <a:extLst>
              <a:ext uri="{28A0092B-C50C-407E-A947-70E740481C1C}">
                <a14:useLocalDpi xmlns:a14="http://schemas.microsoft.com/office/drawing/2010/main" val="0"/>
              </a:ext>
            </a:extLst>
          </a:blip>
          <a:srcRect/>
          <a:stretch>
            <a:fillRect/>
          </a:stretch>
        </p:blipFill>
        <p:spPr bwMode="auto">
          <a:xfrm>
            <a:off x="1698171" y="2423886"/>
            <a:ext cx="8026400" cy="3328307"/>
          </a:xfrm>
          <a:prstGeom prst="rect">
            <a:avLst/>
          </a:prstGeom>
          <a:noFill/>
          <a:ln>
            <a:noFill/>
          </a:ln>
        </p:spPr>
      </p:pic>
    </p:spTree>
    <p:extLst>
      <p:ext uri="{BB962C8B-B14F-4D97-AF65-F5344CB8AC3E}">
        <p14:creationId xmlns:p14="http://schemas.microsoft.com/office/powerpoint/2010/main" val="25584768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209</TotalTime>
  <Words>969</Words>
  <Application>Microsoft Office PowerPoint</Application>
  <PresentationFormat>Widescreen</PresentationFormat>
  <Paragraphs>163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Times New Roman</vt:lpstr>
      <vt:lpstr>Retrospect</vt:lpstr>
      <vt:lpstr>Team 11 – Final Project</vt:lpstr>
      <vt:lpstr>AMAZON FINE FOOD REVIEWS SENTIMENT ANALYSIS</vt:lpstr>
      <vt:lpstr>Introduction</vt:lpstr>
      <vt:lpstr>Columns in Data Set</vt:lpstr>
      <vt:lpstr>Columns in Data Set</vt:lpstr>
      <vt:lpstr>Data Extraction and Conversion </vt:lpstr>
      <vt:lpstr>Preview of Reviews.csv</vt:lpstr>
      <vt:lpstr>Pre-Processing Data</vt:lpstr>
      <vt:lpstr>Exploratory Data Analysis (using python)</vt:lpstr>
      <vt:lpstr>Exploratory Data Analysis (using python) Word Cloud</vt:lpstr>
      <vt:lpstr>Exploratory Data Analysis Time series for yearly sentiment counts</vt:lpstr>
      <vt:lpstr>Exploratory Data Analysis Time series for monthly review counts</vt:lpstr>
      <vt:lpstr>Exploratory Data Analysis (using python) contd..</vt:lpstr>
      <vt:lpstr>Exploratory Data Analysis (using python) contd..</vt:lpstr>
      <vt:lpstr>Exploratory Data Analysis (using python) contd..</vt:lpstr>
      <vt:lpstr>Power BI – Exploratory analysis</vt:lpstr>
      <vt:lpstr>Power BI – Exploratory analysis</vt:lpstr>
      <vt:lpstr> Sentiment classification and analysis </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Sentiment classification and analysis contd..</vt:lpstr>
      <vt:lpstr>Luigi Pipeline</vt:lpstr>
      <vt:lpstr>Dockerizing Luigi Pipeline</vt:lpstr>
      <vt:lpstr>Microsoft Azure Rest API</vt:lpstr>
      <vt:lpstr>Microsoft Azure Rest API</vt:lpstr>
      <vt:lpstr>UI – check for positive sentiment</vt:lpstr>
      <vt:lpstr>References</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lambe</dc:creator>
  <cp:lastModifiedBy>vaishali lambe</cp:lastModifiedBy>
  <cp:revision>55</cp:revision>
  <dcterms:created xsi:type="dcterms:W3CDTF">2017-04-28T18:18:46Z</dcterms:created>
  <dcterms:modified xsi:type="dcterms:W3CDTF">2017-04-29T04:54:11Z</dcterms:modified>
</cp:coreProperties>
</file>