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85"/>
  </p:notesMasterIdLst>
  <p:sldIdLst>
    <p:sldId id="256" r:id="rId5"/>
    <p:sldId id="340" r:id="rId6"/>
    <p:sldId id="310" r:id="rId7"/>
    <p:sldId id="392" r:id="rId8"/>
    <p:sldId id="351" r:id="rId9"/>
    <p:sldId id="388" r:id="rId10"/>
    <p:sldId id="261" r:id="rId11"/>
    <p:sldId id="316" r:id="rId12"/>
    <p:sldId id="370" r:id="rId13"/>
    <p:sldId id="371" r:id="rId14"/>
    <p:sldId id="372" r:id="rId15"/>
    <p:sldId id="373" r:id="rId16"/>
    <p:sldId id="384" r:id="rId17"/>
    <p:sldId id="366" r:id="rId18"/>
    <p:sldId id="375" r:id="rId19"/>
    <p:sldId id="376" r:id="rId20"/>
    <p:sldId id="363" r:id="rId21"/>
    <p:sldId id="377" r:id="rId22"/>
    <p:sldId id="378" r:id="rId23"/>
    <p:sldId id="379" r:id="rId24"/>
    <p:sldId id="380" r:id="rId25"/>
    <p:sldId id="386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9" r:id="rId57"/>
    <p:sldId id="450" r:id="rId58"/>
    <p:sldId id="451" r:id="rId59"/>
    <p:sldId id="452" r:id="rId60"/>
    <p:sldId id="453" r:id="rId61"/>
    <p:sldId id="454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04" r:id="rId72"/>
    <p:sldId id="382" r:id="rId73"/>
    <p:sldId id="405" r:id="rId74"/>
    <p:sldId id="415" r:id="rId75"/>
    <p:sldId id="417" r:id="rId76"/>
    <p:sldId id="407" r:id="rId77"/>
    <p:sldId id="408" r:id="rId78"/>
    <p:sldId id="409" r:id="rId79"/>
    <p:sldId id="410" r:id="rId80"/>
    <p:sldId id="411" r:id="rId81"/>
    <p:sldId id="412" r:id="rId82"/>
    <p:sldId id="395" r:id="rId83"/>
    <p:sldId id="414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microsoft.com/office/2015/10/relationships/revisionInfo" Target="revisionInfo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C4B942-0DF0-439E-B5B9-1F88EEEE9F30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43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271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152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12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955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334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454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654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2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00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6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69C7A2-E43E-43EF-8992-4B755E6DA4CF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63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10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A3A5DB-9A8F-473B-82B4-2EDFFC5E042D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3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F8FC8-3914-4B09-BAB2-A986D7815ABC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6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42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8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38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8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79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min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max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programiz.com/python-programming/methods/built-in/list" TargetMode="External"/><Relationship Id="rId5" Type="http://schemas.openxmlformats.org/officeDocument/2006/relationships/hyperlink" Target="https://www.programiz.com/python-programming/methods/built-in/len" TargetMode="External"/><Relationship Id="rId10" Type="http://schemas.openxmlformats.org/officeDocument/2006/relationships/hyperlink" Target="https://www.programiz.com/python-programming/methods/built-in/sum" TargetMode="External"/><Relationship Id="rId4" Type="http://schemas.openxmlformats.org/officeDocument/2006/relationships/hyperlink" Target="https://www.programiz.com/python-programming/methods/built-in/enumerate" TargetMode="External"/><Relationship Id="rId9" Type="http://schemas.openxmlformats.org/officeDocument/2006/relationships/hyperlink" Target="https://www.programiz.com/python-programming/methods/built-in/sorted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tuple" TargetMode="External"/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sorted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min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programiz.com/python-programming/methods/built-in/max" TargetMode="External"/><Relationship Id="rId5" Type="http://schemas.openxmlformats.org/officeDocument/2006/relationships/hyperlink" Target="https://www.programiz.com/python-programming/methods/built-in/len" TargetMode="External"/><Relationship Id="rId10" Type="http://schemas.openxmlformats.org/officeDocument/2006/relationships/hyperlink" Target="https://www.programiz.com/python-programming/methods/built-in/tuple" TargetMode="External"/><Relationship Id="rId4" Type="http://schemas.openxmlformats.org/officeDocument/2006/relationships/hyperlink" Target="https://www.programiz.com/python-programming/methods/built-in/enumerate" TargetMode="External"/><Relationship Id="rId9" Type="http://schemas.openxmlformats.org/officeDocument/2006/relationships/hyperlink" Target="https://www.programiz.com/python-programming/methods/built-in/sum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python-conditional-statements-and-loop-exercises.php" TargetMode="External"/><Relationship Id="rId2" Type="http://schemas.openxmlformats.org/officeDocument/2006/relationships/hyperlink" Target="https://github.com/wade12/ProgrammingForBigDataCA2CarRental/blob/master/carRentalApp.py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learnpython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7" y="216816"/>
            <a:ext cx="7632700" cy="20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Loop structures, conditional statements, strings, List, Tuples, Functions</a:t>
            </a:r>
          </a:p>
          <a:p>
            <a:endParaRPr lang="en-US" sz="3600" dirty="0"/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336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dirty="0"/>
              <a:t>For Loops: A Quick Review</a:t>
            </a:r>
            <a:endParaRPr lang="en-GB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2077" y="1291590"/>
            <a:ext cx="11986260" cy="4573588"/>
          </a:xfrm>
        </p:spPr>
        <p:txBody>
          <a:bodyPr vert="horz" lIns="81639" tIns="42452" rIns="81639" bIns="42452" rtlCol="0">
            <a:normAutofit/>
          </a:bodyPr>
          <a:lstStyle/>
          <a:p>
            <a:r>
              <a:rPr lang="en-US" altLang="en-US" dirty="0"/>
              <a:t>Suppose we want to write a program that can compute the average of a series of numbers entered by the user.</a:t>
            </a:r>
          </a:p>
          <a:p>
            <a:endParaRPr lang="en-US" altLang="en-US" dirty="0"/>
          </a:p>
          <a:p>
            <a:r>
              <a:rPr lang="en-US" altLang="en-US" dirty="0"/>
              <a:t>A series of numbers could be handled by some sort of loop. If there are </a:t>
            </a:r>
            <a:r>
              <a:rPr lang="en-US" altLang="en-US" i="1" dirty="0"/>
              <a:t>n</a:t>
            </a:r>
            <a:r>
              <a:rPr lang="en-US" altLang="en-US" dirty="0"/>
              <a:t> numbers, the loop should execute </a:t>
            </a:r>
            <a:r>
              <a:rPr lang="en-US" altLang="en-US" i="1" dirty="0"/>
              <a:t>n</a:t>
            </a:r>
            <a:r>
              <a:rPr lang="en-US" altLang="en-US" dirty="0"/>
              <a:t> times.</a:t>
            </a:r>
          </a:p>
          <a:p>
            <a:endParaRPr lang="en-US" altLang="en-US" dirty="0"/>
          </a:p>
          <a:p>
            <a:r>
              <a:rPr lang="en-US" altLang="en-US" dirty="0"/>
              <a:t>We need a running sum. This will use an accumulator.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63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79500" indent="-215900"/>
            <a:r>
              <a:rPr lang="en-US" sz="4000" dirty="0"/>
              <a:t>For Loops</a:t>
            </a:r>
            <a:endParaRPr lang="en-US" alt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7160" y="1447800"/>
            <a:ext cx="11704320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def main():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n = </a:t>
            </a:r>
            <a:r>
              <a:rPr lang="en-US" altLang="en-US" dirty="0" err="1">
                <a:solidFill>
                  <a:schemeClr val="tx2"/>
                </a:solidFill>
              </a:rPr>
              <a:t>eval</a:t>
            </a:r>
            <a:r>
              <a:rPr lang="en-US" altLang="en-US" dirty="0">
                <a:solidFill>
                  <a:schemeClr val="tx2"/>
                </a:solidFill>
              </a:rPr>
              <a:t>(input("How many numbers do you have? "))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sum = 0.0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for </a:t>
            </a:r>
            <a:r>
              <a:rPr lang="en-US" altLang="en-US" dirty="0" err="1">
                <a:solidFill>
                  <a:schemeClr val="tx2"/>
                </a:solidFill>
              </a:rPr>
              <a:t>i</a:t>
            </a:r>
            <a:r>
              <a:rPr lang="en-US" altLang="en-US" dirty="0">
                <a:solidFill>
                  <a:schemeClr val="tx2"/>
                </a:solidFill>
              </a:rPr>
              <a:t> in range(n):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x = </a:t>
            </a:r>
            <a:r>
              <a:rPr lang="en-US" altLang="en-US" dirty="0" err="1">
                <a:solidFill>
                  <a:schemeClr val="tx2"/>
                </a:solidFill>
              </a:rPr>
              <a:t>eval</a:t>
            </a:r>
            <a:r>
              <a:rPr lang="en-US" altLang="en-US" dirty="0">
                <a:solidFill>
                  <a:schemeClr val="tx2"/>
                </a:solidFill>
              </a:rPr>
              <a:t>(input("Enter a number &gt;&gt; "))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sum = sum + x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print("\</a:t>
            </a:r>
            <a:r>
              <a:rPr lang="en-US" altLang="en-US" dirty="0" err="1">
                <a:solidFill>
                  <a:schemeClr val="tx2"/>
                </a:solidFill>
              </a:rPr>
              <a:t>nThe</a:t>
            </a:r>
            <a:r>
              <a:rPr lang="en-US" altLang="en-US" dirty="0">
                <a:solidFill>
                  <a:schemeClr val="tx2"/>
                </a:solidFill>
              </a:rPr>
              <a:t> average of the numbers is", sum / n)</a:t>
            </a:r>
          </a:p>
          <a:p>
            <a:pPr>
              <a:buNone/>
            </a:pPr>
            <a:endParaRPr lang="en-US" altLang="en-US" sz="2800" dirty="0"/>
          </a:p>
          <a:p>
            <a:r>
              <a:rPr lang="en-US" altLang="en-US" sz="2800" dirty="0"/>
              <a:t>Note that sum is initialized to 0.0 so that sum/n returns a float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807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63600"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For Loops: Expected Result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524000"/>
            <a:ext cx="11578590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How many numbers do you have? 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32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34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76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The average of the numbers is 46.4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Indefinite Loops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20140" y="141763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We can’t use a definite loop unless we know the number of iterations ahead of time. We can’t know how many iterations we need until all the numbers have been entered.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The </a:t>
            </a:r>
            <a:r>
              <a:rPr lang="en-US" altLang="en-US" i="1" dirty="0">
                <a:ea typeface="Tahoma" panose="020B0604030504040204" pitchFamily="34" charset="0"/>
              </a:rPr>
              <a:t>indefinite</a:t>
            </a:r>
            <a:r>
              <a:rPr lang="en-US" altLang="en-US" dirty="0">
                <a:ea typeface="Tahoma" panose="020B0604030504040204" pitchFamily="34" charset="0"/>
              </a:rPr>
              <a:t> or </a:t>
            </a:r>
            <a:r>
              <a:rPr lang="en-US" altLang="en-US" i="1" dirty="0">
                <a:ea typeface="Tahoma" panose="020B0604030504040204" pitchFamily="34" charset="0"/>
              </a:rPr>
              <a:t>conditional</a:t>
            </a:r>
            <a:r>
              <a:rPr lang="en-US" altLang="en-US" dirty="0">
                <a:ea typeface="Tahoma" panose="020B0604030504040204" pitchFamily="34" charset="0"/>
              </a:rPr>
              <a:t> loop keeps iterating until certain conditions are met.</a:t>
            </a:r>
          </a:p>
        </p:txBody>
      </p:sp>
    </p:spTree>
    <p:extLst>
      <p:ext uri="{BB962C8B-B14F-4D97-AF65-F5344CB8AC3E}">
        <p14:creationId xmlns:p14="http://schemas.microsoft.com/office/powerpoint/2010/main" val="209996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Indefinite Loop: Example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Here’s an example of a while loop that counts from 0 to 10: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10: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229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91197"/>
            <a:ext cx="123901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Interactive Loops</a:t>
            </a:r>
            <a:endParaRPr lang="en-GB" altLang="en-US" sz="4000" b="1" dirty="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95546" y="1578807"/>
            <a:ext cx="1046073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good use of the indefinite loop is to write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loops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Interactive loops allow a user to repeat certain portions of a program on demand.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313990" y="1340149"/>
            <a:ext cx="1401" cy="14231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402480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5760" y="298357"/>
            <a:ext cx="1133856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Interactive Loops: Example</a:t>
            </a:r>
            <a:endParaRPr lang="en-GB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62890" y="1136949"/>
            <a:ext cx="1144143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"yes"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== 'y':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 = input("Enter a number &gt;&gt;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 = sum + x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input("Do u have more numbers(yes or no)?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print("\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9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379" y="377190"/>
            <a:ext cx="9601200" cy="649224"/>
          </a:xfrm>
        </p:spPr>
        <p:txBody>
          <a:bodyPr>
            <a:no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Sentinel Loops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33379" y="1527048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i="1" dirty="0"/>
              <a:t>sentinel loop</a:t>
            </a:r>
            <a:r>
              <a:rPr lang="en-US" altLang="en-US" dirty="0"/>
              <a:t> continues to process data until reaching a special value that signals the end.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This special value is called the </a:t>
            </a:r>
            <a:r>
              <a:rPr lang="en-US" altLang="en-US" i="1" dirty="0"/>
              <a:t>sentinel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The sentinel must be distinguishable from the data since it is not processed as part of the data.</a:t>
            </a:r>
          </a:p>
        </p:txBody>
      </p:sp>
    </p:spTree>
    <p:extLst>
      <p:ext uri="{BB962C8B-B14F-4D97-AF65-F5344CB8AC3E}">
        <p14:creationId xmlns:p14="http://schemas.microsoft.com/office/powerpoint/2010/main" val="148591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0050" y="118045"/>
            <a:ext cx="122758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Sentinel Loop: Example</a:t>
            </a:r>
            <a:endParaRPr lang="en-GB" altLang="en-US" sz="4000" b="1" dirty="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92587" y="1364252"/>
            <a:ext cx="9804798" cy="399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buNone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	average3.py</a:t>
            </a:r>
          </a:p>
          <a:p>
            <a:pPr>
              <a:buNone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	A program to average a set of numbers</a:t>
            </a:r>
          </a:p>
          <a:p>
            <a:pPr>
              <a:buNone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	Illustrates sentinel loop using negative input</a:t>
            </a:r>
          </a:p>
          <a:p>
            <a:pPr>
              <a:buNone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= 0.0</a:t>
            </a:r>
          </a:p>
          <a:p>
            <a:pPr>
              <a:buNone/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>
              <a:buNone/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 = input("Enter a number (negative to quit) &gt;&gt; ")</a:t>
            </a:r>
          </a:p>
          <a:p>
            <a:pP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x &gt;= 0:</a:t>
            </a:r>
          </a:p>
          <a:p>
            <a:pPr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 = sum + x</a:t>
            </a:r>
          </a:p>
          <a:p>
            <a:pPr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 = count + 1</a:t>
            </a:r>
          </a:p>
          <a:p>
            <a:pPr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 = input("Enter a number (negative to quit) &gt;&gt; ")</a:t>
            </a:r>
          </a:p>
          <a:p>
            <a:pPr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5385828" y="1222842"/>
            <a:ext cx="1400" cy="14231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4217019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171450" y="298357"/>
            <a:ext cx="1173861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</a:t>
            </a:r>
            <a:endParaRPr lang="en-GB" altLang="en-US" sz="4000" b="1" dirty="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16436" y="1606286"/>
            <a:ext cx="1050146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languages don’t have a mechanism for looping through a file like this. Rather, they use a sentinel!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use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loop to get the next line of the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file,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an empty string, “”</a:t>
            </a:r>
          </a:p>
        </p:txBody>
      </p:sp>
    </p:spTree>
    <p:extLst>
      <p:ext uri="{BB962C8B-B14F-4D97-AF65-F5344CB8AC3E}">
        <p14:creationId xmlns:p14="http://schemas.microsoft.com/office/powerpoint/2010/main" val="164003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/>
              <a:t>definite and indefinite loops: for and while statements.</a:t>
            </a:r>
          </a:p>
          <a:p>
            <a:r>
              <a:rPr lang="en-US" altLang="en-US" sz="2000" dirty="0"/>
              <a:t>interactive loop and sentinel loop: implementations using while statement</a:t>
            </a:r>
          </a:p>
          <a:p>
            <a:r>
              <a:rPr lang="en-US" altLang="en-US" sz="2000" dirty="0"/>
              <a:t>Nested loop</a:t>
            </a:r>
          </a:p>
          <a:p>
            <a:r>
              <a:rPr lang="en-US" altLang="en-US" sz="2000" dirty="0"/>
              <a:t>Reading from a file in loop</a:t>
            </a:r>
          </a:p>
          <a:p>
            <a:r>
              <a:rPr lang="en-US" altLang="en-US" sz="2000" dirty="0"/>
              <a:t>If conditions statements</a:t>
            </a:r>
          </a:p>
          <a:p>
            <a:r>
              <a:rPr lang="en-US" altLang="en-US" sz="2000" dirty="0"/>
              <a:t>String formatting</a:t>
            </a:r>
          </a:p>
          <a:p>
            <a:r>
              <a:rPr lang="en-US" altLang="en-US" sz="2000" dirty="0" err="1"/>
              <a:t>Tupples</a:t>
            </a:r>
            <a:endParaRPr lang="en-US" altLang="en-US" sz="2000" dirty="0"/>
          </a:p>
          <a:p>
            <a:r>
              <a:rPr lang="en-US" altLang="en-US" sz="2000" dirty="0"/>
              <a:t>Functions</a:t>
            </a:r>
          </a:p>
          <a:p>
            <a:endParaRPr lang="en-US" sz="2000" dirty="0"/>
          </a:p>
          <a:p>
            <a:pPr lvl="0">
              <a:buClr>
                <a:srgbClr val="0072BC"/>
              </a:buClr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2950" y="424511"/>
            <a:ext cx="1045845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Loops: Example</a:t>
            </a:r>
            <a:endParaRPr lang="en-GB" altLang="en-US" sz="4000" b="1" dirty="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13558" y="1313279"/>
            <a:ext cx="9917234" cy="53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average6.py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 Computes the average of numbers listed in a file.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input("What file are the numbers in?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open(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line =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 = sum +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4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14350" y="239860"/>
            <a:ext cx="11563350" cy="6341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Nested Loops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55802" y="1285539"/>
            <a:ext cx="10331777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top level, we will use a file-processing loop that computes a running sum and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level in we need to update the sum and count in the body of the loop.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each line of the file contains one or more numbers separated by commas, we can split the string into substrings, each of which represents a number.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need to loop through the substrings, convert each to a number, and add it to sum.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to update count.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63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862" y="635854"/>
            <a:ext cx="7040880" cy="62144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Nested Loops: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58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def main():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7030A0"/>
                </a:solidFill>
              </a:rPr>
              <a:t>fileName</a:t>
            </a:r>
            <a:r>
              <a:rPr lang="en-US" altLang="en-US" sz="2000" dirty="0">
                <a:solidFill>
                  <a:srgbClr val="7030A0"/>
                </a:solidFill>
              </a:rPr>
              <a:t> = input("What file are the numbers in?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</a:rPr>
              <a:t>infile</a:t>
            </a:r>
            <a:r>
              <a:rPr lang="en-US" altLang="en-US" sz="2000" dirty="0">
                <a:solidFill>
                  <a:srgbClr val="7030A0"/>
                </a:solidFill>
              </a:rPr>
              <a:t> = open(</a:t>
            </a:r>
            <a:r>
              <a:rPr lang="en-US" altLang="en-US" sz="2000" dirty="0" err="1">
                <a:solidFill>
                  <a:srgbClr val="7030A0"/>
                </a:solidFill>
              </a:rPr>
              <a:t>fileName</a:t>
            </a:r>
            <a:r>
              <a:rPr lang="en-US" altLang="en-US" sz="2000" dirty="0">
                <a:solidFill>
                  <a:srgbClr val="7030A0"/>
                </a:solidFill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line = </a:t>
            </a:r>
            <a:r>
              <a:rPr lang="en-US" altLang="en-US" sz="2000" dirty="0" err="1">
                <a:solidFill>
                  <a:srgbClr val="7030A0"/>
                </a:solidFill>
              </a:rPr>
              <a:t>infile.readline</a:t>
            </a:r>
            <a:r>
              <a:rPr lang="en-US" altLang="en-US" sz="2000" dirty="0">
                <a:solidFill>
                  <a:srgbClr val="7030A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C00000"/>
                </a:solidFill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for 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 in </a:t>
            </a:r>
            <a:r>
              <a:rPr lang="en-US" altLang="en-US" sz="2000" dirty="0" err="1">
                <a:solidFill>
                  <a:srgbClr val="C00000"/>
                </a:solidFill>
              </a:rPr>
              <a:t>line.split</a:t>
            </a:r>
            <a:r>
              <a:rPr lang="en-US" altLang="en-US" sz="2000" dirty="0">
                <a:solidFill>
                  <a:srgbClr val="C00000"/>
                </a:solidFill>
              </a:rPr>
              <a:t>(","):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sum = sum + </a:t>
            </a:r>
            <a:r>
              <a:rPr lang="en-US" altLang="en-US" sz="2000" dirty="0" err="1">
                <a:solidFill>
                  <a:srgbClr val="C00000"/>
                </a:solidFill>
              </a:rPr>
              <a:t>eval</a:t>
            </a:r>
            <a:r>
              <a:rPr lang="en-US" altLang="en-US" sz="2000" dirty="0">
                <a:solidFill>
                  <a:srgbClr val="C00000"/>
                </a:solidFill>
              </a:rPr>
              <a:t>(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line = </a:t>
            </a:r>
            <a:r>
              <a:rPr lang="en-US" altLang="en-US" sz="2000" dirty="0" err="1">
                <a:solidFill>
                  <a:srgbClr val="C00000"/>
                </a:solidFill>
              </a:rPr>
              <a:t>infile.readline</a:t>
            </a:r>
            <a:r>
              <a:rPr lang="en-US" altLang="en-US" sz="2000" dirty="0">
                <a:solidFill>
                  <a:srgbClr val="C0000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print("\</a:t>
            </a:r>
            <a:r>
              <a:rPr lang="en-US" altLang="en-US" sz="2000" dirty="0" err="1">
                <a:solidFill>
                  <a:srgbClr val="C00000"/>
                </a:solidFill>
              </a:rPr>
              <a:t>nThe</a:t>
            </a:r>
            <a:r>
              <a:rPr lang="en-US" altLang="en-US" sz="2000" dirty="0">
                <a:solidFill>
                  <a:srgbClr val="C00000"/>
                </a:solidFill>
              </a:rPr>
              <a:t> average of the numbers is", sum / count)</a:t>
            </a:r>
          </a:p>
          <a:p>
            <a:pPr>
              <a:lnSpc>
                <a:spcPct val="90000"/>
              </a:lnSpc>
              <a:buNone/>
            </a:pPr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6E37-68F5-4E4A-BF8F-4FE8562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8EC2-89BD-42F1-BCE6-0434571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8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CHANGEABLE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[item1, item2]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Lists are created by using square brackets: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breakfast = [ “coffee”, “tea”, “toast”, “egg” ]</a:t>
            </a:r>
          </a:p>
          <a:p>
            <a:r>
              <a:rPr lang="en-US" dirty="0">
                <a:cs typeface="Consolas" panose="020B0609020204030204" pitchFamily="49" charset="0"/>
                <a:sym typeface="Gill Sans" charset="0"/>
              </a:rPr>
              <a:t>Indexing mechanism: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It starts from 0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From back it starts from -1</a:t>
            </a: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019BA-2119-463C-B45A-4E92C70E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42" y="4320339"/>
            <a:ext cx="4593858" cy="13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6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1A99-D8DE-401D-BDD4-AA0D4F13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5D841-A00A-4A69-B58E-EA26DED00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538444"/>
              </p:ext>
            </p:extLst>
          </p:nvPr>
        </p:nvGraphicFramePr>
        <p:xfrm>
          <a:off x="609600" y="2080967"/>
          <a:ext cx="10972800" cy="311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43797793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450612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054711"/>
                    </a:ext>
                  </a:extLst>
                </a:gridCol>
              </a:tblGrid>
              <a:tr h="5188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74328823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len</a:t>
                      </a:r>
                      <a:r>
                        <a:rPr lang="en-US" dirty="0">
                          <a:effectLst/>
                        </a:rPr>
                        <a:t>([1, 2, 3])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Length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7267237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[1, 2, 3] + [4, 5, 6]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[1, 2, 3, 4, 5, 6]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87863605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['Hi!'] * 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['Hi!', 'Hi!', 'Hi!', 'Hi!']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Repetition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08954081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in [1, 2, 3]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Membership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98695026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 x in [1, 2, 3]: print x,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1 2 3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0695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851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45B1-3B86-4F75-BCD7-FD7D4DF2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6600CF-49F0-4EDA-8530-E224A46A4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495536"/>
              </p:ext>
            </p:extLst>
          </p:nvPr>
        </p:nvGraphicFramePr>
        <p:xfrm>
          <a:off x="694944" y="2995366"/>
          <a:ext cx="9024594" cy="173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198">
                  <a:extLst>
                    <a:ext uri="{9D8B030D-6E8A-4147-A177-3AD203B41FA5}">
                      <a16:colId xmlns:a16="http://schemas.microsoft.com/office/drawing/2014/main" val="3780593999"/>
                    </a:ext>
                  </a:extLst>
                </a:gridCol>
                <a:gridCol w="3008198">
                  <a:extLst>
                    <a:ext uri="{9D8B030D-6E8A-4147-A177-3AD203B41FA5}">
                      <a16:colId xmlns:a16="http://schemas.microsoft.com/office/drawing/2014/main" val="3861010914"/>
                    </a:ext>
                  </a:extLst>
                </a:gridCol>
                <a:gridCol w="3008198">
                  <a:extLst>
                    <a:ext uri="{9D8B030D-6E8A-4147-A177-3AD203B41FA5}">
                      <a16:colId xmlns:a16="http://schemas.microsoft.com/office/drawing/2014/main" val="901061896"/>
                    </a:ext>
                  </a:extLst>
                </a:gridCol>
              </a:tblGrid>
              <a:tr h="43422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02347431"/>
                  </a:ext>
                </a:extLst>
              </a:tr>
              <a:tr h="43422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L[2]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‘python’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Offsets start at zero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66419399"/>
                  </a:ext>
                </a:extLst>
              </a:tr>
              <a:tr h="43422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L[-2]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‘to'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Negative: count from the right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8989843"/>
                  </a:ext>
                </a:extLst>
              </a:tr>
              <a:tr h="43422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L[1:]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[‘to', ‘python']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Slicing fetches sections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462290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D2986A-D7CD-4641-B347-56DEAFB45DAB}"/>
              </a:ext>
            </a:extLst>
          </p:cNvPr>
          <p:cNvSpPr txBox="1"/>
          <p:nvPr/>
        </p:nvSpPr>
        <p:spPr>
          <a:xfrm>
            <a:off x="694944" y="1647376"/>
            <a:ext cx="598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L=[‘welcome’ , ’to’ , ’python’]</a:t>
            </a:r>
          </a:p>
          <a:p>
            <a:r>
              <a:rPr 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9839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56E-E8A1-4C58-8676-4A528F30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List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431016-A2DA-4632-9C21-C13F5194F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127252"/>
              </p:ext>
            </p:extLst>
          </p:nvPr>
        </p:nvGraphicFramePr>
        <p:xfrm>
          <a:off x="609600" y="1600200"/>
          <a:ext cx="10972800" cy="43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34308987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5184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append()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Add an element to the end of the list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81187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extend()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Add all elements of a list to the another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20438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insert()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Insert an item at the defined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22145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remove()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Removes an item from the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19205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pop()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Removes and returns an element at the given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74073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clear()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Removes all items from the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299308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index()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Returns the index of the first matched item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72644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count()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Returns the count of number of items passed as an argument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5975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sort()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Sort items in a list in ascending order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7133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reverse()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Reverse the order of items in the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19922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copy()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Returns a shallow copy of the list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64650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05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8526-0AF6-4801-875C-062E3DDA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1260C3-942D-4943-83BC-CE9BA4F32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048449"/>
              </p:ext>
            </p:extLst>
          </p:nvPr>
        </p:nvGraphicFramePr>
        <p:xfrm>
          <a:off x="609600" y="1600200"/>
          <a:ext cx="10972800" cy="45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85006176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960662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effectLst/>
                        </a:rPr>
                        <a:t>Function</a:t>
                      </a:r>
                    </a:p>
                  </a:txBody>
                  <a:tcPr marL="59427" marR="47542" marT="89141" marB="831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>
                          <a:effectLst/>
                        </a:rPr>
                        <a:t>Description</a:t>
                      </a:r>
                    </a:p>
                  </a:txBody>
                  <a:tcPr marL="59427" marR="47542" marT="89141" marB="83198" anchor="ctr"/>
                </a:tc>
                <a:extLst>
                  <a:ext uri="{0D108BD9-81ED-4DB2-BD59-A6C34878D82A}">
                    <a16:rowId xmlns:a16="http://schemas.microsoft.com/office/drawing/2014/main" val="255639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2" tooltip="Python all()"/>
                        </a:rPr>
                        <a:t>all()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True if all elements of the list are true (or if the list is empty).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370241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3" tooltip="Python any()"/>
                        </a:rPr>
                        <a:t>any()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True if any element of the list is true. If the list is empty, return False.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21302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4" tooltip="Python enumerate()"/>
                        </a:rPr>
                        <a:t>enumerate()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an enumerate object. It contains the index and value of all the items of list as a tuple.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195663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 err="1">
                          <a:solidFill>
                            <a:srgbClr val="2B6DAD"/>
                          </a:solidFill>
                          <a:effectLst/>
                          <a:hlinkClick r:id="rId5" tooltip="Python len()"/>
                        </a:rPr>
                        <a:t>len</a:t>
                      </a:r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5" tooltip="Python len()"/>
                        </a:rPr>
                        <a:t>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the length (the number of items) in the list.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382195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6" tooltip="Python list()"/>
                        </a:rPr>
                        <a:t>list()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Convert an iterable (tuple, string, set, dictionary) to a list.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419946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7" tooltip="Python max()"/>
                        </a:rPr>
                        <a:t>max()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the largest item in the list.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16306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8" tooltip="Python min()"/>
                        </a:rPr>
                        <a:t>min()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the smallest item in the list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82413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9" tooltip="Python sorted()"/>
                        </a:rPr>
                        <a:t>sorted()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a new sorted list (does not sort the list itself).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322469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10" tooltip="Python sum()"/>
                        </a:rPr>
                        <a:t>sum()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Return the sum of all elements in the list.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314309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BE22-A611-46DA-91AB-E278EDB7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Repetition Operator and Iterating over 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3187-D39C-44FD-BBDC-9DB2FC6E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Repetition operator</a:t>
            </a:r>
            <a:r>
              <a:rPr lang="en-US" altLang="en-US" dirty="0"/>
              <a:t>: makes multiple copies of a list and joins them together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 symbol is a repetition operator when applied to a sequence and an integer</a:t>
            </a:r>
          </a:p>
          <a:p>
            <a:pPr lvl="2"/>
            <a:r>
              <a:rPr lang="en-US" altLang="en-US" dirty="0"/>
              <a:t>Sequence is left operand, number is right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General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You can iterate over a list using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cs typeface="Courier New" panose="02070309020205020404" pitchFamily="49" charset="0"/>
              </a:rPr>
              <a:t>loop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88CF-5C23-48F2-B4D5-14F6D946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02745-1506-4CB2-A75F-632E34FF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6" y="1417637"/>
            <a:ext cx="4260850" cy="42478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DC6E1-1D59-48CC-8F52-F1F45CA3CB84}"/>
              </a:ext>
            </a:extLst>
          </p:cNvPr>
          <p:cNvSpPr txBox="1">
            <a:spLocks/>
          </p:cNvSpPr>
          <p:nvPr/>
        </p:nvSpPr>
        <p:spPr>
          <a:xfrm>
            <a:off x="814904" y="1229102"/>
            <a:ext cx="52810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/>
              <a:t>Index</a:t>
            </a:r>
            <a:r>
              <a:rPr lang="en-US" altLang="en-US"/>
              <a:t>: a number specifying the position of an element in a list</a:t>
            </a:r>
          </a:p>
          <a:p>
            <a:r>
              <a:rPr lang="en-US" altLang="en-US"/>
              <a:t>Enables access to individual element in list</a:t>
            </a:r>
          </a:p>
          <a:p>
            <a:r>
              <a:rPr lang="en-US" altLang="en-US"/>
              <a:t>Index of first element in the list is 0, second element is 1, and n’th element is n-1</a:t>
            </a:r>
          </a:p>
          <a:p>
            <a:r>
              <a:rPr lang="en-US" altLang="en-US"/>
              <a:t>Negative indexes identify positions relative to the end of the list</a:t>
            </a:r>
          </a:p>
          <a:p>
            <a:r>
              <a:rPr lang="en-US" altLang="en-US"/>
              <a:t>The index -1 identifies the last element, -2 identifies the next to last element, etc.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21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773237" y="457146"/>
            <a:ext cx="7358063" cy="746306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String Formatting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uses C-style string formatting to create new, formatted strings</a:t>
            </a:r>
          </a:p>
          <a:p>
            <a:endParaRPr lang="en-US" dirty="0"/>
          </a:p>
          <a:p>
            <a:r>
              <a:rPr lang="en-US" dirty="0"/>
              <a:t>The "%" operator is used to format</a:t>
            </a:r>
          </a:p>
          <a:p>
            <a:endParaRPr lang="en-US" dirty="0"/>
          </a:p>
          <a:p>
            <a:r>
              <a:rPr lang="en-US" dirty="0"/>
              <a:t>Let's say you have a variable called "name" with your user name in it, and you would then like to print</a:t>
            </a:r>
          </a:p>
        </p:txBody>
      </p:sp>
    </p:spTree>
    <p:extLst>
      <p:ext uri="{BB962C8B-B14F-4D97-AF65-F5344CB8AC3E}">
        <p14:creationId xmlns:p14="http://schemas.microsoft.com/office/powerpoint/2010/main" val="1251597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6255-2D05-437B-9521-474C04FF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8F85-ED51-4ADF-B3C7-A4B354B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Slice</a:t>
            </a:r>
            <a:r>
              <a:rPr lang="en-US" altLang="en-US" dirty="0"/>
              <a:t>: a span of items that are taken from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List slicing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Span is a list containing copies of elements from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up to, but not including,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cs typeface="Courier New" panose="02070309020205020404" pitchFamily="49" charset="0"/>
              </a:rPr>
              <a:t> is used for start index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US" altLang="en-US" dirty="0">
                <a:cs typeface="Courier New" panose="02070309020205020404" pitchFamily="49" charset="0"/>
              </a:rPr>
              <a:t> is used for end index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Slicing expressions can include a step value and negative indexes relative to end of list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61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920-E7EE-4D3E-9AEB-C033E85A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B84A9-8E22-48A2-8B8F-D91F7287C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7" y="1524548"/>
            <a:ext cx="4916864" cy="37261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2BBDA-D798-4CAC-BF09-F5071140E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1743960"/>
            <a:ext cx="5461201" cy="3506770"/>
          </a:xfrm>
          <a:prstGeom prst="rect">
            <a:avLst/>
          </a:prstGeom>
        </p:spPr>
      </p:pic>
      <p:sp>
        <p:nvSpPr>
          <p:cNvPr id="6" name="Right Arrow 6">
            <a:extLst>
              <a:ext uri="{FF2B5EF4-FFF2-40B4-BE49-F238E27FC236}">
                <a16:creationId xmlns:a16="http://schemas.microsoft.com/office/drawing/2014/main" id="{A99EFEF5-21CE-4CF6-A4E7-1BD1F0AA6FF7}"/>
              </a:ext>
            </a:extLst>
          </p:cNvPr>
          <p:cNvSpPr/>
          <p:nvPr/>
        </p:nvSpPr>
        <p:spPr>
          <a:xfrm>
            <a:off x="5197642" y="2765825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3BFD4-BDDF-488A-8946-45C1F43DE648}"/>
              </a:ext>
            </a:extLst>
          </p:cNvPr>
          <p:cNvSpPr txBox="1"/>
          <p:nvPr/>
        </p:nvSpPr>
        <p:spPr>
          <a:xfrm>
            <a:off x="2290812" y="5467150"/>
            <a:ext cx="225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446905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1C9-B0C4-485F-8B8B-E9B38B24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List Methods and Useful Built-in Functions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F85B-D714-47DD-9D34-CE816F6C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index, item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: used to insert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/>
              <a:t> at position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dirty="0"/>
              <a:t>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altLang="en-US" dirty="0"/>
              <a:t>: used to sort the elements of the list in ascending order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: removes the first occurrence of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/>
              <a:t>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altLang="en-US" dirty="0"/>
              <a:t>: reverses the order of the elements in the list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63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EBB2-9BAF-44F2-BFFA-E1AA3DD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0574A-8301-47FA-BD17-5C330A34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List are </a:t>
            </a:r>
            <a:r>
              <a:rPr lang="en-US" sz="2000" dirty="0">
                <a:solidFill>
                  <a:srgbClr val="FF0000"/>
                </a:solidFill>
                <a:latin typeface="Open Sans"/>
              </a:rPr>
              <a:t>mutable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, meaning, their elements can be changed unlike </a:t>
            </a:r>
            <a:r>
              <a:rPr lang="en-US" sz="2000" dirty="0">
                <a:solidFill>
                  <a:srgbClr val="2B6DAD"/>
                </a:solidFill>
                <a:latin typeface="Open Sans"/>
                <a:hlinkClick r:id="rId2" tooltip="Python Strings"/>
              </a:rPr>
              <a:t>string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 or </a:t>
            </a:r>
            <a:r>
              <a:rPr lang="en-US" sz="2000" dirty="0">
                <a:solidFill>
                  <a:srgbClr val="2B6DAD"/>
                </a:solidFill>
                <a:latin typeface="Open Sans"/>
                <a:hlinkClick r:id="rId3" tooltip="Python Tuple"/>
              </a:rPr>
              <a:t>tuple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We can use assignment operator (=) to change an item or a range of items.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list[1]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dirty="0">
                <a:cs typeface="Courier New" panose="02070309020205020404" pitchFamily="49" charset="0"/>
              </a:rPr>
              <a:t> can be used to assign a new value to a list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Must use a valid index to prevent raising of an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exception</a:t>
            </a:r>
          </a:p>
          <a:p>
            <a:endParaRPr lang="en-US" sz="2000" b="0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53C9E73-A8CD-4383-8BD3-C8DA362CA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3610466"/>
            <a:ext cx="4453464" cy="238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017D3-35CF-4DA7-8390-DBB8D9ED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41" y="4061559"/>
            <a:ext cx="2549804" cy="1481748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33EC896E-CBC4-47FB-AF02-7CAFD6D13F8B}"/>
              </a:ext>
            </a:extLst>
          </p:cNvPr>
          <p:cNvSpPr/>
          <p:nvPr/>
        </p:nvSpPr>
        <p:spPr>
          <a:xfrm>
            <a:off x="5903991" y="4078365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22929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F181-1E2E-4EE1-8CDB-B86C871D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FF1419-CF39-4318-A916-A8988DEF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8" y="1563239"/>
            <a:ext cx="108305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add one item to a list using append() method or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several items using extend()method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956E1B4-FA6E-48EC-A440-1F7974F7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48014"/>
            <a:ext cx="5008775" cy="34609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3C8C5-DA75-4954-8AAA-548EE548D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67" y="2203013"/>
            <a:ext cx="3727450" cy="18901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9D6B3E-6B14-4B30-B33F-717B3F79C4DF}"/>
              </a:ext>
            </a:extLst>
          </p:cNvPr>
          <p:cNvSpPr/>
          <p:nvPr/>
        </p:nvSpPr>
        <p:spPr>
          <a:xfrm>
            <a:off x="5951192" y="437098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+ operator to combine two lists. This is also called concatenation.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* operator repeats a list for the given number of times.</a:t>
            </a: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A514643C-B367-42CC-9ECA-8804E213145A}"/>
              </a:ext>
            </a:extLst>
          </p:cNvPr>
          <p:cNvSpPr/>
          <p:nvPr/>
        </p:nvSpPr>
        <p:spPr>
          <a:xfrm>
            <a:off x="5751278" y="2761899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3570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BFC-5F8C-4ECB-8453-18164730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built in function Examples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1F5AA-DF19-40BE-B63E-85CB9A94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5" y="1774751"/>
            <a:ext cx="5085991" cy="389075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F4C579-8280-416E-AF78-0E6D8D75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842" y="3012969"/>
            <a:ext cx="3514725" cy="10096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7B98E01-8094-4BDF-820C-3E08E0F2F964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7916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74E5-5A58-408E-A8BD-E8C24720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List Methods and Useful Built-in Functions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6894-D233-48AF-A3F3-07C7D2D1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u="sng" dirty="0">
                <a:cs typeface="Courier New" panose="02070309020205020404" pitchFamily="49" charset="0"/>
              </a:rPr>
              <a:t>statement</a:t>
            </a:r>
            <a:r>
              <a:rPr lang="en-US" altLang="en-US" dirty="0">
                <a:cs typeface="Courier New" panose="02070309020205020404" pitchFamily="49" charset="0"/>
              </a:rPr>
              <a:t>: removes an element from a specific index in a list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General 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altLang="en-US" u="sng" dirty="0">
                <a:cs typeface="Courier New" panose="02070309020205020404" pitchFamily="49" charset="0"/>
              </a:rPr>
              <a:t>and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altLang="en-US" u="sng" dirty="0">
                <a:cs typeface="Courier New" panose="02070309020205020404" pitchFamily="49" charset="0"/>
              </a:rPr>
              <a:t>functions</a:t>
            </a:r>
            <a:r>
              <a:rPr lang="en-US" altLang="en-US" dirty="0">
                <a:cs typeface="Courier New" panose="02070309020205020404" pitchFamily="49" charset="0"/>
              </a:rPr>
              <a:t>: built-in functions that returns the item that has the lowest or highest value in a sequence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The sequence is passed as an argument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7632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F3A-8783-4FAC-B663-19453641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A3AB0F-1EAE-4376-A07B-4BE26376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4" y="1578588"/>
            <a:ext cx="5217540" cy="395494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8C8C6-F077-47AB-BFB6-B1843F54E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59" y="2637901"/>
            <a:ext cx="4405841" cy="198437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8E51A84-05D5-4D2A-B186-CB4B98F56662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49150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D58-DB32-4629-8B37-FDA9755C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2ECE42-898F-4BC4-95E1-B5B7AAD0B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970" y="1763895"/>
            <a:ext cx="4826001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We can use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to remove the given item </a:t>
            </a:r>
          </a:p>
          <a:p>
            <a:pPr marL="0" indent="0" defTabSz="91440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            or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to remove an item at the given index.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The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removes and returns the last item if index is not provided. </a:t>
            </a: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This helps us implement lists as stacks (first in, last out data structure).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We can also use the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to empty a list.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51A95-1FEB-49A7-80F8-EDCEEBA2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71" y="2229624"/>
            <a:ext cx="5975351" cy="31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5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3FA-E15C-4CBE-9DB1-5B0D0EA0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Items in Lists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1D75-4F9B-4AEB-B8E2-57CFBAF8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 to determine whether an item is contained in a list</a:t>
            </a:r>
          </a:p>
          <a:p>
            <a:pPr lvl="1"/>
            <a:r>
              <a:rPr lang="en-US" altLang="en-US" dirty="0"/>
              <a:t>General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if the item is in the list,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cs typeface="Courier New" panose="02070309020205020404" pitchFamily="49" charset="0"/>
              </a:rPr>
              <a:t> if it is not in the list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Similarly 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>
                <a:cs typeface="Courier New" panose="02070309020205020404" pitchFamily="49" charset="0"/>
              </a:rPr>
              <a:t> operator to determine whether an item is not in a list</a:t>
            </a:r>
            <a:endParaRPr lang="he-IL" altLang="en-US" dirty="0"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2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0540"/>
            <a:ext cx="7772400" cy="685800"/>
          </a:xfrm>
        </p:spPr>
        <p:txBody>
          <a:bodyPr>
            <a:noAutofit/>
          </a:bodyPr>
          <a:lstStyle/>
          <a:p>
            <a:r>
              <a:rPr lang="en-US" sz="4000" dirty="0"/>
              <a:t>String Formatting: Example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C9DE2-AB09-467A-B76D-8E21F99C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94" y="1819372"/>
            <a:ext cx="9012025" cy="294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82D9-DAF8-416A-823E-0230C4DD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3A777-3B25-4B68-B53A-5F193BB0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4" y="1630097"/>
            <a:ext cx="5410200" cy="37970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0E4DA-7A9B-44E9-AD9B-4CAED80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0" y="2405591"/>
            <a:ext cx="2128309" cy="16817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3FEEBB9-964E-400D-BE5D-A432E85B64DB}"/>
              </a:ext>
            </a:extLst>
          </p:cNvPr>
          <p:cNvSpPr/>
          <p:nvPr/>
        </p:nvSpPr>
        <p:spPr>
          <a:xfrm>
            <a:off x="6206957" y="2968413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79847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ECFA-8322-499D-8EB7-DBAA9ADE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Copying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E59F-9CDD-4932-AED3-3BA65A39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make a copy of a list you must copy each element of the list</a:t>
            </a:r>
          </a:p>
          <a:p>
            <a:pPr lvl="1"/>
            <a:r>
              <a:rPr lang="en-US" altLang="en-US" dirty="0"/>
              <a:t>Two methods to do this:</a:t>
            </a:r>
          </a:p>
          <a:p>
            <a:pPr lvl="2"/>
            <a:r>
              <a:rPr lang="en-US" altLang="en-US" dirty="0"/>
              <a:t>Creating a new empty list and using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to add a copy of each element from the original list to the new list</a:t>
            </a:r>
          </a:p>
          <a:p>
            <a:pPr lvl="2"/>
            <a:r>
              <a:rPr lang="en-US" altLang="en-US" dirty="0"/>
              <a:t>Creating a new empty list and concatenating the old list to the new empty list</a:t>
            </a:r>
            <a:endParaRPr lang="he-IL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3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Copying Lists (cont’d.)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E0573-0DE2-4313-AF98-3C45CB179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996685"/>
            <a:ext cx="10972800" cy="1732992"/>
          </a:xfrm>
        </p:spPr>
      </p:pic>
    </p:spTree>
    <p:extLst>
      <p:ext uri="{BB962C8B-B14F-4D97-AF65-F5344CB8AC3E}">
        <p14:creationId xmlns:p14="http://schemas.microsoft.com/office/powerpoint/2010/main" val="3724226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Two-dimensional list: a list that contains other lists as its elements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Also known as nested list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Common to think of two-dimensional lists as having rows and columns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Useful for working with multiple sets of data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To process data in a two-dimensional list need to use two indexes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Typically use nested loops to process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14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 (cont’d.)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1D0BF-BBA7-44CC-B538-C80BA317E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534" y="1499660"/>
            <a:ext cx="8229600" cy="2119313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AE34531-BEB3-44AC-8CF0-4CCDCECA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700995"/>
            <a:ext cx="8229600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4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UNCHANGABLE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(item1, item2)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Enclosed in parentheses: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Example: tuple1 = (“This”, “is”, “a”, “tuple”)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ym typeface="Gill Sans" charset="0"/>
              </a:rPr>
              <a:t>They have elements which are indexed starting at 0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altLang="en-US" dirty="0"/>
              <a:t>A tuple  with a single element </a:t>
            </a:r>
            <a:r>
              <a:rPr lang="en-US" altLang="en-US" b="1" i="1" dirty="0"/>
              <a:t>must</a:t>
            </a:r>
            <a:r>
              <a:rPr lang="en-US" altLang="en-US" dirty="0"/>
              <a:t> have a comma inside the parentheses:</a:t>
            </a:r>
          </a:p>
          <a:p>
            <a:pPr lvl="2"/>
            <a:r>
              <a:rPr lang="en-US" altLang="en-US" b="1" dirty="0"/>
              <a:t>a = (11,)</a:t>
            </a:r>
          </a:p>
          <a:p>
            <a:pPr lvl="2"/>
            <a:endParaRPr lang="en-US" altLang="en-US" b="1" dirty="0"/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7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B5D0-BC51-416D-A66C-D16D56022459}"/>
              </a:ext>
            </a:extLst>
          </p:cNvPr>
          <p:cNvSpPr txBox="1"/>
          <p:nvPr/>
        </p:nvSpPr>
        <p:spPr>
          <a:xfrm>
            <a:off x="265176" y="2029968"/>
            <a:ext cx="195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X[2] prints the third element in the tuple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8C5E7-1EDB-478E-9C49-CD701F779E7B}"/>
              </a:ext>
            </a:extLst>
          </p:cNvPr>
          <p:cNvSpPr txBox="1"/>
          <p:nvPr/>
        </p:nvSpPr>
        <p:spPr>
          <a:xfrm>
            <a:off x="609600" y="3291840"/>
            <a:ext cx="1207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max function</a:t>
            </a:r>
          </a:p>
        </p:txBody>
      </p:sp>
      <p:cxnSp>
        <p:nvCxnSpPr>
          <p:cNvPr id="7" name="Elbow Connector 8">
            <a:extLst>
              <a:ext uri="{FF2B5EF4-FFF2-40B4-BE49-F238E27FC236}">
                <a16:creationId xmlns:a16="http://schemas.microsoft.com/office/drawing/2014/main" id="{FD43B0FB-3C31-444D-99AA-B9A0C57ECD47}"/>
              </a:ext>
            </a:extLst>
          </p:cNvPr>
          <p:cNvCxnSpPr/>
          <p:nvPr/>
        </p:nvCxnSpPr>
        <p:spPr>
          <a:xfrm flipV="1">
            <a:off x="1563624" y="3565628"/>
            <a:ext cx="658368" cy="1554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04A5722-672F-461D-BBA4-DB559C68C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965930"/>
            <a:ext cx="9503558" cy="4959382"/>
          </a:xfrm>
        </p:spPr>
      </p:pic>
    </p:spTree>
    <p:extLst>
      <p:ext uri="{BB962C8B-B14F-4D97-AF65-F5344CB8AC3E}">
        <p14:creationId xmlns:p14="http://schemas.microsoft.com/office/powerpoint/2010/main" val="3390509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1642319-9C22-455B-9430-AAE6CC19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572768"/>
            <a:ext cx="6709283" cy="414223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C37016-9343-443B-962C-02228A58B840}"/>
              </a:ext>
            </a:extLst>
          </p:cNvPr>
          <p:cNvCxnSpPr/>
          <p:nvPr/>
        </p:nvCxnSpPr>
        <p:spPr>
          <a:xfrm>
            <a:off x="6583680" y="1995178"/>
            <a:ext cx="2980944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6AFC9-C03E-4CA4-B81D-FE7ECE66CD4A}"/>
              </a:ext>
            </a:extLst>
          </p:cNvPr>
          <p:cNvCxnSpPr/>
          <p:nvPr/>
        </p:nvCxnSpPr>
        <p:spPr>
          <a:xfrm>
            <a:off x="6583680" y="4936498"/>
            <a:ext cx="2980944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1F0DC3-9282-4BE8-85A9-DF2CAB0860B0}"/>
              </a:ext>
            </a:extLst>
          </p:cNvPr>
          <p:cNvSpPr txBox="1"/>
          <p:nvPr/>
        </p:nvSpPr>
        <p:spPr>
          <a:xfrm>
            <a:off x="9720072" y="1810512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-1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E9B87-20B3-4F20-BB88-286FE84CBD46}"/>
              </a:ext>
            </a:extLst>
          </p:cNvPr>
          <p:cNvSpPr txBox="1"/>
          <p:nvPr/>
        </p:nvSpPr>
        <p:spPr>
          <a:xfrm>
            <a:off x="9720072" y="4649462"/>
            <a:ext cx="169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(11) Acts as integer whereas (11,) acts as sequence</a:t>
            </a:r>
          </a:p>
        </p:txBody>
      </p:sp>
    </p:spTree>
    <p:extLst>
      <p:ext uri="{BB962C8B-B14F-4D97-AF65-F5344CB8AC3E}">
        <p14:creationId xmlns:p14="http://schemas.microsoft.com/office/powerpoint/2010/main" val="1380448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..but.. Tuples are "</a:t>
            </a:r>
            <a:r>
              <a:rPr lang="en-US" dirty="0">
                <a:solidFill>
                  <a:srgbClr val="FF0000"/>
                </a:solidFill>
                <a:sym typeface="Gill Sans" charset="0"/>
              </a:rPr>
              <a:t>immutable</a:t>
            </a:r>
            <a:r>
              <a:rPr lang="en-US" dirty="0">
                <a:sym typeface="Gill Sans" charset="0"/>
              </a:rPr>
              <a:t>"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BF000-9BAB-4A4C-9542-064B53D75F2E}"/>
              </a:ext>
            </a:extLst>
          </p:cNvPr>
          <p:cNvSpPr txBox="1">
            <a:spLocks noChangeArrowheads="1"/>
          </p:cNvSpPr>
          <p:nvPr/>
        </p:nvSpPr>
        <p:spPr>
          <a:xfrm>
            <a:off x="904875" y="1595629"/>
            <a:ext cx="9925050" cy="84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Unlike a list, once you create a tuple, you cannot alter its contents - similar to a string</a:t>
            </a:r>
            <a:endParaRPr lang="en-US" dirty="0"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9B3E3-BCF8-4696-AE6F-276F5B87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873374"/>
            <a:ext cx="9381744" cy="26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6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Tuples support operations as lists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Subscript indexing for retrieving elements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Methods such as index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Built in functions such as </a:t>
            </a:r>
            <a:r>
              <a:rPr lang="en-US" altLang="en-US" sz="2400" dirty="0" err="1"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cs typeface="Courier New" panose="02070309020205020404" pitchFamily="49" charset="0"/>
              </a:rPr>
              <a:t>, min, max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Slicing expressions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The in, +, and *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Tuples do not support the methods: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Append, remove, insert, reverse, sort</a:t>
            </a:r>
          </a:p>
          <a:p>
            <a:pPr marL="914400" lvl="2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8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/>
        </p:nvSpPr>
        <p:spPr>
          <a:xfrm>
            <a:off x="616602" y="1108709"/>
            <a:ext cx="11100915" cy="4724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have variable </a:t>
            </a:r>
            <a:r>
              <a:rPr lang="en-US" sz="2400" dirty="0" err="1"/>
              <a:t>astring</a:t>
            </a:r>
            <a:r>
              <a:rPr lang="en-US" sz="2400" dirty="0"/>
              <a:t> = “Hello World!”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astring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)) 							=&gt;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astring.index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("o"))  				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=&gt;	4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			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astring.count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("l"))  						=&gt;	3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9440" y="215581"/>
            <a:ext cx="6400800" cy="7318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C00000"/>
                </a:solidFill>
              </a:rPr>
              <a:t>Basic String Operations</a:t>
            </a:r>
            <a:endParaRPr lang="en-US" sz="40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77170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B13E8-0924-497F-AE83-EBF2A8C1CF18}"/>
              </a:ext>
            </a:extLst>
          </p:cNvPr>
          <p:cNvSpPr txBox="1"/>
          <p:nvPr/>
        </p:nvSpPr>
        <p:spPr>
          <a:xfrm>
            <a:off x="905256" y="1184937"/>
            <a:ext cx="598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tup1=(1,2,3)</a:t>
            </a:r>
          </a:p>
          <a:p>
            <a:r>
              <a:rPr lang="en-US" dirty="0"/>
              <a:t>&gt;&gt;&gt;&gt;tup2=(4,5,6) </a:t>
            </a:r>
          </a:p>
          <a:p>
            <a:r>
              <a:rPr lang="en-US" dirty="0"/>
              <a:t>&gt;&gt;&gt;tup3=(‘Hi’,)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B842174-584A-4542-99B9-B24329C10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048074"/>
              </p:ext>
            </p:extLst>
          </p:nvPr>
        </p:nvGraphicFramePr>
        <p:xfrm>
          <a:off x="777241" y="2599618"/>
          <a:ext cx="9637775" cy="3189894"/>
        </p:xfrm>
        <a:graphic>
          <a:graphicData uri="http://schemas.openxmlformats.org/drawingml/2006/table">
            <a:tbl>
              <a:tblPr/>
              <a:tblGrid>
                <a:gridCol w="320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len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tup1)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Length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effectLst/>
                        </a:rPr>
                        <a:t> tup2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(1, 2, 3, 4, 5, 6)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tup3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en-US" dirty="0">
                          <a:effectLst/>
                        </a:rPr>
                        <a:t> 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('Hi!', 'Hi!', 'Hi!', 'Hi!')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Repetition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baseline="0" dirty="0">
                          <a:effectLst/>
                        </a:rPr>
                        <a:t> tup1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Membership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 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dirty="0">
                          <a:effectLst/>
                        </a:rPr>
                        <a:t> tup1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print x,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1 2 3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25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AF659-A928-4E3F-8E25-95501ABEB5A7}"/>
              </a:ext>
            </a:extLst>
          </p:cNvPr>
          <p:cNvSpPr txBox="1"/>
          <p:nvPr/>
        </p:nvSpPr>
        <p:spPr>
          <a:xfrm>
            <a:off x="694944" y="1647376"/>
            <a:ext cx="598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L=(‘welcome’ , ’to’ , ’python’)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3D0B388-6A27-4BD4-A327-DE4F05C8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47692"/>
              </p:ext>
            </p:extLst>
          </p:nvPr>
        </p:nvGraphicFramePr>
        <p:xfrm>
          <a:off x="609600" y="2800444"/>
          <a:ext cx="8403335" cy="2969419"/>
        </p:xfrm>
        <a:graphic>
          <a:graphicData uri="http://schemas.openxmlformats.org/drawingml/2006/table">
            <a:tbl>
              <a:tblPr/>
              <a:tblGrid>
                <a:gridCol w="279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8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‘python’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Offsets start at zero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95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L[-2]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‘to'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Negative: count from the right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L[1:]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[‘to', ‘python']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Slicing fetches sections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90528-73B9-4A42-9CC8-47C9490C2529}"/>
              </a:ext>
            </a:extLst>
          </p:cNvPr>
          <p:cNvSpPr txBox="1"/>
          <p:nvPr/>
        </p:nvSpPr>
        <p:spPr>
          <a:xfrm>
            <a:off x="9482328" y="3361823"/>
            <a:ext cx="22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as String</a:t>
            </a:r>
          </a:p>
          <a:p>
            <a:r>
              <a:rPr 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20891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Tuples and Assignment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2FA208-7424-45C5-9A39-254ABE543984}"/>
              </a:ext>
            </a:extLst>
          </p:cNvPr>
          <p:cNvSpPr txBox="1">
            <a:spLocks noChangeArrowheads="1"/>
          </p:cNvSpPr>
          <p:nvPr/>
        </p:nvSpPr>
        <p:spPr>
          <a:xfrm>
            <a:off x="1133475" y="1677924"/>
            <a:ext cx="9925050" cy="195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We can also put a </a:t>
            </a:r>
            <a:r>
              <a:rPr lang="en-US">
                <a:solidFill>
                  <a:srgbClr val="FF7F00"/>
                </a:solidFill>
                <a:sym typeface="Gill Sans" charset="0"/>
              </a:rPr>
              <a:t>tuple</a:t>
            </a:r>
            <a:r>
              <a:rPr lang="en-US">
                <a:sym typeface="Gill Sans" charset="0"/>
              </a:rPr>
              <a:t> on the </a:t>
            </a:r>
            <a:r>
              <a:rPr lang="en-US">
                <a:solidFill>
                  <a:srgbClr val="FF0000"/>
                </a:solidFill>
                <a:sym typeface="Gill Sans" charset="0"/>
              </a:rPr>
              <a:t>left hand side </a:t>
            </a:r>
            <a:r>
              <a:rPr lang="en-US">
                <a:sym typeface="Gill Sans" charset="0"/>
              </a:rPr>
              <a:t>of an assignment statement</a:t>
            </a:r>
          </a:p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We can even omit the parenthesis</a:t>
            </a:r>
            <a:endParaRPr lang="en-US" dirty="0"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9A67D-4E94-453A-9199-CBA8B676A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2779765"/>
            <a:ext cx="5650992" cy="2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17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Tuples are Comparable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C024FF-62C7-41E8-B492-E97228BEDBFB}"/>
              </a:ext>
            </a:extLst>
          </p:cNvPr>
          <p:cNvSpPr txBox="1">
            <a:spLocks noChangeArrowheads="1"/>
          </p:cNvSpPr>
          <p:nvPr/>
        </p:nvSpPr>
        <p:spPr>
          <a:xfrm>
            <a:off x="1133475" y="1733550"/>
            <a:ext cx="9925050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The comparison </a:t>
            </a:r>
            <a:r>
              <a:rPr lang="en-US">
                <a:solidFill>
                  <a:srgbClr val="FF0000"/>
                </a:solidFill>
                <a:sym typeface="Gill Sans" charset="0"/>
              </a:rPr>
              <a:t>operators </a:t>
            </a:r>
            <a:r>
              <a:rPr lang="en-US">
                <a:sym typeface="Gill Sans" charset="0"/>
              </a:rPr>
              <a:t>work with </a:t>
            </a:r>
            <a:r>
              <a:rPr lang="en-US">
                <a:solidFill>
                  <a:srgbClr val="FF7F00"/>
                </a:solidFill>
                <a:sym typeface="Gill Sans" charset="0"/>
              </a:rPr>
              <a:t>tuples</a:t>
            </a:r>
            <a:r>
              <a:rPr lang="en-US">
                <a:sym typeface="Gill Sans" charset="0"/>
              </a:rPr>
              <a:t> and other sequences If the first item is equal, Python goes on to the next element,  and so on, until it finds elements that differ.</a:t>
            </a:r>
            <a:endParaRPr lang="en-US" dirty="0"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803E5-076E-4DD4-B873-D32CAD41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76" y="3126358"/>
            <a:ext cx="8156448" cy="28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0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Concatenation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4C7B9-1993-457C-BE34-BC901191F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7" y="1417638"/>
            <a:ext cx="7610856" cy="4608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6DEB9-8495-4229-BC00-6C4F691693AE}"/>
              </a:ext>
            </a:extLst>
          </p:cNvPr>
          <p:cNvSpPr txBox="1"/>
          <p:nvPr/>
        </p:nvSpPr>
        <p:spPr>
          <a:xfrm>
            <a:off x="9044609" y="2514600"/>
            <a:ext cx="214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how concatenation works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341988-AEA4-405B-86A0-37719467444B}"/>
              </a:ext>
            </a:extLst>
          </p:cNvPr>
          <p:cNvCxnSpPr>
            <a:stCxn id="5" idx="1"/>
          </p:cNvCxnSpPr>
          <p:nvPr/>
        </p:nvCxnSpPr>
        <p:spPr>
          <a:xfrm flipH="1">
            <a:off x="3071191" y="3114765"/>
            <a:ext cx="5973418" cy="218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59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Tuple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942AE-47B5-4304-BE87-9CF2E1FF54B0}"/>
              </a:ext>
            </a:extLst>
          </p:cNvPr>
          <p:cNvSpPr txBox="1"/>
          <p:nvPr/>
        </p:nvSpPr>
        <p:spPr>
          <a:xfrm>
            <a:off x="9345682" y="2902339"/>
            <a:ext cx="214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 tuple is already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CACC0-20E3-4B83-8D50-4ACDA0C6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5" y="1882774"/>
            <a:ext cx="7799641" cy="39308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B479F5-922E-46B9-9CB3-32856A8D7E1A}"/>
              </a:ext>
            </a:extLst>
          </p:cNvPr>
          <p:cNvCxnSpPr/>
          <p:nvPr/>
        </p:nvCxnSpPr>
        <p:spPr>
          <a:xfrm flipH="1">
            <a:off x="3020728" y="3399354"/>
            <a:ext cx="6150543" cy="66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68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tuples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20CE8C5-143A-4EE4-BD5A-A3036E8B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926" y="3378369"/>
            <a:ext cx="3832225" cy="598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FF0000"/>
                </a:solidFill>
                <a:latin typeface="Arial Narrow" panose="020B0606020202030204" pitchFamily="34" charset="0"/>
              </a:rPr>
              <a:t>sorted( )  returns a list!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F8D3-BC3E-45A0-A556-8337909E8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5" y="1771476"/>
            <a:ext cx="5524901" cy="32013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664960-94EE-41DF-97FF-AEAB33B88768}"/>
              </a:ext>
            </a:extLst>
          </p:cNvPr>
          <p:cNvCxnSpPr>
            <a:cxnSpLocks/>
          </p:cNvCxnSpPr>
          <p:nvPr/>
        </p:nvCxnSpPr>
        <p:spPr>
          <a:xfrm>
            <a:off x="2903456" y="3378369"/>
            <a:ext cx="4055609" cy="48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87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 In Functions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677FD-169B-48D2-8125-ED4184F65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86171"/>
              </p:ext>
            </p:extLst>
          </p:nvPr>
        </p:nvGraphicFramePr>
        <p:xfrm>
          <a:off x="240629" y="1292510"/>
          <a:ext cx="11550318" cy="4619830"/>
        </p:xfrm>
        <a:graphic>
          <a:graphicData uri="http://schemas.openxmlformats.org/drawingml/2006/table">
            <a:tbl>
              <a:tblPr/>
              <a:tblGrid>
                <a:gridCol w="577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6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Function</a:t>
                      </a:r>
                    </a:p>
                  </a:txBody>
                  <a:tcPr marL="56237" marR="44990" marT="84356" marB="787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</a:rPr>
                        <a:t>Description</a:t>
                      </a:r>
                    </a:p>
                  </a:txBody>
                  <a:tcPr marL="56237" marR="44990" marT="84356" marB="787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2B6DAD"/>
                          </a:solidFill>
                          <a:effectLst/>
                          <a:hlinkClick r:id="rId2" tooltip="Python all()"/>
                        </a:rPr>
                        <a:t>all()</a:t>
                      </a:r>
                      <a:endParaRPr lang="en-US" sz="1600" dirty="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 True if all elements of the tuple are true (or if the tuple is empty).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3" tooltip="Python any()"/>
                        </a:rPr>
                        <a:t>any()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 True if any element of the tuple is true. If the tuple is empty, return False.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4" tooltip="Python enumerate()"/>
                        </a:rPr>
                        <a:t>enumerate()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 an enumerate object. It contains the index and value of all the items of tuple as pairs.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5" tooltip="Python len()"/>
                        </a:rPr>
                        <a:t>len()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 the length (the number of items) in the tuple.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6" tooltip="Python max()"/>
                        </a:rPr>
                        <a:t>max()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 the largest item in the tuple.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7" tooltip="Python min()"/>
                        </a:rPr>
                        <a:t>min()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 the smallest item in the tuple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8" tooltip="Python sorted()"/>
                        </a:rPr>
                        <a:t>sorted()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Take elements in the tuple and return a new sorted list (does not sort the tuple itself).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9" tooltip="Python sum()"/>
                        </a:rPr>
                        <a:t>sum()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Retrun the sum of all elements in the tuple.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2B6DAD"/>
                          </a:solidFill>
                          <a:effectLst/>
                          <a:hlinkClick r:id="rId10" tooltip="Python tuple()"/>
                        </a:rPr>
                        <a:t>tuple()</a:t>
                      </a:r>
                      <a:endParaRPr lang="en-US" sz="1600" dirty="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Convert an </a:t>
                      </a:r>
                      <a:r>
                        <a:rPr lang="en-US" sz="1600" dirty="0" err="1">
                          <a:effectLst/>
                        </a:rPr>
                        <a:t>iterable</a:t>
                      </a:r>
                      <a:r>
                        <a:rPr lang="en-US" sz="1600" dirty="0">
                          <a:effectLst/>
                        </a:rPr>
                        <a:t> (list, string, set, dictionary) to a tuple.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5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are more efficient than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use tuple for heterogeneous (different) datatypes and list for homogeneous (similar) datatypes.</a:t>
            </a:r>
          </a:p>
          <a:p>
            <a:r>
              <a:rPr lang="en-US" dirty="0"/>
              <a:t>Since tuple are immutable, iterating through tuple is faster than with list. So there is a slight performance boost. They are more simpler in nature.</a:t>
            </a:r>
          </a:p>
          <a:p>
            <a:r>
              <a:rPr lang="en-US" dirty="0"/>
              <a:t>Tuples that contain immutable elements can be used as key for a dictionary. With list, this is not possible.</a:t>
            </a:r>
          </a:p>
          <a:p>
            <a:r>
              <a:rPr lang="en-US" dirty="0"/>
              <a:t>If you have data that doesn't change, implementing it as tuple will guarantee that it remains write-protected.</a:t>
            </a: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1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A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2800" dirty="0"/>
              <a:t> is a piece of code that performs a task of some kind.</a:t>
            </a:r>
          </a:p>
          <a:p>
            <a:pPr lvl="1">
              <a:defRPr/>
            </a:pPr>
            <a:r>
              <a:rPr lang="en-US" sz="2400" dirty="0"/>
              <a:t>A function has a name that is used when we need for the task to be executed. Asking that the task be executed is referred to as “calling” the function.</a:t>
            </a:r>
            <a:br>
              <a:rPr lang="en-US" sz="2400" dirty="0"/>
            </a:br>
            <a:endParaRPr lang="en-US" sz="2400" dirty="0"/>
          </a:p>
          <a:p>
            <a:pPr lvl="1">
              <a:defRPr/>
            </a:pPr>
            <a:r>
              <a:rPr lang="en-US" sz="2400" dirty="0"/>
              <a:t>Some functions need one or more pieces of input when they are called. Others do not.</a:t>
            </a:r>
            <a:br>
              <a:rPr lang="en-US" sz="2400" dirty="0"/>
            </a:br>
            <a:endParaRPr lang="en-US" sz="2400" dirty="0"/>
          </a:p>
          <a:p>
            <a:pPr lvl="1">
              <a:defRPr/>
            </a:pPr>
            <a:r>
              <a:rPr lang="en-US" sz="2400" dirty="0"/>
              <a:t>Some functions give back a value; others do not. If a function gives back a value, this is referred to as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“returning” </a:t>
            </a:r>
            <a:r>
              <a:rPr lang="en-US" sz="2400" dirty="0"/>
              <a:t>the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2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0" y="294735"/>
            <a:ext cx="6400800" cy="731838"/>
          </a:xfrm>
        </p:spPr>
        <p:txBody>
          <a:bodyPr>
            <a:normAutofit/>
          </a:bodyPr>
          <a:lstStyle/>
          <a:p>
            <a:r>
              <a:rPr lang="en-US" sz="4000" dirty="0"/>
              <a:t>Basic String Operations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815" y="1191546"/>
            <a:ext cx="9605913" cy="4492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astring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[3:7])           					 =&gt; lo w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astring.startswith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("Hello"))  			 =&gt; true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astring.endswith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asdfasdfasdf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")) </a:t>
            </a:r>
            <a:r>
              <a:rPr lang="fa-IR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=&gt; false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There is no function to reverse a string but we can do like this: 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astring</a:t>
            </a:r>
            <a:r>
              <a:rPr lang="en-US" dirty="0">
                <a:solidFill>
                  <a:srgbClr val="C00000"/>
                </a:solidFill>
              </a:rPr>
              <a:t>[::-1])           			</a:t>
            </a:r>
            <a:r>
              <a:rPr lang="fa-IR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 =&gt; !</a:t>
            </a:r>
            <a:r>
              <a:rPr lang="en-US" dirty="0" err="1">
                <a:solidFill>
                  <a:srgbClr val="C00000"/>
                </a:solidFill>
              </a:rPr>
              <a:t>dlrow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olleH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628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931"/>
            <a:ext cx="10972800" cy="11430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Defining Functions</a:t>
            </a:r>
            <a:endParaRPr lang="en-US"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C8FCD6CE-5B60-4592-A840-005B7D147F22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381125"/>
            <a:ext cx="4059238" cy="920750"/>
            <a:chOff x="2496" y="1148"/>
            <a:chExt cx="2557" cy="580"/>
          </a:xfrm>
        </p:grpSpPr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CD0BC33E-AA2C-4B3C-8DB2-0F8A3668E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148"/>
              <a:ext cx="25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name and its arguments.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BCD282D9-D260-4BB3-AF83-392F85D74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48366C96-B6AC-459F-87A8-EFD4F78D2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FCB339C-DA64-40C4-AA57-B0EF09A0ED3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365250"/>
            <a:ext cx="4376738" cy="996950"/>
            <a:chOff x="0" y="1148"/>
            <a:chExt cx="2757" cy="628"/>
          </a:xfrm>
        </p:grpSpPr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A7964FEE-CF2C-4E28-918A-670FA552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48"/>
              <a:ext cx="27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definition begins with </a:t>
              </a:r>
              <a:r>
                <a:rPr lang="ja-JP" altLang="en-US" sz="2000" dirty="0">
                  <a:latin typeface="Arial" panose="020B0604020202020204" pitchFamily="34" charset="0"/>
                </a:rPr>
                <a:t>“</a:t>
              </a:r>
              <a:r>
                <a:rPr lang="en-US" altLang="ja-JP" sz="2000" dirty="0">
                  <a:latin typeface="Arial" panose="020B0604020202020204" pitchFamily="34" charset="0"/>
                </a:rPr>
                <a:t>def.</a:t>
              </a:r>
              <a:r>
                <a:rPr lang="ja-JP" altLang="en-US" sz="2000" dirty="0">
                  <a:latin typeface="Arial" panose="020B0604020202020204" pitchFamily="34" charset="0"/>
                </a:rPr>
                <a:t>”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420BF2A-5FB1-4DDA-BEE7-0C5BE0230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B2238B74-31ED-40FD-A8A3-CB4BB4A3D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get_final_answer</a:t>
            </a:r>
            <a:r>
              <a:rPr lang="en-US" altLang="en-US" sz="2000" b="1" dirty="0">
                <a:latin typeface="Courier New" panose="02070309020205020404" pitchFamily="49" charset="0"/>
              </a:rPr>
              <a:t>(filename):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ja-JP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“““</a:t>
            </a:r>
            <a:r>
              <a:rPr lang="en-US" altLang="ja-JP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Documentation String</a:t>
            </a:r>
            <a:r>
              <a:rPr lang="ja-JP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”””</a:t>
            </a:r>
            <a:r>
              <a:rPr lang="en-US" altLang="ja-JP" sz="2000" b="1" dirty="0">
                <a:latin typeface="Courier New" panose="02070309020205020404" pitchFamily="49" charset="0"/>
              </a:rPr>
              <a:t/>
            </a:r>
            <a:br>
              <a:rPr lang="en-US" altLang="ja-JP" sz="2000" b="1" dirty="0">
                <a:latin typeface="Courier New" panose="02070309020205020404" pitchFamily="49" charset="0"/>
              </a:rPr>
            </a:br>
            <a:r>
              <a:rPr lang="en-US" altLang="ja-JP" sz="2000" b="1" dirty="0">
                <a:latin typeface="Courier New" panose="02070309020205020404" pitchFamily="49" charset="0"/>
              </a:rPr>
              <a:t> line1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line2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en-US" alt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total_counter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2A534E27-A1AB-4F32-8235-28F866EB526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962401"/>
            <a:ext cx="4535488" cy="1539875"/>
            <a:chOff x="2592" y="2496"/>
            <a:chExt cx="2857" cy="970"/>
          </a:xfrm>
        </p:grpSpPr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E1FD9A94-8160-4527-B84E-8E6604AF1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020"/>
              <a:ext cx="26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The keyword </a:t>
              </a:r>
              <a:r>
                <a:rPr lang="ja-JP" altLang="en-US" sz="2000" dirty="0">
                  <a:latin typeface="Arial" panose="020B0604020202020204" pitchFamily="34" charset="0"/>
                </a:rPr>
                <a:t>‘</a:t>
              </a:r>
              <a:r>
                <a:rPr lang="en-US" altLang="ja-JP" sz="2000" dirty="0">
                  <a:latin typeface="Arial" panose="020B0604020202020204" pitchFamily="34" charset="0"/>
                </a:rPr>
                <a:t>return</a:t>
              </a:r>
              <a:r>
                <a:rPr lang="ja-JP" altLang="en-US" sz="2000" dirty="0">
                  <a:latin typeface="Arial" panose="020B0604020202020204" pitchFamily="34" charset="0"/>
                </a:rPr>
                <a:t>’</a:t>
              </a:r>
              <a:r>
                <a:rPr lang="en-US" altLang="ja-JP" sz="2000" dirty="0">
                  <a:latin typeface="Arial" panose="020B0604020202020204" pitchFamily="34" charset="0"/>
                </a:rPr>
                <a:t> indicates the </a:t>
              </a:r>
              <a:br>
                <a:rPr lang="en-US" altLang="ja-JP" sz="2000" dirty="0">
                  <a:latin typeface="Arial" panose="020B0604020202020204" pitchFamily="34" charset="0"/>
                </a:rPr>
              </a:br>
              <a:r>
                <a:rPr lang="en-US" altLang="ja-JP" sz="2000" dirty="0">
                  <a:latin typeface="Arial" panose="020B0604020202020204" pitchFamily="34" charset="0"/>
                </a:rPr>
                <a:t>value to be sent back to the caller.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FE5E4F0-AB8E-4BCF-8986-3DA17AF30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E7806947-6AF8-47ED-B26B-E3D27F94CC2D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3200401"/>
            <a:ext cx="3860800" cy="2308225"/>
            <a:chOff x="0" y="2304"/>
            <a:chExt cx="2432" cy="1454"/>
          </a:xfrm>
        </p:grpSpPr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A8A439E6-8FB7-4995-80F8-792535C18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24"/>
              <a:ext cx="2432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The indentation matters…</a:t>
              </a:r>
            </a:p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First line with less 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indentation is considered to be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outside of the function definition.</a:t>
              </a:r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5BD03F15-45BA-4032-8300-5CEBBC674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304"/>
              <a:ext cx="768" cy="62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6994AB1B-8D7B-4926-ADF6-4516072BCDB8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6019800"/>
            <a:ext cx="853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/>
              <a:t>No header file or declaration of </a:t>
            </a:r>
            <a:r>
              <a:rPr lang="en-US" altLang="en-US" u="sng"/>
              <a:t>types</a:t>
            </a:r>
            <a:r>
              <a:rPr lang="en-US" altLang="en-US"/>
              <a:t> of function or arguments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15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Calling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The syntax for a function call is: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b="1" dirty="0">
                <a:latin typeface="Courier New" panose="02070309020205020404" pitchFamily="49" charset="0"/>
              </a:rPr>
              <a:t>(x, y):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</a:t>
            </a:r>
            <a:r>
              <a:rPr lang="en-US" alt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</a:rPr>
              <a:t> x * y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myfun</a:t>
            </a:r>
            <a:r>
              <a:rPr lang="en-US" altLang="en-US" b="1" dirty="0">
                <a:latin typeface="Courier New" panose="02070309020205020404" pitchFamily="49" charset="0"/>
              </a:rPr>
              <a:t>(3, 4)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12</a:t>
            </a:r>
          </a:p>
          <a:p>
            <a:r>
              <a:rPr lang="en-US" altLang="en-US" sz="2800" dirty="0"/>
              <a:t>Parameters in Python are </a:t>
            </a:r>
            <a:r>
              <a:rPr lang="en-US" altLang="en-US" sz="2800" i="1" dirty="0"/>
              <a:t>Call by Assignment</a:t>
            </a:r>
          </a:p>
          <a:p>
            <a:pPr lvl="1"/>
            <a:r>
              <a:rPr lang="en-US" altLang="en-US" sz="2600" dirty="0"/>
              <a:t>Old values for the variables that are parameter names are hidden, and these variables are simply made to refer to the new values</a:t>
            </a:r>
          </a:p>
          <a:p>
            <a:pPr lvl="1"/>
            <a:r>
              <a:rPr lang="en-US" altLang="en-US" sz="2600" dirty="0"/>
              <a:t>All assignment in Python, including binding function parameters, uses reference semantics.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30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Functions without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dirty="0"/>
              <a:t>All</a:t>
            </a:r>
            <a:r>
              <a:rPr lang="en-US" altLang="en-US" sz="2800" dirty="0"/>
              <a:t> functions in Python have a return value, even if no </a:t>
            </a:r>
            <a:r>
              <a:rPr lang="en-US" altLang="en-US" sz="2800" i="1" dirty="0">
                <a:solidFill>
                  <a:schemeClr val="accent2"/>
                </a:solidFill>
              </a:rPr>
              <a:t>return</a:t>
            </a:r>
            <a:r>
              <a:rPr lang="en-US" altLang="en-US" sz="2800" dirty="0"/>
              <a:t> line inside the code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Functions without a </a:t>
            </a:r>
            <a:r>
              <a:rPr lang="en-US" altLang="en-US" sz="2800" i="1" dirty="0">
                <a:solidFill>
                  <a:schemeClr val="accent2"/>
                </a:solidFill>
              </a:rPr>
              <a:t>return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return</a:t>
            </a:r>
            <a:r>
              <a:rPr lang="en-US" altLang="en-US" sz="2800" dirty="0"/>
              <a:t> the special value </a:t>
            </a:r>
            <a:r>
              <a:rPr lang="en-US" altLang="en-US" sz="2800" i="1" dirty="0">
                <a:solidFill>
                  <a:schemeClr val="accent2"/>
                </a:solidFill>
              </a:rPr>
              <a:t>None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None</a:t>
            </a:r>
            <a:r>
              <a:rPr lang="en-US" altLang="en-US" dirty="0"/>
              <a:t> is a special constant in the language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None</a:t>
            </a:r>
            <a:r>
              <a:rPr lang="en-US" altLang="en-US" dirty="0"/>
              <a:t> is used like </a:t>
            </a:r>
            <a:r>
              <a:rPr lang="en-US" altLang="en-US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void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chemeClr val="accent2"/>
                </a:solidFill>
              </a:rPr>
              <a:t>nil</a:t>
            </a:r>
            <a:r>
              <a:rPr lang="en-US" altLang="en-US" dirty="0"/>
              <a:t> in other languages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None</a:t>
            </a:r>
            <a:r>
              <a:rPr lang="en-US" altLang="en-US" dirty="0"/>
              <a:t> is also logically equivalent to False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interpreter</a:t>
            </a:r>
            <a:r>
              <a:rPr lang="ja-JP" altLang="en-US" dirty="0"/>
              <a:t>’</a:t>
            </a:r>
            <a:r>
              <a:rPr lang="en-US" altLang="ja-JP" dirty="0"/>
              <a:t>s REPL </a:t>
            </a:r>
            <a:r>
              <a:rPr lang="en-US" altLang="ja-JP" dirty="0" err="1"/>
              <a:t>doesn</a:t>
            </a:r>
            <a:r>
              <a:rPr lang="ja-JP" altLang="en-US" dirty="0"/>
              <a:t>’</a:t>
            </a:r>
            <a:r>
              <a:rPr lang="en-US" altLang="ja-JP" dirty="0"/>
              <a:t>t print </a:t>
            </a:r>
            <a:r>
              <a:rPr lang="en-US" altLang="ja-JP" dirty="0">
                <a:solidFill>
                  <a:schemeClr val="accent2"/>
                </a:solidFill>
              </a:rPr>
              <a:t>None</a:t>
            </a:r>
            <a:endParaRPr lang="en-US" alt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592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 overloading? No.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There is no function overloading in Python</a:t>
            </a:r>
          </a:p>
          <a:p>
            <a:pPr lvl="1"/>
            <a:r>
              <a:rPr lang="en-US" altLang="en-US" dirty="0"/>
              <a:t>Unlike C++, a Python function is specified by its name alone</a:t>
            </a:r>
          </a:p>
          <a:p>
            <a:pPr marL="508000" lvl="2" indent="0">
              <a:buNone/>
            </a:pPr>
            <a:r>
              <a:rPr lang="en-US" altLang="en-US" dirty="0"/>
              <a:t>The number, order, names, or types of arguments </a:t>
            </a:r>
            <a:r>
              <a:rPr lang="en-US" altLang="en-US" i="1" dirty="0"/>
              <a:t>cannot</a:t>
            </a:r>
            <a:r>
              <a:rPr lang="en-US" altLang="en-US" dirty="0"/>
              <a:t> be used to distinguish between two functions with the same name</a:t>
            </a:r>
          </a:p>
          <a:p>
            <a:pPr lvl="1"/>
            <a:r>
              <a:rPr lang="en-US" altLang="en-US" dirty="0"/>
              <a:t>Two different functions can</a:t>
            </a:r>
            <a:r>
              <a:rPr lang="ja-JP" altLang="en-US" dirty="0"/>
              <a:t>’</a:t>
            </a:r>
            <a:r>
              <a:rPr lang="en-US" altLang="ja-JP" dirty="0"/>
              <a:t>t have the same name, even if they have different arguments</a:t>
            </a:r>
            <a:endParaRPr lang="en-US" alt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368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Default Values for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You can provide default values for a function</a:t>
            </a:r>
            <a:r>
              <a:rPr lang="ja-JP" altLang="en-US" dirty="0"/>
              <a:t>’</a:t>
            </a:r>
            <a:r>
              <a:rPr lang="en-US" altLang="ja-JP" dirty="0"/>
              <a:t>s arguments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These arguments are optional when the function is called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hlink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(b, c=3, d=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>
                <a:latin typeface="Courier New" panose="02070309020205020404" pitchFamily="49" charset="0"/>
              </a:rPr>
              <a:t>):</a:t>
            </a:r>
            <a:br>
              <a:rPr lang="en-US" altLang="ja-JP" dirty="0">
                <a:latin typeface="Courier New" panose="02070309020205020404" pitchFamily="49" charset="0"/>
              </a:rPr>
            </a:br>
            <a:r>
              <a:rPr lang="en-US" altLang="ja-JP" dirty="0">
                <a:latin typeface="Courier New" panose="02070309020205020404" pitchFamily="49" charset="0"/>
              </a:rPr>
              <a:t>         </a:t>
            </a:r>
            <a:r>
              <a:rPr lang="en-US" altLang="ja-JP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ja-JP" dirty="0">
                <a:latin typeface="Courier New" panose="02070309020205020404" pitchFamily="49" charset="0"/>
              </a:rPr>
              <a:t> b + c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(5,3,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(5,3)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(5)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/>
              <a:t>All of the above function calls return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88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Keyword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Can call a function with some/all of its arguments out of order as long as you specify their names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 def foo(</a:t>
            </a:r>
            <a:r>
              <a:rPr lang="en-U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x,y,z</a:t>
            </a: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): return(2*x,4*y,8*z)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 foo(2,3,4)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(4, 12, 32)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 foo(z=4, y=2, x=3)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(6, 8, 32)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 foo(-2, z=-4, y=-3)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(-4, -12, -32)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Can be combined with defaults, too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foo(x=1,y=2,z=3): return(2*x,4*y,8*z)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foo()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(2, 8, 24)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foo(z=100)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(2, 8, 800)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37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Python and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58050" algn="r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Dynamic typing</a:t>
            </a:r>
            <a:r>
              <a:rPr lang="en-US" altLang="en-US" i="1" dirty="0">
                <a:solidFill>
                  <a:srgbClr val="000000"/>
                </a:solidFill>
              </a:rPr>
              <a:t>: </a:t>
            </a:r>
            <a:r>
              <a:rPr lang="en-US" altLang="en-US" dirty="0"/>
              <a:t>Python determines the data types of </a:t>
            </a:r>
            <a:r>
              <a:rPr lang="en-US" altLang="en-US" i="1" dirty="0">
                <a:solidFill>
                  <a:schemeClr val="accent2"/>
                </a:solidFill>
              </a:rPr>
              <a:t>variable bindings</a:t>
            </a:r>
            <a:r>
              <a:rPr lang="en-US" altLang="en-US" dirty="0"/>
              <a:t> in a program automatically</a:t>
            </a:r>
            <a:endParaRPr lang="en-US" altLang="en-US" i="1" dirty="0">
              <a:solidFill>
                <a:schemeClr val="accent2"/>
              </a:solidFill>
            </a:endParaRPr>
          </a:p>
          <a:p>
            <a:pPr>
              <a:tabLst>
                <a:tab pos="7258050" algn="r"/>
              </a:tabLst>
            </a:pPr>
            <a:r>
              <a:rPr lang="en-US" altLang="en-US" b="1" dirty="0"/>
              <a:t>Strong typing: </a:t>
            </a:r>
            <a:r>
              <a:rPr lang="en-US" altLang="en-US" dirty="0"/>
              <a:t>But Python</a:t>
            </a:r>
            <a:r>
              <a:rPr lang="ja-JP" altLang="en-US" dirty="0"/>
              <a:t>’</a:t>
            </a:r>
            <a:r>
              <a:rPr lang="en-US" altLang="ja-JP" dirty="0"/>
              <a:t>s not casual about types, it enforces the types of </a:t>
            </a:r>
            <a:r>
              <a:rPr lang="en-US" altLang="ja-JP" i="1" dirty="0">
                <a:solidFill>
                  <a:schemeClr val="accent2"/>
                </a:solidFill>
              </a:rPr>
              <a:t>objects</a:t>
            </a:r>
            <a:r>
              <a:rPr lang="en-US" altLang="ja-JP" dirty="0"/>
              <a:t>    </a:t>
            </a:r>
            <a:endParaRPr lang="en-US" altLang="ja-JP" i="1" dirty="0">
              <a:solidFill>
                <a:schemeClr val="accent2"/>
              </a:solidFill>
            </a:endParaRPr>
          </a:p>
          <a:p>
            <a:pPr>
              <a:tabLst>
                <a:tab pos="7258050" algn="r"/>
              </a:tabLst>
            </a:pPr>
            <a:r>
              <a:rPr lang="en-US" altLang="en-US" dirty="0"/>
              <a:t>For example, you can</a:t>
            </a:r>
            <a:r>
              <a:rPr lang="ja-JP" altLang="en-US" dirty="0"/>
              <a:t>’</a:t>
            </a:r>
            <a:r>
              <a:rPr lang="en-US" altLang="ja-JP" dirty="0"/>
              <a:t>t just append an integer</a:t>
            </a:r>
            <a:br>
              <a:rPr lang="en-US" altLang="ja-JP" dirty="0"/>
            </a:br>
            <a:r>
              <a:rPr lang="en-US" altLang="ja-JP" dirty="0"/>
              <a:t>to a string, but must first convert it to a string  </a:t>
            </a:r>
            <a:r>
              <a:rPr lang="en-US" altLang="ja-JP" dirty="0">
                <a:latin typeface="Courier New" panose="02070309020205020404" pitchFamily="49" charset="0"/>
              </a:rPr>
              <a:t> </a:t>
            </a:r>
          </a:p>
          <a:p>
            <a:pPr>
              <a:buNone/>
              <a:tabLst>
                <a:tab pos="7258050" algn="r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7258050" algn="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x = 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Courier New" panose="02070309020205020404" pitchFamily="49" charset="0"/>
              </a:rPr>
              <a:t>the answer is 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dirty="0">
                <a:solidFill>
                  <a:srgbClr val="FF3300"/>
                </a:solidFill>
                <a:latin typeface="Courier New" panose="02070309020205020404" pitchFamily="49" charset="0"/>
              </a:rPr>
              <a:t># x bound to a string</a:t>
            </a:r>
          </a:p>
          <a:p>
            <a:pPr>
              <a:buNone/>
              <a:tabLst>
                <a:tab pos="7258050" algn="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y = 23      </a:t>
            </a: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# y bound to an integer.</a:t>
            </a:r>
          </a:p>
          <a:p>
            <a:pPr>
              <a:buNone/>
              <a:tabLst>
                <a:tab pos="7258050" algn="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dirty="0">
                <a:latin typeface="Courier New" panose="02070309020205020404" pitchFamily="49" charset="0"/>
              </a:rPr>
              <a:t> x + y   </a:t>
            </a: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# Python will complain!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181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Functions are first-class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3200" dirty="0"/>
              <a:t>Functions can be used as any other datatype,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Arguments to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 values of functions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Assigned to variables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Parts of tuples, lists,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square</a:t>
            </a:r>
            <a:r>
              <a:rPr lang="en-US" altLang="en-US" dirty="0">
                <a:latin typeface="Courier New" panose="02070309020205020404" pitchFamily="49" charset="0"/>
              </a:rPr>
              <a:t>(x):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x*x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applier</a:t>
            </a:r>
            <a:r>
              <a:rPr lang="en-US" altLang="en-US" dirty="0">
                <a:latin typeface="Courier New" panose="02070309020205020404" pitchFamily="49" charset="0"/>
              </a:rPr>
              <a:t>(q, x):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q(x)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applier(square, 7)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441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Use case: Car</a:t>
            </a:r>
            <a:r>
              <a:rPr lang="fa-IR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rgbClr val="C00000"/>
                </a:solidFill>
              </a:rPr>
              <a:t>Rental</a:t>
            </a:r>
          </a:p>
        </p:txBody>
      </p:sp>
    </p:spTree>
    <p:extLst>
      <p:ext uri="{BB962C8B-B14F-4D97-AF65-F5344CB8AC3E}">
        <p14:creationId xmlns:p14="http://schemas.microsoft.com/office/powerpoint/2010/main" val="18674189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Use case: Car</a:t>
            </a:r>
            <a:r>
              <a:rPr lang="fa-IR" dirty="0"/>
              <a:t> </a:t>
            </a:r>
            <a:r>
              <a:rPr lang="en-US" dirty="0"/>
              <a:t>Rental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02936" y="1569003"/>
            <a:ext cx="99547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goal of this use case is to calculate the money one should pay when renting a car.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Surely this money will be affected by the kind of car, distance, kind of petrol, number of days…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 in this use case, there is a couple of questions that a user answers then the amount of money one should pay will be printed.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030389"/>
          </a:xfrm>
        </p:spPr>
        <p:txBody>
          <a:bodyPr>
            <a:normAutofit/>
          </a:bodyPr>
          <a:lstStyle/>
          <a:p>
            <a:r>
              <a:rPr lang="en-US" sz="4000" dirty="0"/>
              <a:t>The If-Statement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405890" y="1634990"/>
            <a:ext cx="5607652" cy="40965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Semantics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>
              <a:defRPr/>
            </a:pPr>
            <a:r>
              <a:rPr lang="en-US" dirty="0"/>
              <a:t> the condition is evaluated</a:t>
            </a:r>
            <a:br>
              <a:rPr lang="en-US" dirty="0"/>
            </a:br>
            <a:endParaRPr lang="en-US" dirty="0"/>
          </a:p>
          <a:p>
            <a:pPr lvl="1">
              <a:defRPr/>
            </a:pPr>
            <a:r>
              <a:rPr lang="en-US" dirty="0"/>
              <a:t> if the condition is true, </a:t>
            </a:r>
          </a:p>
          <a:p>
            <a:pPr marL="457200" lvl="1" indent="0">
              <a:buNone/>
              <a:defRPr/>
            </a:pPr>
            <a:r>
              <a:rPr lang="en-US" dirty="0"/>
              <a:t>	the list of statements is </a:t>
            </a:r>
          </a:p>
          <a:p>
            <a:pPr marL="457200" lvl="1" indent="0">
              <a:buNone/>
              <a:defRPr/>
            </a:pPr>
            <a:r>
              <a:rPr lang="en-US" dirty="0"/>
              <a:t>	executed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5E0301-5EB9-4032-9952-CF6F864448B4}"/>
              </a:ext>
            </a:extLst>
          </p:cNvPr>
          <p:cNvGrpSpPr>
            <a:grpSpLocks/>
          </p:cNvGrpSpPr>
          <p:nvPr/>
        </p:nvGrpSpPr>
        <p:grpSpPr bwMode="auto">
          <a:xfrm>
            <a:off x="7811610" y="1352162"/>
            <a:ext cx="2743200" cy="4572000"/>
            <a:chOff x="3888" y="1056"/>
            <a:chExt cx="1728" cy="28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5016F8-25EE-4BA2-BF83-280EECFD0F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0" y="1056"/>
              <a:ext cx="1656" cy="2880"/>
              <a:chOff x="3960" y="1056"/>
              <a:chExt cx="1656" cy="2880"/>
            </a:xfrm>
          </p:grpSpPr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E157F299-C757-46CC-AFCA-31B8B2CE7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993671">
                <a:off x="3984" y="1356"/>
                <a:ext cx="624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A3E13E72-C17B-436A-98A6-CCE75C37B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3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B582F32-3994-43D8-8425-45182B3B1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5E176892-ED67-4622-BC6A-9F52E52C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4BDFAEEE-09D0-4168-BF79-F48ED6489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736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CFBED9AD-254D-4653-9AEC-964EB14B2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C05121A5-A4D2-4945-ABF0-CADFB340B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0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FC75ED47-5B4D-4931-BEE0-D6A8E132A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4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1DE46598-9ED4-40AA-ABD1-3477C99F6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12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462A478D-AF1E-452A-9222-5D3982076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92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A04CA5F3-7A1D-4D9A-9BA0-9DFA09A57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5" y="1269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dirty="0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0" name="Text Box 17">
                <a:extLst>
                  <a:ext uri="{FF2B5EF4-FFF2-40B4-BE49-F238E27FC236}">
                    <a16:creationId xmlns:a16="http://schemas.microsoft.com/office/drawing/2014/main" id="{980C016E-08B6-467D-97AB-FF5E4A088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35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0BEFF734-10A6-4106-B089-5143C7F1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488"/>
              <a:ext cx="5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Cond</a:t>
              </a:r>
              <a:endPara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7650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Useful functions for doing this example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48411" y="1569003"/>
            <a:ext cx="1053916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Raw_input</a:t>
            </a:r>
            <a:r>
              <a:rPr lang="en-US" dirty="0"/>
              <a:t>():  interact with the outside world to get input, It has been in python 2.7 for getting string, now we can use the input in python 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Quit(): here we used this function to exit of the loop when the user press q.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in : check to see if the input is not in a list or Array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Global: module scope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92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8DA-C23F-4F63-8D9C-5A2533B8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C4F4-1AC9-4E53-AB31-BB433753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six classes which helps to choose various features of a car for hiring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4780B-8575-403A-B94A-ED272536A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" y="2413261"/>
            <a:ext cx="6777872" cy="32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91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84A-6D9F-404E-B91F-49FDC543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552-633D-4355-8FBC-6DD952F4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includes some classes about the detailed information of the customer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B2216-B0BD-42AC-AA32-A9136F7E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2139884"/>
            <a:ext cx="7494310" cy="32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0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Getting information of the customer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5D0678C-C63A-470D-A8F4-E90EBFF3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026" y="1597638"/>
            <a:ext cx="9491870" cy="4114799"/>
          </a:xfrm>
        </p:spPr>
      </p:pic>
    </p:spTree>
    <p:extLst>
      <p:ext uri="{BB962C8B-B14F-4D97-AF65-F5344CB8AC3E}">
        <p14:creationId xmlns:p14="http://schemas.microsoft.com/office/powerpoint/2010/main" val="4036927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Choosing one of the car options available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5F853C-EC4F-484F-B124-F1985275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687" y="1407700"/>
            <a:ext cx="8600661" cy="4214524"/>
          </a:xfrm>
        </p:spPr>
      </p:pic>
    </p:spTree>
    <p:extLst>
      <p:ext uri="{BB962C8B-B14F-4D97-AF65-F5344CB8AC3E}">
        <p14:creationId xmlns:p14="http://schemas.microsoft.com/office/powerpoint/2010/main" val="320783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Automatic or Manual car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9036B9-5187-48A2-8440-E3C17CED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2817" y="1417638"/>
            <a:ext cx="9581322" cy="4247665"/>
          </a:xfrm>
        </p:spPr>
      </p:pic>
    </p:spTree>
    <p:extLst>
      <p:ext uri="{BB962C8B-B14F-4D97-AF65-F5344CB8AC3E}">
        <p14:creationId xmlns:p14="http://schemas.microsoft.com/office/powerpoint/2010/main" val="1963767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Ford Or Toyota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820D4-6B94-44D7-98D0-F505B7A5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599" y="1417638"/>
            <a:ext cx="9293087" cy="4207910"/>
          </a:xfrm>
        </p:spPr>
      </p:pic>
    </p:spTree>
    <p:extLst>
      <p:ext uri="{BB962C8B-B14F-4D97-AF65-F5344CB8AC3E}">
        <p14:creationId xmlns:p14="http://schemas.microsoft.com/office/powerpoint/2010/main" val="2887127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Fuel Preference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EB67AF-C8DC-4CC7-BF9F-33BA45295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391" y="1570383"/>
            <a:ext cx="9770166" cy="3995530"/>
          </a:xfrm>
        </p:spPr>
      </p:pic>
    </p:spTree>
    <p:extLst>
      <p:ext uri="{BB962C8B-B14F-4D97-AF65-F5344CB8AC3E}">
        <p14:creationId xmlns:p14="http://schemas.microsoft.com/office/powerpoint/2010/main" val="3985585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Rates of hiring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EB6D90-0660-4271-AAEC-51080B9D4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726" y="1427577"/>
            <a:ext cx="10578548" cy="4331598"/>
          </a:xfrm>
        </p:spPr>
      </p:pic>
    </p:spTree>
    <p:extLst>
      <p:ext uri="{BB962C8B-B14F-4D97-AF65-F5344CB8AC3E}">
        <p14:creationId xmlns:p14="http://schemas.microsoft.com/office/powerpoint/2010/main" val="2361630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https://github.com/wade12/ProgrammingForBigDataCA2CarRental/blob/master/carRentalApp.py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http://www.w3resource.com/python-exercises/python-conditional-statements-and-loop-exercises.php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https://www.learnpython.org/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000" dirty="0"/>
              <a:t>The If-Statement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5142" y="2064177"/>
            <a:ext cx="1066171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Syntax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2400" b="1" dirty="0">
                <a:solidFill>
                  <a:schemeClr val="folHlink"/>
                </a:solidFill>
              </a:rPr>
              <a:t>if &lt;condition&gt; :        </a:t>
            </a:r>
            <a:br>
              <a:rPr lang="en-US" sz="2400" b="1" dirty="0">
                <a:solidFill>
                  <a:schemeClr val="folHlink"/>
                </a:solidFill>
              </a:rPr>
            </a:br>
            <a:r>
              <a:rPr lang="en-US" sz="2400" b="1" dirty="0">
                <a:solidFill>
                  <a:schemeClr val="folHlink"/>
                </a:solidFill>
              </a:rPr>
              <a:t>	        &lt;list of statements&gt;</a:t>
            </a:r>
            <a:br>
              <a:rPr lang="en-US" sz="2400" b="1" dirty="0">
                <a:solidFill>
                  <a:schemeClr val="folHlink"/>
                </a:solidFill>
              </a:rPr>
            </a:br>
            <a:r>
              <a:rPr lang="en-US" sz="2400" b="1" dirty="0">
                <a:solidFill>
                  <a:schemeClr val="folHlink"/>
                </a:solidFill>
              </a:rPr>
              <a:t>             else :</a:t>
            </a:r>
            <a:br>
              <a:rPr lang="en-US" sz="2400" b="1" dirty="0">
                <a:solidFill>
                  <a:schemeClr val="folHlink"/>
                </a:solidFill>
              </a:rPr>
            </a:br>
            <a:r>
              <a:rPr lang="en-US" sz="2400" b="1" dirty="0">
                <a:solidFill>
                  <a:schemeClr val="folHlink"/>
                </a:solidFill>
              </a:rPr>
              <a:t>                 &lt;list of statements&gt;</a:t>
            </a:r>
            <a:r>
              <a:rPr lang="en-US" sz="2400" dirty="0" err="1">
                <a:solidFill>
                  <a:srgbClr val="FDFDFD"/>
                </a:solidFill>
              </a:rPr>
              <a:t>olon</a:t>
            </a:r>
            <a:r>
              <a:rPr lang="en-US" sz="2400" dirty="0">
                <a:solidFill>
                  <a:srgbClr val="FDFDFD"/>
                </a:solidFill>
              </a:rPr>
              <a:t> after else</a:t>
            </a:r>
            <a:br>
              <a:rPr lang="en-US" sz="2400" dirty="0">
                <a:solidFill>
                  <a:srgbClr val="FDFDFD"/>
                </a:solidFill>
              </a:rPr>
            </a:br>
            <a:endParaRPr lang="en-US" sz="2400" dirty="0">
              <a:solidFill>
                <a:srgbClr val="FDFDFD"/>
              </a:solidFill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Both lists must be indented.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283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C674-5119-45E0-A021-670D90D9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897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/>
              <a:t>If-Else-Statement examples</a:t>
            </a:r>
            <a:endParaRPr lang="en-GB" alt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432874" y="1085850"/>
            <a:ext cx="10531638" cy="5111496"/>
          </a:xfrm>
        </p:spPr>
        <p:txBody>
          <a:bodyPr vert="horz" lIns="81639" tIns="42452" rIns="81639" bIns="42452"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if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yearsWorked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&gt; 10 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bonus = 1000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else :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bonus = 500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age &gt;= 65 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price = 0.85 * price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+ 1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else 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nonSeniors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nonSeniors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+ 1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150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3626</TotalTime>
  <Words>3256</Words>
  <Application>Microsoft Office PowerPoint</Application>
  <PresentationFormat>Widescreen</PresentationFormat>
  <Paragraphs>556</Paragraphs>
  <Slides>80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80</vt:i4>
      </vt:variant>
    </vt:vector>
  </HeadingPairs>
  <TitlesOfParts>
    <vt:vector size="103" baseType="lpstr">
      <vt:lpstr>ＭＳ Ｐゴシック</vt:lpstr>
      <vt:lpstr>ＭＳ Ｐゴシック</vt:lpstr>
      <vt:lpstr>Arial</vt:lpstr>
      <vt:lpstr>Arial Narrow</vt:lpstr>
      <vt:lpstr>Calibri</vt:lpstr>
      <vt:lpstr>Consolas</vt:lpstr>
      <vt:lpstr>Courier New</vt:lpstr>
      <vt:lpstr>Franklin Gothic Book</vt:lpstr>
      <vt:lpstr>Gill Sans</vt:lpstr>
      <vt:lpstr>Helvetica</vt:lpstr>
      <vt:lpstr>Menlo</vt:lpstr>
      <vt:lpstr>msmincho</vt:lpstr>
      <vt:lpstr>Nimbus Roman No9 L</vt:lpstr>
      <vt:lpstr>Open Sans</vt:lpstr>
      <vt:lpstr>Symbol</vt:lpstr>
      <vt:lpstr>Tahoma</vt:lpstr>
      <vt:lpstr>Times New Roman</vt:lpstr>
      <vt:lpstr>Wingdings</vt:lpstr>
      <vt:lpstr>Wingdings 2</vt:lpstr>
      <vt:lpstr>UMKC_PPT4</vt:lpstr>
      <vt:lpstr>Custom Design</vt:lpstr>
      <vt:lpstr>UMKC_PPT1</vt:lpstr>
      <vt:lpstr>1_Custom Design</vt:lpstr>
      <vt:lpstr>COMP-SCI 5590 - 0001   Special Topics</vt:lpstr>
      <vt:lpstr>Objective</vt:lpstr>
      <vt:lpstr>String Formatting</vt:lpstr>
      <vt:lpstr>String Formatting: Example</vt:lpstr>
      <vt:lpstr>PowerPoint Presentation</vt:lpstr>
      <vt:lpstr>Basic String Operations</vt:lpstr>
      <vt:lpstr>The If-Statement</vt:lpstr>
      <vt:lpstr>The If-Statement</vt:lpstr>
      <vt:lpstr>If-Else-Statement examples</vt:lpstr>
      <vt:lpstr>For Loops: A Quick Review</vt:lpstr>
      <vt:lpstr>For Loops</vt:lpstr>
      <vt:lpstr>For Loops: Expected Result</vt:lpstr>
      <vt:lpstr>Indefinite Loops</vt:lpstr>
      <vt:lpstr>Indefinite Loop: Example</vt:lpstr>
      <vt:lpstr>Interactive Loops</vt:lpstr>
      <vt:lpstr>Interactive Loops: Example</vt:lpstr>
      <vt:lpstr>Sentinel Loops</vt:lpstr>
      <vt:lpstr>Sentinel Loop: Example</vt:lpstr>
      <vt:lpstr>File Loops</vt:lpstr>
      <vt:lpstr>File Loops: Example</vt:lpstr>
      <vt:lpstr>Nested Loops</vt:lpstr>
      <vt:lpstr>Nested Loops: Example</vt:lpstr>
      <vt:lpstr>Lists</vt:lpstr>
      <vt:lpstr>Basic Operations</vt:lpstr>
      <vt:lpstr>Indexing, Slicing</vt:lpstr>
      <vt:lpstr>Python List Methods </vt:lpstr>
      <vt:lpstr>Built-In Functions</vt:lpstr>
      <vt:lpstr>The Repetition Operator and Iterating over a List</vt:lpstr>
      <vt:lpstr>Indexing</vt:lpstr>
      <vt:lpstr>List Slicing</vt:lpstr>
      <vt:lpstr>Slicing Examples</vt:lpstr>
      <vt:lpstr>List Methods and Useful Built-in Functions (cont’d.)</vt:lpstr>
      <vt:lpstr>Changing Elements</vt:lpstr>
      <vt:lpstr>Addition</vt:lpstr>
      <vt:lpstr>Other built in function Examples </vt:lpstr>
      <vt:lpstr>List Methods and Useful Built-in Functions (cont’d.)</vt:lpstr>
      <vt:lpstr>Deletion</vt:lpstr>
      <vt:lpstr>Continued…</vt:lpstr>
      <vt:lpstr>Finding Items in Lists with the in Operator</vt:lpstr>
      <vt:lpstr>Continued…</vt:lpstr>
      <vt:lpstr>Copying Lists</vt:lpstr>
      <vt:lpstr>Copying Lists (cont’d.)</vt:lpstr>
      <vt:lpstr>Two-Dimensional Lists</vt:lpstr>
      <vt:lpstr>Two-Dimensional Lists (cont’d.)</vt:lpstr>
      <vt:lpstr>Tuples</vt:lpstr>
      <vt:lpstr>Tuples </vt:lpstr>
      <vt:lpstr>More examples</vt:lpstr>
      <vt:lpstr>..but.. Tuples are "immutable"</vt:lpstr>
      <vt:lpstr>Operations</vt:lpstr>
      <vt:lpstr>Basic Operations</vt:lpstr>
      <vt:lpstr>Indexing, Slicing</vt:lpstr>
      <vt:lpstr>Tuples and Assignment</vt:lpstr>
      <vt:lpstr>Tuples are Comparable</vt:lpstr>
      <vt:lpstr>Concatenation</vt:lpstr>
      <vt:lpstr>Deleting Tuple</vt:lpstr>
      <vt:lpstr>Sorting tuples</vt:lpstr>
      <vt:lpstr>Built In Functions</vt:lpstr>
      <vt:lpstr>Tuples are more efficient than lists</vt:lpstr>
      <vt:lpstr>Python Functions</vt:lpstr>
      <vt:lpstr>Defining Functions</vt:lpstr>
      <vt:lpstr>Calling a Function</vt:lpstr>
      <vt:lpstr>Functions without returns</vt:lpstr>
      <vt:lpstr>Function overloading? No.</vt:lpstr>
      <vt:lpstr>Default Values for Arguments</vt:lpstr>
      <vt:lpstr>Keyword Arguments</vt:lpstr>
      <vt:lpstr>Python and Types</vt:lpstr>
      <vt:lpstr>Functions are first-class objects</vt:lpstr>
      <vt:lpstr>PowerPoint Presentation</vt:lpstr>
      <vt:lpstr>Use case: Car Rental</vt:lpstr>
      <vt:lpstr>Useful functions for doing this example</vt:lpstr>
      <vt:lpstr>Module cars</vt:lpstr>
      <vt:lpstr>Module customer</vt:lpstr>
      <vt:lpstr>Getting information of the customer</vt:lpstr>
      <vt:lpstr>Choosing one of the car options available</vt:lpstr>
      <vt:lpstr>Automatic or Manual car</vt:lpstr>
      <vt:lpstr>Ford Or Toyota</vt:lpstr>
      <vt:lpstr>Fuel Preference</vt:lpstr>
      <vt:lpstr>Rates of hiring</vt:lpstr>
      <vt:lpstr>References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Ali, Liaquat  . (UMKC-Student)</cp:lastModifiedBy>
  <cp:revision>101</cp:revision>
  <dcterms:created xsi:type="dcterms:W3CDTF">2017-05-18T14:44:07Z</dcterms:created>
  <dcterms:modified xsi:type="dcterms:W3CDTF">2017-09-04T18:33:02Z</dcterms:modified>
</cp:coreProperties>
</file>