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305" r:id="rId51"/>
    <p:sldId id="306" r:id="rId52"/>
    <p:sldId id="307" r:id="rId53"/>
    <p:sldId id="309" r:id="rId54"/>
    <p:sldId id="310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AC6A37F-8428-423E-A7EB-3147D373EF7E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54A3586-5A07-4A8B-95FB-EBE7314F9D6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Picture 36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325944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24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0948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96432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0200"/>
            <a:ext cx="5354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964320"/>
            <a:ext cx="109724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712B3E1-C667-411E-86F2-C93197FCED8E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9/8/2017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28C286E-0092-46A0-BEB7-E40A2898C9A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24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109724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7070E2A7-7D52-4114-88ED-64E04FBD91F2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9/8/2017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ADB3B0E-9798-4E20-8F9A-6568117B1BC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eautiful-soup-4.readthedocs.io/en/latest/" TargetMode="External"/><Relationship Id="rId2" Type="http://schemas.openxmlformats.org/officeDocument/2006/relationships/hyperlink" Target="https://github.com/saria85/PythonProgramming-summer201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learnpython.org/" TargetMode="External"/><Relationship Id="rId5" Type="http://schemas.openxmlformats.org/officeDocument/2006/relationships/hyperlink" Target="https://www.slideshare.net/milkers/beautiful-soup?qid=64c9989d-94f7-4811-b310-2cd7cfcb272e&amp;v=&amp;b=&amp;from_search=6" TargetMode="External"/><Relationship Id="rId4" Type="http://schemas.openxmlformats.org/officeDocument/2006/relationships/hyperlink" Target="http://www.w3resource.com/python-exercises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2209680" y="181800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Lesson 3 python programming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2895480" y="380304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Sets, Dictionaries and Functions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operations on sets (I)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Union of two sets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elements that are in set </a:t>
            </a:r>
            <a:r>
              <a:rPr lang="en-US" sz="28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2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2800" b="1" u="sng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</a:t>
            </a:r>
            <a:r>
              <a:rPr lang="en-US" sz="2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set </a:t>
            </a:r>
            <a:r>
              <a:rPr lang="en-US" sz="28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= {11, 22,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bset = {12, 23,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Union of two sets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77933C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77933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| bset 
		{33, 22, 23, 11, 12}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" name="Picture 8"/>
          <p:cNvPicPr/>
          <p:nvPr/>
        </p:nvPicPr>
        <p:blipFill>
          <a:blip r:embed="rId2"/>
          <a:stretch/>
        </p:blipFill>
        <p:spPr>
          <a:xfrm>
            <a:off x="4565520" y="1747440"/>
            <a:ext cx="2692080" cy="1593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of two sets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944280" y="1600200"/>
            <a:ext cx="1043568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Intersection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elements that are in both sets A and 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= {11, 22,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bset = {12, 23,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Intersection of two sets: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31859C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31859C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&amp; bset
		{33}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5" name="Picture 7"/>
          <p:cNvPicPr/>
          <p:nvPr/>
        </p:nvPicPr>
        <p:blipFill>
          <a:blip r:embed="rId2"/>
          <a:stretch/>
        </p:blipFill>
        <p:spPr>
          <a:xfrm>
            <a:off x="7677360" y="1600200"/>
            <a:ext cx="2641320" cy="165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operations on sets (III)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904320" y="1981080"/>
            <a:ext cx="10495440" cy="411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Difference 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215968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215968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elements that are in A  but not in  B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= {11, 22,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bset = {12, 23, 33}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Difference: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aset – bset
		{11, 22}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8" name="Picture 9"/>
          <p:cNvPicPr/>
          <p:nvPr/>
        </p:nvPicPr>
        <p:blipFill>
          <a:blip r:embed="rId2"/>
          <a:stretch/>
        </p:blipFill>
        <p:spPr>
          <a:xfrm>
            <a:off x="8078040" y="1523880"/>
            <a:ext cx="2476440" cy="172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Boolean operations on sets (IV)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18740" y="1178781"/>
            <a:ext cx="10753920" cy="52617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Symmetric difference  of two sets</a:t>
            </a: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Contains all elements that are either 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set A  but not  in set B or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set B  but not in set A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aset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{11, 22, 33}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bset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{12, 23, 33}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Symmetric difference: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4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aset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^ </a:t>
            </a:r>
            <a:r>
              <a:rPr lang="en-US" sz="2400" b="0" strike="noStrike" spc="-1" dirty="0" err="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bset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{11, 12, 22, 23}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1" name="Picture 9"/>
          <p:cNvPicPr/>
          <p:nvPr/>
        </p:nvPicPr>
        <p:blipFill>
          <a:blip r:embed="rId2"/>
          <a:stretch/>
        </p:blipFill>
        <p:spPr>
          <a:xfrm>
            <a:off x="8452440" y="2097000"/>
            <a:ext cx="2939760" cy="166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DICTIONARIES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Dictionaries (I)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1321920" y="1222560"/>
            <a:ext cx="9680400" cy="4671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dictionary is a container that keeps associations between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values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 
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Keys are unique, but a value may be
associated with several keys.
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7218360" y="38466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4"/>
          <p:cNvSpPr/>
          <p:nvPr/>
        </p:nvSpPr>
        <p:spPr>
          <a:xfrm>
            <a:off x="2712960" y="3846600"/>
            <a:ext cx="1942920" cy="1942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5"/>
          <p:cNvSpPr/>
          <p:nvPr/>
        </p:nvSpPr>
        <p:spPr>
          <a:xfrm>
            <a:off x="3003120" y="4065480"/>
            <a:ext cx="6778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John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6"/>
          <p:cNvSpPr/>
          <p:nvPr/>
        </p:nvSpPr>
        <p:spPr>
          <a:xfrm>
            <a:off x="2793240" y="4932360"/>
            <a:ext cx="7038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Mike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7"/>
          <p:cNvSpPr/>
          <p:nvPr/>
        </p:nvSpPr>
        <p:spPr>
          <a:xfrm>
            <a:off x="3669120" y="4448520"/>
            <a:ext cx="6260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"/>
          <p:cNvSpPr/>
          <p:nvPr/>
        </p:nvSpPr>
        <p:spPr>
          <a:xfrm>
            <a:off x="3575160" y="5218200"/>
            <a:ext cx="746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9"/>
          <p:cNvSpPr/>
          <p:nvPr/>
        </p:nvSpPr>
        <p:spPr>
          <a:xfrm>
            <a:off x="7596000" y="406548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$15,000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10"/>
          <p:cNvSpPr/>
          <p:nvPr/>
        </p:nvSpPr>
        <p:spPr>
          <a:xfrm>
            <a:off x="7891200" y="456300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$12,000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1"/>
          <p:cNvSpPr/>
          <p:nvPr/>
        </p:nvSpPr>
        <p:spPr>
          <a:xfrm>
            <a:off x="7558200" y="5117040"/>
            <a:ext cx="11214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$30,000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12"/>
          <p:cNvSpPr/>
          <p:nvPr/>
        </p:nvSpPr>
        <p:spPr>
          <a:xfrm>
            <a:off x="3684600" y="4250160"/>
            <a:ext cx="3962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3"/>
          <p:cNvSpPr/>
          <p:nvPr/>
        </p:nvSpPr>
        <p:spPr>
          <a:xfrm>
            <a:off x="4279680" y="4633200"/>
            <a:ext cx="3330000" cy="66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4"/>
          <p:cNvSpPr/>
          <p:nvPr/>
        </p:nvSpPr>
        <p:spPr>
          <a:xfrm flipV="1">
            <a:off x="3481200" y="4746960"/>
            <a:ext cx="4461480" cy="36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5"/>
          <p:cNvSpPr/>
          <p:nvPr/>
        </p:nvSpPr>
        <p:spPr>
          <a:xfrm flipV="1">
            <a:off x="4297320" y="4250160"/>
            <a:ext cx="3350160" cy="11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6"/>
          <p:cNvSpPr/>
          <p:nvPr/>
        </p:nvSpPr>
        <p:spPr>
          <a:xfrm>
            <a:off x="2265480" y="3570120"/>
            <a:ext cx="7113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Berlin Sans FB"/>
              </a:rPr>
              <a:t>Keys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17"/>
          <p:cNvSpPr/>
          <p:nvPr/>
        </p:nvSpPr>
        <p:spPr>
          <a:xfrm>
            <a:off x="8904600" y="3570120"/>
            <a:ext cx="9262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Berlin Sans FB"/>
              </a:rPr>
              <a:t>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Dictionaries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Each key/value pair is separated by a colon. 
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enclose the key/value pairs in braces,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create an empty dictionary:</a:t>
            </a: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{}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built-in function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dict()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a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loop to iterate over a dictionary</a:t>
            </a: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General format: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key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in 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dictionary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8877960" y="1166760"/>
            <a:ext cx="2381040" cy="1842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 and dictionaries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When the braces contain key/value pairs, they denote a dictionary, not a set.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only ambiguous case is an empty {}. By convention, it denotes an empty dictionary, not an empty set.
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You can create a duplicate copy of a dictionary using the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function:
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oldSalaries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(salaries)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109880" y="5310360"/>
            <a:ext cx="10280160" cy="33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salaries = { “John": 15000, “Ann": 30000, “Mike": 12000, “Mary": 15000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Some Dictionary Methods (cont’d.)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37" name="Content Placeholder 3"/>
          <p:cNvPicPr/>
          <p:nvPr/>
        </p:nvPicPr>
        <p:blipFill>
          <a:blip r:embed="rId2"/>
          <a:stretch/>
        </p:blipFill>
        <p:spPr>
          <a:xfrm>
            <a:off x="1428120" y="1700640"/>
            <a:ext cx="9335520" cy="4324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Accessing Dictionary Values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subscript operator [] is used to return the value associated with a key. 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statement:
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print(“Ann’s salary  is", salaries[“Ann"])</a:t>
            </a:r>
            <a:r>
              <a:rPr lang="en-US" sz="28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prints 3000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 that the dictionary is not a sequence-type container like a list. 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Even though the subscript operator is used with a dictionary, you cannot access the items by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index or position.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
 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value can only be accessed using its associated key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1388880" y="598320"/>
            <a:ext cx="8821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Objective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1262160" y="1998720"/>
            <a:ext cx="97898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Sets: Union, Intersection, Difference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Dictionaries: Update, Delete, Add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Functions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Web scraping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Searching For Keys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key supplied to the subscript operator must be a valid key in the dictionary or a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KeyError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exception will be raised. 
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find out whether a key is present in the dictionary, use the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(or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in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operator:
</a:t>
            </a: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“Ann" in salaries :
   print(“Ann’s salary is", salaries[“Ann”])
else :
   print(“Ann’s salary is not in my list.”)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Default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Often, you want to use a default value if a key is not present. For example, if there is no salary for Mike, you want to get an average salary instead.
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Instead of using the in operator, you can simply call the get method and pass the key and a default value. The default value is returned if there is no matching key.
</a:t>
            </a: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number = </a:t>
            </a:r>
            <a:r>
              <a:rPr lang="en-US" sz="2800" b="0" strike="noStrike" spc="-1" dirty="0" err="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salaries.get</a:t>
            </a:r>
            <a:r>
              <a:rPr lang="en-US" sz="2800" b="0" strike="noStrike" spc="-1" dirty="0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(“Mike", 17000)
print(“Salary: " + number)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Dictionaries are mutable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 = {'Alice' : 25, 'Bob' : 28}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saved = age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age['Bob'] = 29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
{'Bob': 29, 'Alice': 25}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saved
{'Bob': 29, 'Alice': 25}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Adding Elements to an Existing Dictionary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add a new key-value pair: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		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dictionary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] = </a:t>
            </a:r>
            <a:r>
              <a:rPr lang="en-US" sz="3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key exists in the dictionary, the value associated with it will be changed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Displaying contents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 = {'Alice' : 25, 'Carol': 'twenty-two'}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age.items()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3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dict_items([ ('Alice', 25), ('Carol', 'twenty-two')])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lang="en-US" sz="30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32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age.keys()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3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dict_keys([ 'Alice', 'Carol'])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age.values()</a:t>
            </a:r>
            <a:r>
              <a:rPr lang="en-US" sz="3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30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dict_values([28, 25, 'twenty-two'])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Updating dictionaries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 = {'Alice': 26 , 'Carol' : 22}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age.update({'Bob' : 29})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
{</a:t>
            </a:r>
            <a:r>
              <a:rPr lang="en-US" sz="2800" b="0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'Bob': 29</a:t>
            </a:r>
            <a:r>
              <a:rPr lang="en-US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'Carol': 22,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age.update({'Carol' : 23})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
{'Bob': 29, 'Carol': </a:t>
            </a:r>
            <a:r>
              <a:rPr lang="en-US" sz="2800" b="0" u="sng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r>
            <a:r>
              <a:rPr lang="en-US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Returning a value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 = {'Bob': 29, 'Carol': 23,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age.get('Bob')</a:t>
            </a: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29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age['Bob']
</a:t>
            </a: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29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Removaing a specific item (I)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 = {'Alice' : 26, 'Carol' : 'twenty-two'}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
{'Carol': 'twenty-two',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a.pop('Carol’)
'twenty-two’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
{'Alice':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981080" y="2646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Remove a random item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 = {'Bob': 29, 'Carol': 23,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age.popitem()
('Bob', 29)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{'Carol': 23, 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age.popitem()
('Carol', 23)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age
{'Alice': 26}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Avoiding Removal Errors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the key is not in the dictionary, the pop method raises a KeyError exception. 
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To prevent the exception from being raised, you can test for the key in the dictionary:
     </a:t>
            </a:r>
            <a:r>
              <a:rPr lang="en-US" sz="2800" b="0" strike="noStrike" spc="-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"Mike" in salaries :
     salaries.pop("Mike")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1" name="Picture 2"/>
          <p:cNvPicPr/>
          <p:nvPr/>
        </p:nvPicPr>
        <p:blipFill>
          <a:blip r:embed="rId2"/>
          <a:stretch/>
        </p:blipFill>
        <p:spPr>
          <a:xfrm>
            <a:off x="9392760" y="4132440"/>
            <a:ext cx="1541160" cy="154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the Number of Elements and Mixing Data Types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 function</a:t>
            </a:r>
            <a:r>
              <a:rPr lang="en-US" sz="32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used to obtain number of elements in a dictionary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 method</a:t>
            </a:r>
            <a:r>
              <a:rPr lang="en-US" sz="3200" b="0" strike="noStrike" spc="-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deletes all the elements in a dictionary, leaving it empty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Format: </a:t>
            </a: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dictionary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.clear()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Values stored in a single dictionary can be of different types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Ways Of Doing 
The Same Thing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5" name="TextShape 2"/>
          <p:cNvSpPr txBox="1"/>
          <p:nvPr/>
        </p:nvSpPr>
        <p:spPr>
          <a:xfrm>
            <a:off x="609480" y="161925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Lists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prerequisites = [“COP 2271c”, “Introduction to Computation and Programming”, 3]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- print(prerequisites[2])   # Prints the element at index 2</a:t>
            </a: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18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cheesePizza</a:t>
            </a: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{“Creamy garlic”, “Parmesan sauce”, “Cheese”, “Toasted Parmesan”}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"Toasted Parmesan" in </a:t>
            </a:r>
            <a:r>
              <a:rPr lang="en-US" sz="1800" b="0" strike="noStrike" spc="-1" dirty="0" err="1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cheesePizza</a:t>
            </a: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:
 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Dictionaries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salaries = {"John": 15000, "Ann": 30000, "Mike": 12000, "Mary": 15000 }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1F497D"/>
              </a:buClr>
              <a:buFont typeface="Arial"/>
              <a:buChar char="–"/>
            </a:pPr>
            <a:r>
              <a:rPr lang="en-US" sz="18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print("Ann’s salary  is", salaries["Ann"])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66" name="Picture 2"/>
          <p:cNvPicPr/>
          <p:nvPr/>
        </p:nvPicPr>
        <p:blipFill>
          <a:blip r:embed="rId2"/>
          <a:stretch/>
        </p:blipFill>
        <p:spPr>
          <a:xfrm>
            <a:off x="10242720" y="418320"/>
            <a:ext cx="1276200" cy="109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D40E71-C3E3-47DD-AB06-26DD1A3C1F5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055980"/>
            <a:ext cx="10972440" cy="114264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tx2">
                    <a:lumMod val="75000"/>
                  </a:schemeClr>
                </a:solidFill>
              </a:rPr>
              <a:t>function</a:t>
            </a:r>
            <a:r>
              <a:rPr lang="en-US" dirty="0"/>
              <a:t> is a piece of code that performs a task of some kind.</a:t>
            </a:r>
          </a:p>
          <a:p>
            <a:pPr lvl="1">
              <a:defRPr/>
            </a:pPr>
            <a:r>
              <a:rPr lang="en-US" dirty="0"/>
              <a:t>A function has a name that is used when we need for the task to be executed. Asking that the task be executed is referred to as “calling” the function.</a:t>
            </a:r>
            <a:br>
              <a:rPr lang="en-US" dirty="0"/>
            </a:br>
            <a:endParaRPr lang="en-US" dirty="0"/>
          </a:p>
          <a:p>
            <a:pPr lvl="1">
              <a:defRPr/>
            </a:pPr>
            <a:r>
              <a:rPr lang="en-US" dirty="0"/>
              <a:t>Some functions need one or more pieces of input when they are called. Others do not.</a:t>
            </a:r>
            <a:br>
              <a:rPr lang="en-US" dirty="0"/>
            </a:br>
            <a:endParaRPr lang="en-US" dirty="0"/>
          </a:p>
          <a:p>
            <a:pPr lvl="1">
              <a:defRPr/>
            </a:pPr>
            <a:r>
              <a:rPr lang="en-US" dirty="0"/>
              <a:t>Some functions give back a value; others do not. If a function gives back a value, this is referred to as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“returning” </a:t>
            </a:r>
            <a:r>
              <a:rPr lang="en-US" dirty="0"/>
              <a:t>the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3121C-8164-4B15-9449-2B804B49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Functions</a:t>
            </a:r>
          </a:p>
        </p:txBody>
      </p:sp>
    </p:spTree>
    <p:extLst>
      <p:ext uri="{BB962C8B-B14F-4D97-AF65-F5344CB8AC3E}">
        <p14:creationId xmlns:p14="http://schemas.microsoft.com/office/powerpoint/2010/main" val="347886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0812C-C2C1-4553-AB97-A335D2FF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Defining Functions</a:t>
            </a:r>
            <a:endParaRPr lang="en-US" dirty="0"/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A7983944-2E5C-4E1B-BD1C-4B6FCF414154}"/>
              </a:ext>
            </a:extLst>
          </p:cNvPr>
          <p:cNvGrpSpPr>
            <a:grpSpLocks/>
          </p:cNvGrpSpPr>
          <p:nvPr/>
        </p:nvGrpSpPr>
        <p:grpSpPr bwMode="auto">
          <a:xfrm>
            <a:off x="6372225" y="1381125"/>
            <a:ext cx="4059238" cy="920750"/>
            <a:chOff x="2496" y="1148"/>
            <a:chExt cx="2557" cy="580"/>
          </a:xfrm>
        </p:grpSpPr>
        <p:sp>
          <p:nvSpPr>
            <p:cNvPr id="5" name="Text Box 12">
              <a:extLst>
                <a:ext uri="{FF2B5EF4-FFF2-40B4-BE49-F238E27FC236}">
                  <a16:creationId xmlns:a16="http://schemas.microsoft.com/office/drawing/2014/main" id="{AF10707F-3926-429C-AA94-A04BDF313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148"/>
              <a:ext cx="25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name and its arguments.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" name="Line 13">
              <a:extLst>
                <a:ext uri="{FF2B5EF4-FFF2-40B4-BE49-F238E27FC236}">
                  <a16:creationId xmlns:a16="http://schemas.microsoft.com/office/drawing/2014/main" id="{D5049F23-0B1C-4DB3-9D81-406E03E8FC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4" y="1392"/>
              <a:ext cx="96" cy="288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380D4AA2-C401-4D3A-B386-81887C8146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1392"/>
              <a:ext cx="192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67BC71E-84CF-4142-9954-AF5B4325634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365250"/>
            <a:ext cx="4376738" cy="996950"/>
            <a:chOff x="0" y="1148"/>
            <a:chExt cx="2757" cy="628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96C3CE6E-486D-4220-80DD-D1C561A7A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48"/>
              <a:ext cx="275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Function definition begins with </a:t>
              </a:r>
              <a:r>
                <a:rPr lang="ja-JP" altLang="en-US" sz="2000" dirty="0">
                  <a:latin typeface="Arial" panose="020B0604020202020204" pitchFamily="34" charset="0"/>
                </a:rPr>
                <a:t>“</a:t>
              </a:r>
              <a:r>
                <a:rPr lang="en-US" altLang="ja-JP" sz="2000" dirty="0">
                  <a:latin typeface="Arial" panose="020B0604020202020204" pitchFamily="34" charset="0"/>
                </a:rPr>
                <a:t>def.</a:t>
              </a:r>
              <a:r>
                <a:rPr lang="ja-JP" altLang="en-US" sz="2000" dirty="0">
                  <a:latin typeface="Arial" panose="020B0604020202020204" pitchFamily="34" charset="0"/>
                </a:rPr>
                <a:t>”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Line 10">
              <a:extLst>
                <a:ext uri="{FF2B5EF4-FFF2-40B4-BE49-F238E27FC236}">
                  <a16:creationId xmlns:a16="http://schemas.microsoft.com/office/drawing/2014/main" id="{7C5DF14F-90EB-47DD-B21E-9CAAA3357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440"/>
              <a:ext cx="576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11" name="Rectangle 4">
            <a:extLst>
              <a:ext uri="{FF2B5EF4-FFF2-40B4-BE49-F238E27FC236}">
                <a16:creationId xmlns:a16="http://schemas.microsoft.com/office/drawing/2014/main" id="{67C2A8D9-816B-4F59-A784-E6DFCBC1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209800"/>
            <a:ext cx="64754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 err="1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get_final_answer</a:t>
            </a:r>
            <a:r>
              <a:rPr lang="en-US" altLang="en-US" sz="2000" b="1" dirty="0">
                <a:latin typeface="Courier New" panose="02070309020205020404" pitchFamily="49" charset="0"/>
              </a:rPr>
              <a:t>(filename):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“““</a:t>
            </a:r>
            <a:r>
              <a:rPr lang="en-US" altLang="ja-JP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Documentation String</a:t>
            </a:r>
            <a:r>
              <a:rPr lang="ja-JP" altLang="en-US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”””</a:t>
            </a:r>
            <a:br>
              <a:rPr lang="en-US" altLang="ja-JP" sz="2000" b="1" dirty="0">
                <a:latin typeface="Courier New" panose="02070309020205020404" pitchFamily="49" charset="0"/>
              </a:rPr>
            </a:br>
            <a:r>
              <a:rPr lang="en-US" altLang="ja-JP" sz="2000" b="1" dirty="0">
                <a:latin typeface="Courier New" panose="02070309020205020404" pitchFamily="49" charset="0"/>
              </a:rPr>
              <a:t> line1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line2</a:t>
            </a:r>
          </a:p>
          <a:p>
            <a:pPr lvl="2" eaLnBrk="1" hangingPunct="1">
              <a:spcBef>
                <a:spcPct val="20000"/>
              </a:spcBef>
            </a:pPr>
            <a:r>
              <a:rPr lang="en-US" altLang="en-US" sz="2000" b="1" dirty="0">
                <a:latin typeface="Courier New" panose="02070309020205020404" pitchFamily="49" charset="0"/>
              </a:rPr>
              <a:t>	 </a:t>
            </a:r>
            <a:r>
              <a:rPr lang="en-US" altLang="en-US" sz="2000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total_counter</a:t>
            </a:r>
            <a:endParaRPr lang="en-US" altLang="en-US" sz="2000" b="1" dirty="0">
              <a:latin typeface="Courier New" panose="02070309020205020404" pitchFamily="49" charset="0"/>
            </a:endParaRPr>
          </a:p>
        </p:txBody>
      </p:sp>
      <p:grpSp>
        <p:nvGrpSpPr>
          <p:cNvPr id="12" name="Group 21">
            <a:extLst>
              <a:ext uri="{FF2B5EF4-FFF2-40B4-BE49-F238E27FC236}">
                <a16:creationId xmlns:a16="http://schemas.microsoft.com/office/drawing/2014/main" id="{637EB017-78A6-4F8C-8791-D96ECC0BF589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3962401"/>
            <a:ext cx="4535488" cy="1539875"/>
            <a:chOff x="2592" y="2496"/>
            <a:chExt cx="2857" cy="970"/>
          </a:xfrm>
        </p:grpSpPr>
        <p:sp>
          <p:nvSpPr>
            <p:cNvPr id="13" name="Text Box 16">
              <a:extLst>
                <a:ext uri="{FF2B5EF4-FFF2-40B4-BE49-F238E27FC236}">
                  <a16:creationId xmlns:a16="http://schemas.microsoft.com/office/drawing/2014/main" id="{9BBB0E30-8DA2-4269-85EA-81B48518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3020"/>
              <a:ext cx="26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keyword </a:t>
              </a:r>
              <a:r>
                <a:rPr lang="ja-JP" altLang="en-US" sz="2000" dirty="0">
                  <a:latin typeface="Arial" panose="020B0604020202020204" pitchFamily="34" charset="0"/>
                </a:rPr>
                <a:t>‘</a:t>
              </a:r>
              <a:r>
                <a:rPr lang="en-US" altLang="ja-JP" sz="2000" dirty="0">
                  <a:latin typeface="Arial" panose="020B0604020202020204" pitchFamily="34" charset="0"/>
                </a:rPr>
                <a:t>return</a:t>
              </a:r>
              <a:r>
                <a:rPr lang="ja-JP" altLang="en-US" sz="2000" dirty="0">
                  <a:latin typeface="Arial" panose="020B0604020202020204" pitchFamily="34" charset="0"/>
                </a:rPr>
                <a:t>’</a:t>
              </a:r>
              <a:r>
                <a:rPr lang="en-US" altLang="ja-JP" sz="2000" dirty="0">
                  <a:latin typeface="Arial" panose="020B0604020202020204" pitchFamily="34" charset="0"/>
                </a:rPr>
                <a:t> indicates the </a:t>
              </a:r>
              <a:br>
                <a:rPr lang="en-US" altLang="ja-JP" sz="2000" dirty="0">
                  <a:latin typeface="Arial" panose="020B0604020202020204" pitchFamily="34" charset="0"/>
                </a:rPr>
              </a:br>
              <a:r>
                <a:rPr lang="en-US" altLang="ja-JP" sz="2000" dirty="0">
                  <a:latin typeface="Arial" panose="020B0604020202020204" pitchFamily="34" charset="0"/>
                </a:rPr>
                <a:t>value to be sent back to the caller.</a:t>
              </a:r>
              <a:endParaRPr lang="en-US" altLang="en-US" sz="2000" dirty="0">
                <a:solidFill>
                  <a:schemeClr val="hlin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Line 17">
              <a:extLst>
                <a:ext uri="{FF2B5EF4-FFF2-40B4-BE49-F238E27FC236}">
                  <a16:creationId xmlns:a16="http://schemas.microsoft.com/office/drawing/2014/main" id="{30FF118C-7B94-4F26-B83D-B7F70D99F2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2496"/>
              <a:ext cx="1008" cy="57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4C4D0BE0-F4EE-4FC8-8980-2C0E35118577}"/>
              </a:ext>
            </a:extLst>
          </p:cNvPr>
          <p:cNvGrpSpPr>
            <a:grpSpLocks/>
          </p:cNvGrpSpPr>
          <p:nvPr/>
        </p:nvGrpSpPr>
        <p:grpSpPr bwMode="auto">
          <a:xfrm>
            <a:off x="1982788" y="3200401"/>
            <a:ext cx="3860800" cy="2308225"/>
            <a:chOff x="0" y="2304"/>
            <a:chExt cx="2432" cy="1454"/>
          </a:xfrm>
        </p:grpSpPr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71F631FE-A711-40EA-9A62-F55F440870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924"/>
              <a:ext cx="243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The indentation matters…</a:t>
              </a:r>
            </a:p>
            <a:p>
              <a:pPr eaLnBrk="1" hangingPunct="1"/>
              <a:r>
                <a:rPr lang="en-US" altLang="en-US" sz="2000" dirty="0">
                  <a:latin typeface="Arial" panose="020B0604020202020204" pitchFamily="34" charset="0"/>
                </a:rPr>
                <a:t>First line with less 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indentation is considered to be</a:t>
              </a:r>
              <a:br>
                <a:rPr lang="en-US" altLang="en-US" sz="2000" dirty="0">
                  <a:latin typeface="Arial" panose="020B0604020202020204" pitchFamily="34" charset="0"/>
                </a:rPr>
              </a:br>
              <a:r>
                <a:rPr lang="en-US" altLang="en-US" sz="2000" dirty="0">
                  <a:latin typeface="Arial" panose="020B0604020202020204" pitchFamily="34" charset="0"/>
                </a:rPr>
                <a:t>outside of the function definition.</a:t>
              </a:r>
            </a:p>
          </p:txBody>
        </p:sp>
        <p:sp>
          <p:nvSpPr>
            <p:cNvPr id="17" name="Line 7">
              <a:extLst>
                <a:ext uri="{FF2B5EF4-FFF2-40B4-BE49-F238E27FC236}">
                  <a16:creationId xmlns:a16="http://schemas.microsoft.com/office/drawing/2014/main" id="{908F3F48-EBCE-4158-9E8C-8F3FD9E2C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2304"/>
              <a:ext cx="768" cy="624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50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CF979-A6FE-4EAB-AE8D-15BF0DED2AE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33330" y="3094080"/>
            <a:ext cx="10972440" cy="1142640"/>
          </a:xfrm>
        </p:spPr>
        <p:txBody>
          <a:bodyPr/>
          <a:lstStyle/>
          <a:p>
            <a:r>
              <a:rPr lang="en-US" altLang="en-US" dirty="0"/>
              <a:t>The syntax for a function call is: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def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(x, y):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       </a:t>
            </a:r>
            <a:r>
              <a:rPr lang="en-US" altLang="en-US" b="1" dirty="0">
                <a:solidFill>
                  <a:srgbClr val="FF6600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b="1" dirty="0">
                <a:latin typeface="Courier New" panose="02070309020205020404" pitchFamily="49" charset="0"/>
              </a:rPr>
              <a:t> x * y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myfun</a:t>
            </a:r>
            <a:r>
              <a:rPr lang="en-US" altLang="en-US" b="1" dirty="0">
                <a:latin typeface="Courier New" panose="02070309020205020404" pitchFamily="49" charset="0"/>
              </a:rPr>
              <a:t>(3, 4)</a:t>
            </a:r>
          </a:p>
          <a:p>
            <a:pPr lvl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</a:rPr>
              <a:t>12</a:t>
            </a:r>
          </a:p>
          <a:p>
            <a:r>
              <a:rPr lang="en-US" altLang="en-US" dirty="0"/>
              <a:t>Parameters in Python are </a:t>
            </a:r>
            <a:r>
              <a:rPr lang="en-US" altLang="en-US" i="1" dirty="0"/>
              <a:t>Call by Assignment</a:t>
            </a:r>
          </a:p>
          <a:p>
            <a:pPr lvl="1"/>
            <a:r>
              <a:rPr lang="en-US" altLang="en-US" sz="2600" dirty="0"/>
              <a:t>Old values for the variables that are parameter names are hidden, and these variables are simply made to refer to the new values</a:t>
            </a:r>
          </a:p>
          <a:p>
            <a:pPr lvl="1"/>
            <a:r>
              <a:rPr lang="en-US" altLang="en-US" sz="2600" dirty="0"/>
              <a:t>All assignment in Python, including binding function parameters, uses reference semantics.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CC63-0113-4A0A-8D10-FCDB74E1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Calling a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051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D206FE4-577D-4610-89A5-37B42B4770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322680"/>
            <a:ext cx="10972440" cy="1142640"/>
          </a:xfrm>
        </p:spPr>
        <p:txBody>
          <a:bodyPr/>
          <a:lstStyle/>
          <a:p>
            <a:r>
              <a:rPr lang="en-US" altLang="en-US" i="1" dirty="0"/>
              <a:t>All</a:t>
            </a:r>
            <a:r>
              <a:rPr lang="en-US" altLang="en-US" dirty="0"/>
              <a:t> functions in Python have a return value, even if no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line inside the code</a:t>
            </a:r>
          </a:p>
          <a:p>
            <a:r>
              <a:rPr lang="en-US" altLang="en-US" dirty="0"/>
              <a:t>Functions without a </a:t>
            </a:r>
            <a:r>
              <a:rPr lang="en-US" altLang="en-US" i="1" dirty="0">
                <a:solidFill>
                  <a:schemeClr val="accent2"/>
                </a:solidFill>
              </a:rPr>
              <a:t>return</a:t>
            </a:r>
            <a:r>
              <a:rPr lang="en-US" altLang="en-US" dirty="0"/>
              <a:t> </a:t>
            </a:r>
            <a:r>
              <a:rPr lang="en-US" altLang="en-US" dirty="0" err="1"/>
              <a:t>return</a:t>
            </a:r>
            <a:r>
              <a:rPr lang="en-US" altLang="en-US" dirty="0"/>
              <a:t> the special value </a:t>
            </a:r>
            <a:r>
              <a:rPr lang="en-US" altLang="en-US" i="1" dirty="0">
                <a:solidFill>
                  <a:schemeClr val="accent2"/>
                </a:solidFill>
              </a:rPr>
              <a:t>None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 special constant in the language 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used like </a:t>
            </a:r>
            <a:r>
              <a:rPr lang="en-US" altLang="en-US" dirty="0">
                <a:solidFill>
                  <a:schemeClr val="accent2"/>
                </a:solidFill>
              </a:rPr>
              <a:t>NULL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chemeClr val="accent2"/>
                </a:solidFill>
              </a:rPr>
              <a:t>void</a:t>
            </a:r>
            <a:r>
              <a:rPr lang="en-US" altLang="en-US" dirty="0"/>
              <a:t>, or </a:t>
            </a:r>
            <a:r>
              <a:rPr lang="en-US" altLang="en-US" dirty="0">
                <a:solidFill>
                  <a:schemeClr val="accent2"/>
                </a:solidFill>
              </a:rPr>
              <a:t>nil</a:t>
            </a:r>
            <a:r>
              <a:rPr lang="en-US" altLang="en-US" dirty="0"/>
              <a:t> in other languages </a:t>
            </a:r>
          </a:p>
          <a:p>
            <a:pPr lvl="1"/>
            <a:r>
              <a:rPr lang="en-US" altLang="en-US" dirty="0">
                <a:solidFill>
                  <a:schemeClr val="accent2"/>
                </a:solidFill>
              </a:rPr>
              <a:t>None</a:t>
            </a:r>
            <a:r>
              <a:rPr lang="en-US" altLang="en-US" dirty="0"/>
              <a:t> is also logically equivalent to False</a:t>
            </a:r>
          </a:p>
          <a:p>
            <a:pPr lvl="1"/>
            <a:r>
              <a:rPr lang="en-US" altLang="en-US" dirty="0"/>
              <a:t>The interpreter</a:t>
            </a:r>
            <a:r>
              <a:rPr lang="ja-JP" altLang="en-US" dirty="0"/>
              <a:t>’</a:t>
            </a:r>
            <a:r>
              <a:rPr lang="en-US" altLang="ja-JP" dirty="0"/>
              <a:t>s REPL </a:t>
            </a:r>
            <a:r>
              <a:rPr lang="en-US" altLang="ja-JP" dirty="0" err="1"/>
              <a:t>doesn</a:t>
            </a:r>
            <a:r>
              <a:rPr lang="ja-JP" altLang="en-US" dirty="0"/>
              <a:t>’</a:t>
            </a:r>
            <a:r>
              <a:rPr lang="en-US" altLang="ja-JP" dirty="0"/>
              <a:t>t print </a:t>
            </a:r>
            <a:r>
              <a:rPr lang="en-US" altLang="ja-JP" dirty="0">
                <a:solidFill>
                  <a:schemeClr val="accent2"/>
                </a:solidFill>
              </a:rPr>
              <a:t>None</a:t>
            </a:r>
            <a:endParaRPr lang="en-US" altLang="en-US" dirty="0">
              <a:solidFill>
                <a:schemeClr val="accent2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39B774-0720-464F-B113-57BB9DD2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without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58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CD595C98-BB66-4A17-B738-ACFF6DAD9C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3322680"/>
            <a:ext cx="10972440" cy="1142640"/>
          </a:xfrm>
        </p:spPr>
        <p:txBody>
          <a:bodyPr/>
          <a:lstStyle/>
          <a:p>
            <a:r>
              <a:rPr lang="en-US" altLang="en-US" dirty="0"/>
              <a:t>There is no function overloading in Python</a:t>
            </a:r>
          </a:p>
          <a:p>
            <a:endParaRPr lang="en-US" altLang="en-US" dirty="0"/>
          </a:p>
          <a:p>
            <a:pPr lvl="1"/>
            <a:r>
              <a:rPr lang="en-US" altLang="en-US" dirty="0"/>
              <a:t>Unlike C++, a Python function is specified by its name alone</a:t>
            </a:r>
          </a:p>
          <a:p>
            <a:pPr marL="508000" lvl="2" indent="0">
              <a:buNone/>
            </a:pPr>
            <a:r>
              <a:rPr lang="en-US" altLang="en-US" dirty="0"/>
              <a:t>The number, order, names, or types of arguments </a:t>
            </a:r>
            <a:r>
              <a:rPr lang="en-US" altLang="en-US" i="1" dirty="0"/>
              <a:t>cannot</a:t>
            </a:r>
            <a:r>
              <a:rPr lang="en-US" altLang="en-US" dirty="0"/>
              <a:t> be used to distinguish between two functions with the same name</a:t>
            </a:r>
          </a:p>
          <a:p>
            <a:pPr marL="508000" lvl="2" indent="0">
              <a:buNone/>
            </a:pPr>
            <a:endParaRPr lang="en-US" altLang="en-US" dirty="0"/>
          </a:p>
          <a:p>
            <a:pPr lvl="1"/>
            <a:r>
              <a:rPr lang="en-US" altLang="en-US" dirty="0"/>
              <a:t>Two different functions can</a:t>
            </a:r>
            <a:r>
              <a:rPr lang="ja-JP" altLang="en-US" dirty="0"/>
              <a:t>’</a:t>
            </a:r>
            <a:r>
              <a:rPr lang="en-US" altLang="ja-JP" dirty="0"/>
              <a:t>t have the same name, even if they have different arguments</a:t>
            </a:r>
            <a:endParaRPr lang="en-US" alt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2884E-7B7B-46E4-9FDA-DA6ED38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 overloading? No.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9116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7B408-5EF3-482C-8AD3-BC509B75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Default Values for Arguments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F80BE-349A-4F10-BFA8-163751F5AC2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8993" y="1417320"/>
            <a:ext cx="10972440" cy="5072932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provide default values for a function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arguments 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arguments are optional when the function is called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c=3, d=</a:t>
            </a:r>
            <a:r>
              <a:rPr lang="ja-JP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ja-JP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ja-JP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+ c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(5,3,</a:t>
            </a:r>
            <a:r>
              <a:rPr lang="ja-JP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ja-JP" altLang="en-US" sz="28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(5,3)</a:t>
            </a: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</a:p>
          <a:p>
            <a:pPr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of the above function calls return 8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70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53C2-BE40-4642-8876-AD8F94E3C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Keyword Arguments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F45F9-296E-4E94-8958-D3A1C5565C2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272209"/>
            <a:ext cx="10972440" cy="4853551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Can call a function with some/all of its arguments out of order as long as you specify their names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def foo(</a:t>
            </a:r>
            <a:r>
              <a:rPr lang="en-US" altLang="en-US" dirty="0" err="1">
                <a:solidFill>
                  <a:srgbClr val="660033"/>
                </a:solidFill>
                <a:latin typeface="Courier New" panose="02070309020205020404" pitchFamily="49" charset="0"/>
              </a:rPr>
              <a:t>x,y,z</a:t>
            </a: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): return(2*x,4*y,8*z)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foo(2,3,4)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(4, 12, 32)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foo(z=4, y=2, x=3)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(6, 8, 32)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&gt;&gt;&gt; foo(-2, z=-4, y=-3)</a:t>
            </a:r>
          </a:p>
          <a:p>
            <a:pPr lvl="2">
              <a:lnSpc>
                <a:spcPct val="80000"/>
              </a:lnSpc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660033"/>
                </a:solidFill>
                <a:latin typeface="Courier New" panose="02070309020205020404" pitchFamily="49" charset="0"/>
              </a:rPr>
              <a:t>(-4, -12, -32)</a:t>
            </a:r>
          </a:p>
          <a:p>
            <a:r>
              <a:rPr lang="en-US" altLang="en-US" sz="2000" dirty="0"/>
              <a:t>Can be combined with defaults, too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def foo(x=1,y=2,z=3): return(2*x,4*y,8*z)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foo()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(2, 8, 24)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foo(z=100)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(2, 8, 800)</a:t>
            </a:r>
          </a:p>
          <a:p>
            <a:pPr lvl="2"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23509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63935B4-BAC5-4B6B-BF73-09156788901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2647950"/>
            <a:ext cx="10972440" cy="1741170"/>
          </a:xfrm>
        </p:spPr>
        <p:txBody>
          <a:bodyPr/>
          <a:lstStyle/>
          <a:p>
            <a:pPr>
              <a:tabLst>
                <a:tab pos="7258050" algn="r"/>
              </a:tabLst>
            </a:pP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7258050" algn="r"/>
              </a:tabLst>
            </a:pPr>
            <a:endParaRPr lang="en-US" altLang="en-US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7258050" algn="r"/>
              </a:tabLst>
            </a:pPr>
            <a:r>
              <a:rPr lang="en-US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typing</a:t>
            </a:r>
            <a:r>
              <a:rPr lang="en-US" altLang="en-US" sz="32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determines the data types of </a:t>
            </a:r>
            <a:r>
              <a:rPr lang="en-US" altLang="en-US" sz="3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bindings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program automatically</a:t>
            </a:r>
            <a:endParaRPr lang="en-US" altLang="en-US" sz="32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7258050" algn="r"/>
              </a:tabLst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typing: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Python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not casual about types, it enforces the types of </a:t>
            </a:r>
            <a:r>
              <a:rPr lang="en-US" altLang="ja-JP" sz="32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ja-JP" sz="32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7258050" algn="r"/>
              </a:tabLs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can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just append an integer</a:t>
            </a:r>
            <a:b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ja-JP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string, but must first convert it to a string   </a:t>
            </a:r>
          </a:p>
          <a:p>
            <a:pPr>
              <a:buNone/>
              <a:tabLst>
                <a:tab pos="7258050" algn="r"/>
              </a:tabLst>
            </a:pP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tabLst>
                <a:tab pos="7258050" algn="r"/>
              </a:tabLs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= </a:t>
            </a:r>
            <a:r>
              <a:rPr lang="ja-JP" alt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</a:t>
            </a:r>
            <a:r>
              <a:rPr lang="ja-JP" altLang="en-US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ja-JP" sz="3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x bound to a string</a:t>
            </a:r>
          </a:p>
          <a:p>
            <a:pPr>
              <a:buNone/>
              <a:tabLst>
                <a:tab pos="7258050" algn="r"/>
              </a:tabLs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= 23      </a:t>
            </a: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y bound to an integer.</a:t>
            </a:r>
          </a:p>
          <a:p>
            <a:pPr>
              <a:buNone/>
              <a:tabLst>
                <a:tab pos="7258050" algn="r"/>
              </a:tabLst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  </a:t>
            </a:r>
            <a:r>
              <a: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will complain!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6CDD0-3848-4E56-A487-92C0A3297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Python and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23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09480" y="1574280"/>
            <a:ext cx="10972440" cy="4239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object that stores a collection of data in same way as mathematical set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All items must be unique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is unordered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Elements can be of different data types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Sets are immutable, eg: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aset = {11, 22, 33}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bset = aset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aset = aset | {55}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aset
	   {33, 11, 22, 55}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E46C0A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E46C0A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&gt;&gt;&gt; bset
	   {33, 11, 22}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7B308-B521-4EAF-A092-BFE822EC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Functions are first-class objects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B0B0B-341D-4A8B-87A6-04B4646479B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182757"/>
            <a:ext cx="10972440" cy="4943003"/>
          </a:xfrm>
        </p:spPr>
        <p:txBody>
          <a:bodyPr/>
          <a:lstStyle/>
          <a:p>
            <a:pPr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can be used as any other datatype,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 to function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values of functions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variables</a:t>
            </a:r>
          </a:p>
          <a:p>
            <a:pPr lvl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tuples, lists,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 </a:t>
            </a:r>
            <a:r>
              <a:rPr lang="en-US" alt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x*x</a:t>
            </a:r>
          </a:p>
          <a:p>
            <a:pPr>
              <a:buNone/>
            </a:pPr>
            <a:endParaRPr lang="en-US" altLang="en-US" sz="2800" dirty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(q, x): </a:t>
            </a:r>
            <a:r>
              <a:rPr lang="en-US" altLang="en-US" sz="2800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q(x)</a:t>
            </a:r>
          </a:p>
          <a:p>
            <a:pPr>
              <a:buNone/>
            </a:pPr>
            <a:endParaRPr lang="en-US" altLang="en-US" sz="2800" dirty="0">
              <a:solidFill>
                <a:srgbClr val="6600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800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applier(square, 7)</a:t>
            </a:r>
          </a:p>
          <a:p>
            <a:pPr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205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Web Scraping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computer software technique of extracting information from websites. (Wikipedia)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business, hobbies, research...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Look for right URLs to scrap.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Look for right content from webpages.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Saving data into data store.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BeautifulSoap library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third-party library for extracting data from html and xml files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Works with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html.parser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lxml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html5lib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Provides ways to navigate, search and modify the parse tree based on the position in the parse tree, tag name, tag attributes,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css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classes using regular expressions,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userdefined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functions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etc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Excellent tutorial with examples at http://www.crummy.com/software/BeautifulSoup/bs4/doc/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Supports Python 2.7 and 3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Installation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pip install beautifulsoup4 or easy_install beautifulsoup4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See: http://www.crummy.com/software/BeautifulSoup/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On installing libraries: http://docs.python.org/2/install/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Open a page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soup = BeautifulSoup(html_doc)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all: print(soup.prettify())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Print text: print(soup.get_text())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Navigating the Page Structure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some sites use div, others put everything in tables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Find all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8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finds all the Tag and NavigableString objects that match the criteria you give.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find table rows: find_all("tr")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e.g.: for link in soup.find_all(’a’): print(link.get(’href’))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Basic functions: Getting headers, titles, body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0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soup.head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soup.title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soup.body 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 example(1)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import Requests</a:t>
            </a:r>
            <a:endParaRPr lang="en-US" sz="3200" b="0" strike="noStrike" spc="-1" dirty="0">
              <a:solidFill>
                <a:schemeClr val="tx2">
                  <a:lumMod val="60000"/>
                  <a:lumOff val="40000"/>
                </a:schemeClr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from bs4 import </a:t>
            </a:r>
            <a:r>
              <a:rPr lang="en-US" sz="2800" b="0" strike="noStrike" spc="-1" dirty="0" err="1">
                <a:solidFill>
                  <a:schemeClr val="tx2">
                    <a:lumMod val="60000"/>
                    <a:lumOff val="40000"/>
                  </a:schemeClr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BeautifulSoup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html =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requests.get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("http://sampleshop.pl")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bsObj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BeautifulSoup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html.content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"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html.parser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")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print(bsObj.h1)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3495-7466-4543-9BB1-059BC8DC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+mn-lt"/>
              </a:rPr>
              <a:t>An example with html(2)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DD5AB-C24A-4A91-8859-E0AEEBD28D7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5C61F38-840B-44FB-B91D-9947EBBE5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709530"/>
            <a:ext cx="10972440" cy="43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52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Creating a Set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 function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used to create a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empty set, call set()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Blip>
                <a:blip r:embed="rId2"/>
              </a:buBlip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non-empty set, call set(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where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an object that contains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iterable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{'Alice', 'Bob', 'Carol'}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B0F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{'Dean'} is a </a:t>
            </a:r>
            <a:r>
              <a:rPr lang="en-US" sz="2400" b="0" i="1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singleton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can be a list, string, or tuple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is a string, each character becomes a set element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If </a:t>
            </a:r>
            <a:r>
              <a:rPr lang="en-US" sz="24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contains duplicates, only one of the duplicates will appear in the set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26646-367A-4222-B5D4-3109396B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  <a:latin typeface="+mn-lt"/>
              </a:rPr>
              <a:t>Output of the previous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3E458-C0EE-491D-960C-47CC3CBC5B48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18CD867D-FE89-4DBD-A1AE-8B6B5EC67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44971"/>
            <a:ext cx="10462711" cy="439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68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A9D63-FC38-4971-9BC2-AE3669912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 simple ways to navigate data structure</a:t>
            </a:r>
          </a:p>
        </p:txBody>
      </p:sp>
      <p:pic>
        <p:nvPicPr>
          <p:cNvPr id="13" name="Picture 12" descr="A picture containing orange, clock&#10;&#10;Description generated with high confidence">
            <a:extLst>
              <a:ext uri="{FF2B5EF4-FFF2-40B4-BE49-F238E27FC236}">
                <a16:creationId xmlns:a16="http://schemas.microsoft.com/office/drawing/2014/main" id="{E7F3C0DE-97BC-4147-9914-754D3D05F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687824"/>
            <a:ext cx="2956680" cy="662950"/>
          </a:xfrm>
          <a:prstGeom prst="rect">
            <a:avLst/>
          </a:prstGeom>
        </p:spPr>
      </p:pic>
      <p:pic>
        <p:nvPicPr>
          <p:cNvPr id="15" name="Picture 14" descr="A close up of a person&#10;&#10;Description generated with high confidence">
            <a:extLst>
              <a:ext uri="{FF2B5EF4-FFF2-40B4-BE49-F238E27FC236}">
                <a16:creationId xmlns:a16="http://schemas.microsoft.com/office/drawing/2014/main" id="{B4BB36D6-3C8F-43A9-9AD6-DD87C1BCD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416" y="1775450"/>
            <a:ext cx="2738824" cy="541036"/>
          </a:xfrm>
          <a:prstGeom prst="rect">
            <a:avLst/>
          </a:prstGeom>
        </p:spPr>
      </p:pic>
      <p:pic>
        <p:nvPicPr>
          <p:cNvPr id="17" name="Picture 16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04A1C5D-3754-4B2F-A809-F0F0679F3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2837798"/>
            <a:ext cx="3129400" cy="1195722"/>
          </a:xfrm>
          <a:prstGeom prst="rect">
            <a:avLst/>
          </a:prstGeom>
        </p:spPr>
      </p:pic>
      <p:pic>
        <p:nvPicPr>
          <p:cNvPr id="19" name="Picture 1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0625839B-3B3D-4BDC-A556-4258E6E408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78" y="2837799"/>
            <a:ext cx="7347722" cy="896326"/>
          </a:xfrm>
          <a:prstGeom prst="rect">
            <a:avLst/>
          </a:prstGeom>
        </p:spPr>
      </p:pic>
      <p:pic>
        <p:nvPicPr>
          <p:cNvPr id="21" name="Picture 2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8848FBA-3985-4206-9A72-A5B1989F6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4520544"/>
            <a:ext cx="3397936" cy="478243"/>
          </a:xfrm>
          <a:prstGeom prst="rect">
            <a:avLst/>
          </a:prstGeom>
        </p:spPr>
      </p:pic>
      <p:pic>
        <p:nvPicPr>
          <p:cNvPr id="23" name="Picture 2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189CD435-5E22-4A30-B5BE-999D2777E6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03" y="4399280"/>
            <a:ext cx="7084197" cy="60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038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3368-C6D6-4CF2-B050-77260807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</a:rPr>
              <a:t>extracting all the URLs found within a page’s &lt;a&gt; tags</a:t>
            </a:r>
          </a:p>
        </p:txBody>
      </p:sp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720206B-F8BB-4299-91E5-CBC2F0CC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" y="1778000"/>
            <a:ext cx="8290680" cy="372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03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0507-5A7D-489A-91BF-71AE14CF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extracting all the text from a page: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E39248-D833-4BFD-8533-E323EB9A225B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C9AE14F4-6C16-47E6-884A-7A656EF13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1" y="1727200"/>
            <a:ext cx="8299714" cy="395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31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Usecase: Wikipedia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goal here is to extract all the data related to a keyword from Wikipedia, then save those data in a file.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Libraries to be imported: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86" name="Picture 3"/>
          <p:cNvPicPr/>
          <p:nvPr/>
        </p:nvPicPr>
        <p:blipFill>
          <a:blip r:embed="rId2"/>
          <a:stretch/>
        </p:blipFill>
        <p:spPr>
          <a:xfrm>
            <a:off x="1244160" y="4005360"/>
            <a:ext cx="8638200" cy="1258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 for searching in the wiki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88" name="Content Placeholder 10"/>
          <p:cNvPicPr/>
          <p:nvPr/>
        </p:nvPicPr>
        <p:blipFill>
          <a:blip r:embed="rId2"/>
          <a:stretch/>
        </p:blipFill>
        <p:spPr>
          <a:xfrm>
            <a:off x="974160" y="3588120"/>
            <a:ext cx="8322120" cy="1830960"/>
          </a:xfrm>
          <a:prstGeom prst="rect">
            <a:avLst/>
          </a:prstGeom>
          <a:ln>
            <a:noFill/>
          </a:ln>
        </p:spPr>
      </p:pic>
      <p:pic>
        <p:nvPicPr>
          <p:cNvPr id="189" name="Picture 12"/>
          <p:cNvPicPr/>
          <p:nvPr/>
        </p:nvPicPr>
        <p:blipFill>
          <a:blip r:embed="rId3"/>
          <a:stretch/>
        </p:blipFill>
        <p:spPr>
          <a:xfrm>
            <a:off x="1232280" y="1745280"/>
            <a:ext cx="7914600" cy="2031480"/>
          </a:xfrm>
          <a:prstGeom prst="rect">
            <a:avLst/>
          </a:prstGeom>
          <a:ln>
            <a:noFill/>
          </a:ln>
        </p:spPr>
      </p:pic>
      <p:sp>
        <p:nvSpPr>
          <p:cNvPr id="190" name="CustomShape 2"/>
          <p:cNvSpPr/>
          <p:nvPr/>
        </p:nvSpPr>
        <p:spPr>
          <a:xfrm>
            <a:off x="8350200" y="2247840"/>
            <a:ext cx="45360" cy="4536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9147240" y="213948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Create a file in the project with the keyword being searched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4"/>
          <p:cNvSpPr/>
          <p:nvPr/>
        </p:nvSpPr>
        <p:spPr>
          <a:xfrm>
            <a:off x="4542120" y="2759400"/>
            <a:ext cx="4659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5055120" y="3122280"/>
            <a:ext cx="4315320" cy="63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4" name="CustomShape 6"/>
          <p:cNvSpPr/>
          <p:nvPr/>
        </p:nvSpPr>
        <p:spPr>
          <a:xfrm>
            <a:off x="9370800" y="3588120"/>
            <a:ext cx="2622240" cy="16441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This function call the search api in wiki to find all the pages with the keyword that user has identified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the wiki with specified keyword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96" name="Content Placeholder 6"/>
          <p:cNvPicPr/>
          <p:nvPr/>
        </p:nvPicPr>
        <p:blipFill>
          <a:blip r:embed="rId2"/>
          <a:stretch/>
        </p:blipFill>
        <p:spPr>
          <a:xfrm>
            <a:off x="218520" y="1550520"/>
            <a:ext cx="7940880" cy="3885840"/>
          </a:xfrm>
          <a:prstGeom prst="rect">
            <a:avLst/>
          </a:prstGeom>
          <a:ln>
            <a:noFill/>
          </a:ln>
        </p:spPr>
      </p:pic>
      <p:sp>
        <p:nvSpPr>
          <p:cNvPr id="197" name="CustomShape 2"/>
          <p:cNvSpPr/>
          <p:nvPr/>
        </p:nvSpPr>
        <p:spPr>
          <a:xfrm flipV="1">
            <a:off x="6182280" y="1882800"/>
            <a:ext cx="2408400" cy="1062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8" name="CustomShape 3"/>
          <p:cNvSpPr/>
          <p:nvPr/>
        </p:nvSpPr>
        <p:spPr>
          <a:xfrm>
            <a:off x="8321040" y="325368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Using BeautifulSoap to parse the html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8590680" y="141768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Search the wiki for the keyword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5"/>
          <p:cNvSpPr/>
          <p:nvPr/>
        </p:nvSpPr>
        <p:spPr>
          <a:xfrm flipV="1">
            <a:off x="4750920" y="3719520"/>
            <a:ext cx="3569760" cy="30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1" name="CustomShape 6"/>
          <p:cNvSpPr/>
          <p:nvPr/>
        </p:nvSpPr>
        <p:spPr>
          <a:xfrm>
            <a:off x="8253360" y="457164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Including all the div with this class in the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7"/>
          <p:cNvSpPr/>
          <p:nvPr/>
        </p:nvSpPr>
        <p:spPr>
          <a:xfrm>
            <a:off x="7011360" y="4087800"/>
            <a:ext cx="1241280" cy="94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3" name="CustomShape 8"/>
          <p:cNvSpPr/>
          <p:nvPr/>
        </p:nvSpPr>
        <p:spPr>
          <a:xfrm>
            <a:off x="5794920" y="549252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Analysing the first 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9"/>
          <p:cNvSpPr/>
          <p:nvPr/>
        </p:nvSpPr>
        <p:spPr>
          <a:xfrm>
            <a:off x="5418360" y="4659840"/>
            <a:ext cx="554760" cy="8431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 the data and save the result in the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06" name="Content Placeholder 6"/>
          <p:cNvPicPr/>
          <p:nvPr/>
        </p:nvPicPr>
        <p:blipFill>
          <a:blip r:embed="rId2"/>
          <a:stretch/>
        </p:blipFill>
        <p:spPr>
          <a:xfrm>
            <a:off x="695880" y="1417680"/>
            <a:ext cx="9054360" cy="4018680"/>
          </a:xfrm>
          <a:prstGeom prst="rect">
            <a:avLst/>
          </a:prstGeom>
          <a:ln>
            <a:noFill/>
          </a:ln>
        </p:spPr>
      </p:pic>
      <p:sp>
        <p:nvSpPr>
          <p:cNvPr id="207" name="CustomShape 2"/>
          <p:cNvSpPr/>
          <p:nvPr/>
        </p:nvSpPr>
        <p:spPr>
          <a:xfrm>
            <a:off x="7007400" y="131076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Get the url of the result, ex: Barack obama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 flipV="1">
            <a:off x="4383000" y="1776600"/>
            <a:ext cx="2624040" cy="425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9" name="CustomShape 4"/>
          <p:cNvSpPr/>
          <p:nvPr/>
        </p:nvSpPr>
        <p:spPr>
          <a:xfrm>
            <a:off x="8525160" y="234828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Parse the html page using BeautifulSoap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5"/>
          <p:cNvSpPr/>
          <p:nvPr/>
        </p:nvSpPr>
        <p:spPr>
          <a:xfrm>
            <a:off x="6011640" y="2796840"/>
            <a:ext cx="251316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1" name="CustomShape 6"/>
          <p:cNvSpPr/>
          <p:nvPr/>
        </p:nvSpPr>
        <p:spPr>
          <a:xfrm>
            <a:off x="8318520" y="334836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Open the created text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2" name="CustomShape 7"/>
          <p:cNvSpPr/>
          <p:nvPr/>
        </p:nvSpPr>
        <p:spPr>
          <a:xfrm>
            <a:off x="5805000" y="3844800"/>
            <a:ext cx="2513160" cy="1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3" name="CustomShape 8"/>
          <p:cNvSpPr/>
          <p:nvPr/>
        </p:nvSpPr>
        <p:spPr>
          <a:xfrm>
            <a:off x="8024040" y="437652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Finding all the dive with this class name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9"/>
          <p:cNvSpPr/>
          <p:nvPr/>
        </p:nvSpPr>
        <p:spPr>
          <a:xfrm>
            <a:off x="6450480" y="4442400"/>
            <a:ext cx="1573200" cy="39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5" name="CustomShape 10"/>
          <p:cNvSpPr/>
          <p:nvPr/>
        </p:nvSpPr>
        <p:spPr>
          <a:xfrm>
            <a:off x="5401800" y="5261040"/>
            <a:ext cx="2622240" cy="931320"/>
          </a:xfrm>
          <a:prstGeom prst="roundRect">
            <a:avLst>
              <a:gd name="adj" fmla="val 16667"/>
            </a:avLst>
          </a:prstGeom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Writing the cleaned text in the file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1"/>
          <p:cNvSpPr/>
          <p:nvPr/>
        </p:nvSpPr>
        <p:spPr>
          <a:xfrm>
            <a:off x="3250080" y="4804560"/>
            <a:ext cx="2714400" cy="399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in the wiki with keyword “God father”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8" name="Content Placeholder 4"/>
          <p:cNvPicPr/>
          <p:nvPr/>
        </p:nvPicPr>
        <p:blipFill>
          <a:blip r:embed="rId2"/>
          <a:stretch/>
        </p:blipFill>
        <p:spPr>
          <a:xfrm>
            <a:off x="1441080" y="1879600"/>
            <a:ext cx="9471600" cy="3770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Result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20" name="Content Placeholder 14"/>
          <p:cNvPicPr/>
          <p:nvPr/>
        </p:nvPicPr>
        <p:blipFill>
          <a:blip r:embed="rId2"/>
          <a:stretch/>
        </p:blipFill>
        <p:spPr>
          <a:xfrm>
            <a:off x="1252440" y="1192680"/>
            <a:ext cx="9570960" cy="4899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Getting the Number of and Adding Elements</a:t>
            </a:r>
            <a:endParaRPr lang="en-US" sz="4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609480" y="1600200"/>
            <a:ext cx="10972440" cy="4942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 err="1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</a:t>
            </a:r>
            <a:r>
              <a:rPr lang="en-US" sz="3200" b="0" u="sng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function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returns the number of elements in the set	</a:t>
            </a:r>
          </a:p>
          <a:p>
            <a:pPr marL="800280" lvl="1" indent="-342720">
              <a:buClr>
                <a:srgbClr val="C0504D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{'Apples', 'Bananas', 'Oranges'}</a:t>
            </a:r>
            <a:endParaRPr lang="en-US" sz="20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 marL="800280" lvl="1" indent="-342720">
              <a:buClr>
                <a:srgbClr val="C0504D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len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  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  <a:sym typeface="Wingdings" panose="05000000000000000000" pitchFamily="2" charset="2"/>
              </a:rPr>
              <a:t> 3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add method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adds an element to a set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myset.add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(‘strawberry’) </a:t>
            </a:r>
          </a:p>
          <a:p>
            <a:pPr marL="800280" lvl="1" indent="-342720"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&gt;&gt;&gt;print(</a:t>
            </a: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'Apples', 'Bananas', 'Oranges’, ‘strawberry’}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u="sng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update method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adds a group of elements to a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Argument must be a sequence containing </a:t>
            </a:r>
            <a:r>
              <a:rPr lang="en-US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iterable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elements, and each of the elements is added to the set</a:t>
            </a:r>
          </a:p>
          <a:p>
            <a:pPr marL="1200240" lvl="2" indent="-285480"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myset.update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(‘1’,’2’)</a:t>
            </a:r>
          </a:p>
          <a:p>
            <a:pPr marL="1200240" lvl="2" indent="-285480">
              <a:buClr>
                <a:srgbClr val="000000"/>
              </a:buClr>
              <a:buFont typeface="Arial"/>
              <a:buChar char="–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&gt;&gt;&gt;print(</a:t>
            </a: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'Apples', 'Bananas', 'Oranges’,’1’,’2’}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Refrences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2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https://github.com/saria85/PythonProgramming-summer2017</a:t>
            </a: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u="sng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https://beautiful-soup-4.readthedocs.io/en/latest/</a:t>
            </a:r>
            <a:endParaRPr lang="en-US" sz="2800" u="sng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http://www.w3resource.com/pythonexercises/</a:t>
            </a: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https://www.slideshare.net/milkers/beautiful-soup?qid=64c9989d-94f7-4811-b3102cd7cfcb272e&amp;v=&amp;b=&amp;from_search=6</a:t>
            </a: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 dirty="0">
                <a:uFill>
                  <a:solidFill>
                    <a:srgbClr val="FFFF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https://www.learnpython.org/</a:t>
            </a: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2800" b="0" u="sng" strike="noStrike" spc="-1" dirty="0">
              <a:uFill>
                <a:solidFill>
                  <a:srgbClr val="FFFFFF"/>
                </a:solidFill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class exercise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Write a simple program that parse a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wikipage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then extract the headers of the page.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Thank you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Deleting Elements From a Set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 and discard methods: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remove the specified item from the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item that should be removed is passed to both methods as an argument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Behave differently when the specified item is not found in the set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remove method raises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</a:t>
            </a:r>
            <a:r>
              <a:rPr lang="en-US" sz="2400" b="0" strike="noStrike" spc="-1" dirty="0" err="1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KeyError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exception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discard method does 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raise an exception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0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myset.remove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(‘Apples’)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&gt;&gt;&gt;print(</a:t>
            </a:r>
            <a:r>
              <a:rPr lang="en-US" sz="2000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  </a:t>
            </a:r>
            <a:r>
              <a:rPr lang="en-US" sz="2000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  <a:sym typeface="Wingdings" panose="05000000000000000000" pitchFamily="2" charset="2"/>
              </a:rPr>
              <a:t> -&gt; {</a:t>
            </a:r>
            <a:r>
              <a:rPr lang="en-US" sz="20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'Bananas', 'Oranges’)}</a:t>
            </a:r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 method: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clears all the elements of the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5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the for Loop, in, and not in Operators With a Set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609480" y="1600200"/>
            <a:ext cx="109724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A for loop can be used to iterate over elements in a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General format: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for </a:t>
            </a:r>
            <a:r>
              <a:rPr lang="en-US" sz="2800" b="1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item</a:t>
            </a:r>
            <a:r>
              <a:rPr lang="en-US" sz="2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in </a:t>
            </a:r>
            <a:r>
              <a:rPr lang="en-US" sz="2800" b="1" i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set</a:t>
            </a:r>
            <a:r>
              <a:rPr lang="en-US" sz="2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loop iterates once for each element in the set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The </a:t>
            </a:r>
            <a:r>
              <a:rPr lang="en-US" sz="32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operator can be used to test whether a value exists in a set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Similarly, the </a:t>
            </a:r>
            <a:r>
              <a:rPr lang="en-US" sz="2800" b="1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not in</a:t>
            </a:r>
            <a:r>
              <a:rPr lang="en-US" sz="28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operator can be used to test whether a value does not exist in a set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609480" y="274680"/>
            <a:ext cx="109724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Sets do not support indexing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069560" y="1600200"/>
            <a:ext cx="914076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8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= {'Apples', 'Bananas', 'Oranges'}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8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		{'Bananas', 'Oranges', 'Apples'}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C0504D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&gt;&gt;&gt; </a:t>
            </a:r>
            <a:r>
              <a:rPr lang="en-US" sz="2800" b="0" strike="noStrike" spc="-1" dirty="0" err="1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800" b="0" strike="noStrike" spc="-1" dirty="0">
                <a:solidFill>
                  <a:srgbClr val="C0504D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
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Traceback (most recent call last):
   File "&lt;pyshell#2&gt;", line 1, in &lt;module&gt;
      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myset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[0]
</a:t>
            </a:r>
            <a:r>
              <a:rPr lang="en-US" sz="2800" b="0" strike="noStrike" spc="-1" dirty="0" err="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TypeError</a:t>
            </a:r>
            <a:r>
              <a:rPr lang="en-US" sz="2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: 'set' object does not support indexing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</TotalTime>
  <Words>2289</Words>
  <Application>Microsoft Office PowerPoint</Application>
  <PresentationFormat>Widescreen</PresentationFormat>
  <Paragraphs>381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4" baseType="lpstr">
      <vt:lpstr>MS PGothic</vt:lpstr>
      <vt:lpstr>Arial</vt:lpstr>
      <vt:lpstr>Berlin Sans FB</vt:lpstr>
      <vt:lpstr>Calibri</vt:lpstr>
      <vt:lpstr>Consolas</vt:lpstr>
      <vt:lpstr>Courier New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Functions</vt:lpstr>
      <vt:lpstr>Defining Functions</vt:lpstr>
      <vt:lpstr>Calling a Function</vt:lpstr>
      <vt:lpstr>Functions without returns</vt:lpstr>
      <vt:lpstr>Function overloading? No.</vt:lpstr>
      <vt:lpstr>Default Values for Arguments</vt:lpstr>
      <vt:lpstr>Keyword Arguments</vt:lpstr>
      <vt:lpstr>Python and Types</vt:lpstr>
      <vt:lpstr>Functions are first-class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 with html(2)</vt:lpstr>
      <vt:lpstr>Output of the previous code</vt:lpstr>
      <vt:lpstr> simple ways to navigate data structure</vt:lpstr>
      <vt:lpstr>extracting all the URLs found within a page’s &lt;a&gt; tags</vt:lpstr>
      <vt:lpstr>extracting all the text from a page: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Missouri - Kansas City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UMKC Faculty and Staff</dc:creator>
  <dc:description/>
  <cp:lastModifiedBy>Liaquat Ali</cp:lastModifiedBy>
  <cp:revision>114</cp:revision>
  <dcterms:created xsi:type="dcterms:W3CDTF">2014-01-29T16:47:28Z</dcterms:created>
  <dcterms:modified xsi:type="dcterms:W3CDTF">2017-09-08T22:57:54Z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Missouri - Kansas City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51</vt:i4>
  </property>
</Properties>
</file>