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media/image22.jpg" ContentType="image/jpg"/>
  <Override PartName="/ppt/media/image26.jpg" ContentType="image/jpg"/>
  <Override PartName="/ppt/media/image29.jpg" ContentType="image/jpg"/>
  <Override PartName="/ppt/media/image32.jpg" ContentType="image/jpg"/>
  <Override PartName="/ppt/media/image34.jpg" ContentType="image/jpg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  <p:sldMasterId id="2147483773" r:id="rId2"/>
    <p:sldMasterId id="2147483785" r:id="rId3"/>
    <p:sldMasterId id="2147483799" r:id="rId4"/>
  </p:sldMasterIdLst>
  <p:notesMasterIdLst>
    <p:notesMasterId r:id="rId77"/>
  </p:notesMasterIdLst>
  <p:sldIdLst>
    <p:sldId id="405" r:id="rId5"/>
    <p:sldId id="406" r:id="rId6"/>
    <p:sldId id="408" r:id="rId7"/>
    <p:sldId id="409" r:id="rId8"/>
    <p:sldId id="410" r:id="rId9"/>
    <p:sldId id="443" r:id="rId10"/>
    <p:sldId id="407" r:id="rId11"/>
    <p:sldId id="411" r:id="rId12"/>
    <p:sldId id="412" r:id="rId13"/>
    <p:sldId id="413" r:id="rId14"/>
    <p:sldId id="414" r:id="rId15"/>
    <p:sldId id="415" r:id="rId16"/>
    <p:sldId id="416" r:id="rId17"/>
    <p:sldId id="418" r:id="rId18"/>
    <p:sldId id="419" r:id="rId19"/>
    <p:sldId id="420" r:id="rId20"/>
    <p:sldId id="421" r:id="rId21"/>
    <p:sldId id="422" r:id="rId22"/>
    <p:sldId id="424" r:id="rId23"/>
    <p:sldId id="425" r:id="rId24"/>
    <p:sldId id="426" r:id="rId25"/>
    <p:sldId id="427" r:id="rId26"/>
    <p:sldId id="428" r:id="rId27"/>
    <p:sldId id="445" r:id="rId28"/>
    <p:sldId id="429" r:id="rId29"/>
    <p:sldId id="447" r:id="rId30"/>
    <p:sldId id="430" r:id="rId31"/>
    <p:sldId id="431" r:id="rId32"/>
    <p:sldId id="432" r:id="rId33"/>
    <p:sldId id="433" r:id="rId34"/>
    <p:sldId id="434" r:id="rId35"/>
    <p:sldId id="435" r:id="rId36"/>
    <p:sldId id="436" r:id="rId37"/>
    <p:sldId id="437" r:id="rId38"/>
    <p:sldId id="438" r:id="rId39"/>
    <p:sldId id="439" r:id="rId40"/>
    <p:sldId id="449" r:id="rId41"/>
    <p:sldId id="440" r:id="rId42"/>
    <p:sldId id="458" r:id="rId43"/>
    <p:sldId id="460" r:id="rId44"/>
    <p:sldId id="461" r:id="rId45"/>
    <p:sldId id="462" r:id="rId46"/>
    <p:sldId id="463" r:id="rId47"/>
    <p:sldId id="464" r:id="rId48"/>
    <p:sldId id="465" r:id="rId49"/>
    <p:sldId id="466" r:id="rId50"/>
    <p:sldId id="467" r:id="rId51"/>
    <p:sldId id="482" r:id="rId52"/>
    <p:sldId id="469" r:id="rId53"/>
    <p:sldId id="471" r:id="rId54"/>
    <p:sldId id="477" r:id="rId55"/>
    <p:sldId id="470" r:id="rId56"/>
    <p:sldId id="473" r:id="rId57"/>
    <p:sldId id="478" r:id="rId58"/>
    <p:sldId id="479" r:id="rId59"/>
    <p:sldId id="480" r:id="rId60"/>
    <p:sldId id="481" r:id="rId61"/>
    <p:sldId id="484" r:id="rId62"/>
    <p:sldId id="486" r:id="rId63"/>
    <p:sldId id="488" r:id="rId64"/>
    <p:sldId id="489" r:id="rId65"/>
    <p:sldId id="490" r:id="rId66"/>
    <p:sldId id="492" r:id="rId67"/>
    <p:sldId id="494" r:id="rId68"/>
    <p:sldId id="497" r:id="rId69"/>
    <p:sldId id="499" r:id="rId70"/>
    <p:sldId id="475" r:id="rId71"/>
    <p:sldId id="500" r:id="rId72"/>
    <p:sldId id="503" r:id="rId73"/>
    <p:sldId id="501" r:id="rId74"/>
    <p:sldId id="338" r:id="rId75"/>
    <p:sldId id="395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uchu" initials="P" lastIdx="1" clrIdx="0">
    <p:extLst>
      <p:ext uri="{19B8F6BF-5375-455C-9EA6-DF929625EA0E}">
        <p15:presenceInfo xmlns:p15="http://schemas.microsoft.com/office/powerpoint/2012/main" userId="Puch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2BE9"/>
    <a:srgbClr val="23E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commentAuthors" Target="commentAuthors.xml"/><Relationship Id="rId8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0AA69-3194-4F77-8600-3A6CCD6561C2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7348D4-D935-46B2-B451-65D48947C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52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C9CCCA3-4446-4EE2-9626-578FE94D2D2F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5836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474EF27-A91F-4A57-8E4E-CF8CFD2AE27D}" type="slidenum">
              <a:rPr lang="en-US" altLang="en-US" sz="1200"/>
              <a:pPr eaLnBrk="1" hangingPunct="1"/>
              <a:t>13</a:t>
            </a:fld>
            <a:endParaRPr lang="en-US" altLang="en-U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0306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B54CCF2-DAA5-41F9-8A40-6C3F236AD550}" type="slidenum">
              <a:rPr lang="en-US" altLang="en-US" sz="1200"/>
              <a:pPr eaLnBrk="1" hangingPunct="1"/>
              <a:t>14</a:t>
            </a:fld>
            <a:endParaRPr lang="en-US" altLang="en-U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64073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0B3C887-7376-4515-876B-805EAD038B99}" type="slidenum">
              <a:rPr lang="en-US" altLang="en-US" sz="1200"/>
              <a:pPr eaLnBrk="1" hangingPunct="1"/>
              <a:t>15</a:t>
            </a:fld>
            <a:endParaRPr lang="en-US" alt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0769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6F1A7BA-5A58-4E28-984D-165BB52E3575}" type="slidenum">
              <a:rPr lang="en-US" altLang="en-US" sz="1200"/>
              <a:pPr eaLnBrk="1" hangingPunct="1"/>
              <a:t>16</a:t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05902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AC68231-1904-4774-A098-DFC258273C8C}" type="slidenum">
              <a:rPr lang="en-US" altLang="en-US" sz="1200"/>
              <a:pPr eaLnBrk="1" hangingPunct="1"/>
              <a:t>17</a:t>
            </a:fld>
            <a:endParaRPr lang="en-US" alt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634636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7186288-24DC-4F41-8A46-5D64E870C1D6}" type="slidenum">
              <a:rPr lang="en-US" altLang="en-US" sz="1200"/>
              <a:pPr eaLnBrk="1" hangingPunct="1"/>
              <a:t>18</a:t>
            </a:fld>
            <a:endParaRPr lang="en-US" alt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8171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BC903BB-5407-45B7-A7C5-5BFEE8B30A41}" type="slidenum">
              <a:rPr lang="en-US" altLang="en-US" sz="1200"/>
              <a:pPr eaLnBrk="1" hangingPunct="1"/>
              <a:t>19</a:t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54255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E173244-1E92-4BD2-80E8-69D0C5BCF5E0}" type="slidenum">
              <a:rPr lang="en-US" altLang="en-US" sz="1200"/>
              <a:pPr eaLnBrk="1" hangingPunct="1"/>
              <a:t>20</a:t>
            </a:fld>
            <a:endParaRPr lang="en-US" alt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20265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C118C9F-092A-40E0-BD40-A590AB3FC012}" type="slidenum">
              <a:rPr lang="en-US" altLang="en-US" sz="1200"/>
              <a:pPr eaLnBrk="1" hangingPunct="1"/>
              <a:t>21</a:t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49662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BB08E9E-BF98-4503-A62E-44F657EE1943}" type="slidenum">
              <a:rPr lang="en-US" altLang="en-US" sz="1200"/>
              <a:pPr eaLnBrk="1" hangingPunct="1"/>
              <a:t>22</a:t>
            </a:fld>
            <a:endParaRPr lang="en-US" alt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1436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EECDFE5-63E8-4B47-9E08-97297B645089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46470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308C2AC-7D7E-4E5C-9F97-6C316856D567}" type="slidenum">
              <a:rPr lang="en-US" altLang="en-US" sz="1200"/>
              <a:pPr eaLnBrk="1" hangingPunct="1"/>
              <a:t>23</a:t>
            </a:fld>
            <a:endParaRPr lang="en-US" alt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821383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4E1C7E8-D29D-4FB9-8786-08AF43AB6CBE}" type="slidenum">
              <a:rPr lang="en-US" altLang="en-US" sz="1200"/>
              <a:pPr eaLnBrk="1" hangingPunct="1"/>
              <a:t>25</a:t>
            </a:fld>
            <a:endParaRPr lang="en-US" alt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33692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C3DAD54-E0BA-47D2-95DE-80B9427B806F}" type="slidenum">
              <a:rPr lang="en-US" altLang="en-US" sz="1200"/>
              <a:pPr eaLnBrk="1" hangingPunct="1"/>
              <a:t>27</a:t>
            </a:fld>
            <a:endParaRPr lang="en-US" altLang="en-US" sz="12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966441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6079AD4-2517-48D3-B6E9-51FBD34825DE}" type="slidenum">
              <a:rPr lang="en-US" altLang="en-US" sz="1200"/>
              <a:pPr eaLnBrk="1" hangingPunct="1"/>
              <a:t>28</a:t>
            </a:fld>
            <a:endParaRPr lang="en-US" altLang="en-US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17019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658BB2E-D784-4C76-85D9-F5890F5B61E0}" type="slidenum">
              <a:rPr lang="en-US" altLang="en-US" sz="1200"/>
              <a:pPr eaLnBrk="1" hangingPunct="1"/>
              <a:t>29</a:t>
            </a:fld>
            <a:endParaRPr lang="en-US" altLang="en-US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32512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EACA6E3-F4B7-4F9A-A76D-025C9FCEFEF6}" type="slidenum">
              <a:rPr lang="en-US" altLang="en-US" sz="1200"/>
              <a:pPr eaLnBrk="1" hangingPunct="1"/>
              <a:t>30</a:t>
            </a:fld>
            <a:endParaRPr lang="en-US" altLang="en-US" sz="120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20484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3AF3A55-1C50-40D6-80B6-255CBA424479}" type="slidenum">
              <a:rPr lang="en-US" altLang="en-US" sz="1200"/>
              <a:pPr eaLnBrk="1" hangingPunct="1"/>
              <a:t>31</a:t>
            </a:fld>
            <a:endParaRPr lang="en-US" altLang="en-US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886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5255949-3C1A-47CC-AB56-8B3B30C20743}" type="slidenum">
              <a:rPr lang="en-US" altLang="en-US" sz="1200"/>
              <a:pPr eaLnBrk="1" hangingPunct="1"/>
              <a:t>32</a:t>
            </a:fld>
            <a:endParaRPr lang="en-US" altLang="en-US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20899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E23E89F-4821-4B15-AE80-FD5B102708EA}" type="slidenum">
              <a:rPr lang="en-US" altLang="en-US" sz="1200"/>
              <a:pPr eaLnBrk="1" hangingPunct="1"/>
              <a:t>33</a:t>
            </a:fld>
            <a:endParaRPr lang="en-US" altLang="en-US" sz="12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7357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5B5FA8E-DF41-486C-AB74-419C49F4891A}" type="slidenum">
              <a:rPr lang="en-US" altLang="en-US" sz="1200"/>
              <a:pPr eaLnBrk="1" hangingPunct="1"/>
              <a:t>34</a:t>
            </a:fld>
            <a:endParaRPr lang="en-US" altLang="en-US" sz="120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7434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23D043C-B1AE-453E-B3A2-E6301AF92F17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68018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8B78CBE-08B4-4255-B325-0A216514716E}" type="slidenum">
              <a:rPr lang="en-US" altLang="en-US" sz="1200"/>
              <a:pPr eaLnBrk="1" hangingPunct="1"/>
              <a:t>35</a:t>
            </a:fld>
            <a:endParaRPr lang="en-US" altLang="en-US" sz="120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79447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D240D7A-56FC-407D-9B06-2AE48E90C80B}" type="slidenum">
              <a:rPr lang="en-US" altLang="en-US" sz="1200"/>
              <a:pPr eaLnBrk="1" hangingPunct="1"/>
              <a:t>36</a:t>
            </a:fld>
            <a:endParaRPr lang="en-US" altLang="en-US" sz="120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70981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A36B605-A5DD-4772-A078-8FAB85600025}" type="slidenum">
              <a:rPr lang="en-US" altLang="en-US" sz="1200"/>
              <a:pPr eaLnBrk="1" hangingPunct="1"/>
              <a:t>38</a:t>
            </a:fld>
            <a:endParaRPr lang="en-US" altLang="en-US" sz="12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18079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1D0F731-920D-4E9D-A21C-3D0A8B50053D}" type="slidenum">
              <a:rPr lang="nl-NL" altLang="nl-NL"/>
              <a:pPr algn="r" eaLnBrk="1" hangingPunct="1">
                <a:spcBef>
                  <a:spcPct val="0"/>
                </a:spcBef>
              </a:pPr>
              <a:t>49</a:t>
            </a:fld>
            <a:endParaRPr lang="nl-NL" altLang="nl-NL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nl-NL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6241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840567C-3EA3-4F7B-B9E5-B192A2F026AB}" type="slidenum">
              <a:rPr lang="nl-NL" altLang="nl-NL"/>
              <a:pPr algn="r" eaLnBrk="1" hangingPunct="1">
                <a:spcBef>
                  <a:spcPct val="0"/>
                </a:spcBef>
              </a:pPr>
              <a:t>52</a:t>
            </a:fld>
            <a:endParaRPr lang="nl-NL" altLang="nl-NL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nl-NL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9130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C9CCCA3-4446-4EE2-9626-578FE94D2D2F}" type="slidenum">
              <a:rPr lang="en-US" altLang="en-US" sz="1200"/>
              <a:pPr eaLnBrk="1" hangingPunct="1"/>
              <a:t>53</a:t>
            </a:fld>
            <a:endParaRPr lang="en-US" altLang="en-US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4771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FEE5F59-47D6-4111-B96C-95B740E9031D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609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8F4C483-2C29-4D5D-96FC-A3EE3EC58B3F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8021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A0ACDE8-1733-47E3-BEE1-50B91B17F1EF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2538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76A09E3-09EE-4A32-B1B8-0C84465FE196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4519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4411437-0349-4EC7-92C1-A3434BB882AF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3906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79F4C38-439A-4E75-B5E3-D31F50F0CC1A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6612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AD64-3ED3-4AA4-A103-B3595FAA64D6}" type="datetime1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https://www.csee.umbc.edu/courses/691p/notes/python/python3.ppt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30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7235-F2EB-4D4A-8519-FB2D19213067}" type="datetime1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https://www.csee.umbc.edu/courses/691p/notes/python/python3.ppt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37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25FE9-75FB-4ED4-9E27-59C264813811}" type="datetime1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https://www.csee.umbc.edu/courses/691p/notes/python/python3.ppt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46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A117E-262F-4690-9E75-709C68E9B18C}" type="datetime1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https://www.csee.umbc.edu/courses/691p/notes/python/python3.ppt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45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1E1E4-0FE5-40AF-9A53-FCFE6AC37A9B}" type="datetime1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https://www.csee.umbc.edu/courses/691p/notes/python/python3.ppt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03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AD57-086B-4747-8858-27805F46FA85}" type="datetime1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https://www.csee.umbc.edu/courses/691p/notes/python/python3.ppt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24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9CE9-19FC-4FD0-89CD-C43DF37196ED}" type="datetime1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https://www.csee.umbc.edu/courses/691p/notes/python/python3.ppt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47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C6F6-628A-443F-B348-257C1E00634A}" type="datetime1">
              <a:rPr lang="en-US" smtClean="0"/>
              <a:t>8/29/2017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https://www.csee.umbc.edu/courses/691p/notes/python/python3.ppt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73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E7D1-122C-44C8-9C38-300347EA2CB7}" type="datetime1">
              <a:rPr lang="en-US" smtClean="0"/>
              <a:t>8/29/2017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https://www.csee.umbc.edu/courses/691p/notes/python/python3.ppt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427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A76F2-7D1E-4A88-86FF-F1C405365DD7}" type="datetime1">
              <a:rPr lang="en-US" smtClean="0"/>
              <a:t>8/29/2017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https://www.csee.umbc.edu/courses/691p/notes/python/python3.ppt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030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13F7-7BF9-4916-B095-E89CFEB2AAE7}" type="datetime1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https://www.csee.umbc.edu/courses/691p/notes/python/python3.ppt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3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285BE-E103-44CB-AADA-40D4F75CC7C3}" type="datetime1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https://www.csee.umbc.edu/courses/691p/notes/python/python3.ppt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43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3D484-E329-48A9-806C-350810CC88B1}" type="datetime1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https://www.csee.umbc.edu/courses/691p/notes/python/python3.ppt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828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3A4D-4B22-4A3D-9D76-AF6D77D0870B}" type="datetime1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https://www.csee.umbc.edu/courses/691p/notes/python/python3.ppt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312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C684-5D0E-454D-BFC5-6F86D50A3321}" type="datetime1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https://www.csee.umbc.edu/courses/691p/notes/python/python3.ppt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654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E9F0-E18C-40FA-A2FD-B0FDD172B39F}" type="datetime1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https://www.csee.umbc.edu/courses/691p/notes/python/python3.ppt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306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BEAE-65E9-4969-8FB4-625AFA18E4F5}" type="datetime1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https://www.csee.umbc.edu/courses/691p/notes/python/python3.ppt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23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F486F-D079-46E1-A06B-34AE4CA022E7}" type="datetime1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https://www.csee.umbc.edu/courses/691p/notes/python/python3.ppt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530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99F9-45C1-40FA-96BE-D9CD7ED0F054}" type="datetime1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https://www.csee.umbc.edu/courses/691p/notes/python/python3.ppt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939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135B-AEED-458A-BCCE-84959737D630}" type="datetime1">
              <a:rPr lang="en-US" smtClean="0"/>
              <a:t>8/29/2017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https://www.csee.umbc.edu/courses/691p/notes/python/python3.ppt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706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7912-4EF2-4234-A24F-4D3835C6ECB1}" type="datetime1">
              <a:rPr lang="en-US" smtClean="0"/>
              <a:t>8/29/2017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https://www.csee.umbc.edu/courses/691p/notes/python/python3.ppt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388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91309-9EB0-4E0C-B1D9-D6C4C214D4F6}" type="datetime1">
              <a:rPr lang="en-US" smtClean="0"/>
              <a:t>8/29/2017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https://www.csee.umbc.edu/courses/691p/notes/python/python3.ppt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61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861D9-00F8-4024-83C9-6F0F60936F10}" type="datetime1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https://www.csee.umbc.edu/courses/691p/notes/python/python3.ppt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056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7F2B-57C3-4583-BB43-B9F78CFFE45D}" type="datetime1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https://www.csee.umbc.edu/courses/691p/notes/python/python3.ppt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107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921F-A2DC-4824-9B88-87C1619DB8DA}" type="datetime1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https://www.csee.umbc.edu/courses/691p/notes/python/python3.ppt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114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247A-B68E-44B1-BF5F-F739CAA37264}" type="datetime1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https://www.csee.umbc.edu/courses/691p/notes/python/python3.ppt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585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C10F6-8BDC-4DB0-A7AE-931A697D79A0}" type="datetime1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https://www.csee.umbc.edu/courses/691p/notes/python/python3.ppt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1994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2EF6-C186-4940-BFAC-DCC8A1467A9D}" type="datetime1">
              <a:rPr lang="en-US" smtClean="0"/>
              <a:t>8/29/2017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https://www.csee.umbc.edu/courses/691p/notes/python/python3.ppt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186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74BEF-9290-4B30-AF7E-083153856B2D}" type="datetime1">
              <a:rPr lang="en-US" smtClean="0"/>
              <a:t>8/29/2017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https://www.csee.umbc.edu/courses/691p/notes/python/python3.ppt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843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14400" y="1143001"/>
            <a:ext cx="10363200" cy="3352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4452330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14400" y="1143001"/>
            <a:ext cx="10363200" cy="3352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6626338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14400" y="1143001"/>
            <a:ext cx="10363200" cy="3352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07577795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0265-6295-41D9-9204-129E8844C6C9}" type="datetime1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https://www.csee.umbc.edu/courses/691p/notes/python/python3.ppt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3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DE24-4138-4EF8-A21B-0288D5FAEBFE}" type="datetime1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https://www.csee.umbc.edu/courses/691p/notes/python/python3.ppt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718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F755-71DD-4E4E-B2A1-DEAF117CB27E}" type="datetime1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https://www.csee.umbc.edu/courses/691p/notes/python/python3.ppt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151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FE449-6945-4CEB-BF8B-906730902095}" type="datetime1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https://www.csee.umbc.edu/courses/691p/notes/python/python3.ppt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3160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3B63-111D-4200-A02E-6116FF230CCA}" type="datetime1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https://www.csee.umbc.edu/courses/691p/notes/python/python3.ppt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079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6E54-C557-4F97-B58E-B80A92BD7370}" type="datetime1">
              <a:rPr lang="en-US" smtClean="0"/>
              <a:t>8/29/2017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https://www.csee.umbc.edu/courses/691p/notes/python/python3.ppt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4218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9833-11A1-4CF4-8EFA-735B31D67FCE}" type="datetime1">
              <a:rPr lang="en-US" smtClean="0"/>
              <a:t>8/29/2017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https://www.csee.umbc.edu/courses/691p/notes/python/python3.ppt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9568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88C3-E0DA-4B9A-B414-9BB39BC52F96}" type="datetime1">
              <a:rPr lang="en-US" smtClean="0"/>
              <a:t>8/29/2017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https://www.csee.umbc.edu/courses/691p/notes/python/python3.ppt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001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17C6-3825-4A3F-87BF-1CC1D3A789D6}" type="datetime1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https://www.csee.umbc.edu/courses/691p/notes/python/python3.ppt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562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7BE78-5EE5-4555-9749-334B78509082}" type="datetime1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https://www.csee.umbc.edu/courses/691p/notes/python/python3.ppt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465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1DE0-9FEB-4F3F-99E3-4F401B245B9F}" type="datetime1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https://www.csee.umbc.edu/courses/691p/notes/python/python3.ppt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2203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C5E4-9F21-4B77-B6A8-54CB1D8969C3}" type="datetime1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https://www.csee.umbc.edu/courses/691p/notes/python/python3.ppt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2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02896-6E7A-4D09-B653-B20AA013E64D}" type="datetime1">
              <a:rPr lang="en-US" smtClean="0"/>
              <a:t>8/29/2017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https://www.csee.umbc.edu/courses/691p/notes/python/python3.ppt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51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CD18-D59B-4593-9FCA-734F9F60C294}" type="datetime1">
              <a:rPr lang="en-US" smtClean="0"/>
              <a:t>8/29/2017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https://www.csee.umbc.edu/courses/691p/notes/python/python3.ppt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71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68B92-54B8-472F-AC73-A787CBC6AE80}" type="datetime1">
              <a:rPr lang="en-US" smtClean="0"/>
              <a:t>8/29/2017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https://www.csee.umbc.edu/courses/691p/notes/python/python3.ppt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98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A45F1-4445-44B0-AA0C-DFFDFBF6F5F1}" type="datetime1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https://www.csee.umbc.edu/courses/691p/notes/python/python3.ppt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98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CB7A-8F49-49C7-9F9C-5EF28B14A557}" type="datetime1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https://www.csee.umbc.edu/courses/691p/notes/python/python3.ppt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9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image" Target="../media/image4.jpg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59E05-4520-45FD-A273-AF4756E5273D}" type="datetime1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https://www.csee.umbc.edu/courses/691p/notes/python/python3.ppt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5BD17-6D6B-4EE7-8D54-60CE451628CF}" type="datetime1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https://www.csee.umbc.edu/courses/691p/notes/python/python3.ppt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69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A717F-EE2E-4C54-B13F-56660700D176}" type="datetime1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https://www.csee.umbc.edu/courses/691p/notes/python/python3.ppt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03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811" r:id="rId14"/>
    <p:sldLayoutId id="2147483814" r:id="rId15"/>
    <p:sldLayoutId id="2147483815" r:id="rId16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E9D9D-9734-4A52-A505-343B03F02C4F}" type="datetime1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https://www.csee.umbc.edu/courses/691p/notes/python/python3.ppt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3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drexel.edu/~knowak/cs265_fall_2009/Python_Classes_nb.ppt" TargetMode="Externa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drexel.edu/~knowak/cs265_fall_2009/Python_Classes_nb.ppt" TargetMode="Externa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drexel.edu/~knowak/cs265_fall_2009/Python_Classes_nb.ppt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4.xml"/><Relationship Id="rId5" Type="http://schemas.openxmlformats.org/officeDocument/2006/relationships/hyperlink" Target="http://scikit-learn.org/stable/" TargetMode="External"/><Relationship Id="rId4" Type="http://schemas.openxmlformats.org/officeDocument/2006/relationships/hyperlink" Target="http://matplotlib.org/" TargetMode="Externa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8.JP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6.jpg"/><Relationship Id="rId4" Type="http://schemas.openxmlformats.org/officeDocument/2006/relationships/image" Target="../media/image25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jp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5.png"/><Relationship Id="rId4" Type="http://schemas.openxmlformats.org/officeDocument/2006/relationships/image" Target="../media/image34.jp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.jpg"/><Relationship Id="rId7" Type="http://schemas.openxmlformats.org/officeDocument/2006/relationships/image" Target="../media/image39.png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forms/cxvY8Kg1pvNNzrpw1" TargetMode="External"/><Relationship Id="rId1" Type="http://schemas.openxmlformats.org/officeDocument/2006/relationships/slideLayout" Target="../slideLayouts/slideLayout2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drexel.edu/~knowak/cs265_fall_2009/Python_Classes_nb.ppt" TargetMode="External"/><Relationship Id="rId7" Type="http://schemas.openxmlformats.org/officeDocument/2006/relationships/hyperlink" Target="http://www.python-course.eu/python3_multiple_inheritance.php" TargetMode="External"/><Relationship Id="rId2" Type="http://schemas.openxmlformats.org/officeDocument/2006/relationships/hyperlink" Target="https://www.csee.umbc.edu/courses/691p/notes/python/python3.ppt" TargetMode="Externa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://jakevdp.github.io/blog/2013/08/07/conways-game-of-life/" TargetMode="External"/><Relationship Id="rId5" Type="http://schemas.openxmlformats.org/officeDocument/2006/relationships/hyperlink" Target="https://webvalley.fbk.eu/static/media/uploads/presentations/introductiontonumpy2.pdf" TargetMode="External"/><Relationship Id="rId4" Type="http://schemas.openxmlformats.org/officeDocument/2006/relationships/hyperlink" Target="https://github.com/MiguelSOliveira/Python-Project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414" y="2032001"/>
            <a:ext cx="9312655" cy="1356170"/>
          </a:xfrm>
        </p:spPr>
        <p:txBody>
          <a:bodyPr/>
          <a:lstStyle/>
          <a:p>
            <a:r>
              <a:rPr lang="en-US" sz="3600" b="1" dirty="0"/>
              <a:t>COMP-SCI 5590 - 0001   Special Topics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Introduction To Python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517" y="0"/>
            <a:ext cx="7632700" cy="257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51417" y="4610101"/>
            <a:ext cx="10464800" cy="1130300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A readable, dynamic, pleasant, flexible, fast and powerful language</a:t>
            </a:r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23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Constructor: __init__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>
                <a:ea typeface="ＭＳ Ｐゴシック" panose="020B0600070205080204" pitchFamily="34" charset="-128"/>
              </a:rPr>
              <a:t>An 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__init__</a:t>
            </a:r>
            <a:r>
              <a:rPr lang="en-US" altLang="en-US" sz="2800">
                <a:ea typeface="ＭＳ Ｐゴシック" panose="020B0600070205080204" pitchFamily="34" charset="-128"/>
              </a:rPr>
              <a:t> method can take any number of arguments.</a:t>
            </a:r>
          </a:p>
          <a:p>
            <a:r>
              <a:rPr lang="en-US" altLang="en-US" sz="2800">
                <a:ea typeface="ＭＳ Ｐゴシック" panose="020B0600070205080204" pitchFamily="34" charset="-128"/>
              </a:rPr>
              <a:t>Like other functions or methods, the arguments can be defined with default values, making them optional to the caller. </a:t>
            </a:r>
          </a:p>
          <a:p>
            <a:endParaRPr lang="en-US" altLang="en-US" sz="2800">
              <a:ea typeface="ＭＳ Ｐゴシック" panose="020B0600070205080204" pitchFamily="34" charset="-128"/>
            </a:endParaRPr>
          </a:p>
          <a:p>
            <a:r>
              <a:rPr lang="en-US" altLang="en-US" sz="2800">
                <a:ea typeface="ＭＳ Ｐゴシック" panose="020B0600070205080204" pitchFamily="34" charset="-128"/>
              </a:rPr>
              <a:t>However, the first argument 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self</a:t>
            </a:r>
            <a:r>
              <a:rPr lang="en-US" altLang="en-US" sz="2800">
                <a:ea typeface="ＭＳ Ｐゴシック" panose="020B0600070205080204" pitchFamily="34" charset="-128"/>
              </a:rPr>
              <a:t> in the definition of __init__ is special…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https://www.csee.umbc.edu/courses/691p/notes/python/python3.ppt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1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Self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4592" y="1447800"/>
            <a:ext cx="9817608" cy="4876800"/>
          </a:xfrm>
        </p:spPr>
        <p:txBody>
          <a:bodyPr/>
          <a:lstStyle/>
          <a:p>
            <a:r>
              <a:rPr lang="en-US" altLang="en-US" sz="2800" dirty="0">
                <a:ea typeface="ＭＳ Ｐゴシック" panose="020B0600070205080204" pitchFamily="34" charset="-128"/>
              </a:rPr>
              <a:t>The first argument of every method is a reference to the current instance of the class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By convention, we name this argument </a:t>
            </a:r>
            <a:r>
              <a:rPr lang="en-US" altLang="en-US" sz="2800" b="1" i="1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self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In 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__</a:t>
            </a:r>
            <a:r>
              <a:rPr lang="en-US" altLang="en-US" sz="2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init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__</a:t>
            </a:r>
            <a:r>
              <a:rPr lang="en-US" altLang="en-US" sz="2800" dirty="0">
                <a:ea typeface="ＭＳ Ｐゴシック" panose="020B0600070205080204" pitchFamily="34" charset="-128"/>
              </a:rPr>
              <a:t>, </a:t>
            </a:r>
            <a:r>
              <a:rPr lang="en-US" altLang="en-US" sz="2800" i="1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self</a:t>
            </a:r>
            <a:r>
              <a:rPr lang="en-US" altLang="en-US" sz="2800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800" dirty="0">
                <a:ea typeface="ＭＳ Ｐゴシック" panose="020B0600070205080204" pitchFamily="34" charset="-128"/>
              </a:rPr>
              <a:t>refers to the object currently being created; so, in other class methods, it refers to the instance whose method was called 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Similar to the keyword </a:t>
            </a:r>
            <a:r>
              <a:rPr lang="en-US" altLang="en-US" sz="2800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this</a:t>
            </a:r>
            <a:r>
              <a:rPr lang="en-US" altLang="en-US" sz="2800" dirty="0">
                <a:ea typeface="ＭＳ Ｐゴシック" panose="020B0600070205080204" pitchFamily="34" charset="-128"/>
              </a:rPr>
              <a:t> in Java or C++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But Python uses </a:t>
            </a:r>
            <a:r>
              <a:rPr lang="en-US" altLang="en-US" sz="2800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self</a:t>
            </a:r>
            <a:r>
              <a:rPr lang="en-US" altLang="en-US" sz="2800" dirty="0">
                <a:ea typeface="ＭＳ Ｐゴシック" panose="020B0600070205080204" pitchFamily="34" charset="-128"/>
              </a:rPr>
              <a:t> more often than Java uses </a:t>
            </a:r>
            <a:r>
              <a:rPr lang="en-US" altLang="en-US" sz="2800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this</a:t>
            </a:r>
            <a:endParaRPr lang="en-US" altLang="en-US" sz="2800" dirty="0"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https://www.csee.umbc.edu/courses/691p/notes/python/python3.ppt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1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Self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>
                <a:ea typeface="ＭＳ Ｐゴシック" panose="020B0600070205080204" pitchFamily="34" charset="-128"/>
              </a:rPr>
              <a:t>Although you must specify </a:t>
            </a:r>
            <a:r>
              <a:rPr lang="en-US" altLang="en-US" sz="2800" i="1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self</a:t>
            </a:r>
            <a:r>
              <a:rPr lang="en-US" altLang="en-US" sz="2800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800" dirty="0">
                <a:ea typeface="ＭＳ Ｐゴシック" panose="020B0600070205080204" pitchFamily="34" charset="-128"/>
              </a:rPr>
              <a:t>explicitly when </a:t>
            </a:r>
            <a:r>
              <a:rPr lang="en-US" altLang="en-US" sz="2800" i="1" u="sng" dirty="0">
                <a:ea typeface="ＭＳ Ｐゴシック" panose="020B0600070205080204" pitchFamily="34" charset="-128"/>
              </a:rPr>
              <a:t>defining</a:t>
            </a:r>
            <a:r>
              <a:rPr lang="en-US" altLang="en-US" sz="2800" dirty="0">
                <a:ea typeface="ＭＳ Ｐゴシック" panose="020B0600070205080204" pitchFamily="34" charset="-128"/>
              </a:rPr>
              <a:t> the method, you don’t include it when </a:t>
            </a:r>
            <a:r>
              <a:rPr lang="en-US" altLang="en-US" sz="2800" i="1" u="sng" dirty="0">
                <a:ea typeface="ＭＳ Ｐゴシック" panose="020B0600070205080204" pitchFamily="34" charset="-128"/>
              </a:rPr>
              <a:t>calling</a:t>
            </a:r>
            <a:r>
              <a:rPr lang="en-US" altLang="en-US" sz="2800" dirty="0">
                <a:ea typeface="ＭＳ Ｐゴシック" panose="020B0600070205080204" pitchFamily="34" charset="-128"/>
              </a:rPr>
              <a:t> the method. 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Python passes it for you automatically</a:t>
            </a:r>
          </a:p>
          <a:p>
            <a:endParaRPr lang="en-US" altLang="en-US" sz="2800" dirty="0">
              <a:ea typeface="ＭＳ Ｐゴシック" panose="020B0600070205080204" pitchFamily="34" charset="-128"/>
            </a:endParaRPr>
          </a:p>
          <a:p>
            <a:pPr>
              <a:buFont typeface="Symbol" panose="05050102010706020507" pitchFamily="18" charset="2"/>
              <a:buNone/>
            </a:pPr>
            <a:endParaRPr lang="en-US" altLang="en-US" sz="1400" dirty="0">
              <a:ea typeface="ＭＳ Ｐゴシック" panose="020B0600070205080204" pitchFamily="34" charset="-128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en-US" dirty="0" smtClean="0">
                <a:ea typeface="ＭＳ Ｐゴシック" panose="020B0600070205080204" pitchFamily="34" charset="-128"/>
              </a:rPr>
              <a:t>Defining a method:			            Calling a method: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1800" i="1" dirty="0">
                <a:ea typeface="ＭＳ Ｐゴシック" panose="020B0600070205080204" pitchFamily="34" charset="-128"/>
              </a:rPr>
              <a:t>(this code inside a class definition.)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sz="1000" i="1" dirty="0">
              <a:ea typeface="ＭＳ Ｐゴシック" panose="020B0600070205080204" pitchFamily="34" charset="-128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en-US" sz="1800" dirty="0" err="1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def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800" dirty="0" err="1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set_age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(self, </a:t>
            </a:r>
            <a:r>
              <a:rPr lang="en-US" altLang="en-US" sz="1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num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):		</a:t>
            </a:r>
            <a:r>
              <a:rPr lang="en-US" altLang="en-US" sz="180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         </a:t>
            </a:r>
            <a:r>
              <a:rPr lang="en-US" altLang="en-US" sz="1800" dirty="0" smtClean="0">
                <a:solidFill>
                  <a:srgbClr val="6600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180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x.set_age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(23)</a:t>
            </a:r>
            <a:b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self.age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</a:t>
            </a:r>
            <a:r>
              <a:rPr lang="en-US" altLang="en-US" sz="1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num</a:t>
            </a:r>
            <a:endParaRPr lang="en-US" altLang="en-US" sz="18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41988" name="Line 4"/>
          <p:cNvSpPr>
            <a:spLocks noChangeShapeType="1"/>
          </p:cNvSpPr>
          <p:nvPr/>
        </p:nvSpPr>
        <p:spPr bwMode="auto">
          <a:xfrm>
            <a:off x="4215384" y="394716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https://www.csee.umbc.edu/courses/691p/notes/python/python3.ppt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5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Deleting instances: No Need to “free”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016" y="1524000"/>
            <a:ext cx="9854184" cy="4876800"/>
          </a:xfrm>
        </p:spPr>
        <p:txBody>
          <a:bodyPr/>
          <a:lstStyle/>
          <a:p>
            <a:r>
              <a:rPr lang="en-US" altLang="en-US" sz="2800" dirty="0">
                <a:ea typeface="ＭＳ Ｐゴシック" panose="020B0600070205080204" pitchFamily="34" charset="-128"/>
              </a:rPr>
              <a:t>When you are done with an object, you don’t have to delete or free it explicitly.  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Python has automatic garbage collection.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Python will automatically detect when all of the references to a piece of memory have gone out of scope.  Automatically frees that memory.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Generally works well, few memory leaks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There’s also no “destructor” method for classes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https://www.csee.umbc.edu/courses/691p/notes/python/python3.ppt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8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Definition of student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676400"/>
            <a:ext cx="7772400" cy="3962400"/>
          </a:xfrm>
        </p:spPr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 altLang="en-US" sz="280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class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student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:</a:t>
            </a:r>
            <a:b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80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“““A class representing a student ”””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/>
            </a:r>
            <a:b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80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def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__init__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(self,n,a):</a:t>
            </a:r>
            <a:b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    self.full_name = n</a:t>
            </a:r>
            <a:b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    self.age = a</a:t>
            </a:r>
            <a:b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80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def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get_age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(self):</a:t>
            </a:r>
            <a:b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    </a:t>
            </a:r>
            <a:r>
              <a:rPr lang="en-US" altLang="en-US" sz="280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return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 self.age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https://www.csee.umbc.edu/courses/691p/notes/python/python3.ppt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Traditional Syntax for Access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676400"/>
            <a:ext cx="7772400" cy="4191000"/>
          </a:xfrm>
        </p:spPr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 altLang="en-US" sz="2800">
                <a:solidFill>
                  <a:srgbClr val="6600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 f = student(</a:t>
            </a:r>
            <a:r>
              <a:rPr lang="en-US" altLang="en-US" sz="280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“Bob Smith”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, 23)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sz="28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en-US" sz="2800">
                <a:solidFill>
                  <a:srgbClr val="6600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 f.full_name </a:t>
            </a:r>
            <a:r>
              <a:rPr lang="en-US" altLang="en-US" sz="2800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# Access attribute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80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“Bob Smith”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sz="2800">
              <a:solidFill>
                <a:schemeClr val="accent2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en-US" sz="2800">
                <a:solidFill>
                  <a:srgbClr val="6600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 f.get_age() </a:t>
            </a:r>
            <a:r>
              <a:rPr lang="en-US" altLang="en-US" sz="2800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# Access a method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80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https://www.csee.umbc.edu/courses/691p/notes/python/python3.ppt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0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Accessing unknown members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2920" y="1676400"/>
            <a:ext cx="11576304" cy="4191000"/>
          </a:xfrm>
        </p:spPr>
        <p:txBody>
          <a:bodyPr>
            <a:normAutofit lnSpcReduction="10000"/>
          </a:bodyPr>
          <a:lstStyle/>
          <a:p>
            <a:r>
              <a:rPr lang="en-US" altLang="en-US" sz="2800" dirty="0">
                <a:ea typeface="ＭＳ Ｐゴシック" panose="020B0600070205080204" pitchFamily="34" charset="-128"/>
              </a:rPr>
              <a:t>Problem:  Occasionally  the name of an attribute or method of a class is only given at run time…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Solution:  </a:t>
            </a:r>
          </a:p>
          <a:p>
            <a:pPr lvl="2">
              <a:buFontTx/>
              <a:buNone/>
            </a:pPr>
            <a:r>
              <a:rPr lang="en-US" altLang="en-US" sz="2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getattr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US" sz="2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object_instance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, string)</a:t>
            </a:r>
          </a:p>
          <a:p>
            <a:pPr lvl="2"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</a:p>
          <a:p>
            <a:r>
              <a:rPr lang="en-US" altLang="en-US" sz="2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string</a:t>
            </a:r>
            <a:r>
              <a:rPr lang="en-US" altLang="en-US" sz="2800" dirty="0">
                <a:ea typeface="ＭＳ Ｐゴシック" panose="020B0600070205080204" pitchFamily="34" charset="-128"/>
              </a:rPr>
              <a:t> is a string which contains the name of an attribute or method of a class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getattr</a:t>
            </a:r>
            <a:r>
              <a:rPr lang="en-US" altLang="en-US" sz="2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US" sz="28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object_instance</a:t>
            </a:r>
            <a:r>
              <a:rPr lang="en-US" altLang="en-US" sz="2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, string)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 dirty="0">
                <a:ea typeface="ＭＳ Ｐゴシック" panose="020B0600070205080204" pitchFamily="34" charset="-128"/>
              </a:rPr>
              <a:t>returns a reference to that attribute or method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https://www.csee.umbc.edu/courses/691p/notes/python/python3.ppt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6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getattr(object_instance, string)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0624" y="1371600"/>
            <a:ext cx="9942576" cy="4114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800" dirty="0">
                <a:solidFill>
                  <a:srgbClr val="6600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f = student(</a:t>
            </a:r>
            <a:r>
              <a:rPr lang="en-US" altLang="en-US" sz="2800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“Bob Smith”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, 23)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800" dirty="0">
                <a:solidFill>
                  <a:srgbClr val="6600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getattr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(f, </a:t>
            </a:r>
            <a:r>
              <a:rPr lang="en-US" altLang="en-US" sz="2800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</a:t>
            </a:r>
            <a:r>
              <a:rPr lang="en-US" altLang="en-US" sz="2800" dirty="0" err="1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full_name</a:t>
            </a:r>
            <a:r>
              <a:rPr lang="en-US" altLang="en-US" sz="2800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”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)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800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“Bob Smith”</a:t>
            </a:r>
            <a:endParaRPr lang="en-US" altLang="en-US" sz="28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800" dirty="0">
                <a:solidFill>
                  <a:srgbClr val="6600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getattr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(f, </a:t>
            </a:r>
            <a:r>
              <a:rPr lang="en-US" altLang="en-US" sz="2800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</a:t>
            </a:r>
            <a:r>
              <a:rPr lang="en-US" altLang="en-US" sz="2800" dirty="0" err="1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get_age</a:t>
            </a:r>
            <a:r>
              <a:rPr lang="en-US" altLang="en-US" sz="2800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”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)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800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&lt;method </a:t>
            </a:r>
            <a:r>
              <a:rPr lang="en-US" altLang="en-US" sz="2800" dirty="0" err="1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get_age</a:t>
            </a:r>
            <a:r>
              <a:rPr lang="en-US" altLang="en-US" sz="2800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of class </a:t>
            </a:r>
            <a:r>
              <a:rPr lang="en-US" altLang="en-US" sz="2800" dirty="0" err="1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studentClass</a:t>
            </a:r>
            <a:r>
              <a:rPr lang="en-US" altLang="en-US" sz="2800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at 010B3C2&gt;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800" dirty="0">
                <a:solidFill>
                  <a:srgbClr val="6600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getattr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(f, </a:t>
            </a:r>
            <a:r>
              <a:rPr lang="en-US" altLang="en-US" sz="2800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</a:t>
            </a:r>
            <a:r>
              <a:rPr lang="en-US" altLang="en-US" sz="2800" dirty="0" err="1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get_age</a:t>
            </a:r>
            <a:r>
              <a:rPr lang="en-US" altLang="en-US" sz="2800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”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)() </a:t>
            </a:r>
            <a:r>
              <a:rPr lang="en-US" altLang="en-US" sz="2800" dirty="0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# call it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800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23</a:t>
            </a:r>
            <a:endParaRPr lang="en-US" altLang="en-US" sz="28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800" dirty="0">
                <a:solidFill>
                  <a:srgbClr val="6600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getattr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(f, </a:t>
            </a:r>
            <a:r>
              <a:rPr lang="en-US" altLang="en-US" sz="2800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</a:t>
            </a:r>
            <a:r>
              <a:rPr lang="en-US" altLang="en-US" sz="2800" dirty="0" err="1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get_birthday</a:t>
            </a:r>
            <a:r>
              <a:rPr lang="en-US" altLang="en-US" sz="2800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”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)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800" dirty="0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# Raises </a:t>
            </a:r>
            <a:r>
              <a:rPr lang="en-US" altLang="en-US" sz="2800" dirty="0" err="1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AttributeError</a:t>
            </a:r>
            <a:r>
              <a:rPr lang="en-US" altLang="en-US" sz="2800" dirty="0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– No method!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https://www.csee.umbc.edu/courses/691p/notes/python/python3.ppt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hasattr(object_instance,string)</a:t>
            </a:r>
          </a:p>
        </p:txBody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66344" y="1752600"/>
            <a:ext cx="9515856" cy="32766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800" dirty="0">
                <a:solidFill>
                  <a:srgbClr val="6600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f = student(</a:t>
            </a:r>
            <a:r>
              <a:rPr lang="en-US" altLang="en-US" sz="2800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“Bob Smith”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, 23)</a:t>
            </a:r>
            <a:endParaRPr lang="en-US" altLang="en-US" sz="2800" dirty="0">
              <a:solidFill>
                <a:srgbClr val="660066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800" dirty="0">
                <a:solidFill>
                  <a:srgbClr val="6600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hasattr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(f, </a:t>
            </a:r>
            <a:r>
              <a:rPr lang="en-US" altLang="en-US" sz="2800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</a:t>
            </a:r>
            <a:r>
              <a:rPr lang="en-US" altLang="en-US" sz="2800" dirty="0" err="1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full_name</a:t>
            </a:r>
            <a:r>
              <a:rPr lang="en-US" altLang="en-US" sz="2800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”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)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800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True</a:t>
            </a:r>
            <a:endParaRPr lang="en-US" altLang="en-US" sz="2800" dirty="0">
              <a:solidFill>
                <a:srgbClr val="660066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800" dirty="0">
                <a:solidFill>
                  <a:srgbClr val="6600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hasattr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(f, </a:t>
            </a:r>
            <a:r>
              <a:rPr lang="en-US" altLang="en-US" sz="2800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</a:t>
            </a:r>
            <a:r>
              <a:rPr lang="en-US" altLang="en-US" sz="2800" dirty="0" err="1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get_age</a:t>
            </a:r>
            <a:r>
              <a:rPr lang="en-US" altLang="en-US" sz="2800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”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)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800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True</a:t>
            </a:r>
            <a:endParaRPr lang="en-US" altLang="en-US" sz="2800" dirty="0">
              <a:solidFill>
                <a:srgbClr val="660066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800" dirty="0">
                <a:solidFill>
                  <a:srgbClr val="6600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hasattr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(f, </a:t>
            </a:r>
            <a:r>
              <a:rPr lang="en-US" altLang="en-US" sz="2800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</a:t>
            </a:r>
            <a:r>
              <a:rPr lang="en-US" altLang="en-US" sz="2800" dirty="0" err="1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get_birthday</a:t>
            </a:r>
            <a:r>
              <a:rPr lang="en-US" altLang="en-US" sz="2800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”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)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800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False</a:t>
            </a:r>
            <a:endParaRPr lang="en-US" altLang="en-US" sz="2800" dirty="0"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https://www.csee.umbc.edu/courses/691p/notes/python/python3.ppt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4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Two Kinds of Attributes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6032" y="1295400"/>
            <a:ext cx="11823192" cy="5334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The non-method data stored by objects are called attributes  </a:t>
            </a:r>
          </a:p>
          <a:p>
            <a:pPr>
              <a:lnSpc>
                <a:spcPct val="80000"/>
              </a:lnSpc>
            </a:pPr>
            <a:r>
              <a:rPr lang="en-US" altLang="en-US" sz="2800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Data </a:t>
            </a:r>
            <a:r>
              <a:rPr lang="en-US" altLang="en-US" sz="2800" dirty="0">
                <a:ea typeface="ＭＳ Ｐゴシック" panose="020B0600070205080204" pitchFamily="34" charset="-128"/>
              </a:rPr>
              <a:t>attributes</a:t>
            </a:r>
          </a:p>
          <a:p>
            <a:pPr lvl="1">
              <a:lnSpc>
                <a:spcPct val="80000"/>
              </a:lnSpc>
            </a:pPr>
            <a:r>
              <a:rPr lang="en-US" altLang="en-US" sz="2600" dirty="0">
                <a:ea typeface="ＭＳ Ｐゴシック" panose="020B0600070205080204" pitchFamily="34" charset="-128"/>
              </a:rPr>
              <a:t>Variable owned by a </a:t>
            </a:r>
            <a:r>
              <a:rPr lang="en-US" altLang="en-US" sz="2600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particular instance </a:t>
            </a:r>
            <a:r>
              <a:rPr lang="en-US" altLang="en-US" sz="2600" dirty="0">
                <a:ea typeface="ＭＳ Ｐゴシック" panose="020B0600070205080204" pitchFamily="34" charset="-128"/>
              </a:rPr>
              <a:t>of a class</a:t>
            </a:r>
          </a:p>
          <a:p>
            <a:pPr lvl="1">
              <a:lnSpc>
                <a:spcPct val="80000"/>
              </a:lnSpc>
            </a:pPr>
            <a:r>
              <a:rPr lang="en-US" altLang="en-US" sz="2600" dirty="0">
                <a:ea typeface="ＭＳ Ｐゴシック" panose="020B0600070205080204" pitchFamily="34" charset="-128"/>
              </a:rPr>
              <a:t>Each instance has its own value for it</a:t>
            </a:r>
          </a:p>
          <a:p>
            <a:pPr lvl="1">
              <a:lnSpc>
                <a:spcPct val="80000"/>
              </a:lnSpc>
            </a:pPr>
            <a:r>
              <a:rPr lang="en-US" altLang="en-US" sz="2600" dirty="0">
                <a:ea typeface="ＭＳ Ｐゴシック" panose="020B0600070205080204" pitchFamily="34" charset="-128"/>
              </a:rPr>
              <a:t>These are the most common kind of attribute</a:t>
            </a:r>
          </a:p>
          <a:p>
            <a:pPr>
              <a:lnSpc>
                <a:spcPct val="80000"/>
              </a:lnSpc>
            </a:pPr>
            <a:r>
              <a:rPr lang="en-US" altLang="en-US" sz="2800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Class </a:t>
            </a:r>
            <a:r>
              <a:rPr lang="en-US" altLang="en-US" sz="2800" dirty="0">
                <a:ea typeface="ＭＳ Ｐゴシック" panose="020B0600070205080204" pitchFamily="34" charset="-128"/>
              </a:rPr>
              <a:t>attributes</a:t>
            </a:r>
          </a:p>
          <a:p>
            <a:pPr lvl="1">
              <a:lnSpc>
                <a:spcPct val="80000"/>
              </a:lnSpc>
            </a:pPr>
            <a:r>
              <a:rPr lang="en-US" altLang="en-US" sz="2600" dirty="0">
                <a:ea typeface="ＭＳ Ｐゴシック" panose="020B0600070205080204" pitchFamily="34" charset="-128"/>
              </a:rPr>
              <a:t>Owned by the </a:t>
            </a:r>
            <a:r>
              <a:rPr lang="en-US" altLang="en-US" sz="2600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class as a whole</a:t>
            </a:r>
            <a:r>
              <a:rPr lang="en-US" altLang="en-US" sz="2600" dirty="0">
                <a:ea typeface="ＭＳ Ｐゴシック" panose="020B0600070205080204" pitchFamily="34" charset="-128"/>
              </a:rPr>
              <a:t>  </a:t>
            </a:r>
          </a:p>
          <a:p>
            <a:pPr lvl="1">
              <a:lnSpc>
                <a:spcPct val="80000"/>
              </a:lnSpc>
            </a:pPr>
            <a:r>
              <a:rPr lang="en-US" altLang="en-US" sz="2600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All class instances share the same value for it</a:t>
            </a:r>
          </a:p>
          <a:p>
            <a:pPr lvl="1">
              <a:lnSpc>
                <a:spcPct val="80000"/>
              </a:lnSpc>
            </a:pPr>
            <a:r>
              <a:rPr lang="en-US" altLang="en-US" sz="2600" dirty="0">
                <a:ea typeface="ＭＳ Ｐゴシック" panose="020B0600070205080204" pitchFamily="34" charset="-128"/>
              </a:rPr>
              <a:t>Called “static” variables in some languages  </a:t>
            </a:r>
          </a:p>
          <a:p>
            <a:pPr lvl="1">
              <a:lnSpc>
                <a:spcPct val="80000"/>
              </a:lnSpc>
            </a:pPr>
            <a:r>
              <a:rPr lang="en-US" altLang="en-US" sz="2600" dirty="0">
                <a:ea typeface="ＭＳ Ｐゴシック" panose="020B0600070205080204" pitchFamily="34" charset="-128"/>
              </a:rPr>
              <a:t>Good for (1) </a:t>
            </a:r>
            <a:r>
              <a:rPr lang="en-US" altLang="en-US" dirty="0">
                <a:ea typeface="ＭＳ Ｐゴシック" panose="020B0600070205080204" pitchFamily="34" charset="-128"/>
              </a:rPr>
              <a:t>class-wide constants and (2) building counter of how many instances of the class have been made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https://www.csee.umbc.edu/courses/691p/notes/python/python3.ppt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5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</a:t>
            </a:r>
            <a:r>
              <a:rPr lang="en-US" dirty="0"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</a:p>
          <a:p>
            <a:r>
              <a:rPr lang="en-US" dirty="0" smtClean="0"/>
              <a:t>Object Oriented Concepts</a:t>
            </a:r>
          </a:p>
          <a:p>
            <a:r>
              <a:rPr lang="en-US" dirty="0" smtClean="0"/>
              <a:t>Instances</a:t>
            </a:r>
          </a:p>
          <a:p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self</a:t>
            </a:r>
          </a:p>
          <a:p>
            <a:r>
              <a:rPr lang="en-US" dirty="0" smtClean="0"/>
              <a:t>Private, Protected, Public</a:t>
            </a:r>
            <a:endParaRPr lang="en-US" dirty="0"/>
          </a:p>
          <a:p>
            <a:r>
              <a:rPr lang="en-US" dirty="0" smtClean="0"/>
              <a:t>Inheritance</a:t>
            </a:r>
          </a:p>
          <a:p>
            <a:r>
              <a:rPr lang="en-US" dirty="0" smtClean="0"/>
              <a:t>Scientific Python</a:t>
            </a:r>
          </a:p>
          <a:p>
            <a:r>
              <a:rPr lang="en-US" dirty="0" err="1" smtClean="0"/>
              <a:t>Numpy</a:t>
            </a:r>
            <a:r>
              <a:rPr lang="en-US" dirty="0" smtClean="0"/>
              <a:t> Package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https://www.csee.umbc.edu/courses/691p/notes/python/python3.ppt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0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Data Attributes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Data attributes are created and initialized by an 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__</a:t>
            </a:r>
            <a:r>
              <a:rPr lang="en-US" altLang="en-US" sz="2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init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__()</a:t>
            </a:r>
            <a:r>
              <a:rPr lang="en-US" altLang="en-US" sz="2800" dirty="0">
                <a:ea typeface="ＭＳ Ｐゴシック" panose="020B0600070205080204" pitchFamily="34" charset="-128"/>
              </a:rPr>
              <a:t> method.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Simply assigning to a name creates the attribute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Inside the class, refer to data attributes using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self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for example, </a:t>
            </a:r>
            <a:r>
              <a:rPr lang="en-US" altLang="en-US" sz="28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self.full_name</a:t>
            </a:r>
            <a:endParaRPr lang="en-US" altLang="en-US" sz="2800" dirty="0">
              <a:solidFill>
                <a:srgbClr val="FF9933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800" dirty="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class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teacher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:</a:t>
            </a:r>
            <a:b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800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“A class representing teachers.”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/>
            </a:r>
            <a:b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800" dirty="0" err="1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def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__</a:t>
            </a:r>
            <a:r>
              <a:rPr lang="en-US" altLang="en-US" sz="2800" dirty="0" err="1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init</a:t>
            </a:r>
            <a:r>
              <a:rPr lang="en-US" altLang="en-US" sz="2800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__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US" sz="2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self,n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):</a:t>
            </a:r>
            <a:b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</a:t>
            </a:r>
            <a:r>
              <a:rPr lang="en-US" altLang="en-US" sz="2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self.full_name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n</a:t>
            </a:r>
            <a:b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800" dirty="0" err="1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def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print_name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(self):</a:t>
            </a:r>
            <a:b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</a:t>
            </a:r>
            <a:r>
              <a:rPr lang="en-US" altLang="en-US" sz="2800" dirty="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print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self.full_name</a:t>
            </a:r>
            <a:endParaRPr lang="en-US" altLang="en-US" sz="28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https://www.csee.umbc.edu/courses/691p/notes/python/python3.ppt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1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Class Attributes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040" y="1493837"/>
            <a:ext cx="11987784" cy="4724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ea typeface="ＭＳ Ｐゴシック" panose="020B0600070205080204" pitchFamily="34" charset="-128"/>
              </a:rPr>
              <a:t>Because all instances of a class share one copy of a class attribute, when </a:t>
            </a:r>
            <a:r>
              <a:rPr lang="en-US" altLang="en-US" i="1" dirty="0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any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instance changes it, the value is changed for </a:t>
            </a:r>
            <a:r>
              <a:rPr lang="en-US" altLang="en-US" i="1" dirty="0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all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instances</a:t>
            </a:r>
          </a:p>
          <a:p>
            <a:pPr>
              <a:lnSpc>
                <a:spcPct val="90000"/>
              </a:lnSpc>
            </a:pPr>
            <a:r>
              <a:rPr lang="en-US" altLang="en-US" dirty="0" smtClean="0">
                <a:ea typeface="ＭＳ Ｐゴシック" panose="020B0600070205080204" pitchFamily="34" charset="-128"/>
              </a:rPr>
              <a:t>Class attributes are defined </a:t>
            </a:r>
            <a:r>
              <a:rPr lang="en-US" altLang="en-US" i="1" dirty="0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within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a class definition and </a:t>
            </a:r>
            <a:r>
              <a:rPr lang="en-US" altLang="en-US" i="1" dirty="0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outside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of any method</a:t>
            </a:r>
          </a:p>
          <a:p>
            <a:pPr>
              <a:lnSpc>
                <a:spcPct val="90000"/>
              </a:lnSpc>
            </a:pPr>
            <a:r>
              <a:rPr lang="en-US" altLang="en-US" dirty="0" smtClean="0">
                <a:ea typeface="ＭＳ Ｐゴシック" panose="020B0600070205080204" pitchFamily="34" charset="-128"/>
              </a:rPr>
              <a:t>Since there is one of these attributes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per class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and not one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per instance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, they’re accessed via a different notation: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ea typeface="ＭＳ Ｐゴシック" panose="020B0600070205080204" pitchFamily="34" charset="-128"/>
              </a:rPr>
              <a:t>Access class attributes using </a:t>
            </a:r>
            <a:r>
              <a:rPr lang="en-US" altLang="en-US" b="1" dirty="0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self.__class__.name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notation -- </a:t>
            </a:r>
            <a:r>
              <a:rPr lang="en-US" altLang="en-US" sz="1800" dirty="0">
                <a:ea typeface="ＭＳ Ｐゴシック" panose="020B0600070205080204" pitchFamily="34" charset="-128"/>
              </a:rPr>
              <a:t>This is just one way to do this &amp; the safest in general.</a:t>
            </a:r>
            <a:r>
              <a:rPr lang="en-US" altLang="en-US" sz="1600" dirty="0">
                <a:ea typeface="ＭＳ Ｐゴシック" panose="020B0600070205080204" pitchFamily="34" charset="-128"/>
              </a:rPr>
              <a:t/>
            </a:r>
            <a:br>
              <a:rPr lang="en-US" altLang="en-US" sz="1600" dirty="0">
                <a:ea typeface="ＭＳ Ｐゴシック" panose="020B0600070205080204" pitchFamily="34" charset="-128"/>
              </a:rPr>
            </a:br>
            <a:r>
              <a:rPr lang="en-US" altLang="en-US" sz="1600" dirty="0">
                <a:ea typeface="ＭＳ Ｐゴシック" panose="020B0600070205080204" pitchFamily="34" charset="-128"/>
              </a:rPr>
              <a:t/>
            </a:r>
            <a:br>
              <a:rPr lang="en-US" altLang="en-US" sz="1600" dirty="0">
                <a:ea typeface="ＭＳ Ｐゴシック" panose="020B0600070205080204" pitchFamily="34" charset="-128"/>
              </a:rPr>
            </a:br>
            <a:r>
              <a:rPr lang="en-US" altLang="en-US" sz="1600" dirty="0">
                <a:ea typeface="ＭＳ Ｐゴシック" panose="020B0600070205080204" pitchFamily="34" charset="-128"/>
              </a:rPr>
              <a:t/>
            </a:r>
            <a:br>
              <a:rPr lang="en-US" altLang="en-US" sz="1600" dirty="0">
                <a:ea typeface="ＭＳ Ｐゴシック" panose="020B0600070205080204" pitchFamily="34" charset="-128"/>
              </a:rPr>
            </a:br>
            <a:r>
              <a:rPr lang="en-US" altLang="en-US" sz="1600" dirty="0">
                <a:ea typeface="ＭＳ Ｐゴシック" panose="020B0600070205080204" pitchFamily="34" charset="-128"/>
              </a:rPr>
              <a:t/>
            </a:r>
            <a:br>
              <a:rPr lang="en-US" altLang="en-US" sz="1600" dirty="0">
                <a:ea typeface="ＭＳ Ｐゴシック" panose="020B0600070205080204" pitchFamily="34" charset="-128"/>
              </a:rPr>
            </a:br>
            <a:r>
              <a:rPr lang="en-US" altLang="en-US" sz="1600" dirty="0">
                <a:ea typeface="ＭＳ Ｐゴシック" panose="020B0600070205080204" pitchFamily="34" charset="-128"/>
              </a:rPr>
              <a:t/>
            </a:r>
            <a:br>
              <a:rPr lang="en-US" altLang="en-US" sz="1600" dirty="0">
                <a:ea typeface="ＭＳ Ｐゴシック" panose="020B0600070205080204" pitchFamily="34" charset="-128"/>
              </a:rPr>
            </a:br>
            <a:r>
              <a:rPr lang="en-US" altLang="en-US" sz="1600" dirty="0">
                <a:ea typeface="ＭＳ Ｐゴシック" panose="020B0600070205080204" pitchFamily="34" charset="-128"/>
              </a:rPr>
              <a:t/>
            </a:r>
            <a:br>
              <a:rPr lang="en-US" altLang="en-US" sz="1600" dirty="0">
                <a:ea typeface="ＭＳ Ｐゴシック" panose="020B0600070205080204" pitchFamily="34" charset="-128"/>
              </a:rPr>
            </a:br>
            <a:endParaRPr lang="en-US" altLang="en-US" sz="1600" dirty="0">
              <a:ea typeface="ＭＳ Ｐゴシック" panose="020B0600070205080204" pitchFamily="34" charset="-128"/>
            </a:endParaRPr>
          </a:p>
        </p:txBody>
      </p:sp>
      <p:sp>
        <p:nvSpPr>
          <p:cNvPr id="64516" name="Text Box 5"/>
          <p:cNvSpPr txBox="1">
            <a:spLocks noChangeArrowheads="1"/>
          </p:cNvSpPr>
          <p:nvPr/>
        </p:nvSpPr>
        <p:spPr bwMode="auto">
          <a:xfrm>
            <a:off x="2104644" y="4540315"/>
            <a:ext cx="7620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 b="1" dirty="0">
                <a:solidFill>
                  <a:srgbClr val="FF9933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sample</a:t>
            </a:r>
            <a:r>
              <a:rPr lang="en-US" altLang="en-US" sz="2000" b="1" dirty="0">
                <a:latin typeface="Courier New" panose="02070309020205020404" pitchFamily="49" charset="0"/>
              </a:rPr>
              <a:t>:			&gt;&gt;&gt; a = sample()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    x = 23 				&gt;&gt;&gt;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a.increment</a:t>
            </a:r>
            <a:r>
              <a:rPr lang="en-US" altLang="en-US" sz="2000" b="1" dirty="0">
                <a:latin typeface="Courier New" panose="02070309020205020404" pitchFamily="49" charset="0"/>
              </a:rPr>
              <a:t>()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   </a:t>
            </a:r>
            <a:r>
              <a:rPr lang="en-US" altLang="en-US" sz="2000" b="1" dirty="0" err="1">
                <a:solidFill>
                  <a:srgbClr val="FF9933"/>
                </a:solidFill>
                <a:latin typeface="Courier New" panose="02070309020205020404" pitchFamily="49" charset="0"/>
              </a:rPr>
              <a:t>def</a:t>
            </a:r>
            <a:r>
              <a:rPr lang="en-US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increment</a:t>
            </a:r>
            <a:r>
              <a:rPr lang="en-US" altLang="en-US" sz="2000" b="1" dirty="0">
                <a:latin typeface="Courier New" panose="02070309020205020404" pitchFamily="49" charset="0"/>
              </a:rPr>
              <a:t>(self): 	&gt;&gt;&gt;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a.__class__.x</a:t>
            </a:r>
            <a:r>
              <a:rPr lang="en-US" altLang="en-US" sz="2000" b="1" dirty="0">
                <a:latin typeface="Courier New" panose="02070309020205020404" pitchFamily="49" charset="0"/>
              </a:rPr>
              <a:t/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    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self.__class__.x</a:t>
            </a:r>
            <a:r>
              <a:rPr lang="en-US" altLang="en-US" sz="2000" b="1" dirty="0">
                <a:latin typeface="Courier New" panose="02070309020205020404" pitchFamily="49" charset="0"/>
              </a:rPr>
              <a:t> += 1	</a:t>
            </a:r>
            <a:r>
              <a:rPr lang="en-US" altLang="en-US" sz="2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24</a:t>
            </a:r>
            <a:endParaRPr lang="en-US" altLang="en-US" sz="1800" dirty="0">
              <a:solidFill>
                <a:schemeClr val="accent2"/>
              </a:solidFill>
            </a:endParaRPr>
          </a:p>
        </p:txBody>
      </p:sp>
      <p:sp>
        <p:nvSpPr>
          <p:cNvPr id="64517" name="Rectangle 7"/>
          <p:cNvSpPr>
            <a:spLocks noChangeArrowheads="1"/>
          </p:cNvSpPr>
          <p:nvPr/>
        </p:nvSpPr>
        <p:spPr bwMode="auto">
          <a:xfrm>
            <a:off x="2104644" y="4586353"/>
            <a:ext cx="4267200" cy="1219200"/>
          </a:xfrm>
          <a:prstGeom prst="rect">
            <a:avLst/>
          </a:prstGeom>
          <a:solidFill>
            <a:schemeClr val="accent2">
              <a:alpha val="5098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4518" name="Rectangle 8"/>
          <p:cNvSpPr>
            <a:spLocks noChangeArrowheads="1"/>
          </p:cNvSpPr>
          <p:nvPr/>
        </p:nvSpPr>
        <p:spPr bwMode="auto">
          <a:xfrm>
            <a:off x="6716268" y="4465638"/>
            <a:ext cx="3276600" cy="1371600"/>
          </a:xfrm>
          <a:prstGeom prst="rect">
            <a:avLst/>
          </a:prstGeom>
          <a:solidFill>
            <a:schemeClr val="accent2">
              <a:alpha val="5098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https://www.csee.umbc.edu/courses/691p/notes/python/python3.ppt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3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Data vs. Class Attributes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2286000"/>
            <a:ext cx="4114800" cy="2895600"/>
          </a:xfrm>
        </p:spPr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 altLang="en-US" sz="160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class</a:t>
            </a: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counter</a:t>
            </a: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:</a:t>
            </a:r>
            <a:b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overall_total = 0</a:t>
            </a:r>
            <a:b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</a:t>
            </a:r>
            <a:r>
              <a:rPr lang="en-US" altLang="en-US" sz="1600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# class attribute</a:t>
            </a: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b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60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def</a:t>
            </a: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__init__</a:t>
            </a: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(self):</a:t>
            </a:r>
            <a:b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    self.my_total = 0</a:t>
            </a:r>
            <a:b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</a:t>
            </a:r>
            <a:r>
              <a:rPr lang="en-US" altLang="en-US" sz="1600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# data attribute</a:t>
            </a: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/>
            </a:r>
            <a:b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60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def</a:t>
            </a: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increment</a:t>
            </a: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(self):</a:t>
            </a:r>
            <a:b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   counter.overall_total = \   </a:t>
            </a:r>
            <a:b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   counter.overall_total + 1</a:t>
            </a:r>
            <a:b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   self.my_total = \   </a:t>
            </a:r>
            <a:b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   self.my_total + 1</a:t>
            </a: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6248400" y="2209800"/>
            <a:ext cx="4419600" cy="327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>
                <a:solidFill>
                  <a:srgbClr val="660066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1600" b="1">
                <a:latin typeface="Courier New" panose="02070309020205020404" pitchFamily="49" charset="0"/>
              </a:rPr>
              <a:t> a = counter()</a:t>
            </a:r>
            <a:br>
              <a:rPr lang="en-US" altLang="en-US" sz="1600" b="1">
                <a:latin typeface="Courier New" panose="02070309020205020404" pitchFamily="49" charset="0"/>
              </a:rPr>
            </a:br>
            <a:r>
              <a:rPr lang="en-US" altLang="en-US" sz="1600" b="1">
                <a:solidFill>
                  <a:srgbClr val="660066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1600" b="1">
                <a:latin typeface="Courier New" panose="02070309020205020404" pitchFamily="49" charset="0"/>
              </a:rPr>
              <a:t> b = counter()</a:t>
            </a:r>
            <a:br>
              <a:rPr lang="en-US" altLang="en-US" sz="1600" b="1">
                <a:latin typeface="Courier New" panose="02070309020205020404" pitchFamily="49" charset="0"/>
              </a:rPr>
            </a:br>
            <a:r>
              <a:rPr lang="en-US" altLang="en-US" sz="1600" b="1">
                <a:solidFill>
                  <a:srgbClr val="660066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1600" b="1">
                <a:latin typeface="Courier New" panose="02070309020205020404" pitchFamily="49" charset="0"/>
              </a:rPr>
              <a:t> a.increment()</a:t>
            </a:r>
            <a:br>
              <a:rPr lang="en-US" altLang="en-US" sz="1600" b="1">
                <a:latin typeface="Courier New" panose="02070309020205020404" pitchFamily="49" charset="0"/>
              </a:rPr>
            </a:br>
            <a:r>
              <a:rPr lang="en-US" altLang="en-US" sz="1600" b="1">
                <a:solidFill>
                  <a:srgbClr val="660066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1600" b="1">
                <a:latin typeface="Courier New" panose="02070309020205020404" pitchFamily="49" charset="0"/>
              </a:rPr>
              <a:t> b.increment()</a:t>
            </a:r>
            <a:br>
              <a:rPr lang="en-US" altLang="en-US" sz="1600" b="1">
                <a:latin typeface="Courier New" panose="02070309020205020404" pitchFamily="49" charset="0"/>
              </a:rPr>
            </a:br>
            <a:r>
              <a:rPr lang="en-US" altLang="en-US" sz="1600" b="1">
                <a:solidFill>
                  <a:srgbClr val="660066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1600" b="1">
                <a:latin typeface="Courier New" panose="02070309020205020404" pitchFamily="49" charset="0"/>
              </a:rPr>
              <a:t> b.increment()</a:t>
            </a:r>
            <a:br>
              <a:rPr lang="en-US" altLang="en-US" sz="1600" b="1">
                <a:latin typeface="Courier New" panose="02070309020205020404" pitchFamily="49" charset="0"/>
              </a:rPr>
            </a:br>
            <a:r>
              <a:rPr lang="en-US" altLang="en-US" sz="1600" b="1">
                <a:solidFill>
                  <a:srgbClr val="660066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1600" b="1">
                <a:latin typeface="Courier New" panose="02070309020205020404" pitchFamily="49" charset="0"/>
              </a:rPr>
              <a:t> a.my_total</a:t>
            </a:r>
            <a:br>
              <a:rPr lang="en-US" altLang="en-US" sz="1600" b="1">
                <a:latin typeface="Courier New" panose="02070309020205020404" pitchFamily="49" charset="0"/>
              </a:rPr>
            </a:br>
            <a:r>
              <a:rPr lang="en-US" altLang="en-US" sz="1600" b="1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1600" b="1">
                <a:latin typeface="Courier New" panose="02070309020205020404" pitchFamily="49" charset="0"/>
              </a:rPr>
              <a:t/>
            </a:r>
            <a:br>
              <a:rPr lang="en-US" altLang="en-US" sz="1600" b="1">
                <a:latin typeface="Courier New" panose="02070309020205020404" pitchFamily="49" charset="0"/>
              </a:rPr>
            </a:br>
            <a:r>
              <a:rPr lang="en-US" altLang="en-US" sz="1600" b="1">
                <a:solidFill>
                  <a:srgbClr val="660066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1600" b="1">
                <a:latin typeface="Courier New" panose="02070309020205020404" pitchFamily="49" charset="0"/>
              </a:rPr>
              <a:t> a.__class__.overall_total</a:t>
            </a:r>
            <a:br>
              <a:rPr lang="en-US" altLang="en-US" sz="1600" b="1">
                <a:latin typeface="Courier New" panose="02070309020205020404" pitchFamily="49" charset="0"/>
              </a:rPr>
            </a:br>
            <a:r>
              <a:rPr lang="en-US" altLang="en-US" sz="1600" b="1">
                <a:solidFill>
                  <a:schemeClr val="accent2"/>
                </a:solidFill>
                <a:latin typeface="Courier New" panose="02070309020205020404" pitchFamily="49" charset="0"/>
              </a:rPr>
              <a:t>3</a:t>
            </a:r>
            <a:r>
              <a:rPr lang="en-US" altLang="en-US" sz="1600" b="1">
                <a:latin typeface="Courier New" panose="02070309020205020404" pitchFamily="49" charset="0"/>
              </a:rPr>
              <a:t/>
            </a:r>
            <a:br>
              <a:rPr lang="en-US" altLang="en-US" sz="1600" b="1">
                <a:latin typeface="Courier New" panose="02070309020205020404" pitchFamily="49" charset="0"/>
              </a:rPr>
            </a:br>
            <a:r>
              <a:rPr lang="en-US" altLang="en-US" sz="1600" b="1">
                <a:solidFill>
                  <a:srgbClr val="660066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1600" b="1">
                <a:latin typeface="Courier New" panose="02070309020205020404" pitchFamily="49" charset="0"/>
              </a:rPr>
              <a:t> b.my_total</a:t>
            </a:r>
            <a:br>
              <a:rPr lang="en-US" altLang="en-US" sz="1600" b="1">
                <a:latin typeface="Courier New" panose="02070309020205020404" pitchFamily="49" charset="0"/>
              </a:rPr>
            </a:br>
            <a:r>
              <a:rPr lang="en-US" altLang="en-US" sz="1600" b="1">
                <a:solidFill>
                  <a:schemeClr val="accent2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1600" b="1">
                <a:latin typeface="Courier New" panose="02070309020205020404" pitchFamily="49" charset="0"/>
              </a:rPr>
              <a:t/>
            </a:r>
            <a:br>
              <a:rPr lang="en-US" altLang="en-US" sz="1600" b="1">
                <a:latin typeface="Courier New" panose="02070309020205020404" pitchFamily="49" charset="0"/>
              </a:rPr>
            </a:br>
            <a:r>
              <a:rPr lang="en-US" altLang="en-US" sz="1600" b="1">
                <a:solidFill>
                  <a:srgbClr val="660066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1600" b="1">
                <a:latin typeface="Courier New" panose="02070309020205020404" pitchFamily="49" charset="0"/>
              </a:rPr>
              <a:t> b.__class__.overall_total</a:t>
            </a:r>
            <a:br>
              <a:rPr lang="en-US" altLang="en-US" sz="1600" b="1">
                <a:latin typeface="Courier New" panose="02070309020205020404" pitchFamily="49" charset="0"/>
              </a:rPr>
            </a:br>
            <a:r>
              <a:rPr lang="en-US" altLang="en-US" sz="1600" b="1">
                <a:solidFill>
                  <a:schemeClr val="accent2"/>
                </a:solidFill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66565" name="Rectangle 6"/>
          <p:cNvSpPr>
            <a:spLocks noChangeArrowheads="1"/>
          </p:cNvSpPr>
          <p:nvPr/>
        </p:nvSpPr>
        <p:spPr bwMode="auto">
          <a:xfrm>
            <a:off x="1905000" y="2133600"/>
            <a:ext cx="4038600" cy="3276600"/>
          </a:xfrm>
          <a:prstGeom prst="rect">
            <a:avLst/>
          </a:prstGeom>
          <a:solidFill>
            <a:schemeClr val="accent2">
              <a:alpha val="5098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6566" name="Rectangle 7"/>
          <p:cNvSpPr>
            <a:spLocks noChangeArrowheads="1"/>
          </p:cNvSpPr>
          <p:nvPr/>
        </p:nvSpPr>
        <p:spPr bwMode="auto">
          <a:xfrm>
            <a:off x="6248400" y="2133600"/>
            <a:ext cx="3810000" cy="3276600"/>
          </a:xfrm>
          <a:prstGeom prst="rect">
            <a:avLst/>
          </a:prstGeom>
          <a:solidFill>
            <a:schemeClr val="accent2">
              <a:alpha val="5098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https://www.csee.umbc.edu/courses/691p/notes/python/python3.ppt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7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1371600"/>
            <a:ext cx="7772400" cy="2895600"/>
          </a:xfrm>
        </p:spPr>
        <p:txBody>
          <a:bodyPr/>
          <a:lstStyle/>
          <a:p>
            <a:r>
              <a:rPr lang="en-US" altLang="en-US" sz="80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114271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/>
              <a:t>Basic syntax for a derived class definition:</a:t>
            </a:r>
          </a:p>
          <a:p>
            <a:endParaRPr lang="en-US" altLang="en-US" sz="2000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600" dirty="0"/>
              <a:t>	class </a:t>
            </a:r>
            <a:r>
              <a:rPr lang="en-US" altLang="en-US" sz="1600" dirty="0" err="1"/>
              <a:t>DerivedClassName</a:t>
            </a:r>
            <a:r>
              <a:rPr lang="en-US" altLang="en-US" sz="1600" dirty="0"/>
              <a:t>(</a:t>
            </a:r>
            <a:r>
              <a:rPr lang="en-US" altLang="en-US" sz="1600" dirty="0" err="1"/>
              <a:t>BaseClassName</a:t>
            </a:r>
            <a:r>
              <a:rPr lang="en-US" altLang="en-US" sz="1600" dirty="0"/>
              <a:t>):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600" dirty="0"/>
              <a:t>		&lt;statement-1&gt;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600" dirty="0"/>
              <a:t>		. . .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600" dirty="0"/>
              <a:t>		 &lt;statement-N&gt;</a:t>
            </a:r>
          </a:p>
          <a:p>
            <a:endParaRPr lang="en-US" altLang="en-US" sz="2000" dirty="0"/>
          </a:p>
          <a:p>
            <a:r>
              <a:rPr lang="en-US" altLang="en-US" sz="2000" dirty="0"/>
              <a:t>As stated before, all methods are virtual by default</a:t>
            </a:r>
          </a:p>
          <a:p>
            <a:pPr lvl="1"/>
            <a:r>
              <a:rPr lang="en-US" altLang="en-US" sz="1600" dirty="0"/>
              <a:t>If a method in </a:t>
            </a:r>
            <a:r>
              <a:rPr lang="en-US" altLang="en-US" sz="1600" dirty="0" err="1"/>
              <a:t>DerivedClassName</a:t>
            </a:r>
            <a:r>
              <a:rPr lang="en-US" altLang="en-US" sz="1600" dirty="0"/>
              <a:t> above has the same name and parameters as </a:t>
            </a:r>
            <a:r>
              <a:rPr lang="en-US" altLang="en-US" sz="1600" dirty="0" err="1"/>
              <a:t>BaseClassName</a:t>
            </a:r>
            <a:r>
              <a:rPr lang="en-US" altLang="en-US" sz="1600" dirty="0"/>
              <a:t>, the method in the derived class will be implemented when its called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https://www.cs.drexel.edu/~knowak/cs265_fall_2009/Python_Classes_nb.ppt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17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Subclasses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A class can </a:t>
            </a:r>
            <a:r>
              <a:rPr lang="en-US" altLang="en-US" sz="2800" i="1">
                <a:solidFill>
                  <a:schemeClr val="accent2"/>
                </a:solidFill>
                <a:ea typeface="ＭＳ Ｐゴシック" panose="020B0600070205080204" pitchFamily="34" charset="-128"/>
              </a:rPr>
              <a:t>extend </a:t>
            </a:r>
            <a:r>
              <a:rPr lang="en-US" altLang="en-US" sz="2800">
                <a:ea typeface="ＭＳ Ｐゴシック" panose="020B0600070205080204" pitchFamily="34" charset="-128"/>
              </a:rPr>
              <a:t>the definition of another class 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Allows use (or extension ) of methods and attributes already defined in the previous one.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New class: </a:t>
            </a:r>
            <a:r>
              <a:rPr lang="en-US" altLang="en-US" sz="2400" i="1">
                <a:solidFill>
                  <a:schemeClr val="accent2"/>
                </a:solidFill>
                <a:ea typeface="ＭＳ Ｐゴシック" panose="020B0600070205080204" pitchFamily="34" charset="-128"/>
              </a:rPr>
              <a:t>subclass</a:t>
            </a:r>
            <a:r>
              <a:rPr lang="en-US" altLang="en-US" sz="2400">
                <a:ea typeface="ＭＳ Ｐゴシック" panose="020B0600070205080204" pitchFamily="34" charset="-128"/>
              </a:rPr>
              <a:t>. Original: </a:t>
            </a:r>
            <a:r>
              <a:rPr lang="en-US" altLang="en-US" sz="2400" i="1">
                <a:solidFill>
                  <a:schemeClr val="accent2"/>
                </a:solidFill>
                <a:ea typeface="ＭＳ Ｐゴシック" panose="020B0600070205080204" pitchFamily="34" charset="-128"/>
              </a:rPr>
              <a:t>parent</a:t>
            </a:r>
            <a:r>
              <a:rPr lang="en-US" altLang="en-US" sz="2400">
                <a:ea typeface="ＭＳ Ｐゴシック" panose="020B0600070205080204" pitchFamily="34" charset="-128"/>
              </a:rPr>
              <a:t>, </a:t>
            </a:r>
            <a:r>
              <a:rPr lang="en-US" altLang="en-US" sz="2400" i="1">
                <a:solidFill>
                  <a:schemeClr val="accent2"/>
                </a:solidFill>
                <a:ea typeface="ＭＳ Ｐゴシック" panose="020B0600070205080204" pitchFamily="34" charset="-128"/>
              </a:rPr>
              <a:t>ancestor </a:t>
            </a:r>
            <a:r>
              <a:rPr lang="en-US" altLang="en-US" sz="2400">
                <a:solidFill>
                  <a:schemeClr val="accent2"/>
                </a:solidFill>
                <a:ea typeface="ＭＳ Ｐゴシック" panose="020B0600070205080204" pitchFamily="34" charset="-128"/>
              </a:rPr>
              <a:t>or </a:t>
            </a:r>
            <a:r>
              <a:rPr lang="en-US" altLang="en-US" sz="2400" i="1">
                <a:solidFill>
                  <a:schemeClr val="accent2"/>
                </a:solidFill>
                <a:ea typeface="ＭＳ Ｐゴシック" panose="020B0600070205080204" pitchFamily="34" charset="-128"/>
              </a:rPr>
              <a:t>superclass</a:t>
            </a:r>
            <a:endParaRPr lang="en-US" altLang="en-US" sz="240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To define a subclass, put the name of the superclass in parentheses after the subclass’s name on the first line of the definition.</a:t>
            </a:r>
            <a:br>
              <a:rPr lang="en-US" altLang="en-US" sz="2800">
                <a:ea typeface="ＭＳ Ｐゴシック" panose="020B0600070205080204" pitchFamily="34" charset="-128"/>
              </a:rPr>
            </a:b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  <a:r>
              <a:rPr lang="en-US" altLang="en-US" sz="280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Class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Cs_student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(student):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Python has no ‘extends’ keyword like Java.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Multiple inheritance is supported.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https://www.csee.umbc.edu/courses/691p/notes/python/python3.ppt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99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Multiple Inheritance</a:t>
            </a:r>
            <a:endParaRPr lang="en-US" dirty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	</a:t>
            </a:r>
            <a:r>
              <a:rPr lang="en-US" altLang="en-US" sz="1600"/>
              <a:t>class DerivedClassName(Base1, Base2, Base3):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600"/>
              <a:t>		&lt;statement-1&gt;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600"/>
              <a:t>		. . .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600"/>
              <a:t>		&lt;statement-N&gt;</a:t>
            </a:r>
          </a:p>
          <a:p>
            <a:endParaRPr lang="en-US" altLang="en-US" sz="2000"/>
          </a:p>
          <a:p>
            <a:r>
              <a:rPr lang="en-US" altLang="en-US" sz="2000"/>
              <a:t>Program searches through each base class left to right when searching for attributes </a:t>
            </a:r>
          </a:p>
          <a:p>
            <a:pPr lvl="1"/>
            <a:r>
              <a:rPr lang="en-US" altLang="en-US" sz="1600"/>
              <a:t>If Base1 is a derived class, the program will go through its base classes recursively to complete the search</a:t>
            </a:r>
          </a:p>
          <a:p>
            <a:pPr lvl="1"/>
            <a:endParaRPr lang="en-US" altLang="en-US" sz="16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https://www.cs.drexel.edu/~knowak/cs265_fall_2009/Python_Classes_nb.ppt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13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Redefining Methods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To </a:t>
            </a:r>
            <a:r>
              <a:rPr lang="en-US" altLang="en-US" sz="2800" i="1">
                <a:solidFill>
                  <a:schemeClr val="accent2"/>
                </a:solidFill>
                <a:ea typeface="ＭＳ Ｐゴシック" panose="020B0600070205080204" pitchFamily="34" charset="-128"/>
              </a:rPr>
              <a:t>redefine a method </a:t>
            </a:r>
            <a:r>
              <a:rPr lang="en-US" altLang="en-US" sz="2800">
                <a:ea typeface="ＭＳ Ｐゴシック" panose="020B0600070205080204" pitchFamily="34" charset="-128"/>
              </a:rPr>
              <a:t>of the parent class, include a new definition using the same name in the subclass.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The old code won’t get executed.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To execute the method in the parent class </a:t>
            </a:r>
            <a:r>
              <a:rPr lang="en-US" altLang="en-US" sz="2800" i="1">
                <a:solidFill>
                  <a:schemeClr val="accent2"/>
                </a:solidFill>
                <a:ea typeface="ＭＳ Ｐゴシック" panose="020B0600070205080204" pitchFamily="34" charset="-128"/>
              </a:rPr>
              <a:t>in addition to </a:t>
            </a:r>
            <a:r>
              <a:rPr lang="en-US" altLang="en-US" sz="2800">
                <a:ea typeface="ＭＳ Ｐゴシック" panose="020B0600070205080204" pitchFamily="34" charset="-128"/>
              </a:rPr>
              <a:t>new code for some method, explicitly call the parent’s version of the method.</a:t>
            </a:r>
            <a:endParaRPr lang="en-US" altLang="en-US" b="1" smtClean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parentClass.methodName(</a:t>
            </a:r>
            <a:r>
              <a:rPr lang="en-US" altLang="en-US" sz="2400" b="1" u="sng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self</a:t>
            </a:r>
            <a:r>
              <a:rPr lang="en-US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, a, b, c)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>
                <a:solidFill>
                  <a:srgbClr val="FF3300"/>
                </a:solidFill>
                <a:ea typeface="ＭＳ Ｐゴシック" panose="020B0600070205080204" pitchFamily="34" charset="-128"/>
              </a:rPr>
              <a:t>The only time you ever explicitly pass ‘self’ as an argument is when calling a method of an ancestor.</a:t>
            </a:r>
            <a:endParaRPr lang="en-US" altLang="en-US" sz="2400" b="1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400" b="1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b="1">
                <a:solidFill>
                  <a:srgbClr val="FF3300"/>
                </a:solidFill>
                <a:ea typeface="ＭＳ Ｐゴシック" panose="020B0600070205080204" pitchFamily="34" charset="-128"/>
              </a:rPr>
              <a:t/>
            </a:r>
            <a:br>
              <a:rPr lang="en-US" altLang="en-US" sz="2400" b="1">
                <a:solidFill>
                  <a:srgbClr val="FF3300"/>
                </a:solidFill>
                <a:ea typeface="ＭＳ Ｐゴシック" panose="020B0600070205080204" pitchFamily="34" charset="-128"/>
              </a:rPr>
            </a:br>
            <a:r>
              <a:rPr lang="en-US" altLang="en-US" sz="2400" b="1">
                <a:solidFill>
                  <a:srgbClr val="FF3300"/>
                </a:solidFill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https://www.cs.drexel.edu/~knowak/cs265_fall_2009/Python_Classes_nb.ppt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97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Definition of a class extending student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95400"/>
            <a:ext cx="8534400" cy="5029200"/>
          </a:xfrm>
        </p:spPr>
        <p:txBody>
          <a:bodyPr/>
          <a:lstStyle/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sz="180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Class</a:t>
            </a: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Student</a:t>
            </a: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:</a:t>
            </a:r>
            <a:b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80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“A class representing a student.”</a:t>
            </a: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endParaRPr lang="en-US" altLang="en-US" sz="1800">
              <a:solidFill>
                <a:srgbClr val="FF9933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sz="180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def</a:t>
            </a: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__init__</a:t>
            </a: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(self,n,a):</a:t>
            </a:r>
            <a:b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    self.full_name = n</a:t>
            </a:r>
            <a:b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    self.age = a</a:t>
            </a:r>
            <a:b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endParaRPr lang="en-US" altLang="en-US" sz="18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sz="180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def</a:t>
            </a: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get_age</a:t>
            </a: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(self):</a:t>
            </a:r>
            <a:b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    </a:t>
            </a:r>
            <a:r>
              <a:rPr lang="en-US" altLang="en-US" sz="180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return</a:t>
            </a: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 self.age</a:t>
            </a: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endParaRPr lang="en-US" altLang="en-US" sz="18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sz="180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Class</a:t>
            </a: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Cs_student (student)</a:t>
            </a: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:</a:t>
            </a:r>
            <a:b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80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“A class extending student.”</a:t>
            </a: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/>
            </a:r>
            <a:b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/>
            </a:r>
            <a:b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80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def</a:t>
            </a: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__init__</a:t>
            </a: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(self,n,a,s):</a:t>
            </a:r>
            <a:b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    student.__init__(self,n,a) </a:t>
            </a:r>
            <a:r>
              <a:rPr lang="en-US" altLang="en-US" sz="1800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#Call __init__ for student</a:t>
            </a:r>
            <a:endParaRPr lang="en-US" altLang="en-US" sz="18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	    self.section_num = s</a:t>
            </a:r>
            <a:b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/>
            </a:r>
            <a:b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80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def</a:t>
            </a: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get_age</a:t>
            </a: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(): 	</a:t>
            </a:r>
            <a:r>
              <a:rPr lang="en-US" altLang="en-US" sz="1800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#Redefines get_age method entirely</a:t>
            </a: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/>
            </a:r>
            <a:b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    </a:t>
            </a:r>
            <a:r>
              <a:rPr lang="en-US" altLang="en-US" sz="180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print </a:t>
            </a:r>
            <a:r>
              <a:rPr lang="en-US" altLang="en-US" sz="180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“Age: ”</a:t>
            </a: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 + str(self.age)</a:t>
            </a:r>
            <a:endParaRPr lang="en-US" altLang="en-US" sz="1800">
              <a:ea typeface="ＭＳ Ｐゴシック" panose="020B0600070205080204" pitchFamily="34" charset="-128"/>
            </a:endParaRPr>
          </a:p>
        </p:txBody>
      </p:sp>
      <p:sp>
        <p:nvSpPr>
          <p:cNvPr id="74756" name="Line 4"/>
          <p:cNvSpPr>
            <a:spLocks noChangeShapeType="1"/>
          </p:cNvSpPr>
          <p:nvPr/>
        </p:nvSpPr>
        <p:spPr bwMode="auto">
          <a:xfrm>
            <a:off x="2057400" y="3581400"/>
            <a:ext cx="8153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4864608" y="2185416"/>
            <a:ext cx="4855464" cy="1618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948672" y="1856232"/>
            <a:ext cx="1633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Passing another class as parent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https://www.csee.umbc.edu/courses/691p/notes/python/python3.ppt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9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Extending __init__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3464" y="1542288"/>
            <a:ext cx="10698480" cy="4267200"/>
          </a:xfrm>
        </p:spPr>
        <p:txBody>
          <a:bodyPr/>
          <a:lstStyle/>
          <a:p>
            <a:r>
              <a:rPr lang="en-US" altLang="en-US" sz="2800" dirty="0">
                <a:ea typeface="ＭＳ Ｐゴシック" panose="020B0600070205080204" pitchFamily="34" charset="-128"/>
              </a:rPr>
              <a:t>Same as for redefining any other method…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Commonly, the ancestor’s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__</a:t>
            </a:r>
            <a:r>
              <a:rPr lang="en-US" altLang="en-US" sz="24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init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__</a:t>
            </a:r>
            <a:r>
              <a:rPr lang="en-US" altLang="en-US" sz="2400" dirty="0">
                <a:ea typeface="ＭＳ Ｐゴシック" panose="020B0600070205080204" pitchFamily="34" charset="-128"/>
              </a:rPr>
              <a:t> method is executed in addition to new commands.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You’ll often see something like this in the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__</a:t>
            </a:r>
            <a:r>
              <a:rPr lang="en-US" altLang="en-US" sz="24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init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__</a:t>
            </a:r>
            <a:r>
              <a:rPr lang="en-US" altLang="en-US" sz="2400" dirty="0">
                <a:ea typeface="ＭＳ Ｐゴシック" panose="020B0600070205080204" pitchFamily="34" charset="-128"/>
              </a:rPr>
              <a:t> method of subclasses:</a:t>
            </a:r>
          </a:p>
          <a:p>
            <a:endParaRPr lang="en-US" altLang="en-US" sz="9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 </a:t>
            </a:r>
            <a:r>
              <a:rPr lang="en-US" altLang="en-US" sz="2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parentClass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.__</a:t>
            </a:r>
            <a:r>
              <a:rPr lang="en-US" altLang="en-US" sz="2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init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__(self, x, y)</a:t>
            </a:r>
            <a:b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/>
            </a:r>
            <a:b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where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parentClass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is the name of the parent’s class.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https://www.csee.umbc.edu/courses/691p/notes/python/python3.ppt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2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70916" y="247206"/>
            <a:ext cx="10972800" cy="1143000"/>
          </a:xfrm>
        </p:spPr>
        <p:txBody>
          <a:bodyPr/>
          <a:lstStyle/>
          <a:p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Defining a Class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6888" y="1773936"/>
            <a:ext cx="11420856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A </a:t>
            </a:r>
            <a:r>
              <a:rPr lang="en-US" altLang="en-US" sz="2800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class </a:t>
            </a:r>
            <a:r>
              <a:rPr lang="en-US" altLang="en-US" sz="2800" dirty="0">
                <a:ea typeface="ＭＳ Ｐゴシック" panose="020B0600070205080204" pitchFamily="34" charset="-128"/>
              </a:rPr>
              <a:t>is </a:t>
            </a:r>
            <a:r>
              <a:rPr lang="en-US" altLang="en-US" sz="2800" dirty="0" smtClean="0">
                <a:ea typeface="ＭＳ Ｐゴシック" panose="020B0600070205080204" pitchFamily="34" charset="-128"/>
              </a:rPr>
              <a:t>wrapping up of data and functions into one unit. 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>
                <a:ea typeface="ＭＳ Ｐゴシック" panose="020B0600070205080204" pitchFamily="34" charset="-128"/>
              </a:rPr>
              <a:t>It is a software item which contains </a:t>
            </a:r>
            <a:r>
              <a:rPr lang="en-US" altLang="en-US" sz="2800" dirty="0">
                <a:solidFill>
                  <a:schemeClr val="hlink"/>
                </a:solidFill>
              </a:rPr>
              <a:t>variables</a:t>
            </a:r>
            <a:r>
              <a:rPr lang="en-US" altLang="en-US" sz="2800" dirty="0"/>
              <a:t> and </a:t>
            </a:r>
            <a:r>
              <a:rPr lang="en-US" altLang="en-US" sz="2800" dirty="0" smtClean="0">
                <a:solidFill>
                  <a:schemeClr val="hlink"/>
                </a:solidFill>
              </a:rPr>
              <a:t>methods.</a:t>
            </a:r>
            <a:endParaRPr lang="en-US" altLang="en-US" sz="2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The </a:t>
            </a:r>
            <a:r>
              <a:rPr lang="en-US" altLang="en-US" sz="2800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class</a:t>
            </a:r>
            <a:r>
              <a:rPr lang="en-US" altLang="en-US" sz="2800" dirty="0">
                <a:ea typeface="ＭＳ Ｐゴシック" panose="020B0600070205080204" pitchFamily="34" charset="-128"/>
              </a:rPr>
              <a:t> also stores some data items that are shared by all the instances of this class</a:t>
            </a:r>
          </a:p>
          <a:p>
            <a:pPr>
              <a:lnSpc>
                <a:spcPct val="90000"/>
              </a:lnSpc>
            </a:pPr>
            <a:r>
              <a:rPr lang="en-US" altLang="en-US" sz="2800" i="1" dirty="0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Objects</a:t>
            </a:r>
            <a:r>
              <a:rPr lang="en-US" altLang="en-US" sz="2800" dirty="0" smtClean="0">
                <a:ea typeface="ＭＳ Ｐゴシック" panose="020B0600070205080204" pitchFamily="34" charset="-128"/>
              </a:rPr>
              <a:t> are </a:t>
            </a:r>
            <a:r>
              <a:rPr lang="en-US" altLang="en-US" sz="2800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Instances </a:t>
            </a:r>
            <a:r>
              <a:rPr lang="en-US" altLang="en-US" sz="2800" dirty="0" smtClean="0">
                <a:ea typeface="ＭＳ Ｐゴシック" panose="020B0600070205080204" pitchFamily="34" charset="-128"/>
              </a:rPr>
              <a:t>of a class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>
                <a:ea typeface="ＭＳ Ｐゴシック" panose="020B0600070205080204" pitchFamily="34" charset="-128"/>
              </a:rPr>
              <a:t>Python </a:t>
            </a:r>
            <a:r>
              <a:rPr lang="en-US" altLang="en-US" sz="2800" dirty="0">
                <a:ea typeface="ＭＳ Ｐゴシック" panose="020B0600070205080204" pitchFamily="34" charset="-128"/>
              </a:rPr>
              <a:t>doesn’t use separate class interface definitions as in some </a:t>
            </a:r>
            <a:r>
              <a:rPr lang="en-US" altLang="en-US" sz="2800" dirty="0" smtClean="0">
                <a:ea typeface="ＭＳ Ｐゴシック" panose="020B0600070205080204" pitchFamily="34" charset="-128"/>
              </a:rPr>
              <a:t>languages</a:t>
            </a:r>
            <a:endParaRPr lang="en-US" altLang="en-US" sz="2800" dirty="0"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2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1295400"/>
            <a:ext cx="7772400" cy="2819400"/>
          </a:xfrm>
        </p:spPr>
        <p:txBody>
          <a:bodyPr/>
          <a:lstStyle/>
          <a:p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Special Built-In </a:t>
            </a:r>
            <a:b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</a:br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Methods and Attributes</a:t>
            </a:r>
          </a:p>
        </p:txBody>
      </p:sp>
    </p:spTree>
    <p:extLst>
      <p:ext uri="{BB962C8B-B14F-4D97-AF65-F5344CB8AC3E}">
        <p14:creationId xmlns:p14="http://schemas.microsoft.com/office/powerpoint/2010/main" val="11090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Built-In Members of Classes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>
                <a:ea typeface="ＭＳ Ｐゴシック" panose="020B0600070205080204" pitchFamily="34" charset="-128"/>
              </a:rPr>
              <a:t>Classes contain many methods and attributes that are included by Python even if you don’t define them explicitly.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Most of these methods define automatic functionality triggered by special operators or usage of that class.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The built-in attributes define information that must be stored for all classes.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All built-in members have double underscores around their names:  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__</a:t>
            </a:r>
            <a:r>
              <a:rPr lang="en-US" altLang="en-US" sz="2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init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__  __doc__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https://www.csee.umbc.edu/courses/691p/notes/python/python3.ppt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2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Special Methods</a:t>
            </a:r>
          </a:p>
        </p:txBody>
      </p:sp>
      <p:sp>
        <p:nvSpPr>
          <p:cNvPr id="829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37744" y="1676400"/>
            <a:ext cx="11558016" cy="4343400"/>
          </a:xfrm>
        </p:spPr>
        <p:txBody>
          <a:bodyPr/>
          <a:lstStyle/>
          <a:p>
            <a:r>
              <a:rPr lang="en-US" altLang="en-US" sz="2800" dirty="0">
                <a:ea typeface="ＭＳ Ｐゴシック" panose="020B0600070205080204" pitchFamily="34" charset="-128"/>
              </a:rPr>
              <a:t>For example, the method 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__</a:t>
            </a:r>
            <a:r>
              <a:rPr lang="en-US" altLang="en-US" sz="2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repr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__</a:t>
            </a:r>
            <a:r>
              <a:rPr lang="en-US" altLang="en-US" sz="2800" dirty="0">
                <a:ea typeface="ＭＳ Ｐゴシック" panose="020B0600070205080204" pitchFamily="34" charset="-128"/>
              </a:rPr>
              <a:t> exists for all classes, and you can always redefine it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The definition of this method specifies how to turn an instance of the class into a string</a:t>
            </a:r>
          </a:p>
          <a:p>
            <a:pPr lvl="1"/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print f</a:t>
            </a:r>
            <a:r>
              <a:rPr lang="en-US" altLang="en-US" sz="2400" dirty="0">
                <a:ea typeface="ＭＳ Ｐゴシック" panose="020B0600070205080204" pitchFamily="34" charset="-128"/>
              </a:rPr>
              <a:t>  sometimes calls 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f.__</a:t>
            </a:r>
            <a:r>
              <a:rPr lang="en-US" altLang="en-US" sz="24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repr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__()</a:t>
            </a:r>
            <a:r>
              <a:rPr lang="en-US" altLang="en-US" sz="2400" dirty="0">
                <a:ea typeface="ＭＳ Ｐゴシック" panose="020B0600070205080204" pitchFamily="34" charset="-128"/>
              </a:rPr>
              <a:t> to produce a string for object f  </a:t>
            </a:r>
          </a:p>
          <a:p>
            <a:pPr lvl="1"/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If you type 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f</a:t>
            </a:r>
            <a:r>
              <a:rPr lang="en-US" altLang="en-US" sz="2400" dirty="0">
                <a:ea typeface="ＭＳ Ｐゴシック" panose="020B0600070205080204" pitchFamily="34" charset="-128"/>
              </a:rPr>
              <a:t>  at the prompt and hit ENTER, then you are also calling 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__</a:t>
            </a:r>
            <a:r>
              <a:rPr lang="en-US" altLang="en-US" sz="24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repr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__</a:t>
            </a:r>
            <a:r>
              <a:rPr lang="en-US" altLang="en-US" sz="2400" dirty="0">
                <a:ea typeface="ＭＳ Ｐゴシック" panose="020B0600070205080204" pitchFamily="34" charset="-128"/>
              </a:rPr>
              <a:t>  to determine what to display to the user as output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https://www.csee.umbc.edu/courses/691p/notes/python/python3.ppt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6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Special Methods – Example</a:t>
            </a:r>
          </a:p>
        </p:txBody>
      </p:sp>
      <p:sp>
        <p:nvSpPr>
          <p:cNvPr id="8499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4572000"/>
          </a:xfrm>
        </p:spPr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 altLang="en-US" smtClean="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class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student:</a:t>
            </a:r>
            <a:b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... </a:t>
            </a:r>
            <a:b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 </a:t>
            </a:r>
            <a:r>
              <a:rPr lang="en-US" altLang="en-US" smtClean="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def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__repr__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(self):</a:t>
            </a:r>
            <a:b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</a:t>
            </a:r>
            <a:r>
              <a:rPr lang="en-US" altLang="en-US" smtClean="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return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“I’m named ”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+ self.full_name</a:t>
            </a:r>
            <a:b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...</a:t>
            </a:r>
            <a:b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endParaRPr lang="en-US" altLang="en-US" smtClean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en-US" smtClean="0">
                <a:solidFill>
                  <a:srgbClr val="6600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f = student(</a:t>
            </a:r>
            <a:r>
              <a:rPr lang="en-US" altLang="en-US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“Bob Smith”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, 23)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mtClean="0">
                <a:solidFill>
                  <a:srgbClr val="6600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mtClean="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print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f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I’m named Bob Smith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mtClean="0">
                <a:solidFill>
                  <a:srgbClr val="6600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f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“I’m named Bob Smith”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https://www.csee.umbc.edu/courses/691p/notes/python/python3.ppt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2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Special Methods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9372600" cy="4343400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ea typeface="ＭＳ Ｐゴシック" panose="020B0600070205080204" pitchFamily="34" charset="-128"/>
              </a:rPr>
              <a:t>You can redefine these as well:</a:t>
            </a:r>
          </a:p>
          <a:p>
            <a:pPr lvl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__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init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__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:</a:t>
            </a:r>
            <a:r>
              <a:rPr lang="en-US" altLang="en-US" dirty="0">
                <a:ea typeface="ＭＳ Ｐゴシック" panose="020B0600070205080204" pitchFamily="34" charset="-128"/>
              </a:rPr>
              <a:t> The constructor for the class</a:t>
            </a:r>
          </a:p>
          <a:p>
            <a:pPr lvl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__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cmp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__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:</a:t>
            </a:r>
            <a:r>
              <a:rPr lang="en-US" altLang="en-US" dirty="0">
                <a:ea typeface="ＭＳ Ｐゴシック" panose="020B0600070205080204" pitchFamily="34" charset="-128"/>
              </a:rPr>
              <a:t> Define how 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==</a:t>
            </a:r>
            <a:r>
              <a:rPr lang="en-US" altLang="en-US" dirty="0">
                <a:ea typeface="ＭＳ Ｐゴシック" panose="020B0600070205080204" pitchFamily="34" charset="-128"/>
              </a:rPr>
              <a:t> works for class</a:t>
            </a:r>
          </a:p>
          <a:p>
            <a:pPr lvl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__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len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__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:</a:t>
            </a:r>
            <a:r>
              <a:rPr lang="en-US" altLang="en-US" dirty="0">
                <a:ea typeface="ＭＳ Ｐゴシック" panose="020B0600070205080204" pitchFamily="34" charset="-128"/>
              </a:rPr>
              <a:t> Define how 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len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obj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)</a:t>
            </a:r>
            <a:r>
              <a:rPr lang="en-US" altLang="en-US" dirty="0">
                <a:ea typeface="ＭＳ Ｐゴシック" panose="020B0600070205080204" pitchFamily="34" charset="-128"/>
              </a:rPr>
              <a:t> works</a:t>
            </a:r>
          </a:p>
          <a:p>
            <a:pPr lvl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__copy__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:</a:t>
            </a:r>
            <a:r>
              <a:rPr lang="en-US" altLang="en-US" dirty="0">
                <a:ea typeface="ＭＳ Ｐゴシック" panose="020B0600070205080204" pitchFamily="34" charset="-128"/>
              </a:rPr>
              <a:t> Define how to copy a class</a:t>
            </a:r>
          </a:p>
          <a:p>
            <a:pPr lvl="1"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Other built-in methods allow you to give a class the ability to use [ ] notation like an array or ( ) notation like a function call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https://www.csee.umbc.edu/courses/691p/notes/python/python3.ppt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1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Special Data Items</a:t>
            </a:r>
          </a:p>
        </p:txBody>
      </p:sp>
      <p:sp>
        <p:nvSpPr>
          <p:cNvPr id="8909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These attributes exist for all classes.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__doc__</a:t>
            </a:r>
            <a:r>
              <a:rPr lang="en-US" altLang="en-US" sz="2400" dirty="0">
                <a:ea typeface="ＭＳ Ｐゴシック" panose="020B0600070205080204" pitchFamily="34" charset="-128"/>
              </a:rPr>
              <a:t> 	: Variable for documentation string for class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__class__</a:t>
            </a:r>
            <a:r>
              <a:rPr lang="en-US" altLang="en-US" sz="2400" dirty="0">
                <a:ea typeface="ＭＳ Ｐゴシック" panose="020B0600070205080204" pitchFamily="34" charset="-128"/>
              </a:rPr>
              <a:t> 	: Variable which gives you a reference to the class from any instance of it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__module__</a:t>
            </a:r>
            <a:r>
              <a:rPr lang="en-US" altLang="en-US" sz="2400" dirty="0">
                <a:ea typeface="ＭＳ Ｐゴシック" panose="020B0600070205080204" pitchFamily="34" charset="-128"/>
              </a:rPr>
              <a:t> 	: Variable which gives a reference to the module in which the particular class is defined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__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dict</a:t>
            </a:r>
            <a:r>
              <a:rPr lang="en-US" altLang="en-US" sz="2400" dirty="0">
                <a:ea typeface="ＭＳ Ｐゴシック" panose="020B0600070205080204" pitchFamily="34" charset="-128"/>
              </a:rPr>
              <a:t>__		:The dictionary that is actually the namespace for a class (but not its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superclasses</a:t>
            </a:r>
            <a:r>
              <a:rPr lang="en-US" altLang="en-US" sz="2400" dirty="0">
                <a:ea typeface="ＭＳ Ｐゴシック" panose="020B0600070205080204" pitchFamily="34" charset="-128"/>
              </a:rPr>
              <a:t>)	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Useful: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dir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(x)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returns a list of all methods and attributes defined for object x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https://www.csee.umbc.edu/courses/691p/notes/python/python3.ppt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1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Special Data Items – Example</a:t>
            </a:r>
          </a:p>
        </p:txBody>
      </p:sp>
      <p:sp>
        <p:nvSpPr>
          <p:cNvPr id="9113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Symbol" panose="05050102010706020507" pitchFamily="18" charset="2"/>
              <a:buNone/>
            </a:pPr>
            <a:r>
              <a:rPr lang="en-US" altLang="en-US" sz="2800">
                <a:solidFill>
                  <a:srgbClr val="6600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 f = student(</a:t>
            </a:r>
            <a:r>
              <a:rPr lang="en-US" altLang="en-US" sz="280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“Bob Smith”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, 23)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sz="2800">
              <a:solidFill>
                <a:srgbClr val="660066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en-US" sz="2800">
                <a:solidFill>
                  <a:srgbClr val="6600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print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 f.__doc__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80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A class representing a student.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sz="2800">
              <a:solidFill>
                <a:schemeClr val="accent2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en-US" sz="2800">
                <a:solidFill>
                  <a:srgbClr val="6600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 f.__class__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80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&lt; class studentClass at 010B4C6 &gt;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sz="2800">
              <a:solidFill>
                <a:srgbClr val="660066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en-US" sz="2800">
                <a:solidFill>
                  <a:srgbClr val="6600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 g = f.__class__(</a:t>
            </a:r>
            <a:r>
              <a:rPr lang="en-US" altLang="en-US" sz="280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“Tom Jones”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, 34)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sz="28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https://www.csee.umbc.edu/courses/691p/notes/python/python3.ppt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5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Private Variables</a:t>
            </a:r>
            <a:endParaRPr lang="en-US" dirty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/>
              <a:t>Programmers that use python typically use an underscore as a prefix to private variables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/>
              <a:t>	Ex: __color</a:t>
            </a:r>
          </a:p>
          <a:p>
            <a:endParaRPr lang="en-US" altLang="en-US" sz="2000" dirty="0"/>
          </a:p>
          <a:p>
            <a:r>
              <a:rPr lang="en-US" altLang="en-US" sz="2000" dirty="0"/>
              <a:t>Name mangling – a method used by programmers to avoid name clashes by subclasses and their base classes</a:t>
            </a:r>
          </a:p>
          <a:p>
            <a:pPr lvl="1">
              <a:buFont typeface="Wingdings 2" panose="05020102010507070707" pitchFamily="18" charset="2"/>
              <a:buNone/>
            </a:pPr>
            <a:endParaRPr lang="en-US" altLang="en-US" sz="1600" dirty="0"/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1600" dirty="0"/>
              <a:t>Syntax:           _</a:t>
            </a:r>
            <a:r>
              <a:rPr lang="en-US" altLang="en-US" sz="1600" dirty="0" err="1"/>
              <a:t>classname</a:t>
            </a:r>
            <a:r>
              <a:rPr lang="en-US" altLang="en-US" sz="1600" dirty="0"/>
              <a:t>__color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https://www.cs.drexel.edu/~knowak/cs265_fall_2009/Python_Classes_nb.ppt</a:t>
            </a:r>
          </a:p>
        </p:txBody>
      </p:sp>
    </p:spTree>
    <p:extLst>
      <p:ext uri="{BB962C8B-B14F-4D97-AF65-F5344CB8AC3E}">
        <p14:creationId xmlns:p14="http://schemas.microsoft.com/office/powerpoint/2010/main" val="268879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Private Data and Methods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>
                <a:ea typeface="ＭＳ Ｐゴシック" panose="020B0600070205080204" pitchFamily="34" charset="-128"/>
              </a:rPr>
              <a:t>Any attribute/method with 2 leading under-scores in its name (but none at the end) is </a:t>
            </a:r>
            <a:r>
              <a:rPr lang="en-US" altLang="en-US" sz="2800" b="1">
                <a:ea typeface="ＭＳ Ｐゴシック" panose="020B0600070205080204" pitchFamily="34" charset="-128"/>
              </a:rPr>
              <a:t>private </a:t>
            </a:r>
            <a:r>
              <a:rPr lang="en-US" altLang="en-US" sz="2800">
                <a:ea typeface="ＭＳ Ｐゴシック" panose="020B0600070205080204" pitchFamily="34" charset="-128"/>
              </a:rPr>
              <a:t>and can’t be accessed outside of class </a:t>
            </a:r>
          </a:p>
          <a:p>
            <a:r>
              <a:rPr lang="en-US" altLang="en-US" sz="2800">
                <a:ea typeface="ＭＳ Ｐゴシック" panose="020B0600070205080204" pitchFamily="34" charset="-128"/>
              </a:rPr>
              <a:t>Note: Names with two underscores at the beginning </a:t>
            </a:r>
            <a:r>
              <a:rPr lang="en-US" altLang="en-US" sz="2800" b="1" i="1">
                <a:solidFill>
                  <a:schemeClr val="accent2"/>
                </a:solidFill>
                <a:ea typeface="ＭＳ Ｐゴシック" panose="020B0600070205080204" pitchFamily="34" charset="-128"/>
              </a:rPr>
              <a:t>and the end</a:t>
            </a:r>
            <a:r>
              <a:rPr lang="en-US" altLang="en-US" sz="2800" i="1">
                <a:solidFill>
                  <a:schemeClr val="accent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800">
                <a:ea typeface="ＭＳ Ｐゴシック" panose="020B0600070205080204" pitchFamily="34" charset="-128"/>
              </a:rPr>
              <a:t>are for built-in methods or attributes for the class</a:t>
            </a:r>
          </a:p>
          <a:p>
            <a:r>
              <a:rPr lang="en-US" altLang="en-US" sz="2800">
                <a:ea typeface="ＭＳ Ｐゴシック" panose="020B0600070205080204" pitchFamily="34" charset="-128"/>
              </a:rPr>
              <a:t>Note: There is no ‘protected’ status in Python; so, subclasses would be unable to access these private data either.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https://www.cs.drexel.edu/~knowak/cs265_fall_2009/Python_Classes_nb.ppt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Private,Protected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Public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926536"/>
              </p:ext>
            </p:extLst>
          </p:nvPr>
        </p:nvGraphicFramePr>
        <p:xfrm>
          <a:off x="466344" y="1754981"/>
          <a:ext cx="10762488" cy="3119120"/>
        </p:xfrm>
        <a:graphic>
          <a:graphicData uri="http://schemas.openxmlformats.org/drawingml/2006/table">
            <a:tbl>
              <a:tblPr/>
              <a:tblGrid>
                <a:gridCol w="3587496"/>
                <a:gridCol w="3587496"/>
                <a:gridCol w="3587496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Name</a:t>
                      </a: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12700" marR="12700" marT="12700" marB="127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FFDC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Notation</a:t>
                      </a: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12700" marR="12700" marT="12700" marB="127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FFDC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Behaviour</a:t>
                      </a: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12700" marR="12700" marT="12700" marB="127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FFD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name</a:t>
                      </a:r>
                    </a:p>
                  </a:txBody>
                  <a:tcPr marL="12700" marR="12700" marT="12700" marB="127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FFDC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Public</a:t>
                      </a: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12700" marR="12700" marT="12700" marB="127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FFDC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Can be accessed from inside and outside</a:t>
                      </a: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12700" marR="12700" marT="12700" marB="127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FFD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_name</a:t>
                      </a:r>
                    </a:p>
                  </a:txBody>
                  <a:tcPr marL="12700" marR="12700" marT="12700" marB="127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FFDC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Protected</a:t>
                      </a: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12700" marR="12700" marT="12700" marB="127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FFDC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Like a public member, but they shouldn't be directly accessed from outside.</a:t>
                      </a: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12700" marR="12700" marT="12700" marB="127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FFD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__name</a:t>
                      </a:r>
                    </a:p>
                  </a:txBody>
                  <a:tcPr marL="12700" marR="12700" marT="12700" marB="127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FFDC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Private</a:t>
                      </a: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12700" marR="12700" marT="12700" marB="127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FFDC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Can't be seen and accessed from outside</a:t>
                      </a:r>
                    </a:p>
                  </a:txBody>
                  <a:tcPr marL="12700" marR="12700" marT="12700" marB="127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FFDC"/>
                    </a:solidFill>
                  </a:tcPr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https://www.cs.drexel.edu/~knowak/cs265_fall_2009/Python_Classes_nb.ppt</a:t>
            </a:r>
          </a:p>
        </p:txBody>
      </p:sp>
    </p:spTree>
    <p:extLst>
      <p:ext uri="{BB962C8B-B14F-4D97-AF65-F5344CB8AC3E}">
        <p14:creationId xmlns:p14="http://schemas.microsoft.com/office/powerpoint/2010/main" val="404596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Methods in Classes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632" y="1524000"/>
            <a:ext cx="9497568" cy="4495800"/>
          </a:xfrm>
        </p:spPr>
        <p:txBody>
          <a:bodyPr/>
          <a:lstStyle/>
          <a:p>
            <a:r>
              <a:rPr lang="en-US" altLang="en-US" sz="2800" dirty="0">
                <a:ea typeface="ＭＳ Ｐゴシック" panose="020B0600070205080204" pitchFamily="34" charset="-128"/>
              </a:rPr>
              <a:t>Define a </a:t>
            </a:r>
            <a:r>
              <a:rPr lang="en-US" altLang="en-US" sz="2800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method </a:t>
            </a:r>
            <a:r>
              <a:rPr lang="en-US" altLang="en-US" sz="2800" dirty="0">
                <a:ea typeface="ＭＳ Ｐゴシック" panose="020B0600070205080204" pitchFamily="34" charset="-128"/>
              </a:rPr>
              <a:t>in a </a:t>
            </a:r>
            <a:r>
              <a:rPr lang="en-US" altLang="en-US" sz="2800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class </a:t>
            </a:r>
            <a:r>
              <a:rPr lang="en-US" altLang="en-US" sz="2800" dirty="0">
                <a:ea typeface="ＭＳ Ｐゴシック" panose="020B0600070205080204" pitchFamily="34" charset="-128"/>
              </a:rPr>
              <a:t>by including function definitions within the scope of the class block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There must be a special first argument </a:t>
            </a:r>
            <a:r>
              <a:rPr lang="en-US" altLang="en-US" sz="2800" b="1" i="1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self</a:t>
            </a:r>
            <a:r>
              <a:rPr lang="en-US" altLang="en-US" sz="2800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800" dirty="0">
                <a:ea typeface="ＭＳ Ｐゴシック" panose="020B0600070205080204" pitchFamily="34" charset="-128"/>
              </a:rPr>
              <a:t>in </a:t>
            </a:r>
            <a:r>
              <a:rPr lang="en-US" altLang="en-US" sz="2800" i="1" u="sng" dirty="0">
                <a:ea typeface="ＭＳ Ｐゴシック" panose="020B0600070205080204" pitchFamily="34" charset="-128"/>
              </a:rPr>
              <a:t>all</a:t>
            </a:r>
            <a:r>
              <a:rPr lang="en-US" altLang="en-US" sz="2800" dirty="0">
                <a:ea typeface="ＭＳ Ｐゴシック" panose="020B0600070205080204" pitchFamily="34" charset="-128"/>
              </a:rPr>
              <a:t> of method definitions </a:t>
            </a:r>
            <a:r>
              <a:rPr lang="en-US" altLang="en-US" sz="2800" dirty="0" smtClean="0">
                <a:ea typeface="ＭＳ Ｐゴシック" panose="020B0600070205080204" pitchFamily="34" charset="-128"/>
              </a:rPr>
              <a:t>which refers </a:t>
            </a:r>
            <a:r>
              <a:rPr lang="en-US" altLang="en-US" sz="2800" dirty="0">
                <a:ea typeface="ＭＳ Ｐゴシック" panose="020B0600070205080204" pitchFamily="34" charset="-128"/>
              </a:rPr>
              <a:t>to the calling instance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There is usually a special method called </a:t>
            </a:r>
            <a:r>
              <a:rPr lang="en-US" altLang="en-US" sz="2800" b="1" i="1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__</a:t>
            </a:r>
            <a:r>
              <a:rPr lang="en-US" altLang="en-US" sz="2800" b="1" i="1" dirty="0" err="1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init</a:t>
            </a:r>
            <a:r>
              <a:rPr lang="en-US" altLang="en-US" sz="2800" b="1" i="1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__</a:t>
            </a:r>
            <a:r>
              <a:rPr lang="en-US" altLang="en-US" sz="2800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800" dirty="0">
                <a:ea typeface="ＭＳ Ｐゴシック" panose="020B0600070205080204" pitchFamily="34" charset="-128"/>
              </a:rPr>
              <a:t>in most </a:t>
            </a:r>
            <a:r>
              <a:rPr lang="en-US" altLang="en-US" sz="2800" dirty="0" smtClean="0">
                <a:ea typeface="ＭＳ Ｐゴシック" panose="020B0600070205080204" pitchFamily="34" charset="-128"/>
              </a:rPr>
              <a:t>classes. It is called the default constructor.</a:t>
            </a:r>
            <a:endParaRPr lang="en-US" altLang="en-US" sz="2800" dirty="0"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https://www.csee.umbc.edu/courses/691p/notes/python/python3.ppt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5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1- Bank Account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031646" y="3296929"/>
            <a:ext cx="1557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Member Functions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92735" y="2126746"/>
            <a:ext cx="2353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Class Declaration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25" y="1434684"/>
            <a:ext cx="8459111" cy="4307748"/>
          </a:xfrm>
        </p:spPr>
      </p:pic>
      <p:cxnSp>
        <p:nvCxnSpPr>
          <p:cNvPr id="13" name="Straight Arrow Connector 12"/>
          <p:cNvCxnSpPr/>
          <p:nvPr/>
        </p:nvCxnSpPr>
        <p:spPr>
          <a:xfrm flipV="1">
            <a:off x="3928194" y="2558701"/>
            <a:ext cx="5416974" cy="59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199295" y="2890971"/>
            <a:ext cx="3251200" cy="59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592735" y="2646842"/>
            <a:ext cx="2353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Default Constructor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6757079" y="3590462"/>
            <a:ext cx="3251200" cy="59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https://github.com/MiguelSOliveira/Python-Projects</a:t>
            </a:r>
          </a:p>
        </p:txBody>
      </p:sp>
    </p:spTree>
    <p:extLst>
      <p:ext uri="{BB962C8B-B14F-4D97-AF65-F5344CB8AC3E}">
        <p14:creationId xmlns:p14="http://schemas.microsoft.com/office/powerpoint/2010/main" val="362979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193866" y="2873587"/>
            <a:ext cx="1998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Other Functions of Account Class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48" y="367750"/>
            <a:ext cx="9846564" cy="5950754"/>
          </a:xfrm>
        </p:spPr>
      </p:pic>
      <p:cxnSp>
        <p:nvCxnSpPr>
          <p:cNvPr id="8" name="Straight Arrow Connector 7"/>
          <p:cNvCxnSpPr/>
          <p:nvPr/>
        </p:nvCxnSpPr>
        <p:spPr>
          <a:xfrm flipV="1">
            <a:off x="8394700" y="3651281"/>
            <a:ext cx="1799166" cy="2497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https://github.com/MiguelSOliveira/Python-Projects</a:t>
            </a:r>
          </a:p>
        </p:txBody>
      </p:sp>
    </p:spTree>
    <p:extLst>
      <p:ext uri="{BB962C8B-B14F-4D97-AF65-F5344CB8AC3E}">
        <p14:creationId xmlns:p14="http://schemas.microsoft.com/office/powerpoint/2010/main" val="262430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448800" y="1956769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Inheritance: “Account”  is passed in class declaration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54" y="303498"/>
            <a:ext cx="8509254" cy="5932710"/>
          </a:xfrm>
        </p:spPr>
      </p:pic>
      <p:cxnSp>
        <p:nvCxnSpPr>
          <p:cNvPr id="11" name="Straight Arrow Connector 10"/>
          <p:cNvCxnSpPr/>
          <p:nvPr/>
        </p:nvCxnSpPr>
        <p:spPr>
          <a:xfrm flipV="1">
            <a:off x="5321299" y="2548467"/>
            <a:ext cx="4207933" cy="84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https://github.com/MiguelSOliveira/Python-Projects</a:t>
            </a:r>
          </a:p>
        </p:txBody>
      </p:sp>
    </p:spTree>
    <p:extLst>
      <p:ext uri="{BB962C8B-B14F-4D97-AF65-F5344CB8AC3E}">
        <p14:creationId xmlns:p14="http://schemas.microsoft.com/office/powerpoint/2010/main" val="217885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" y="8096"/>
            <a:ext cx="10972800" cy="759270"/>
          </a:xfrm>
        </p:spPr>
        <p:txBody>
          <a:bodyPr>
            <a:normAutofit fontScale="90000"/>
          </a:bodyPr>
          <a:lstStyle/>
          <a:p>
            <a:r>
              <a:rPr lang="en-US" dirty="0"/>
              <a:t>O</a:t>
            </a:r>
            <a:r>
              <a:rPr lang="en-US" dirty="0" smtClean="0"/>
              <a:t>utput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816" y="940784"/>
            <a:ext cx="7827264" cy="46462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" y="859854"/>
            <a:ext cx="4492752" cy="515689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657091" y="1078972"/>
            <a:ext cx="1317245" cy="47186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355848" y="4873752"/>
            <a:ext cx="1499616" cy="886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74336" y="5685951"/>
            <a:ext cx="231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Instance Creation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90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2 - Multiple Inheritance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76" y="1626202"/>
            <a:ext cx="10129647" cy="4143661"/>
          </a:xfrm>
        </p:spPr>
      </p:pic>
      <p:cxnSp>
        <p:nvCxnSpPr>
          <p:cNvPr id="5" name="Straight Arrow Connector 4"/>
          <p:cNvCxnSpPr/>
          <p:nvPr/>
        </p:nvCxnSpPr>
        <p:spPr>
          <a:xfrm flipV="1">
            <a:off x="5924803" y="1835235"/>
            <a:ext cx="4207933" cy="84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210800" y="161737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Clock Class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http://www.python-course.eu/python3_multiple_inheritance.php</a:t>
            </a:r>
          </a:p>
        </p:txBody>
      </p:sp>
    </p:spTree>
    <p:extLst>
      <p:ext uri="{BB962C8B-B14F-4D97-AF65-F5344CB8AC3E}">
        <p14:creationId xmlns:p14="http://schemas.microsoft.com/office/powerpoint/2010/main" val="222472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76" y="654114"/>
            <a:ext cx="8982456" cy="5170614"/>
          </a:xfrm>
        </p:spPr>
      </p:pic>
      <p:cxnSp>
        <p:nvCxnSpPr>
          <p:cNvPr id="5" name="Straight Arrow Connector 4"/>
          <p:cNvCxnSpPr/>
          <p:nvPr/>
        </p:nvCxnSpPr>
        <p:spPr>
          <a:xfrm flipV="1">
            <a:off x="5668771" y="801963"/>
            <a:ext cx="4207933" cy="84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954768" y="5841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Calendar Class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http://www.python-course.eu/python3_multiple_inheritance.php</a:t>
            </a:r>
          </a:p>
        </p:txBody>
      </p:sp>
    </p:spTree>
    <p:extLst>
      <p:ext uri="{BB962C8B-B14F-4D97-AF65-F5344CB8AC3E}">
        <p14:creationId xmlns:p14="http://schemas.microsoft.com/office/powerpoint/2010/main" val="183261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" y="544386"/>
            <a:ext cx="8698992" cy="5271198"/>
          </a:xfrm>
        </p:spPr>
      </p:pic>
      <p:cxnSp>
        <p:nvCxnSpPr>
          <p:cNvPr id="5" name="Straight Arrow Connector 4"/>
          <p:cNvCxnSpPr/>
          <p:nvPr/>
        </p:nvCxnSpPr>
        <p:spPr>
          <a:xfrm flipV="1">
            <a:off x="5513323" y="762245"/>
            <a:ext cx="4207933" cy="84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799320" y="544386"/>
            <a:ext cx="1981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Calendar Class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Clock Class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We have created one class </a:t>
            </a:r>
            <a:r>
              <a:rPr lang="en-US" dirty="0" err="1" smtClean="0">
                <a:solidFill>
                  <a:srgbClr val="FF0000"/>
                </a:solidFill>
              </a:rPr>
              <a:t>CalenderCLock</a:t>
            </a:r>
            <a:r>
              <a:rPr lang="en-US" dirty="0" smtClean="0">
                <a:solidFill>
                  <a:srgbClr val="FF0000"/>
                </a:solidFill>
              </a:rPr>
              <a:t> to inherit both Clock and Calendar class features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101251" y="3188453"/>
            <a:ext cx="4698069" cy="3319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99320" y="3179985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Notice the super class constructor calling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http://www.python-course.eu/python3_multiple_inheritance.php</a:t>
            </a:r>
          </a:p>
        </p:txBody>
      </p:sp>
    </p:spTree>
    <p:extLst>
      <p:ext uri="{BB962C8B-B14F-4D97-AF65-F5344CB8AC3E}">
        <p14:creationId xmlns:p14="http://schemas.microsoft.com/office/powerpoint/2010/main" val="54501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105" y="1417638"/>
            <a:ext cx="7059295" cy="396341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4" y="1207326"/>
            <a:ext cx="3913505" cy="4846002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http://www.python-course.eu/python3_multiple_inheritance.php</a:t>
            </a:r>
          </a:p>
        </p:txBody>
      </p:sp>
    </p:spTree>
    <p:extLst>
      <p:ext uri="{BB962C8B-B14F-4D97-AF65-F5344CB8AC3E}">
        <p14:creationId xmlns:p14="http://schemas.microsoft.com/office/powerpoint/2010/main" val="235097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209800" y="1295400"/>
            <a:ext cx="7772400" cy="2819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Welcome to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6968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26035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nl-NL" dirty="0" smtClean="0"/>
              <a:t>Scientific Python?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nl-NL" dirty="0" smtClean="0"/>
              <a:t>Extra features required:</a:t>
            </a:r>
          </a:p>
          <a:p>
            <a:pPr lvl="1" eaLnBrk="1" hangingPunct="1"/>
            <a:r>
              <a:rPr lang="en-US" altLang="nl-NL" dirty="0" smtClean="0"/>
              <a:t>fast, multidimensional arrays</a:t>
            </a:r>
          </a:p>
          <a:p>
            <a:pPr lvl="1" eaLnBrk="1" hangingPunct="1"/>
            <a:r>
              <a:rPr lang="en-US" altLang="nl-NL" dirty="0" smtClean="0"/>
              <a:t>libraries of reliable, tested scientiﬁc functions</a:t>
            </a:r>
          </a:p>
          <a:p>
            <a:pPr lvl="1" eaLnBrk="1" hangingPunct="1"/>
            <a:r>
              <a:rPr lang="en-US" altLang="nl-NL" dirty="0" smtClean="0"/>
              <a:t>plotting tools</a:t>
            </a:r>
          </a:p>
          <a:p>
            <a:pPr eaLnBrk="1" hangingPunct="1"/>
            <a:r>
              <a:rPr lang="en-US" altLang="nl-NL" dirty="0" err="1">
                <a:solidFill>
                  <a:srgbClr val="FF0000"/>
                </a:solidFill>
              </a:rPr>
              <a:t>NumPy</a:t>
            </a:r>
            <a:r>
              <a:rPr lang="en-US" altLang="nl-NL" dirty="0">
                <a:solidFill>
                  <a:srgbClr val="FF0000"/>
                </a:solidFill>
              </a:rPr>
              <a:t> </a:t>
            </a:r>
            <a:r>
              <a:rPr lang="en-US" altLang="nl-NL" dirty="0"/>
              <a:t>is at the core of nearly every scientific Python application or module since it provides a fast N-d array datatype that can be manipulated in a </a:t>
            </a:r>
            <a:r>
              <a:rPr lang="en-US" altLang="nl-NL" dirty="0" err="1"/>
              <a:t>vectorized</a:t>
            </a:r>
            <a:r>
              <a:rPr lang="en-US" altLang="nl-NL" dirty="0"/>
              <a:t> form.</a:t>
            </a:r>
            <a:endParaRPr lang="nl-NL" altLang="nl-NL" dirty="0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981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endParaRPr lang="en-US" altLang="nl-NL" sz="1400">
              <a:solidFill>
                <a:schemeClr val="tx1"/>
              </a:solidFill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4648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nl-NL" sz="1400">
              <a:solidFill>
                <a:schemeClr val="tx1"/>
              </a:solidFill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807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15CE06DF-283F-42F9-BA65-3A398B88CBD1}" type="slidenum">
              <a:rPr lang="nl-NL" altLang="nl-NL" sz="1400">
                <a:solidFill>
                  <a:schemeClr val="tx1"/>
                </a:solidFill>
              </a:rPr>
              <a:pPr algn="r" eaLnBrk="1" hangingPunct="1"/>
              <a:t>49</a:t>
            </a:fld>
            <a:endParaRPr lang="nl-NL" altLang="nl-NL" sz="140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https://webvalley.fbk.eu/static/media/uploads/presentations/introductiontonumpy2.pdf</a:t>
            </a:r>
          </a:p>
        </p:txBody>
      </p:sp>
    </p:spTree>
    <p:extLst>
      <p:ext uri="{BB962C8B-B14F-4D97-AF65-F5344CB8AC3E}">
        <p14:creationId xmlns:p14="http://schemas.microsoft.com/office/powerpoint/2010/main" val="391608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A simple class </a:t>
            </a:r>
            <a:r>
              <a:rPr lang="en-US" altLang="en-US" dirty="0" err="1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def</a:t>
            </a:r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: </a:t>
            </a:r>
            <a:r>
              <a:rPr lang="en-US" altLang="en-US" i="1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student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828800"/>
            <a:ext cx="7772400" cy="4419600"/>
          </a:xfrm>
        </p:spPr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 altLang="en-US" sz="3200" dirty="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class</a:t>
            </a:r>
            <a:r>
              <a:rPr lang="en-US" altLang="en-US" sz="32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student</a:t>
            </a:r>
            <a:r>
              <a:rPr lang="en-US" altLang="en-US" sz="32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:</a:t>
            </a:r>
            <a:br>
              <a:rPr lang="en-US" altLang="en-US" sz="3200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3200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“““A class representing a student ”””</a:t>
            </a:r>
            <a:r>
              <a:rPr lang="en-US" altLang="en-US" sz="32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/>
            </a:r>
            <a:br>
              <a:rPr lang="en-US" altLang="en-US" sz="3200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3200" dirty="0" err="1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def</a:t>
            </a:r>
            <a:r>
              <a:rPr lang="en-US" altLang="en-US" sz="32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__</a:t>
            </a:r>
            <a:r>
              <a:rPr lang="en-US" altLang="en-US" sz="3200" dirty="0" err="1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init</a:t>
            </a:r>
            <a:r>
              <a:rPr lang="en-US" altLang="en-US" sz="3200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__</a:t>
            </a:r>
            <a:r>
              <a:rPr lang="en-US" altLang="en-US" sz="32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US" sz="32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self,n,a</a:t>
            </a:r>
            <a:r>
              <a:rPr lang="en-US" altLang="en-US" sz="32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):</a:t>
            </a:r>
            <a:br>
              <a:rPr lang="en-US" altLang="en-US" sz="3200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32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</a:t>
            </a:r>
            <a:r>
              <a:rPr lang="en-US" altLang="en-US" sz="32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self.full_name</a:t>
            </a:r>
            <a:r>
              <a:rPr lang="en-US" altLang="en-US" sz="32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n</a:t>
            </a:r>
            <a:br>
              <a:rPr lang="en-US" altLang="en-US" sz="3200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32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</a:t>
            </a:r>
            <a:r>
              <a:rPr lang="en-US" altLang="en-US" sz="32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self.age</a:t>
            </a:r>
            <a:r>
              <a:rPr lang="en-US" altLang="en-US" sz="32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a</a:t>
            </a:r>
            <a:br>
              <a:rPr lang="en-US" altLang="en-US" sz="3200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3200" dirty="0" err="1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def</a:t>
            </a:r>
            <a:r>
              <a:rPr lang="en-US" altLang="en-US" sz="32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3200" dirty="0" err="1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get_age</a:t>
            </a:r>
            <a:r>
              <a:rPr lang="en-US" altLang="en-US" sz="32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(self):</a:t>
            </a:r>
            <a:br>
              <a:rPr lang="en-US" altLang="en-US" sz="3200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32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</a:t>
            </a:r>
            <a:r>
              <a:rPr lang="en-US" altLang="en-US" sz="3200" dirty="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return</a:t>
            </a:r>
            <a:r>
              <a:rPr lang="en-US" altLang="en-US" sz="32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32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self.age</a:t>
            </a:r>
            <a:endParaRPr lang="en-US" altLang="en-US" sz="3200" dirty="0">
              <a:ea typeface="ＭＳ Ｐゴシック" panose="020B0600070205080204" pitchFamily="34" charset="-128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680960" y="1643813"/>
            <a:ext cx="3364254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dirty="0">
                <a:solidFill>
                  <a:schemeClr val="hlink"/>
                </a:solidFill>
              </a:rPr>
              <a:t>__</a:t>
            </a:r>
            <a:r>
              <a:rPr lang="en-US" altLang="en-US" dirty="0" err="1">
                <a:solidFill>
                  <a:schemeClr val="hlink"/>
                </a:solidFill>
              </a:rPr>
              <a:t>init</a:t>
            </a:r>
            <a:r>
              <a:rPr lang="en-US" altLang="en-US" dirty="0">
                <a:solidFill>
                  <a:schemeClr val="hlink"/>
                </a:solidFill>
              </a:rPr>
              <a:t>__</a:t>
            </a:r>
            <a:r>
              <a:rPr lang="en-US" altLang="en-US" dirty="0">
                <a:solidFill>
                  <a:schemeClr val="accent1"/>
                </a:solidFill>
              </a:rPr>
              <a:t> is the default constructor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H="1">
            <a:off x="5791200" y="2013787"/>
            <a:ext cx="2987040" cy="1263979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88392" y="5224273"/>
            <a:ext cx="2916696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dirty="0">
                <a:solidFill>
                  <a:schemeClr val="hlink"/>
                </a:solidFill>
              </a:rPr>
              <a:t>self</a:t>
            </a:r>
            <a:r>
              <a:rPr lang="en-US" altLang="en-US" dirty="0">
                <a:solidFill>
                  <a:schemeClr val="accent1"/>
                </a:solidFill>
              </a:rPr>
              <a:t> refers to the object itself,</a:t>
            </a:r>
          </a:p>
          <a:p>
            <a:r>
              <a:rPr lang="en-US" altLang="en-US" dirty="0">
                <a:solidFill>
                  <a:schemeClr val="accent1"/>
                </a:solidFill>
              </a:rPr>
              <a:t>like </a:t>
            </a:r>
            <a:r>
              <a:rPr lang="en-US" altLang="en-US" i="1" dirty="0">
                <a:solidFill>
                  <a:schemeClr val="accent1"/>
                </a:solidFill>
              </a:rPr>
              <a:t>this</a:t>
            </a:r>
            <a:r>
              <a:rPr lang="en-US" altLang="en-US" dirty="0">
                <a:solidFill>
                  <a:schemeClr val="accent1"/>
                </a:solidFill>
              </a:rPr>
              <a:t> in Java.  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1395984" y="4151376"/>
            <a:ext cx="2023872" cy="1072897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https://www.csee.umbc.edu/courses/691p/notes/python/python3.ppt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5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Scientific </a:t>
            </a:r>
            <a:r>
              <a:rPr lang="nl-NL" dirty="0" smtClean="0"/>
              <a:t>Python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err="1">
                <a:hlinkClick r:id="rId2"/>
              </a:rPr>
              <a:t>numpy</a:t>
            </a:r>
            <a:r>
              <a:rPr lang="en-US" sz="2800" dirty="0"/>
              <a:t> - </a:t>
            </a:r>
            <a:r>
              <a:rPr lang="en-US" sz="2800" i="1" dirty="0"/>
              <a:t>mainly</a:t>
            </a:r>
            <a:r>
              <a:rPr lang="en-US" sz="2800" dirty="0"/>
              <a:t> useful for its </a:t>
            </a:r>
            <a:r>
              <a:rPr lang="en-US" sz="2800" i="1" dirty="0"/>
              <a:t>N</a:t>
            </a:r>
            <a:r>
              <a:rPr lang="en-US" sz="2800" dirty="0"/>
              <a:t>-dimensional array objects</a:t>
            </a:r>
          </a:p>
          <a:p>
            <a:r>
              <a:rPr lang="en-US" sz="2800" b="1" dirty="0">
                <a:hlinkClick r:id="rId3"/>
              </a:rPr>
              <a:t>pandas</a:t>
            </a:r>
            <a:r>
              <a:rPr lang="en-US" sz="2800" dirty="0"/>
              <a:t> - Python data analysis library, including structures such as </a:t>
            </a:r>
            <a:r>
              <a:rPr lang="en-US" sz="2800" dirty="0" err="1"/>
              <a:t>dataframes</a:t>
            </a:r>
            <a:endParaRPr lang="en-US" sz="2800" dirty="0"/>
          </a:p>
          <a:p>
            <a:r>
              <a:rPr lang="en-US" sz="2800" b="1" dirty="0" err="1">
                <a:hlinkClick r:id="rId4"/>
              </a:rPr>
              <a:t>matplotlib</a:t>
            </a:r>
            <a:r>
              <a:rPr lang="en-US" sz="2800" dirty="0"/>
              <a:t> - 2D plotting library producing publication quality figures</a:t>
            </a:r>
          </a:p>
          <a:p>
            <a:r>
              <a:rPr lang="en-US" sz="2800" b="1" dirty="0" err="1">
                <a:hlinkClick r:id="rId5"/>
              </a:rPr>
              <a:t>scikit</a:t>
            </a:r>
            <a:r>
              <a:rPr lang="en-US" sz="2800" b="1" dirty="0">
                <a:hlinkClick r:id="rId5"/>
              </a:rPr>
              <a:t>-learn</a:t>
            </a:r>
            <a:r>
              <a:rPr lang="en-US" sz="2800" dirty="0"/>
              <a:t> - the machine learning algorithms used for data analysis and data mining tasks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https://webvalley.fbk.eu/static/media/uploads/presentations/introductiontonumpy2.pdf</a:t>
            </a:r>
          </a:p>
        </p:txBody>
      </p:sp>
    </p:spTree>
    <p:extLst>
      <p:ext uri="{BB962C8B-B14F-4D97-AF65-F5344CB8AC3E}">
        <p14:creationId xmlns:p14="http://schemas.microsoft.com/office/powerpoint/2010/main" val="185153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809" y="1298448"/>
            <a:ext cx="7699248" cy="4983480"/>
          </a:xfrm>
        </p:spPr>
      </p:pic>
      <p:sp>
        <p:nvSpPr>
          <p:cNvPr id="5" name="Rectangle 4"/>
          <p:cNvSpPr/>
          <p:nvPr/>
        </p:nvSpPr>
        <p:spPr>
          <a:xfrm>
            <a:off x="277368" y="1901274"/>
            <a:ext cx="33802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LMSans10-Regular"/>
              </a:rPr>
              <a:t>Fundamental package for scientific computing with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LMSans10-Regular"/>
              </a:rPr>
              <a:t>N-dimensional array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LMSans10-Regular"/>
              </a:rPr>
              <a:t>Linear algebra, Fourier transform, random number 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LMSans10-Regular"/>
              </a:rPr>
              <a:t>Building block for other packages (e.g. </a:t>
            </a:r>
            <a:r>
              <a:rPr lang="en-US" dirty="0" err="1">
                <a:solidFill>
                  <a:srgbClr val="000000"/>
                </a:solidFill>
                <a:latin typeface="LMSans10-Regular"/>
              </a:rPr>
              <a:t>Scipy</a:t>
            </a:r>
            <a:r>
              <a:rPr lang="en-US" dirty="0">
                <a:solidFill>
                  <a:srgbClr val="000000"/>
                </a:solidFill>
                <a:latin typeface="LMSans10-Regular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LMSans10-Regular"/>
              </a:rPr>
              <a:t>Open source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N-dimensional Array </a:t>
            </a:r>
            <a:r>
              <a:rPr lang="en-US" dirty="0" smtClean="0"/>
              <a:t>manipulations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https://webvalley.fbk.eu/static/media/uploads/presentations/introductiontonumpy2.pdf</a:t>
            </a:r>
          </a:p>
        </p:txBody>
      </p:sp>
    </p:spTree>
    <p:extLst>
      <p:ext uri="{BB962C8B-B14F-4D97-AF65-F5344CB8AC3E}">
        <p14:creationId xmlns:p14="http://schemas.microsoft.com/office/powerpoint/2010/main" val="54857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nl-NL" smtClean="0"/>
              <a:t>Arrays – Numerical Python (Numpy)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9719" y="1442245"/>
            <a:ext cx="8229600" cy="749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nl-NL" sz="2000" dirty="0"/>
              <a:t>Lists ok for storing small amounts of one-dimensional data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210312" y="4149726"/>
            <a:ext cx="11759183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nl-NL" sz="2000" dirty="0">
                <a:solidFill>
                  <a:schemeClr val="tx1"/>
                </a:solidFill>
              </a:rPr>
              <a:t>But, can’t use directly with arithmetical operators (+, -, *, /, …)</a:t>
            </a: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nl-NL" sz="2000" dirty="0">
                <a:solidFill>
                  <a:schemeClr val="tx1"/>
                </a:solidFill>
              </a:rPr>
              <a:t>Need efﬁcient arrays with arithmetic and better multidimensional tools</a:t>
            </a: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nl-NL" sz="2000" b="1" dirty="0" err="1">
                <a:solidFill>
                  <a:schemeClr val="tx1"/>
                </a:solidFill>
              </a:rPr>
              <a:t>Numpy</a:t>
            </a:r>
            <a:endParaRPr lang="en-US" altLang="nl-NL" sz="2000" b="1" dirty="0">
              <a:solidFill>
                <a:schemeClr val="tx1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nl-NL" sz="2000" dirty="0">
                <a:solidFill>
                  <a:schemeClr val="tx1"/>
                </a:solidFill>
              </a:rPr>
              <a:t>Similar to lists, but much more capable, except ﬁxed size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765302" y="1959992"/>
            <a:ext cx="4248150" cy="1865313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nl-NL" altLang="nl-NL" sz="1200" dirty="0">
                <a:latin typeface="Courier New" panose="02070309020205020404" pitchFamily="49" charset="0"/>
              </a:rPr>
              <a:t>&gt;&gt;&gt; a = [1,3,5,7,9] </a:t>
            </a:r>
          </a:p>
          <a:p>
            <a:pPr algn="l" eaLnBrk="1" hangingPunct="1">
              <a:lnSpc>
                <a:spcPct val="120000"/>
              </a:lnSpc>
            </a:pPr>
            <a:r>
              <a:rPr lang="nl-NL" altLang="nl-NL" sz="1200" dirty="0">
                <a:latin typeface="Courier New" panose="02070309020205020404" pitchFamily="49" charset="0"/>
              </a:rPr>
              <a:t>&gt;&gt;&gt; print(a[2:4]) </a:t>
            </a:r>
          </a:p>
          <a:p>
            <a:pPr algn="l" eaLnBrk="1" hangingPunct="1">
              <a:lnSpc>
                <a:spcPct val="120000"/>
              </a:lnSpc>
            </a:pPr>
            <a:r>
              <a:rPr lang="nl-NL" altLang="nl-NL" sz="1200" dirty="0">
                <a:latin typeface="Courier New" panose="02070309020205020404" pitchFamily="49" charset="0"/>
              </a:rPr>
              <a:t>[5, 7] </a:t>
            </a:r>
          </a:p>
          <a:p>
            <a:pPr algn="l" eaLnBrk="1" hangingPunct="1">
              <a:lnSpc>
                <a:spcPct val="120000"/>
              </a:lnSpc>
            </a:pPr>
            <a:r>
              <a:rPr lang="nl-NL" altLang="nl-NL" sz="1200" dirty="0">
                <a:latin typeface="Courier New" panose="02070309020205020404" pitchFamily="49" charset="0"/>
              </a:rPr>
              <a:t>&gt;&gt;&gt; b = [[1, 3, 5, 7, 9], [2, 4, 6, 8, 10]] </a:t>
            </a:r>
          </a:p>
          <a:p>
            <a:pPr algn="l" eaLnBrk="1" hangingPunct="1">
              <a:lnSpc>
                <a:spcPct val="120000"/>
              </a:lnSpc>
            </a:pPr>
            <a:r>
              <a:rPr lang="nl-NL" altLang="nl-NL" sz="1200" dirty="0">
                <a:latin typeface="Courier New" panose="02070309020205020404" pitchFamily="49" charset="0"/>
              </a:rPr>
              <a:t>&gt;&gt;&gt; print(b[0]) </a:t>
            </a:r>
          </a:p>
          <a:p>
            <a:pPr algn="l" eaLnBrk="1" hangingPunct="1">
              <a:lnSpc>
                <a:spcPct val="120000"/>
              </a:lnSpc>
            </a:pPr>
            <a:r>
              <a:rPr lang="nl-NL" altLang="nl-NL" sz="1200" dirty="0">
                <a:latin typeface="Courier New" panose="02070309020205020404" pitchFamily="49" charset="0"/>
              </a:rPr>
              <a:t>[1, 3, 5, 7, 9] </a:t>
            </a:r>
          </a:p>
          <a:p>
            <a:pPr algn="l" eaLnBrk="1" hangingPunct="1">
              <a:lnSpc>
                <a:spcPct val="120000"/>
              </a:lnSpc>
            </a:pPr>
            <a:r>
              <a:rPr lang="nl-NL" altLang="nl-NL" sz="1200" dirty="0">
                <a:latin typeface="Courier New" panose="02070309020205020404" pitchFamily="49" charset="0"/>
              </a:rPr>
              <a:t>&gt;&gt;&gt; print(b[1][2:4]) </a:t>
            </a:r>
          </a:p>
          <a:p>
            <a:pPr algn="l" eaLnBrk="1" hangingPunct="1">
              <a:lnSpc>
                <a:spcPct val="120000"/>
              </a:lnSpc>
            </a:pPr>
            <a:r>
              <a:rPr lang="nl-NL" altLang="nl-NL" sz="1200" dirty="0">
                <a:latin typeface="Courier New" panose="02070309020205020404" pitchFamily="49" charset="0"/>
              </a:rPr>
              <a:t>[6, 8] 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2592959" y="4949825"/>
            <a:ext cx="2952750" cy="320675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nl-NL" altLang="nl-NL" sz="1200" dirty="0">
                <a:latin typeface="Courier New" panose="02070309020205020404" pitchFamily="49" charset="0"/>
              </a:rPr>
              <a:t>&gt;&gt;&gt; import numpy</a:t>
            </a:r>
          </a:p>
        </p:txBody>
      </p:sp>
      <p:sp>
        <p:nvSpPr>
          <p:cNvPr id="4103" name="Rectangle 5"/>
          <p:cNvSpPr>
            <a:spLocks noChangeArrowheads="1"/>
          </p:cNvSpPr>
          <p:nvPr/>
        </p:nvSpPr>
        <p:spPr bwMode="auto">
          <a:xfrm>
            <a:off x="5774309" y="2408350"/>
            <a:ext cx="3405188" cy="120015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nl-NL" altLang="nl-NL" sz="1200" dirty="0">
                <a:latin typeface="Courier New" panose="02070309020205020404" pitchFamily="49" charset="0"/>
              </a:rPr>
              <a:t>&gt;&gt;&gt; a = [1,3,5,7,9] </a:t>
            </a:r>
          </a:p>
          <a:p>
            <a:pPr algn="l" eaLnBrk="1" hangingPunct="1">
              <a:lnSpc>
                <a:spcPct val="120000"/>
              </a:lnSpc>
            </a:pPr>
            <a:r>
              <a:rPr lang="nl-NL" altLang="nl-NL" sz="1200" dirty="0">
                <a:latin typeface="Courier New" panose="02070309020205020404" pitchFamily="49" charset="0"/>
              </a:rPr>
              <a:t>&gt;&gt;&gt; b = [3,5,6,7,9]</a:t>
            </a:r>
          </a:p>
          <a:p>
            <a:pPr algn="l" eaLnBrk="1" hangingPunct="1">
              <a:lnSpc>
                <a:spcPct val="120000"/>
              </a:lnSpc>
            </a:pPr>
            <a:r>
              <a:rPr lang="nl-NL" altLang="nl-NL" sz="1200" dirty="0">
                <a:latin typeface="Courier New" panose="02070309020205020404" pitchFamily="49" charset="0"/>
              </a:rPr>
              <a:t>&gt;&gt;&gt; c = a + b</a:t>
            </a:r>
          </a:p>
          <a:p>
            <a:pPr algn="l" eaLnBrk="1" hangingPunct="1">
              <a:lnSpc>
                <a:spcPct val="120000"/>
              </a:lnSpc>
            </a:pPr>
            <a:r>
              <a:rPr lang="nl-NL" altLang="nl-NL" sz="1200" dirty="0">
                <a:latin typeface="Courier New" panose="02070309020205020404" pitchFamily="49" charset="0"/>
              </a:rPr>
              <a:t>&gt;&gt;&gt; print c</a:t>
            </a:r>
          </a:p>
          <a:p>
            <a:pPr algn="l" eaLnBrk="1" hangingPunct="1">
              <a:lnSpc>
                <a:spcPct val="120000"/>
              </a:lnSpc>
            </a:pPr>
            <a:r>
              <a:rPr lang="nl-NL" altLang="nl-NL" sz="1200" dirty="0">
                <a:latin typeface="Courier New" panose="02070309020205020404" pitchFamily="49" charset="0"/>
              </a:rPr>
              <a:t>[1, 3, 5, 7, 9, 3, 5, 6, 7, 9]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https://webvalley.fbk.eu/static/media/uploads/presentations/introductiontonumpy2.pdf</a:t>
            </a:r>
          </a:p>
        </p:txBody>
      </p:sp>
    </p:spTree>
    <p:extLst>
      <p:ext uri="{BB962C8B-B14F-4D97-AF65-F5344CB8AC3E}">
        <p14:creationId xmlns:p14="http://schemas.microsoft.com/office/powerpoint/2010/main" val="5377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70916" y="247206"/>
            <a:ext cx="10972800" cy="1143000"/>
          </a:xfrm>
        </p:spPr>
        <p:txBody>
          <a:bodyPr/>
          <a:lstStyle/>
          <a:p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Import </a:t>
            </a:r>
            <a:r>
              <a:rPr lang="en-US" altLang="en-US" dirty="0" err="1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numpy</a:t>
            </a:r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 – Basic Operations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28" y="1579626"/>
            <a:ext cx="5870448" cy="39799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754" y="1890839"/>
            <a:ext cx="4140962" cy="3357499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5957316" y="3429000"/>
            <a:ext cx="1129284" cy="9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https://webvalley.fbk.eu/static/media/uploads/presentations/introductiontonumpy2.pdf</a:t>
            </a:r>
          </a:p>
        </p:txBody>
      </p:sp>
    </p:spTree>
    <p:extLst>
      <p:ext uri="{BB962C8B-B14F-4D97-AF65-F5344CB8AC3E}">
        <p14:creationId xmlns:p14="http://schemas.microsoft.com/office/powerpoint/2010/main" val="364954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39" y="274638"/>
            <a:ext cx="6698436" cy="309035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513" y="2816987"/>
            <a:ext cx="7067550" cy="39306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81544" y="731520"/>
            <a:ext cx="343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Reshape functions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https://webvalley.fbk.eu/static/media/uploads/presentations/introductiontonumpy2.pdf</a:t>
            </a:r>
          </a:p>
        </p:txBody>
      </p:sp>
    </p:spTree>
    <p:extLst>
      <p:ext uri="{BB962C8B-B14F-4D97-AF65-F5344CB8AC3E}">
        <p14:creationId xmlns:p14="http://schemas.microsoft.com/office/powerpoint/2010/main" val="380904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>
                <a:effectLst/>
              </a:rPr>
              <a:t>numpy.ndarray.dtype</a:t>
            </a:r>
            <a:r>
              <a:rPr lang="en-US" b="1" dirty="0">
                <a:effectLst/>
              </a:rPr>
              <a:t/>
            </a:r>
            <a:br>
              <a:rPr lang="en-US" b="1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array comprises elements of single data type</a:t>
            </a:r>
            <a:endParaRPr lang="en-US" dirty="0"/>
          </a:p>
          <a:p>
            <a:r>
              <a:rPr lang="en-US" dirty="0" smtClean="0"/>
              <a:t>Important attributes</a:t>
            </a:r>
          </a:p>
          <a:p>
            <a:pPr marL="1058545" marR="5080" indent="-1046480">
              <a:lnSpc>
                <a:spcPct val="156100"/>
              </a:lnSpc>
            </a:pPr>
            <a:r>
              <a:rPr lang="en-US" b="1" dirty="0" err="1"/>
              <a:t>dtype.byteorder</a:t>
            </a:r>
            <a:r>
              <a:rPr lang="en-US" dirty="0"/>
              <a:t> — big or little endian  </a:t>
            </a:r>
          </a:p>
          <a:p>
            <a:pPr marL="1058545" marR="5080" indent="-1046480">
              <a:lnSpc>
                <a:spcPct val="156100"/>
              </a:lnSpc>
            </a:pPr>
            <a:r>
              <a:rPr lang="en-US" b="1" dirty="0" err="1"/>
              <a:t>dtype.itemsize</a:t>
            </a:r>
            <a:r>
              <a:rPr lang="en-US" b="1" dirty="0"/>
              <a:t> </a:t>
            </a:r>
            <a:r>
              <a:rPr lang="en-US" dirty="0"/>
              <a:t>— element size of this </a:t>
            </a:r>
            <a:r>
              <a:rPr lang="en-US" dirty="0" err="1"/>
              <a:t>dtype</a:t>
            </a:r>
            <a:endParaRPr lang="en-US" dirty="0"/>
          </a:p>
          <a:p>
            <a:pPr marL="1058545" marR="5080" indent="-1046480">
              <a:lnSpc>
                <a:spcPct val="156100"/>
              </a:lnSpc>
            </a:pPr>
            <a:r>
              <a:rPr lang="en-US" b="1" dirty="0"/>
              <a:t>dtype.name</a:t>
            </a:r>
            <a:r>
              <a:rPr lang="en-US" dirty="0"/>
              <a:t> — a name for this </a:t>
            </a:r>
            <a:r>
              <a:rPr lang="en-US" dirty="0" err="1"/>
              <a:t>dtype</a:t>
            </a:r>
            <a:r>
              <a:rPr lang="en-US" dirty="0"/>
              <a:t> object</a:t>
            </a:r>
          </a:p>
          <a:p>
            <a:pPr marL="1058545" marR="5080" indent="-1046480">
              <a:lnSpc>
                <a:spcPct val="156100"/>
              </a:lnSpc>
            </a:pPr>
            <a:r>
              <a:rPr lang="en-US" b="1" dirty="0" err="1"/>
              <a:t>dtype.type</a:t>
            </a:r>
            <a:r>
              <a:rPr lang="en-US" dirty="0"/>
              <a:t> — type object used to create </a:t>
            </a:r>
            <a:r>
              <a:rPr lang="en-US" dirty="0" smtClean="0"/>
              <a:t>scalars</a:t>
            </a:r>
            <a:endParaRPr lang="en-US" dirty="0">
              <a:latin typeface="Times New Roman"/>
              <a:cs typeface="Times New Roman"/>
            </a:endParaRPr>
          </a:p>
          <a:p>
            <a:pPr marL="2466340">
              <a:lnSpc>
                <a:spcPct val="100000"/>
              </a:lnSpc>
              <a:spcBef>
                <a:spcPts val="1285"/>
              </a:spcBef>
            </a:pPr>
            <a:r>
              <a:rPr lang="en-US" b="1" spc="140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There </a:t>
            </a:r>
            <a:r>
              <a:rPr lang="en-US" b="1" spc="125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are </a:t>
            </a:r>
            <a:r>
              <a:rPr lang="en-US" b="1" spc="150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many</a:t>
            </a:r>
            <a:r>
              <a:rPr lang="en-US" b="1" spc="55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b="1" spc="90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others...</a:t>
            </a:r>
            <a:endParaRPr lang="en-US" dirty="0">
              <a:solidFill>
                <a:schemeClr val="bg2">
                  <a:lumMod val="10000"/>
                </a:schemeClr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https://webvalley.fbk.eu/static/media/uploads/presentations/introductiontonumpy2.pdf</a:t>
            </a:r>
          </a:p>
        </p:txBody>
      </p:sp>
    </p:spTree>
    <p:extLst>
      <p:ext uri="{BB962C8B-B14F-4D97-AF65-F5344CB8AC3E}">
        <p14:creationId xmlns:p14="http://schemas.microsoft.com/office/powerpoint/2010/main" val="81262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9415135"/>
              </p:ext>
            </p:extLst>
          </p:nvPr>
        </p:nvGraphicFramePr>
        <p:xfrm>
          <a:off x="609600" y="1252728"/>
          <a:ext cx="10972800" cy="540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  <a:gridCol w="3657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np.arange</a:t>
                      </a:r>
                      <a:r>
                        <a:rPr lang="en-US" dirty="0" smtClean="0"/>
                        <a:t>(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spc="12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Range of values</a:t>
                      </a:r>
                      <a:endParaRPr lang="en-US" sz="1800" kern="1200" spc="12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[0 1 2 3 4 5 6 7 8 9]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np.linspace</a:t>
                      </a:r>
                      <a:r>
                        <a:rPr lang="en-US" dirty="0" smtClean="0"/>
                        <a:t>(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dirty="0" smtClean="0"/>
                        <a:t>,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dirty="0" smtClean="0"/>
                        <a:t>,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spc="12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 By Specifying the number of elements</a:t>
                      </a:r>
                      <a:endParaRPr lang="en-US" sz="1800" kern="1200" spc="12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[ 0.    0.25  0.5   0.75  1.  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np.zeros</a:t>
                      </a:r>
                      <a:r>
                        <a:rPr lang="en-US" dirty="0" smtClean="0"/>
                        <a:t>((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dirty="0" smtClean="0"/>
                        <a:t>,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dirty="0" smtClean="0"/>
                        <a:t>))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spc="12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Zero-initialized</a:t>
                      </a:r>
                      <a:endParaRPr lang="en-US" sz="1800" kern="1200" spc="12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[[ 0.  0.]</a:t>
                      </a:r>
                    </a:p>
                    <a:p>
                      <a:r>
                        <a:rPr lang="en-US" dirty="0" smtClean="0"/>
                        <a:t> [ 0.  0.]]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np.ones</a:t>
                      </a:r>
                      <a:r>
                        <a:rPr lang="en-US" dirty="0" smtClean="0"/>
                        <a:t>((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dirty="0" smtClean="0"/>
                        <a:t>,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dirty="0" smtClean="0"/>
                        <a:t>))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spc="12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One-initialized</a:t>
                      </a:r>
                      <a:endParaRPr lang="en-US" sz="1800" kern="1200" spc="12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[ 1.  1.]</a:t>
                      </a:r>
                    </a:p>
                    <a:p>
                      <a:r>
                        <a:rPr lang="en-US" dirty="0" smtClean="0"/>
                        <a:t> [ 1.  1.]]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np.empty</a:t>
                      </a:r>
                      <a:r>
                        <a:rPr lang="en-US" dirty="0" smtClean="0"/>
                        <a:t>((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dirty="0" smtClean="0"/>
                        <a:t>,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dirty="0" smtClean="0"/>
                        <a:t>))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spc="12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uninitialized</a:t>
                      </a:r>
                      <a:endParaRPr lang="en-US" sz="1800" kern="1200" spc="12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[[ 0.  0.]</a:t>
                      </a:r>
                    </a:p>
                    <a:p>
                      <a:r>
                        <a:rPr lang="en-US" dirty="0" smtClean="0"/>
                        <a:t> [ 0.  0.]]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np.eye</a:t>
                      </a:r>
                      <a:r>
                        <a:rPr lang="en-US" dirty="0" smtClean="0"/>
                        <a:t>(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spc="12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Constant diagonal value</a:t>
                      </a:r>
                      <a:endParaRPr lang="en-US" sz="1800" kern="1200" spc="12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[ 1.  0.  0.]</a:t>
                      </a:r>
                    </a:p>
                    <a:p>
                      <a:r>
                        <a:rPr lang="en-US" dirty="0" smtClean="0"/>
                        <a:t> [ 0.  1.  0.]</a:t>
                      </a:r>
                    </a:p>
                    <a:p>
                      <a:r>
                        <a:rPr lang="en-US" dirty="0" smtClean="0"/>
                        <a:t> [ 0.  0.  1.]]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np.diag</a:t>
                      </a:r>
                      <a:r>
                        <a:rPr lang="en-US" dirty="0" smtClean="0"/>
                        <a:t>([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dirty="0" smtClean="0"/>
                        <a:t>,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dirty="0" smtClean="0"/>
                        <a:t>,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dirty="0" smtClean="0"/>
                        <a:t>,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dirty="0" smtClean="0"/>
                        <a:t>])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ct val="100000"/>
                        </a:lnSpc>
                      </a:pPr>
                      <a:r>
                        <a:rPr lang="en-US" sz="1800" kern="1200" spc="12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Multiple diagonal values</a:t>
                      </a:r>
                      <a:endParaRPr lang="en-US" sz="1800" kern="1200" spc="12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[[1 0 0 0]</a:t>
                      </a:r>
                    </a:p>
                    <a:p>
                      <a:r>
                        <a:rPr lang="en-US" dirty="0" smtClean="0"/>
                        <a:t> [0 2 0 0]</a:t>
                      </a:r>
                    </a:p>
                    <a:p>
                      <a:r>
                        <a:rPr lang="en-US" dirty="0" smtClean="0"/>
                        <a:t> [0 0 3 0]</a:t>
                      </a:r>
                    </a:p>
                    <a:p>
                      <a:r>
                        <a:rPr lang="en-US" dirty="0" smtClean="0"/>
                        <a:t> [0 0 0 4]]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54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and Slicing as usual lists</a:t>
            </a:r>
            <a:endParaRPr lang="en-US" dirty="0"/>
          </a:p>
        </p:txBody>
      </p:sp>
      <p:sp>
        <p:nvSpPr>
          <p:cNvPr id="4" name="object 6"/>
          <p:cNvSpPr/>
          <p:nvPr/>
        </p:nvSpPr>
        <p:spPr>
          <a:xfrm>
            <a:off x="246887" y="1417638"/>
            <a:ext cx="5678425" cy="2945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/>
          <p:cNvSpPr/>
          <p:nvPr/>
        </p:nvSpPr>
        <p:spPr>
          <a:xfrm>
            <a:off x="6191509" y="3328416"/>
            <a:ext cx="5390891" cy="2371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https://webvalley.fbk.eu/static/media/uploads/presentations/introductiontonumpy2.pdf</a:t>
            </a:r>
          </a:p>
        </p:txBody>
      </p:sp>
    </p:spTree>
    <p:extLst>
      <p:ext uri="{BB962C8B-B14F-4D97-AF65-F5344CB8AC3E}">
        <p14:creationId xmlns:p14="http://schemas.microsoft.com/office/powerpoint/2010/main" val="130286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1699" y="605882"/>
            <a:ext cx="7834593" cy="134203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327"/>
            <a:r>
              <a:rPr spc="22" dirty="0"/>
              <a:t>Universal </a:t>
            </a:r>
            <a:r>
              <a:rPr spc="31" dirty="0"/>
              <a:t>Functions</a:t>
            </a:r>
            <a:r>
              <a:rPr spc="-322" dirty="0"/>
              <a:t> </a:t>
            </a:r>
            <a:r>
              <a:rPr spc="31" dirty="0"/>
              <a:t>(ufuncs)</a:t>
            </a:r>
          </a:p>
          <a:p>
            <a:pPr marL="10646" marR="4483">
              <a:lnSpc>
                <a:spcPct val="100800"/>
              </a:lnSpc>
              <a:spcBef>
                <a:spcPts val="785"/>
              </a:spcBef>
            </a:pPr>
            <a:r>
              <a:rPr sz="1809" spc="163" dirty="0">
                <a:latin typeface="Calibri"/>
                <a:cs typeface="Calibri"/>
              </a:rPr>
              <a:t>NumPy </a:t>
            </a:r>
            <a:r>
              <a:rPr sz="1809" spc="124" dirty="0">
                <a:latin typeface="Calibri"/>
                <a:cs typeface="Calibri"/>
              </a:rPr>
              <a:t>ufuncs </a:t>
            </a:r>
            <a:r>
              <a:rPr sz="1809" spc="110" dirty="0">
                <a:latin typeface="Calibri"/>
                <a:cs typeface="Calibri"/>
              </a:rPr>
              <a:t>are </a:t>
            </a:r>
            <a:r>
              <a:rPr sz="1809" spc="106" dirty="0">
                <a:latin typeface="Calibri"/>
                <a:cs typeface="Calibri"/>
              </a:rPr>
              <a:t>functions </a:t>
            </a:r>
            <a:r>
              <a:rPr sz="1809" spc="66" dirty="0">
                <a:latin typeface="Calibri"/>
                <a:cs typeface="Calibri"/>
              </a:rPr>
              <a:t>that </a:t>
            </a:r>
            <a:r>
              <a:rPr sz="1809" spc="110" dirty="0">
                <a:latin typeface="Calibri"/>
                <a:cs typeface="Calibri"/>
              </a:rPr>
              <a:t>operate </a:t>
            </a:r>
            <a:r>
              <a:rPr sz="1809" spc="101" dirty="0">
                <a:latin typeface="Calibri"/>
                <a:cs typeface="Calibri"/>
              </a:rPr>
              <a:t>element-wise </a:t>
            </a:r>
            <a:r>
              <a:rPr sz="1809" spc="150" dirty="0">
                <a:latin typeface="Calibri"/>
                <a:cs typeface="Calibri"/>
              </a:rPr>
              <a:t>on </a:t>
            </a:r>
            <a:r>
              <a:rPr sz="1809" spc="137" dirty="0">
                <a:latin typeface="Calibri"/>
                <a:cs typeface="Calibri"/>
              </a:rPr>
              <a:t>one </a:t>
            </a:r>
            <a:r>
              <a:rPr sz="1809" spc="124" dirty="0">
                <a:latin typeface="Calibri"/>
                <a:cs typeface="Calibri"/>
              </a:rPr>
              <a:t>or</a:t>
            </a:r>
            <a:r>
              <a:rPr sz="1809" spc="-79" dirty="0">
                <a:latin typeface="Calibri"/>
                <a:cs typeface="Calibri"/>
              </a:rPr>
              <a:t> </a:t>
            </a:r>
            <a:r>
              <a:rPr sz="1809" spc="154" dirty="0">
                <a:latin typeface="Calibri"/>
                <a:cs typeface="Calibri"/>
              </a:rPr>
              <a:t>more  </a:t>
            </a:r>
            <a:r>
              <a:rPr sz="1809" spc="106" dirty="0">
                <a:latin typeface="Calibri"/>
                <a:cs typeface="Calibri"/>
              </a:rPr>
              <a:t>arrays</a:t>
            </a:r>
            <a:endParaRPr sz="1809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07659" y="4679577"/>
            <a:ext cx="6167718" cy="1434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9175376" y="2008093"/>
            <a:ext cx="143435" cy="28149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2864223" y="2008093"/>
            <a:ext cx="143435" cy="28149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2935941" y="2079812"/>
            <a:ext cx="6311149" cy="267148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 txBox="1"/>
          <p:nvPr/>
        </p:nvSpPr>
        <p:spPr>
          <a:xfrm>
            <a:off x="2557181" y="4987727"/>
            <a:ext cx="7065868" cy="278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809" b="1" spc="124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ufuncs </a:t>
            </a:r>
            <a:r>
              <a:rPr sz="1809" b="1" spc="101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dispatch </a:t>
            </a:r>
            <a:r>
              <a:rPr sz="1809" b="1" spc="66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to </a:t>
            </a:r>
            <a:r>
              <a:rPr sz="1809" b="1" spc="115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optimized </a:t>
            </a:r>
            <a:r>
              <a:rPr sz="1809" b="1" spc="190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C </a:t>
            </a:r>
            <a:r>
              <a:rPr sz="1809" b="1" spc="115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inner-loops </a:t>
            </a:r>
            <a:r>
              <a:rPr sz="1809" b="1" spc="132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based </a:t>
            </a:r>
            <a:r>
              <a:rPr sz="1809" b="1" spc="150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on </a:t>
            </a:r>
            <a:r>
              <a:rPr sz="1809" b="1" spc="101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array</a:t>
            </a:r>
            <a:r>
              <a:rPr sz="1809" b="1" spc="-190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 </a:t>
            </a:r>
            <a:r>
              <a:rPr sz="1809" b="1" spc="97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dtype</a:t>
            </a:r>
            <a:endParaRPr sz="1809" dirty="0">
              <a:solidFill>
                <a:schemeClr val="bg2">
                  <a:lumMod val="1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https://webvalley.fbk.eu/static/media/uploads/presentations/introductiontonumpy2.pdf</a:t>
            </a:r>
          </a:p>
        </p:txBody>
      </p:sp>
    </p:spTree>
    <p:extLst>
      <p:ext uri="{BB962C8B-B14F-4D97-AF65-F5344CB8AC3E}">
        <p14:creationId xmlns:p14="http://schemas.microsoft.com/office/powerpoint/2010/main" val="371420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298" y="472666"/>
            <a:ext cx="9681882" cy="44133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140820"/>
            <a:r>
              <a:rPr sz="2868" spc="97" dirty="0"/>
              <a:t>NumPy</a:t>
            </a:r>
            <a:r>
              <a:rPr sz="2868" spc="-172" dirty="0"/>
              <a:t> </a:t>
            </a:r>
            <a:r>
              <a:rPr sz="2868" spc="-26" dirty="0"/>
              <a:t>has</a:t>
            </a:r>
            <a:r>
              <a:rPr sz="2868" spc="-185" dirty="0"/>
              <a:t> </a:t>
            </a:r>
            <a:r>
              <a:rPr sz="2868" spc="79" dirty="0"/>
              <a:t>many</a:t>
            </a:r>
            <a:r>
              <a:rPr sz="2868" spc="-172" dirty="0"/>
              <a:t> </a:t>
            </a:r>
            <a:r>
              <a:rPr sz="2868" spc="88" dirty="0"/>
              <a:t>built-in</a:t>
            </a:r>
            <a:r>
              <a:rPr sz="2868" spc="-172" dirty="0"/>
              <a:t> </a:t>
            </a:r>
            <a:r>
              <a:rPr sz="2868" spc="9" dirty="0"/>
              <a:t>ufuncs</a:t>
            </a:r>
            <a:endParaRPr sz="2868" dirty="0"/>
          </a:p>
        </p:txBody>
      </p:sp>
      <p:sp>
        <p:nvSpPr>
          <p:cNvPr id="3" name="object 3"/>
          <p:cNvSpPr/>
          <p:nvPr/>
        </p:nvSpPr>
        <p:spPr>
          <a:xfrm>
            <a:off x="2093258" y="1488141"/>
            <a:ext cx="80682" cy="80682"/>
          </a:xfrm>
          <a:custGeom>
            <a:avLst/>
            <a:gdLst/>
            <a:ahLst/>
            <a:cxnLst/>
            <a:rect l="l" t="t" r="r" b="b"/>
            <a:pathLst>
              <a:path w="91440" h="91439">
                <a:moveTo>
                  <a:pt x="45720" y="91439"/>
                </a:moveTo>
                <a:lnTo>
                  <a:pt x="27923" y="87853"/>
                </a:lnTo>
                <a:lnTo>
                  <a:pt x="13391" y="78066"/>
                </a:lnTo>
                <a:lnTo>
                  <a:pt x="3592" y="63536"/>
                </a:lnTo>
                <a:lnTo>
                  <a:pt x="0" y="45719"/>
                </a:lnTo>
                <a:lnTo>
                  <a:pt x="3592" y="27903"/>
                </a:lnTo>
                <a:lnTo>
                  <a:pt x="13391" y="13373"/>
                </a:lnTo>
                <a:lnTo>
                  <a:pt x="27923" y="3586"/>
                </a:lnTo>
                <a:lnTo>
                  <a:pt x="45720" y="0"/>
                </a:lnTo>
                <a:lnTo>
                  <a:pt x="63516" y="3586"/>
                </a:lnTo>
                <a:lnTo>
                  <a:pt x="78048" y="13373"/>
                </a:lnTo>
                <a:lnTo>
                  <a:pt x="87847" y="27903"/>
                </a:lnTo>
                <a:lnTo>
                  <a:pt x="91440" y="45719"/>
                </a:lnTo>
                <a:lnTo>
                  <a:pt x="87847" y="63536"/>
                </a:lnTo>
                <a:lnTo>
                  <a:pt x="78048" y="78066"/>
                </a:lnTo>
                <a:lnTo>
                  <a:pt x="63516" y="87853"/>
                </a:lnTo>
                <a:lnTo>
                  <a:pt x="45720" y="9143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2093258" y="1488141"/>
            <a:ext cx="80682" cy="80682"/>
          </a:xfrm>
          <a:custGeom>
            <a:avLst/>
            <a:gdLst/>
            <a:ahLst/>
            <a:cxnLst/>
            <a:rect l="l" t="t" r="r" b="b"/>
            <a:pathLst>
              <a:path w="91440" h="91439">
                <a:moveTo>
                  <a:pt x="91440" y="45719"/>
                </a:moveTo>
                <a:lnTo>
                  <a:pt x="87847" y="63536"/>
                </a:lnTo>
                <a:lnTo>
                  <a:pt x="78048" y="78066"/>
                </a:lnTo>
                <a:lnTo>
                  <a:pt x="63516" y="87853"/>
                </a:lnTo>
                <a:lnTo>
                  <a:pt x="45720" y="91439"/>
                </a:lnTo>
                <a:lnTo>
                  <a:pt x="27923" y="87853"/>
                </a:lnTo>
                <a:lnTo>
                  <a:pt x="13391" y="78066"/>
                </a:lnTo>
                <a:lnTo>
                  <a:pt x="3592" y="63536"/>
                </a:lnTo>
                <a:lnTo>
                  <a:pt x="0" y="45719"/>
                </a:lnTo>
                <a:lnTo>
                  <a:pt x="3592" y="27903"/>
                </a:lnTo>
                <a:lnTo>
                  <a:pt x="13391" y="13373"/>
                </a:lnTo>
                <a:lnTo>
                  <a:pt x="27923" y="3586"/>
                </a:lnTo>
                <a:lnTo>
                  <a:pt x="45720" y="0"/>
                </a:lnTo>
                <a:lnTo>
                  <a:pt x="63516" y="3586"/>
                </a:lnTo>
                <a:lnTo>
                  <a:pt x="78048" y="13373"/>
                </a:lnTo>
                <a:lnTo>
                  <a:pt x="87847" y="27903"/>
                </a:lnTo>
                <a:lnTo>
                  <a:pt x="91440" y="45719"/>
                </a:lnTo>
              </a:path>
            </a:pathLst>
          </a:custGeom>
          <a:ln w="10160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 sz="1588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06168" y="1374950"/>
            <a:ext cx="4871871" cy="278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809" b="1" spc="119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comparison: </a:t>
            </a:r>
            <a:r>
              <a:rPr sz="1809" b="1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&lt;, &lt;=, ==,</a:t>
            </a:r>
            <a:r>
              <a:rPr sz="1809" b="1" spc="-75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 </a:t>
            </a:r>
            <a:r>
              <a:rPr sz="1809" b="1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!=,</a:t>
            </a:r>
            <a:endParaRPr sz="1809" dirty="0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20683" y="1374950"/>
            <a:ext cx="722219" cy="278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809" b="1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&gt;=,</a:t>
            </a:r>
            <a:r>
              <a:rPr sz="1809" b="1" spc="-66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 </a:t>
            </a:r>
            <a:r>
              <a:rPr sz="1809" b="1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&gt;</a:t>
            </a:r>
            <a:endParaRPr sz="1809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93258" y="1936377"/>
            <a:ext cx="80682" cy="80682"/>
          </a:xfrm>
          <a:custGeom>
            <a:avLst/>
            <a:gdLst/>
            <a:ahLst/>
            <a:cxnLst/>
            <a:rect l="l" t="t" r="r" b="b"/>
            <a:pathLst>
              <a:path w="91440" h="91439">
                <a:moveTo>
                  <a:pt x="45720" y="91439"/>
                </a:moveTo>
                <a:lnTo>
                  <a:pt x="27923" y="87853"/>
                </a:lnTo>
                <a:lnTo>
                  <a:pt x="13391" y="78066"/>
                </a:lnTo>
                <a:lnTo>
                  <a:pt x="3592" y="63536"/>
                </a:lnTo>
                <a:lnTo>
                  <a:pt x="0" y="45719"/>
                </a:lnTo>
                <a:lnTo>
                  <a:pt x="3592" y="27903"/>
                </a:lnTo>
                <a:lnTo>
                  <a:pt x="13391" y="13373"/>
                </a:lnTo>
                <a:lnTo>
                  <a:pt x="27923" y="3586"/>
                </a:lnTo>
                <a:lnTo>
                  <a:pt x="45720" y="0"/>
                </a:lnTo>
                <a:lnTo>
                  <a:pt x="63516" y="3586"/>
                </a:lnTo>
                <a:lnTo>
                  <a:pt x="78048" y="13373"/>
                </a:lnTo>
                <a:lnTo>
                  <a:pt x="87847" y="27903"/>
                </a:lnTo>
                <a:lnTo>
                  <a:pt x="91440" y="45719"/>
                </a:lnTo>
                <a:lnTo>
                  <a:pt x="87847" y="63536"/>
                </a:lnTo>
                <a:lnTo>
                  <a:pt x="78048" y="78066"/>
                </a:lnTo>
                <a:lnTo>
                  <a:pt x="63516" y="87853"/>
                </a:lnTo>
                <a:lnTo>
                  <a:pt x="45720" y="9143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 sz="1588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93258" y="1936377"/>
            <a:ext cx="80682" cy="80682"/>
          </a:xfrm>
          <a:custGeom>
            <a:avLst/>
            <a:gdLst/>
            <a:ahLst/>
            <a:cxnLst/>
            <a:rect l="l" t="t" r="r" b="b"/>
            <a:pathLst>
              <a:path w="91440" h="91439">
                <a:moveTo>
                  <a:pt x="91440" y="45719"/>
                </a:moveTo>
                <a:lnTo>
                  <a:pt x="87847" y="63536"/>
                </a:lnTo>
                <a:lnTo>
                  <a:pt x="78048" y="78066"/>
                </a:lnTo>
                <a:lnTo>
                  <a:pt x="63516" y="87853"/>
                </a:lnTo>
                <a:lnTo>
                  <a:pt x="45720" y="91439"/>
                </a:lnTo>
                <a:lnTo>
                  <a:pt x="27923" y="87853"/>
                </a:lnTo>
                <a:lnTo>
                  <a:pt x="13391" y="78066"/>
                </a:lnTo>
                <a:lnTo>
                  <a:pt x="3592" y="63536"/>
                </a:lnTo>
                <a:lnTo>
                  <a:pt x="0" y="45719"/>
                </a:lnTo>
                <a:lnTo>
                  <a:pt x="3592" y="27903"/>
                </a:lnTo>
                <a:lnTo>
                  <a:pt x="13391" y="13373"/>
                </a:lnTo>
                <a:lnTo>
                  <a:pt x="27923" y="3586"/>
                </a:lnTo>
                <a:lnTo>
                  <a:pt x="45720" y="0"/>
                </a:lnTo>
                <a:lnTo>
                  <a:pt x="63516" y="3586"/>
                </a:lnTo>
                <a:lnTo>
                  <a:pt x="78048" y="13373"/>
                </a:lnTo>
                <a:lnTo>
                  <a:pt x="87847" y="27903"/>
                </a:lnTo>
                <a:lnTo>
                  <a:pt x="91440" y="45719"/>
                </a:lnTo>
              </a:path>
            </a:pathLst>
          </a:custGeom>
          <a:ln w="10160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2093258" y="2384612"/>
            <a:ext cx="80682" cy="80682"/>
          </a:xfrm>
          <a:custGeom>
            <a:avLst/>
            <a:gdLst/>
            <a:ahLst/>
            <a:cxnLst/>
            <a:rect l="l" t="t" r="r" b="b"/>
            <a:pathLst>
              <a:path w="91440" h="91439">
                <a:moveTo>
                  <a:pt x="45720" y="91439"/>
                </a:moveTo>
                <a:lnTo>
                  <a:pt x="27923" y="87853"/>
                </a:lnTo>
                <a:lnTo>
                  <a:pt x="13391" y="78066"/>
                </a:lnTo>
                <a:lnTo>
                  <a:pt x="3592" y="63536"/>
                </a:lnTo>
                <a:lnTo>
                  <a:pt x="0" y="45719"/>
                </a:lnTo>
                <a:lnTo>
                  <a:pt x="3592" y="27903"/>
                </a:lnTo>
                <a:lnTo>
                  <a:pt x="13391" y="13373"/>
                </a:lnTo>
                <a:lnTo>
                  <a:pt x="27923" y="3586"/>
                </a:lnTo>
                <a:lnTo>
                  <a:pt x="45720" y="0"/>
                </a:lnTo>
                <a:lnTo>
                  <a:pt x="63516" y="3586"/>
                </a:lnTo>
                <a:lnTo>
                  <a:pt x="78048" y="13373"/>
                </a:lnTo>
                <a:lnTo>
                  <a:pt x="87847" y="27903"/>
                </a:lnTo>
                <a:lnTo>
                  <a:pt x="91440" y="45719"/>
                </a:lnTo>
                <a:lnTo>
                  <a:pt x="87847" y="63536"/>
                </a:lnTo>
                <a:lnTo>
                  <a:pt x="78048" y="78066"/>
                </a:lnTo>
                <a:lnTo>
                  <a:pt x="63516" y="87853"/>
                </a:lnTo>
                <a:lnTo>
                  <a:pt x="45720" y="9143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 sz="1588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93258" y="2384612"/>
            <a:ext cx="80682" cy="80682"/>
          </a:xfrm>
          <a:custGeom>
            <a:avLst/>
            <a:gdLst/>
            <a:ahLst/>
            <a:cxnLst/>
            <a:rect l="l" t="t" r="r" b="b"/>
            <a:pathLst>
              <a:path w="91440" h="91439">
                <a:moveTo>
                  <a:pt x="91440" y="45719"/>
                </a:moveTo>
                <a:lnTo>
                  <a:pt x="87847" y="63536"/>
                </a:lnTo>
                <a:lnTo>
                  <a:pt x="78048" y="78066"/>
                </a:lnTo>
                <a:lnTo>
                  <a:pt x="63516" y="87853"/>
                </a:lnTo>
                <a:lnTo>
                  <a:pt x="45720" y="91439"/>
                </a:lnTo>
                <a:lnTo>
                  <a:pt x="27923" y="87853"/>
                </a:lnTo>
                <a:lnTo>
                  <a:pt x="13391" y="78066"/>
                </a:lnTo>
                <a:lnTo>
                  <a:pt x="3592" y="63536"/>
                </a:lnTo>
                <a:lnTo>
                  <a:pt x="0" y="45719"/>
                </a:lnTo>
                <a:lnTo>
                  <a:pt x="3592" y="27903"/>
                </a:lnTo>
                <a:lnTo>
                  <a:pt x="13391" y="13373"/>
                </a:lnTo>
                <a:lnTo>
                  <a:pt x="27923" y="3586"/>
                </a:lnTo>
                <a:lnTo>
                  <a:pt x="45720" y="0"/>
                </a:lnTo>
                <a:lnTo>
                  <a:pt x="63516" y="3586"/>
                </a:lnTo>
                <a:lnTo>
                  <a:pt x="78048" y="13373"/>
                </a:lnTo>
                <a:lnTo>
                  <a:pt x="87847" y="27903"/>
                </a:lnTo>
                <a:lnTo>
                  <a:pt x="91440" y="45719"/>
                </a:lnTo>
              </a:path>
            </a:pathLst>
          </a:custGeom>
          <a:ln w="10160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 txBox="1"/>
          <p:nvPr/>
        </p:nvSpPr>
        <p:spPr>
          <a:xfrm>
            <a:off x="7927736" y="2271421"/>
            <a:ext cx="861732" cy="278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809" b="1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log1p,</a:t>
            </a:r>
            <a:endParaRPr sz="1809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06850" y="2271421"/>
            <a:ext cx="722219" cy="278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809" b="1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log2,</a:t>
            </a:r>
            <a:endParaRPr sz="1809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06169" y="1823186"/>
            <a:ext cx="5504329" cy="10281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809" b="1" spc="84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arithmetic: </a:t>
            </a:r>
            <a:r>
              <a:rPr sz="1809" b="1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+, -, *, /, reciprocal,</a:t>
            </a:r>
            <a:r>
              <a:rPr sz="1809" b="1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 </a:t>
            </a:r>
            <a:r>
              <a:rPr sz="1809" b="1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square</a:t>
            </a:r>
            <a:endParaRPr sz="1809" dirty="0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  <a:p>
            <a:pPr marL="11206" marR="4483">
              <a:lnSpc>
                <a:spcPct val="107300"/>
              </a:lnSpc>
              <a:spcBef>
                <a:spcPts val="1200"/>
              </a:spcBef>
            </a:pPr>
            <a:r>
              <a:rPr sz="1809" b="1" spc="101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exponential: </a:t>
            </a:r>
            <a:r>
              <a:rPr sz="1809" b="1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exp, expm1, exp2, log, log10,  power,</a:t>
            </a:r>
            <a:r>
              <a:rPr sz="1809" b="1" spc="-49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 </a:t>
            </a:r>
            <a:r>
              <a:rPr sz="1809" b="1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sqrt</a:t>
            </a:r>
            <a:endParaRPr sz="1809" dirty="0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93258" y="3128683"/>
            <a:ext cx="80682" cy="80682"/>
          </a:xfrm>
          <a:custGeom>
            <a:avLst/>
            <a:gdLst/>
            <a:ahLst/>
            <a:cxnLst/>
            <a:rect l="l" t="t" r="r" b="b"/>
            <a:pathLst>
              <a:path w="91440" h="91439">
                <a:moveTo>
                  <a:pt x="45720" y="91439"/>
                </a:moveTo>
                <a:lnTo>
                  <a:pt x="27923" y="87853"/>
                </a:lnTo>
                <a:lnTo>
                  <a:pt x="13391" y="78066"/>
                </a:lnTo>
                <a:lnTo>
                  <a:pt x="3592" y="63536"/>
                </a:lnTo>
                <a:lnTo>
                  <a:pt x="0" y="45720"/>
                </a:lnTo>
                <a:lnTo>
                  <a:pt x="3592" y="27903"/>
                </a:lnTo>
                <a:lnTo>
                  <a:pt x="13391" y="13373"/>
                </a:lnTo>
                <a:lnTo>
                  <a:pt x="27923" y="3586"/>
                </a:lnTo>
                <a:lnTo>
                  <a:pt x="45720" y="0"/>
                </a:lnTo>
                <a:lnTo>
                  <a:pt x="63516" y="3586"/>
                </a:lnTo>
                <a:lnTo>
                  <a:pt x="78048" y="13373"/>
                </a:lnTo>
                <a:lnTo>
                  <a:pt x="87847" y="27903"/>
                </a:lnTo>
                <a:lnTo>
                  <a:pt x="91440" y="45720"/>
                </a:lnTo>
                <a:lnTo>
                  <a:pt x="87847" y="63536"/>
                </a:lnTo>
                <a:lnTo>
                  <a:pt x="78048" y="78066"/>
                </a:lnTo>
                <a:lnTo>
                  <a:pt x="63516" y="87853"/>
                </a:lnTo>
                <a:lnTo>
                  <a:pt x="45720" y="9143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2093258" y="3128683"/>
            <a:ext cx="80682" cy="80682"/>
          </a:xfrm>
          <a:custGeom>
            <a:avLst/>
            <a:gdLst/>
            <a:ahLst/>
            <a:cxnLst/>
            <a:rect l="l" t="t" r="r" b="b"/>
            <a:pathLst>
              <a:path w="91440" h="91439">
                <a:moveTo>
                  <a:pt x="91440" y="45720"/>
                </a:moveTo>
                <a:lnTo>
                  <a:pt x="87847" y="63536"/>
                </a:lnTo>
                <a:lnTo>
                  <a:pt x="78048" y="78066"/>
                </a:lnTo>
                <a:lnTo>
                  <a:pt x="63516" y="87853"/>
                </a:lnTo>
                <a:lnTo>
                  <a:pt x="45720" y="91439"/>
                </a:lnTo>
                <a:lnTo>
                  <a:pt x="27923" y="87853"/>
                </a:lnTo>
                <a:lnTo>
                  <a:pt x="13391" y="78066"/>
                </a:lnTo>
                <a:lnTo>
                  <a:pt x="3592" y="63536"/>
                </a:lnTo>
                <a:lnTo>
                  <a:pt x="0" y="45720"/>
                </a:lnTo>
                <a:lnTo>
                  <a:pt x="3592" y="27903"/>
                </a:lnTo>
                <a:lnTo>
                  <a:pt x="13391" y="13373"/>
                </a:lnTo>
                <a:lnTo>
                  <a:pt x="27923" y="3586"/>
                </a:lnTo>
                <a:lnTo>
                  <a:pt x="45720" y="0"/>
                </a:lnTo>
                <a:lnTo>
                  <a:pt x="63516" y="3586"/>
                </a:lnTo>
                <a:lnTo>
                  <a:pt x="78048" y="13373"/>
                </a:lnTo>
                <a:lnTo>
                  <a:pt x="87847" y="27903"/>
                </a:lnTo>
                <a:lnTo>
                  <a:pt x="91440" y="45720"/>
                </a:lnTo>
              </a:path>
            </a:pathLst>
          </a:custGeom>
          <a:ln w="10160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 sz="1588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06169" y="3015491"/>
            <a:ext cx="5701553" cy="278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809" b="1" spc="97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trigonometric: </a:t>
            </a:r>
            <a:r>
              <a:rPr sz="1809" b="1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sin, cos, tan, acsin,</a:t>
            </a:r>
            <a:r>
              <a:rPr sz="1809" b="1" spc="31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 </a:t>
            </a:r>
            <a:r>
              <a:rPr sz="1809" b="1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arccos,</a:t>
            </a:r>
            <a:endParaRPr sz="1809" dirty="0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124959" y="3015491"/>
            <a:ext cx="861732" cy="278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809" b="1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atctan</a:t>
            </a:r>
            <a:endParaRPr sz="1809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093258" y="3576918"/>
            <a:ext cx="80682" cy="80682"/>
          </a:xfrm>
          <a:custGeom>
            <a:avLst/>
            <a:gdLst/>
            <a:ahLst/>
            <a:cxnLst/>
            <a:rect l="l" t="t" r="r" b="b"/>
            <a:pathLst>
              <a:path w="91440" h="91439">
                <a:moveTo>
                  <a:pt x="45720" y="91439"/>
                </a:moveTo>
                <a:lnTo>
                  <a:pt x="27923" y="87853"/>
                </a:lnTo>
                <a:lnTo>
                  <a:pt x="13391" y="78066"/>
                </a:lnTo>
                <a:lnTo>
                  <a:pt x="3592" y="63536"/>
                </a:lnTo>
                <a:lnTo>
                  <a:pt x="0" y="45720"/>
                </a:lnTo>
                <a:lnTo>
                  <a:pt x="3592" y="27903"/>
                </a:lnTo>
                <a:lnTo>
                  <a:pt x="13391" y="13373"/>
                </a:lnTo>
                <a:lnTo>
                  <a:pt x="27923" y="3586"/>
                </a:lnTo>
                <a:lnTo>
                  <a:pt x="45720" y="0"/>
                </a:lnTo>
                <a:lnTo>
                  <a:pt x="63516" y="3586"/>
                </a:lnTo>
                <a:lnTo>
                  <a:pt x="78048" y="13373"/>
                </a:lnTo>
                <a:lnTo>
                  <a:pt x="87847" y="27903"/>
                </a:lnTo>
                <a:lnTo>
                  <a:pt x="91440" y="45720"/>
                </a:lnTo>
                <a:lnTo>
                  <a:pt x="87847" y="63536"/>
                </a:lnTo>
                <a:lnTo>
                  <a:pt x="78048" y="78066"/>
                </a:lnTo>
                <a:lnTo>
                  <a:pt x="63516" y="87853"/>
                </a:lnTo>
                <a:lnTo>
                  <a:pt x="45720" y="9143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/>
          <p:nvPr/>
        </p:nvSpPr>
        <p:spPr>
          <a:xfrm>
            <a:off x="2093258" y="3576918"/>
            <a:ext cx="80682" cy="80682"/>
          </a:xfrm>
          <a:custGeom>
            <a:avLst/>
            <a:gdLst/>
            <a:ahLst/>
            <a:cxnLst/>
            <a:rect l="l" t="t" r="r" b="b"/>
            <a:pathLst>
              <a:path w="91440" h="91439">
                <a:moveTo>
                  <a:pt x="91440" y="45720"/>
                </a:moveTo>
                <a:lnTo>
                  <a:pt x="87847" y="63536"/>
                </a:lnTo>
                <a:lnTo>
                  <a:pt x="78048" y="78066"/>
                </a:lnTo>
                <a:lnTo>
                  <a:pt x="63516" y="87853"/>
                </a:lnTo>
                <a:lnTo>
                  <a:pt x="45720" y="91439"/>
                </a:lnTo>
                <a:lnTo>
                  <a:pt x="27923" y="87853"/>
                </a:lnTo>
                <a:lnTo>
                  <a:pt x="13391" y="78066"/>
                </a:lnTo>
                <a:lnTo>
                  <a:pt x="3592" y="63536"/>
                </a:lnTo>
                <a:lnTo>
                  <a:pt x="0" y="45720"/>
                </a:lnTo>
                <a:lnTo>
                  <a:pt x="3592" y="27903"/>
                </a:lnTo>
                <a:lnTo>
                  <a:pt x="13391" y="13373"/>
                </a:lnTo>
                <a:lnTo>
                  <a:pt x="27923" y="3586"/>
                </a:lnTo>
                <a:lnTo>
                  <a:pt x="45720" y="0"/>
                </a:lnTo>
                <a:lnTo>
                  <a:pt x="63516" y="3586"/>
                </a:lnTo>
                <a:lnTo>
                  <a:pt x="78048" y="13373"/>
                </a:lnTo>
                <a:lnTo>
                  <a:pt x="87847" y="27903"/>
                </a:lnTo>
                <a:lnTo>
                  <a:pt x="91440" y="45720"/>
                </a:lnTo>
              </a:path>
            </a:pathLst>
          </a:custGeom>
          <a:ln w="10160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 sz="1588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06169" y="3463727"/>
            <a:ext cx="6060140" cy="278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809" b="1" spc="101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hyperbolic: </a:t>
            </a:r>
            <a:r>
              <a:rPr sz="1809" b="1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sinh, cosh, tanh, acsinh,</a:t>
            </a:r>
            <a:r>
              <a:rPr sz="1809" b="1" spc="4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 </a:t>
            </a:r>
            <a:r>
              <a:rPr sz="1809" b="1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arccosh,</a:t>
            </a:r>
            <a:endParaRPr sz="1809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483671" y="3463727"/>
            <a:ext cx="1001806" cy="278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809" b="1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atctanh</a:t>
            </a:r>
            <a:endParaRPr sz="1809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093258" y="4025153"/>
            <a:ext cx="80682" cy="80682"/>
          </a:xfrm>
          <a:custGeom>
            <a:avLst/>
            <a:gdLst/>
            <a:ahLst/>
            <a:cxnLst/>
            <a:rect l="l" t="t" r="r" b="b"/>
            <a:pathLst>
              <a:path w="91440" h="91439">
                <a:moveTo>
                  <a:pt x="45720" y="91439"/>
                </a:moveTo>
                <a:lnTo>
                  <a:pt x="27923" y="87853"/>
                </a:lnTo>
                <a:lnTo>
                  <a:pt x="13391" y="78066"/>
                </a:lnTo>
                <a:lnTo>
                  <a:pt x="3592" y="63536"/>
                </a:lnTo>
                <a:lnTo>
                  <a:pt x="0" y="45720"/>
                </a:lnTo>
                <a:lnTo>
                  <a:pt x="3592" y="27903"/>
                </a:lnTo>
                <a:lnTo>
                  <a:pt x="13391" y="13373"/>
                </a:lnTo>
                <a:lnTo>
                  <a:pt x="27923" y="3586"/>
                </a:lnTo>
                <a:lnTo>
                  <a:pt x="45720" y="0"/>
                </a:lnTo>
                <a:lnTo>
                  <a:pt x="63516" y="3586"/>
                </a:lnTo>
                <a:lnTo>
                  <a:pt x="78048" y="13373"/>
                </a:lnTo>
                <a:lnTo>
                  <a:pt x="87847" y="27903"/>
                </a:lnTo>
                <a:lnTo>
                  <a:pt x="91440" y="45720"/>
                </a:lnTo>
                <a:lnTo>
                  <a:pt x="87847" y="63536"/>
                </a:lnTo>
                <a:lnTo>
                  <a:pt x="78048" y="78066"/>
                </a:lnTo>
                <a:lnTo>
                  <a:pt x="63516" y="87853"/>
                </a:lnTo>
                <a:lnTo>
                  <a:pt x="45720" y="9143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 sz="1588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093258" y="4025153"/>
            <a:ext cx="80682" cy="80682"/>
          </a:xfrm>
          <a:custGeom>
            <a:avLst/>
            <a:gdLst/>
            <a:ahLst/>
            <a:cxnLst/>
            <a:rect l="l" t="t" r="r" b="b"/>
            <a:pathLst>
              <a:path w="91440" h="91439">
                <a:moveTo>
                  <a:pt x="91440" y="45720"/>
                </a:moveTo>
                <a:lnTo>
                  <a:pt x="87847" y="63536"/>
                </a:lnTo>
                <a:lnTo>
                  <a:pt x="78048" y="78066"/>
                </a:lnTo>
                <a:lnTo>
                  <a:pt x="63516" y="87853"/>
                </a:lnTo>
                <a:lnTo>
                  <a:pt x="45720" y="91439"/>
                </a:lnTo>
                <a:lnTo>
                  <a:pt x="27923" y="87853"/>
                </a:lnTo>
                <a:lnTo>
                  <a:pt x="13391" y="78066"/>
                </a:lnTo>
                <a:lnTo>
                  <a:pt x="3592" y="63536"/>
                </a:lnTo>
                <a:lnTo>
                  <a:pt x="0" y="45720"/>
                </a:lnTo>
                <a:lnTo>
                  <a:pt x="3592" y="27903"/>
                </a:lnTo>
                <a:lnTo>
                  <a:pt x="13391" y="13373"/>
                </a:lnTo>
                <a:lnTo>
                  <a:pt x="27923" y="3586"/>
                </a:lnTo>
                <a:lnTo>
                  <a:pt x="45720" y="0"/>
                </a:lnTo>
                <a:lnTo>
                  <a:pt x="63516" y="3586"/>
                </a:lnTo>
                <a:lnTo>
                  <a:pt x="78048" y="13373"/>
                </a:lnTo>
                <a:lnTo>
                  <a:pt x="87847" y="27903"/>
                </a:lnTo>
                <a:lnTo>
                  <a:pt x="91440" y="45720"/>
                </a:lnTo>
              </a:path>
            </a:pathLst>
          </a:custGeom>
          <a:ln w="10160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" name="object 24"/>
          <p:cNvSpPr txBox="1"/>
          <p:nvPr/>
        </p:nvSpPr>
        <p:spPr>
          <a:xfrm>
            <a:off x="2306169" y="3911962"/>
            <a:ext cx="7060826" cy="278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809" b="1" spc="79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bitwise </a:t>
            </a:r>
            <a:r>
              <a:rPr sz="1809" b="1" spc="101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operations: </a:t>
            </a:r>
            <a:r>
              <a:rPr sz="1809" b="1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&amp;, |, ~, ^, left_shift,</a:t>
            </a:r>
            <a:r>
              <a:rPr sz="1809" b="1" spc="71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 </a:t>
            </a:r>
            <a:r>
              <a:rPr sz="1809" b="1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right_shift</a:t>
            </a:r>
            <a:endParaRPr sz="1809" dirty="0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093258" y="4473388"/>
            <a:ext cx="80682" cy="80682"/>
          </a:xfrm>
          <a:custGeom>
            <a:avLst/>
            <a:gdLst/>
            <a:ahLst/>
            <a:cxnLst/>
            <a:rect l="l" t="t" r="r" b="b"/>
            <a:pathLst>
              <a:path w="91440" h="91439">
                <a:moveTo>
                  <a:pt x="45720" y="91439"/>
                </a:moveTo>
                <a:lnTo>
                  <a:pt x="27923" y="87853"/>
                </a:lnTo>
                <a:lnTo>
                  <a:pt x="13391" y="78066"/>
                </a:lnTo>
                <a:lnTo>
                  <a:pt x="3592" y="63536"/>
                </a:lnTo>
                <a:lnTo>
                  <a:pt x="0" y="45720"/>
                </a:lnTo>
                <a:lnTo>
                  <a:pt x="3592" y="27903"/>
                </a:lnTo>
                <a:lnTo>
                  <a:pt x="13391" y="13373"/>
                </a:lnTo>
                <a:lnTo>
                  <a:pt x="27923" y="3586"/>
                </a:lnTo>
                <a:lnTo>
                  <a:pt x="45720" y="0"/>
                </a:lnTo>
                <a:lnTo>
                  <a:pt x="63516" y="3586"/>
                </a:lnTo>
                <a:lnTo>
                  <a:pt x="78048" y="13373"/>
                </a:lnTo>
                <a:lnTo>
                  <a:pt x="87847" y="27903"/>
                </a:lnTo>
                <a:lnTo>
                  <a:pt x="91440" y="45720"/>
                </a:lnTo>
                <a:lnTo>
                  <a:pt x="87847" y="63536"/>
                </a:lnTo>
                <a:lnTo>
                  <a:pt x="78048" y="78066"/>
                </a:lnTo>
                <a:lnTo>
                  <a:pt x="63516" y="87853"/>
                </a:lnTo>
                <a:lnTo>
                  <a:pt x="45720" y="9143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 sz="1588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093258" y="4473388"/>
            <a:ext cx="80682" cy="80682"/>
          </a:xfrm>
          <a:custGeom>
            <a:avLst/>
            <a:gdLst/>
            <a:ahLst/>
            <a:cxnLst/>
            <a:rect l="l" t="t" r="r" b="b"/>
            <a:pathLst>
              <a:path w="91440" h="91439">
                <a:moveTo>
                  <a:pt x="91440" y="45720"/>
                </a:moveTo>
                <a:lnTo>
                  <a:pt x="87847" y="63536"/>
                </a:lnTo>
                <a:lnTo>
                  <a:pt x="78048" y="78066"/>
                </a:lnTo>
                <a:lnTo>
                  <a:pt x="63516" y="87853"/>
                </a:lnTo>
                <a:lnTo>
                  <a:pt x="45720" y="91439"/>
                </a:lnTo>
                <a:lnTo>
                  <a:pt x="27923" y="87853"/>
                </a:lnTo>
                <a:lnTo>
                  <a:pt x="13391" y="78066"/>
                </a:lnTo>
                <a:lnTo>
                  <a:pt x="3592" y="63536"/>
                </a:lnTo>
                <a:lnTo>
                  <a:pt x="0" y="45720"/>
                </a:lnTo>
                <a:lnTo>
                  <a:pt x="3592" y="27903"/>
                </a:lnTo>
                <a:lnTo>
                  <a:pt x="13391" y="13373"/>
                </a:lnTo>
                <a:lnTo>
                  <a:pt x="27923" y="3586"/>
                </a:lnTo>
                <a:lnTo>
                  <a:pt x="45720" y="0"/>
                </a:lnTo>
                <a:lnTo>
                  <a:pt x="63516" y="3586"/>
                </a:lnTo>
                <a:lnTo>
                  <a:pt x="78048" y="13373"/>
                </a:lnTo>
                <a:lnTo>
                  <a:pt x="87847" y="27903"/>
                </a:lnTo>
                <a:lnTo>
                  <a:pt x="91440" y="45720"/>
                </a:lnTo>
              </a:path>
            </a:pathLst>
          </a:custGeom>
          <a:ln w="10160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" name="object 27"/>
          <p:cNvSpPr/>
          <p:nvPr/>
        </p:nvSpPr>
        <p:spPr>
          <a:xfrm>
            <a:off x="2093258" y="4921624"/>
            <a:ext cx="80682" cy="80682"/>
          </a:xfrm>
          <a:custGeom>
            <a:avLst/>
            <a:gdLst/>
            <a:ahLst/>
            <a:cxnLst/>
            <a:rect l="l" t="t" r="r" b="b"/>
            <a:pathLst>
              <a:path w="91440" h="91439">
                <a:moveTo>
                  <a:pt x="45720" y="91439"/>
                </a:moveTo>
                <a:lnTo>
                  <a:pt x="27923" y="87853"/>
                </a:lnTo>
                <a:lnTo>
                  <a:pt x="13391" y="78066"/>
                </a:lnTo>
                <a:lnTo>
                  <a:pt x="3592" y="63536"/>
                </a:lnTo>
                <a:lnTo>
                  <a:pt x="0" y="45720"/>
                </a:lnTo>
                <a:lnTo>
                  <a:pt x="3592" y="27903"/>
                </a:lnTo>
                <a:lnTo>
                  <a:pt x="13391" y="13373"/>
                </a:lnTo>
                <a:lnTo>
                  <a:pt x="27923" y="3586"/>
                </a:lnTo>
                <a:lnTo>
                  <a:pt x="45720" y="0"/>
                </a:lnTo>
                <a:lnTo>
                  <a:pt x="63516" y="3586"/>
                </a:lnTo>
                <a:lnTo>
                  <a:pt x="78048" y="13373"/>
                </a:lnTo>
                <a:lnTo>
                  <a:pt x="87847" y="27903"/>
                </a:lnTo>
                <a:lnTo>
                  <a:pt x="91440" y="45720"/>
                </a:lnTo>
                <a:lnTo>
                  <a:pt x="87847" y="63536"/>
                </a:lnTo>
                <a:lnTo>
                  <a:pt x="78048" y="78066"/>
                </a:lnTo>
                <a:lnTo>
                  <a:pt x="63516" y="87853"/>
                </a:lnTo>
                <a:lnTo>
                  <a:pt x="45720" y="9143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 sz="1588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093258" y="4921624"/>
            <a:ext cx="80682" cy="80682"/>
          </a:xfrm>
          <a:custGeom>
            <a:avLst/>
            <a:gdLst/>
            <a:ahLst/>
            <a:cxnLst/>
            <a:rect l="l" t="t" r="r" b="b"/>
            <a:pathLst>
              <a:path w="91440" h="91439">
                <a:moveTo>
                  <a:pt x="91440" y="45720"/>
                </a:moveTo>
                <a:lnTo>
                  <a:pt x="87847" y="63536"/>
                </a:lnTo>
                <a:lnTo>
                  <a:pt x="78048" y="78066"/>
                </a:lnTo>
                <a:lnTo>
                  <a:pt x="63516" y="87853"/>
                </a:lnTo>
                <a:lnTo>
                  <a:pt x="45720" y="91439"/>
                </a:lnTo>
                <a:lnTo>
                  <a:pt x="27923" y="87853"/>
                </a:lnTo>
                <a:lnTo>
                  <a:pt x="13391" y="78066"/>
                </a:lnTo>
                <a:lnTo>
                  <a:pt x="3592" y="63536"/>
                </a:lnTo>
                <a:lnTo>
                  <a:pt x="0" y="45720"/>
                </a:lnTo>
                <a:lnTo>
                  <a:pt x="3592" y="27903"/>
                </a:lnTo>
                <a:lnTo>
                  <a:pt x="13391" y="13373"/>
                </a:lnTo>
                <a:lnTo>
                  <a:pt x="27923" y="3586"/>
                </a:lnTo>
                <a:lnTo>
                  <a:pt x="45720" y="0"/>
                </a:lnTo>
                <a:lnTo>
                  <a:pt x="63516" y="3586"/>
                </a:lnTo>
                <a:lnTo>
                  <a:pt x="78048" y="13373"/>
                </a:lnTo>
                <a:lnTo>
                  <a:pt x="87847" y="27903"/>
                </a:lnTo>
                <a:lnTo>
                  <a:pt x="91440" y="45720"/>
                </a:lnTo>
              </a:path>
            </a:pathLst>
          </a:custGeom>
          <a:ln w="10160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" name="object 29"/>
          <p:cNvSpPr/>
          <p:nvPr/>
        </p:nvSpPr>
        <p:spPr>
          <a:xfrm>
            <a:off x="2093258" y="5369859"/>
            <a:ext cx="80682" cy="80682"/>
          </a:xfrm>
          <a:custGeom>
            <a:avLst/>
            <a:gdLst/>
            <a:ahLst/>
            <a:cxnLst/>
            <a:rect l="l" t="t" r="r" b="b"/>
            <a:pathLst>
              <a:path w="91440" h="91439">
                <a:moveTo>
                  <a:pt x="45720" y="91439"/>
                </a:moveTo>
                <a:lnTo>
                  <a:pt x="27923" y="87853"/>
                </a:lnTo>
                <a:lnTo>
                  <a:pt x="13391" y="78066"/>
                </a:lnTo>
                <a:lnTo>
                  <a:pt x="3592" y="63536"/>
                </a:lnTo>
                <a:lnTo>
                  <a:pt x="0" y="45720"/>
                </a:lnTo>
                <a:lnTo>
                  <a:pt x="3592" y="27903"/>
                </a:lnTo>
                <a:lnTo>
                  <a:pt x="13391" y="13373"/>
                </a:lnTo>
                <a:lnTo>
                  <a:pt x="27923" y="3586"/>
                </a:lnTo>
                <a:lnTo>
                  <a:pt x="45720" y="0"/>
                </a:lnTo>
                <a:lnTo>
                  <a:pt x="63516" y="3586"/>
                </a:lnTo>
                <a:lnTo>
                  <a:pt x="78048" y="13373"/>
                </a:lnTo>
                <a:lnTo>
                  <a:pt x="87847" y="27903"/>
                </a:lnTo>
                <a:lnTo>
                  <a:pt x="91440" y="45720"/>
                </a:lnTo>
                <a:lnTo>
                  <a:pt x="87847" y="63536"/>
                </a:lnTo>
                <a:lnTo>
                  <a:pt x="78048" y="78066"/>
                </a:lnTo>
                <a:lnTo>
                  <a:pt x="63516" y="87853"/>
                </a:lnTo>
                <a:lnTo>
                  <a:pt x="45720" y="9143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 sz="1588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093258" y="5369859"/>
            <a:ext cx="80682" cy="80682"/>
          </a:xfrm>
          <a:custGeom>
            <a:avLst/>
            <a:gdLst/>
            <a:ahLst/>
            <a:cxnLst/>
            <a:rect l="l" t="t" r="r" b="b"/>
            <a:pathLst>
              <a:path w="91440" h="91439">
                <a:moveTo>
                  <a:pt x="91440" y="45720"/>
                </a:moveTo>
                <a:lnTo>
                  <a:pt x="87847" y="63536"/>
                </a:lnTo>
                <a:lnTo>
                  <a:pt x="78048" y="78066"/>
                </a:lnTo>
                <a:lnTo>
                  <a:pt x="63516" y="87853"/>
                </a:lnTo>
                <a:lnTo>
                  <a:pt x="45720" y="91439"/>
                </a:lnTo>
                <a:lnTo>
                  <a:pt x="27923" y="87853"/>
                </a:lnTo>
                <a:lnTo>
                  <a:pt x="13391" y="78066"/>
                </a:lnTo>
                <a:lnTo>
                  <a:pt x="3592" y="63536"/>
                </a:lnTo>
                <a:lnTo>
                  <a:pt x="0" y="45720"/>
                </a:lnTo>
                <a:lnTo>
                  <a:pt x="3592" y="27903"/>
                </a:lnTo>
                <a:lnTo>
                  <a:pt x="13391" y="13373"/>
                </a:lnTo>
                <a:lnTo>
                  <a:pt x="27923" y="3586"/>
                </a:lnTo>
                <a:lnTo>
                  <a:pt x="45720" y="0"/>
                </a:lnTo>
                <a:lnTo>
                  <a:pt x="63516" y="3586"/>
                </a:lnTo>
                <a:lnTo>
                  <a:pt x="78048" y="13373"/>
                </a:lnTo>
                <a:lnTo>
                  <a:pt x="87847" y="27903"/>
                </a:lnTo>
                <a:lnTo>
                  <a:pt x="91440" y="45720"/>
                </a:lnTo>
              </a:path>
            </a:pathLst>
          </a:custGeom>
          <a:ln w="10160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" name="object 31"/>
          <p:cNvSpPr txBox="1"/>
          <p:nvPr/>
        </p:nvSpPr>
        <p:spPr>
          <a:xfrm>
            <a:off x="8067731" y="5256668"/>
            <a:ext cx="722219" cy="278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809" b="1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sinc,</a:t>
            </a:r>
            <a:endParaRPr sz="1809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906962" y="5256668"/>
            <a:ext cx="722219" cy="278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809" b="1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sign,</a:t>
            </a:r>
            <a:endParaRPr sz="1809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306169" y="4360197"/>
            <a:ext cx="5644403" cy="14860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809" b="1" spc="79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logical </a:t>
            </a:r>
            <a:r>
              <a:rPr sz="1809" b="1" spc="101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operations: </a:t>
            </a:r>
            <a:r>
              <a:rPr sz="1809" b="1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and, logical_xor, not,</a:t>
            </a:r>
            <a:r>
              <a:rPr sz="1809" b="1" spc="71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 </a:t>
            </a:r>
            <a:r>
              <a:rPr sz="1809" b="1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or</a:t>
            </a:r>
            <a:endParaRPr sz="1809" dirty="0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  <a:p>
            <a:pPr marL="11206">
              <a:spcBef>
                <a:spcPts val="1359"/>
              </a:spcBef>
            </a:pPr>
            <a:r>
              <a:rPr sz="1809" b="1" spc="97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predicates: </a:t>
            </a:r>
            <a:r>
              <a:rPr sz="1809" b="1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isfinite, isinf, isnan,</a:t>
            </a:r>
            <a:r>
              <a:rPr sz="1809" b="1" spc="9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 </a:t>
            </a:r>
            <a:r>
              <a:rPr sz="1809" b="1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signbit</a:t>
            </a:r>
            <a:endParaRPr sz="1809" dirty="0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  <a:p>
            <a:pPr marL="11206" marR="4483">
              <a:lnSpc>
                <a:spcPct val="107300"/>
              </a:lnSpc>
              <a:spcBef>
                <a:spcPts val="1200"/>
              </a:spcBef>
            </a:pPr>
            <a:r>
              <a:rPr sz="1809" b="1" spc="93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other: </a:t>
            </a:r>
            <a:r>
              <a:rPr sz="1809" b="1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abs, ceil, floor, mod, modf, round,  trunc</a:t>
            </a:r>
            <a:endParaRPr sz="1809" dirty="0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https://webvalley.fbk.eu/static/media/uploads/presentations/introductiontonumpy2.pdf</a:t>
            </a:r>
          </a:p>
        </p:txBody>
      </p:sp>
    </p:spTree>
    <p:extLst>
      <p:ext uri="{BB962C8B-B14F-4D97-AF65-F5344CB8AC3E}">
        <p14:creationId xmlns:p14="http://schemas.microsoft.com/office/powerpoint/2010/main" val="11290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Object Oriented Concepts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Object </a:t>
            </a:r>
            <a:r>
              <a:rPr lang="en-US" altLang="en-US" dirty="0"/>
              <a:t>Oriented Design focuses on</a:t>
            </a:r>
          </a:p>
          <a:p>
            <a:pPr lvl="1"/>
            <a:r>
              <a:rPr lang="en-US" altLang="en-US" dirty="0"/>
              <a:t>Encapsulation: </a:t>
            </a:r>
          </a:p>
          <a:p>
            <a:pPr lvl="2"/>
            <a:r>
              <a:rPr lang="en-US" altLang="en-US" dirty="0"/>
              <a:t>dividing the code into a public </a:t>
            </a:r>
            <a:r>
              <a:rPr lang="en-US" altLang="en-US" dirty="0">
                <a:solidFill>
                  <a:schemeClr val="hlink"/>
                </a:solidFill>
              </a:rPr>
              <a:t>interface</a:t>
            </a:r>
            <a:r>
              <a:rPr lang="en-US" altLang="en-US" dirty="0"/>
              <a:t>, and a private </a:t>
            </a:r>
            <a:r>
              <a:rPr lang="en-US" altLang="en-US" dirty="0">
                <a:solidFill>
                  <a:schemeClr val="hlink"/>
                </a:solidFill>
              </a:rPr>
              <a:t>implementation</a:t>
            </a:r>
            <a:r>
              <a:rPr lang="en-US" altLang="en-US" dirty="0"/>
              <a:t> of that interface</a:t>
            </a:r>
          </a:p>
          <a:p>
            <a:pPr lvl="1"/>
            <a:r>
              <a:rPr lang="en-US" altLang="en-US" dirty="0"/>
              <a:t>Polymorphism:</a:t>
            </a:r>
          </a:p>
          <a:p>
            <a:pPr lvl="2"/>
            <a:r>
              <a:rPr lang="en-US" altLang="en-US" dirty="0"/>
              <a:t>the ability to </a:t>
            </a:r>
            <a:r>
              <a:rPr lang="en-US" altLang="en-US" dirty="0">
                <a:solidFill>
                  <a:schemeClr val="hlink"/>
                </a:solidFill>
              </a:rPr>
              <a:t>overload</a:t>
            </a:r>
            <a:r>
              <a:rPr lang="en-US" altLang="en-US" dirty="0"/>
              <a:t> standard operators so that they have appropriate behavior based on their context</a:t>
            </a:r>
          </a:p>
          <a:p>
            <a:pPr lvl="1"/>
            <a:r>
              <a:rPr lang="en-US" altLang="en-US" dirty="0"/>
              <a:t>Inheritance:</a:t>
            </a:r>
          </a:p>
          <a:p>
            <a:pPr lvl="2"/>
            <a:r>
              <a:rPr lang="en-US" altLang="en-US" dirty="0"/>
              <a:t>the ability to create </a:t>
            </a:r>
            <a:r>
              <a:rPr lang="en-US" altLang="en-US" dirty="0">
                <a:solidFill>
                  <a:schemeClr val="hlink"/>
                </a:solidFill>
              </a:rPr>
              <a:t>subclasses</a:t>
            </a:r>
            <a:r>
              <a:rPr lang="en-US" altLang="en-US" dirty="0"/>
              <a:t> that contain specializations of their parents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3396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6353" y="408038"/>
            <a:ext cx="9681882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507628" algn="l"/>
            <a:r>
              <a:rPr spc="13" dirty="0"/>
              <a:t>A</a:t>
            </a:r>
            <a:r>
              <a:rPr spc="26" dirty="0"/>
              <a:t>x</a:t>
            </a:r>
            <a:r>
              <a:rPr spc="-26" dirty="0"/>
              <a:t>i</a:t>
            </a:r>
            <a:r>
              <a:rPr spc="-159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0040" y="1713415"/>
            <a:ext cx="11274552" cy="653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46" marR="4483" algn="ctr">
              <a:lnSpc>
                <a:spcPct val="107300"/>
              </a:lnSpc>
            </a:pPr>
            <a:r>
              <a:rPr sz="1809" b="1" spc="88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Array </a:t>
            </a:r>
            <a:r>
              <a:rPr sz="1809" b="1" spc="137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method </a:t>
            </a:r>
            <a:r>
              <a:rPr sz="1809" b="1" spc="115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reductions </a:t>
            </a:r>
            <a:r>
              <a:rPr sz="1809" b="1" spc="79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take </a:t>
            </a:r>
            <a:r>
              <a:rPr sz="1809" b="1" spc="119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an </a:t>
            </a:r>
            <a:r>
              <a:rPr sz="1809" b="1" spc="97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optional </a:t>
            </a:r>
            <a:r>
              <a:rPr sz="1809" b="1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axis</a:t>
            </a:r>
            <a:r>
              <a:rPr sz="1809" b="1" spc="-6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 </a:t>
            </a:r>
            <a:r>
              <a:rPr sz="1809" b="1" spc="119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parameter </a:t>
            </a:r>
            <a:r>
              <a:rPr sz="1809" b="1" spc="66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that </a:t>
            </a:r>
            <a:r>
              <a:rPr sz="1809" b="1" spc="106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specifies  </a:t>
            </a:r>
            <a:r>
              <a:rPr sz="1809" b="1" spc="115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over </a:t>
            </a:r>
            <a:r>
              <a:rPr sz="1809" b="1" spc="97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which </a:t>
            </a:r>
            <a:r>
              <a:rPr sz="1809" b="1" spc="132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axes </a:t>
            </a:r>
            <a:r>
              <a:rPr sz="1809" b="1" spc="66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to</a:t>
            </a:r>
            <a:r>
              <a:rPr sz="1809" b="1" spc="9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 </a:t>
            </a:r>
            <a:r>
              <a:rPr sz="1809" b="1" spc="128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reduce</a:t>
            </a:r>
            <a:endParaRPr sz="1809" dirty="0">
              <a:solidFill>
                <a:schemeClr val="bg2">
                  <a:lumMod val="10000"/>
                </a:schemeClr>
              </a:solidFill>
              <a:latin typeface="Calibri"/>
              <a:cs typeface="Calibri"/>
            </a:endParaRPr>
          </a:p>
          <a:p>
            <a:pPr marR="560" algn="ctr">
              <a:spcBef>
                <a:spcPts val="582"/>
              </a:spcBef>
            </a:pPr>
            <a:r>
              <a:rPr sz="1809" b="1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axis=None</a:t>
            </a:r>
            <a:r>
              <a:rPr sz="1809" b="1" spc="-706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 </a:t>
            </a:r>
            <a:r>
              <a:rPr sz="1809" b="1" spc="137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reduces </a:t>
            </a:r>
            <a:r>
              <a:rPr sz="1809" b="1" spc="84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into </a:t>
            </a:r>
            <a:r>
              <a:rPr sz="1809" b="1" spc="119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a </a:t>
            </a:r>
            <a:r>
              <a:rPr sz="1809" b="1" spc="101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single </a:t>
            </a:r>
            <a:r>
              <a:rPr sz="1809" b="1" spc="88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scalar</a:t>
            </a:r>
            <a:endParaRPr sz="1809" dirty="0">
              <a:solidFill>
                <a:schemeClr val="bg2">
                  <a:lumMod val="1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21589" y="3361764"/>
            <a:ext cx="143434" cy="2026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3303494" y="3361764"/>
            <a:ext cx="143435" cy="2026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3195917" y="2547185"/>
            <a:ext cx="5818091" cy="18825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3195917" y="3388658"/>
            <a:ext cx="89647" cy="13805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2111188" y="3388658"/>
            <a:ext cx="89647" cy="13805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 txBox="1"/>
          <p:nvPr/>
        </p:nvSpPr>
        <p:spPr>
          <a:xfrm>
            <a:off x="1008529" y="2845218"/>
            <a:ext cx="1084729" cy="643260"/>
          </a:xfrm>
          <a:prstGeom prst="rect">
            <a:avLst/>
          </a:prstGeom>
          <a:solidFill>
            <a:srgbClr val="3D3D3D"/>
          </a:solidFill>
        </p:spPr>
        <p:txBody>
          <a:bodyPr vert="horz" wrap="square" lIns="0" tIns="2801" rIns="0" bIns="0" rtlCol="0">
            <a:spAutoFit/>
          </a:bodyPr>
          <a:lstStyle/>
          <a:p>
            <a:pPr>
              <a:spcBef>
                <a:spcPts val="22"/>
              </a:spcBef>
            </a:pPr>
            <a:endParaRPr sz="1191" dirty="0">
              <a:latin typeface="Times New Roman"/>
              <a:cs typeface="Times New Roman"/>
            </a:endParaRPr>
          </a:p>
          <a:p>
            <a:pPr marL="35861" marR="62756">
              <a:lnSpc>
                <a:spcPct val="103000"/>
              </a:lnSpc>
            </a:pPr>
            <a:r>
              <a:rPr sz="971" b="1" spc="9" dirty="0">
                <a:solidFill>
                  <a:srgbClr val="DBDBDB"/>
                </a:solidFill>
                <a:latin typeface="Courier New"/>
                <a:cs typeface="Courier New"/>
              </a:rPr>
              <a:t>In [</a:t>
            </a:r>
            <a:r>
              <a:rPr sz="971" b="1" spc="9" dirty="0">
                <a:solidFill>
                  <a:srgbClr val="8ACFD3"/>
                </a:solidFill>
                <a:latin typeface="Courier New"/>
                <a:cs typeface="Courier New"/>
              </a:rPr>
              <a:t>7</a:t>
            </a:r>
            <a:r>
              <a:rPr sz="971" b="1" spc="9" dirty="0">
                <a:solidFill>
                  <a:srgbClr val="DBDBDB"/>
                </a:solidFill>
                <a:latin typeface="Courier New"/>
                <a:cs typeface="Courier New"/>
              </a:rPr>
              <a:t>]:</a:t>
            </a:r>
            <a:r>
              <a:rPr sz="971" b="1" spc="-62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971" b="1" spc="9" dirty="0">
                <a:solidFill>
                  <a:srgbClr val="DBDBDB"/>
                </a:solidFill>
                <a:latin typeface="Courier New"/>
                <a:cs typeface="Courier New"/>
              </a:rPr>
              <a:t>a.sum  ()</a:t>
            </a:r>
            <a:endParaRPr sz="971" dirty="0">
              <a:latin typeface="Courier New"/>
              <a:cs typeface="Courier New"/>
            </a:endParaRPr>
          </a:p>
          <a:p>
            <a:pPr marL="35861">
              <a:spcBef>
                <a:spcPts val="35"/>
              </a:spcBef>
            </a:pPr>
            <a:r>
              <a:rPr sz="971" b="1" spc="9" dirty="0">
                <a:solidFill>
                  <a:srgbClr val="DBDBDB"/>
                </a:solidFill>
                <a:latin typeface="Courier New"/>
                <a:cs typeface="Courier New"/>
              </a:rPr>
              <a:t>Out[</a:t>
            </a:r>
            <a:r>
              <a:rPr sz="971" b="1" spc="9" dirty="0">
                <a:solidFill>
                  <a:srgbClr val="8ACFD3"/>
                </a:solidFill>
                <a:latin typeface="Courier New"/>
                <a:cs typeface="Courier New"/>
              </a:rPr>
              <a:t>7</a:t>
            </a:r>
            <a:r>
              <a:rPr sz="971" b="1" spc="9" dirty="0">
                <a:solidFill>
                  <a:srgbClr val="DBDBDB"/>
                </a:solidFill>
                <a:latin typeface="Courier New"/>
                <a:cs typeface="Courier New"/>
              </a:rPr>
              <a:t>]:</a:t>
            </a:r>
            <a:r>
              <a:rPr sz="971" b="1" spc="-62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971" b="1" spc="9" dirty="0">
                <a:solidFill>
                  <a:srgbClr val="8ACFD3"/>
                </a:solidFill>
                <a:latin typeface="Courier New"/>
                <a:cs typeface="Courier New"/>
              </a:rPr>
              <a:t>105</a:t>
            </a:r>
            <a:endParaRPr sz="971" dirty="0">
              <a:latin typeface="Courier New"/>
              <a:cs typeface="Courier New"/>
            </a:endParaRPr>
          </a:p>
        </p:txBody>
      </p:sp>
      <p:sp>
        <p:nvSpPr>
          <p:cNvPr id="10" name="object 2"/>
          <p:cNvSpPr txBox="1">
            <a:spLocks/>
          </p:cNvSpPr>
          <p:nvPr/>
        </p:nvSpPr>
        <p:spPr>
          <a:xfrm>
            <a:off x="9265023" y="3083354"/>
            <a:ext cx="2770654" cy="278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400" b="1" i="0">
                <a:solidFill>
                  <a:srgbClr val="EDEDED"/>
                </a:solidFill>
                <a:latin typeface="Arial"/>
                <a:ea typeface="+mj-ea"/>
                <a:cs typeface="Arial"/>
              </a:defRPr>
            </a:lvl1pPr>
          </a:lstStyle>
          <a:p>
            <a:pPr marL="11206"/>
            <a:r>
              <a:rPr lang="en-US" sz="1809" kern="0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axis=None</a:t>
            </a:r>
            <a:r>
              <a:rPr lang="en-US" sz="1809" kern="0" spc="-644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1809" kern="0" spc="93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is </a:t>
            </a:r>
            <a:r>
              <a:rPr lang="en-US" sz="1809" kern="0" spc="88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the </a:t>
            </a:r>
            <a:r>
              <a:rPr lang="en-US" sz="1809" kern="0" spc="97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default</a:t>
            </a:r>
            <a:endParaRPr lang="en-US" sz="1809" kern="0" dirty="0">
              <a:solidFill>
                <a:schemeClr val="bg2">
                  <a:lumMod val="1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https://webvalley.fbk.eu/static/media/uploads/presentations/introductiontonumpy2.pdf</a:t>
            </a:r>
          </a:p>
        </p:txBody>
      </p:sp>
    </p:spTree>
    <p:extLst>
      <p:ext uri="{BB962C8B-B14F-4D97-AF65-F5344CB8AC3E}">
        <p14:creationId xmlns:p14="http://schemas.microsoft.com/office/powerpoint/2010/main" val="89027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363967" y="396050"/>
            <a:ext cx="9681882" cy="390435"/>
          </a:xfrm>
          <a:prstGeom prst="rect">
            <a:avLst/>
          </a:prstGeom>
        </p:spPr>
        <p:txBody>
          <a:bodyPr vert="horz" wrap="square" lIns="0" tIns="110942" rIns="0" bIns="0" rtlCol="0" anchor="ctr">
            <a:spAutoFit/>
          </a:bodyPr>
          <a:lstStyle/>
          <a:p>
            <a:pPr marL="20172"/>
            <a:r>
              <a:rPr sz="1809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axis=0</a:t>
            </a:r>
            <a:r>
              <a:rPr sz="1809" spc="-649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 </a:t>
            </a:r>
            <a:r>
              <a:rPr sz="1809" spc="137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reduces </a:t>
            </a:r>
            <a:r>
              <a:rPr sz="1809" spc="84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into </a:t>
            </a:r>
            <a:r>
              <a:rPr sz="1809" spc="88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the </a:t>
            </a:r>
            <a:r>
              <a:rPr sz="1809" spc="115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zeroth </a:t>
            </a:r>
            <a:r>
              <a:rPr sz="1809" spc="132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dimension</a:t>
            </a:r>
            <a:endParaRPr sz="1809" dirty="0">
              <a:solidFill>
                <a:schemeClr val="bg2">
                  <a:lumMod val="1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53000" y="1102659"/>
            <a:ext cx="4742329" cy="71718"/>
          </a:xfrm>
          <a:custGeom>
            <a:avLst/>
            <a:gdLst/>
            <a:ahLst/>
            <a:cxnLst/>
            <a:rect l="l" t="t" r="r" b="b"/>
            <a:pathLst>
              <a:path w="5374640" h="81280">
                <a:moveTo>
                  <a:pt x="5374640" y="81280"/>
                </a:moveTo>
                <a:lnTo>
                  <a:pt x="5374640" y="0"/>
                </a:lnTo>
                <a:lnTo>
                  <a:pt x="0" y="0"/>
                </a:lnTo>
                <a:lnTo>
                  <a:pt x="0" y="81280"/>
                </a:lnTo>
                <a:lnTo>
                  <a:pt x="5374640" y="812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4953000" y="2994212"/>
            <a:ext cx="4742329" cy="71718"/>
          </a:xfrm>
          <a:custGeom>
            <a:avLst/>
            <a:gdLst/>
            <a:ahLst/>
            <a:cxnLst/>
            <a:rect l="l" t="t" r="r" b="b"/>
            <a:pathLst>
              <a:path w="5374640" h="81279">
                <a:moveTo>
                  <a:pt x="0" y="81279"/>
                </a:moveTo>
                <a:lnTo>
                  <a:pt x="5374640" y="81279"/>
                </a:lnTo>
                <a:lnTo>
                  <a:pt x="5374640" y="0"/>
                </a:lnTo>
                <a:lnTo>
                  <a:pt x="0" y="0"/>
                </a:lnTo>
                <a:lnTo>
                  <a:pt x="0" y="812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9695330" y="1246093"/>
            <a:ext cx="143435" cy="1676400"/>
          </a:xfrm>
          <a:custGeom>
            <a:avLst/>
            <a:gdLst/>
            <a:ahLst/>
            <a:cxnLst/>
            <a:rect l="l" t="t" r="r" b="b"/>
            <a:pathLst>
              <a:path w="162559" h="1899920">
                <a:moveTo>
                  <a:pt x="0" y="1899920"/>
                </a:moveTo>
                <a:lnTo>
                  <a:pt x="162559" y="1899920"/>
                </a:lnTo>
                <a:lnTo>
                  <a:pt x="162559" y="0"/>
                </a:lnTo>
                <a:lnTo>
                  <a:pt x="0" y="0"/>
                </a:lnTo>
                <a:lnTo>
                  <a:pt x="0" y="18999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5150224" y="4031876"/>
            <a:ext cx="4885768" cy="18198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 txBox="1"/>
          <p:nvPr/>
        </p:nvSpPr>
        <p:spPr>
          <a:xfrm>
            <a:off x="2101101" y="3394811"/>
            <a:ext cx="4408394" cy="278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809" b="1" spc="9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axis=1</a:t>
            </a:r>
            <a:r>
              <a:rPr sz="1809" b="1" spc="-702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 </a:t>
            </a:r>
            <a:r>
              <a:rPr sz="2713" b="1" spc="205" baseline="1355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reduces </a:t>
            </a:r>
            <a:r>
              <a:rPr sz="2713" b="1" spc="125" baseline="1355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into </a:t>
            </a:r>
            <a:r>
              <a:rPr sz="2713" b="1" spc="132" baseline="1355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the </a:t>
            </a:r>
            <a:r>
              <a:rPr sz="2713" b="1" spc="112" baseline="1355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first </a:t>
            </a:r>
            <a:r>
              <a:rPr sz="2713" b="1" spc="199" baseline="1355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dimension</a:t>
            </a:r>
            <a:endParaRPr sz="2713" baseline="1355" dirty="0">
              <a:solidFill>
                <a:schemeClr val="bg2">
                  <a:lumMod val="1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75437" y="997324"/>
            <a:ext cx="4885768" cy="21694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 txBox="1"/>
          <p:nvPr/>
        </p:nvSpPr>
        <p:spPr>
          <a:xfrm>
            <a:off x="2227729" y="1326776"/>
            <a:ext cx="2438400" cy="639384"/>
          </a:xfrm>
          <a:prstGeom prst="rect">
            <a:avLst/>
          </a:prstGeom>
          <a:solidFill>
            <a:srgbClr val="3D3D3D"/>
          </a:solidFill>
        </p:spPr>
        <p:txBody>
          <a:bodyPr vert="horz" wrap="square" lIns="0" tIns="1121" rIns="0" bIns="0" rtlCol="0">
            <a:spAutoFit/>
          </a:bodyPr>
          <a:lstStyle/>
          <a:p>
            <a:pPr>
              <a:spcBef>
                <a:spcPts val="9"/>
              </a:spcBef>
            </a:pPr>
            <a:endParaRPr sz="1235">
              <a:latin typeface="Times New Roman"/>
              <a:cs typeface="Times New Roman"/>
            </a:endParaRPr>
          </a:p>
          <a:p>
            <a:pPr marL="35861"/>
            <a:r>
              <a:rPr sz="971" b="1" spc="9" dirty="0">
                <a:solidFill>
                  <a:srgbClr val="DBDBDB"/>
                </a:solidFill>
                <a:latin typeface="Courier New"/>
                <a:cs typeface="Courier New"/>
              </a:rPr>
              <a:t>In [</a:t>
            </a:r>
            <a:r>
              <a:rPr sz="971" b="1" spc="9" dirty="0">
                <a:solidFill>
                  <a:srgbClr val="8ACFD3"/>
                </a:solidFill>
                <a:latin typeface="Courier New"/>
                <a:cs typeface="Courier New"/>
              </a:rPr>
              <a:t>8</a:t>
            </a:r>
            <a:r>
              <a:rPr sz="971" b="1" spc="9" dirty="0">
                <a:solidFill>
                  <a:srgbClr val="DBDBDB"/>
                </a:solidFill>
                <a:latin typeface="Courier New"/>
                <a:cs typeface="Courier New"/>
              </a:rPr>
              <a:t>]: </a:t>
            </a:r>
            <a:r>
              <a:rPr sz="971" b="1" spc="-4" dirty="0">
                <a:solidFill>
                  <a:srgbClr val="DBDBDB"/>
                </a:solidFill>
                <a:latin typeface="Courier New"/>
                <a:cs typeface="Courier New"/>
              </a:rPr>
              <a:t>a.sum(axis=</a:t>
            </a:r>
            <a:r>
              <a:rPr sz="971" b="1" spc="-4" dirty="0">
                <a:solidFill>
                  <a:srgbClr val="8ACFD3"/>
                </a:solidFill>
                <a:latin typeface="Courier New"/>
                <a:cs typeface="Courier New"/>
              </a:rPr>
              <a:t>0</a:t>
            </a:r>
            <a:r>
              <a:rPr sz="971" b="1" spc="-485" dirty="0">
                <a:solidFill>
                  <a:srgbClr val="8ACFD3"/>
                </a:solidFill>
                <a:latin typeface="Courier New"/>
                <a:cs typeface="Courier New"/>
              </a:rPr>
              <a:t> </a:t>
            </a:r>
            <a:r>
              <a:rPr sz="971" b="1" spc="9" dirty="0">
                <a:solidFill>
                  <a:srgbClr val="DBDBDB"/>
                </a:solidFill>
                <a:latin typeface="Courier New"/>
                <a:cs typeface="Courier New"/>
              </a:rPr>
              <a:t>)</a:t>
            </a:r>
            <a:endParaRPr sz="971">
              <a:latin typeface="Courier New"/>
              <a:cs typeface="Courier New"/>
            </a:endParaRPr>
          </a:p>
          <a:p>
            <a:pPr marL="35861">
              <a:spcBef>
                <a:spcPts val="35"/>
              </a:spcBef>
            </a:pPr>
            <a:r>
              <a:rPr sz="971" b="1" spc="9" dirty="0">
                <a:solidFill>
                  <a:srgbClr val="DBDBDB"/>
                </a:solidFill>
                <a:latin typeface="Courier New"/>
                <a:cs typeface="Courier New"/>
              </a:rPr>
              <a:t>Out[</a:t>
            </a:r>
            <a:r>
              <a:rPr sz="971" b="1" spc="9" dirty="0">
                <a:solidFill>
                  <a:srgbClr val="8ACFD3"/>
                </a:solidFill>
                <a:latin typeface="Courier New"/>
                <a:cs typeface="Courier New"/>
              </a:rPr>
              <a:t>8</a:t>
            </a:r>
            <a:r>
              <a:rPr sz="971" b="1" spc="9" dirty="0">
                <a:solidFill>
                  <a:srgbClr val="DBDBDB"/>
                </a:solidFill>
                <a:latin typeface="Courier New"/>
                <a:cs typeface="Courier New"/>
              </a:rPr>
              <a:t>]: array([</a:t>
            </a:r>
            <a:r>
              <a:rPr sz="971" b="1" spc="9" dirty="0">
                <a:solidFill>
                  <a:srgbClr val="8ACFD3"/>
                </a:solidFill>
                <a:latin typeface="Courier New"/>
                <a:cs typeface="Courier New"/>
              </a:rPr>
              <a:t>15</a:t>
            </a:r>
            <a:r>
              <a:rPr sz="971" b="1" spc="9" dirty="0">
                <a:solidFill>
                  <a:srgbClr val="DBDBDB"/>
                </a:solidFill>
                <a:latin typeface="Courier New"/>
                <a:cs typeface="Courier New"/>
              </a:rPr>
              <a:t>, </a:t>
            </a:r>
            <a:r>
              <a:rPr sz="971" b="1" spc="9" dirty="0">
                <a:solidFill>
                  <a:srgbClr val="8ACFD3"/>
                </a:solidFill>
                <a:latin typeface="Courier New"/>
                <a:cs typeface="Courier New"/>
              </a:rPr>
              <a:t>18</a:t>
            </a:r>
            <a:r>
              <a:rPr sz="971" b="1" spc="9" dirty="0">
                <a:solidFill>
                  <a:srgbClr val="DBDBDB"/>
                </a:solidFill>
                <a:latin typeface="Courier New"/>
                <a:cs typeface="Courier New"/>
              </a:rPr>
              <a:t>, </a:t>
            </a:r>
            <a:r>
              <a:rPr sz="971" b="1" spc="9" dirty="0">
                <a:solidFill>
                  <a:srgbClr val="8ACFD3"/>
                </a:solidFill>
                <a:latin typeface="Courier New"/>
                <a:cs typeface="Courier New"/>
              </a:rPr>
              <a:t>21</a:t>
            </a:r>
            <a:r>
              <a:rPr sz="971" b="1" spc="9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971" b="1" spc="-3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971" b="1" spc="9" dirty="0">
                <a:solidFill>
                  <a:srgbClr val="8ACFD3"/>
                </a:solidFill>
                <a:latin typeface="Courier New"/>
                <a:cs typeface="Courier New"/>
              </a:rPr>
              <a:t>24</a:t>
            </a:r>
            <a:r>
              <a:rPr sz="971" b="1" spc="9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endParaRPr sz="971">
              <a:latin typeface="Courier New"/>
              <a:cs typeface="Courier New"/>
            </a:endParaRPr>
          </a:p>
          <a:p>
            <a:pPr marL="35861">
              <a:spcBef>
                <a:spcPts val="35"/>
              </a:spcBef>
            </a:pPr>
            <a:r>
              <a:rPr sz="971" b="1" spc="9" dirty="0">
                <a:solidFill>
                  <a:srgbClr val="8ACFD3"/>
                </a:solidFill>
                <a:latin typeface="Courier New"/>
                <a:cs typeface="Courier New"/>
              </a:rPr>
              <a:t>27</a:t>
            </a:r>
            <a:r>
              <a:rPr sz="971" b="1" spc="9" dirty="0">
                <a:solidFill>
                  <a:srgbClr val="DBDBDB"/>
                </a:solidFill>
                <a:latin typeface="Courier New"/>
                <a:cs typeface="Courier New"/>
              </a:rPr>
              <a:t>])</a:t>
            </a:r>
            <a:endParaRPr sz="971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94111" y="4351804"/>
            <a:ext cx="2438400" cy="577994"/>
          </a:xfrm>
          <a:prstGeom prst="rect">
            <a:avLst/>
          </a:prstGeom>
          <a:solidFill>
            <a:srgbClr val="3D3D3D"/>
          </a:solidFill>
        </p:spPr>
        <p:txBody>
          <a:bodyPr vert="horz" wrap="square" lIns="0" tIns="5603" rIns="0" bIns="0" rtlCol="0">
            <a:spAutoFit/>
          </a:bodyPr>
          <a:lstStyle/>
          <a:p>
            <a:pPr>
              <a:spcBef>
                <a:spcPts val="44"/>
              </a:spcBef>
            </a:pPr>
            <a:endParaRPr sz="1059">
              <a:latin typeface="Times New Roman"/>
              <a:cs typeface="Times New Roman"/>
            </a:endParaRPr>
          </a:p>
          <a:p>
            <a:pPr marL="119909" marR="403993" indent="-8405">
              <a:lnSpc>
                <a:spcPct val="137100"/>
              </a:lnSpc>
            </a:pPr>
            <a:r>
              <a:rPr sz="1456" b="1" spc="13" baseline="2525" dirty="0">
                <a:solidFill>
                  <a:srgbClr val="DBDBDB"/>
                </a:solidFill>
                <a:latin typeface="Courier New"/>
                <a:cs typeface="Courier New"/>
              </a:rPr>
              <a:t>In [</a:t>
            </a:r>
            <a:r>
              <a:rPr sz="971" b="1" spc="9" dirty="0">
                <a:solidFill>
                  <a:srgbClr val="8ACFD3"/>
                </a:solidFill>
                <a:latin typeface="Courier New"/>
                <a:cs typeface="Courier New"/>
              </a:rPr>
              <a:t>9</a:t>
            </a:r>
            <a:r>
              <a:rPr sz="1456" b="1" spc="13" baseline="2525" dirty="0">
                <a:solidFill>
                  <a:srgbClr val="DBDBDB"/>
                </a:solidFill>
                <a:latin typeface="Courier New"/>
                <a:cs typeface="Courier New"/>
              </a:rPr>
              <a:t>]: a.sum(axis= </a:t>
            </a:r>
            <a:r>
              <a:rPr sz="971" b="1" spc="40" dirty="0">
                <a:solidFill>
                  <a:srgbClr val="8ACFD3"/>
                </a:solidFill>
                <a:latin typeface="Courier New"/>
                <a:cs typeface="Courier New"/>
              </a:rPr>
              <a:t>1</a:t>
            </a:r>
            <a:r>
              <a:rPr sz="1456" b="1" spc="59" baseline="7575" dirty="0">
                <a:solidFill>
                  <a:srgbClr val="DBDBDB"/>
                </a:solidFill>
                <a:latin typeface="Courier New"/>
                <a:cs typeface="Courier New"/>
              </a:rPr>
              <a:t>)  </a:t>
            </a:r>
            <a:r>
              <a:rPr sz="1456" b="1" spc="-33" baseline="5050" dirty="0">
                <a:solidFill>
                  <a:srgbClr val="DBDBDB"/>
                </a:solidFill>
                <a:latin typeface="Courier New"/>
                <a:cs typeface="Courier New"/>
              </a:rPr>
              <a:t>Out[</a:t>
            </a:r>
            <a:r>
              <a:rPr sz="1456" b="1" spc="-33" baseline="-5050" dirty="0">
                <a:solidFill>
                  <a:srgbClr val="8ACFD3"/>
                </a:solidFill>
                <a:latin typeface="Courier New"/>
                <a:cs typeface="Courier New"/>
              </a:rPr>
              <a:t>9</a:t>
            </a:r>
            <a:r>
              <a:rPr sz="1456" b="1" spc="-33" baseline="5050" dirty="0">
                <a:solidFill>
                  <a:srgbClr val="DBDBDB"/>
                </a:solidFill>
                <a:latin typeface="Courier New"/>
                <a:cs typeface="Courier New"/>
              </a:rPr>
              <a:t>]:</a:t>
            </a:r>
            <a:r>
              <a:rPr sz="1456" b="1" spc="-26" baseline="5050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456" b="1" spc="13" baseline="5050" dirty="0">
                <a:solidFill>
                  <a:srgbClr val="DBDBDB"/>
                </a:solidFill>
                <a:latin typeface="Courier New"/>
                <a:cs typeface="Courier New"/>
              </a:rPr>
              <a:t>array([</a:t>
            </a:r>
            <a:r>
              <a:rPr sz="1456" b="1" spc="13" baseline="-5050" dirty="0">
                <a:solidFill>
                  <a:srgbClr val="8ACFD3"/>
                </a:solidFill>
                <a:latin typeface="Courier New"/>
                <a:cs typeface="Courier New"/>
              </a:rPr>
              <a:t>10</a:t>
            </a:r>
            <a:r>
              <a:rPr sz="1456" b="1" spc="13" baseline="-505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456" b="1" spc="-694" baseline="-5050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456" b="1" spc="46" baseline="-5050" dirty="0">
                <a:solidFill>
                  <a:srgbClr val="8ACFD3"/>
                </a:solidFill>
                <a:latin typeface="Courier New"/>
                <a:cs typeface="Courier New"/>
              </a:rPr>
              <a:t>35</a:t>
            </a:r>
            <a:r>
              <a:rPr sz="1456" b="1" spc="46" baseline="-7575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456" b="1" spc="-694" baseline="-757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971" b="1" spc="26" dirty="0">
                <a:solidFill>
                  <a:srgbClr val="8ACFD3"/>
                </a:solidFill>
                <a:latin typeface="Courier New"/>
                <a:cs typeface="Courier New"/>
              </a:rPr>
              <a:t>60</a:t>
            </a:r>
            <a:r>
              <a:rPr sz="1456" b="1" spc="39" baseline="5050" dirty="0">
                <a:solidFill>
                  <a:srgbClr val="DBDBDB"/>
                </a:solidFill>
                <a:latin typeface="Courier New"/>
                <a:cs typeface="Courier New"/>
              </a:rPr>
              <a:t>])</a:t>
            </a:r>
            <a:endParaRPr sz="1456" baseline="5050">
              <a:latin typeface="Courier New"/>
              <a:cs typeface="Courier New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https://webvalley.fbk.eu/static/media/uploads/presentations/introductiontonumpy2.pdf</a:t>
            </a:r>
          </a:p>
        </p:txBody>
      </p:sp>
    </p:spTree>
    <p:extLst>
      <p:ext uri="{BB962C8B-B14F-4D97-AF65-F5344CB8AC3E}">
        <p14:creationId xmlns:p14="http://schemas.microsoft.com/office/powerpoint/2010/main" val="343849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8096" y="605882"/>
            <a:ext cx="10835640" cy="134203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spc="53" dirty="0"/>
              <a:t>Broadcasting</a:t>
            </a:r>
          </a:p>
          <a:p>
            <a:pPr marL="11206" marR="4483">
              <a:lnSpc>
                <a:spcPct val="100800"/>
              </a:lnSpc>
              <a:spcBef>
                <a:spcPts val="785"/>
              </a:spcBef>
            </a:pPr>
            <a:r>
              <a:rPr sz="1809" spc="53" dirty="0">
                <a:latin typeface="Calibri"/>
                <a:cs typeface="Calibri"/>
              </a:rPr>
              <a:t>A </a:t>
            </a:r>
            <a:r>
              <a:rPr sz="1809" spc="106" dirty="0">
                <a:latin typeface="Calibri"/>
                <a:cs typeface="Calibri"/>
              </a:rPr>
              <a:t>key </a:t>
            </a:r>
            <a:r>
              <a:rPr sz="1809" spc="97" dirty="0">
                <a:latin typeface="Calibri"/>
                <a:cs typeface="Calibri"/>
              </a:rPr>
              <a:t>feature of </a:t>
            </a:r>
            <a:r>
              <a:rPr sz="1809" spc="163" dirty="0">
                <a:latin typeface="Calibri"/>
                <a:cs typeface="Calibri"/>
              </a:rPr>
              <a:t>NumPy </a:t>
            </a:r>
            <a:r>
              <a:rPr sz="1809" spc="93" dirty="0">
                <a:latin typeface="Calibri"/>
                <a:cs typeface="Calibri"/>
              </a:rPr>
              <a:t>is </a:t>
            </a:r>
            <a:r>
              <a:rPr sz="1809" spc="101" dirty="0">
                <a:latin typeface="Calibri"/>
                <a:cs typeface="Calibri"/>
              </a:rPr>
              <a:t>broadcasting, </a:t>
            </a:r>
            <a:r>
              <a:rPr sz="1809" spc="119" dirty="0">
                <a:latin typeface="Calibri"/>
                <a:cs typeface="Calibri"/>
              </a:rPr>
              <a:t>where </a:t>
            </a:r>
            <a:r>
              <a:rPr sz="1809" spc="106" dirty="0">
                <a:latin typeface="Calibri"/>
                <a:cs typeface="Calibri"/>
              </a:rPr>
              <a:t>arrays </a:t>
            </a:r>
            <a:r>
              <a:rPr sz="1809" spc="62" dirty="0">
                <a:latin typeface="Calibri"/>
                <a:cs typeface="Calibri"/>
              </a:rPr>
              <a:t>with </a:t>
            </a:r>
            <a:r>
              <a:rPr sz="1809" spc="88" dirty="0">
                <a:latin typeface="Calibri"/>
                <a:cs typeface="Calibri"/>
              </a:rPr>
              <a:t>different,</a:t>
            </a:r>
            <a:r>
              <a:rPr sz="1809" spc="-49" dirty="0">
                <a:latin typeface="Calibri"/>
                <a:cs typeface="Calibri"/>
              </a:rPr>
              <a:t> </a:t>
            </a:r>
            <a:r>
              <a:rPr sz="1809" spc="106" dirty="0">
                <a:latin typeface="Calibri"/>
                <a:cs typeface="Calibri"/>
              </a:rPr>
              <a:t>but  compatible </a:t>
            </a:r>
            <a:r>
              <a:rPr sz="1809" spc="137" dirty="0">
                <a:latin typeface="Calibri"/>
                <a:cs typeface="Calibri"/>
              </a:rPr>
              <a:t>shapes </a:t>
            </a:r>
            <a:r>
              <a:rPr sz="1809" spc="106" dirty="0">
                <a:latin typeface="Calibri"/>
                <a:cs typeface="Calibri"/>
              </a:rPr>
              <a:t>can </a:t>
            </a:r>
            <a:r>
              <a:rPr sz="1809" spc="132" dirty="0">
                <a:latin typeface="Calibri"/>
                <a:cs typeface="Calibri"/>
              </a:rPr>
              <a:t>be </a:t>
            </a:r>
            <a:r>
              <a:rPr sz="1809" spc="141" dirty="0">
                <a:latin typeface="Calibri"/>
                <a:cs typeface="Calibri"/>
              </a:rPr>
              <a:t>used </a:t>
            </a:r>
            <a:r>
              <a:rPr sz="1809" spc="119" dirty="0">
                <a:latin typeface="Calibri"/>
                <a:cs typeface="Calibri"/>
              </a:rPr>
              <a:t>as </a:t>
            </a:r>
            <a:r>
              <a:rPr sz="1809" spc="128" dirty="0">
                <a:latin typeface="Calibri"/>
                <a:cs typeface="Calibri"/>
              </a:rPr>
              <a:t>arguments </a:t>
            </a:r>
            <a:r>
              <a:rPr sz="1809" spc="66" dirty="0">
                <a:latin typeface="Calibri"/>
                <a:cs typeface="Calibri"/>
              </a:rPr>
              <a:t>to</a:t>
            </a:r>
            <a:r>
              <a:rPr sz="1809" spc="-110" dirty="0">
                <a:latin typeface="Calibri"/>
                <a:cs typeface="Calibri"/>
              </a:rPr>
              <a:t> </a:t>
            </a:r>
            <a:r>
              <a:rPr sz="1809" spc="124" dirty="0">
                <a:latin typeface="Calibri"/>
                <a:cs typeface="Calibri"/>
              </a:rPr>
              <a:t>ufuncs</a:t>
            </a:r>
            <a:endParaRPr sz="1809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38130" y="2008093"/>
            <a:ext cx="143435" cy="28149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2810436" y="2008093"/>
            <a:ext cx="143434" cy="28149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1078993" y="2079813"/>
            <a:ext cx="3493007" cy="2419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 txBox="1"/>
          <p:nvPr/>
        </p:nvSpPr>
        <p:spPr>
          <a:xfrm>
            <a:off x="933795" y="4954908"/>
            <a:ext cx="3245013" cy="8352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809" b="1" spc="75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In </a:t>
            </a:r>
            <a:r>
              <a:rPr sz="1809" b="1" spc="88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this </a:t>
            </a:r>
            <a:r>
              <a:rPr sz="1809" b="1" spc="101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case </a:t>
            </a:r>
            <a:r>
              <a:rPr sz="1809" b="1" spc="119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an </a:t>
            </a:r>
            <a:r>
              <a:rPr sz="1809" b="1" spc="101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array </a:t>
            </a:r>
            <a:r>
              <a:rPr sz="1809" b="1" spc="88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scalar </a:t>
            </a:r>
            <a:r>
              <a:rPr sz="1809" b="1" spc="93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is </a:t>
            </a:r>
            <a:r>
              <a:rPr sz="1809" b="1" spc="110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broadcast </a:t>
            </a:r>
            <a:r>
              <a:rPr sz="1809" b="1" spc="66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to </a:t>
            </a:r>
            <a:r>
              <a:rPr sz="1809" b="1" spc="119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an </a:t>
            </a:r>
            <a:r>
              <a:rPr sz="1809" b="1" spc="101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array </a:t>
            </a:r>
            <a:r>
              <a:rPr sz="1809" b="1" spc="62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with </a:t>
            </a:r>
            <a:r>
              <a:rPr sz="1809" b="1" spc="128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shape </a:t>
            </a:r>
            <a:r>
              <a:rPr sz="1809" b="1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(5,</a:t>
            </a:r>
            <a:r>
              <a:rPr sz="1809" b="1" spc="-4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 </a:t>
            </a:r>
            <a:r>
              <a:rPr sz="1809" b="1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)</a:t>
            </a:r>
            <a:endParaRPr sz="1809" dirty="0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8" name="object 5"/>
          <p:cNvSpPr/>
          <p:nvPr/>
        </p:nvSpPr>
        <p:spPr>
          <a:xfrm>
            <a:off x="7296912" y="2079813"/>
            <a:ext cx="3520421" cy="24154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6"/>
          <p:cNvSpPr txBox="1"/>
          <p:nvPr/>
        </p:nvSpPr>
        <p:spPr>
          <a:xfrm>
            <a:off x="7553238" y="4627163"/>
            <a:ext cx="1756609" cy="556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809" b="1" spc="146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Here </a:t>
            </a:r>
            <a:r>
              <a:rPr sz="1809" b="1" spc="119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an </a:t>
            </a:r>
            <a:r>
              <a:rPr sz="1809" b="1" spc="101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array </a:t>
            </a:r>
            <a:r>
              <a:rPr sz="1809" b="1" spc="97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of </a:t>
            </a:r>
            <a:r>
              <a:rPr sz="1809" b="1" spc="128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shape</a:t>
            </a:r>
            <a:r>
              <a:rPr sz="1809" b="1" spc="-9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 </a:t>
            </a:r>
            <a:r>
              <a:rPr sz="1809" b="1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(3,</a:t>
            </a:r>
            <a:endParaRPr sz="1809" dirty="0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10" name="object 7"/>
          <p:cNvSpPr txBox="1"/>
          <p:nvPr/>
        </p:nvSpPr>
        <p:spPr>
          <a:xfrm>
            <a:off x="9013237" y="4892284"/>
            <a:ext cx="2431421" cy="8608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809" b="1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1)</a:t>
            </a:r>
            <a:r>
              <a:rPr sz="1809" b="1" spc="-657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 </a:t>
            </a:r>
            <a:r>
              <a:rPr sz="1809" b="1" spc="93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is </a:t>
            </a:r>
            <a:r>
              <a:rPr sz="1809" b="1" spc="110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broadcast </a:t>
            </a:r>
            <a:r>
              <a:rPr sz="1809" b="1" spc="66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to </a:t>
            </a:r>
            <a:r>
              <a:rPr sz="1809" b="1" spc="119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an </a:t>
            </a:r>
            <a:r>
              <a:rPr sz="1809" b="1" spc="101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array </a:t>
            </a:r>
            <a:r>
              <a:rPr sz="1809" b="1" spc="62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with </a:t>
            </a:r>
            <a:r>
              <a:rPr sz="1809" b="1" spc="128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shape</a:t>
            </a:r>
            <a:endParaRPr sz="1809" dirty="0">
              <a:solidFill>
                <a:schemeClr val="bg2">
                  <a:lumMod val="10000"/>
                </a:schemeClr>
              </a:solidFill>
              <a:latin typeface="Calibri"/>
              <a:cs typeface="Calibri"/>
            </a:endParaRPr>
          </a:p>
          <a:p>
            <a:pPr marL="101419">
              <a:spcBef>
                <a:spcPts val="159"/>
              </a:spcBef>
            </a:pPr>
            <a:r>
              <a:rPr sz="1809" b="1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(3,</a:t>
            </a:r>
            <a:r>
              <a:rPr sz="1809" b="1" spc="-62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 </a:t>
            </a:r>
            <a:r>
              <a:rPr sz="1809" b="1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2)</a:t>
            </a:r>
            <a:endParaRPr sz="1809" dirty="0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https://webvalley.fbk.eu/static/media/uploads/presentations/introductiontonumpy2.pdf</a:t>
            </a:r>
          </a:p>
        </p:txBody>
      </p:sp>
    </p:spTree>
    <p:extLst>
      <p:ext uri="{BB962C8B-B14F-4D97-AF65-F5344CB8AC3E}">
        <p14:creationId xmlns:p14="http://schemas.microsoft.com/office/powerpoint/2010/main" val="334994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999" y="403661"/>
            <a:ext cx="9681882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306294"/>
            <a:r>
              <a:rPr spc="53" dirty="0"/>
              <a:t>Broadcasting</a:t>
            </a:r>
            <a:r>
              <a:rPr sz="2868" spc="-238" dirty="0"/>
              <a:t> </a:t>
            </a:r>
            <a:r>
              <a:rPr spc="53" dirty="0"/>
              <a:t>Rules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97522" y="1220345"/>
            <a:ext cx="6988549" cy="56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20123" marR="4483" indent="-1308917">
              <a:lnSpc>
                <a:spcPct val="100800"/>
              </a:lnSpc>
            </a:pPr>
            <a:r>
              <a:rPr sz="1809" b="1" spc="75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In </a:t>
            </a:r>
            <a:r>
              <a:rPr sz="1809" b="1" spc="137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order </a:t>
            </a:r>
            <a:r>
              <a:rPr sz="1809" b="1" spc="101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for </a:t>
            </a:r>
            <a:r>
              <a:rPr sz="1809" b="1" spc="119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an </a:t>
            </a:r>
            <a:r>
              <a:rPr sz="1809" b="1" spc="115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operation </a:t>
            </a:r>
            <a:r>
              <a:rPr sz="1809" b="1" spc="66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to </a:t>
            </a:r>
            <a:r>
              <a:rPr sz="1809" b="1" spc="97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broadcast, </a:t>
            </a:r>
            <a:r>
              <a:rPr sz="1809" b="1" spc="88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the </a:t>
            </a:r>
            <a:r>
              <a:rPr sz="1809" b="1" spc="101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size </a:t>
            </a:r>
            <a:r>
              <a:rPr sz="1809" b="1" spc="97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of </a:t>
            </a:r>
            <a:r>
              <a:rPr sz="1809" b="1" spc="49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all </a:t>
            </a:r>
            <a:r>
              <a:rPr sz="1809" b="1" spc="88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the </a:t>
            </a:r>
            <a:r>
              <a:rPr sz="1809" b="1" spc="79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trailing  </a:t>
            </a:r>
            <a:r>
              <a:rPr sz="1809" b="1" spc="132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dimensions </a:t>
            </a:r>
            <a:r>
              <a:rPr sz="1809" b="1" spc="101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for </a:t>
            </a:r>
            <a:r>
              <a:rPr sz="1809" b="1" spc="115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both </a:t>
            </a:r>
            <a:r>
              <a:rPr sz="1809" b="1" spc="106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arrays </a:t>
            </a:r>
            <a:r>
              <a:rPr sz="1809" b="1" spc="128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must</a:t>
            </a:r>
            <a:r>
              <a:rPr sz="1809" b="1" spc="-49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 </a:t>
            </a:r>
            <a:r>
              <a:rPr sz="1809" b="1" spc="88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either:</a:t>
            </a:r>
            <a:endParaRPr sz="1809" dirty="0">
              <a:solidFill>
                <a:schemeClr val="bg2">
                  <a:lumMod val="1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52148" y="2163844"/>
            <a:ext cx="2618500" cy="278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809" b="1" spc="132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be</a:t>
            </a:r>
            <a:r>
              <a:rPr sz="1809" b="1" spc="49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 </a:t>
            </a:r>
            <a:r>
              <a:rPr sz="1809" b="1" spc="-75" dirty="0">
                <a:solidFill>
                  <a:schemeClr val="bg2">
                    <a:lumMod val="10000"/>
                  </a:schemeClr>
                </a:solidFill>
                <a:latin typeface="Arial Black"/>
                <a:cs typeface="Arial Black"/>
              </a:rPr>
              <a:t>equal</a:t>
            </a:r>
            <a:endParaRPr sz="1809" dirty="0">
              <a:solidFill>
                <a:schemeClr val="bg2">
                  <a:lumMod val="1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26501" y="2163844"/>
            <a:ext cx="1306606" cy="278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tabLst>
                <a:tab pos="521662" algn="l"/>
              </a:tabLst>
            </a:pPr>
            <a:r>
              <a:rPr sz="1809" b="1" spc="146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OR	</a:t>
            </a:r>
            <a:r>
              <a:rPr sz="1809" b="1" spc="132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be</a:t>
            </a:r>
            <a:r>
              <a:rPr sz="1809" b="1" spc="40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 </a:t>
            </a:r>
            <a:r>
              <a:rPr sz="1809" b="1" spc="-75" dirty="0">
                <a:solidFill>
                  <a:schemeClr val="bg2">
                    <a:lumMod val="10000"/>
                  </a:schemeClr>
                </a:solidFill>
                <a:latin typeface="Arial Black"/>
                <a:cs typeface="Arial Black"/>
              </a:rPr>
              <a:t>one</a:t>
            </a:r>
            <a:endParaRPr sz="1809" dirty="0">
              <a:solidFill>
                <a:schemeClr val="bg2">
                  <a:lumMod val="1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10118" y="2823882"/>
            <a:ext cx="7162800" cy="448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2510118" y="3594846"/>
            <a:ext cx="7162800" cy="448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2442882" y="2823883"/>
            <a:ext cx="7297271" cy="8875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2510118" y="4437529"/>
            <a:ext cx="7162800" cy="448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2442882" y="3666565"/>
            <a:ext cx="7297271" cy="8875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2510118" y="5280212"/>
            <a:ext cx="7162800" cy="448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9650506" y="4509246"/>
            <a:ext cx="89647" cy="8157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2442882" y="4509246"/>
            <a:ext cx="89647" cy="8157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2532529" y="2836524"/>
          <a:ext cx="7117974" cy="30002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1656"/>
                <a:gridCol w="494936"/>
                <a:gridCol w="1051733"/>
                <a:gridCol w="309338"/>
                <a:gridCol w="247465"/>
                <a:gridCol w="247465"/>
                <a:gridCol w="247465"/>
                <a:gridCol w="247459"/>
                <a:gridCol w="247453"/>
                <a:gridCol w="1703004"/>
              </a:tblGrid>
              <a:tr h="280146">
                <a:tc>
                  <a:txBody>
                    <a:bodyPr/>
                    <a:lstStyle/>
                    <a:p>
                      <a:pPr marL="1719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60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60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(1d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600" b="1" spc="20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array):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60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</a:tr>
              <a:tr h="242047">
                <a:tc>
                  <a:txBody>
                    <a:bodyPr/>
                    <a:lstStyle/>
                    <a:p>
                      <a:pPr marL="1719580">
                        <a:lnSpc>
                          <a:spcPts val="1914"/>
                        </a:lnSpc>
                      </a:pPr>
                      <a:r>
                        <a:rPr sz="160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1914"/>
                        </a:lnSpc>
                      </a:pPr>
                      <a:r>
                        <a:rPr sz="160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(2d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914"/>
                        </a:lnSpc>
                      </a:pPr>
                      <a:r>
                        <a:rPr sz="1600" b="1" spc="-10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array):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60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60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914"/>
                        </a:lnSpc>
                      </a:pPr>
                      <a:r>
                        <a:rPr sz="160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</a:tr>
              <a:tr h="330264">
                <a:tc>
                  <a:txBody>
                    <a:bodyPr/>
                    <a:lstStyle/>
                    <a:p>
                      <a:pPr marL="1719580">
                        <a:lnSpc>
                          <a:spcPts val="1914"/>
                        </a:lnSpc>
                      </a:pPr>
                      <a:r>
                        <a:rPr sz="1600" b="1" spc="-10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Result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50800">
                      <a:solidFill>
                        <a:srgbClr val="000000"/>
                      </a:solidFill>
                      <a:prstDash val="solid"/>
                    </a:lnB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1914"/>
                        </a:lnSpc>
                      </a:pPr>
                      <a:r>
                        <a:rPr sz="160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(2d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50800">
                      <a:solidFill>
                        <a:srgbClr val="000000"/>
                      </a:solidFill>
                      <a:prstDash val="solid"/>
                    </a:lnB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914"/>
                        </a:lnSpc>
                      </a:pPr>
                      <a:r>
                        <a:rPr sz="1600" b="1" spc="-10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array):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50800">
                      <a:solidFill>
                        <a:srgbClr val="000000"/>
                      </a:solidFill>
                      <a:prstDash val="solid"/>
                    </a:lnB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50800">
                      <a:solidFill>
                        <a:srgbClr val="000000"/>
                      </a:solidFill>
                      <a:prstDash val="solid"/>
                    </a:lnB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50800">
                      <a:solidFill>
                        <a:srgbClr val="000000"/>
                      </a:solidFill>
                      <a:prstDash val="solid"/>
                    </a:lnB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50800">
                      <a:solidFill>
                        <a:srgbClr val="000000"/>
                      </a:solidFill>
                      <a:prstDash val="solid"/>
                    </a:lnB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50800">
                      <a:solidFill>
                        <a:srgbClr val="000000"/>
                      </a:solidFill>
                      <a:prstDash val="solid"/>
                    </a:lnB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60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50800">
                      <a:solidFill>
                        <a:srgbClr val="000000"/>
                      </a:solidFill>
                      <a:prstDash val="solid"/>
                    </a:lnB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60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50800">
                      <a:solidFill>
                        <a:srgbClr val="000000"/>
                      </a:solidFill>
                      <a:prstDash val="solid"/>
                    </a:lnB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914"/>
                        </a:lnSpc>
                      </a:pPr>
                      <a:r>
                        <a:rPr sz="160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50800">
                      <a:solidFill>
                        <a:srgbClr val="000000"/>
                      </a:solidFill>
                      <a:prstDash val="solid"/>
                    </a:lnB>
                    <a:solidFill>
                      <a:srgbClr val="0E0E0E"/>
                    </a:solidFill>
                  </a:tcPr>
                </a:tc>
              </a:tr>
              <a:tr h="270377">
                <a:tc>
                  <a:txBody>
                    <a:bodyPr/>
                    <a:lstStyle/>
                    <a:p>
                      <a:pPr marL="1719580">
                        <a:lnSpc>
                          <a:spcPts val="1970"/>
                        </a:lnSpc>
                      </a:pPr>
                      <a:r>
                        <a:rPr sz="160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50800">
                      <a:solidFill>
                        <a:srgbClr val="000000"/>
                      </a:solidFill>
                      <a:prstDash val="solid"/>
                    </a:lnT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1970"/>
                        </a:lnSpc>
                      </a:pPr>
                      <a:r>
                        <a:rPr sz="160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(2d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50800">
                      <a:solidFill>
                        <a:srgbClr val="000000"/>
                      </a:solidFill>
                      <a:prstDash val="solid"/>
                    </a:lnT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970"/>
                        </a:lnSpc>
                      </a:pPr>
                      <a:r>
                        <a:rPr sz="1600" b="1" spc="-10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array):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50800">
                      <a:solidFill>
                        <a:srgbClr val="000000"/>
                      </a:solidFill>
                      <a:prstDash val="solid"/>
                    </a:lnT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50800">
                      <a:solidFill>
                        <a:srgbClr val="000000"/>
                      </a:solidFill>
                      <a:prstDash val="solid"/>
                    </a:lnT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50800">
                      <a:solidFill>
                        <a:srgbClr val="000000"/>
                      </a:solidFill>
                      <a:prstDash val="solid"/>
                    </a:lnT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50800">
                      <a:solidFill>
                        <a:srgbClr val="000000"/>
                      </a:solidFill>
                      <a:prstDash val="solid"/>
                    </a:lnT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50800">
                      <a:solidFill>
                        <a:srgbClr val="000000"/>
                      </a:solidFill>
                      <a:prstDash val="solid"/>
                    </a:lnT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</a:pPr>
                      <a:r>
                        <a:rPr sz="160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50800">
                      <a:solidFill>
                        <a:srgbClr val="000000"/>
                      </a:solidFill>
                      <a:prstDash val="solid"/>
                    </a:lnT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</a:pPr>
                      <a:r>
                        <a:rPr sz="160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50800">
                      <a:solidFill>
                        <a:srgbClr val="000000"/>
                      </a:solidFill>
                      <a:prstDash val="solid"/>
                    </a:lnT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970"/>
                        </a:lnSpc>
                      </a:pPr>
                      <a:r>
                        <a:rPr sz="160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50800">
                      <a:solidFill>
                        <a:srgbClr val="000000"/>
                      </a:solidFill>
                      <a:prstDash val="solid"/>
                    </a:lnT>
                    <a:solidFill>
                      <a:srgbClr val="0E0E0E"/>
                    </a:solidFill>
                  </a:tcPr>
                </a:tc>
              </a:tr>
              <a:tr h="242047">
                <a:tc>
                  <a:txBody>
                    <a:bodyPr/>
                    <a:lstStyle/>
                    <a:p>
                      <a:pPr marL="1719580">
                        <a:lnSpc>
                          <a:spcPts val="1914"/>
                        </a:lnSpc>
                      </a:pPr>
                      <a:r>
                        <a:rPr sz="160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1914"/>
                        </a:lnSpc>
                      </a:pPr>
                      <a:r>
                        <a:rPr sz="160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(3d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914"/>
                        </a:lnSpc>
                      </a:pPr>
                      <a:r>
                        <a:rPr sz="1600" b="1" spc="-10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array):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60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60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60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60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914"/>
                        </a:lnSpc>
                      </a:pPr>
                      <a:r>
                        <a:rPr sz="160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</a:tr>
              <a:tr h="330264">
                <a:tc>
                  <a:txBody>
                    <a:bodyPr/>
                    <a:lstStyle/>
                    <a:p>
                      <a:pPr marL="1719580">
                        <a:lnSpc>
                          <a:spcPts val="1914"/>
                        </a:lnSpc>
                      </a:pPr>
                      <a:r>
                        <a:rPr sz="1600" b="1" spc="-10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Result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50800">
                      <a:solidFill>
                        <a:srgbClr val="000000"/>
                      </a:solidFill>
                      <a:prstDash val="solid"/>
                    </a:lnB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1914"/>
                        </a:lnSpc>
                      </a:pPr>
                      <a:r>
                        <a:rPr sz="160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(3d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50800">
                      <a:solidFill>
                        <a:srgbClr val="000000"/>
                      </a:solidFill>
                      <a:prstDash val="solid"/>
                    </a:lnB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914"/>
                        </a:lnSpc>
                      </a:pPr>
                      <a:r>
                        <a:rPr sz="1600" b="1" spc="-10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array):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50800">
                      <a:solidFill>
                        <a:srgbClr val="000000"/>
                      </a:solidFill>
                      <a:prstDash val="solid"/>
                    </a:lnB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50800">
                      <a:solidFill>
                        <a:srgbClr val="000000"/>
                      </a:solidFill>
                      <a:prstDash val="solid"/>
                    </a:lnB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50800">
                      <a:solidFill>
                        <a:srgbClr val="000000"/>
                      </a:solidFill>
                      <a:prstDash val="solid"/>
                    </a:lnB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60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50800">
                      <a:solidFill>
                        <a:srgbClr val="000000"/>
                      </a:solidFill>
                      <a:prstDash val="solid"/>
                    </a:lnB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60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50800">
                      <a:solidFill>
                        <a:srgbClr val="000000"/>
                      </a:solidFill>
                      <a:prstDash val="solid"/>
                    </a:lnB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60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50800">
                      <a:solidFill>
                        <a:srgbClr val="000000"/>
                      </a:solidFill>
                      <a:prstDash val="solid"/>
                    </a:lnB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60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50800">
                      <a:solidFill>
                        <a:srgbClr val="000000"/>
                      </a:solidFill>
                      <a:prstDash val="solid"/>
                    </a:lnB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914"/>
                        </a:lnSpc>
                      </a:pPr>
                      <a:r>
                        <a:rPr sz="160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50800">
                      <a:solidFill>
                        <a:srgbClr val="000000"/>
                      </a:solidFill>
                      <a:prstDash val="solid"/>
                    </a:lnB>
                    <a:solidFill>
                      <a:srgbClr val="0E0E0E"/>
                    </a:solidFill>
                  </a:tcPr>
                </a:tc>
              </a:tr>
              <a:tr h="270371">
                <a:tc>
                  <a:txBody>
                    <a:bodyPr/>
                    <a:lstStyle/>
                    <a:p>
                      <a:pPr marL="1719580">
                        <a:lnSpc>
                          <a:spcPts val="1960"/>
                        </a:lnSpc>
                      </a:pPr>
                      <a:r>
                        <a:rPr sz="160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50800">
                      <a:solidFill>
                        <a:srgbClr val="000000"/>
                      </a:solidFill>
                      <a:prstDash val="solid"/>
                    </a:lnT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1960"/>
                        </a:lnSpc>
                      </a:pPr>
                      <a:r>
                        <a:rPr sz="160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(4d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50800">
                      <a:solidFill>
                        <a:srgbClr val="000000"/>
                      </a:solidFill>
                      <a:prstDash val="solid"/>
                    </a:lnT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960"/>
                        </a:lnSpc>
                      </a:pPr>
                      <a:r>
                        <a:rPr sz="1600" b="1" spc="20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array):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50800">
                      <a:solidFill>
                        <a:srgbClr val="000000"/>
                      </a:solidFill>
                      <a:prstDash val="solid"/>
                    </a:lnT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1960"/>
                        </a:lnSpc>
                      </a:pPr>
                      <a:r>
                        <a:rPr sz="160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50800">
                      <a:solidFill>
                        <a:srgbClr val="000000"/>
                      </a:solidFill>
                      <a:prstDash val="solid"/>
                    </a:lnT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</a:pPr>
                      <a:r>
                        <a:rPr sz="160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50800">
                      <a:solidFill>
                        <a:srgbClr val="000000"/>
                      </a:solidFill>
                      <a:prstDash val="solid"/>
                    </a:lnT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</a:pPr>
                      <a:r>
                        <a:rPr sz="160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50800">
                      <a:solidFill>
                        <a:srgbClr val="000000"/>
                      </a:solidFill>
                      <a:prstDash val="solid"/>
                    </a:lnT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</a:pPr>
                      <a:r>
                        <a:rPr sz="160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50800">
                      <a:solidFill>
                        <a:srgbClr val="000000"/>
                      </a:solidFill>
                      <a:prstDash val="solid"/>
                    </a:lnT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</a:pPr>
                      <a:r>
                        <a:rPr sz="160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50800">
                      <a:solidFill>
                        <a:srgbClr val="000000"/>
                      </a:solidFill>
                      <a:prstDash val="solid"/>
                    </a:lnT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</a:pPr>
                      <a:r>
                        <a:rPr sz="160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50800">
                      <a:solidFill>
                        <a:srgbClr val="000000"/>
                      </a:solidFill>
                      <a:prstDash val="solid"/>
                    </a:lnT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960"/>
                        </a:lnSpc>
                      </a:pPr>
                      <a:r>
                        <a:rPr sz="160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50800">
                      <a:solidFill>
                        <a:srgbClr val="000000"/>
                      </a:solidFill>
                      <a:prstDash val="solid"/>
                    </a:lnT>
                    <a:solidFill>
                      <a:srgbClr val="0E0E0E"/>
                    </a:solidFill>
                  </a:tcPr>
                </a:tc>
              </a:tr>
              <a:tr h="242047">
                <a:tc>
                  <a:txBody>
                    <a:bodyPr/>
                    <a:lstStyle/>
                    <a:p>
                      <a:pPr marL="1719580">
                        <a:lnSpc>
                          <a:spcPts val="1905"/>
                        </a:lnSpc>
                      </a:pPr>
                      <a:r>
                        <a:rPr sz="160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1905"/>
                        </a:lnSpc>
                      </a:pPr>
                      <a:r>
                        <a:rPr sz="160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(3d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905"/>
                        </a:lnSpc>
                      </a:pPr>
                      <a:r>
                        <a:rPr sz="1600" b="1" spc="20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array):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5"/>
                        </a:lnSpc>
                      </a:pPr>
                      <a:r>
                        <a:rPr sz="160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5"/>
                        </a:lnSpc>
                      </a:pPr>
                      <a:r>
                        <a:rPr sz="160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5"/>
                        </a:lnSpc>
                      </a:pPr>
                      <a:r>
                        <a:rPr sz="160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5"/>
                        </a:lnSpc>
                      </a:pPr>
                      <a:r>
                        <a:rPr sz="160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905"/>
                        </a:lnSpc>
                      </a:pPr>
                      <a:r>
                        <a:rPr sz="160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</a:tr>
              <a:tr h="280146">
                <a:tc>
                  <a:txBody>
                    <a:bodyPr/>
                    <a:lstStyle/>
                    <a:p>
                      <a:pPr marL="1719580">
                        <a:lnSpc>
                          <a:spcPts val="1905"/>
                        </a:lnSpc>
                      </a:pPr>
                      <a:r>
                        <a:rPr sz="1600" b="1" spc="20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Result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1905"/>
                        </a:lnSpc>
                      </a:pPr>
                      <a:r>
                        <a:rPr sz="160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(4d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905"/>
                        </a:lnSpc>
                      </a:pPr>
                      <a:r>
                        <a:rPr sz="1600" b="1" spc="20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array):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1905"/>
                        </a:lnSpc>
                      </a:pPr>
                      <a:r>
                        <a:rPr sz="160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5"/>
                        </a:lnSpc>
                      </a:pPr>
                      <a:r>
                        <a:rPr sz="160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5"/>
                        </a:lnSpc>
                      </a:pPr>
                      <a:r>
                        <a:rPr sz="160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5"/>
                        </a:lnSpc>
                      </a:pPr>
                      <a:r>
                        <a:rPr sz="160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5"/>
                        </a:lnSpc>
                      </a:pPr>
                      <a:r>
                        <a:rPr sz="160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5"/>
                        </a:lnSpc>
                      </a:pPr>
                      <a:r>
                        <a:rPr sz="160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905"/>
                        </a:lnSpc>
                      </a:pPr>
                      <a:r>
                        <a:rPr sz="160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</a:tr>
            </a:tbl>
          </a:graphicData>
        </a:graphic>
      </p:graphicFrame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https://webvalley.fbk.eu/static/media/uploads/presentations/introductiontonumpy2.pdf</a:t>
            </a:r>
          </a:p>
        </p:txBody>
      </p:sp>
    </p:spTree>
    <p:extLst>
      <p:ext uri="{BB962C8B-B14F-4D97-AF65-F5344CB8AC3E}">
        <p14:creationId xmlns:p14="http://schemas.microsoft.com/office/powerpoint/2010/main" val="3856283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50471" y="489549"/>
            <a:ext cx="9681882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221124"/>
            <a:r>
              <a:rPr spc="53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Methods</a:t>
            </a:r>
          </a:p>
        </p:txBody>
      </p:sp>
      <p:sp>
        <p:nvSpPr>
          <p:cNvPr id="3" name="object 3"/>
          <p:cNvSpPr/>
          <p:nvPr/>
        </p:nvSpPr>
        <p:spPr>
          <a:xfrm>
            <a:off x="2093258" y="1604682"/>
            <a:ext cx="80682" cy="80682"/>
          </a:xfrm>
          <a:custGeom>
            <a:avLst/>
            <a:gdLst/>
            <a:ahLst/>
            <a:cxnLst/>
            <a:rect l="l" t="t" r="r" b="b"/>
            <a:pathLst>
              <a:path w="91440" h="91439">
                <a:moveTo>
                  <a:pt x="45720" y="91440"/>
                </a:moveTo>
                <a:lnTo>
                  <a:pt x="27923" y="87853"/>
                </a:lnTo>
                <a:lnTo>
                  <a:pt x="13391" y="78066"/>
                </a:lnTo>
                <a:lnTo>
                  <a:pt x="3592" y="63536"/>
                </a:lnTo>
                <a:lnTo>
                  <a:pt x="0" y="45720"/>
                </a:lnTo>
                <a:lnTo>
                  <a:pt x="3592" y="27903"/>
                </a:lnTo>
                <a:lnTo>
                  <a:pt x="13391" y="13373"/>
                </a:lnTo>
                <a:lnTo>
                  <a:pt x="27923" y="3586"/>
                </a:lnTo>
                <a:lnTo>
                  <a:pt x="45720" y="0"/>
                </a:lnTo>
                <a:lnTo>
                  <a:pt x="63516" y="3586"/>
                </a:lnTo>
                <a:lnTo>
                  <a:pt x="78048" y="13373"/>
                </a:lnTo>
                <a:lnTo>
                  <a:pt x="87847" y="27903"/>
                </a:lnTo>
                <a:lnTo>
                  <a:pt x="91440" y="45720"/>
                </a:lnTo>
                <a:lnTo>
                  <a:pt x="87847" y="63536"/>
                </a:lnTo>
                <a:lnTo>
                  <a:pt x="78048" y="78066"/>
                </a:lnTo>
                <a:lnTo>
                  <a:pt x="63516" y="87853"/>
                </a:lnTo>
                <a:lnTo>
                  <a:pt x="45720" y="9144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 sz="1588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93258" y="1604682"/>
            <a:ext cx="80682" cy="80682"/>
          </a:xfrm>
          <a:custGeom>
            <a:avLst/>
            <a:gdLst/>
            <a:ahLst/>
            <a:cxnLst/>
            <a:rect l="l" t="t" r="r" b="b"/>
            <a:pathLst>
              <a:path w="91440" h="91439">
                <a:moveTo>
                  <a:pt x="91440" y="45720"/>
                </a:moveTo>
                <a:lnTo>
                  <a:pt x="87847" y="63536"/>
                </a:lnTo>
                <a:lnTo>
                  <a:pt x="78048" y="78066"/>
                </a:lnTo>
                <a:lnTo>
                  <a:pt x="63516" y="87853"/>
                </a:lnTo>
                <a:lnTo>
                  <a:pt x="45720" y="91440"/>
                </a:lnTo>
                <a:lnTo>
                  <a:pt x="27923" y="87853"/>
                </a:lnTo>
                <a:lnTo>
                  <a:pt x="13391" y="78066"/>
                </a:lnTo>
                <a:lnTo>
                  <a:pt x="3592" y="63536"/>
                </a:lnTo>
                <a:lnTo>
                  <a:pt x="0" y="45720"/>
                </a:lnTo>
                <a:lnTo>
                  <a:pt x="3592" y="27903"/>
                </a:lnTo>
                <a:lnTo>
                  <a:pt x="13391" y="13373"/>
                </a:lnTo>
                <a:lnTo>
                  <a:pt x="27923" y="3586"/>
                </a:lnTo>
                <a:lnTo>
                  <a:pt x="45720" y="0"/>
                </a:lnTo>
                <a:lnTo>
                  <a:pt x="63516" y="3586"/>
                </a:lnTo>
                <a:lnTo>
                  <a:pt x="78048" y="13373"/>
                </a:lnTo>
                <a:lnTo>
                  <a:pt x="87847" y="27903"/>
                </a:lnTo>
                <a:lnTo>
                  <a:pt x="91440" y="45720"/>
                </a:lnTo>
              </a:path>
            </a:pathLst>
          </a:custGeom>
          <a:ln w="10160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 sz="1588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98059" y="1882588"/>
            <a:ext cx="80682" cy="80682"/>
          </a:xfrm>
          <a:custGeom>
            <a:avLst/>
            <a:gdLst/>
            <a:ahLst/>
            <a:cxnLst/>
            <a:rect l="l" t="t" r="r" b="b"/>
            <a:pathLst>
              <a:path w="91440" h="91439">
                <a:moveTo>
                  <a:pt x="91440" y="45719"/>
                </a:moveTo>
                <a:lnTo>
                  <a:pt x="87847" y="63536"/>
                </a:lnTo>
                <a:lnTo>
                  <a:pt x="78048" y="78066"/>
                </a:lnTo>
                <a:lnTo>
                  <a:pt x="63516" y="87853"/>
                </a:lnTo>
                <a:lnTo>
                  <a:pt x="45719" y="91439"/>
                </a:lnTo>
                <a:lnTo>
                  <a:pt x="27923" y="87853"/>
                </a:lnTo>
                <a:lnTo>
                  <a:pt x="13391" y="78066"/>
                </a:lnTo>
                <a:lnTo>
                  <a:pt x="3592" y="63536"/>
                </a:lnTo>
                <a:lnTo>
                  <a:pt x="0" y="45719"/>
                </a:lnTo>
                <a:lnTo>
                  <a:pt x="3592" y="27903"/>
                </a:lnTo>
                <a:lnTo>
                  <a:pt x="13391" y="13373"/>
                </a:lnTo>
                <a:lnTo>
                  <a:pt x="27923" y="3586"/>
                </a:lnTo>
                <a:lnTo>
                  <a:pt x="45719" y="0"/>
                </a:lnTo>
                <a:lnTo>
                  <a:pt x="63516" y="3586"/>
                </a:lnTo>
                <a:lnTo>
                  <a:pt x="78048" y="13373"/>
                </a:lnTo>
                <a:lnTo>
                  <a:pt x="87847" y="27903"/>
                </a:lnTo>
                <a:lnTo>
                  <a:pt x="91440" y="45719"/>
                </a:lnTo>
              </a:path>
            </a:pathLst>
          </a:custGeom>
          <a:ln w="10160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 sz="1588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69828" y="1769397"/>
            <a:ext cx="1001806" cy="278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809" b="1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a.all()</a:t>
            </a:r>
            <a:endParaRPr sz="1809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93258" y="2330824"/>
            <a:ext cx="80682" cy="80682"/>
          </a:xfrm>
          <a:custGeom>
            <a:avLst/>
            <a:gdLst/>
            <a:ahLst/>
            <a:cxnLst/>
            <a:rect l="l" t="t" r="r" b="b"/>
            <a:pathLst>
              <a:path w="91440" h="91439">
                <a:moveTo>
                  <a:pt x="45720" y="91439"/>
                </a:moveTo>
                <a:lnTo>
                  <a:pt x="27923" y="87853"/>
                </a:lnTo>
                <a:lnTo>
                  <a:pt x="13391" y="78066"/>
                </a:lnTo>
                <a:lnTo>
                  <a:pt x="3592" y="63536"/>
                </a:lnTo>
                <a:lnTo>
                  <a:pt x="0" y="45719"/>
                </a:lnTo>
                <a:lnTo>
                  <a:pt x="3592" y="27903"/>
                </a:lnTo>
                <a:lnTo>
                  <a:pt x="13391" y="13373"/>
                </a:lnTo>
                <a:lnTo>
                  <a:pt x="27923" y="3586"/>
                </a:lnTo>
                <a:lnTo>
                  <a:pt x="45720" y="0"/>
                </a:lnTo>
                <a:lnTo>
                  <a:pt x="63516" y="3586"/>
                </a:lnTo>
                <a:lnTo>
                  <a:pt x="78048" y="13373"/>
                </a:lnTo>
                <a:lnTo>
                  <a:pt x="87847" y="27903"/>
                </a:lnTo>
                <a:lnTo>
                  <a:pt x="91440" y="45719"/>
                </a:lnTo>
                <a:lnTo>
                  <a:pt x="87847" y="63536"/>
                </a:lnTo>
                <a:lnTo>
                  <a:pt x="78048" y="78066"/>
                </a:lnTo>
                <a:lnTo>
                  <a:pt x="63516" y="87853"/>
                </a:lnTo>
                <a:lnTo>
                  <a:pt x="45720" y="9143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 sz="1588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93258" y="2330824"/>
            <a:ext cx="80682" cy="80682"/>
          </a:xfrm>
          <a:custGeom>
            <a:avLst/>
            <a:gdLst/>
            <a:ahLst/>
            <a:cxnLst/>
            <a:rect l="l" t="t" r="r" b="b"/>
            <a:pathLst>
              <a:path w="91440" h="91439">
                <a:moveTo>
                  <a:pt x="91440" y="45719"/>
                </a:moveTo>
                <a:lnTo>
                  <a:pt x="87847" y="63536"/>
                </a:lnTo>
                <a:lnTo>
                  <a:pt x="78048" y="78066"/>
                </a:lnTo>
                <a:lnTo>
                  <a:pt x="63516" y="87853"/>
                </a:lnTo>
                <a:lnTo>
                  <a:pt x="45720" y="91439"/>
                </a:lnTo>
                <a:lnTo>
                  <a:pt x="27923" y="87853"/>
                </a:lnTo>
                <a:lnTo>
                  <a:pt x="13391" y="78066"/>
                </a:lnTo>
                <a:lnTo>
                  <a:pt x="3592" y="63536"/>
                </a:lnTo>
                <a:lnTo>
                  <a:pt x="0" y="45719"/>
                </a:lnTo>
                <a:lnTo>
                  <a:pt x="3592" y="27903"/>
                </a:lnTo>
                <a:lnTo>
                  <a:pt x="13391" y="13373"/>
                </a:lnTo>
                <a:lnTo>
                  <a:pt x="27923" y="3586"/>
                </a:lnTo>
                <a:lnTo>
                  <a:pt x="45720" y="0"/>
                </a:lnTo>
                <a:lnTo>
                  <a:pt x="63516" y="3586"/>
                </a:lnTo>
                <a:lnTo>
                  <a:pt x="78048" y="13373"/>
                </a:lnTo>
                <a:lnTo>
                  <a:pt x="87847" y="27903"/>
                </a:lnTo>
                <a:lnTo>
                  <a:pt x="91440" y="45719"/>
                </a:lnTo>
              </a:path>
            </a:pathLst>
          </a:custGeom>
          <a:ln w="10160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 sz="1588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06169" y="1491492"/>
            <a:ext cx="1446679" cy="1014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809" b="1" spc="110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Predicates</a:t>
            </a:r>
            <a:endParaRPr sz="1809" dirty="0">
              <a:solidFill>
                <a:schemeClr val="bg2">
                  <a:lumMod val="10000"/>
                </a:schemeClr>
              </a:solidFill>
              <a:latin typeface="Calibri"/>
              <a:cs typeface="Calibri"/>
            </a:endParaRPr>
          </a:p>
          <a:p>
            <a:pPr marL="315462">
              <a:spcBef>
                <a:spcPts val="18"/>
              </a:spcBef>
            </a:pPr>
            <a:r>
              <a:rPr sz="1809" b="1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a.any(),</a:t>
            </a:r>
            <a:endParaRPr sz="1809" dirty="0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  <a:p>
            <a:pPr marL="11206">
              <a:spcBef>
                <a:spcPts val="1359"/>
              </a:spcBef>
            </a:pPr>
            <a:r>
              <a:rPr sz="1809" b="1" spc="115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Reductions</a:t>
            </a:r>
            <a:endParaRPr sz="1809" dirty="0">
              <a:solidFill>
                <a:schemeClr val="bg2">
                  <a:lumMod val="1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98059" y="2608730"/>
            <a:ext cx="80682" cy="80682"/>
          </a:xfrm>
          <a:custGeom>
            <a:avLst/>
            <a:gdLst/>
            <a:ahLst/>
            <a:cxnLst/>
            <a:rect l="l" t="t" r="r" b="b"/>
            <a:pathLst>
              <a:path w="91440" h="91439">
                <a:moveTo>
                  <a:pt x="91440" y="45719"/>
                </a:moveTo>
                <a:lnTo>
                  <a:pt x="87847" y="63536"/>
                </a:lnTo>
                <a:lnTo>
                  <a:pt x="78048" y="78066"/>
                </a:lnTo>
                <a:lnTo>
                  <a:pt x="63516" y="87853"/>
                </a:lnTo>
                <a:lnTo>
                  <a:pt x="45719" y="91439"/>
                </a:lnTo>
                <a:lnTo>
                  <a:pt x="27923" y="87853"/>
                </a:lnTo>
                <a:lnTo>
                  <a:pt x="13391" y="78066"/>
                </a:lnTo>
                <a:lnTo>
                  <a:pt x="3592" y="63536"/>
                </a:lnTo>
                <a:lnTo>
                  <a:pt x="0" y="45719"/>
                </a:lnTo>
                <a:lnTo>
                  <a:pt x="3592" y="27903"/>
                </a:lnTo>
                <a:lnTo>
                  <a:pt x="13391" y="13373"/>
                </a:lnTo>
                <a:lnTo>
                  <a:pt x="27923" y="3586"/>
                </a:lnTo>
                <a:lnTo>
                  <a:pt x="45719" y="0"/>
                </a:lnTo>
                <a:lnTo>
                  <a:pt x="63516" y="3586"/>
                </a:lnTo>
                <a:lnTo>
                  <a:pt x="78048" y="13373"/>
                </a:lnTo>
                <a:lnTo>
                  <a:pt x="87847" y="27903"/>
                </a:lnTo>
                <a:lnTo>
                  <a:pt x="91440" y="45719"/>
                </a:lnTo>
              </a:path>
            </a:pathLst>
          </a:custGeom>
          <a:ln w="10160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 sz="1588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10969" y="2495538"/>
            <a:ext cx="1281393" cy="278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809" b="1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a.mean(),</a:t>
            </a:r>
            <a:endParaRPr sz="1809" dirty="0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09700" y="2495538"/>
            <a:ext cx="1561540" cy="278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809" b="1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a.argmin(),</a:t>
            </a:r>
            <a:endParaRPr sz="1809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88173" y="2495538"/>
            <a:ext cx="1561540" cy="278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809" b="1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a.argmax(),</a:t>
            </a:r>
            <a:endParaRPr sz="1809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66646" y="2495538"/>
            <a:ext cx="1421466" cy="278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809" b="1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a.trace(),</a:t>
            </a:r>
            <a:endParaRPr sz="1809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89444" y="2791385"/>
            <a:ext cx="1561540" cy="278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809" b="1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a.cumprod()</a:t>
            </a:r>
            <a:endParaRPr sz="1809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093258" y="3352800"/>
            <a:ext cx="80682" cy="80682"/>
          </a:xfrm>
          <a:custGeom>
            <a:avLst/>
            <a:gdLst/>
            <a:ahLst/>
            <a:cxnLst/>
            <a:rect l="l" t="t" r="r" b="b"/>
            <a:pathLst>
              <a:path w="91440" h="91439">
                <a:moveTo>
                  <a:pt x="45720" y="91439"/>
                </a:moveTo>
                <a:lnTo>
                  <a:pt x="27923" y="87853"/>
                </a:lnTo>
                <a:lnTo>
                  <a:pt x="13391" y="78066"/>
                </a:lnTo>
                <a:lnTo>
                  <a:pt x="3592" y="63536"/>
                </a:lnTo>
                <a:lnTo>
                  <a:pt x="0" y="45720"/>
                </a:lnTo>
                <a:lnTo>
                  <a:pt x="3592" y="27903"/>
                </a:lnTo>
                <a:lnTo>
                  <a:pt x="13391" y="13373"/>
                </a:lnTo>
                <a:lnTo>
                  <a:pt x="27923" y="3586"/>
                </a:lnTo>
                <a:lnTo>
                  <a:pt x="45720" y="0"/>
                </a:lnTo>
                <a:lnTo>
                  <a:pt x="63516" y="3586"/>
                </a:lnTo>
                <a:lnTo>
                  <a:pt x="78048" y="13373"/>
                </a:lnTo>
                <a:lnTo>
                  <a:pt x="87847" y="27903"/>
                </a:lnTo>
                <a:lnTo>
                  <a:pt x="91440" y="45720"/>
                </a:lnTo>
                <a:lnTo>
                  <a:pt x="87847" y="63536"/>
                </a:lnTo>
                <a:lnTo>
                  <a:pt x="78048" y="78066"/>
                </a:lnTo>
                <a:lnTo>
                  <a:pt x="63516" y="87853"/>
                </a:lnTo>
                <a:lnTo>
                  <a:pt x="45720" y="9143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 sz="1588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093258" y="3352800"/>
            <a:ext cx="80682" cy="80682"/>
          </a:xfrm>
          <a:custGeom>
            <a:avLst/>
            <a:gdLst/>
            <a:ahLst/>
            <a:cxnLst/>
            <a:rect l="l" t="t" r="r" b="b"/>
            <a:pathLst>
              <a:path w="91440" h="91439">
                <a:moveTo>
                  <a:pt x="91440" y="45720"/>
                </a:moveTo>
                <a:lnTo>
                  <a:pt x="87847" y="63536"/>
                </a:lnTo>
                <a:lnTo>
                  <a:pt x="78048" y="78066"/>
                </a:lnTo>
                <a:lnTo>
                  <a:pt x="63516" y="87853"/>
                </a:lnTo>
                <a:lnTo>
                  <a:pt x="45720" y="91439"/>
                </a:lnTo>
                <a:lnTo>
                  <a:pt x="27923" y="87853"/>
                </a:lnTo>
                <a:lnTo>
                  <a:pt x="13391" y="78066"/>
                </a:lnTo>
                <a:lnTo>
                  <a:pt x="3592" y="63536"/>
                </a:lnTo>
                <a:lnTo>
                  <a:pt x="0" y="45720"/>
                </a:lnTo>
                <a:lnTo>
                  <a:pt x="3592" y="27903"/>
                </a:lnTo>
                <a:lnTo>
                  <a:pt x="13391" y="13373"/>
                </a:lnTo>
                <a:lnTo>
                  <a:pt x="27923" y="3586"/>
                </a:lnTo>
                <a:lnTo>
                  <a:pt x="45720" y="0"/>
                </a:lnTo>
                <a:lnTo>
                  <a:pt x="63516" y="3586"/>
                </a:lnTo>
                <a:lnTo>
                  <a:pt x="78048" y="13373"/>
                </a:lnTo>
                <a:lnTo>
                  <a:pt x="87847" y="27903"/>
                </a:lnTo>
                <a:lnTo>
                  <a:pt x="91440" y="45720"/>
                </a:lnTo>
              </a:path>
            </a:pathLst>
          </a:custGeom>
          <a:ln w="10160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 sz="1588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06169" y="2791386"/>
            <a:ext cx="1866340" cy="736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5462"/>
            <a:r>
              <a:rPr sz="1809" b="1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a.cumsum(),</a:t>
            </a:r>
            <a:endParaRPr sz="1809" dirty="0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  <a:p>
            <a:pPr marL="11206">
              <a:spcBef>
                <a:spcPts val="1359"/>
              </a:spcBef>
            </a:pPr>
            <a:r>
              <a:rPr sz="1809" b="1" spc="93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Manipulation</a:t>
            </a:r>
            <a:endParaRPr sz="1809" dirty="0">
              <a:solidFill>
                <a:schemeClr val="bg2">
                  <a:lumMod val="1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398059" y="3630706"/>
            <a:ext cx="80682" cy="80682"/>
          </a:xfrm>
          <a:custGeom>
            <a:avLst/>
            <a:gdLst/>
            <a:ahLst/>
            <a:cxnLst/>
            <a:rect l="l" t="t" r="r" b="b"/>
            <a:pathLst>
              <a:path w="91440" h="91439">
                <a:moveTo>
                  <a:pt x="91440" y="45720"/>
                </a:moveTo>
                <a:lnTo>
                  <a:pt x="87847" y="63536"/>
                </a:lnTo>
                <a:lnTo>
                  <a:pt x="78048" y="78066"/>
                </a:lnTo>
                <a:lnTo>
                  <a:pt x="63516" y="87853"/>
                </a:lnTo>
                <a:lnTo>
                  <a:pt x="45719" y="91439"/>
                </a:lnTo>
                <a:lnTo>
                  <a:pt x="27923" y="87853"/>
                </a:lnTo>
                <a:lnTo>
                  <a:pt x="13391" y="78066"/>
                </a:lnTo>
                <a:lnTo>
                  <a:pt x="3592" y="63536"/>
                </a:lnTo>
                <a:lnTo>
                  <a:pt x="0" y="45720"/>
                </a:lnTo>
                <a:lnTo>
                  <a:pt x="3592" y="27903"/>
                </a:lnTo>
                <a:lnTo>
                  <a:pt x="13391" y="13373"/>
                </a:lnTo>
                <a:lnTo>
                  <a:pt x="27923" y="3586"/>
                </a:lnTo>
                <a:lnTo>
                  <a:pt x="45719" y="0"/>
                </a:lnTo>
                <a:lnTo>
                  <a:pt x="63516" y="3586"/>
                </a:lnTo>
                <a:lnTo>
                  <a:pt x="78048" y="13373"/>
                </a:lnTo>
                <a:lnTo>
                  <a:pt x="87847" y="27903"/>
                </a:lnTo>
                <a:lnTo>
                  <a:pt x="91440" y="45720"/>
                </a:lnTo>
              </a:path>
            </a:pathLst>
          </a:custGeom>
          <a:ln w="10160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 sz="1588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10969" y="3517515"/>
            <a:ext cx="1701053" cy="278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809" b="1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a.argsort(),</a:t>
            </a:r>
            <a:endParaRPr sz="1809" dirty="0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29315" y="3517515"/>
            <a:ext cx="1980640" cy="278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809" b="1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a.transpose(),</a:t>
            </a:r>
            <a:endParaRPr sz="1809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527404" y="3517515"/>
            <a:ext cx="2120713" cy="278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809" b="1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a.reshape(...),</a:t>
            </a:r>
            <a:endParaRPr sz="1809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10969" y="3813350"/>
            <a:ext cx="1421466" cy="278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809" b="1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a.ravel(),</a:t>
            </a:r>
            <a:endParaRPr sz="1809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49572" y="3813350"/>
            <a:ext cx="1701053" cy="278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809" b="1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a.fill(...),</a:t>
            </a:r>
            <a:endParaRPr sz="1809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967917" y="3813350"/>
            <a:ext cx="1561540" cy="278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809" b="1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a.clip(...)</a:t>
            </a:r>
            <a:endParaRPr sz="1809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093258" y="4374776"/>
            <a:ext cx="80682" cy="80682"/>
          </a:xfrm>
          <a:custGeom>
            <a:avLst/>
            <a:gdLst/>
            <a:ahLst/>
            <a:cxnLst/>
            <a:rect l="l" t="t" r="r" b="b"/>
            <a:pathLst>
              <a:path w="91440" h="91439">
                <a:moveTo>
                  <a:pt x="45720" y="91440"/>
                </a:moveTo>
                <a:lnTo>
                  <a:pt x="27923" y="87853"/>
                </a:lnTo>
                <a:lnTo>
                  <a:pt x="13391" y="78066"/>
                </a:lnTo>
                <a:lnTo>
                  <a:pt x="3592" y="63536"/>
                </a:lnTo>
                <a:lnTo>
                  <a:pt x="0" y="45720"/>
                </a:lnTo>
                <a:lnTo>
                  <a:pt x="3592" y="27903"/>
                </a:lnTo>
                <a:lnTo>
                  <a:pt x="13391" y="13373"/>
                </a:lnTo>
                <a:lnTo>
                  <a:pt x="27923" y="3586"/>
                </a:lnTo>
                <a:lnTo>
                  <a:pt x="45720" y="0"/>
                </a:lnTo>
                <a:lnTo>
                  <a:pt x="63516" y="3586"/>
                </a:lnTo>
                <a:lnTo>
                  <a:pt x="78048" y="13373"/>
                </a:lnTo>
                <a:lnTo>
                  <a:pt x="87847" y="27903"/>
                </a:lnTo>
                <a:lnTo>
                  <a:pt x="91440" y="45720"/>
                </a:lnTo>
                <a:lnTo>
                  <a:pt x="87847" y="63536"/>
                </a:lnTo>
                <a:lnTo>
                  <a:pt x="78048" y="78066"/>
                </a:lnTo>
                <a:lnTo>
                  <a:pt x="63516" y="87853"/>
                </a:lnTo>
                <a:lnTo>
                  <a:pt x="45720" y="9144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 sz="1588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093258" y="4374776"/>
            <a:ext cx="80682" cy="80682"/>
          </a:xfrm>
          <a:custGeom>
            <a:avLst/>
            <a:gdLst/>
            <a:ahLst/>
            <a:cxnLst/>
            <a:rect l="l" t="t" r="r" b="b"/>
            <a:pathLst>
              <a:path w="91440" h="91439">
                <a:moveTo>
                  <a:pt x="91440" y="45720"/>
                </a:moveTo>
                <a:lnTo>
                  <a:pt x="87847" y="63536"/>
                </a:lnTo>
                <a:lnTo>
                  <a:pt x="78048" y="78066"/>
                </a:lnTo>
                <a:lnTo>
                  <a:pt x="63516" y="87853"/>
                </a:lnTo>
                <a:lnTo>
                  <a:pt x="45720" y="91440"/>
                </a:lnTo>
                <a:lnTo>
                  <a:pt x="27923" y="87853"/>
                </a:lnTo>
                <a:lnTo>
                  <a:pt x="13391" y="78066"/>
                </a:lnTo>
                <a:lnTo>
                  <a:pt x="3592" y="63536"/>
                </a:lnTo>
                <a:lnTo>
                  <a:pt x="0" y="45720"/>
                </a:lnTo>
                <a:lnTo>
                  <a:pt x="3592" y="27903"/>
                </a:lnTo>
                <a:lnTo>
                  <a:pt x="13391" y="13373"/>
                </a:lnTo>
                <a:lnTo>
                  <a:pt x="27923" y="3586"/>
                </a:lnTo>
                <a:lnTo>
                  <a:pt x="45720" y="0"/>
                </a:lnTo>
                <a:lnTo>
                  <a:pt x="63516" y="3586"/>
                </a:lnTo>
                <a:lnTo>
                  <a:pt x="78048" y="13373"/>
                </a:lnTo>
                <a:lnTo>
                  <a:pt x="87847" y="27903"/>
                </a:lnTo>
                <a:lnTo>
                  <a:pt x="91440" y="45720"/>
                </a:lnTo>
              </a:path>
            </a:pathLst>
          </a:custGeom>
          <a:ln w="10160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 sz="1588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398059" y="4652683"/>
            <a:ext cx="80682" cy="80682"/>
          </a:xfrm>
          <a:custGeom>
            <a:avLst/>
            <a:gdLst/>
            <a:ahLst/>
            <a:cxnLst/>
            <a:rect l="l" t="t" r="r" b="b"/>
            <a:pathLst>
              <a:path w="91440" h="91439">
                <a:moveTo>
                  <a:pt x="91440" y="45720"/>
                </a:moveTo>
                <a:lnTo>
                  <a:pt x="87847" y="63536"/>
                </a:lnTo>
                <a:lnTo>
                  <a:pt x="78048" y="78066"/>
                </a:lnTo>
                <a:lnTo>
                  <a:pt x="63516" y="87853"/>
                </a:lnTo>
                <a:lnTo>
                  <a:pt x="45719" y="91439"/>
                </a:lnTo>
                <a:lnTo>
                  <a:pt x="27923" y="87853"/>
                </a:lnTo>
                <a:lnTo>
                  <a:pt x="13391" y="78066"/>
                </a:lnTo>
                <a:lnTo>
                  <a:pt x="3592" y="63536"/>
                </a:lnTo>
                <a:lnTo>
                  <a:pt x="0" y="45720"/>
                </a:lnTo>
                <a:lnTo>
                  <a:pt x="3592" y="27903"/>
                </a:lnTo>
                <a:lnTo>
                  <a:pt x="13391" y="13373"/>
                </a:lnTo>
                <a:lnTo>
                  <a:pt x="27923" y="3586"/>
                </a:lnTo>
                <a:lnTo>
                  <a:pt x="45719" y="0"/>
                </a:lnTo>
                <a:lnTo>
                  <a:pt x="63516" y="3586"/>
                </a:lnTo>
                <a:lnTo>
                  <a:pt x="78048" y="13373"/>
                </a:lnTo>
                <a:lnTo>
                  <a:pt x="87847" y="27903"/>
                </a:lnTo>
                <a:lnTo>
                  <a:pt x="91440" y="45720"/>
                </a:lnTo>
              </a:path>
            </a:pathLst>
          </a:custGeom>
          <a:ln w="10160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 sz="1588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06169" y="4261586"/>
            <a:ext cx="2425513" cy="556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809" b="1" spc="146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Complex</a:t>
            </a:r>
            <a:r>
              <a:rPr sz="1809" b="1" spc="35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 </a:t>
            </a:r>
            <a:r>
              <a:rPr sz="1809" b="1" spc="168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Numbers</a:t>
            </a:r>
            <a:endParaRPr sz="1809">
              <a:solidFill>
                <a:schemeClr val="bg2">
                  <a:lumMod val="10000"/>
                </a:schemeClr>
              </a:solidFill>
              <a:latin typeface="Calibri"/>
              <a:cs typeface="Calibri"/>
            </a:endParaRPr>
          </a:p>
          <a:p>
            <a:pPr marL="315462">
              <a:spcBef>
                <a:spcPts val="18"/>
              </a:spcBef>
            </a:pPr>
            <a:r>
              <a:rPr sz="1809" b="1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a.real,</a:t>
            </a:r>
            <a:r>
              <a:rPr sz="1809" b="1" spc="-40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 </a:t>
            </a:r>
            <a:r>
              <a:rPr sz="1809" b="1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a.imag,</a:t>
            </a:r>
            <a:endParaRPr sz="1809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848931" y="4539491"/>
            <a:ext cx="1141879" cy="278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809" b="1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a.conj()</a:t>
            </a:r>
            <a:endParaRPr sz="1809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https://webvalley.fbk.eu/static/media/uploads/presentations/introductiontonumpy2.pdf</a:t>
            </a:r>
          </a:p>
        </p:txBody>
      </p:sp>
    </p:spTree>
    <p:extLst>
      <p:ext uri="{BB962C8B-B14F-4D97-AF65-F5344CB8AC3E}">
        <p14:creationId xmlns:p14="http://schemas.microsoft.com/office/powerpoint/2010/main" val="21934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528559" y="271306"/>
            <a:ext cx="9681882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871482"/>
            <a:r>
              <a:rPr spc="132" dirty="0"/>
              <a:t>NumPy</a:t>
            </a:r>
            <a:r>
              <a:rPr spc="-216" dirty="0"/>
              <a:t> </a:t>
            </a:r>
            <a:r>
              <a:rPr spc="31" dirty="0"/>
              <a:t>Functions</a:t>
            </a:r>
          </a:p>
        </p:txBody>
      </p:sp>
      <p:sp>
        <p:nvSpPr>
          <p:cNvPr id="3" name="object 3"/>
          <p:cNvSpPr/>
          <p:nvPr/>
        </p:nvSpPr>
        <p:spPr>
          <a:xfrm>
            <a:off x="2335306" y="1595706"/>
            <a:ext cx="80682" cy="80682"/>
          </a:xfrm>
          <a:custGeom>
            <a:avLst/>
            <a:gdLst/>
            <a:ahLst/>
            <a:cxnLst/>
            <a:rect l="l" t="t" r="r" b="b"/>
            <a:pathLst>
              <a:path w="91440" h="91439">
                <a:moveTo>
                  <a:pt x="45720" y="91439"/>
                </a:moveTo>
                <a:lnTo>
                  <a:pt x="27923" y="87855"/>
                </a:lnTo>
                <a:lnTo>
                  <a:pt x="13391" y="78071"/>
                </a:lnTo>
                <a:lnTo>
                  <a:pt x="3592" y="63541"/>
                </a:lnTo>
                <a:lnTo>
                  <a:pt x="0" y="45719"/>
                </a:lnTo>
                <a:lnTo>
                  <a:pt x="3592" y="27903"/>
                </a:lnTo>
                <a:lnTo>
                  <a:pt x="13391" y="13373"/>
                </a:lnTo>
                <a:lnTo>
                  <a:pt x="27923" y="3586"/>
                </a:lnTo>
                <a:lnTo>
                  <a:pt x="45720" y="0"/>
                </a:lnTo>
                <a:lnTo>
                  <a:pt x="63516" y="3586"/>
                </a:lnTo>
                <a:lnTo>
                  <a:pt x="78048" y="13373"/>
                </a:lnTo>
                <a:lnTo>
                  <a:pt x="87847" y="27903"/>
                </a:lnTo>
                <a:lnTo>
                  <a:pt x="91439" y="45719"/>
                </a:lnTo>
                <a:lnTo>
                  <a:pt x="87847" y="63541"/>
                </a:lnTo>
                <a:lnTo>
                  <a:pt x="78048" y="78071"/>
                </a:lnTo>
                <a:lnTo>
                  <a:pt x="63516" y="87855"/>
                </a:lnTo>
                <a:lnTo>
                  <a:pt x="45720" y="9143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2335306" y="1595706"/>
            <a:ext cx="80682" cy="80682"/>
          </a:xfrm>
          <a:custGeom>
            <a:avLst/>
            <a:gdLst/>
            <a:ahLst/>
            <a:cxnLst/>
            <a:rect l="l" t="t" r="r" b="b"/>
            <a:pathLst>
              <a:path w="91440" h="91439">
                <a:moveTo>
                  <a:pt x="91439" y="45719"/>
                </a:moveTo>
                <a:lnTo>
                  <a:pt x="87847" y="63541"/>
                </a:lnTo>
                <a:lnTo>
                  <a:pt x="78048" y="78071"/>
                </a:lnTo>
                <a:lnTo>
                  <a:pt x="63516" y="87855"/>
                </a:lnTo>
                <a:lnTo>
                  <a:pt x="45720" y="91439"/>
                </a:lnTo>
                <a:lnTo>
                  <a:pt x="27923" y="87855"/>
                </a:lnTo>
                <a:lnTo>
                  <a:pt x="13391" y="78071"/>
                </a:lnTo>
                <a:lnTo>
                  <a:pt x="3592" y="63541"/>
                </a:lnTo>
                <a:lnTo>
                  <a:pt x="0" y="45719"/>
                </a:lnTo>
                <a:lnTo>
                  <a:pt x="3592" y="27903"/>
                </a:lnTo>
                <a:lnTo>
                  <a:pt x="13391" y="13373"/>
                </a:lnTo>
                <a:lnTo>
                  <a:pt x="27923" y="3586"/>
                </a:lnTo>
                <a:lnTo>
                  <a:pt x="45720" y="0"/>
                </a:lnTo>
                <a:lnTo>
                  <a:pt x="63516" y="3586"/>
                </a:lnTo>
                <a:lnTo>
                  <a:pt x="78048" y="13373"/>
                </a:lnTo>
                <a:lnTo>
                  <a:pt x="87847" y="27903"/>
                </a:lnTo>
                <a:lnTo>
                  <a:pt x="91439" y="45719"/>
                </a:lnTo>
              </a:path>
            </a:pathLst>
          </a:custGeom>
          <a:ln w="10160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2640105" y="1873612"/>
            <a:ext cx="80682" cy="80682"/>
          </a:xfrm>
          <a:custGeom>
            <a:avLst/>
            <a:gdLst/>
            <a:ahLst/>
            <a:cxnLst/>
            <a:rect l="l" t="t" r="r" b="b"/>
            <a:pathLst>
              <a:path w="91440" h="91439">
                <a:moveTo>
                  <a:pt x="91440" y="45719"/>
                </a:moveTo>
                <a:lnTo>
                  <a:pt x="87847" y="63541"/>
                </a:lnTo>
                <a:lnTo>
                  <a:pt x="78048" y="78071"/>
                </a:lnTo>
                <a:lnTo>
                  <a:pt x="63516" y="87855"/>
                </a:lnTo>
                <a:lnTo>
                  <a:pt x="45720" y="91439"/>
                </a:lnTo>
                <a:lnTo>
                  <a:pt x="27923" y="87855"/>
                </a:lnTo>
                <a:lnTo>
                  <a:pt x="13391" y="78071"/>
                </a:lnTo>
                <a:lnTo>
                  <a:pt x="3592" y="63541"/>
                </a:lnTo>
                <a:lnTo>
                  <a:pt x="0" y="45719"/>
                </a:lnTo>
                <a:lnTo>
                  <a:pt x="3592" y="27903"/>
                </a:lnTo>
                <a:lnTo>
                  <a:pt x="13391" y="13373"/>
                </a:lnTo>
                <a:lnTo>
                  <a:pt x="27923" y="3586"/>
                </a:lnTo>
                <a:lnTo>
                  <a:pt x="45720" y="0"/>
                </a:lnTo>
                <a:lnTo>
                  <a:pt x="63516" y="3586"/>
                </a:lnTo>
                <a:lnTo>
                  <a:pt x="78048" y="13373"/>
                </a:lnTo>
                <a:lnTo>
                  <a:pt x="87847" y="27903"/>
                </a:lnTo>
                <a:lnTo>
                  <a:pt x="91440" y="45719"/>
                </a:lnTo>
              </a:path>
            </a:pathLst>
          </a:custGeom>
          <a:ln w="10160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/>
          <p:nvPr/>
        </p:nvSpPr>
        <p:spPr>
          <a:xfrm>
            <a:off x="5930221" y="1760433"/>
            <a:ext cx="722219" cy="278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809" b="1" spc="13" dirty="0">
                <a:latin typeface="Courier New"/>
                <a:cs typeface="Courier New"/>
              </a:rPr>
              <a:t>load,</a:t>
            </a:r>
            <a:endParaRPr sz="1809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69451" y="1760433"/>
            <a:ext cx="1141879" cy="278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809" b="1" spc="13" dirty="0">
                <a:latin typeface="Courier New"/>
                <a:cs typeface="Courier New"/>
              </a:rPr>
              <a:t>loadtxt</a:t>
            </a:r>
            <a:r>
              <a:rPr sz="1809" b="1" spc="13" dirty="0">
                <a:solidFill>
                  <a:srgbClr val="EDEDED"/>
                </a:solidFill>
                <a:latin typeface="Courier New"/>
                <a:cs typeface="Courier New"/>
              </a:rPr>
              <a:t>,</a:t>
            </a:r>
            <a:endParaRPr sz="1809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28309" y="1760433"/>
            <a:ext cx="722219" cy="278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809" b="1" spc="13" dirty="0">
                <a:latin typeface="Courier New"/>
                <a:cs typeface="Courier New"/>
              </a:rPr>
              <a:t>save</a:t>
            </a:r>
            <a:r>
              <a:rPr sz="1809" b="1" spc="13" dirty="0">
                <a:solidFill>
                  <a:srgbClr val="EDEDED"/>
                </a:solidFill>
                <a:latin typeface="Courier New"/>
                <a:cs typeface="Courier New"/>
              </a:rPr>
              <a:t>,</a:t>
            </a:r>
            <a:endParaRPr sz="1809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67539" y="1760433"/>
            <a:ext cx="1001806" cy="278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809" b="1" spc="13" dirty="0">
                <a:latin typeface="Courier New"/>
                <a:cs typeface="Courier New"/>
              </a:rPr>
              <a:t>savetxt</a:t>
            </a:r>
            <a:endParaRPr sz="1809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35306" y="2312883"/>
            <a:ext cx="80682" cy="80682"/>
          </a:xfrm>
          <a:custGeom>
            <a:avLst/>
            <a:gdLst/>
            <a:ahLst/>
            <a:cxnLst/>
            <a:rect l="l" t="t" r="r" b="b"/>
            <a:pathLst>
              <a:path w="91440" h="91439">
                <a:moveTo>
                  <a:pt x="45720" y="91439"/>
                </a:moveTo>
                <a:lnTo>
                  <a:pt x="27923" y="87855"/>
                </a:lnTo>
                <a:lnTo>
                  <a:pt x="13391" y="78071"/>
                </a:lnTo>
                <a:lnTo>
                  <a:pt x="3592" y="63541"/>
                </a:lnTo>
                <a:lnTo>
                  <a:pt x="0" y="45719"/>
                </a:lnTo>
                <a:lnTo>
                  <a:pt x="3592" y="27903"/>
                </a:lnTo>
                <a:lnTo>
                  <a:pt x="13391" y="13373"/>
                </a:lnTo>
                <a:lnTo>
                  <a:pt x="27923" y="3586"/>
                </a:lnTo>
                <a:lnTo>
                  <a:pt x="45720" y="0"/>
                </a:lnTo>
                <a:lnTo>
                  <a:pt x="63516" y="3586"/>
                </a:lnTo>
                <a:lnTo>
                  <a:pt x="78048" y="13373"/>
                </a:lnTo>
                <a:lnTo>
                  <a:pt x="87847" y="27903"/>
                </a:lnTo>
                <a:lnTo>
                  <a:pt x="91439" y="45719"/>
                </a:lnTo>
                <a:lnTo>
                  <a:pt x="87847" y="63541"/>
                </a:lnTo>
                <a:lnTo>
                  <a:pt x="78048" y="78071"/>
                </a:lnTo>
                <a:lnTo>
                  <a:pt x="63516" y="87855"/>
                </a:lnTo>
                <a:lnTo>
                  <a:pt x="45720" y="9143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2335306" y="2312883"/>
            <a:ext cx="80682" cy="80682"/>
          </a:xfrm>
          <a:custGeom>
            <a:avLst/>
            <a:gdLst/>
            <a:ahLst/>
            <a:cxnLst/>
            <a:rect l="l" t="t" r="r" b="b"/>
            <a:pathLst>
              <a:path w="91440" h="91439">
                <a:moveTo>
                  <a:pt x="91439" y="45719"/>
                </a:moveTo>
                <a:lnTo>
                  <a:pt x="87847" y="63541"/>
                </a:lnTo>
                <a:lnTo>
                  <a:pt x="78048" y="78071"/>
                </a:lnTo>
                <a:lnTo>
                  <a:pt x="63516" y="87855"/>
                </a:lnTo>
                <a:lnTo>
                  <a:pt x="45720" y="91439"/>
                </a:lnTo>
                <a:lnTo>
                  <a:pt x="27923" y="87855"/>
                </a:lnTo>
                <a:lnTo>
                  <a:pt x="13391" y="78071"/>
                </a:lnTo>
                <a:lnTo>
                  <a:pt x="3592" y="63541"/>
                </a:lnTo>
                <a:lnTo>
                  <a:pt x="0" y="45719"/>
                </a:lnTo>
                <a:lnTo>
                  <a:pt x="3592" y="27903"/>
                </a:lnTo>
                <a:lnTo>
                  <a:pt x="13391" y="13373"/>
                </a:lnTo>
                <a:lnTo>
                  <a:pt x="27923" y="3586"/>
                </a:lnTo>
                <a:lnTo>
                  <a:pt x="45720" y="0"/>
                </a:lnTo>
                <a:lnTo>
                  <a:pt x="63516" y="3586"/>
                </a:lnTo>
                <a:lnTo>
                  <a:pt x="78048" y="13373"/>
                </a:lnTo>
                <a:lnTo>
                  <a:pt x="87847" y="27903"/>
                </a:lnTo>
                <a:lnTo>
                  <a:pt x="91439" y="45719"/>
                </a:lnTo>
              </a:path>
            </a:pathLst>
          </a:custGeom>
          <a:ln w="10160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 txBox="1"/>
          <p:nvPr/>
        </p:nvSpPr>
        <p:spPr>
          <a:xfrm>
            <a:off x="2548216" y="1482516"/>
            <a:ext cx="3264834" cy="1001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809" b="1" spc="101" dirty="0">
                <a:latin typeface="Calibri"/>
                <a:cs typeface="Calibri"/>
              </a:rPr>
              <a:t>Data</a:t>
            </a:r>
            <a:r>
              <a:rPr sz="1809" b="1" spc="-9" dirty="0">
                <a:latin typeface="Calibri"/>
                <a:cs typeface="Calibri"/>
              </a:rPr>
              <a:t> </a:t>
            </a:r>
            <a:r>
              <a:rPr sz="1809" b="1" spc="40" dirty="0">
                <a:latin typeface="Calibri"/>
                <a:cs typeface="Calibri"/>
              </a:rPr>
              <a:t>I/O</a:t>
            </a:r>
            <a:endParaRPr sz="1809" dirty="0">
              <a:latin typeface="Calibri"/>
              <a:cs typeface="Calibri"/>
            </a:endParaRPr>
          </a:p>
          <a:p>
            <a:pPr marL="316023">
              <a:spcBef>
                <a:spcPts val="18"/>
              </a:spcBef>
            </a:pPr>
            <a:r>
              <a:rPr sz="1809" b="1" spc="13" dirty="0">
                <a:latin typeface="Courier New"/>
                <a:cs typeface="Courier New"/>
              </a:rPr>
              <a:t>fromfile,</a:t>
            </a:r>
            <a:r>
              <a:rPr sz="1809" b="1" spc="-26" dirty="0">
                <a:latin typeface="Courier New"/>
                <a:cs typeface="Courier New"/>
              </a:rPr>
              <a:t> </a:t>
            </a:r>
            <a:r>
              <a:rPr sz="1809" b="1" spc="13" dirty="0">
                <a:latin typeface="Courier New"/>
                <a:cs typeface="Courier New"/>
              </a:rPr>
              <a:t>genfromtxt,</a:t>
            </a:r>
            <a:endParaRPr sz="1809" dirty="0">
              <a:latin typeface="Courier New"/>
              <a:cs typeface="Courier New"/>
            </a:endParaRPr>
          </a:p>
          <a:p>
            <a:pPr marL="11206">
              <a:spcBef>
                <a:spcPts val="1288"/>
              </a:spcBef>
            </a:pPr>
            <a:r>
              <a:rPr sz="1809" b="1" spc="115" dirty="0">
                <a:latin typeface="Calibri"/>
                <a:cs typeface="Calibri"/>
              </a:rPr>
              <a:t>Mesh</a:t>
            </a:r>
            <a:r>
              <a:rPr sz="1809" b="1" spc="22" dirty="0">
                <a:latin typeface="Calibri"/>
                <a:cs typeface="Calibri"/>
              </a:rPr>
              <a:t> </a:t>
            </a:r>
            <a:r>
              <a:rPr sz="1809" b="1" spc="110" dirty="0">
                <a:latin typeface="Calibri"/>
                <a:cs typeface="Calibri"/>
              </a:rPr>
              <a:t>Creation</a:t>
            </a:r>
            <a:endParaRPr sz="1809" dirty="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40105" y="2590789"/>
            <a:ext cx="80682" cy="80682"/>
          </a:xfrm>
          <a:custGeom>
            <a:avLst/>
            <a:gdLst/>
            <a:ahLst/>
            <a:cxnLst/>
            <a:rect l="l" t="t" r="r" b="b"/>
            <a:pathLst>
              <a:path w="91440" h="91439">
                <a:moveTo>
                  <a:pt x="91440" y="45719"/>
                </a:moveTo>
                <a:lnTo>
                  <a:pt x="87847" y="63541"/>
                </a:lnTo>
                <a:lnTo>
                  <a:pt x="78048" y="78071"/>
                </a:lnTo>
                <a:lnTo>
                  <a:pt x="63516" y="87855"/>
                </a:lnTo>
                <a:lnTo>
                  <a:pt x="45720" y="91439"/>
                </a:lnTo>
                <a:lnTo>
                  <a:pt x="27923" y="87855"/>
                </a:lnTo>
                <a:lnTo>
                  <a:pt x="13391" y="78071"/>
                </a:lnTo>
                <a:lnTo>
                  <a:pt x="3592" y="63541"/>
                </a:lnTo>
                <a:lnTo>
                  <a:pt x="0" y="45719"/>
                </a:lnTo>
                <a:lnTo>
                  <a:pt x="3592" y="27903"/>
                </a:lnTo>
                <a:lnTo>
                  <a:pt x="13391" y="13373"/>
                </a:lnTo>
                <a:lnTo>
                  <a:pt x="27923" y="3586"/>
                </a:lnTo>
                <a:lnTo>
                  <a:pt x="45720" y="0"/>
                </a:lnTo>
                <a:lnTo>
                  <a:pt x="63516" y="3586"/>
                </a:lnTo>
                <a:lnTo>
                  <a:pt x="78048" y="13373"/>
                </a:lnTo>
                <a:lnTo>
                  <a:pt x="87847" y="27903"/>
                </a:lnTo>
                <a:lnTo>
                  <a:pt x="91440" y="45719"/>
                </a:lnTo>
              </a:path>
            </a:pathLst>
          </a:custGeom>
          <a:ln w="10160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2335306" y="3030059"/>
            <a:ext cx="80682" cy="80682"/>
          </a:xfrm>
          <a:custGeom>
            <a:avLst/>
            <a:gdLst/>
            <a:ahLst/>
            <a:cxnLst/>
            <a:rect l="l" t="t" r="r" b="b"/>
            <a:pathLst>
              <a:path w="91440" h="91439">
                <a:moveTo>
                  <a:pt x="45720" y="91439"/>
                </a:moveTo>
                <a:lnTo>
                  <a:pt x="27923" y="87855"/>
                </a:lnTo>
                <a:lnTo>
                  <a:pt x="13391" y="78071"/>
                </a:lnTo>
                <a:lnTo>
                  <a:pt x="3592" y="63541"/>
                </a:lnTo>
                <a:lnTo>
                  <a:pt x="0" y="45720"/>
                </a:lnTo>
                <a:lnTo>
                  <a:pt x="3592" y="27903"/>
                </a:lnTo>
                <a:lnTo>
                  <a:pt x="13391" y="13373"/>
                </a:lnTo>
                <a:lnTo>
                  <a:pt x="27923" y="3586"/>
                </a:lnTo>
                <a:lnTo>
                  <a:pt x="45720" y="0"/>
                </a:lnTo>
                <a:lnTo>
                  <a:pt x="63516" y="3586"/>
                </a:lnTo>
                <a:lnTo>
                  <a:pt x="78048" y="13373"/>
                </a:lnTo>
                <a:lnTo>
                  <a:pt x="87847" y="27903"/>
                </a:lnTo>
                <a:lnTo>
                  <a:pt x="91439" y="45720"/>
                </a:lnTo>
                <a:lnTo>
                  <a:pt x="87847" y="63541"/>
                </a:lnTo>
                <a:lnTo>
                  <a:pt x="78048" y="78071"/>
                </a:lnTo>
                <a:lnTo>
                  <a:pt x="63516" y="87855"/>
                </a:lnTo>
                <a:lnTo>
                  <a:pt x="45720" y="9143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2335306" y="3030059"/>
            <a:ext cx="80682" cy="80682"/>
          </a:xfrm>
          <a:custGeom>
            <a:avLst/>
            <a:gdLst/>
            <a:ahLst/>
            <a:cxnLst/>
            <a:rect l="l" t="t" r="r" b="b"/>
            <a:pathLst>
              <a:path w="91440" h="91439">
                <a:moveTo>
                  <a:pt x="91439" y="45720"/>
                </a:moveTo>
                <a:lnTo>
                  <a:pt x="87847" y="63541"/>
                </a:lnTo>
                <a:lnTo>
                  <a:pt x="78048" y="78071"/>
                </a:lnTo>
                <a:lnTo>
                  <a:pt x="63516" y="87855"/>
                </a:lnTo>
                <a:lnTo>
                  <a:pt x="45720" y="91439"/>
                </a:lnTo>
                <a:lnTo>
                  <a:pt x="27923" y="87855"/>
                </a:lnTo>
                <a:lnTo>
                  <a:pt x="13391" y="78071"/>
                </a:lnTo>
                <a:lnTo>
                  <a:pt x="3592" y="63541"/>
                </a:lnTo>
                <a:lnTo>
                  <a:pt x="0" y="45720"/>
                </a:lnTo>
                <a:lnTo>
                  <a:pt x="3592" y="27903"/>
                </a:lnTo>
                <a:lnTo>
                  <a:pt x="13391" y="13373"/>
                </a:lnTo>
                <a:lnTo>
                  <a:pt x="27923" y="3586"/>
                </a:lnTo>
                <a:lnTo>
                  <a:pt x="45720" y="0"/>
                </a:lnTo>
                <a:lnTo>
                  <a:pt x="63516" y="3586"/>
                </a:lnTo>
                <a:lnTo>
                  <a:pt x="78048" y="13373"/>
                </a:lnTo>
                <a:lnTo>
                  <a:pt x="87847" y="27903"/>
                </a:lnTo>
                <a:lnTo>
                  <a:pt x="91439" y="45720"/>
                </a:lnTo>
              </a:path>
            </a:pathLst>
          </a:custGeom>
          <a:ln w="10160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2640105" y="3307965"/>
            <a:ext cx="80682" cy="80682"/>
          </a:xfrm>
          <a:custGeom>
            <a:avLst/>
            <a:gdLst/>
            <a:ahLst/>
            <a:cxnLst/>
            <a:rect l="l" t="t" r="r" b="b"/>
            <a:pathLst>
              <a:path w="91440" h="91439">
                <a:moveTo>
                  <a:pt x="91440" y="45719"/>
                </a:moveTo>
                <a:lnTo>
                  <a:pt x="87847" y="63541"/>
                </a:lnTo>
                <a:lnTo>
                  <a:pt x="78048" y="78071"/>
                </a:lnTo>
                <a:lnTo>
                  <a:pt x="63516" y="87855"/>
                </a:lnTo>
                <a:lnTo>
                  <a:pt x="45720" y="91439"/>
                </a:lnTo>
                <a:lnTo>
                  <a:pt x="27923" y="87855"/>
                </a:lnTo>
                <a:lnTo>
                  <a:pt x="13391" y="78071"/>
                </a:lnTo>
                <a:lnTo>
                  <a:pt x="3592" y="63541"/>
                </a:lnTo>
                <a:lnTo>
                  <a:pt x="0" y="45719"/>
                </a:lnTo>
                <a:lnTo>
                  <a:pt x="3592" y="27903"/>
                </a:lnTo>
                <a:lnTo>
                  <a:pt x="13391" y="13373"/>
                </a:lnTo>
                <a:lnTo>
                  <a:pt x="27923" y="3586"/>
                </a:lnTo>
                <a:lnTo>
                  <a:pt x="45720" y="0"/>
                </a:lnTo>
                <a:lnTo>
                  <a:pt x="63516" y="3586"/>
                </a:lnTo>
                <a:lnTo>
                  <a:pt x="78048" y="13373"/>
                </a:lnTo>
                <a:lnTo>
                  <a:pt x="87847" y="27903"/>
                </a:lnTo>
                <a:lnTo>
                  <a:pt x="91440" y="45719"/>
                </a:lnTo>
              </a:path>
            </a:pathLst>
          </a:custGeom>
          <a:ln w="10160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 txBox="1"/>
          <p:nvPr/>
        </p:nvSpPr>
        <p:spPr>
          <a:xfrm>
            <a:off x="2548216" y="2477598"/>
            <a:ext cx="4243668" cy="1001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6023"/>
            <a:r>
              <a:rPr sz="1809" b="1" spc="13" dirty="0">
                <a:latin typeface="Courier New"/>
                <a:cs typeface="Courier New"/>
              </a:rPr>
              <a:t>mgrid, meshgrid,</a:t>
            </a:r>
            <a:r>
              <a:rPr sz="1809" b="1" spc="-26" dirty="0">
                <a:latin typeface="Courier New"/>
                <a:cs typeface="Courier New"/>
              </a:rPr>
              <a:t> </a:t>
            </a:r>
            <a:r>
              <a:rPr sz="1809" b="1" spc="13" dirty="0">
                <a:latin typeface="Courier New"/>
                <a:cs typeface="Courier New"/>
              </a:rPr>
              <a:t>ogrid</a:t>
            </a:r>
            <a:endParaRPr sz="1809" dirty="0">
              <a:latin typeface="Courier New"/>
              <a:cs typeface="Courier New"/>
            </a:endParaRPr>
          </a:p>
          <a:p>
            <a:pPr marL="11206">
              <a:spcBef>
                <a:spcPts val="1288"/>
              </a:spcBef>
            </a:pPr>
            <a:r>
              <a:rPr sz="1809" b="1" spc="93" dirty="0">
                <a:latin typeface="Calibri"/>
                <a:cs typeface="Calibri"/>
              </a:rPr>
              <a:t>Manipulation</a:t>
            </a:r>
            <a:endParaRPr sz="1809" dirty="0">
              <a:latin typeface="Calibri"/>
              <a:cs typeface="Calibri"/>
            </a:endParaRPr>
          </a:p>
          <a:p>
            <a:pPr marL="316023">
              <a:spcBef>
                <a:spcPts val="18"/>
              </a:spcBef>
            </a:pPr>
            <a:r>
              <a:rPr sz="1809" b="1" spc="13" dirty="0">
                <a:latin typeface="Courier New"/>
                <a:cs typeface="Courier New"/>
              </a:rPr>
              <a:t>einsum, hstack, take,</a:t>
            </a:r>
            <a:r>
              <a:rPr sz="1809" b="1" spc="-13" dirty="0">
                <a:latin typeface="Courier New"/>
                <a:cs typeface="Courier New"/>
              </a:rPr>
              <a:t> </a:t>
            </a:r>
            <a:r>
              <a:rPr sz="1809" b="1" spc="13" dirty="0">
                <a:latin typeface="Courier New"/>
                <a:cs typeface="Courier New"/>
              </a:rPr>
              <a:t>vstack</a:t>
            </a:r>
            <a:endParaRPr sz="1809" dirty="0">
              <a:latin typeface="Courier New"/>
              <a:cs typeface="Courier New"/>
            </a:endParaRPr>
          </a:p>
        </p:txBody>
      </p:sp>
      <p:sp>
        <p:nvSpPr>
          <p:cNvPr id="18" name="object 10"/>
          <p:cNvSpPr txBox="1">
            <a:spLocks/>
          </p:cNvSpPr>
          <p:nvPr/>
        </p:nvSpPr>
        <p:spPr>
          <a:xfrm>
            <a:off x="1743264" y="3603503"/>
            <a:ext cx="7555904" cy="254403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/>
                <a:ea typeface="+mj-ea"/>
                <a:cs typeface="Helvetica"/>
              </a:defRPr>
            </a:lvl1pPr>
          </a:lstStyle>
          <a:p>
            <a:pPr marL="163054"/>
            <a:r>
              <a:rPr lang="en-US" spc="62" dirty="0" smtClean="0"/>
              <a:t>Array</a:t>
            </a:r>
            <a:r>
              <a:rPr lang="en-US" spc="-243" dirty="0" smtClean="0"/>
              <a:t> </a:t>
            </a:r>
            <a:r>
              <a:rPr lang="en-US" spc="-26" dirty="0" smtClean="0"/>
              <a:t>Subclasses</a:t>
            </a:r>
          </a:p>
          <a:p>
            <a:pPr marL="354106" marR="4483" indent="-342900">
              <a:lnSpc>
                <a:spcPct val="139800"/>
              </a:lnSpc>
              <a:spcBef>
                <a:spcPts val="644"/>
              </a:spcBef>
              <a:buFont typeface="Arial" panose="020B0604020202020204" pitchFamily="34" charset="0"/>
              <a:buChar char="•"/>
            </a:pPr>
            <a:r>
              <a:rPr lang="en-US" sz="1809" b="1" spc="101" dirty="0">
                <a:solidFill>
                  <a:schemeClr val="tx1"/>
                </a:solidFill>
                <a:effectLst/>
                <a:latin typeface="Calibri"/>
                <a:ea typeface="+mn-ea"/>
                <a:cs typeface="Calibri"/>
              </a:rPr>
              <a:t>numpy.ma — Masked arrays  </a:t>
            </a:r>
            <a:endParaRPr lang="en-US" sz="1809" b="1" spc="101" dirty="0" smtClean="0">
              <a:solidFill>
                <a:schemeClr val="tx1"/>
              </a:solidFill>
              <a:effectLst/>
              <a:latin typeface="Calibri"/>
              <a:ea typeface="+mn-ea"/>
              <a:cs typeface="Calibri"/>
            </a:endParaRPr>
          </a:p>
          <a:p>
            <a:pPr marL="354106" marR="4483" indent="-342900">
              <a:lnSpc>
                <a:spcPct val="139800"/>
              </a:lnSpc>
              <a:spcBef>
                <a:spcPts val="644"/>
              </a:spcBef>
              <a:buFont typeface="Arial" panose="020B0604020202020204" pitchFamily="34" charset="0"/>
              <a:buChar char="•"/>
            </a:pPr>
            <a:r>
              <a:rPr lang="en-US" sz="1809" b="1" spc="101" dirty="0" err="1" smtClean="0">
                <a:solidFill>
                  <a:schemeClr val="tx1"/>
                </a:solidFill>
                <a:effectLst/>
                <a:latin typeface="Calibri"/>
                <a:ea typeface="+mn-ea"/>
                <a:cs typeface="Calibri"/>
              </a:rPr>
              <a:t>numpy.matrix</a:t>
            </a:r>
            <a:r>
              <a:rPr lang="en-US" sz="1809" b="1" spc="101" dirty="0" smtClean="0">
                <a:solidFill>
                  <a:schemeClr val="tx1"/>
                </a:solidFill>
                <a:effectLst/>
                <a:latin typeface="Calibri"/>
                <a:ea typeface="+mn-ea"/>
                <a:cs typeface="Calibri"/>
              </a:rPr>
              <a:t> </a:t>
            </a:r>
            <a:r>
              <a:rPr lang="en-US" sz="1809" b="1" spc="101" dirty="0">
                <a:solidFill>
                  <a:schemeClr val="tx1"/>
                </a:solidFill>
                <a:effectLst/>
                <a:latin typeface="Calibri"/>
                <a:ea typeface="+mn-ea"/>
                <a:cs typeface="Calibri"/>
              </a:rPr>
              <a:t>— Matrix operators  </a:t>
            </a:r>
            <a:endParaRPr lang="en-US" sz="1809" b="1" spc="101" dirty="0" smtClean="0">
              <a:solidFill>
                <a:schemeClr val="tx1"/>
              </a:solidFill>
              <a:effectLst/>
              <a:latin typeface="Calibri"/>
              <a:ea typeface="+mn-ea"/>
              <a:cs typeface="Calibri"/>
            </a:endParaRPr>
          </a:p>
          <a:p>
            <a:pPr marL="354106" marR="4483" indent="-342900">
              <a:lnSpc>
                <a:spcPct val="139800"/>
              </a:lnSpc>
              <a:spcBef>
                <a:spcPts val="644"/>
              </a:spcBef>
              <a:buFont typeface="Arial" panose="020B0604020202020204" pitchFamily="34" charset="0"/>
              <a:buChar char="•"/>
            </a:pPr>
            <a:r>
              <a:rPr lang="en-US" sz="1809" b="1" spc="101" dirty="0" err="1" smtClean="0">
                <a:solidFill>
                  <a:schemeClr val="tx1"/>
                </a:solidFill>
                <a:effectLst/>
                <a:latin typeface="Calibri"/>
                <a:ea typeface="+mn-ea"/>
                <a:cs typeface="Calibri"/>
              </a:rPr>
              <a:t>numpy.memmap</a:t>
            </a:r>
            <a:r>
              <a:rPr lang="en-US" sz="1809" b="1" spc="101" dirty="0" smtClean="0">
                <a:solidFill>
                  <a:schemeClr val="tx1"/>
                </a:solidFill>
                <a:effectLst/>
                <a:latin typeface="Calibri"/>
                <a:ea typeface="+mn-ea"/>
                <a:cs typeface="Calibri"/>
              </a:rPr>
              <a:t> </a:t>
            </a:r>
            <a:r>
              <a:rPr lang="en-US" sz="1809" b="1" spc="101" dirty="0">
                <a:solidFill>
                  <a:schemeClr val="tx1"/>
                </a:solidFill>
                <a:effectLst/>
                <a:latin typeface="Calibri"/>
                <a:ea typeface="+mn-ea"/>
                <a:cs typeface="Calibri"/>
              </a:rPr>
              <a:t>— Memory-mapped arrays  </a:t>
            </a:r>
            <a:endParaRPr lang="en-US" sz="1809" b="1" spc="101" dirty="0" smtClean="0">
              <a:solidFill>
                <a:schemeClr val="tx1"/>
              </a:solidFill>
              <a:effectLst/>
              <a:latin typeface="Calibri"/>
              <a:ea typeface="+mn-ea"/>
              <a:cs typeface="Calibri"/>
            </a:endParaRPr>
          </a:p>
          <a:p>
            <a:pPr marL="354106" marR="4483" indent="-342900">
              <a:lnSpc>
                <a:spcPct val="139800"/>
              </a:lnSpc>
              <a:spcBef>
                <a:spcPts val="644"/>
              </a:spcBef>
              <a:buFont typeface="Arial" panose="020B0604020202020204" pitchFamily="34" charset="0"/>
              <a:buChar char="•"/>
            </a:pPr>
            <a:r>
              <a:rPr lang="en-US" sz="1809" b="1" spc="101" dirty="0" err="1" smtClean="0">
                <a:solidFill>
                  <a:schemeClr val="tx1"/>
                </a:solidFill>
                <a:effectLst/>
                <a:latin typeface="Calibri"/>
                <a:ea typeface="+mn-ea"/>
                <a:cs typeface="Calibri"/>
              </a:rPr>
              <a:t>numpy.recarray</a:t>
            </a:r>
            <a:r>
              <a:rPr lang="en-US" sz="1809" b="1" spc="101" dirty="0" smtClean="0">
                <a:solidFill>
                  <a:schemeClr val="tx1"/>
                </a:solidFill>
                <a:effectLst/>
                <a:latin typeface="Calibri"/>
                <a:ea typeface="+mn-ea"/>
                <a:cs typeface="Calibri"/>
              </a:rPr>
              <a:t> </a:t>
            </a:r>
            <a:r>
              <a:rPr lang="en-US" sz="1809" b="1" spc="101" dirty="0">
                <a:solidFill>
                  <a:schemeClr val="tx1"/>
                </a:solidFill>
                <a:effectLst/>
                <a:latin typeface="Calibri"/>
                <a:ea typeface="+mn-ea"/>
                <a:cs typeface="Calibri"/>
              </a:rPr>
              <a:t>— Record arrays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https://webvalley.fbk.eu/static/media/uploads/presentations/introductiontonumpy2.pdf</a:t>
            </a:r>
          </a:p>
        </p:txBody>
      </p:sp>
    </p:spTree>
    <p:extLst>
      <p:ext uri="{BB962C8B-B14F-4D97-AF65-F5344CB8AC3E}">
        <p14:creationId xmlns:p14="http://schemas.microsoft.com/office/powerpoint/2010/main" val="222967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54538" y="306903"/>
            <a:ext cx="9681882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624940"/>
            <a:r>
              <a:rPr spc="132" dirty="0"/>
              <a:t>Other</a:t>
            </a:r>
            <a:r>
              <a:rPr spc="-159" dirty="0"/>
              <a:t> </a:t>
            </a:r>
            <a:r>
              <a:rPr spc="57" dirty="0"/>
              <a:t>Subpackages</a:t>
            </a:r>
          </a:p>
        </p:txBody>
      </p:sp>
      <p:sp>
        <p:nvSpPr>
          <p:cNvPr id="3" name="object 3"/>
          <p:cNvSpPr/>
          <p:nvPr/>
        </p:nvSpPr>
        <p:spPr>
          <a:xfrm>
            <a:off x="2093258" y="1604682"/>
            <a:ext cx="80682" cy="80682"/>
          </a:xfrm>
          <a:custGeom>
            <a:avLst/>
            <a:gdLst/>
            <a:ahLst/>
            <a:cxnLst/>
            <a:rect l="l" t="t" r="r" b="b"/>
            <a:pathLst>
              <a:path w="91440" h="91439">
                <a:moveTo>
                  <a:pt x="45720" y="91440"/>
                </a:moveTo>
                <a:lnTo>
                  <a:pt x="27923" y="87853"/>
                </a:lnTo>
                <a:lnTo>
                  <a:pt x="13391" y="78066"/>
                </a:lnTo>
                <a:lnTo>
                  <a:pt x="3592" y="63536"/>
                </a:lnTo>
                <a:lnTo>
                  <a:pt x="0" y="45720"/>
                </a:lnTo>
                <a:lnTo>
                  <a:pt x="3592" y="27903"/>
                </a:lnTo>
                <a:lnTo>
                  <a:pt x="13391" y="13373"/>
                </a:lnTo>
                <a:lnTo>
                  <a:pt x="27923" y="3586"/>
                </a:lnTo>
                <a:lnTo>
                  <a:pt x="45720" y="0"/>
                </a:lnTo>
                <a:lnTo>
                  <a:pt x="63516" y="3586"/>
                </a:lnTo>
                <a:lnTo>
                  <a:pt x="78048" y="13373"/>
                </a:lnTo>
                <a:lnTo>
                  <a:pt x="87847" y="27903"/>
                </a:lnTo>
                <a:lnTo>
                  <a:pt x="91440" y="45720"/>
                </a:lnTo>
                <a:lnTo>
                  <a:pt x="87847" y="63536"/>
                </a:lnTo>
                <a:lnTo>
                  <a:pt x="78048" y="78066"/>
                </a:lnTo>
                <a:lnTo>
                  <a:pt x="63516" y="87853"/>
                </a:lnTo>
                <a:lnTo>
                  <a:pt x="45720" y="9144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2093258" y="1604682"/>
            <a:ext cx="80682" cy="80682"/>
          </a:xfrm>
          <a:custGeom>
            <a:avLst/>
            <a:gdLst/>
            <a:ahLst/>
            <a:cxnLst/>
            <a:rect l="l" t="t" r="r" b="b"/>
            <a:pathLst>
              <a:path w="91440" h="91439">
                <a:moveTo>
                  <a:pt x="91440" y="45720"/>
                </a:moveTo>
                <a:lnTo>
                  <a:pt x="87847" y="63536"/>
                </a:lnTo>
                <a:lnTo>
                  <a:pt x="78048" y="78066"/>
                </a:lnTo>
                <a:lnTo>
                  <a:pt x="63516" y="87853"/>
                </a:lnTo>
                <a:lnTo>
                  <a:pt x="45720" y="91440"/>
                </a:lnTo>
                <a:lnTo>
                  <a:pt x="27923" y="87853"/>
                </a:lnTo>
                <a:lnTo>
                  <a:pt x="13391" y="78066"/>
                </a:lnTo>
                <a:lnTo>
                  <a:pt x="3592" y="63536"/>
                </a:lnTo>
                <a:lnTo>
                  <a:pt x="0" y="45720"/>
                </a:lnTo>
                <a:lnTo>
                  <a:pt x="3592" y="27903"/>
                </a:lnTo>
                <a:lnTo>
                  <a:pt x="13391" y="13373"/>
                </a:lnTo>
                <a:lnTo>
                  <a:pt x="27923" y="3586"/>
                </a:lnTo>
                <a:lnTo>
                  <a:pt x="45720" y="0"/>
                </a:lnTo>
                <a:lnTo>
                  <a:pt x="63516" y="3586"/>
                </a:lnTo>
                <a:lnTo>
                  <a:pt x="78048" y="13373"/>
                </a:lnTo>
                <a:lnTo>
                  <a:pt x="87847" y="27903"/>
                </a:lnTo>
                <a:lnTo>
                  <a:pt x="91440" y="45720"/>
                </a:lnTo>
              </a:path>
            </a:pathLst>
          </a:custGeom>
          <a:ln w="10160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2093258" y="2052917"/>
            <a:ext cx="80682" cy="80682"/>
          </a:xfrm>
          <a:custGeom>
            <a:avLst/>
            <a:gdLst/>
            <a:ahLst/>
            <a:cxnLst/>
            <a:rect l="l" t="t" r="r" b="b"/>
            <a:pathLst>
              <a:path w="91440" h="91439">
                <a:moveTo>
                  <a:pt x="45720" y="91440"/>
                </a:moveTo>
                <a:lnTo>
                  <a:pt x="27923" y="87853"/>
                </a:lnTo>
                <a:lnTo>
                  <a:pt x="13391" y="78066"/>
                </a:lnTo>
                <a:lnTo>
                  <a:pt x="3592" y="63536"/>
                </a:lnTo>
                <a:lnTo>
                  <a:pt x="0" y="45720"/>
                </a:lnTo>
                <a:lnTo>
                  <a:pt x="3592" y="27903"/>
                </a:lnTo>
                <a:lnTo>
                  <a:pt x="13391" y="13373"/>
                </a:lnTo>
                <a:lnTo>
                  <a:pt x="27923" y="3586"/>
                </a:lnTo>
                <a:lnTo>
                  <a:pt x="45720" y="0"/>
                </a:lnTo>
                <a:lnTo>
                  <a:pt x="63516" y="3586"/>
                </a:lnTo>
                <a:lnTo>
                  <a:pt x="78048" y="13373"/>
                </a:lnTo>
                <a:lnTo>
                  <a:pt x="87847" y="27903"/>
                </a:lnTo>
                <a:lnTo>
                  <a:pt x="91440" y="45720"/>
                </a:lnTo>
                <a:lnTo>
                  <a:pt x="87847" y="63536"/>
                </a:lnTo>
                <a:lnTo>
                  <a:pt x="78048" y="78066"/>
                </a:lnTo>
                <a:lnTo>
                  <a:pt x="63516" y="87853"/>
                </a:lnTo>
                <a:lnTo>
                  <a:pt x="45720" y="9144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2093258" y="2052917"/>
            <a:ext cx="80682" cy="80682"/>
          </a:xfrm>
          <a:custGeom>
            <a:avLst/>
            <a:gdLst/>
            <a:ahLst/>
            <a:cxnLst/>
            <a:rect l="l" t="t" r="r" b="b"/>
            <a:pathLst>
              <a:path w="91440" h="91439">
                <a:moveTo>
                  <a:pt x="91440" y="45720"/>
                </a:moveTo>
                <a:lnTo>
                  <a:pt x="87847" y="63536"/>
                </a:lnTo>
                <a:lnTo>
                  <a:pt x="78048" y="78066"/>
                </a:lnTo>
                <a:lnTo>
                  <a:pt x="63516" y="87853"/>
                </a:lnTo>
                <a:lnTo>
                  <a:pt x="45720" y="91440"/>
                </a:lnTo>
                <a:lnTo>
                  <a:pt x="27923" y="87853"/>
                </a:lnTo>
                <a:lnTo>
                  <a:pt x="13391" y="78066"/>
                </a:lnTo>
                <a:lnTo>
                  <a:pt x="3592" y="63536"/>
                </a:lnTo>
                <a:lnTo>
                  <a:pt x="0" y="45720"/>
                </a:lnTo>
                <a:lnTo>
                  <a:pt x="3592" y="27903"/>
                </a:lnTo>
                <a:lnTo>
                  <a:pt x="13391" y="13373"/>
                </a:lnTo>
                <a:lnTo>
                  <a:pt x="27923" y="3586"/>
                </a:lnTo>
                <a:lnTo>
                  <a:pt x="45720" y="0"/>
                </a:lnTo>
                <a:lnTo>
                  <a:pt x="63516" y="3586"/>
                </a:lnTo>
                <a:lnTo>
                  <a:pt x="78048" y="13373"/>
                </a:lnTo>
                <a:lnTo>
                  <a:pt x="87847" y="27903"/>
                </a:lnTo>
                <a:lnTo>
                  <a:pt x="91440" y="45720"/>
                </a:lnTo>
              </a:path>
            </a:pathLst>
          </a:custGeom>
          <a:ln w="10160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2093258" y="2501152"/>
            <a:ext cx="80682" cy="80682"/>
          </a:xfrm>
          <a:custGeom>
            <a:avLst/>
            <a:gdLst/>
            <a:ahLst/>
            <a:cxnLst/>
            <a:rect l="l" t="t" r="r" b="b"/>
            <a:pathLst>
              <a:path w="91440" h="91439">
                <a:moveTo>
                  <a:pt x="45720" y="91440"/>
                </a:moveTo>
                <a:lnTo>
                  <a:pt x="27923" y="87853"/>
                </a:lnTo>
                <a:lnTo>
                  <a:pt x="13391" y="78066"/>
                </a:lnTo>
                <a:lnTo>
                  <a:pt x="3592" y="63536"/>
                </a:lnTo>
                <a:lnTo>
                  <a:pt x="0" y="45720"/>
                </a:lnTo>
                <a:lnTo>
                  <a:pt x="3592" y="27903"/>
                </a:lnTo>
                <a:lnTo>
                  <a:pt x="13391" y="13373"/>
                </a:lnTo>
                <a:lnTo>
                  <a:pt x="27923" y="3586"/>
                </a:lnTo>
                <a:lnTo>
                  <a:pt x="45720" y="0"/>
                </a:lnTo>
                <a:lnTo>
                  <a:pt x="63516" y="3586"/>
                </a:lnTo>
                <a:lnTo>
                  <a:pt x="78048" y="13373"/>
                </a:lnTo>
                <a:lnTo>
                  <a:pt x="87847" y="27903"/>
                </a:lnTo>
                <a:lnTo>
                  <a:pt x="91440" y="45720"/>
                </a:lnTo>
                <a:lnTo>
                  <a:pt x="87847" y="63536"/>
                </a:lnTo>
                <a:lnTo>
                  <a:pt x="78048" y="78066"/>
                </a:lnTo>
                <a:lnTo>
                  <a:pt x="63516" y="87853"/>
                </a:lnTo>
                <a:lnTo>
                  <a:pt x="45720" y="9144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2093258" y="2501152"/>
            <a:ext cx="80682" cy="80682"/>
          </a:xfrm>
          <a:custGeom>
            <a:avLst/>
            <a:gdLst/>
            <a:ahLst/>
            <a:cxnLst/>
            <a:rect l="l" t="t" r="r" b="b"/>
            <a:pathLst>
              <a:path w="91440" h="91439">
                <a:moveTo>
                  <a:pt x="91440" y="45720"/>
                </a:moveTo>
                <a:lnTo>
                  <a:pt x="87847" y="63536"/>
                </a:lnTo>
                <a:lnTo>
                  <a:pt x="78048" y="78066"/>
                </a:lnTo>
                <a:lnTo>
                  <a:pt x="63516" y="87853"/>
                </a:lnTo>
                <a:lnTo>
                  <a:pt x="45720" y="91440"/>
                </a:lnTo>
                <a:lnTo>
                  <a:pt x="27923" y="87853"/>
                </a:lnTo>
                <a:lnTo>
                  <a:pt x="13391" y="78066"/>
                </a:lnTo>
                <a:lnTo>
                  <a:pt x="3592" y="63536"/>
                </a:lnTo>
                <a:lnTo>
                  <a:pt x="0" y="45720"/>
                </a:lnTo>
                <a:lnTo>
                  <a:pt x="3592" y="27903"/>
                </a:lnTo>
                <a:lnTo>
                  <a:pt x="13391" y="13373"/>
                </a:lnTo>
                <a:lnTo>
                  <a:pt x="27923" y="3586"/>
                </a:lnTo>
                <a:lnTo>
                  <a:pt x="45720" y="0"/>
                </a:lnTo>
                <a:lnTo>
                  <a:pt x="63516" y="3586"/>
                </a:lnTo>
                <a:lnTo>
                  <a:pt x="78048" y="13373"/>
                </a:lnTo>
                <a:lnTo>
                  <a:pt x="87847" y="27903"/>
                </a:lnTo>
                <a:lnTo>
                  <a:pt x="91440" y="45720"/>
                </a:lnTo>
              </a:path>
            </a:pathLst>
          </a:custGeom>
          <a:ln w="10160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2398059" y="2796988"/>
            <a:ext cx="80682" cy="80682"/>
          </a:xfrm>
          <a:custGeom>
            <a:avLst/>
            <a:gdLst/>
            <a:ahLst/>
            <a:cxnLst/>
            <a:rect l="l" t="t" r="r" b="b"/>
            <a:pathLst>
              <a:path w="91440" h="91439">
                <a:moveTo>
                  <a:pt x="91440" y="45719"/>
                </a:moveTo>
                <a:lnTo>
                  <a:pt x="87847" y="63536"/>
                </a:lnTo>
                <a:lnTo>
                  <a:pt x="78048" y="78066"/>
                </a:lnTo>
                <a:lnTo>
                  <a:pt x="63516" y="87853"/>
                </a:lnTo>
                <a:lnTo>
                  <a:pt x="45719" y="91439"/>
                </a:lnTo>
                <a:lnTo>
                  <a:pt x="27923" y="87853"/>
                </a:lnTo>
                <a:lnTo>
                  <a:pt x="13391" y="78066"/>
                </a:lnTo>
                <a:lnTo>
                  <a:pt x="3592" y="63536"/>
                </a:lnTo>
                <a:lnTo>
                  <a:pt x="0" y="45719"/>
                </a:lnTo>
                <a:lnTo>
                  <a:pt x="3592" y="27903"/>
                </a:lnTo>
                <a:lnTo>
                  <a:pt x="13391" y="13373"/>
                </a:lnTo>
                <a:lnTo>
                  <a:pt x="27923" y="3586"/>
                </a:lnTo>
                <a:lnTo>
                  <a:pt x="45719" y="0"/>
                </a:lnTo>
                <a:lnTo>
                  <a:pt x="63516" y="3586"/>
                </a:lnTo>
                <a:lnTo>
                  <a:pt x="78048" y="13373"/>
                </a:lnTo>
                <a:lnTo>
                  <a:pt x="87847" y="27903"/>
                </a:lnTo>
                <a:lnTo>
                  <a:pt x="91440" y="45719"/>
                </a:lnTo>
              </a:path>
            </a:pathLst>
          </a:custGeom>
          <a:ln w="10160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 txBox="1"/>
          <p:nvPr/>
        </p:nvSpPr>
        <p:spPr>
          <a:xfrm>
            <a:off x="1152145" y="1821846"/>
            <a:ext cx="9289204" cy="3283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106" marR="2435728" indent="-342900">
              <a:lnSpc>
                <a:spcPct val="162600"/>
              </a:lnSpc>
              <a:buFont typeface="Arial" panose="020B0604020202020204" pitchFamily="34" charset="0"/>
              <a:buChar char="•"/>
            </a:pPr>
            <a:r>
              <a:rPr sz="1809" b="1" spc="13" dirty="0">
                <a:latin typeface="Courier New"/>
                <a:cs typeface="Courier New"/>
              </a:rPr>
              <a:t>numpy.fft </a:t>
            </a:r>
            <a:r>
              <a:rPr sz="1809" b="1" spc="180" dirty="0">
                <a:latin typeface="Calibri"/>
                <a:cs typeface="Calibri"/>
              </a:rPr>
              <a:t>— </a:t>
            </a:r>
            <a:r>
              <a:rPr sz="1809" b="1" spc="79" dirty="0">
                <a:latin typeface="Calibri"/>
                <a:cs typeface="Calibri"/>
              </a:rPr>
              <a:t>Fast </a:t>
            </a:r>
            <a:r>
              <a:rPr sz="1809" b="1" spc="115" dirty="0">
                <a:latin typeface="Calibri"/>
                <a:cs typeface="Calibri"/>
              </a:rPr>
              <a:t>Fourier </a:t>
            </a:r>
            <a:r>
              <a:rPr sz="1809" b="1" spc="119" dirty="0">
                <a:latin typeface="Calibri"/>
                <a:cs typeface="Calibri"/>
              </a:rPr>
              <a:t>transforms  </a:t>
            </a:r>
            <a:endParaRPr lang="en-US" sz="1809" b="1" spc="119" dirty="0" smtClean="0">
              <a:latin typeface="Calibri"/>
              <a:cs typeface="Calibri"/>
            </a:endParaRPr>
          </a:p>
          <a:p>
            <a:pPr marL="354106" marR="2435728" indent="-342900">
              <a:lnSpc>
                <a:spcPct val="162600"/>
              </a:lnSpc>
              <a:buFont typeface="Arial" panose="020B0604020202020204" pitchFamily="34" charset="0"/>
              <a:buChar char="•"/>
            </a:pPr>
            <a:r>
              <a:rPr sz="1809" b="1" spc="13" dirty="0" err="1" smtClean="0">
                <a:latin typeface="Courier New"/>
                <a:cs typeface="Courier New"/>
              </a:rPr>
              <a:t>numpy.polynomial</a:t>
            </a:r>
            <a:r>
              <a:rPr sz="1809" b="1" spc="-693" dirty="0" smtClean="0">
                <a:latin typeface="Courier New"/>
                <a:cs typeface="Courier New"/>
              </a:rPr>
              <a:t> </a:t>
            </a:r>
            <a:r>
              <a:rPr sz="1809" b="1" spc="180" dirty="0">
                <a:latin typeface="Calibri"/>
                <a:cs typeface="Calibri"/>
              </a:rPr>
              <a:t>— </a:t>
            </a:r>
            <a:r>
              <a:rPr sz="1809" b="1" spc="79" dirty="0">
                <a:latin typeface="Calibri"/>
                <a:cs typeface="Calibri"/>
              </a:rPr>
              <a:t>Efficient </a:t>
            </a:r>
            <a:r>
              <a:rPr sz="1809" b="1" spc="115" dirty="0">
                <a:latin typeface="Calibri"/>
                <a:cs typeface="Calibri"/>
              </a:rPr>
              <a:t>polynomials  </a:t>
            </a:r>
            <a:endParaRPr lang="en-US" sz="1809" b="1" spc="115" dirty="0" smtClean="0">
              <a:latin typeface="Calibri"/>
              <a:cs typeface="Calibri"/>
            </a:endParaRPr>
          </a:p>
          <a:p>
            <a:pPr marL="354106" marR="2435728" indent="-342900">
              <a:lnSpc>
                <a:spcPct val="162600"/>
              </a:lnSpc>
              <a:buFont typeface="Arial" panose="020B0604020202020204" pitchFamily="34" charset="0"/>
              <a:buChar char="•"/>
            </a:pPr>
            <a:r>
              <a:rPr sz="1809" b="1" spc="13" dirty="0" err="1" smtClean="0">
                <a:latin typeface="Courier New"/>
                <a:cs typeface="Courier New"/>
              </a:rPr>
              <a:t>numpy.linalg</a:t>
            </a:r>
            <a:r>
              <a:rPr sz="1809" b="1" spc="-706" dirty="0" smtClean="0">
                <a:latin typeface="Courier New"/>
                <a:cs typeface="Courier New"/>
              </a:rPr>
              <a:t> </a:t>
            </a:r>
            <a:r>
              <a:rPr sz="1809" b="1" spc="180" dirty="0">
                <a:latin typeface="Calibri"/>
                <a:cs typeface="Calibri"/>
              </a:rPr>
              <a:t>— </a:t>
            </a:r>
            <a:r>
              <a:rPr sz="1809" b="1" spc="115" dirty="0">
                <a:latin typeface="Calibri"/>
                <a:cs typeface="Calibri"/>
              </a:rPr>
              <a:t>Linear algebra</a:t>
            </a:r>
            <a:endParaRPr sz="1809" dirty="0">
              <a:latin typeface="Calibri"/>
              <a:cs typeface="Calibri"/>
            </a:endParaRPr>
          </a:p>
          <a:p>
            <a:pPr marL="315462" marR="4483">
              <a:lnSpc>
                <a:spcPct val="107300"/>
              </a:lnSpc>
            </a:pPr>
            <a:r>
              <a:rPr sz="1809" b="1" spc="13" dirty="0">
                <a:latin typeface="Courier New"/>
                <a:cs typeface="Courier New"/>
              </a:rPr>
              <a:t>cholesky, det, eig, eigvals, inv, lstsq, norm, qr,  </a:t>
            </a:r>
            <a:r>
              <a:rPr sz="1809" b="1" spc="13" dirty="0" err="1" smtClean="0">
                <a:latin typeface="Courier New"/>
                <a:cs typeface="Courier New"/>
              </a:rPr>
              <a:t>svd</a:t>
            </a:r>
            <a:endParaRPr lang="en-US" sz="1809" b="1" spc="13" dirty="0" smtClean="0">
              <a:latin typeface="Courier New"/>
              <a:cs typeface="Courier New"/>
            </a:endParaRPr>
          </a:p>
          <a:p>
            <a:pPr marL="315462" marR="4483">
              <a:lnSpc>
                <a:spcPct val="107300"/>
              </a:lnSpc>
            </a:pPr>
            <a:endParaRPr lang="en-US" sz="1809" b="1" spc="13" dirty="0" smtClean="0">
              <a:latin typeface="Courier New"/>
              <a:cs typeface="Courier New"/>
            </a:endParaRPr>
          </a:p>
          <a:p>
            <a:pPr marL="354106" indent="-342900">
              <a:buFont typeface="Arial" panose="020B0604020202020204" pitchFamily="34" charset="0"/>
              <a:buChar char="•"/>
            </a:pPr>
            <a:r>
              <a:rPr lang="en-US" sz="1809" b="1" spc="13" dirty="0" err="1">
                <a:latin typeface="Courier New"/>
                <a:cs typeface="Courier New"/>
              </a:rPr>
              <a:t>numpy.math</a:t>
            </a:r>
            <a:r>
              <a:rPr lang="en-US" sz="1809" b="1" spc="-833" dirty="0">
                <a:latin typeface="Courier New"/>
                <a:cs typeface="Courier New"/>
              </a:rPr>
              <a:t> </a:t>
            </a:r>
            <a:r>
              <a:rPr lang="en-US" sz="1809" b="1" spc="180" dirty="0">
                <a:cs typeface="Calibri"/>
              </a:rPr>
              <a:t>— </a:t>
            </a:r>
            <a:r>
              <a:rPr lang="en-US" sz="1809" b="1" spc="190" dirty="0">
                <a:cs typeface="Calibri"/>
              </a:rPr>
              <a:t>C </a:t>
            </a:r>
            <a:r>
              <a:rPr lang="en-US" sz="1809" b="1" spc="110" dirty="0">
                <a:cs typeface="Calibri"/>
              </a:rPr>
              <a:t>standard </a:t>
            </a:r>
            <a:r>
              <a:rPr lang="en-US" sz="1809" b="1" spc="93" dirty="0">
                <a:cs typeface="Calibri"/>
              </a:rPr>
              <a:t>library </a:t>
            </a:r>
            <a:r>
              <a:rPr lang="en-US" sz="1809" b="1" spc="115" dirty="0">
                <a:cs typeface="Calibri"/>
              </a:rPr>
              <a:t>math </a:t>
            </a:r>
            <a:r>
              <a:rPr lang="en-US" sz="1809" b="1" spc="106" dirty="0">
                <a:cs typeface="Calibri"/>
              </a:rPr>
              <a:t>functions</a:t>
            </a:r>
            <a:endParaRPr lang="en-US" sz="1809" dirty="0">
              <a:cs typeface="Calibri"/>
            </a:endParaRPr>
          </a:p>
          <a:p>
            <a:pPr marL="353546" marR="4483" indent="-342900">
              <a:lnSpc>
                <a:spcPct val="1073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9" b="1" spc="13" dirty="0" err="1">
                <a:latin typeface="Courier New"/>
                <a:cs typeface="Courier New"/>
              </a:rPr>
              <a:t>numpy.random</a:t>
            </a:r>
            <a:r>
              <a:rPr lang="en-US" sz="1809" b="1" spc="13" dirty="0">
                <a:latin typeface="Courier New"/>
                <a:cs typeface="Courier New"/>
              </a:rPr>
              <a:t> </a:t>
            </a:r>
            <a:r>
              <a:rPr lang="en-US" sz="1809" b="1" spc="180" dirty="0">
                <a:cs typeface="Calibri"/>
              </a:rPr>
              <a:t>— </a:t>
            </a:r>
            <a:r>
              <a:rPr lang="en-US" sz="1809" b="1" spc="146" dirty="0">
                <a:cs typeface="Calibri"/>
              </a:rPr>
              <a:t>Random </a:t>
            </a:r>
            <a:r>
              <a:rPr lang="en-US" sz="1809" b="1" spc="154" dirty="0">
                <a:cs typeface="Calibri"/>
              </a:rPr>
              <a:t>number </a:t>
            </a:r>
            <a:r>
              <a:rPr lang="en-US" sz="1809" b="1" spc="115" dirty="0">
                <a:cs typeface="Calibri"/>
              </a:rPr>
              <a:t>generation  </a:t>
            </a:r>
            <a:r>
              <a:rPr lang="en-US" sz="1809" b="1" spc="13" dirty="0">
                <a:latin typeface="Courier New"/>
                <a:cs typeface="Courier New"/>
              </a:rPr>
              <a:t>beta, gamma, geometric, hypergeometric,  normal, </a:t>
            </a:r>
            <a:r>
              <a:rPr lang="en-US" sz="1809" b="1" spc="13" dirty="0" err="1">
                <a:latin typeface="Courier New"/>
                <a:cs typeface="Courier New"/>
              </a:rPr>
              <a:t>poisson</a:t>
            </a:r>
            <a:r>
              <a:rPr lang="en-US" sz="1809" b="1" spc="13" dirty="0">
                <a:latin typeface="Courier New"/>
                <a:cs typeface="Courier New"/>
              </a:rPr>
              <a:t>, uniform,</a:t>
            </a:r>
            <a:r>
              <a:rPr lang="en-US" sz="1809" b="1" dirty="0">
                <a:latin typeface="Courier New"/>
                <a:cs typeface="Courier New"/>
              </a:rPr>
              <a:t> </a:t>
            </a:r>
            <a:r>
              <a:rPr lang="en-US" sz="1809" b="1" spc="13" dirty="0" err="1">
                <a:latin typeface="Courier New"/>
                <a:cs typeface="Courier New"/>
              </a:rPr>
              <a:t>weibull</a:t>
            </a:r>
            <a:endParaRPr lang="en-US" sz="1809" dirty="0">
              <a:latin typeface="Courier New"/>
              <a:cs typeface="Courier New"/>
            </a:endParaRPr>
          </a:p>
          <a:p>
            <a:pPr marL="315462" marR="4483">
              <a:lnSpc>
                <a:spcPct val="107300"/>
              </a:lnSpc>
            </a:pPr>
            <a:endParaRPr sz="1809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93258" y="3541059"/>
            <a:ext cx="80682" cy="80682"/>
          </a:xfrm>
          <a:custGeom>
            <a:avLst/>
            <a:gdLst/>
            <a:ahLst/>
            <a:cxnLst/>
            <a:rect l="l" t="t" r="r" b="b"/>
            <a:pathLst>
              <a:path w="91440" h="91439">
                <a:moveTo>
                  <a:pt x="45720" y="91439"/>
                </a:moveTo>
                <a:lnTo>
                  <a:pt x="27923" y="87853"/>
                </a:lnTo>
                <a:lnTo>
                  <a:pt x="13391" y="78066"/>
                </a:lnTo>
                <a:lnTo>
                  <a:pt x="3592" y="63536"/>
                </a:lnTo>
                <a:lnTo>
                  <a:pt x="0" y="45720"/>
                </a:lnTo>
                <a:lnTo>
                  <a:pt x="3592" y="27903"/>
                </a:lnTo>
                <a:lnTo>
                  <a:pt x="13391" y="13373"/>
                </a:lnTo>
                <a:lnTo>
                  <a:pt x="27923" y="3586"/>
                </a:lnTo>
                <a:lnTo>
                  <a:pt x="45720" y="0"/>
                </a:lnTo>
                <a:lnTo>
                  <a:pt x="63516" y="3586"/>
                </a:lnTo>
                <a:lnTo>
                  <a:pt x="78048" y="13373"/>
                </a:lnTo>
                <a:lnTo>
                  <a:pt x="87847" y="27903"/>
                </a:lnTo>
                <a:lnTo>
                  <a:pt x="91440" y="45720"/>
                </a:lnTo>
                <a:lnTo>
                  <a:pt x="87847" y="63536"/>
                </a:lnTo>
                <a:lnTo>
                  <a:pt x="78048" y="78066"/>
                </a:lnTo>
                <a:lnTo>
                  <a:pt x="63516" y="87853"/>
                </a:lnTo>
                <a:lnTo>
                  <a:pt x="45720" y="9143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2093258" y="3541059"/>
            <a:ext cx="80682" cy="80682"/>
          </a:xfrm>
          <a:custGeom>
            <a:avLst/>
            <a:gdLst/>
            <a:ahLst/>
            <a:cxnLst/>
            <a:rect l="l" t="t" r="r" b="b"/>
            <a:pathLst>
              <a:path w="91440" h="91439">
                <a:moveTo>
                  <a:pt x="91440" y="45720"/>
                </a:moveTo>
                <a:lnTo>
                  <a:pt x="87847" y="63536"/>
                </a:lnTo>
                <a:lnTo>
                  <a:pt x="78048" y="78066"/>
                </a:lnTo>
                <a:lnTo>
                  <a:pt x="63516" y="87853"/>
                </a:lnTo>
                <a:lnTo>
                  <a:pt x="45720" y="91439"/>
                </a:lnTo>
                <a:lnTo>
                  <a:pt x="27923" y="87853"/>
                </a:lnTo>
                <a:lnTo>
                  <a:pt x="13391" y="78066"/>
                </a:lnTo>
                <a:lnTo>
                  <a:pt x="3592" y="63536"/>
                </a:lnTo>
                <a:lnTo>
                  <a:pt x="0" y="45720"/>
                </a:lnTo>
                <a:lnTo>
                  <a:pt x="3592" y="27903"/>
                </a:lnTo>
                <a:lnTo>
                  <a:pt x="13391" y="13373"/>
                </a:lnTo>
                <a:lnTo>
                  <a:pt x="27923" y="3586"/>
                </a:lnTo>
                <a:lnTo>
                  <a:pt x="45720" y="0"/>
                </a:lnTo>
                <a:lnTo>
                  <a:pt x="63516" y="3586"/>
                </a:lnTo>
                <a:lnTo>
                  <a:pt x="78048" y="13373"/>
                </a:lnTo>
                <a:lnTo>
                  <a:pt x="87847" y="27903"/>
                </a:lnTo>
                <a:lnTo>
                  <a:pt x="91440" y="45720"/>
                </a:lnTo>
              </a:path>
            </a:pathLst>
          </a:custGeom>
          <a:ln w="10160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2093258" y="3989294"/>
            <a:ext cx="80682" cy="80682"/>
          </a:xfrm>
          <a:custGeom>
            <a:avLst/>
            <a:gdLst/>
            <a:ahLst/>
            <a:cxnLst/>
            <a:rect l="l" t="t" r="r" b="b"/>
            <a:pathLst>
              <a:path w="91440" h="91439">
                <a:moveTo>
                  <a:pt x="45720" y="91439"/>
                </a:moveTo>
                <a:lnTo>
                  <a:pt x="27923" y="87853"/>
                </a:lnTo>
                <a:lnTo>
                  <a:pt x="13391" y="78066"/>
                </a:lnTo>
                <a:lnTo>
                  <a:pt x="3592" y="63536"/>
                </a:lnTo>
                <a:lnTo>
                  <a:pt x="0" y="45720"/>
                </a:lnTo>
                <a:lnTo>
                  <a:pt x="3592" y="27903"/>
                </a:lnTo>
                <a:lnTo>
                  <a:pt x="13391" y="13373"/>
                </a:lnTo>
                <a:lnTo>
                  <a:pt x="27923" y="3586"/>
                </a:lnTo>
                <a:lnTo>
                  <a:pt x="45720" y="0"/>
                </a:lnTo>
                <a:lnTo>
                  <a:pt x="63516" y="3586"/>
                </a:lnTo>
                <a:lnTo>
                  <a:pt x="78048" y="13373"/>
                </a:lnTo>
                <a:lnTo>
                  <a:pt x="87847" y="27903"/>
                </a:lnTo>
                <a:lnTo>
                  <a:pt x="91440" y="45720"/>
                </a:lnTo>
                <a:lnTo>
                  <a:pt x="87847" y="63536"/>
                </a:lnTo>
                <a:lnTo>
                  <a:pt x="78048" y="78066"/>
                </a:lnTo>
                <a:lnTo>
                  <a:pt x="63516" y="87853"/>
                </a:lnTo>
                <a:lnTo>
                  <a:pt x="45720" y="9143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2093258" y="3989294"/>
            <a:ext cx="80682" cy="80682"/>
          </a:xfrm>
          <a:custGeom>
            <a:avLst/>
            <a:gdLst/>
            <a:ahLst/>
            <a:cxnLst/>
            <a:rect l="l" t="t" r="r" b="b"/>
            <a:pathLst>
              <a:path w="91440" h="91439">
                <a:moveTo>
                  <a:pt x="91440" y="45720"/>
                </a:moveTo>
                <a:lnTo>
                  <a:pt x="87847" y="63536"/>
                </a:lnTo>
                <a:lnTo>
                  <a:pt x="78048" y="78066"/>
                </a:lnTo>
                <a:lnTo>
                  <a:pt x="63516" y="87853"/>
                </a:lnTo>
                <a:lnTo>
                  <a:pt x="45720" y="91439"/>
                </a:lnTo>
                <a:lnTo>
                  <a:pt x="27923" y="87853"/>
                </a:lnTo>
                <a:lnTo>
                  <a:pt x="13391" y="78066"/>
                </a:lnTo>
                <a:lnTo>
                  <a:pt x="3592" y="63536"/>
                </a:lnTo>
                <a:lnTo>
                  <a:pt x="0" y="45720"/>
                </a:lnTo>
                <a:lnTo>
                  <a:pt x="3592" y="27903"/>
                </a:lnTo>
                <a:lnTo>
                  <a:pt x="13391" y="13373"/>
                </a:lnTo>
                <a:lnTo>
                  <a:pt x="27923" y="3586"/>
                </a:lnTo>
                <a:lnTo>
                  <a:pt x="45720" y="0"/>
                </a:lnTo>
                <a:lnTo>
                  <a:pt x="63516" y="3586"/>
                </a:lnTo>
                <a:lnTo>
                  <a:pt x="78048" y="13373"/>
                </a:lnTo>
                <a:lnTo>
                  <a:pt x="87847" y="27903"/>
                </a:lnTo>
                <a:lnTo>
                  <a:pt x="91440" y="45720"/>
                </a:lnTo>
              </a:path>
            </a:pathLst>
          </a:custGeom>
          <a:ln w="10160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2398059" y="4285129"/>
            <a:ext cx="80682" cy="80682"/>
          </a:xfrm>
          <a:custGeom>
            <a:avLst/>
            <a:gdLst/>
            <a:ahLst/>
            <a:cxnLst/>
            <a:rect l="l" t="t" r="r" b="b"/>
            <a:pathLst>
              <a:path w="91440" h="91439">
                <a:moveTo>
                  <a:pt x="91440" y="45720"/>
                </a:moveTo>
                <a:lnTo>
                  <a:pt x="87847" y="63536"/>
                </a:lnTo>
                <a:lnTo>
                  <a:pt x="78048" y="78066"/>
                </a:lnTo>
                <a:lnTo>
                  <a:pt x="63516" y="87853"/>
                </a:lnTo>
                <a:lnTo>
                  <a:pt x="45719" y="91440"/>
                </a:lnTo>
                <a:lnTo>
                  <a:pt x="27923" y="87853"/>
                </a:lnTo>
                <a:lnTo>
                  <a:pt x="13391" y="78066"/>
                </a:lnTo>
                <a:lnTo>
                  <a:pt x="3592" y="63536"/>
                </a:lnTo>
                <a:lnTo>
                  <a:pt x="0" y="45720"/>
                </a:lnTo>
                <a:lnTo>
                  <a:pt x="3592" y="27903"/>
                </a:lnTo>
                <a:lnTo>
                  <a:pt x="13391" y="13373"/>
                </a:lnTo>
                <a:lnTo>
                  <a:pt x="27923" y="3586"/>
                </a:lnTo>
                <a:lnTo>
                  <a:pt x="45719" y="0"/>
                </a:lnTo>
                <a:lnTo>
                  <a:pt x="63516" y="3586"/>
                </a:lnTo>
                <a:lnTo>
                  <a:pt x="78048" y="13373"/>
                </a:lnTo>
                <a:lnTo>
                  <a:pt x="87847" y="27903"/>
                </a:lnTo>
                <a:lnTo>
                  <a:pt x="91440" y="45720"/>
                </a:lnTo>
              </a:path>
            </a:pathLst>
          </a:custGeom>
          <a:ln w="10160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https://webvalley.fbk.eu/static/media/uploads/presentations/introductiontonumpy2.pdf</a:t>
            </a:r>
          </a:p>
        </p:txBody>
      </p:sp>
    </p:spTree>
    <p:extLst>
      <p:ext uri="{BB962C8B-B14F-4D97-AF65-F5344CB8AC3E}">
        <p14:creationId xmlns:p14="http://schemas.microsoft.com/office/powerpoint/2010/main" val="414804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066270"/>
              </p:ext>
            </p:extLst>
          </p:nvPr>
        </p:nvGraphicFramePr>
        <p:xfrm>
          <a:off x="914399" y="1417638"/>
          <a:ext cx="10378440" cy="4553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9480"/>
                <a:gridCol w="3459480"/>
                <a:gridCol w="3459480"/>
              </a:tblGrid>
              <a:tr h="567205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Desc</a:t>
                      </a:r>
                      <a:endParaRPr lang="en-US" dirty="0"/>
                    </a:p>
                  </a:txBody>
                  <a:tcPr/>
                </a:tc>
              </a:tr>
              <a:tr h="184341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err="1" smtClean="0"/>
                        <a:t>np.random.random</a:t>
                      </a:r>
                      <a:r>
                        <a:rPr lang="en-US" dirty="0" smtClean="0"/>
                        <a:t>((2,3))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[[ 0.0028206   0.73486004  0.07416516]</a:t>
                      </a:r>
                    </a:p>
                    <a:p>
                      <a:r>
                        <a:rPr lang="en-US" dirty="0" smtClean="0"/>
                        <a:t> [ 0.69691992  0.65554942  0.67732808]]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Random</a:t>
                      </a:r>
                      <a:endParaRPr lang="en-US" dirty="0"/>
                    </a:p>
                  </a:txBody>
                  <a:tcPr/>
                </a:tc>
              </a:tr>
              <a:tr h="99260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err="1" smtClean="0"/>
                        <a:t>np.random.normal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loc</a:t>
                      </a:r>
                      <a:r>
                        <a:rPr lang="en-US" dirty="0" smtClean="0"/>
                        <a:t>=1.0, scale=2.0, size=(2,2))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[[ 0.3378941   2.44143865]</a:t>
                      </a:r>
                    </a:p>
                    <a:p>
                      <a:r>
                        <a:rPr lang="en-US" dirty="0" smtClean="0"/>
                        <a:t> [-0.88674669  0.90112657]]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Random with </a:t>
                      </a:r>
                      <a:r>
                        <a:rPr lang="en-US" dirty="0" err="1" smtClean="0"/>
                        <a:t>loc</a:t>
                      </a:r>
                      <a:r>
                        <a:rPr lang="en-US" dirty="0" smtClean="0"/>
                        <a:t> and scale</a:t>
                      </a:r>
                      <a:endParaRPr lang="en-US" dirty="0"/>
                    </a:p>
                  </a:txBody>
                  <a:tcPr/>
                </a:tc>
              </a:tr>
              <a:tr h="575083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err="1" smtClean="0"/>
                        <a:t>np.savetxt</a:t>
                      </a:r>
                      <a:r>
                        <a:rPr lang="en-US" dirty="0" smtClean="0"/>
                        <a:t>("a_out.txt", 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Save</a:t>
                      </a:r>
                      <a:r>
                        <a:rPr lang="en-US" baseline="0" dirty="0" smtClean="0"/>
                        <a:t> to file</a:t>
                      </a:r>
                      <a:endParaRPr lang="en-US" dirty="0"/>
                    </a:p>
                  </a:txBody>
                  <a:tcPr/>
                </a:tc>
              </a:tr>
              <a:tr h="575083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err="1" smtClean="0"/>
                        <a:t>np.loadtxt</a:t>
                      </a:r>
                      <a:r>
                        <a:rPr lang="en-US" dirty="0" smtClean="0"/>
                        <a:t>("a_out.txt")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Load from file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05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 err="1" smtClean="0"/>
              <a:t>Usecase</a:t>
            </a:r>
            <a:r>
              <a:rPr lang="en-US" dirty="0" smtClean="0"/>
              <a:t> 3: numpyEx.py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97" y="1417638"/>
            <a:ext cx="5162550" cy="38100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5378196" y="3547872"/>
            <a:ext cx="1435608" cy="9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056" y="1945513"/>
            <a:ext cx="3977640" cy="300355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4411980" y="4513389"/>
            <a:ext cx="2916936" cy="118656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Different functions of </a:t>
            </a:r>
            <a:r>
              <a:rPr lang="en-US" dirty="0" err="1" smtClean="0">
                <a:solidFill>
                  <a:schemeClr val="tx1"/>
                </a:solidFill>
              </a:rPr>
              <a:t>numpy</a:t>
            </a:r>
            <a:r>
              <a:rPr lang="en-US" dirty="0" smtClean="0">
                <a:solidFill>
                  <a:schemeClr val="tx1"/>
                </a:solidFill>
              </a:rPr>
              <a:t> and their output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09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Usecase</a:t>
            </a:r>
            <a:r>
              <a:rPr lang="en-US" dirty="0" smtClean="0"/>
              <a:t> 4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52" y="1495091"/>
            <a:ext cx="4878451" cy="2697385"/>
          </a:xfrm>
        </p:spPr>
      </p:pic>
      <p:cxnSp>
        <p:nvCxnSpPr>
          <p:cNvPr id="6" name="Straight Arrow Connector 5"/>
          <p:cNvCxnSpPr/>
          <p:nvPr/>
        </p:nvCxnSpPr>
        <p:spPr>
          <a:xfrm flipV="1">
            <a:off x="3694176" y="2142006"/>
            <a:ext cx="4096512" cy="256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285488" y="3267825"/>
            <a:ext cx="3621024" cy="5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069708" y="1819880"/>
            <a:ext cx="2825496" cy="102390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Creating random matrix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992112" y="2981055"/>
            <a:ext cx="3707764" cy="165495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Calculating mean for each row and then broadcasting to each element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97" y="4192476"/>
            <a:ext cx="4928235" cy="2185162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4919472" y="5285057"/>
            <a:ext cx="35021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567928" y="4789111"/>
            <a:ext cx="2415668" cy="9918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55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It’s all objects…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800" dirty="0">
                <a:ea typeface="ＭＳ Ｐゴシック" panose="020B0600070205080204" pitchFamily="34" charset="-128"/>
              </a:rPr>
              <a:t>Everything in Python is really an object.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We’ve seen hints of this already…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hello”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.upper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()</a:t>
            </a:r>
            <a:b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list3.append(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‘a’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)</a:t>
            </a:r>
            <a:b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dict2.keys()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These look like Java or C++ method calls.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New object classes can easily be defined in addition to these built-in data-types.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In fact, programming in Python is typically done in an object oriented fashion.</a:t>
            </a:r>
          </a:p>
          <a:p>
            <a:endParaRPr lang="en-US" altLang="en-US" sz="2800" dirty="0"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09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class Exercise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dirty="0" smtClean="0"/>
              <a:t>1. Create </a:t>
            </a:r>
            <a:r>
              <a:rPr lang="en-US" dirty="0"/>
              <a:t>a class Student and then do the following</a:t>
            </a:r>
          </a:p>
          <a:p>
            <a:pPr lvl="0"/>
            <a:r>
              <a:rPr lang="en-US" dirty="0"/>
              <a:t>Create a data member  to count number of students</a:t>
            </a:r>
          </a:p>
          <a:p>
            <a:pPr lvl="0"/>
            <a:r>
              <a:rPr lang="en-US" dirty="0"/>
              <a:t>Create a constructor to initialize name and other personal details</a:t>
            </a:r>
          </a:p>
          <a:p>
            <a:pPr lvl="0"/>
            <a:r>
              <a:rPr lang="en-US" dirty="0"/>
              <a:t>Create a function to calculate number of students</a:t>
            </a:r>
          </a:p>
          <a:p>
            <a:pPr lvl="0"/>
            <a:r>
              <a:rPr lang="en-US" dirty="0"/>
              <a:t>Create a function to display students name ,</a:t>
            </a:r>
            <a:r>
              <a:rPr lang="en-US" dirty="0" err="1"/>
              <a:t>rollno</a:t>
            </a:r>
            <a:r>
              <a:rPr lang="en-US" dirty="0"/>
              <a:t> and grades</a:t>
            </a:r>
          </a:p>
          <a:p>
            <a:pPr lvl="0"/>
            <a:r>
              <a:rPr lang="en-US" dirty="0"/>
              <a:t>Create a </a:t>
            </a:r>
            <a:r>
              <a:rPr lang="en-US" dirty="0" err="1"/>
              <a:t>TransferStudent</a:t>
            </a:r>
            <a:r>
              <a:rPr lang="en-US" dirty="0"/>
              <a:t> class  and it should inherit the properties of Student class.</a:t>
            </a:r>
          </a:p>
          <a:p>
            <a:pPr lvl="0"/>
            <a:r>
              <a:rPr lang="en-US" dirty="0"/>
              <a:t>Create instances of </a:t>
            </a:r>
            <a:r>
              <a:rPr lang="en-US" dirty="0" err="1"/>
              <a:t>TransferStudent</a:t>
            </a:r>
            <a:r>
              <a:rPr lang="en-US" dirty="0"/>
              <a:t> and Student class and call their member functions.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2. Create a 10x10 array with random values and find the minimum and maximum </a:t>
            </a:r>
            <a:r>
              <a:rPr lang="en-US" dirty="0" smtClean="0"/>
              <a:t>values in the array.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87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Assignment Submission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1856232"/>
            <a:ext cx="9601200" cy="3581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Submit Assignment on Github with source code and create wiki page</a:t>
            </a:r>
          </a:p>
          <a:p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goo.gl/forms/cxvY8Kg1pvNNzrpw1</a:t>
            </a:r>
            <a:endParaRPr lang="en-US" dirty="0" smtClean="0"/>
          </a:p>
          <a:p>
            <a:r>
              <a:rPr lang="en-US" dirty="0" smtClean="0"/>
              <a:t>Submit the code part </a:t>
            </a:r>
            <a:r>
              <a:rPr lang="en-US" dirty="0" smtClean="0"/>
              <a:t>to UMKC blackboard </a:t>
            </a:r>
            <a:r>
              <a:rPr lang="en-US" dirty="0" err="1" smtClean="0"/>
              <a:t>Turnitin</a:t>
            </a:r>
            <a:endParaRPr lang="en-US" sz="2400" dirty="0" smtClean="0"/>
          </a:p>
          <a:p>
            <a:r>
              <a:rPr lang="en-US" dirty="0" smtClean="0"/>
              <a:t>Remember similarity score should  be less than 45%</a:t>
            </a:r>
            <a:endParaRPr lang="en-US" sz="2400" dirty="0" smtClean="0"/>
          </a:p>
          <a:p>
            <a:r>
              <a:rPr lang="en-US" dirty="0"/>
              <a:t>Submit your screenshots as well.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71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www.csee.umbc.edu/courses/691p/notes/python/python3.ppt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https://www.cs.drexel.edu/~</a:t>
            </a:r>
            <a:r>
              <a:rPr lang="en-US" dirty="0" smtClean="0">
                <a:hlinkClick r:id="rId3"/>
              </a:rPr>
              <a:t>knowak/cs265_fall_2009/Python_Classes_nb.ppt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github.com/MiguelSOliveira/Python-Projects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webvalley.fbk.eu/static/media/uploads/presentations/introductiontonumpy2.pdf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://jakevdp.github.io/blog/2013/08/07/conways-game-of-life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www.python-course.eu/python3_multiple_inheritance.php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https://www.cs.drexel.edu/~</a:t>
            </a:r>
            <a:r>
              <a:rPr lang="en-US" dirty="0" smtClean="0">
                <a:hlinkClick r:id="rId3"/>
              </a:rPr>
              <a:t>knowak/cs265_fall_2009/Python_Classes_nb.ppt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07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1524000"/>
            <a:ext cx="7772400" cy="3200400"/>
          </a:xfrm>
        </p:spPr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Creating and Deleting Instances</a:t>
            </a:r>
          </a:p>
        </p:txBody>
      </p:sp>
    </p:spTree>
    <p:extLst>
      <p:ext uri="{BB962C8B-B14F-4D97-AF65-F5344CB8AC3E}">
        <p14:creationId xmlns:p14="http://schemas.microsoft.com/office/powerpoint/2010/main" val="304572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Instantiating Objects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endParaRPr lang="en-US" altLang="en-US" sz="2800" dirty="0">
              <a:ea typeface="ＭＳ Ｐゴシック" panose="020B0600070205080204" pitchFamily="34" charset="-128"/>
            </a:endParaRP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Just use the class name with ( ) notation and assign the result to a variable</a:t>
            </a:r>
            <a:endParaRPr lang="en-US" altLang="en-US" sz="28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__</a:t>
            </a:r>
            <a:r>
              <a:rPr lang="en-US" altLang="en-US" sz="2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init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__</a:t>
            </a:r>
            <a:r>
              <a:rPr lang="en-US" altLang="en-US" sz="2800" dirty="0">
                <a:ea typeface="ＭＳ Ｐゴシック" panose="020B0600070205080204" pitchFamily="34" charset="-128"/>
              </a:rPr>
              <a:t> serves as a constructor for the class. Usually does some initialization work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The arguments passed to the class name are given to its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__</a:t>
            </a:r>
            <a:r>
              <a:rPr lang="en-US" altLang="en-US" sz="2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init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__() </a:t>
            </a:r>
            <a:r>
              <a:rPr lang="en-US" altLang="en-US" sz="2800" dirty="0">
                <a:ea typeface="ＭＳ Ｐゴシック" panose="020B0600070205080204" pitchFamily="34" charset="-128"/>
              </a:rPr>
              <a:t> method  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So, the __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init</a:t>
            </a:r>
            <a:r>
              <a:rPr lang="en-US" altLang="en-US" sz="2800" dirty="0">
                <a:ea typeface="ＭＳ Ｐゴシック" panose="020B0600070205080204" pitchFamily="34" charset="-128"/>
              </a:rPr>
              <a:t>__ method for student is passed “Bob” and 21 and the new class instance is bound to b:</a:t>
            </a:r>
          </a:p>
          <a:p>
            <a:pPr algn="ctr">
              <a:buFont typeface="Symbol" panose="05050102010706020507" pitchFamily="18" charset="2"/>
              <a:buNone/>
            </a:pP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b = student(</a:t>
            </a:r>
            <a:r>
              <a:rPr lang="en-US" altLang="en-US" sz="2800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“Bob”, 21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)</a:t>
            </a:r>
            <a:b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endParaRPr lang="en-US" altLang="en-US" sz="28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https://www.csee.umbc.edu/courses/691p/notes/python/python3.ppt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1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MKC_PPT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UMKC_PPT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UMKC_PPT4</Template>
  <TotalTime>7103</TotalTime>
  <Words>3188</Words>
  <Application>Microsoft Office PowerPoint</Application>
  <PresentationFormat>Widescreen</PresentationFormat>
  <Paragraphs>657</Paragraphs>
  <Slides>72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72</vt:i4>
      </vt:variant>
    </vt:vector>
  </HeadingPairs>
  <TitlesOfParts>
    <vt:vector size="87" baseType="lpstr">
      <vt:lpstr>ＭＳ Ｐゴシック</vt:lpstr>
      <vt:lpstr>Arial</vt:lpstr>
      <vt:lpstr>Arial Black</vt:lpstr>
      <vt:lpstr>Calibri</vt:lpstr>
      <vt:lpstr>Courier New</vt:lpstr>
      <vt:lpstr>Franklin Gothic Book</vt:lpstr>
      <vt:lpstr>Helvetica</vt:lpstr>
      <vt:lpstr>LMSans10-Regular</vt:lpstr>
      <vt:lpstr>Symbol</vt:lpstr>
      <vt:lpstr>Times New Roman</vt:lpstr>
      <vt:lpstr>Wingdings 2</vt:lpstr>
      <vt:lpstr>UMKC_PPT4</vt:lpstr>
      <vt:lpstr>Custom Design</vt:lpstr>
      <vt:lpstr>UMKC_PPT1</vt:lpstr>
      <vt:lpstr>1_Custom Design</vt:lpstr>
      <vt:lpstr>COMP-SCI 5590 - 0001   Special Topics</vt:lpstr>
      <vt:lpstr>Tutorial 4</vt:lpstr>
      <vt:lpstr>Defining a Class</vt:lpstr>
      <vt:lpstr>Methods in Classes</vt:lpstr>
      <vt:lpstr>A simple class def: student</vt:lpstr>
      <vt:lpstr>Object Oriented Concepts</vt:lpstr>
      <vt:lpstr>It’s all objects…</vt:lpstr>
      <vt:lpstr>Creating and Deleting Instances</vt:lpstr>
      <vt:lpstr>Instantiating Objects</vt:lpstr>
      <vt:lpstr>Constructor: __init__</vt:lpstr>
      <vt:lpstr>Self</vt:lpstr>
      <vt:lpstr>Self</vt:lpstr>
      <vt:lpstr>Deleting instances: No Need to “free”</vt:lpstr>
      <vt:lpstr>Definition of student</vt:lpstr>
      <vt:lpstr>Traditional Syntax for Access</vt:lpstr>
      <vt:lpstr>Accessing unknown members</vt:lpstr>
      <vt:lpstr>getattr(object_instance, string)</vt:lpstr>
      <vt:lpstr>hasattr(object_instance,string)</vt:lpstr>
      <vt:lpstr>Two Kinds of Attributes</vt:lpstr>
      <vt:lpstr>Data Attributes</vt:lpstr>
      <vt:lpstr>Class Attributes</vt:lpstr>
      <vt:lpstr>Data vs. Class Attributes</vt:lpstr>
      <vt:lpstr>Inheritance</vt:lpstr>
      <vt:lpstr>Inheritance</vt:lpstr>
      <vt:lpstr>Subclasses</vt:lpstr>
      <vt:lpstr>Multiple Inheritance</vt:lpstr>
      <vt:lpstr>Redefining Methods</vt:lpstr>
      <vt:lpstr>Definition of a class extending student</vt:lpstr>
      <vt:lpstr>Extending __init__</vt:lpstr>
      <vt:lpstr>Special Built-In  Methods and Attributes</vt:lpstr>
      <vt:lpstr>Built-In Members of Classes</vt:lpstr>
      <vt:lpstr>Special Methods</vt:lpstr>
      <vt:lpstr>Special Methods – Example</vt:lpstr>
      <vt:lpstr>Special Methods</vt:lpstr>
      <vt:lpstr>Special Data Items</vt:lpstr>
      <vt:lpstr>Special Data Items – Example</vt:lpstr>
      <vt:lpstr>Private Variables</vt:lpstr>
      <vt:lpstr>Private Data and Methods</vt:lpstr>
      <vt:lpstr>Private,Protected and Public</vt:lpstr>
      <vt:lpstr>Use case 1- Bank Account </vt:lpstr>
      <vt:lpstr>PowerPoint Presentation</vt:lpstr>
      <vt:lpstr>PowerPoint Presentation</vt:lpstr>
      <vt:lpstr>Output</vt:lpstr>
      <vt:lpstr>Use Case 2 - Multiple Inheritance</vt:lpstr>
      <vt:lpstr>PowerPoint Presentation</vt:lpstr>
      <vt:lpstr>PowerPoint Presentation</vt:lpstr>
      <vt:lpstr>Output</vt:lpstr>
      <vt:lpstr>PowerPoint Presentation</vt:lpstr>
      <vt:lpstr>Scientific Python?</vt:lpstr>
      <vt:lpstr>Scientific Python Packages</vt:lpstr>
      <vt:lpstr>Numpy N-dimensional Array manipulations</vt:lpstr>
      <vt:lpstr>Arrays – Numerical Python (Numpy)</vt:lpstr>
      <vt:lpstr>Import numpy – Basic Operations</vt:lpstr>
      <vt:lpstr>PowerPoint Presentation</vt:lpstr>
      <vt:lpstr>numpy.ndarray.dtype </vt:lpstr>
      <vt:lpstr>others</vt:lpstr>
      <vt:lpstr>Indexing and Slicing as usual lists</vt:lpstr>
      <vt:lpstr>Universal Functions (ufuncs) NumPy ufuncs are functions that operate element-wise on one or more  arrays</vt:lpstr>
      <vt:lpstr>NumPy has many built-in ufuncs</vt:lpstr>
      <vt:lpstr>Axis</vt:lpstr>
      <vt:lpstr>axis=0 reduces into the zeroth dimension</vt:lpstr>
      <vt:lpstr>Broadcasting A key feature of NumPy is broadcasting, where arrays with different, but  compatible shapes can be used as arguments to ufuncs</vt:lpstr>
      <vt:lpstr>Broadcasting Rules</vt:lpstr>
      <vt:lpstr>Array Methods</vt:lpstr>
      <vt:lpstr>NumPy Functions</vt:lpstr>
      <vt:lpstr>Other Subpackages</vt:lpstr>
      <vt:lpstr>More</vt:lpstr>
      <vt:lpstr>Numpy Usecase 3: numpyEx.py</vt:lpstr>
      <vt:lpstr>Usecase 4 </vt:lpstr>
      <vt:lpstr>In class Exercise</vt:lpstr>
      <vt:lpstr>Lab Assignment Submission Guidelines</vt:lpstr>
      <vt:lpstr>References</vt:lpstr>
    </vt:vector>
  </TitlesOfParts>
  <Company>Windows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Puchu</dc:creator>
  <cp:lastModifiedBy>Puchu</cp:lastModifiedBy>
  <cp:revision>217</cp:revision>
  <dcterms:created xsi:type="dcterms:W3CDTF">2017-05-18T14:44:07Z</dcterms:created>
  <dcterms:modified xsi:type="dcterms:W3CDTF">2017-08-29T18:43:12Z</dcterms:modified>
</cp:coreProperties>
</file>