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43"/>
  </p:notesMasterIdLst>
  <p:sldIdLst>
    <p:sldId id="405" r:id="rId5"/>
    <p:sldId id="406" r:id="rId6"/>
    <p:sldId id="483" r:id="rId7"/>
    <p:sldId id="473" r:id="rId8"/>
    <p:sldId id="474" r:id="rId9"/>
    <p:sldId id="475" r:id="rId10"/>
    <p:sldId id="477" r:id="rId11"/>
    <p:sldId id="478" r:id="rId12"/>
    <p:sldId id="489" r:id="rId13"/>
    <p:sldId id="491" r:id="rId14"/>
    <p:sldId id="490" r:id="rId15"/>
    <p:sldId id="502" r:id="rId16"/>
    <p:sldId id="503" r:id="rId17"/>
    <p:sldId id="501" r:id="rId18"/>
    <p:sldId id="460" r:id="rId19"/>
    <p:sldId id="493" r:id="rId20"/>
    <p:sldId id="494" r:id="rId21"/>
    <p:sldId id="504" r:id="rId22"/>
    <p:sldId id="510" r:id="rId23"/>
    <p:sldId id="511" r:id="rId24"/>
    <p:sldId id="495" r:id="rId25"/>
    <p:sldId id="496" r:id="rId26"/>
    <p:sldId id="497" r:id="rId27"/>
    <p:sldId id="498" r:id="rId28"/>
    <p:sldId id="505" r:id="rId29"/>
    <p:sldId id="506" r:id="rId30"/>
    <p:sldId id="507" r:id="rId31"/>
    <p:sldId id="508" r:id="rId32"/>
    <p:sldId id="463" r:id="rId33"/>
    <p:sldId id="509" r:id="rId34"/>
    <p:sldId id="485" r:id="rId35"/>
    <p:sldId id="487" r:id="rId36"/>
    <p:sldId id="499" r:id="rId37"/>
    <p:sldId id="500" r:id="rId38"/>
    <p:sldId id="395" r:id="rId39"/>
    <p:sldId id="512" r:id="rId40"/>
    <p:sldId id="513" r:id="rId41"/>
    <p:sldId id="33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hu" initials="P" lastIdx="1" clrIdx="0">
    <p:extLst>
      <p:ext uri="{19B8F6BF-5375-455C-9EA6-DF929625EA0E}">
        <p15:presenceInfo xmlns:p15="http://schemas.microsoft.com/office/powerpoint/2012/main" userId="Pu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E9"/>
    <a:srgbClr val="23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CF24-6477-4947-845F-515A6C44A1CA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62F8-8F68-4B44-AF60-BA5CE8118F12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31D1-2132-4EF8-9D46-E1300BBA8367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4EC9-9287-4537-8986-1400CFC2524C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62E2-87C3-4636-BB4F-8E43C6BEEDE0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75D-18EE-4A66-B069-AB40CAF6B82D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8A2D-8CFC-48B1-9844-3A56CB82AD2D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FD5-430F-48B5-93B5-7E36CAFED6F0}" type="datetime1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C19B-F48C-4958-9FFD-ABFB1FB9E08C}" type="datetime1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F6C5-F5AB-463A-988C-EBB07BF1F5A3}" type="datetime1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0653-7E50-401F-98BE-D291C7E36781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14D4-BA91-4141-9A04-EFDCED6D1DAE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5FC-9A0A-4FB4-B3FF-E60D9BD50DED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A70D-FDD9-44C2-8617-874F6905D1B1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304E-3565-4D12-8195-086404A4EF48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FE6-CEB5-4891-88A7-E79E0046CD5D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E9B-C3A8-4707-8B26-F40CE9BEC07C}" type="datetime1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D3E-C812-4718-9784-F230AE16DBE3}" type="datetime1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4DE-4D1E-4D4E-AC55-652FB20245BF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9978-FCDE-4E34-A56D-EAB8C3E42944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ACFD-EFD7-4BC6-989C-E35B81C1A295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C126-13D5-4C66-ACBD-2DDB0B041FF0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C117-560E-465F-BBF8-0C8EFB7B3D98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D91-1F64-4A1F-B009-6210086771B9}" type="datetime1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78FA-77BF-40B5-A43D-6DDAB7467AAE}" type="datetime1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0823-07C6-4F3A-BC2B-D5E627FD0E8F}" type="datetime1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C808-4FE7-4D68-8CDD-68DB3341513A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DDA1-C2D7-4EB6-B34E-E88836B071B3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EC1-CD5A-4655-B36A-BFB24930CC76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27E-2834-43A9-803F-9EFDDFAC4ACE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8F12-6B62-4160-BB22-477E4D31B25B}" type="datetime1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C2E2-6DDE-4DA6-B048-43F7A7D6D745}" type="datetime1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C54A-3E01-4A52-B506-79481A3F0B77}" type="datetime1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CB0F-C574-4A54-8C1D-46EEBDA23A67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747D-5F41-45A3-AAD6-0F3106E43D6C}" type="datetime1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7773-88B3-4CA3-9000-AF64165FE434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01DB-61BE-4B8C-A702-48D8EAA5930E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3650-1D65-4EC5-B2E9-6054F31F9F25}" type="datetime1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https://web.stanford.edu/~schmit/cme193/lec/lec5.pdf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8/comprehensive-guide-regression/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8/comprehensive-guide-regression/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5/08/comprehensive-guide-regression/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eancoder.com/linear-regression-stock-predic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8/comprehensive-guide-regression/" TargetMode="Externa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8/comprehensive-guide-regression/" TargetMode="Externa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scikit-learn.org/stable/modules/clustering.html#spectral-clustering" TargetMode="External"/><Relationship Id="rId11" Type="http://schemas.openxmlformats.org/officeDocument/2006/relationships/hyperlink" Target="http://scikit-learn.org/stable/modules/clustering.html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-python-tutroals.readthedocs.io/en/latest/py_tutorials/py_ml/py_kmeans/py_kmeans_understanding/py_kmeans_understanding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-python-tutroals.readthedocs.io/en/latest/py_tutorials/py_ml/py_kmeans/py_kmeans_understanding/py_kmeans_understanding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machine-learning-in-python-step-by-step/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scikit-learn.org/stable/auto_examples/cluster/plot_kmeans_digits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abuse.com/the-best-machine-learning-libraries-in-python/" TargetMode="Externa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antbomb.com/api/" TargetMode="External"/><Relationship Id="rId2" Type="http://schemas.openxmlformats.org/officeDocument/2006/relationships/hyperlink" Target="https://www.quandl.com/data/WIKI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irebase.com/docs/open-data/airports.html" TargetMode="External"/><Relationship Id="rId5" Type="http://schemas.openxmlformats.org/officeDocument/2006/relationships/hyperlink" Target="http://www.opensourcesports.com/" TargetMode="External"/><Relationship Id="rId4" Type="http://schemas.openxmlformats.org/officeDocument/2006/relationships/hyperlink" Target="http://sdo.gsfc.nasa.gov/data/dataaccess.php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dnuggets.com/2015/11/seven-steps-machine-learning-python.html/2" TargetMode="External"/><Relationship Id="rId3" Type="http://schemas.openxmlformats.org/officeDocument/2006/relationships/hyperlink" Target="http://machinelearningmastery.com/machine-learning-in-python-step-by-step/" TargetMode="External"/><Relationship Id="rId7" Type="http://schemas.openxmlformats.org/officeDocument/2006/relationships/hyperlink" Target="http://scikit-learn.org/stable/auto_examples/cluster/plot_kmeans_digits.html" TargetMode="External"/><Relationship Id="rId2" Type="http://schemas.openxmlformats.org/officeDocument/2006/relationships/hyperlink" Target="https://web.stanford.edu/~schmit/cme193/lec/lec5.pdf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scikit-learn.org/stable/modules/clustering.html" TargetMode="External"/><Relationship Id="rId11" Type="http://schemas.openxmlformats.org/officeDocument/2006/relationships/hyperlink" Target="https://github.com/tarlen5/coursera_ml/blob/master/unit6/ex2_sklearn" TargetMode="External"/><Relationship Id="rId5" Type="http://schemas.openxmlformats.org/officeDocument/2006/relationships/hyperlink" Target="https://www.analyticsvidhya.com/blog/2015/08/comprehensive-guide-regression/" TargetMode="External"/><Relationship Id="rId10" Type="http://schemas.openxmlformats.org/officeDocument/2006/relationships/hyperlink" Target="http://opencv-python-tutroals.readthedocs.io/en/latest/py_tutorials/py_ml/py_kmeans/py_kmeans_understanding/py_kmeans_understanding.html" TargetMode="External"/><Relationship Id="rId4" Type="http://schemas.openxmlformats.org/officeDocument/2006/relationships/hyperlink" Target="http://scikit-learn.org/stable/auto_examples/linear_model/plot_ols.html" TargetMode="External"/><Relationship Id="rId9" Type="http://schemas.openxmlformats.org/officeDocument/2006/relationships/hyperlink" Target="http://beancoder.com/linear-regression-stock-prediction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cxvY8Kg1pvNNzrpw1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8/comprehensive-guide-regression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Python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0"/>
            <a:ext cx="7632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 readable, dynamic, pleasant, flexible, fast and powerful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52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Stepwise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 Regression</a:t>
            </a:r>
          </a:p>
          <a:p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21073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analysis means “fitting a straight line to data</a:t>
            </a:r>
            <a:r>
              <a:rPr lang="en-US" dirty="0" smtClean="0"/>
              <a:t>” </a:t>
            </a:r>
            <a:r>
              <a:rPr lang="en-US" dirty="0"/>
              <a:t>also called linear modelling</a:t>
            </a:r>
          </a:p>
          <a:p>
            <a:r>
              <a:rPr lang="en-US" dirty="0" smtClean="0"/>
              <a:t>It’s </a:t>
            </a:r>
            <a:r>
              <a:rPr lang="en-US" dirty="0"/>
              <a:t>a widely used technique to help model and </a:t>
            </a:r>
            <a:r>
              <a:rPr lang="en-US" dirty="0" smtClean="0"/>
              <a:t>understand real-world </a:t>
            </a:r>
            <a:r>
              <a:rPr lang="en-US" dirty="0"/>
              <a:t>phenomena</a:t>
            </a:r>
          </a:p>
          <a:p>
            <a:pPr marL="0" indent="0">
              <a:buNone/>
            </a:pPr>
            <a:r>
              <a:rPr lang="en-US" dirty="0" smtClean="0"/>
              <a:t>    • </a:t>
            </a:r>
            <a:r>
              <a:rPr lang="en-US" dirty="0"/>
              <a:t>easy to use</a:t>
            </a:r>
          </a:p>
          <a:p>
            <a:pPr marL="0" indent="0">
              <a:buNone/>
            </a:pPr>
            <a:r>
              <a:rPr lang="en-US" dirty="0" smtClean="0"/>
              <a:t>    • </a:t>
            </a:r>
            <a:r>
              <a:rPr lang="en-US" dirty="0"/>
              <a:t>easy to understand intuitively</a:t>
            </a:r>
          </a:p>
          <a:p>
            <a:r>
              <a:rPr lang="en-US" dirty="0" smtClean="0"/>
              <a:t> </a:t>
            </a:r>
            <a:r>
              <a:rPr lang="en-US" dirty="0"/>
              <a:t>Allows </a:t>
            </a:r>
            <a:r>
              <a:rPr lang="en-US" dirty="0" smtClean="0"/>
              <a:t>prediction</a:t>
            </a:r>
          </a:p>
          <a:p>
            <a:pPr fontAlgn="base"/>
            <a:r>
              <a:rPr lang="en-US" dirty="0"/>
              <a:t>we want to model our data as </a:t>
            </a:r>
            <a:r>
              <a:rPr lang="en-US" dirty="0" smtClean="0"/>
              <a:t>follows: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y </a:t>
            </a:r>
            <a:r>
              <a:rPr lang="en-US" dirty="0"/>
              <a:t>= B0 + B1 * 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https://www.analyticsvidhya.com/blog/2015/08/comprehensive-guide-regression/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5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Linear regression assumes that… </a:t>
            </a:r>
            <a:endParaRPr lang="en-US" altLang="en-US" sz="28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/>
              <a:t>1. The relationship between X and Y is linear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/>
              <a:t>2. Y is distributed normally at each value of X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/>
              <a:t>3. The variance of Y at every value of X is the same (homogeneity of variances)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/>
              <a:t>4. The observations are independent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https://www.analyticsvidhya.com/blog/2015/08/comprehensive-guide-regression/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390809"/>
            <a:ext cx="6629400" cy="3886200"/>
          </a:xfrm>
          <a:prstGeom prst="rect">
            <a:avLst/>
          </a:prstGeom>
          <a:noFill/>
          <a:ln>
            <a:noFill/>
          </a:ln>
          <a:effectLst>
            <a:innerShdw blurRad="114300">
              <a:schemeClr val="tx1">
                <a:lumMod val="95000"/>
                <a:lumOff val="5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https://www.analyticsvidhya.com/blog/2015/08/comprehensive-guide-regression/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5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" y="204471"/>
            <a:ext cx="10972800" cy="1143000"/>
          </a:xfrm>
        </p:spPr>
        <p:txBody>
          <a:bodyPr/>
          <a:lstStyle/>
          <a:p>
            <a:r>
              <a:rPr lang="en-US" dirty="0" smtClean="0"/>
              <a:t>Calculations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Estimating The Slope (B1</a:t>
            </a:r>
            <a:r>
              <a:rPr lang="en-US" b="1" dirty="0" smtClean="0"/>
              <a:t>)</a:t>
            </a:r>
          </a:p>
          <a:p>
            <a:pPr fontAlgn="base"/>
            <a:r>
              <a:rPr lang="en-US" b="1" dirty="0" smtClean="0"/>
              <a:t>             Calculate mean(X) = 3</a:t>
            </a:r>
          </a:p>
          <a:p>
            <a:pPr fontAlgn="base"/>
            <a:r>
              <a:rPr lang="en-US" b="1" dirty="0"/>
              <a:t> </a:t>
            </a:r>
            <a:r>
              <a:rPr lang="en-US" b="1" dirty="0" smtClean="0"/>
              <a:t>            Calculate mean(Y) = 2.8</a:t>
            </a:r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Estimating </a:t>
            </a:r>
            <a:r>
              <a:rPr lang="en-US" b="1" dirty="0"/>
              <a:t>The Intercept (B0)</a:t>
            </a:r>
          </a:p>
          <a:p>
            <a:pPr marL="0" indent="0" fontAlgn="base">
              <a:buNone/>
            </a:pP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63138"/>
              </p:ext>
            </p:extLst>
          </p:nvPr>
        </p:nvGraphicFramePr>
        <p:xfrm>
          <a:off x="9006840" y="1645920"/>
          <a:ext cx="1929384" cy="1892808"/>
        </p:xfrm>
        <a:graphic>
          <a:graphicData uri="http://schemas.openxmlformats.org/drawingml/2006/table">
            <a:tbl>
              <a:tblPr/>
              <a:tblGrid>
                <a:gridCol w="512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n-US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 y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1 1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2 3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4 3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3 2</a:t>
                      </a:r>
                    </a:p>
                    <a:p>
                      <a:pPr algn="l" fontAlgn="base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5 5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0" y="390448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72535"/>
              </p:ext>
            </p:extLst>
          </p:nvPr>
        </p:nvGraphicFramePr>
        <p:xfrm>
          <a:off x="7927340" y="509271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340" y="509271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62409"/>
              </p:ext>
            </p:extLst>
          </p:nvPr>
        </p:nvGraphicFramePr>
        <p:xfrm>
          <a:off x="3408045" y="2902776"/>
          <a:ext cx="4038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5" imgW="4813200" imgH="1193760" progId="Equation.3">
                  <p:embed/>
                </p:oleObj>
              </mc:Choice>
              <mc:Fallback>
                <p:oleObj name="Equation" r:id="rId5" imgW="48132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45" y="2902776"/>
                        <a:ext cx="40386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000340"/>
              </p:ext>
            </p:extLst>
          </p:nvPr>
        </p:nvGraphicFramePr>
        <p:xfrm>
          <a:off x="3408045" y="4940363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45" y="4940363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79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1</a:t>
            </a:r>
            <a:r>
              <a:rPr lang="en-US" dirty="0" smtClean="0"/>
              <a:t>- Stock </a:t>
            </a:r>
            <a:r>
              <a:rPr lang="en-US" dirty="0" err="1" smtClean="0"/>
              <a:t>Prediciton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67672" y="3555230"/>
            <a:ext cx="26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Loading linear model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34367" y="1564890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Importing packages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57437" y="4910224"/>
            <a:ext cx="262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Independent variable date and dependent variable price for prediction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0" y="1292248"/>
            <a:ext cx="7873202" cy="4525963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4186582" y="1797062"/>
            <a:ext cx="4379976" cy="13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49273" y="3614299"/>
            <a:ext cx="4618399" cy="265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06440" y="5559552"/>
            <a:ext cx="3483864" cy="7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http://beancoder.com/linear-regression-stock-prediction/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" y="1417638"/>
            <a:ext cx="8216900" cy="223024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54" y="1838230"/>
            <a:ext cx="4178300" cy="3822700"/>
          </a:xfrm>
        </p:spPr>
      </p:pic>
    </p:spTree>
    <p:extLst>
      <p:ext uri="{BB962C8B-B14F-4D97-AF65-F5344CB8AC3E}">
        <p14:creationId xmlns:p14="http://schemas.microsoft.com/office/powerpoint/2010/main" val="139008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used to find the probability of event=Success and </a:t>
            </a:r>
            <a:r>
              <a:rPr lang="en-US" dirty="0" smtClean="0"/>
              <a:t>event=Failure</a:t>
            </a:r>
            <a:endParaRPr lang="en-US" dirty="0"/>
          </a:p>
          <a:p>
            <a:r>
              <a:rPr lang="en-US" dirty="0" smtClean="0"/>
              <a:t>Logistic </a:t>
            </a:r>
            <a:r>
              <a:rPr lang="en-US" dirty="0"/>
              <a:t>regression when the dependent variable is binary (0/ 1, True/ False, Yes/ No) in nature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6424" y="3437024"/>
            <a:ext cx="8979408" cy="171185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odds= p/ (1-p) = probability of event occurrence / probability of not event occurrence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ln(odds) = ln(p/(1-p))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333333"/>
                </a:solidFill>
                <a:latin typeface="Monaco"/>
              </a:rPr>
              <a:t> 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ogit(p) = ln(p/(1-p)) = b0+b1X1+b2X2+b3X3....+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bkXk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8528" y="6356351"/>
            <a:ext cx="6087872" cy="346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https://www.analyticsvidhya.com/blog/2015/08/comprehensive-guide-regression/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8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2: university Admission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917700"/>
            <a:ext cx="6596888" cy="398932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6352" y="6356351"/>
            <a:ext cx="5210048" cy="209041"/>
          </a:xfrm>
        </p:spPr>
        <p:txBody>
          <a:bodyPr/>
          <a:lstStyle/>
          <a:p>
            <a:r>
              <a:rPr lang="en-US" dirty="0"/>
              <a:t>https://github.com/tarlen5/coursera_ml/tree/master/unit6/ex2_sklearn</a:t>
            </a:r>
          </a:p>
        </p:txBody>
      </p:sp>
    </p:spTree>
    <p:extLst>
      <p:ext uri="{BB962C8B-B14F-4D97-AF65-F5344CB8AC3E}">
        <p14:creationId xmlns:p14="http://schemas.microsoft.com/office/powerpoint/2010/main" val="173847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4" y="434658"/>
            <a:ext cx="7661520" cy="543579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904488" y="4005072"/>
            <a:ext cx="5843016" cy="21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0928" y="3639312"/>
            <a:ext cx="195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Calling Logistic Regression Model with parameters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C=1.0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https://github.com/tarlen5/coursera_ml/tree/master/unit6/ex2_sklearn</a:t>
            </a:r>
          </a:p>
        </p:txBody>
      </p:sp>
    </p:spTree>
    <p:extLst>
      <p:ext uri="{BB962C8B-B14F-4D97-AF65-F5344CB8AC3E}">
        <p14:creationId xmlns:p14="http://schemas.microsoft.com/office/powerpoint/2010/main" val="26513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Scientific packages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2" y="1626584"/>
            <a:ext cx="8597900" cy="240665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14714"/>
            <a:ext cx="4315968" cy="341001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8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246"/>
            <a:ext cx="109728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Other</a:t>
            </a:r>
            <a:r>
              <a:rPr lang="en-US" dirty="0">
                <a:effectLst/>
              </a:rPr>
              <a:t> 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92" y="1386246"/>
            <a:ext cx="10972800" cy="43796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Polynomial Regression</a:t>
            </a:r>
            <a:r>
              <a:rPr lang="en-US" dirty="0" smtClean="0"/>
              <a:t>: A </a:t>
            </a:r>
            <a:r>
              <a:rPr lang="en-US" dirty="0"/>
              <a:t>regression equation is a polynomial regression equation if the power of independent variable is more than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Stepwise </a:t>
            </a:r>
            <a:r>
              <a:rPr lang="en-US" dirty="0" smtClean="0">
                <a:solidFill>
                  <a:srgbClr val="FF0000"/>
                </a:solidFill>
              </a:rPr>
              <a:t>Regression </a:t>
            </a:r>
            <a:r>
              <a:rPr lang="en-US" dirty="0" smtClean="0"/>
              <a:t>: form </a:t>
            </a:r>
            <a:r>
              <a:rPr lang="en-US" dirty="0"/>
              <a:t>of regression is used when we deal with multiple independent </a:t>
            </a:r>
            <a:r>
              <a:rPr lang="en-US" dirty="0" smtClean="0"/>
              <a:t>variables</a:t>
            </a:r>
          </a:p>
          <a:p>
            <a:r>
              <a:rPr lang="en-US" dirty="0">
                <a:solidFill>
                  <a:srgbClr val="FF0000"/>
                </a:solidFill>
              </a:rPr>
              <a:t>Ridge </a:t>
            </a:r>
            <a:r>
              <a:rPr lang="en-US" dirty="0" smtClean="0">
                <a:solidFill>
                  <a:srgbClr val="FF0000"/>
                </a:solidFill>
              </a:rPr>
              <a:t>Regression </a:t>
            </a:r>
            <a:r>
              <a:rPr lang="en-US" dirty="0" smtClean="0"/>
              <a:t>: Ridge </a:t>
            </a:r>
            <a:r>
              <a:rPr lang="en-US" dirty="0"/>
              <a:t>Regression is a technique used when the data suffers from multicollinearity ( independent variables are highly correlated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Lasso </a:t>
            </a:r>
            <a:r>
              <a:rPr lang="en-US" dirty="0" smtClean="0">
                <a:solidFill>
                  <a:srgbClr val="FF0000"/>
                </a:solidFill>
              </a:rPr>
              <a:t>Regression </a:t>
            </a:r>
            <a:r>
              <a:rPr lang="en-US" dirty="0" smtClean="0"/>
              <a:t>: </a:t>
            </a:r>
            <a:r>
              <a:rPr lang="en-US" dirty="0"/>
              <a:t>Lasso (Least Absolute Shrinkage and Selection Operator) also penalizes the absolute size of the regression coefficients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65922" y="2073427"/>
            <a:ext cx="1869101" cy="9116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y=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a+b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*x^2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https://www.analyticsvidhya.com/blog/2015/08/comprehensive-guide-regression/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4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the grouping of objects together so that objects belonging in the same group (cluster) are more similar to each other than those in other groups (clusters)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921000"/>
            <a:ext cx="611505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8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various Clustering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83" y="1243902"/>
            <a:ext cx="9325033" cy="527577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http://scikit-learn.org/stable/modules/clustering.html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45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4"/>
            <a:ext cx="10972800" cy="1143000"/>
          </a:xfrm>
        </p:spPr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16325"/>
              </p:ext>
            </p:extLst>
          </p:nvPr>
        </p:nvGraphicFramePr>
        <p:xfrm>
          <a:off x="201168" y="1179574"/>
          <a:ext cx="11503151" cy="4946588"/>
        </p:xfrm>
        <a:graphic>
          <a:graphicData uri="http://schemas.openxmlformats.org/drawingml/2006/table">
            <a:tbl>
              <a:tblPr/>
              <a:tblGrid>
                <a:gridCol w="172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5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Method name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Parameters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8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Scalability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Usecase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Geometry (metric used)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2"/>
                        </a:rPr>
                        <a:t>K-Means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Very large n_samples, medium n_clusterswith </a:t>
                      </a:r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3"/>
                        </a:rPr>
                        <a:t>MiniBatch code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General-purpose, even cluster size, flat geometry, not too many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4"/>
                        </a:rPr>
                        <a:t>Affinity propagation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damping, sample preference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Not scalable with 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5"/>
                        </a:rPr>
                        <a:t>Mean-shift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bandwidth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Not scalable with </a:t>
                      </a:r>
                      <a:r>
                        <a:rPr lang="en-US" sz="1200" dirty="0" err="1">
                          <a:effectLst/>
                        </a:rPr>
                        <a:t>n_samples</a:t>
                      </a:r>
                      <a:endParaRPr lang="en-US" sz="1200" dirty="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6"/>
                        </a:rPr>
                        <a:t>Spectral clustering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Medium n_samples, small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Few clusters, 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7"/>
                        </a:rPr>
                        <a:t>Ward hierarchical clustering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Many clusters, possibly connectivity constraints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7"/>
                        </a:rPr>
                        <a:t>Agglomerative clustering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number of clusters, linkage type,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Many clusters, possibly connectivity constraints, non Euclidean distances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Any pairwise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8"/>
                        </a:rPr>
                        <a:t>DBSCAN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neighborhood size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Very large n_samples, medium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Non-flat geometry, uneven cluster sizes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Distances between nearest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9"/>
                        </a:rPr>
                        <a:t>Gaussian mixtures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many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Not scalable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Flat geometry, good for density estimation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Mahalanobis distances to centers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8191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>
                          <a:solidFill>
                            <a:srgbClr val="2878A2"/>
                          </a:solidFill>
                          <a:effectLst/>
                          <a:hlinkClick r:id="rId10"/>
                        </a:rPr>
                        <a:t>Birch</a:t>
                      </a:r>
                      <a:endParaRPr lang="en-US" sz="1200">
                        <a:effectLst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branching factor, threshold, optional global clusterer.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Large n_clustersand 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Large dataset, outlier removal, data reduction.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Euclidean distance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11"/>
              </a:rPr>
              <a:t>http://scikit-learn.org/stable/modules/clustering.html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2712" y="1436104"/>
            <a:ext cx="6422136" cy="364715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 Slab"/>
              </a:rPr>
              <a:t>T-shirt size problem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Consider a company, which is going to release a new model of T-shirt to market.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Obviously they will have to manufacture models in different sizes to satisfy people of all sizes.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So the company make a data of people’s height and weight, and plot them on to a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404040"/>
              </a:solidFill>
              <a:latin typeface="Lato"/>
            </a:endParaRPr>
          </a:p>
          <a:p>
            <a:pPr marL="0" lvl="0" indent="0" defTabSz="914400">
              <a:buNone/>
            </a:pPr>
            <a:r>
              <a:rPr lang="en-US" sz="1800" dirty="0">
                <a:solidFill>
                  <a:srgbClr val="FF0000"/>
                </a:solidFill>
              </a:rPr>
              <a:t>Company can’t create t-shirts with all the sizes. Instead, they divide people to Small, Medium and Large, and manufacture only these 3 models which will fit into all the people.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36" y="1616202"/>
            <a:ext cx="4693920" cy="43456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2712" y="6356351"/>
            <a:ext cx="9585960" cy="190753"/>
          </a:xfrm>
        </p:spPr>
        <p:txBody>
          <a:bodyPr/>
          <a:lstStyle/>
          <a:p>
            <a:r>
              <a:rPr lang="en-US" dirty="0">
                <a:hlinkClick r:id="rId3"/>
              </a:rPr>
              <a:t>http://opencv-python-tutroals.readthedocs.io/en/latest/py_tutorials/py_ml/py_kmeans/py_kmeans_understanding/py_kmeans_understanding.html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5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4" y="1575467"/>
            <a:ext cx="6004941" cy="3846925"/>
          </a:xfrm>
        </p:spPr>
      </p:pic>
      <p:sp>
        <p:nvSpPr>
          <p:cNvPr id="5" name="TextBox 4"/>
          <p:cNvSpPr txBox="1"/>
          <p:nvPr/>
        </p:nvSpPr>
        <p:spPr>
          <a:xfrm>
            <a:off x="7150608" y="1098272"/>
            <a:ext cx="43251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is Iterative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initial centroids (randomly)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distance of each data point to each centroid. It can be done in many ways.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one with the minimum distance between data point and initial centroids will be selected.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the average of all the initial clusters and then the new centroids will be adjusted to  new clusters.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the above process to N iterations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509760" cy="24561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http://opencv-python-tutroals.readthedocs.io/en/latest/py_tutorials/py_ml/py_kmeans/py_kmeans_understanding/py_kmeans_understanding.html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8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48" y="1417638"/>
            <a:ext cx="4255800" cy="35243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79196" y="70694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Suppose, D2, D5 &amp; D7 are chosen as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initial centroids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7" y="5307732"/>
            <a:ext cx="4476750" cy="99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5" y="1849940"/>
            <a:ext cx="5475450" cy="410633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247831" y="2785512"/>
            <a:ext cx="4901184" cy="3017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59348" y="2967609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formula to calculate minimum distance from initial centroids and the do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2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3: </a:t>
            </a:r>
            <a:r>
              <a:rPr lang="en-US" dirty="0" err="1" smtClean="0"/>
              <a:t>kMean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6" y="1272286"/>
            <a:ext cx="8008493" cy="49364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020056" y="2432304"/>
            <a:ext cx="5157216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67544" y="1801368"/>
            <a:ext cx="181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 Mean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436608" cy="273049"/>
          </a:xfrm>
        </p:spPr>
        <p:txBody>
          <a:bodyPr/>
          <a:lstStyle/>
          <a:p>
            <a:r>
              <a:rPr lang="en-US" dirty="0"/>
              <a:t>https://github.com/mayankskb/Clustering/blob/b42319f5d9bf3642e8478031c4b7cafd80c584af/k_means.py</a:t>
            </a:r>
          </a:p>
        </p:txBody>
      </p:sp>
    </p:spTree>
    <p:extLst>
      <p:ext uri="{BB962C8B-B14F-4D97-AF65-F5344CB8AC3E}">
        <p14:creationId xmlns:p14="http://schemas.microsoft.com/office/powerpoint/2010/main" val="3024160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8096"/>
            <a:ext cx="10972800" cy="759270"/>
          </a:xfrm>
        </p:spPr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56064" y="2220375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</a:t>
            </a:r>
            <a:r>
              <a:rPr lang="en-US" dirty="0" err="1" smtClean="0">
                <a:solidFill>
                  <a:srgbClr val="FF0000"/>
                </a:solidFill>
              </a:rPr>
              <a:t>datapoints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8" y="1088136"/>
            <a:ext cx="8546231" cy="452596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7479792" y="2377440"/>
            <a:ext cx="2048256" cy="128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2413338"/>
            <a:ext cx="117134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smtClean="0">
                <a:solidFill>
                  <a:srgbClr val="555555"/>
                </a:solidFill>
                <a:latin typeface="Helvetica Neue"/>
              </a:rPr>
              <a:t>It </a:t>
            </a:r>
            <a:r>
              <a:rPr lang="en-US" sz="2000" dirty="0">
                <a:solidFill>
                  <a:srgbClr val="555555"/>
                </a:solidFill>
                <a:latin typeface="Helvetica Neue"/>
              </a:rPr>
              <a:t>has a number of well known steps</a:t>
            </a:r>
            <a:r>
              <a:rPr lang="en-US" sz="2000" dirty="0" smtClean="0">
                <a:solidFill>
                  <a:srgbClr val="555555"/>
                </a:solidFill>
                <a:latin typeface="Helvetica Neue"/>
              </a:rPr>
              <a:t>:</a:t>
            </a:r>
          </a:p>
          <a:p>
            <a:pPr fontAlgn="base"/>
            <a:endParaRPr lang="en-US" sz="2000" dirty="0">
              <a:solidFill>
                <a:srgbClr val="555555"/>
              </a:solidFill>
              <a:latin typeface="Helvetica Neue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Define Problem.</a:t>
            </a: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Prepare Data.</a:t>
            </a: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Evaluate Algorithms.</a:t>
            </a: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Improve Results.</a:t>
            </a: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Present Results.</a:t>
            </a:r>
            <a:endParaRPr lang="en-US" sz="20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http://machinelearningmastery.com/machine-learning-in-python-step-by-step/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Iterations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51908"/>
            <a:ext cx="4108450" cy="3854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23" y="1209008"/>
            <a:ext cx="4108450" cy="41973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55464" y="3307683"/>
            <a:ext cx="1380744" cy="8254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4- Clustering using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48182" y="4588434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Calling </a:t>
            </a:r>
            <a:r>
              <a:rPr lang="en-US" dirty="0" err="1" smtClean="0">
                <a:solidFill>
                  <a:srgbClr val="FF0000"/>
                </a:solidFill>
              </a:rPr>
              <a:t>kMeans</a:t>
            </a:r>
            <a:r>
              <a:rPr lang="en-US" dirty="0" smtClean="0">
                <a:solidFill>
                  <a:srgbClr val="FF0000"/>
                </a:solidFill>
              </a:rPr>
              <a:t>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2735" y="2126746"/>
            <a:ext cx="235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Loading digits Data from </a:t>
            </a:r>
            <a:r>
              <a:rPr lang="en-US" dirty="0" err="1" smtClean="0">
                <a:solidFill>
                  <a:srgbClr val="FF0000"/>
                </a:solidFill>
              </a:rPr>
              <a:t>sklearn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2" y="1176052"/>
            <a:ext cx="8408967" cy="3313652"/>
          </a:xfrm>
        </p:spPr>
      </p:pic>
      <p:cxnSp>
        <p:nvCxnSpPr>
          <p:cNvPr id="13" name="Straight Arrow Connector 12"/>
          <p:cNvCxnSpPr/>
          <p:nvPr/>
        </p:nvCxnSpPr>
        <p:spPr>
          <a:xfrm flipV="1">
            <a:off x="3928194" y="2558701"/>
            <a:ext cx="5416974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2" y="4535564"/>
            <a:ext cx="7112000" cy="15430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6341535" y="4852334"/>
            <a:ext cx="3251200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2112" y="6356352"/>
            <a:ext cx="10484656" cy="282192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http://scikit-learn.org/stable/auto_examples/cluster/plot_kmeans_digits.html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76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8096"/>
            <a:ext cx="10972800" cy="759270"/>
          </a:xfrm>
        </p:spPr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" y="930496"/>
            <a:ext cx="9267444" cy="5369719"/>
          </a:xfrm>
        </p:spPr>
      </p:pic>
    </p:spTree>
    <p:extLst>
      <p:ext uri="{BB962C8B-B14F-4D97-AF65-F5344CB8AC3E}">
        <p14:creationId xmlns:p14="http://schemas.microsoft.com/office/powerpoint/2010/main" val="60920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Popular Libraries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 smtClean="0"/>
              <a:t>Tensorflow</a:t>
            </a:r>
          </a:p>
          <a:p>
            <a:r>
              <a:rPr lang="en-US" dirty="0" err="1" smtClean="0"/>
              <a:t>Theano</a:t>
            </a:r>
            <a:endParaRPr lang="en-US" dirty="0" smtClean="0"/>
          </a:p>
          <a:p>
            <a:r>
              <a:rPr lang="en-US" dirty="0" smtClean="0"/>
              <a:t>Pylearn2</a:t>
            </a:r>
          </a:p>
          <a:p>
            <a:r>
              <a:rPr lang="en-US" dirty="0" err="1" smtClean="0"/>
              <a:t>PyEvolve</a:t>
            </a:r>
            <a:endParaRPr lang="en-US" dirty="0" smtClean="0"/>
          </a:p>
          <a:p>
            <a:r>
              <a:rPr lang="en-US" dirty="0" err="1" smtClean="0"/>
              <a:t>NuPIC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392BE9"/>
                </a:solidFill>
                <a:hlinkClick r:id="rId2"/>
              </a:rPr>
              <a:t>http://stackabuse.com/the-best-machine-learning-libraries-in-python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Different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hlinkClick r:id="rId2"/>
              </a:rPr>
              <a:t>stock trading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video games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astronomy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sports betting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flight time </a:t>
            </a:r>
            <a:r>
              <a:rPr lang="en-US" dirty="0" smtClean="0">
                <a:hlinkClick r:id="rId6"/>
              </a:rPr>
              <a:t>prediction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Also updated in Class sheet in datasets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https://web.stanford.edu/~</a:t>
            </a:r>
            <a:r>
              <a:rPr lang="en-US" dirty="0" smtClean="0">
                <a:hlinkClick r:id="rId2"/>
              </a:rPr>
              <a:t>schmit/cme193/lec/lec5.pdf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http://machinelearningmastery.com/machine-learning-in-python-step-by-step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scikit-learn.org/stable/auto_examples/linear_model/plot_ols.html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https://www.analyticsvidhya.com/blog/2015/08/comprehensive-guide-regression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scikit-learn.org/stable/modules/clustering.html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scikit-learn.org/stable/auto_examples/cluster/plot_kmeans_digits.html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www.kdnuggets.com/2015/11/seven-steps-machine-learning-python.html/2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://beancoder.com/linear-regression-stock-prediction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opencv-python-tutroals.readthedocs.io/en/latest/py_tutorials/py_ml/py_kmeans/py_kmeans_understanding/py_kmeans_understanding.html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github.com/tarlen5/coursera_ml/blob/master/unit6/ex2_sklearn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linear regression model for the following table using </a:t>
            </a:r>
            <a:r>
              <a:rPr lang="en-US" dirty="0" err="1" smtClean="0"/>
              <a:t>numpy</a:t>
            </a:r>
            <a:r>
              <a:rPr lang="en-US" dirty="0" smtClean="0"/>
              <a:t> only.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Plot the model using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Hints: You need to calculate the mean of X , Y using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then calculate </a:t>
            </a:r>
            <a:r>
              <a:rPr lang="en-US" dirty="0"/>
              <a:t>the </a:t>
            </a:r>
            <a:r>
              <a:rPr lang="en-US" dirty="0" smtClean="0"/>
              <a:t>regression coefficients.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33471"/>
              </p:ext>
            </p:extLst>
          </p:nvPr>
        </p:nvGraphicFramePr>
        <p:xfrm>
          <a:off x="8375904" y="2212848"/>
          <a:ext cx="2752344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06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   Solve T Shirt size problem as illustrated in class using k means clustering       method.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23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856232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Submit Assignment on Github with source code and create wiki page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https://goo.gl/forms/cxvY8Kg1pvNNzrpw1</a:t>
            </a:r>
            <a:endParaRPr lang="en-US" dirty="0"/>
          </a:p>
          <a:p>
            <a:r>
              <a:rPr lang="en-US" dirty="0"/>
              <a:t>Submit the code part to UMKC blackboard </a:t>
            </a:r>
            <a:r>
              <a:rPr lang="en-US" dirty="0" err="1"/>
              <a:t>Turnitin</a:t>
            </a:r>
            <a:endParaRPr lang="en-US" dirty="0"/>
          </a:p>
          <a:p>
            <a:r>
              <a:rPr lang="en-US" dirty="0"/>
              <a:t>Remember similarity score should  be less than 45%</a:t>
            </a:r>
          </a:p>
          <a:p>
            <a:r>
              <a:rPr lang="en-US" dirty="0"/>
              <a:t>Submit your screenshots as well.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7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SciPy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/>
              <a:t>is a library of algorithms and mathematical tools built to work</a:t>
            </a:r>
          </a:p>
          <a:p>
            <a:pPr marL="0" indent="0">
              <a:buNone/>
            </a:pPr>
            <a:r>
              <a:rPr lang="en-US" dirty="0" smtClean="0"/>
              <a:t>    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algebra - </a:t>
            </a:r>
            <a:r>
              <a:rPr lang="en-US" i="1" dirty="0" err="1"/>
              <a:t>scipy.linalg</a:t>
            </a:r>
            <a:endParaRPr lang="en-US" i="1" dirty="0"/>
          </a:p>
          <a:p>
            <a:r>
              <a:rPr lang="en-US" dirty="0"/>
              <a:t>statistics - </a:t>
            </a:r>
            <a:r>
              <a:rPr lang="en-US" i="1" dirty="0" err="1"/>
              <a:t>scipy.stats</a:t>
            </a:r>
            <a:endParaRPr lang="en-US" i="1" dirty="0"/>
          </a:p>
          <a:p>
            <a:r>
              <a:rPr lang="en-US" dirty="0"/>
              <a:t>optimization - </a:t>
            </a:r>
            <a:r>
              <a:rPr lang="en-US" i="1" dirty="0" err="1"/>
              <a:t>scipy.optimize</a:t>
            </a:r>
            <a:endParaRPr lang="en-US" i="1" dirty="0"/>
          </a:p>
          <a:p>
            <a:r>
              <a:rPr lang="en-US" dirty="0"/>
              <a:t>sparse matrices - </a:t>
            </a:r>
            <a:r>
              <a:rPr lang="en-US" i="1" dirty="0" err="1"/>
              <a:t>scipy.sparse</a:t>
            </a:r>
            <a:endParaRPr lang="en-US" i="1" dirty="0"/>
          </a:p>
          <a:p>
            <a:r>
              <a:rPr lang="en-US" dirty="0"/>
              <a:t>signal processing - </a:t>
            </a:r>
            <a:r>
              <a:rPr lang="en-US" i="1" dirty="0" err="1"/>
              <a:t>scipy.signal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Scipy</a:t>
            </a:r>
            <a:r>
              <a:rPr lang="en-US" b="1" dirty="0"/>
              <a:t>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Mean, median, mode, variance, kurtosis</a:t>
            </a:r>
          </a:p>
          <a:p>
            <a:r>
              <a:rPr lang="en-US" dirty="0"/>
              <a:t>Pearson correlation coefficient</a:t>
            </a:r>
          </a:p>
          <a:p>
            <a:r>
              <a:rPr lang="en-US" dirty="0"/>
              <a:t>Hypothesis tests (</a:t>
            </a:r>
            <a:r>
              <a:rPr lang="en-US" dirty="0" err="1"/>
              <a:t>ttest</a:t>
            </a:r>
            <a:r>
              <a:rPr lang="en-US" dirty="0"/>
              <a:t>, Wilcoxon signed-rank test,</a:t>
            </a:r>
          </a:p>
          <a:p>
            <a:r>
              <a:rPr lang="en-US" dirty="0"/>
              <a:t>Kolmogorov-Smirnov)</a:t>
            </a:r>
          </a:p>
          <a:p>
            <a:r>
              <a:rPr lang="en-US" dirty="0"/>
              <a:t>Gaussian kernel density estimation</a:t>
            </a:r>
          </a:p>
          <a:p>
            <a:r>
              <a:rPr lang="en-US" dirty="0"/>
              <a:t>See also </a:t>
            </a:r>
            <a:r>
              <a:rPr lang="en-US" dirty="0" err="1"/>
              <a:t>SciKits</a:t>
            </a:r>
            <a:r>
              <a:rPr lang="en-US" dirty="0"/>
              <a:t> (or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en-US" dirty="0" smtClean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Scipy</a:t>
            </a:r>
            <a:r>
              <a:rPr lang="en-US" b="1" dirty="0"/>
              <a:t>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purpose minimization: CG, BFGS, least-squares</a:t>
            </a:r>
          </a:p>
          <a:p>
            <a:r>
              <a:rPr lang="en-US" dirty="0" smtClean="0"/>
              <a:t>Constrained </a:t>
            </a:r>
            <a:r>
              <a:rPr lang="en-US" dirty="0"/>
              <a:t>minimization; non-negative least-squares</a:t>
            </a:r>
          </a:p>
          <a:p>
            <a:r>
              <a:rPr lang="en-US" dirty="0"/>
              <a:t>Minimize using simulated annealing</a:t>
            </a:r>
          </a:p>
          <a:p>
            <a:r>
              <a:rPr lang="en-US" dirty="0"/>
              <a:t>Scalar function minimization</a:t>
            </a:r>
          </a:p>
          <a:p>
            <a:r>
              <a:rPr lang="en-US" dirty="0"/>
              <a:t>Root finding</a:t>
            </a:r>
          </a:p>
          <a:p>
            <a:r>
              <a:rPr lang="en-US" dirty="0"/>
              <a:t>Check gradient function</a:t>
            </a:r>
          </a:p>
          <a:p>
            <a:r>
              <a:rPr lang="en-US" dirty="0"/>
              <a:t>Line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Matplotlib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library for Python</a:t>
            </a:r>
          </a:p>
          <a:p>
            <a:r>
              <a:rPr lang="en-US" dirty="0"/>
              <a:t>Works well with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Syntax similar to </a:t>
            </a:r>
            <a:r>
              <a:rPr lang="en-US" dirty="0" err="1"/>
              <a:t>Matlab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6808" y="1575709"/>
            <a:ext cx="5190000" cy="3880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880" y="19826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LMSans10-Bold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LMSans8-Regular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LMSans8-Regular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LMSans10-Bold"/>
              </a:rPr>
              <a:t>as </a:t>
            </a:r>
            <a:r>
              <a:rPr lang="en-US" dirty="0">
                <a:solidFill>
                  <a:srgbClr val="000000"/>
                </a:solidFill>
                <a:latin typeface="LMSans8-Regular"/>
              </a:rPr>
              <a:t>np</a:t>
            </a:r>
          </a:p>
          <a:p>
            <a:r>
              <a:rPr lang="en-US" b="1" dirty="0">
                <a:solidFill>
                  <a:srgbClr val="008080"/>
                </a:solidFill>
                <a:latin typeface="LMSans10-Bold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LMSans8-Regular"/>
              </a:rPr>
              <a:t>matplotlib</a:t>
            </a:r>
            <a:r>
              <a:rPr lang="en-US" dirty="0">
                <a:solidFill>
                  <a:srgbClr val="000000"/>
                </a:solidFill>
                <a:latin typeface="LMSans8-Regular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LMSans8-Regular"/>
              </a:rPr>
              <a:t>pyplot</a:t>
            </a:r>
            <a:r>
              <a:rPr lang="en-US" dirty="0">
                <a:solidFill>
                  <a:srgbClr val="000000"/>
                </a:solidFill>
                <a:latin typeface="LMSans8-Regular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LMSans10-Bold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LMSans8-Regular"/>
              </a:rPr>
              <a:t>plt</a:t>
            </a:r>
            <a:endParaRPr lang="en-US" dirty="0">
              <a:solidFill>
                <a:srgbClr val="000000"/>
              </a:solidFill>
              <a:latin typeface="LMSans8-Regular"/>
            </a:endParaRPr>
          </a:p>
          <a:p>
            <a:r>
              <a:rPr lang="pl-PL" dirty="0">
                <a:solidFill>
                  <a:srgbClr val="000000"/>
                </a:solidFill>
                <a:latin typeface="LMSans8-Regular"/>
              </a:rPr>
              <a:t>x = np. linspace (0 , 10, 1000)</a:t>
            </a:r>
          </a:p>
          <a:p>
            <a:r>
              <a:rPr lang="en-US" dirty="0">
                <a:solidFill>
                  <a:srgbClr val="000000"/>
                </a:solidFill>
                <a:latin typeface="LMSans8-Regular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LMSans8-Regular"/>
              </a:rPr>
              <a:t>np.power</a:t>
            </a:r>
            <a:r>
              <a:rPr lang="en-US" dirty="0">
                <a:solidFill>
                  <a:srgbClr val="000000"/>
                </a:solidFill>
                <a:latin typeface="LMSans8-Regular"/>
              </a:rPr>
              <a:t>(x , 2)</a:t>
            </a:r>
          </a:p>
          <a:p>
            <a:r>
              <a:rPr lang="en-US" dirty="0" err="1">
                <a:solidFill>
                  <a:srgbClr val="000000"/>
                </a:solidFill>
                <a:latin typeface="LMSans8-Regular"/>
              </a:rPr>
              <a:t>plt</a:t>
            </a:r>
            <a:r>
              <a:rPr lang="en-US" dirty="0">
                <a:solidFill>
                  <a:srgbClr val="000000"/>
                </a:solidFill>
                <a:latin typeface="LMSans8-Regular"/>
              </a:rPr>
              <a:t> . plot (x , y)</a:t>
            </a:r>
          </a:p>
          <a:p>
            <a:r>
              <a:rPr lang="en-US" dirty="0" err="1">
                <a:solidFill>
                  <a:srgbClr val="000000"/>
                </a:solidFill>
                <a:latin typeface="LMSans8-Regular"/>
              </a:rPr>
              <a:t>plt</a:t>
            </a:r>
            <a:r>
              <a:rPr lang="en-US" dirty="0">
                <a:solidFill>
                  <a:srgbClr val="000000"/>
                </a:solidFill>
                <a:latin typeface="LMSans8-Regular"/>
              </a:rPr>
              <a:t> .show()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https://web.stanford.edu/~schmit/cme193/lec/lec5.pdf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417638"/>
            <a:ext cx="10972800" cy="4525963"/>
          </a:xfrm>
        </p:spPr>
        <p:txBody>
          <a:bodyPr/>
          <a:lstStyle/>
          <a:p>
            <a:r>
              <a:rPr lang="en-US" dirty="0"/>
              <a:t>Regression is a form of supervised machine learning, </a:t>
            </a:r>
            <a:endParaRPr lang="en-US" dirty="0" smtClean="0"/>
          </a:p>
          <a:p>
            <a:r>
              <a:rPr lang="en-US" dirty="0" smtClean="0"/>
              <a:t>The scientist </a:t>
            </a:r>
            <a:r>
              <a:rPr lang="en-US" dirty="0"/>
              <a:t>teaches the machine by showing it features and then showing it what the correct answer is, over and over, to teach the machine.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machine is taught, the scientist will usually "test" the machine on some unseen data, where the scientist still knows what the correct answer is, but the machine doesn't.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machine's answers are compared to the known answers, and the machine's accuracy can be measured.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accuracy is high enough</a:t>
            </a:r>
            <a:r>
              <a:rPr lang="en-US" dirty="0"/>
              <a:t>, the scientist may consider actually employing the algorithm in the real world.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https://www.analyticsvidhya.com/blog/2015/08/comprehensive-guide-regression/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58808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8800</TotalTime>
  <Words>1335</Words>
  <Application>Microsoft Office PowerPoint</Application>
  <PresentationFormat>Widescreen</PresentationFormat>
  <Paragraphs>319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Arial</vt:lpstr>
      <vt:lpstr>Calibri</vt:lpstr>
      <vt:lpstr>Franklin Gothic Book</vt:lpstr>
      <vt:lpstr>Helvetica</vt:lpstr>
      <vt:lpstr>Helvetica Neue</vt:lpstr>
      <vt:lpstr>inherit</vt:lpstr>
      <vt:lpstr>Lato</vt:lpstr>
      <vt:lpstr>LMSans10-Bold</vt:lpstr>
      <vt:lpstr>LMSans8-Regular</vt:lpstr>
      <vt:lpstr>Monaco</vt:lpstr>
      <vt:lpstr>Roboto Slab</vt:lpstr>
      <vt:lpstr>Times New Roman</vt:lpstr>
      <vt:lpstr>UMKC_PPT4</vt:lpstr>
      <vt:lpstr>Custom Design</vt:lpstr>
      <vt:lpstr>UMKC_PPT1</vt:lpstr>
      <vt:lpstr>1_Custom Design</vt:lpstr>
      <vt:lpstr>Equation</vt:lpstr>
      <vt:lpstr>COMP-SCI 5590 - 0001   Special Topics</vt:lpstr>
      <vt:lpstr>Tutorial 5</vt:lpstr>
      <vt:lpstr>Machine learning project</vt:lpstr>
      <vt:lpstr>What is SciPy?</vt:lpstr>
      <vt:lpstr>Scipy Statistics</vt:lpstr>
      <vt:lpstr>Scipy Optimization</vt:lpstr>
      <vt:lpstr>What is Matplotlib?</vt:lpstr>
      <vt:lpstr>Scatter Plot</vt:lpstr>
      <vt:lpstr>Regression</vt:lpstr>
      <vt:lpstr>Types</vt:lpstr>
      <vt:lpstr>Linear Regression</vt:lpstr>
      <vt:lpstr>Contd.</vt:lpstr>
      <vt:lpstr>PowerPoint Presentation</vt:lpstr>
      <vt:lpstr>Calculations For </vt:lpstr>
      <vt:lpstr>Use case 1- Stock Prediciton</vt:lpstr>
      <vt:lpstr>Output</vt:lpstr>
      <vt:lpstr>Logistic Regression</vt:lpstr>
      <vt:lpstr>Usecase 2: university Admission</vt:lpstr>
      <vt:lpstr>PowerPoint Presentation</vt:lpstr>
      <vt:lpstr>Output</vt:lpstr>
      <vt:lpstr>Other Regression</vt:lpstr>
      <vt:lpstr>Clustering </vt:lpstr>
      <vt:lpstr>Comparison of various Clustering </vt:lpstr>
      <vt:lpstr>Contd.</vt:lpstr>
      <vt:lpstr>K-Means</vt:lpstr>
      <vt:lpstr>Solution</vt:lpstr>
      <vt:lpstr>Example</vt:lpstr>
      <vt:lpstr>Usecase 3: kMean</vt:lpstr>
      <vt:lpstr>Output</vt:lpstr>
      <vt:lpstr>Different Iterations</vt:lpstr>
      <vt:lpstr>Use case 4- Clustering using sklearn</vt:lpstr>
      <vt:lpstr>Output</vt:lpstr>
      <vt:lpstr>Other Popular Libraries for Python</vt:lpstr>
      <vt:lpstr>Datasets Different Categories</vt:lpstr>
      <vt:lpstr>References</vt:lpstr>
      <vt:lpstr>In Class Exercise</vt:lpstr>
      <vt:lpstr>In Class Exercise</vt:lpstr>
      <vt:lpstr>Assignment Submission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Ali, Liaquat  . (UMKC-Student)</cp:lastModifiedBy>
  <cp:revision>262</cp:revision>
  <dcterms:created xsi:type="dcterms:W3CDTF">2017-05-18T14:44:07Z</dcterms:created>
  <dcterms:modified xsi:type="dcterms:W3CDTF">2017-09-22T23:18:46Z</dcterms:modified>
</cp:coreProperties>
</file>