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media/image3.jpg" ContentType="image/jpg"/>
  <Override PartName="/ppt/theme/themeOverride12.xml" ContentType="application/vnd.openxmlformats-officedocument.themeOverride+xml"/>
  <Override PartName="/ppt/media/image4.jpg" ContentType="image/jpg"/>
  <Override PartName="/ppt/theme/themeOverride13.xml" ContentType="application/vnd.openxmlformats-officedocument.themeOverride+xml"/>
  <Override PartName="/ppt/media/image5.jpg" ContentType="image/jpg"/>
  <Override PartName="/ppt/theme/themeOverride14.xml" ContentType="application/vnd.openxmlformats-officedocument.themeOverride+xml"/>
  <Override PartName="/ppt/media/image6.jpg" ContentType="image/jpg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media/image7.jpg" ContentType="image/jpg"/>
  <Override PartName="/ppt/theme/themeOverride17.xml" ContentType="application/vnd.openxmlformats-officedocument.themeOverride+xml"/>
  <Override PartName="/ppt/media/image8.jpg" ContentType="image/jpg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media/image9.jpg" ContentType="image/jpg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media/image11.jpg" ContentType="image/jpg"/>
  <Override PartName="/ppt/media/image12.jpg" ContentType="image/jpg"/>
  <Override PartName="/ppt/theme/themeOverride38.xml" ContentType="application/vnd.openxmlformats-officedocument.themeOverride+xml"/>
  <Override PartName="/ppt/media/image13.jpg" ContentType="image/jpg"/>
  <Override PartName="/ppt/theme/themeOverride39.xml" ContentType="application/vnd.openxmlformats-officedocument.themeOverride+xml"/>
  <Override PartName="/ppt/media/image14.jpg" ContentType="image/jpg"/>
  <Override PartName="/ppt/theme/themeOverride40.xml" ContentType="application/vnd.openxmlformats-officedocument.themeOverride+xml"/>
  <Override PartName="/ppt/media/image15.jpg" ContentType="image/jpg"/>
  <Override PartName="/ppt/theme/themeOverride41.xml" ContentType="application/vnd.openxmlformats-officedocument.themeOverride+xml"/>
  <Override PartName="/ppt/media/image16.jpg" ContentType="image/jpg"/>
  <Override PartName="/ppt/theme/themeOverride42.xml" ContentType="application/vnd.openxmlformats-officedocument.themeOverride+xml"/>
  <Override PartName="/ppt/media/image17.jpg" ContentType="image/jpg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media/image18.jpg" ContentType="image/jpg"/>
  <Override PartName="/ppt/theme/themeOverride47.xml" ContentType="application/vnd.openxmlformats-officedocument.themeOverride+xml"/>
  <Override PartName="/ppt/media/image19.jpg" ContentType="image/jpg"/>
  <Override PartName="/ppt/theme/themeOverride48.xml" ContentType="application/vnd.openxmlformats-officedocument.themeOverride+xml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5" r:id="rId24"/>
    <p:sldId id="286" r:id="rId25"/>
    <p:sldId id="288" r:id="rId26"/>
    <p:sldId id="289" r:id="rId27"/>
    <p:sldId id="296" r:id="rId28"/>
    <p:sldId id="297" r:id="rId29"/>
    <p:sldId id="299" r:id="rId30"/>
    <p:sldId id="300" r:id="rId31"/>
    <p:sldId id="301" r:id="rId32"/>
    <p:sldId id="303" r:id="rId33"/>
    <p:sldId id="304" r:id="rId34"/>
    <p:sldId id="305" r:id="rId35"/>
    <p:sldId id="334" r:id="rId36"/>
    <p:sldId id="335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36" r:id="rId45"/>
    <p:sldId id="337" r:id="rId46"/>
    <p:sldId id="314" r:id="rId47"/>
    <p:sldId id="317" r:id="rId48"/>
    <p:sldId id="319" r:id="rId49"/>
    <p:sldId id="333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93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8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6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6.jpg"/><Relationship Id="rId4" Type="http://schemas.openxmlformats.org/officeDocument/2006/relationships/hyperlink" Target="http://had.co.nz/stat645/model-vis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7.jpg"/><Relationship Id="rId4" Type="http://schemas.openxmlformats.org/officeDocument/2006/relationships/hyperlink" Target="http://stats.stackexchange.com/questions/46425/what-is-feature-spa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8.jpg"/><Relationship Id="rId4" Type="http://schemas.openxmlformats.org/officeDocument/2006/relationships/hyperlink" Target="http://stats.stackexchange.com/questions/46425/what-is-feature-spa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Relationship Id="rId5" Type="http://schemas.openxmlformats.org/officeDocument/2006/relationships/hyperlink" Target="http://scott.fortmann-roe.com/docs/BiasVariance.html" TargetMode="Externa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Relationship Id="rId5" Type="http://schemas.openxmlformats.org/officeDocument/2006/relationships/hyperlink" Target="http://scott.fortmann-roe.com/docs/BiasVariance.html" TargetMode="External"/><Relationship Id="rId4" Type="http://schemas.openxmlformats.org/officeDocument/2006/relationships/image" Target="../media/image1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17.jpg"/><Relationship Id="rId4" Type="http://schemas.openxmlformats.org/officeDocument/2006/relationships/hyperlink" Target="https://en.wikipedia.org/wiki/Precision_and_recal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1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1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840" y="2527690"/>
            <a:ext cx="5666740" cy="102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2255" algn="ctr">
              <a:lnSpc>
                <a:spcPct val="100699"/>
              </a:lnSpc>
            </a:pPr>
            <a:r>
              <a:rPr spc="-5" dirty="0">
                <a:latin typeface="Trebuchet MS"/>
                <a:cs typeface="Trebuchet MS"/>
              </a:rPr>
              <a:t>Machine  Learning with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Scikit-Learn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746880"/>
            <a:ext cx="766889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Input </a:t>
            </a:r>
            <a:r>
              <a:rPr sz="3000" i="1" spc="-5" dirty="0">
                <a:latin typeface="Arial"/>
                <a:cs typeface="Arial"/>
              </a:rPr>
              <a:t>training </a:t>
            </a:r>
            <a:r>
              <a:rPr sz="3000" spc="-5" dirty="0">
                <a:latin typeface="Arial"/>
                <a:cs typeface="Arial"/>
              </a:rPr>
              <a:t>data to </a:t>
            </a:r>
            <a:r>
              <a:rPr sz="3000" i="1" spc="-5" dirty="0">
                <a:latin typeface="Arial"/>
                <a:cs typeface="Arial"/>
              </a:rPr>
              <a:t>fit </a:t>
            </a:r>
            <a:r>
              <a:rPr sz="3000" spc="-5" dirty="0">
                <a:latin typeface="Arial"/>
                <a:cs typeface="Arial"/>
              </a:rPr>
              <a:t>a model which is then  used to </a:t>
            </a:r>
            <a:r>
              <a:rPr sz="3000" i="1" spc="-5" dirty="0">
                <a:latin typeface="Arial"/>
                <a:cs typeface="Arial"/>
              </a:rPr>
              <a:t>predict </a:t>
            </a:r>
            <a:r>
              <a:rPr sz="3000" spc="-5" dirty="0">
                <a:latin typeface="Arial"/>
                <a:cs typeface="Arial"/>
              </a:rPr>
              <a:t>incoming inputs into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...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Types of Algorithms by</a:t>
            </a:r>
            <a:r>
              <a:rPr spc="-25" dirty="0"/>
              <a:t> </a:t>
            </a:r>
            <a:r>
              <a:rPr spc="-5" dirty="0"/>
              <a:t>Output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3470"/>
              </p:ext>
            </p:extLst>
          </p:nvPr>
        </p:nvGraphicFramePr>
        <p:xfrm>
          <a:off x="447661" y="3095381"/>
          <a:ext cx="8239107" cy="3467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37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 of</a:t>
                      </a:r>
                      <a:r>
                        <a:rPr sz="17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1C4487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sz="17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1C4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7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Output is one or more discrete</a:t>
                      </a:r>
                      <a:r>
                        <a:rPr sz="17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classes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Classification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(supervised)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Output is</a:t>
                      </a:r>
                      <a:r>
                        <a:rPr sz="1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continuous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Regression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(supervised)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Output is membership in a similar</a:t>
                      </a:r>
                      <a:r>
                        <a:rPr sz="17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group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Clustering (unsupervised)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lang="en-US" sz="1700" spc="-5" dirty="0">
                          <a:latin typeface="Arial"/>
                          <a:cs typeface="Arial"/>
                        </a:rPr>
                        <a:t>Output is simplified from higher</a:t>
                      </a:r>
                      <a:r>
                        <a:rPr lang="en-US" sz="17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700" spc="-5" dirty="0">
                          <a:latin typeface="Arial"/>
                          <a:cs typeface="Arial"/>
                        </a:rPr>
                        <a:t>dimensions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lang="en-US" sz="1700" spc="-5" dirty="0">
                          <a:latin typeface="Arial"/>
                          <a:cs typeface="Arial"/>
                        </a:rPr>
                        <a:t>Dimensionality</a:t>
                      </a:r>
                      <a:r>
                        <a:rPr lang="en-US" sz="17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700" spc="-5" dirty="0">
                          <a:latin typeface="Arial"/>
                          <a:cs typeface="Arial"/>
                        </a:rPr>
                        <a:t>Reduction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5761308"/>
            <a:ext cx="789749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Given labeled input data (with two or more labels), fit a  function that can determine for any input, what the label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5421" y="1600196"/>
            <a:ext cx="5193139" cy="3894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5896" y="1590671"/>
            <a:ext cx="5212715" cy="3914140"/>
          </a:xfrm>
          <a:custGeom>
            <a:avLst/>
            <a:gdLst/>
            <a:ahLst/>
            <a:cxnLst/>
            <a:rect l="l" t="t" r="r" b="b"/>
            <a:pathLst>
              <a:path w="5212715" h="3914140">
                <a:moveTo>
                  <a:pt x="0" y="0"/>
                </a:moveTo>
                <a:lnTo>
                  <a:pt x="5212189" y="0"/>
                </a:lnTo>
                <a:lnTo>
                  <a:pt x="5212189" y="3913917"/>
                </a:lnTo>
                <a:lnTo>
                  <a:pt x="0" y="391391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C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5761308"/>
            <a:ext cx="7423784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Given continuous input data fit a function that is able to  predict the continuous value of input given other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5421" y="1600196"/>
            <a:ext cx="5193139" cy="3894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5896" y="1590671"/>
            <a:ext cx="5212715" cy="3914140"/>
          </a:xfrm>
          <a:custGeom>
            <a:avLst/>
            <a:gdLst/>
            <a:ahLst/>
            <a:cxnLst/>
            <a:rect l="l" t="t" r="r" b="b"/>
            <a:pathLst>
              <a:path w="5212715" h="3914140">
                <a:moveTo>
                  <a:pt x="0" y="0"/>
                </a:moveTo>
                <a:lnTo>
                  <a:pt x="5212189" y="0"/>
                </a:lnTo>
                <a:lnTo>
                  <a:pt x="5212189" y="3913892"/>
                </a:lnTo>
                <a:lnTo>
                  <a:pt x="0" y="391389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C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5761308"/>
            <a:ext cx="791400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Given data, determine a pattern of associated data points  or clusters via their similarity or distance from one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5421" y="1600196"/>
            <a:ext cx="5193139" cy="3894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5896" y="1590671"/>
            <a:ext cx="5212715" cy="3914140"/>
          </a:xfrm>
          <a:custGeom>
            <a:avLst/>
            <a:gdLst/>
            <a:ahLst/>
            <a:cxnLst/>
            <a:rect l="l" t="t" r="r" b="b"/>
            <a:pathLst>
              <a:path w="5212715" h="3914140">
                <a:moveTo>
                  <a:pt x="0" y="0"/>
                </a:moveTo>
                <a:lnTo>
                  <a:pt x="5212189" y="0"/>
                </a:lnTo>
                <a:lnTo>
                  <a:pt x="5212189" y="3913892"/>
                </a:lnTo>
                <a:lnTo>
                  <a:pt x="0" y="391389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C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833" y="6241586"/>
            <a:ext cx="3822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D89E38"/>
                </a:solidFill>
                <a:latin typeface="Arial"/>
                <a:cs typeface="Arial"/>
                <a:hlinkClick r:id="rId4"/>
              </a:rPr>
              <a:t>http://had.co.nz/stat645/model-vis.pdf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Hadley Wickham</a:t>
            </a:r>
            <a:r>
              <a:rPr spc="-35" dirty="0"/>
              <a:t> </a:t>
            </a:r>
            <a:r>
              <a:rPr spc="-5" dirty="0"/>
              <a:t>(2015)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32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“Model” is an overloaded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term.</a:t>
            </a:r>
            <a:endParaRPr sz="2400" dirty="0">
              <a:latin typeface="Arial"/>
              <a:cs typeface="Arial"/>
            </a:endParaRPr>
          </a:p>
          <a:p>
            <a:pPr marL="23495" marR="124460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215265" algn="l"/>
              </a:tabLst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Model form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specifies exactly how the variables of interest  are connected within the framework of the model</a:t>
            </a:r>
            <a:r>
              <a:rPr sz="240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family.</a:t>
            </a:r>
            <a:endParaRPr sz="2400" dirty="0">
              <a:latin typeface="Arial"/>
              <a:cs typeface="Arial"/>
            </a:endParaRPr>
          </a:p>
          <a:p>
            <a:pPr marL="23495" marR="2054225">
              <a:lnSpc>
                <a:spcPts val="2850"/>
              </a:lnSpc>
              <a:spcBef>
                <a:spcPts val="1485"/>
              </a:spcBef>
              <a:buChar char="•"/>
              <a:tabLst>
                <a:tab pos="214629" algn="l"/>
              </a:tabLst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fitted model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is a concrete instance of the  model form where all parameters have been  estimated from data, and the model can be  used to generate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predictions.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4010" y="4271891"/>
            <a:ext cx="1750696" cy="1836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Dimensions and</a:t>
            </a:r>
            <a:r>
              <a:rPr spc="-3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457199" y="4687765"/>
            <a:ext cx="8229600" cy="1873885"/>
          </a:xfrm>
          <a:custGeom>
            <a:avLst/>
            <a:gdLst/>
            <a:ahLst/>
            <a:cxnLst/>
            <a:rect l="l" t="t" r="r" b="b"/>
            <a:pathLst>
              <a:path w="8229600" h="1873884">
                <a:moveTo>
                  <a:pt x="0" y="0"/>
                </a:moveTo>
                <a:lnTo>
                  <a:pt x="8229583" y="0"/>
                </a:lnTo>
                <a:lnTo>
                  <a:pt x="8229583" y="1873796"/>
                </a:lnTo>
                <a:lnTo>
                  <a:pt x="0" y="1873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3" y="1764152"/>
            <a:ext cx="7881620" cy="3611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20"/>
              </a:lnSpc>
            </a:pPr>
            <a:r>
              <a:rPr sz="2200" spc="-5" dirty="0">
                <a:latin typeface="Arial"/>
                <a:cs typeface="Arial"/>
              </a:rPr>
              <a:t>In order to do machine learning you need a data set containing  </a:t>
            </a:r>
            <a:r>
              <a:rPr sz="2200" i="1" spc="-5" dirty="0">
                <a:latin typeface="Arial"/>
                <a:cs typeface="Arial"/>
              </a:rPr>
              <a:t>instances </a:t>
            </a:r>
            <a:r>
              <a:rPr sz="2200" spc="-5" dirty="0">
                <a:latin typeface="Arial"/>
                <a:cs typeface="Arial"/>
              </a:rPr>
              <a:t>(examples) that are composed of </a:t>
            </a:r>
            <a:r>
              <a:rPr sz="2200" i="1" spc="-5" dirty="0">
                <a:latin typeface="Arial"/>
                <a:cs typeface="Arial"/>
              </a:rPr>
              <a:t>features </a:t>
            </a:r>
            <a:r>
              <a:rPr sz="2200" spc="-5" dirty="0">
                <a:latin typeface="Arial"/>
                <a:cs typeface="Arial"/>
              </a:rPr>
              <a:t>from which  you compose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dimensions.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Instance: </a:t>
            </a:r>
            <a:r>
              <a:rPr sz="2200" spc="-5" dirty="0">
                <a:latin typeface="Arial"/>
                <a:cs typeface="Arial"/>
              </a:rPr>
              <a:t>a single data point or example composed of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fields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b="1" spc="-5" dirty="0">
                <a:latin typeface="Arial"/>
                <a:cs typeface="Arial"/>
              </a:rPr>
              <a:t>Feature: </a:t>
            </a:r>
            <a:r>
              <a:rPr sz="2200" spc="-5" dirty="0">
                <a:latin typeface="Arial"/>
                <a:cs typeface="Arial"/>
              </a:rPr>
              <a:t>a quantity describing an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instance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b="1" spc="-5" dirty="0">
                <a:latin typeface="Arial"/>
                <a:cs typeface="Arial"/>
              </a:rPr>
              <a:t>Dimension: </a:t>
            </a:r>
            <a:r>
              <a:rPr sz="2200" spc="-5" dirty="0">
                <a:latin typeface="Arial"/>
                <a:cs typeface="Arial"/>
              </a:rPr>
              <a:t>one or more attributes that describe a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property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2833370">
              <a:lnSpc>
                <a:spcPct val="118100"/>
              </a:lnSpc>
            </a:pPr>
            <a:r>
              <a:rPr sz="1800" b="1" dirty="0">
                <a:solidFill>
                  <a:srgbClr val="00701F"/>
                </a:solidFill>
                <a:latin typeface="Consolas"/>
                <a:cs typeface="Consolas"/>
              </a:rPr>
              <a:t>from </a:t>
            </a:r>
            <a:r>
              <a:rPr sz="1800" b="1" dirty="0">
                <a:solidFill>
                  <a:srgbClr val="0E83B5"/>
                </a:solidFill>
                <a:latin typeface="Consolas"/>
                <a:cs typeface="Consolas"/>
              </a:rPr>
              <a:t>sklearn.datasets </a:t>
            </a:r>
            <a:r>
              <a:rPr sz="1800" b="1" dirty="0">
                <a:solidFill>
                  <a:srgbClr val="00701F"/>
                </a:solidFill>
                <a:latin typeface="Consolas"/>
                <a:cs typeface="Consolas"/>
              </a:rPr>
              <a:t>import</a:t>
            </a:r>
            <a:r>
              <a:rPr sz="1800" b="1" spc="-105" dirty="0">
                <a:solidFill>
                  <a:srgbClr val="00701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load_digits  digits 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8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load_digits()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23" y="5735895"/>
            <a:ext cx="213677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X 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8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digits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800" dirty="0">
                <a:latin typeface="Consolas"/>
                <a:cs typeface="Consolas"/>
              </a:rPr>
              <a:t>data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nsolas"/>
                <a:cs typeface="Consolas"/>
              </a:rPr>
              <a:t>y 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8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digits</a:t>
            </a:r>
            <a:r>
              <a:rPr sz="180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800" dirty="0">
                <a:latin typeface="Consolas"/>
                <a:cs typeface="Consolas"/>
              </a:rPr>
              <a:t>target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2315" y="5735895"/>
            <a:ext cx="452437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i="1" dirty="0">
                <a:solidFill>
                  <a:srgbClr val="60A0AF"/>
                </a:solidFill>
                <a:latin typeface="Consolas"/>
                <a:cs typeface="Consolas"/>
              </a:rPr>
              <a:t># X.shape == (n_samples,</a:t>
            </a:r>
            <a:r>
              <a:rPr sz="1800" i="1" spc="-120" dirty="0">
                <a:solidFill>
                  <a:srgbClr val="60A0A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60A0AF"/>
                </a:solidFill>
                <a:latin typeface="Consolas"/>
                <a:cs typeface="Consolas"/>
              </a:rPr>
              <a:t>n_features)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1800" i="1" dirty="0">
                <a:solidFill>
                  <a:srgbClr val="60A0AF"/>
                </a:solidFill>
                <a:latin typeface="Consolas"/>
                <a:cs typeface="Consolas"/>
              </a:rPr>
              <a:t># y.shape ==</a:t>
            </a:r>
            <a:r>
              <a:rPr sz="1800" i="1" spc="-114" dirty="0">
                <a:solidFill>
                  <a:srgbClr val="60A0A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60A0AF"/>
                </a:solidFill>
                <a:latin typeface="Consolas"/>
                <a:cs typeface="Consolas"/>
              </a:rPr>
              <a:t>(n_samples,)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Arial"/>
                <a:cs typeface="Arial"/>
              </a:rPr>
              <a:t>Feature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Space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779345"/>
            <a:ext cx="8247380" cy="487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846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Feature space refers to the 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-dimensions where your variables live (not  including a target variable or class). The term is used often in ML literature  because in ML all variables are features (usually) and feature extraction is the  art of creating a space with decision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boundaries.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i="1" spc="-5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≡ Thickness of </a:t>
            </a:r>
            <a:r>
              <a:rPr sz="1800" dirty="0">
                <a:latin typeface="Arial"/>
                <a:cs typeface="Arial"/>
              </a:rPr>
              <a:t>car </a:t>
            </a:r>
            <a:r>
              <a:rPr sz="1800" spc="-5" dirty="0">
                <a:latin typeface="Arial"/>
                <a:cs typeface="Arial"/>
              </a:rPr>
              <a:t>tires after some testing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≡ distance travelled 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≡ time duration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2407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≡ amount of chemical </a:t>
            </a:r>
            <a:r>
              <a:rPr sz="1800" i="1" spc="-5" dirty="0"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2100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The feature space is 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30092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, or more accurately, the positive quadrant in 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30092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as all  the </a:t>
            </a:r>
            <a:r>
              <a:rPr sz="1800" i="1" spc="-5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variables can only be positive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quantities.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26828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  <a:hlinkClick r:id="rId4"/>
              </a:rPr>
              <a:t>http://stats.stackexchange.com/questions/46425/what-is-feature-space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6186" y="2839819"/>
            <a:ext cx="2250595" cy="2028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6661" y="2830294"/>
            <a:ext cx="2270125" cy="2047239"/>
          </a:xfrm>
          <a:custGeom>
            <a:avLst/>
            <a:gdLst/>
            <a:ahLst/>
            <a:cxnLst/>
            <a:rect l="l" t="t" r="r" b="b"/>
            <a:pathLst>
              <a:path w="2270125" h="2047239">
                <a:moveTo>
                  <a:pt x="0" y="0"/>
                </a:moveTo>
                <a:lnTo>
                  <a:pt x="2269645" y="0"/>
                </a:lnTo>
                <a:lnTo>
                  <a:pt x="2269645" y="2047145"/>
                </a:lnTo>
                <a:lnTo>
                  <a:pt x="0" y="20471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Arial"/>
                <a:cs typeface="Arial"/>
              </a:rPr>
              <a:t>Mappings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779345"/>
            <a:ext cx="7720965" cy="312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Domain knowledge about tires might suggest that the speed the vehicle was  moving at is important, hence we generate another variable, 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2407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(this is the  feature extraction part):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≡ the speed of the vehicle during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testing.</a:t>
            </a:r>
            <a:endParaRPr sz="1800">
              <a:latin typeface="Arial"/>
              <a:cs typeface="Arial"/>
            </a:endParaRPr>
          </a:p>
          <a:p>
            <a:pPr marL="12700" marR="271145">
              <a:lnSpc>
                <a:spcPct val="201399"/>
              </a:lnSpc>
            </a:pPr>
            <a:r>
              <a:rPr sz="1800" spc="-5" dirty="0">
                <a:latin typeface="Arial"/>
                <a:cs typeface="Arial"/>
              </a:rPr>
              <a:t>This extends our old feature space into a new one, the positive part of 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30092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.  A mapping is a function, ϕ, from 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30092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30092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ϕ(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) 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1</a:t>
            </a:r>
            <a:r>
              <a:rPr sz="1800" i="1" spc="-5" dirty="0">
                <a:latin typeface="Arial"/>
                <a:cs typeface="Arial"/>
              </a:rPr>
              <a:t>x</a:t>
            </a:r>
            <a:r>
              <a:rPr sz="1800" spc="-7" baseline="-30092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818" y="6427553"/>
            <a:ext cx="55765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  <a:hlinkClick r:id="rId4"/>
              </a:rPr>
              <a:t>http://stats.stackexchange.com/questions/46425/what-is-feature-space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5114" y="3979791"/>
            <a:ext cx="3521667" cy="2241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5589" y="3970266"/>
            <a:ext cx="3540760" cy="2260600"/>
          </a:xfrm>
          <a:custGeom>
            <a:avLst/>
            <a:gdLst/>
            <a:ahLst/>
            <a:cxnLst/>
            <a:rect l="l" t="t" r="r" b="b"/>
            <a:pathLst>
              <a:path w="3540759" h="2260600">
                <a:moveTo>
                  <a:pt x="0" y="0"/>
                </a:moveTo>
                <a:lnTo>
                  <a:pt x="3540717" y="0"/>
                </a:lnTo>
                <a:lnTo>
                  <a:pt x="3540717" y="2260095"/>
                </a:lnTo>
                <a:lnTo>
                  <a:pt x="0" y="22600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Your</a:t>
            </a:r>
            <a:r>
              <a:rPr spc="-80" dirty="0"/>
              <a:t> </a:t>
            </a:r>
            <a:r>
              <a:rPr spc="-5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76" y="1746880"/>
            <a:ext cx="7945755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64769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Given a data set of instances of size </a:t>
            </a:r>
            <a:r>
              <a:rPr sz="3000" i="1" spc="-5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, create  a model that is fit from the data (built) by  extracting features and dimensions. Then use  that model to predict outcomes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…</a:t>
            </a:r>
          </a:p>
          <a:p>
            <a:pPr marL="558800" indent="-546100">
              <a:lnSpc>
                <a:spcPct val="100000"/>
              </a:lnSpc>
              <a:spcBef>
                <a:spcPts val="1950"/>
              </a:spcBef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Data Wrangling </a:t>
            </a:r>
            <a:r>
              <a:rPr sz="2000" spc="-5" dirty="0">
                <a:latin typeface="Arial"/>
                <a:cs typeface="Arial"/>
              </a:rPr>
              <a:t>(normalization, standardization,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imputing)</a:t>
            </a:r>
            <a:endParaRPr sz="20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Feature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Analysis/Extraction</a:t>
            </a:r>
            <a:endParaRPr sz="30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Model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Selection/Building</a:t>
            </a:r>
            <a:endParaRPr sz="30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3000" spc="-5" dirty="0">
                <a:latin typeface="Arial"/>
                <a:cs typeface="Arial"/>
              </a:rPr>
              <a:t>Model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Evaluation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595" y="2854405"/>
            <a:ext cx="6064250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0" marR="5080" indent="-1816735">
              <a:lnSpc>
                <a:spcPct val="100699"/>
              </a:lnSpc>
            </a:pPr>
            <a:r>
              <a:rPr spc="-5" dirty="0"/>
              <a:t>A Tour of Machine</a:t>
            </a:r>
            <a:r>
              <a:rPr spc="-40" dirty="0"/>
              <a:t> </a:t>
            </a:r>
            <a:r>
              <a:rPr spc="-5" dirty="0"/>
              <a:t>Learning 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947" y="1746880"/>
            <a:ext cx="668655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Preface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An Architecture for ML Data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Products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What is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Scikit-Learn?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Data Handling 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Loading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Model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Evaluation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Regressions</a:t>
            </a:r>
            <a:endParaRPr sz="3000" dirty="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buChar char="-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Clustering</a:t>
            </a:r>
            <a:endParaRPr lang="en-US" sz="3000" spc="-5" dirty="0">
              <a:latin typeface="Arial"/>
              <a:cs typeface="Arial"/>
            </a:endParaRPr>
          </a:p>
          <a:p>
            <a:pPr marL="367665" indent="-354965">
              <a:buFontTx/>
              <a:buChar char="-"/>
              <a:tabLst>
                <a:tab pos="367665" algn="l"/>
                <a:tab pos="368300" algn="l"/>
              </a:tabLst>
            </a:pPr>
            <a:r>
              <a:rPr lang="en-US" sz="3000" spc="-5" dirty="0">
                <a:latin typeface="Arial"/>
                <a:cs typeface="Arial"/>
              </a:rPr>
              <a:t>Classification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Plan of</a:t>
            </a:r>
            <a:r>
              <a:rPr spc="-75" dirty="0"/>
              <a:t> </a:t>
            </a:r>
            <a:r>
              <a:rPr spc="-5" dirty="0"/>
              <a:t>Study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Models: Instance</a:t>
            </a:r>
            <a:r>
              <a:rPr spc="-3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7854950" cy="342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Compare instances in data set with a similarity  measure to find best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matches.</a:t>
            </a:r>
            <a:endParaRPr sz="3000" dirty="0">
              <a:latin typeface="Arial"/>
              <a:cs typeface="Arial"/>
            </a:endParaRPr>
          </a:p>
          <a:p>
            <a:pPr marL="469900" indent="-355600">
              <a:lnSpc>
                <a:spcPct val="100000"/>
              </a:lnSpc>
              <a:spcBef>
                <a:spcPts val="600"/>
              </a:spcBef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latin typeface="Arial"/>
                <a:cs typeface="Arial"/>
              </a:rPr>
              <a:t>Suffers from curse of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dimensionality.</a:t>
            </a:r>
            <a:endParaRPr sz="3000" dirty="0">
              <a:latin typeface="Arial"/>
              <a:cs typeface="Arial"/>
            </a:endParaRPr>
          </a:p>
          <a:p>
            <a:pPr marL="469900" marR="1238885" indent="-355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latin typeface="Arial"/>
                <a:cs typeface="Arial"/>
              </a:rPr>
              <a:t>Focus on feature representation and  similarity metrics between</a:t>
            </a:r>
            <a:r>
              <a:rPr sz="3000" spc="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instances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469900" indent="-42799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k-Nearest Neighbors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</a:t>
            </a:r>
            <a:r>
              <a:rPr sz="2600" b="1" spc="-5" dirty="0" err="1">
                <a:latin typeface="Arial"/>
                <a:cs typeface="Arial"/>
              </a:rPr>
              <a:t>kNN</a:t>
            </a:r>
            <a:r>
              <a:rPr sz="2600" b="1" spc="-5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Models: Kernel</a:t>
            </a:r>
            <a:r>
              <a:rPr spc="-3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7792084" cy="364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63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Map input data into higher dimensional vector  space where the problem is easier to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model.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Named after the “kernel trick” which computes  the inner product of images of pairs of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data.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Times New Roman"/>
              <a:cs typeface="Times New Roman"/>
            </a:endParaRPr>
          </a:p>
          <a:p>
            <a:pPr marL="469900" indent="-42799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Support Vector Machines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(SVM)</a:t>
            </a:r>
            <a:endParaRPr sz="2600">
              <a:latin typeface="Arial"/>
              <a:cs typeface="Arial"/>
            </a:endParaRPr>
          </a:p>
          <a:p>
            <a:pPr marL="469900" indent="-42799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Radial Basis Function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(RBF)</a:t>
            </a:r>
            <a:endParaRPr sz="2600">
              <a:latin typeface="Arial"/>
              <a:cs typeface="Arial"/>
            </a:endParaRPr>
          </a:p>
          <a:p>
            <a:pPr marL="469900" indent="-427990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Linear Discriminant Analysis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(LDA)</a:t>
            </a:r>
            <a:endParaRPr sz="26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Models: Artificial Neural</a:t>
            </a:r>
            <a:r>
              <a:rPr spc="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65168"/>
            <a:ext cx="7963534" cy="455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50"/>
              </a:lnSpc>
            </a:pPr>
            <a:r>
              <a:rPr sz="2900" spc="-5" dirty="0">
                <a:latin typeface="Arial"/>
                <a:cs typeface="Arial"/>
              </a:rPr>
              <a:t>Inspired by biological neural networks, ANNs are  nonlinear function approximators that estimate  functions with a large number of</a:t>
            </a:r>
            <a:r>
              <a:rPr sz="2900" spc="4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inputs.</a:t>
            </a:r>
            <a:endParaRPr sz="2900" dirty="0">
              <a:latin typeface="Arial"/>
              <a:cs typeface="Arial"/>
            </a:endParaRPr>
          </a:p>
          <a:p>
            <a:pPr marL="469900" indent="-339090">
              <a:lnSpc>
                <a:spcPct val="100000"/>
              </a:lnSpc>
              <a:spcBef>
                <a:spcPts val="470"/>
              </a:spcBef>
              <a:buChar char="-"/>
              <a:tabLst>
                <a:tab pos="469265" algn="l"/>
                <a:tab pos="469900" algn="l"/>
              </a:tabLst>
            </a:pPr>
            <a:r>
              <a:rPr sz="2600" spc="-5" dirty="0">
                <a:latin typeface="Arial"/>
                <a:cs typeface="Arial"/>
              </a:rPr>
              <a:t>System of interconnected neurons that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activate</a:t>
            </a:r>
            <a:endParaRPr sz="2600" dirty="0">
              <a:latin typeface="Arial"/>
              <a:cs typeface="Arial"/>
            </a:endParaRPr>
          </a:p>
          <a:p>
            <a:pPr marL="469900" indent="-339090">
              <a:lnSpc>
                <a:spcPct val="100000"/>
              </a:lnSpc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2600" spc="-5" dirty="0">
                <a:latin typeface="Arial"/>
                <a:cs typeface="Arial"/>
              </a:rPr>
              <a:t>Deep learning extends simple networks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recursively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Perceptron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Back-Propagation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Hopfield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Restricted Boltzmann Machine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(RBM)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Deep Belief Networks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(DBN)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Models:</a:t>
            </a:r>
            <a:r>
              <a:rPr spc="-55" dirty="0"/>
              <a:t> </a:t>
            </a:r>
            <a:r>
              <a:rPr spc="-5" dirty="0"/>
              <a:t>Ensembles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8025765" cy="407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Models composed of multiple weak models that  are trained independently and whose outputs  are combined to make an overall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prediction.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 indent="-412750">
              <a:lnSpc>
                <a:spcPts val="2865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Boosting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Bootstrapped Aggregation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(Bagging)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AdaBoost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Stacked Generalization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(blending)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Gradient Boosting Machines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(GBM)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Random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64" y="2854405"/>
            <a:ext cx="7892415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 marR="5080" indent="-724535">
              <a:lnSpc>
                <a:spcPct val="100699"/>
              </a:lnSpc>
            </a:pPr>
            <a:r>
              <a:rPr spc="-5" dirty="0"/>
              <a:t>An Architecture for Operationalizing  Machine Learning</a:t>
            </a:r>
            <a:r>
              <a:rPr spc="-25" dirty="0"/>
              <a:t> </a:t>
            </a:r>
            <a:r>
              <a:rPr spc="-5" dirty="0"/>
              <a:t>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99" y="3079643"/>
            <a:ext cx="8771890" cy="2733675"/>
          </a:xfrm>
          <a:custGeom>
            <a:avLst/>
            <a:gdLst/>
            <a:ahLst/>
            <a:cxnLst/>
            <a:rect l="l" t="t" r="r" b="b"/>
            <a:pathLst>
              <a:path w="8771890" h="2733675">
                <a:moveTo>
                  <a:pt x="0" y="0"/>
                </a:moveTo>
                <a:lnTo>
                  <a:pt x="8771382" y="0"/>
                </a:lnTo>
                <a:lnTo>
                  <a:pt x="8771382" y="2733294"/>
                </a:lnTo>
                <a:lnTo>
                  <a:pt x="0" y="2733294"/>
                </a:lnTo>
                <a:lnTo>
                  <a:pt x="0" y="0"/>
                </a:lnTo>
                <a:close/>
              </a:path>
            </a:pathLst>
          </a:custGeom>
          <a:solidFill>
            <a:srgbClr val="3A80BA">
              <a:alpha val="45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99" y="3079643"/>
            <a:ext cx="8771890" cy="2733675"/>
          </a:xfrm>
          <a:custGeom>
            <a:avLst/>
            <a:gdLst/>
            <a:ahLst/>
            <a:cxnLst/>
            <a:rect l="l" t="t" r="r" b="b"/>
            <a:pathLst>
              <a:path w="8771890" h="2733675">
                <a:moveTo>
                  <a:pt x="0" y="0"/>
                </a:moveTo>
                <a:lnTo>
                  <a:pt x="8771382" y="0"/>
                </a:lnTo>
                <a:lnTo>
                  <a:pt x="8771382" y="2733294"/>
                </a:lnTo>
                <a:lnTo>
                  <a:pt x="0" y="27332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822" y="3155209"/>
            <a:ext cx="22536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299" y="322574"/>
            <a:ext cx="8771890" cy="2733675"/>
          </a:xfrm>
          <a:custGeom>
            <a:avLst/>
            <a:gdLst/>
            <a:ahLst/>
            <a:cxnLst/>
            <a:rect l="l" t="t" r="r" b="b"/>
            <a:pathLst>
              <a:path w="8771890" h="2733675">
                <a:moveTo>
                  <a:pt x="0" y="0"/>
                </a:moveTo>
                <a:lnTo>
                  <a:pt x="8771382" y="0"/>
                </a:lnTo>
                <a:lnTo>
                  <a:pt x="8771382" y="2733294"/>
                </a:lnTo>
                <a:lnTo>
                  <a:pt x="0" y="2733294"/>
                </a:lnTo>
                <a:lnTo>
                  <a:pt x="0" y="0"/>
                </a:lnTo>
                <a:close/>
              </a:path>
            </a:pathLst>
          </a:custGeom>
          <a:solidFill>
            <a:srgbClr val="3A80BA">
              <a:alpha val="45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99" y="322574"/>
            <a:ext cx="8771890" cy="2733675"/>
          </a:xfrm>
          <a:custGeom>
            <a:avLst/>
            <a:gdLst/>
            <a:ahLst/>
            <a:cxnLst/>
            <a:rect l="l" t="t" r="r" b="b"/>
            <a:pathLst>
              <a:path w="8771890" h="2733675">
                <a:moveTo>
                  <a:pt x="0" y="0"/>
                </a:moveTo>
                <a:lnTo>
                  <a:pt x="8771382" y="0"/>
                </a:lnTo>
                <a:lnTo>
                  <a:pt x="8771382" y="2733294"/>
                </a:lnTo>
                <a:lnTo>
                  <a:pt x="0" y="273329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6023" y="398138"/>
            <a:ext cx="14776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Build</a:t>
            </a:r>
            <a:r>
              <a:rPr sz="2000" spc="-7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Phase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2291097" y="5997365"/>
            <a:ext cx="4559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Architecture of Machine Learning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474" y="753058"/>
            <a:ext cx="1504950" cy="1031875"/>
          </a:xfrm>
          <a:custGeom>
            <a:avLst/>
            <a:gdLst/>
            <a:ahLst/>
            <a:cxnLst/>
            <a:rect l="l" t="t" r="r" b="b"/>
            <a:pathLst>
              <a:path w="1504950" h="1031875">
                <a:moveTo>
                  <a:pt x="0" y="0"/>
                </a:moveTo>
                <a:lnTo>
                  <a:pt x="1504611" y="0"/>
                </a:lnTo>
                <a:lnTo>
                  <a:pt x="1504611" y="827713"/>
                </a:lnTo>
                <a:lnTo>
                  <a:pt x="1443632" y="828433"/>
                </a:lnTo>
                <a:lnTo>
                  <a:pt x="1385941" y="830525"/>
                </a:lnTo>
                <a:lnTo>
                  <a:pt x="1331346" y="833887"/>
                </a:lnTo>
                <a:lnTo>
                  <a:pt x="1279654" y="838416"/>
                </a:lnTo>
                <a:lnTo>
                  <a:pt x="1230670" y="844009"/>
                </a:lnTo>
                <a:lnTo>
                  <a:pt x="1184202" y="850565"/>
                </a:lnTo>
                <a:lnTo>
                  <a:pt x="1140055" y="857982"/>
                </a:lnTo>
                <a:lnTo>
                  <a:pt x="1098036" y="866155"/>
                </a:lnTo>
                <a:lnTo>
                  <a:pt x="1057952" y="874985"/>
                </a:lnTo>
                <a:lnTo>
                  <a:pt x="1019610" y="884367"/>
                </a:lnTo>
                <a:lnTo>
                  <a:pt x="947374" y="904380"/>
                </a:lnTo>
                <a:lnTo>
                  <a:pt x="879782" y="925376"/>
                </a:lnTo>
                <a:lnTo>
                  <a:pt x="815285" y="946535"/>
                </a:lnTo>
                <a:lnTo>
                  <a:pt x="783714" y="956921"/>
                </a:lnTo>
                <a:lnTo>
                  <a:pt x="720957" y="976791"/>
                </a:lnTo>
                <a:lnTo>
                  <a:pt x="657426" y="994777"/>
                </a:lnTo>
                <a:lnTo>
                  <a:pt x="591572" y="1010059"/>
                </a:lnTo>
                <a:lnTo>
                  <a:pt x="521847" y="1021820"/>
                </a:lnTo>
                <a:lnTo>
                  <a:pt x="446704" y="1029240"/>
                </a:lnTo>
                <a:lnTo>
                  <a:pt x="406616" y="1031066"/>
                </a:lnTo>
                <a:lnTo>
                  <a:pt x="364594" y="1031499"/>
                </a:lnTo>
                <a:lnTo>
                  <a:pt x="320443" y="1030438"/>
                </a:lnTo>
                <a:lnTo>
                  <a:pt x="273970" y="1027780"/>
                </a:lnTo>
                <a:lnTo>
                  <a:pt x="224981" y="1023421"/>
                </a:lnTo>
                <a:lnTo>
                  <a:pt x="173283" y="1017261"/>
                </a:lnTo>
                <a:lnTo>
                  <a:pt x="118682" y="1009197"/>
                </a:lnTo>
                <a:lnTo>
                  <a:pt x="60986" y="999125"/>
                </a:lnTo>
                <a:lnTo>
                  <a:pt x="0" y="9869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436" y="645751"/>
            <a:ext cx="1494790" cy="838835"/>
          </a:xfrm>
          <a:custGeom>
            <a:avLst/>
            <a:gdLst/>
            <a:ahLst/>
            <a:cxnLst/>
            <a:rect l="l" t="t" r="r" b="b"/>
            <a:pathLst>
              <a:path w="1494789" h="838835">
                <a:moveTo>
                  <a:pt x="0" y="107307"/>
                </a:moveTo>
                <a:lnTo>
                  <a:pt x="0" y="0"/>
                </a:lnTo>
                <a:lnTo>
                  <a:pt x="1494334" y="0"/>
                </a:lnTo>
                <a:lnTo>
                  <a:pt x="1494334" y="832905"/>
                </a:lnTo>
                <a:lnTo>
                  <a:pt x="1452607" y="833807"/>
                </a:lnTo>
                <a:lnTo>
                  <a:pt x="1416191" y="835790"/>
                </a:lnTo>
                <a:lnTo>
                  <a:pt x="1390425" y="837774"/>
                </a:lnTo>
                <a:lnTo>
                  <a:pt x="1380649" y="83867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953" y="541041"/>
            <a:ext cx="1507490" cy="835025"/>
          </a:xfrm>
          <a:custGeom>
            <a:avLst/>
            <a:gdLst/>
            <a:ahLst/>
            <a:cxnLst/>
            <a:rect l="l" t="t" r="r" b="b"/>
            <a:pathLst>
              <a:path w="1507489" h="835025">
                <a:moveTo>
                  <a:pt x="0" y="104709"/>
                </a:moveTo>
                <a:lnTo>
                  <a:pt x="0" y="0"/>
                </a:lnTo>
                <a:lnTo>
                  <a:pt x="1507281" y="0"/>
                </a:lnTo>
                <a:lnTo>
                  <a:pt x="1507281" y="830308"/>
                </a:lnTo>
                <a:lnTo>
                  <a:pt x="1459744" y="830984"/>
                </a:lnTo>
                <a:lnTo>
                  <a:pt x="1418274" y="832472"/>
                </a:lnTo>
                <a:lnTo>
                  <a:pt x="1388943" y="833959"/>
                </a:lnTo>
                <a:lnTo>
                  <a:pt x="1377817" y="83463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461" y="2222965"/>
            <a:ext cx="1748155" cy="421005"/>
          </a:xfrm>
          <a:custGeom>
            <a:avLst/>
            <a:gdLst/>
            <a:ahLst/>
            <a:cxnLst/>
            <a:rect l="l" t="t" r="r" b="b"/>
            <a:pathLst>
              <a:path w="1748155" h="421005">
                <a:moveTo>
                  <a:pt x="0" y="70152"/>
                </a:moveTo>
                <a:lnTo>
                  <a:pt x="5512" y="42845"/>
                </a:lnTo>
                <a:lnTo>
                  <a:pt x="20546" y="20546"/>
                </a:lnTo>
                <a:lnTo>
                  <a:pt x="42845" y="5512"/>
                </a:lnTo>
                <a:lnTo>
                  <a:pt x="70152" y="0"/>
                </a:lnTo>
                <a:lnTo>
                  <a:pt x="1677644" y="0"/>
                </a:lnTo>
                <a:lnTo>
                  <a:pt x="1716565" y="11787"/>
                </a:lnTo>
                <a:lnTo>
                  <a:pt x="1742456" y="43306"/>
                </a:lnTo>
                <a:lnTo>
                  <a:pt x="1747796" y="70152"/>
                </a:lnTo>
                <a:lnTo>
                  <a:pt x="1747796" y="350754"/>
                </a:lnTo>
                <a:lnTo>
                  <a:pt x="1742283" y="378062"/>
                </a:lnTo>
                <a:lnTo>
                  <a:pt x="1727249" y="400360"/>
                </a:lnTo>
                <a:lnTo>
                  <a:pt x="1704950" y="415392"/>
                </a:lnTo>
                <a:lnTo>
                  <a:pt x="1677644" y="420904"/>
                </a:lnTo>
                <a:lnTo>
                  <a:pt x="70152" y="420904"/>
                </a:lnTo>
                <a:lnTo>
                  <a:pt x="42845" y="415392"/>
                </a:lnTo>
                <a:lnTo>
                  <a:pt x="20546" y="400360"/>
                </a:lnTo>
                <a:lnTo>
                  <a:pt x="5512" y="378062"/>
                </a:lnTo>
                <a:lnTo>
                  <a:pt x="0" y="350754"/>
                </a:lnTo>
                <a:lnTo>
                  <a:pt x="0" y="7015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12219" y="654146"/>
          <a:ext cx="1343246" cy="113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02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  <a:solidFill>
                      <a:srgbClr val="DD314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  <a:solidFill>
                      <a:srgbClr val="DD31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2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  <a:solidFill>
                      <a:srgbClr val="DD31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76860" marR="264160" indent="-50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Arial"/>
                          <a:cs typeface="Arial"/>
                        </a:rPr>
                        <a:t>Feature  Vectors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  <a:solidFill>
                      <a:srgbClr val="DD31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787990" y="892775"/>
            <a:ext cx="1748155" cy="1812925"/>
          </a:xfrm>
          <a:custGeom>
            <a:avLst/>
            <a:gdLst/>
            <a:ahLst/>
            <a:cxnLst/>
            <a:rect l="l" t="t" r="r" b="b"/>
            <a:pathLst>
              <a:path w="1748154" h="1812925">
                <a:moveTo>
                  <a:pt x="0" y="906298"/>
                </a:moveTo>
                <a:lnTo>
                  <a:pt x="1293" y="856572"/>
                </a:lnTo>
                <a:lnTo>
                  <a:pt x="5127" y="807547"/>
                </a:lnTo>
                <a:lnTo>
                  <a:pt x="11437" y="759292"/>
                </a:lnTo>
                <a:lnTo>
                  <a:pt x="20155" y="711876"/>
                </a:lnTo>
                <a:lnTo>
                  <a:pt x="31215" y="665368"/>
                </a:lnTo>
                <a:lnTo>
                  <a:pt x="44551" y="619838"/>
                </a:lnTo>
                <a:lnTo>
                  <a:pt x="60094" y="575354"/>
                </a:lnTo>
                <a:lnTo>
                  <a:pt x="77780" y="531985"/>
                </a:lnTo>
                <a:lnTo>
                  <a:pt x="97541" y="489802"/>
                </a:lnTo>
                <a:lnTo>
                  <a:pt x="119310" y="448872"/>
                </a:lnTo>
                <a:lnTo>
                  <a:pt x="143022" y="409265"/>
                </a:lnTo>
                <a:lnTo>
                  <a:pt x="168609" y="371050"/>
                </a:lnTo>
                <a:lnTo>
                  <a:pt x="196004" y="334296"/>
                </a:lnTo>
                <a:lnTo>
                  <a:pt x="225142" y="299073"/>
                </a:lnTo>
                <a:lnTo>
                  <a:pt x="255955" y="265448"/>
                </a:lnTo>
                <a:lnTo>
                  <a:pt x="288377" y="233493"/>
                </a:lnTo>
                <a:lnTo>
                  <a:pt x="322341" y="203274"/>
                </a:lnTo>
                <a:lnTo>
                  <a:pt x="357781" y="174863"/>
                </a:lnTo>
                <a:lnTo>
                  <a:pt x="394630" y="148327"/>
                </a:lnTo>
                <a:lnTo>
                  <a:pt x="432821" y="123736"/>
                </a:lnTo>
                <a:lnTo>
                  <a:pt x="472287" y="101159"/>
                </a:lnTo>
                <a:lnTo>
                  <a:pt x="512963" y="80665"/>
                </a:lnTo>
                <a:lnTo>
                  <a:pt x="554781" y="62324"/>
                </a:lnTo>
                <a:lnTo>
                  <a:pt x="597675" y="46203"/>
                </a:lnTo>
                <a:lnTo>
                  <a:pt x="641578" y="32373"/>
                </a:lnTo>
                <a:lnTo>
                  <a:pt x="686424" y="20903"/>
                </a:lnTo>
                <a:lnTo>
                  <a:pt x="732145" y="11861"/>
                </a:lnTo>
                <a:lnTo>
                  <a:pt x="778675" y="5318"/>
                </a:lnTo>
                <a:lnTo>
                  <a:pt x="825949" y="1341"/>
                </a:lnTo>
                <a:lnTo>
                  <a:pt x="873898" y="0"/>
                </a:lnTo>
                <a:lnTo>
                  <a:pt x="923400" y="1453"/>
                </a:lnTo>
                <a:lnTo>
                  <a:pt x="972506" y="5784"/>
                </a:lnTo>
                <a:lnTo>
                  <a:pt x="1021106" y="12946"/>
                </a:lnTo>
                <a:lnTo>
                  <a:pt x="1069095" y="22894"/>
                </a:lnTo>
                <a:lnTo>
                  <a:pt x="1116366" y="35580"/>
                </a:lnTo>
                <a:lnTo>
                  <a:pt x="1162812" y="50960"/>
                </a:lnTo>
                <a:lnTo>
                  <a:pt x="1208325" y="68987"/>
                </a:lnTo>
                <a:lnTo>
                  <a:pt x="1252800" y="89616"/>
                </a:lnTo>
                <a:lnTo>
                  <a:pt x="1296129" y="112801"/>
                </a:lnTo>
                <a:lnTo>
                  <a:pt x="1338205" y="138495"/>
                </a:lnTo>
                <a:lnTo>
                  <a:pt x="1378922" y="166653"/>
                </a:lnTo>
                <a:lnTo>
                  <a:pt x="1418172" y="197228"/>
                </a:lnTo>
                <a:lnTo>
                  <a:pt x="1455849" y="230176"/>
                </a:lnTo>
                <a:lnTo>
                  <a:pt x="1491846" y="265449"/>
                </a:lnTo>
                <a:lnTo>
                  <a:pt x="1525856" y="302778"/>
                </a:lnTo>
                <a:lnTo>
                  <a:pt x="1557623" y="341850"/>
                </a:lnTo>
                <a:lnTo>
                  <a:pt x="1587104" y="382554"/>
                </a:lnTo>
                <a:lnTo>
                  <a:pt x="1614254" y="424779"/>
                </a:lnTo>
                <a:lnTo>
                  <a:pt x="1639028" y="468414"/>
                </a:lnTo>
                <a:lnTo>
                  <a:pt x="1661383" y="513349"/>
                </a:lnTo>
                <a:lnTo>
                  <a:pt x="1681274" y="559472"/>
                </a:lnTo>
                <a:lnTo>
                  <a:pt x="1698657" y="606673"/>
                </a:lnTo>
                <a:lnTo>
                  <a:pt x="1713487" y="654841"/>
                </a:lnTo>
                <a:lnTo>
                  <a:pt x="1725720" y="703864"/>
                </a:lnTo>
                <a:lnTo>
                  <a:pt x="1735312" y="753633"/>
                </a:lnTo>
                <a:lnTo>
                  <a:pt x="1742218" y="804035"/>
                </a:lnTo>
                <a:lnTo>
                  <a:pt x="1746394" y="854960"/>
                </a:lnTo>
                <a:lnTo>
                  <a:pt x="1747796" y="906298"/>
                </a:lnTo>
                <a:lnTo>
                  <a:pt x="1746503" y="956024"/>
                </a:lnTo>
                <a:lnTo>
                  <a:pt x="1742668" y="1005049"/>
                </a:lnTo>
                <a:lnTo>
                  <a:pt x="1736358" y="1053304"/>
                </a:lnTo>
                <a:lnTo>
                  <a:pt x="1727640" y="1100720"/>
                </a:lnTo>
                <a:lnTo>
                  <a:pt x="1716580" y="1147227"/>
                </a:lnTo>
                <a:lnTo>
                  <a:pt x="1703245" y="1192757"/>
                </a:lnTo>
                <a:lnTo>
                  <a:pt x="1687701" y="1237241"/>
                </a:lnTo>
                <a:lnTo>
                  <a:pt x="1670016" y="1280609"/>
                </a:lnTo>
                <a:lnTo>
                  <a:pt x="1650255" y="1322793"/>
                </a:lnTo>
                <a:lnTo>
                  <a:pt x="1628485" y="1363723"/>
                </a:lnTo>
                <a:lnTo>
                  <a:pt x="1604774" y="1403330"/>
                </a:lnTo>
                <a:lnTo>
                  <a:pt x="1579187" y="1441544"/>
                </a:lnTo>
                <a:lnTo>
                  <a:pt x="1551791" y="1478298"/>
                </a:lnTo>
                <a:lnTo>
                  <a:pt x="1522653" y="1513522"/>
                </a:lnTo>
                <a:lnTo>
                  <a:pt x="1491840" y="1547146"/>
                </a:lnTo>
                <a:lnTo>
                  <a:pt x="1459418" y="1579101"/>
                </a:lnTo>
                <a:lnTo>
                  <a:pt x="1425454" y="1609320"/>
                </a:lnTo>
                <a:lnTo>
                  <a:pt x="1390014" y="1637731"/>
                </a:lnTo>
                <a:lnTo>
                  <a:pt x="1353166" y="1664267"/>
                </a:lnTo>
                <a:lnTo>
                  <a:pt x="1314975" y="1688858"/>
                </a:lnTo>
                <a:lnTo>
                  <a:pt x="1275508" y="1711434"/>
                </a:lnTo>
                <a:lnTo>
                  <a:pt x="1234832" y="1731928"/>
                </a:lnTo>
                <a:lnTo>
                  <a:pt x="1193014" y="1750270"/>
                </a:lnTo>
                <a:lnTo>
                  <a:pt x="1150120" y="1766390"/>
                </a:lnTo>
                <a:lnTo>
                  <a:pt x="1106217" y="1780220"/>
                </a:lnTo>
                <a:lnTo>
                  <a:pt x="1061372" y="1791690"/>
                </a:lnTo>
                <a:lnTo>
                  <a:pt x="1015651" y="1800731"/>
                </a:lnTo>
                <a:lnTo>
                  <a:pt x="969120" y="1807275"/>
                </a:lnTo>
                <a:lnTo>
                  <a:pt x="921847" y="1811252"/>
                </a:lnTo>
                <a:lnTo>
                  <a:pt x="873898" y="1812593"/>
                </a:lnTo>
                <a:lnTo>
                  <a:pt x="825949" y="1811252"/>
                </a:lnTo>
                <a:lnTo>
                  <a:pt x="778675" y="1807275"/>
                </a:lnTo>
                <a:lnTo>
                  <a:pt x="732145" y="1800731"/>
                </a:lnTo>
                <a:lnTo>
                  <a:pt x="686424" y="1791690"/>
                </a:lnTo>
                <a:lnTo>
                  <a:pt x="641578" y="1780220"/>
                </a:lnTo>
                <a:lnTo>
                  <a:pt x="597675" y="1766390"/>
                </a:lnTo>
                <a:lnTo>
                  <a:pt x="554781" y="1750270"/>
                </a:lnTo>
                <a:lnTo>
                  <a:pt x="512963" y="1731928"/>
                </a:lnTo>
                <a:lnTo>
                  <a:pt x="472287" y="1711434"/>
                </a:lnTo>
                <a:lnTo>
                  <a:pt x="432821" y="1688858"/>
                </a:lnTo>
                <a:lnTo>
                  <a:pt x="394630" y="1664267"/>
                </a:lnTo>
                <a:lnTo>
                  <a:pt x="357781" y="1637731"/>
                </a:lnTo>
                <a:lnTo>
                  <a:pt x="322341" y="1609320"/>
                </a:lnTo>
                <a:lnTo>
                  <a:pt x="288377" y="1579101"/>
                </a:lnTo>
                <a:lnTo>
                  <a:pt x="255955" y="1547146"/>
                </a:lnTo>
                <a:lnTo>
                  <a:pt x="225142" y="1513522"/>
                </a:lnTo>
                <a:lnTo>
                  <a:pt x="196004" y="1478298"/>
                </a:lnTo>
                <a:lnTo>
                  <a:pt x="168609" y="1441544"/>
                </a:lnTo>
                <a:lnTo>
                  <a:pt x="143022" y="1403330"/>
                </a:lnTo>
                <a:lnTo>
                  <a:pt x="119310" y="1363723"/>
                </a:lnTo>
                <a:lnTo>
                  <a:pt x="97541" y="1322793"/>
                </a:lnTo>
                <a:lnTo>
                  <a:pt x="77780" y="1280609"/>
                </a:lnTo>
                <a:lnTo>
                  <a:pt x="60094" y="1237241"/>
                </a:lnTo>
                <a:lnTo>
                  <a:pt x="44551" y="1192757"/>
                </a:lnTo>
                <a:lnTo>
                  <a:pt x="31215" y="1147227"/>
                </a:lnTo>
                <a:lnTo>
                  <a:pt x="20155" y="1100720"/>
                </a:lnTo>
                <a:lnTo>
                  <a:pt x="11437" y="1053304"/>
                </a:lnTo>
                <a:lnTo>
                  <a:pt x="5127" y="1005049"/>
                </a:lnTo>
                <a:lnTo>
                  <a:pt x="1293" y="956024"/>
                </a:lnTo>
                <a:lnTo>
                  <a:pt x="0" y="906298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718" y="1134645"/>
            <a:ext cx="5562600" cy="141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Training</a:t>
            </a:r>
            <a:r>
              <a:rPr sz="1400" spc="-5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759325" marR="5080" indent="-40005" algn="r">
              <a:lnSpc>
                <a:spcPts val="165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Estimation  Algorithm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Labels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449" y="3815117"/>
            <a:ext cx="1748155" cy="1116330"/>
          </a:xfrm>
          <a:custGeom>
            <a:avLst/>
            <a:gdLst/>
            <a:ahLst/>
            <a:cxnLst/>
            <a:rect l="l" t="t" r="r" b="b"/>
            <a:pathLst>
              <a:path w="1748155" h="1116329">
                <a:moveTo>
                  <a:pt x="0" y="0"/>
                </a:moveTo>
                <a:lnTo>
                  <a:pt x="1747813" y="0"/>
                </a:lnTo>
                <a:lnTo>
                  <a:pt x="1747813" y="906698"/>
                </a:lnTo>
                <a:lnTo>
                  <a:pt x="1686854" y="907273"/>
                </a:lnTo>
                <a:lnTo>
                  <a:pt x="1628726" y="908952"/>
                </a:lnTo>
                <a:lnTo>
                  <a:pt x="1573287" y="911662"/>
                </a:lnTo>
                <a:lnTo>
                  <a:pt x="1520396" y="915332"/>
                </a:lnTo>
                <a:lnTo>
                  <a:pt x="1469911" y="919889"/>
                </a:lnTo>
                <a:lnTo>
                  <a:pt x="1421691" y="925263"/>
                </a:lnTo>
                <a:lnTo>
                  <a:pt x="1375594" y="931380"/>
                </a:lnTo>
                <a:lnTo>
                  <a:pt x="1331479" y="938169"/>
                </a:lnTo>
                <a:lnTo>
                  <a:pt x="1289204" y="945559"/>
                </a:lnTo>
                <a:lnTo>
                  <a:pt x="1248627" y="953477"/>
                </a:lnTo>
                <a:lnTo>
                  <a:pt x="1209608" y="961851"/>
                </a:lnTo>
                <a:lnTo>
                  <a:pt x="1172004" y="970610"/>
                </a:lnTo>
                <a:lnTo>
                  <a:pt x="1100476" y="988996"/>
                </a:lnTo>
                <a:lnTo>
                  <a:pt x="1032911" y="1008058"/>
                </a:lnTo>
                <a:lnTo>
                  <a:pt x="968177" y="1027221"/>
                </a:lnTo>
                <a:lnTo>
                  <a:pt x="936518" y="1036662"/>
                </a:lnTo>
                <a:lnTo>
                  <a:pt x="905142" y="1045912"/>
                </a:lnTo>
                <a:lnTo>
                  <a:pt x="842673" y="1063555"/>
                </a:lnTo>
                <a:lnTo>
                  <a:pt x="779638" y="1079575"/>
                </a:lnTo>
                <a:lnTo>
                  <a:pt x="714904" y="1093398"/>
                </a:lnTo>
                <a:lnTo>
                  <a:pt x="647339" y="1104449"/>
                </a:lnTo>
                <a:lnTo>
                  <a:pt x="575811" y="1112153"/>
                </a:lnTo>
                <a:lnTo>
                  <a:pt x="499187" y="1115935"/>
                </a:lnTo>
                <a:lnTo>
                  <a:pt x="458610" y="1116175"/>
                </a:lnTo>
                <a:lnTo>
                  <a:pt x="416335" y="1115220"/>
                </a:lnTo>
                <a:lnTo>
                  <a:pt x="372220" y="1112996"/>
                </a:lnTo>
                <a:lnTo>
                  <a:pt x="326123" y="1109433"/>
                </a:lnTo>
                <a:lnTo>
                  <a:pt x="277903" y="1104459"/>
                </a:lnTo>
                <a:lnTo>
                  <a:pt x="227418" y="1098001"/>
                </a:lnTo>
                <a:lnTo>
                  <a:pt x="174526" y="1089987"/>
                </a:lnTo>
                <a:lnTo>
                  <a:pt x="119087" y="1080347"/>
                </a:lnTo>
                <a:lnTo>
                  <a:pt x="60959" y="1069008"/>
                </a:lnTo>
                <a:lnTo>
                  <a:pt x="0" y="10558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1548" y="4156579"/>
            <a:ext cx="805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New</a:t>
            </a:r>
            <a:r>
              <a:rPr sz="1400" spc="-7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1744" y="3886817"/>
            <a:ext cx="1343660" cy="987425"/>
          </a:xfrm>
          <a:custGeom>
            <a:avLst/>
            <a:gdLst/>
            <a:ahLst/>
            <a:cxnLst/>
            <a:rect l="l" t="t" r="r" b="b"/>
            <a:pathLst>
              <a:path w="1343660" h="987425">
                <a:moveTo>
                  <a:pt x="0" y="0"/>
                </a:moveTo>
                <a:lnTo>
                  <a:pt x="1343272" y="0"/>
                </a:lnTo>
                <a:lnTo>
                  <a:pt x="1343272" y="987223"/>
                </a:lnTo>
                <a:lnTo>
                  <a:pt x="0" y="987223"/>
                </a:lnTo>
                <a:lnTo>
                  <a:pt x="0" y="0"/>
                </a:lnTo>
                <a:close/>
              </a:path>
            </a:pathLst>
          </a:custGeom>
          <a:solidFill>
            <a:srgbClr val="DD3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55563" y="4156579"/>
            <a:ext cx="6070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3725" algn="l"/>
              </a:tabLst>
            </a:pPr>
            <a:r>
              <a:rPr sz="1400" u="heavy" dirty="0">
                <a:solidFill>
                  <a:srgbClr val="F2F2F2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89644" y="3886817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0"/>
                </a:moveTo>
                <a:lnTo>
                  <a:pt x="0" y="987223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1744" y="4010216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0" y="0"/>
                </a:moveTo>
                <a:lnTo>
                  <a:pt x="1343272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1744" y="3886817"/>
            <a:ext cx="1343660" cy="987425"/>
          </a:xfrm>
          <a:custGeom>
            <a:avLst/>
            <a:gdLst/>
            <a:ahLst/>
            <a:cxnLst/>
            <a:rect l="l" t="t" r="r" b="b"/>
            <a:pathLst>
              <a:path w="1343660" h="987425">
                <a:moveTo>
                  <a:pt x="0" y="0"/>
                </a:moveTo>
                <a:lnTo>
                  <a:pt x="1343272" y="0"/>
                </a:lnTo>
                <a:lnTo>
                  <a:pt x="1343272" y="987223"/>
                </a:lnTo>
                <a:lnTo>
                  <a:pt x="0" y="9872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58429" y="4235634"/>
            <a:ext cx="63817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Feature  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8990" y="3645192"/>
            <a:ext cx="2039620" cy="1470660"/>
          </a:xfrm>
          <a:custGeom>
            <a:avLst/>
            <a:gdLst/>
            <a:ahLst/>
            <a:cxnLst/>
            <a:rect l="l" t="t" r="r" b="b"/>
            <a:pathLst>
              <a:path w="2039620" h="1470660">
                <a:moveTo>
                  <a:pt x="0" y="735248"/>
                </a:moveTo>
                <a:lnTo>
                  <a:pt x="1019597" y="0"/>
                </a:lnTo>
                <a:lnTo>
                  <a:pt x="2039195" y="735248"/>
                </a:lnTo>
                <a:lnTo>
                  <a:pt x="1019597" y="1470497"/>
                </a:lnTo>
                <a:lnTo>
                  <a:pt x="0" y="735248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65777" y="4173930"/>
            <a:ext cx="80581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ts val="165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Predictive  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5486" y="4163769"/>
            <a:ext cx="37465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400" u="heavy" dirty="0">
                <a:solidFill>
                  <a:srgbClr val="F2F2F2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08985" y="4169991"/>
            <a:ext cx="1748155" cy="421005"/>
          </a:xfrm>
          <a:custGeom>
            <a:avLst/>
            <a:gdLst/>
            <a:ahLst/>
            <a:cxnLst/>
            <a:rect l="l" t="t" r="r" b="b"/>
            <a:pathLst>
              <a:path w="1748154" h="421004">
                <a:moveTo>
                  <a:pt x="0" y="70149"/>
                </a:moveTo>
                <a:lnTo>
                  <a:pt x="5515" y="42841"/>
                </a:lnTo>
                <a:lnTo>
                  <a:pt x="20556" y="20543"/>
                </a:lnTo>
                <a:lnTo>
                  <a:pt x="42862" y="5511"/>
                </a:lnTo>
                <a:lnTo>
                  <a:pt x="70174" y="0"/>
                </a:lnTo>
                <a:lnTo>
                  <a:pt x="1677646" y="0"/>
                </a:lnTo>
                <a:lnTo>
                  <a:pt x="1716578" y="11770"/>
                </a:lnTo>
                <a:lnTo>
                  <a:pt x="1742465" y="43293"/>
                </a:lnTo>
                <a:lnTo>
                  <a:pt x="1747796" y="70149"/>
                </a:lnTo>
                <a:lnTo>
                  <a:pt x="1747796" y="350749"/>
                </a:lnTo>
                <a:lnTo>
                  <a:pt x="1742284" y="378047"/>
                </a:lnTo>
                <a:lnTo>
                  <a:pt x="1727252" y="400346"/>
                </a:lnTo>
                <a:lnTo>
                  <a:pt x="1704955" y="415383"/>
                </a:lnTo>
                <a:lnTo>
                  <a:pt x="1677646" y="420899"/>
                </a:lnTo>
                <a:lnTo>
                  <a:pt x="70174" y="420899"/>
                </a:lnTo>
                <a:lnTo>
                  <a:pt x="42862" y="415383"/>
                </a:lnTo>
                <a:lnTo>
                  <a:pt x="20556" y="400346"/>
                </a:lnTo>
                <a:lnTo>
                  <a:pt x="5515" y="378047"/>
                </a:lnTo>
                <a:lnTo>
                  <a:pt x="0" y="350749"/>
                </a:lnTo>
                <a:lnTo>
                  <a:pt x="0" y="7014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75098" y="4268541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2F2F2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68235" y="1158425"/>
            <a:ext cx="539115" cy="5715"/>
          </a:xfrm>
          <a:custGeom>
            <a:avLst/>
            <a:gdLst/>
            <a:ahLst/>
            <a:cxnLst/>
            <a:rect l="l" t="t" r="r" b="b"/>
            <a:pathLst>
              <a:path w="539114" h="5715">
                <a:moveTo>
                  <a:pt x="0" y="5692"/>
                </a:moveTo>
                <a:lnTo>
                  <a:pt x="53910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7019" y="1126960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649" y="62927"/>
                </a:moveTo>
                <a:lnTo>
                  <a:pt x="86774" y="30552"/>
                </a:lnTo>
                <a:lnTo>
                  <a:pt x="0" y="0"/>
                </a:lnTo>
                <a:lnTo>
                  <a:pt x="649" y="62927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8258" y="2433415"/>
            <a:ext cx="2861945" cy="6350"/>
          </a:xfrm>
          <a:custGeom>
            <a:avLst/>
            <a:gdLst/>
            <a:ahLst/>
            <a:cxnLst/>
            <a:rect l="l" t="t" r="r" b="b"/>
            <a:pathLst>
              <a:path w="2861945" h="6350">
                <a:moveTo>
                  <a:pt x="0" y="0"/>
                </a:moveTo>
                <a:lnTo>
                  <a:pt x="2861406" y="634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9590" y="240829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29"/>
                </a:moveTo>
                <a:lnTo>
                  <a:pt x="86524" y="31657"/>
                </a:lnTo>
                <a:lnTo>
                  <a:pt x="124" y="0"/>
                </a:lnTo>
                <a:lnTo>
                  <a:pt x="0" y="6292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4991" y="1157282"/>
            <a:ext cx="864869" cy="1270"/>
          </a:xfrm>
          <a:custGeom>
            <a:avLst/>
            <a:gdLst/>
            <a:ahLst/>
            <a:cxnLst/>
            <a:rect l="l" t="t" r="r" b="b"/>
            <a:pathLst>
              <a:path w="864870" h="1269">
                <a:moveTo>
                  <a:pt x="0" y="0"/>
                </a:moveTo>
                <a:lnTo>
                  <a:pt x="864623" y="794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29564" y="1126610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2"/>
                </a:moveTo>
                <a:lnTo>
                  <a:pt x="86499" y="31544"/>
                </a:lnTo>
                <a:lnTo>
                  <a:pt x="74" y="0"/>
                </a:lnTo>
                <a:lnTo>
                  <a:pt x="0" y="6293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7369" y="434896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0" y="62924"/>
                </a:moveTo>
                <a:lnTo>
                  <a:pt x="86449" y="31474"/>
                </a:lnTo>
                <a:lnTo>
                  <a:pt x="0" y="0"/>
                </a:lnTo>
                <a:lnTo>
                  <a:pt x="0" y="6292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5016" y="438044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4815" y="434896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24"/>
                </a:moveTo>
                <a:lnTo>
                  <a:pt x="86449" y="31474"/>
                </a:lnTo>
                <a:lnTo>
                  <a:pt x="0" y="0"/>
                </a:lnTo>
                <a:lnTo>
                  <a:pt x="0" y="6292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1888" y="2705369"/>
            <a:ext cx="6350" cy="826135"/>
          </a:xfrm>
          <a:custGeom>
            <a:avLst/>
            <a:gdLst/>
            <a:ahLst/>
            <a:cxnLst/>
            <a:rect l="l" t="t" r="r" b="b"/>
            <a:pathLst>
              <a:path w="6350" h="826135">
                <a:moveTo>
                  <a:pt x="0" y="0"/>
                </a:moveTo>
                <a:lnTo>
                  <a:pt x="5799" y="825598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213" y="3530743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449"/>
                </a:moveTo>
                <a:lnTo>
                  <a:pt x="32074" y="86674"/>
                </a:lnTo>
                <a:lnTo>
                  <a:pt x="62924" y="0"/>
                </a:lnTo>
                <a:lnTo>
                  <a:pt x="0" y="44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4786" y="434896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24"/>
                </a:moveTo>
                <a:lnTo>
                  <a:pt x="86449" y="31474"/>
                </a:lnTo>
                <a:lnTo>
                  <a:pt x="0" y="0"/>
                </a:lnTo>
                <a:lnTo>
                  <a:pt x="0" y="6292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</a:t>
            </a:r>
            <a:r>
              <a:rPr spc="-45" dirty="0"/>
              <a:t> </a:t>
            </a:r>
            <a:r>
              <a:rPr spc="-5" dirty="0"/>
              <a:t>Scikit-Learn?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7980680" cy="405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004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Extensions to SciPy (Scientific Python) are  called SciKits. SciKit-Learn provides machine  learning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algorithms.</a:t>
            </a:r>
            <a:endParaRPr sz="30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97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Algorithms for supervised &amp; unsupervised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Built on SciPy 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Numpy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Standard Python API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Sits on top of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libraries, LAPACK, LibSVM, and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Cython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Open Source: BSD License (part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Linux)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Probably the best general ML framework out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there.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Where did it come</a:t>
            </a:r>
            <a:r>
              <a:rPr spc="-45" dirty="0"/>
              <a:t> </a:t>
            </a:r>
            <a:r>
              <a:rPr spc="-5" dirty="0"/>
              <a:t>from?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7898130" cy="381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Started as a Google </a:t>
            </a:r>
            <a:r>
              <a:rPr sz="3000" dirty="0">
                <a:latin typeface="Arial"/>
                <a:cs typeface="Arial"/>
              </a:rPr>
              <a:t>summer </a:t>
            </a:r>
            <a:r>
              <a:rPr sz="3000" spc="-5" dirty="0">
                <a:latin typeface="Arial"/>
                <a:cs typeface="Arial"/>
              </a:rPr>
              <a:t>of code project in  2007 by David Cournapeau, then used as a  thesis project by Matthieu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Brucher.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 marR="111125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In 2010, INRIA pushed the first public release,  and sponsors the project, as do Google,  Tinyclues, and the Python Software  Foundation.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7543" y="5386589"/>
            <a:ext cx="2428870" cy="1009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Primary</a:t>
            </a:r>
            <a:r>
              <a:rPr spc="-5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422" y="1747896"/>
            <a:ext cx="7916545" cy="386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Generalized Linear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Models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SVMs, kNN, Bayes, Decision Trees,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Ensembles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Clusteri</a:t>
            </a:r>
            <a:r>
              <a:rPr lang="en-US" sz="2800" spc="-5" dirty="0">
                <a:latin typeface="Arial"/>
                <a:cs typeface="Arial"/>
              </a:rPr>
              <a:t>ng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dirty="0">
                <a:latin typeface="Arial"/>
                <a:cs typeface="Arial"/>
              </a:rPr>
              <a:t>Cross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Validation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Grid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Search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Pipelining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Model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Evaluations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Dataset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Transformations</a:t>
            </a:r>
            <a:endParaRPr sz="2800" dirty="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15"/>
              </a:spcBef>
              <a:buChar char="-"/>
              <a:tabLst>
                <a:tab pos="359410" algn="l"/>
                <a:tab pos="360045" algn="l"/>
              </a:tabLst>
            </a:pPr>
            <a:r>
              <a:rPr sz="2800" spc="-5" dirty="0">
                <a:latin typeface="Arial"/>
                <a:cs typeface="Arial"/>
              </a:rPr>
              <a:t>Dataset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Loading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974" y="5997365"/>
            <a:ext cx="2374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 Guide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Scikit-Learn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236" y="776473"/>
            <a:ext cx="8595495" cy="4770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711" y="766948"/>
            <a:ext cx="8615045" cy="4789805"/>
          </a:xfrm>
          <a:custGeom>
            <a:avLst/>
            <a:gdLst/>
            <a:ahLst/>
            <a:cxnLst/>
            <a:rect l="l" t="t" r="r" b="b"/>
            <a:pathLst>
              <a:path w="8615045" h="4789805">
                <a:moveTo>
                  <a:pt x="0" y="0"/>
                </a:moveTo>
                <a:lnTo>
                  <a:pt x="8614545" y="0"/>
                </a:lnTo>
                <a:lnTo>
                  <a:pt x="8614545" y="4789540"/>
                </a:lnTo>
                <a:lnTo>
                  <a:pt x="0" y="478954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C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2009" y="5997365"/>
            <a:ext cx="4598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Is Machine Learning a one semester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3933" y="944198"/>
            <a:ext cx="3081655" cy="3081655"/>
          </a:xfrm>
          <a:custGeom>
            <a:avLst/>
            <a:gdLst/>
            <a:ahLst/>
            <a:cxnLst/>
            <a:rect l="l" t="t" r="r" b="b"/>
            <a:pathLst>
              <a:path w="3081654" h="3081654">
                <a:moveTo>
                  <a:pt x="0" y="1540646"/>
                </a:moveTo>
                <a:lnTo>
                  <a:pt x="733" y="1492659"/>
                </a:lnTo>
                <a:lnTo>
                  <a:pt x="2918" y="1445037"/>
                </a:lnTo>
                <a:lnTo>
                  <a:pt x="6534" y="1397802"/>
                </a:lnTo>
                <a:lnTo>
                  <a:pt x="11559" y="1350975"/>
                </a:lnTo>
                <a:lnTo>
                  <a:pt x="17972" y="1304578"/>
                </a:lnTo>
                <a:lnTo>
                  <a:pt x="25752" y="1258631"/>
                </a:lnTo>
                <a:lnTo>
                  <a:pt x="34878" y="1213156"/>
                </a:lnTo>
                <a:lnTo>
                  <a:pt x="45328" y="1168174"/>
                </a:lnTo>
                <a:lnTo>
                  <a:pt x="57081" y="1123707"/>
                </a:lnTo>
                <a:lnTo>
                  <a:pt x="70115" y="1079776"/>
                </a:lnTo>
                <a:lnTo>
                  <a:pt x="84409" y="1036401"/>
                </a:lnTo>
                <a:lnTo>
                  <a:pt x="99943" y="993606"/>
                </a:lnTo>
                <a:lnTo>
                  <a:pt x="116694" y="951410"/>
                </a:lnTo>
                <a:lnTo>
                  <a:pt x="134642" y="909835"/>
                </a:lnTo>
                <a:lnTo>
                  <a:pt x="153764" y="868903"/>
                </a:lnTo>
                <a:lnTo>
                  <a:pt x="174040" y="828634"/>
                </a:lnTo>
                <a:lnTo>
                  <a:pt x="195449" y="789050"/>
                </a:lnTo>
                <a:lnTo>
                  <a:pt x="217969" y="750173"/>
                </a:lnTo>
                <a:lnTo>
                  <a:pt x="241579" y="712023"/>
                </a:lnTo>
                <a:lnTo>
                  <a:pt x="266257" y="674623"/>
                </a:lnTo>
                <a:lnTo>
                  <a:pt x="291982" y="637992"/>
                </a:lnTo>
                <a:lnTo>
                  <a:pt x="318734" y="602153"/>
                </a:lnTo>
                <a:lnTo>
                  <a:pt x="346490" y="567127"/>
                </a:lnTo>
                <a:lnTo>
                  <a:pt x="375229" y="532935"/>
                </a:lnTo>
                <a:lnTo>
                  <a:pt x="404930" y="499599"/>
                </a:lnTo>
                <a:lnTo>
                  <a:pt x="435572" y="467139"/>
                </a:lnTo>
                <a:lnTo>
                  <a:pt x="467133" y="435577"/>
                </a:lnTo>
                <a:lnTo>
                  <a:pt x="499593" y="404935"/>
                </a:lnTo>
                <a:lnTo>
                  <a:pt x="532929" y="375234"/>
                </a:lnTo>
                <a:lnTo>
                  <a:pt x="567121" y="346494"/>
                </a:lnTo>
                <a:lnTo>
                  <a:pt x="602146" y="318738"/>
                </a:lnTo>
                <a:lnTo>
                  <a:pt x="637985" y="291986"/>
                </a:lnTo>
                <a:lnTo>
                  <a:pt x="674615" y="266260"/>
                </a:lnTo>
                <a:lnTo>
                  <a:pt x="712016" y="241582"/>
                </a:lnTo>
                <a:lnTo>
                  <a:pt x="750165" y="217972"/>
                </a:lnTo>
                <a:lnTo>
                  <a:pt x="789042" y="195452"/>
                </a:lnTo>
                <a:lnTo>
                  <a:pt x="828625" y="174043"/>
                </a:lnTo>
                <a:lnTo>
                  <a:pt x="868894" y="153766"/>
                </a:lnTo>
                <a:lnTo>
                  <a:pt x="909826" y="134643"/>
                </a:lnTo>
                <a:lnTo>
                  <a:pt x="951400" y="116696"/>
                </a:lnTo>
                <a:lnTo>
                  <a:pt x="993596" y="99944"/>
                </a:lnTo>
                <a:lnTo>
                  <a:pt x="1036391" y="84410"/>
                </a:lnTo>
                <a:lnTo>
                  <a:pt x="1079765" y="70116"/>
                </a:lnTo>
                <a:lnTo>
                  <a:pt x="1123696" y="57081"/>
                </a:lnTo>
                <a:lnTo>
                  <a:pt x="1168163" y="45328"/>
                </a:lnTo>
                <a:lnTo>
                  <a:pt x="1213145" y="34878"/>
                </a:lnTo>
                <a:lnTo>
                  <a:pt x="1258619" y="25753"/>
                </a:lnTo>
                <a:lnTo>
                  <a:pt x="1304566" y="17972"/>
                </a:lnTo>
                <a:lnTo>
                  <a:pt x="1350964" y="11559"/>
                </a:lnTo>
                <a:lnTo>
                  <a:pt x="1397790" y="6534"/>
                </a:lnTo>
                <a:lnTo>
                  <a:pt x="1445025" y="2918"/>
                </a:lnTo>
                <a:lnTo>
                  <a:pt x="1492647" y="733"/>
                </a:lnTo>
                <a:lnTo>
                  <a:pt x="1540634" y="0"/>
                </a:lnTo>
                <a:lnTo>
                  <a:pt x="1591618" y="842"/>
                </a:lnTo>
                <a:lnTo>
                  <a:pt x="1642391" y="3360"/>
                </a:lnTo>
                <a:lnTo>
                  <a:pt x="1692914" y="7538"/>
                </a:lnTo>
                <a:lnTo>
                  <a:pt x="1743151" y="13361"/>
                </a:lnTo>
                <a:lnTo>
                  <a:pt x="1793064" y="20812"/>
                </a:lnTo>
                <a:lnTo>
                  <a:pt x="1842615" y="29876"/>
                </a:lnTo>
                <a:lnTo>
                  <a:pt x="1891767" y="40538"/>
                </a:lnTo>
                <a:lnTo>
                  <a:pt x="1940482" y="52783"/>
                </a:lnTo>
                <a:lnTo>
                  <a:pt x="1988724" y="66594"/>
                </a:lnTo>
                <a:lnTo>
                  <a:pt x="2036455" y="81957"/>
                </a:lnTo>
                <a:lnTo>
                  <a:pt x="2083637" y="98855"/>
                </a:lnTo>
                <a:lnTo>
                  <a:pt x="2130233" y="117274"/>
                </a:lnTo>
                <a:lnTo>
                  <a:pt x="2176205" y="137198"/>
                </a:lnTo>
                <a:lnTo>
                  <a:pt x="2221517" y="158611"/>
                </a:lnTo>
                <a:lnTo>
                  <a:pt x="2266130" y="181497"/>
                </a:lnTo>
                <a:lnTo>
                  <a:pt x="2310008" y="205842"/>
                </a:lnTo>
                <a:lnTo>
                  <a:pt x="2353113" y="231630"/>
                </a:lnTo>
                <a:lnTo>
                  <a:pt x="2395407" y="258846"/>
                </a:lnTo>
                <a:lnTo>
                  <a:pt x="2436853" y="287473"/>
                </a:lnTo>
                <a:lnTo>
                  <a:pt x="2477414" y="317496"/>
                </a:lnTo>
                <a:lnTo>
                  <a:pt x="2517053" y="348901"/>
                </a:lnTo>
                <a:lnTo>
                  <a:pt x="2555731" y="381670"/>
                </a:lnTo>
                <a:lnTo>
                  <a:pt x="2593411" y="415790"/>
                </a:lnTo>
                <a:lnTo>
                  <a:pt x="2630057" y="451244"/>
                </a:lnTo>
                <a:lnTo>
                  <a:pt x="2665510" y="487889"/>
                </a:lnTo>
                <a:lnTo>
                  <a:pt x="2699630" y="525570"/>
                </a:lnTo>
                <a:lnTo>
                  <a:pt x="2732399" y="564248"/>
                </a:lnTo>
                <a:lnTo>
                  <a:pt x="2763804" y="603887"/>
                </a:lnTo>
                <a:lnTo>
                  <a:pt x="2793827" y="644448"/>
                </a:lnTo>
                <a:lnTo>
                  <a:pt x="2822454" y="685894"/>
                </a:lnTo>
                <a:lnTo>
                  <a:pt x="2849670" y="728188"/>
                </a:lnTo>
                <a:lnTo>
                  <a:pt x="2875458" y="771292"/>
                </a:lnTo>
                <a:lnTo>
                  <a:pt x="2899803" y="815170"/>
                </a:lnTo>
                <a:lnTo>
                  <a:pt x="2922691" y="859783"/>
                </a:lnTo>
                <a:lnTo>
                  <a:pt x="2944104" y="905094"/>
                </a:lnTo>
                <a:lnTo>
                  <a:pt x="2964028" y="951066"/>
                </a:lnTo>
                <a:lnTo>
                  <a:pt x="2982447" y="997661"/>
                </a:lnTo>
                <a:lnTo>
                  <a:pt x="2999346" y="1044842"/>
                </a:lnTo>
                <a:lnTo>
                  <a:pt x="3014709" y="1092572"/>
                </a:lnTo>
                <a:lnTo>
                  <a:pt x="3028521" y="1140813"/>
                </a:lnTo>
                <a:lnTo>
                  <a:pt x="3040766" y="1189527"/>
                </a:lnTo>
                <a:lnTo>
                  <a:pt x="3051428" y="1238678"/>
                </a:lnTo>
                <a:lnTo>
                  <a:pt x="3060493" y="1288227"/>
                </a:lnTo>
                <a:lnTo>
                  <a:pt x="3067944" y="1338138"/>
                </a:lnTo>
                <a:lnTo>
                  <a:pt x="3073767" y="1388373"/>
                </a:lnTo>
                <a:lnTo>
                  <a:pt x="3077945" y="1438894"/>
                </a:lnTo>
                <a:lnTo>
                  <a:pt x="3080463" y="1489664"/>
                </a:lnTo>
                <a:lnTo>
                  <a:pt x="3081306" y="1540646"/>
                </a:lnTo>
                <a:lnTo>
                  <a:pt x="3080573" y="1588633"/>
                </a:lnTo>
                <a:lnTo>
                  <a:pt x="3078387" y="1636255"/>
                </a:lnTo>
                <a:lnTo>
                  <a:pt x="3074772" y="1683490"/>
                </a:lnTo>
                <a:lnTo>
                  <a:pt x="3069746" y="1730317"/>
                </a:lnTo>
                <a:lnTo>
                  <a:pt x="3063333" y="1776714"/>
                </a:lnTo>
                <a:lnTo>
                  <a:pt x="3055552" y="1822661"/>
                </a:lnTo>
                <a:lnTo>
                  <a:pt x="3046427" y="1868136"/>
                </a:lnTo>
                <a:lnTo>
                  <a:pt x="3035977" y="1913118"/>
                </a:lnTo>
                <a:lnTo>
                  <a:pt x="3024224" y="1957585"/>
                </a:lnTo>
                <a:lnTo>
                  <a:pt x="3011189" y="2001516"/>
                </a:lnTo>
                <a:lnTo>
                  <a:pt x="2996894" y="2044890"/>
                </a:lnTo>
                <a:lnTo>
                  <a:pt x="2981361" y="2087686"/>
                </a:lnTo>
                <a:lnTo>
                  <a:pt x="2964609" y="2129882"/>
                </a:lnTo>
                <a:lnTo>
                  <a:pt x="2946661" y="2171457"/>
                </a:lnTo>
                <a:lnTo>
                  <a:pt x="2927538" y="2212389"/>
                </a:lnTo>
                <a:lnTo>
                  <a:pt x="2907261" y="2252658"/>
                </a:lnTo>
                <a:lnTo>
                  <a:pt x="2885852" y="2292241"/>
                </a:lnTo>
                <a:lnTo>
                  <a:pt x="2863332" y="2331119"/>
                </a:lnTo>
                <a:lnTo>
                  <a:pt x="2839722" y="2369268"/>
                </a:lnTo>
                <a:lnTo>
                  <a:pt x="2815043" y="2406669"/>
                </a:lnTo>
                <a:lnTo>
                  <a:pt x="2789317" y="2443300"/>
                </a:lnTo>
                <a:lnTo>
                  <a:pt x="2762565" y="2479139"/>
                </a:lnTo>
                <a:lnTo>
                  <a:pt x="2734809" y="2514165"/>
                </a:lnTo>
                <a:lnTo>
                  <a:pt x="2706069" y="2548357"/>
                </a:lnTo>
                <a:lnTo>
                  <a:pt x="2676367" y="2581693"/>
                </a:lnTo>
                <a:lnTo>
                  <a:pt x="2645724" y="2614153"/>
                </a:lnTo>
                <a:lnTo>
                  <a:pt x="2614162" y="2645715"/>
                </a:lnTo>
                <a:lnTo>
                  <a:pt x="2581702" y="2676357"/>
                </a:lnTo>
                <a:lnTo>
                  <a:pt x="2548365" y="2706058"/>
                </a:lnTo>
                <a:lnTo>
                  <a:pt x="2514173" y="2734798"/>
                </a:lnTo>
                <a:lnTo>
                  <a:pt x="2479146" y="2762554"/>
                </a:lnTo>
                <a:lnTo>
                  <a:pt x="2443307" y="2789306"/>
                </a:lnTo>
                <a:lnTo>
                  <a:pt x="2406676" y="2815032"/>
                </a:lnTo>
                <a:lnTo>
                  <a:pt x="2369274" y="2839710"/>
                </a:lnTo>
                <a:lnTo>
                  <a:pt x="2331124" y="2863320"/>
                </a:lnTo>
                <a:lnTo>
                  <a:pt x="2292246" y="2885841"/>
                </a:lnTo>
                <a:lnTo>
                  <a:pt x="2252662" y="2907250"/>
                </a:lnTo>
                <a:lnTo>
                  <a:pt x="2212392" y="2927526"/>
                </a:lnTo>
                <a:lnTo>
                  <a:pt x="2171459" y="2946649"/>
                </a:lnTo>
                <a:lnTo>
                  <a:pt x="2129884" y="2964597"/>
                </a:lnTo>
                <a:lnTo>
                  <a:pt x="2087687" y="2981348"/>
                </a:lnTo>
                <a:lnTo>
                  <a:pt x="2044890" y="2996882"/>
                </a:lnTo>
                <a:lnTo>
                  <a:pt x="2001515" y="3011177"/>
                </a:lnTo>
                <a:lnTo>
                  <a:pt x="1957583" y="3024211"/>
                </a:lnTo>
                <a:lnTo>
                  <a:pt x="1913115" y="3035964"/>
                </a:lnTo>
                <a:lnTo>
                  <a:pt x="1868132" y="3046414"/>
                </a:lnTo>
                <a:lnTo>
                  <a:pt x="1822656" y="3055540"/>
                </a:lnTo>
                <a:lnTo>
                  <a:pt x="1776708" y="3063320"/>
                </a:lnTo>
                <a:lnTo>
                  <a:pt x="1730310" y="3069734"/>
                </a:lnTo>
                <a:lnTo>
                  <a:pt x="1683481" y="3074759"/>
                </a:lnTo>
                <a:lnTo>
                  <a:pt x="1636245" y="3078375"/>
                </a:lnTo>
                <a:lnTo>
                  <a:pt x="1588622" y="3080560"/>
                </a:lnTo>
                <a:lnTo>
                  <a:pt x="1540634" y="3081293"/>
                </a:lnTo>
                <a:lnTo>
                  <a:pt x="1492647" y="3080560"/>
                </a:lnTo>
                <a:lnTo>
                  <a:pt x="1445025" y="3078375"/>
                </a:lnTo>
                <a:lnTo>
                  <a:pt x="1397790" y="3074759"/>
                </a:lnTo>
                <a:lnTo>
                  <a:pt x="1350964" y="3069734"/>
                </a:lnTo>
                <a:lnTo>
                  <a:pt x="1304566" y="3063320"/>
                </a:lnTo>
                <a:lnTo>
                  <a:pt x="1258619" y="3055540"/>
                </a:lnTo>
                <a:lnTo>
                  <a:pt x="1213145" y="3046414"/>
                </a:lnTo>
                <a:lnTo>
                  <a:pt x="1168163" y="3035964"/>
                </a:lnTo>
                <a:lnTo>
                  <a:pt x="1123696" y="3024211"/>
                </a:lnTo>
                <a:lnTo>
                  <a:pt x="1079765" y="3011177"/>
                </a:lnTo>
                <a:lnTo>
                  <a:pt x="1036391" y="2996882"/>
                </a:lnTo>
                <a:lnTo>
                  <a:pt x="993596" y="2981348"/>
                </a:lnTo>
                <a:lnTo>
                  <a:pt x="951400" y="2964597"/>
                </a:lnTo>
                <a:lnTo>
                  <a:pt x="909826" y="2946649"/>
                </a:lnTo>
                <a:lnTo>
                  <a:pt x="868894" y="2927526"/>
                </a:lnTo>
                <a:lnTo>
                  <a:pt x="828625" y="2907250"/>
                </a:lnTo>
                <a:lnTo>
                  <a:pt x="789042" y="2885841"/>
                </a:lnTo>
                <a:lnTo>
                  <a:pt x="750165" y="2863320"/>
                </a:lnTo>
                <a:lnTo>
                  <a:pt x="712016" y="2839710"/>
                </a:lnTo>
                <a:lnTo>
                  <a:pt x="674615" y="2815032"/>
                </a:lnTo>
                <a:lnTo>
                  <a:pt x="637985" y="2789306"/>
                </a:lnTo>
                <a:lnTo>
                  <a:pt x="602146" y="2762554"/>
                </a:lnTo>
                <a:lnTo>
                  <a:pt x="567121" y="2734798"/>
                </a:lnTo>
                <a:lnTo>
                  <a:pt x="532929" y="2706058"/>
                </a:lnTo>
                <a:lnTo>
                  <a:pt x="499593" y="2676357"/>
                </a:lnTo>
                <a:lnTo>
                  <a:pt x="467133" y="2645715"/>
                </a:lnTo>
                <a:lnTo>
                  <a:pt x="435572" y="2614153"/>
                </a:lnTo>
                <a:lnTo>
                  <a:pt x="404930" y="2581693"/>
                </a:lnTo>
                <a:lnTo>
                  <a:pt x="375229" y="2548357"/>
                </a:lnTo>
                <a:lnTo>
                  <a:pt x="346490" y="2514165"/>
                </a:lnTo>
                <a:lnTo>
                  <a:pt x="318734" y="2479139"/>
                </a:lnTo>
                <a:lnTo>
                  <a:pt x="291982" y="2443300"/>
                </a:lnTo>
                <a:lnTo>
                  <a:pt x="266257" y="2406669"/>
                </a:lnTo>
                <a:lnTo>
                  <a:pt x="241579" y="2369268"/>
                </a:lnTo>
                <a:lnTo>
                  <a:pt x="217969" y="2331119"/>
                </a:lnTo>
                <a:lnTo>
                  <a:pt x="195449" y="2292241"/>
                </a:lnTo>
                <a:lnTo>
                  <a:pt x="174040" y="2252658"/>
                </a:lnTo>
                <a:lnTo>
                  <a:pt x="153764" y="2212389"/>
                </a:lnTo>
                <a:lnTo>
                  <a:pt x="134642" y="2171457"/>
                </a:lnTo>
                <a:lnTo>
                  <a:pt x="116694" y="2129882"/>
                </a:lnTo>
                <a:lnTo>
                  <a:pt x="99943" y="2087686"/>
                </a:lnTo>
                <a:lnTo>
                  <a:pt x="84409" y="2044890"/>
                </a:lnTo>
                <a:lnTo>
                  <a:pt x="70115" y="2001516"/>
                </a:lnTo>
                <a:lnTo>
                  <a:pt x="57081" y="1957585"/>
                </a:lnTo>
                <a:lnTo>
                  <a:pt x="45328" y="1913118"/>
                </a:lnTo>
                <a:lnTo>
                  <a:pt x="34878" y="1868136"/>
                </a:lnTo>
                <a:lnTo>
                  <a:pt x="25752" y="1822661"/>
                </a:lnTo>
                <a:lnTo>
                  <a:pt x="17972" y="1776714"/>
                </a:lnTo>
                <a:lnTo>
                  <a:pt x="11559" y="1730317"/>
                </a:lnTo>
                <a:lnTo>
                  <a:pt x="6534" y="1683490"/>
                </a:lnTo>
                <a:lnTo>
                  <a:pt x="2918" y="1636255"/>
                </a:lnTo>
                <a:lnTo>
                  <a:pt x="733" y="1588633"/>
                </a:lnTo>
                <a:lnTo>
                  <a:pt x="0" y="154064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8201" y="2322288"/>
            <a:ext cx="104076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8766" y="944198"/>
            <a:ext cx="3081655" cy="3081655"/>
          </a:xfrm>
          <a:custGeom>
            <a:avLst/>
            <a:gdLst/>
            <a:ahLst/>
            <a:cxnLst/>
            <a:rect l="l" t="t" r="r" b="b"/>
            <a:pathLst>
              <a:path w="3081654" h="3081654">
                <a:moveTo>
                  <a:pt x="0" y="1540646"/>
                </a:moveTo>
                <a:lnTo>
                  <a:pt x="733" y="1492659"/>
                </a:lnTo>
                <a:lnTo>
                  <a:pt x="2918" y="1445037"/>
                </a:lnTo>
                <a:lnTo>
                  <a:pt x="6533" y="1397802"/>
                </a:lnTo>
                <a:lnTo>
                  <a:pt x="11559" y="1350975"/>
                </a:lnTo>
                <a:lnTo>
                  <a:pt x="17972" y="1304578"/>
                </a:lnTo>
                <a:lnTo>
                  <a:pt x="25752" y="1258631"/>
                </a:lnTo>
                <a:lnTo>
                  <a:pt x="34877" y="1213156"/>
                </a:lnTo>
                <a:lnTo>
                  <a:pt x="45327" y="1168174"/>
                </a:lnTo>
                <a:lnTo>
                  <a:pt x="57080" y="1123707"/>
                </a:lnTo>
                <a:lnTo>
                  <a:pt x="70114" y="1079776"/>
                </a:lnTo>
                <a:lnTo>
                  <a:pt x="84408" y="1036401"/>
                </a:lnTo>
                <a:lnTo>
                  <a:pt x="99941" y="993606"/>
                </a:lnTo>
                <a:lnTo>
                  <a:pt x="116692" y="951410"/>
                </a:lnTo>
                <a:lnTo>
                  <a:pt x="134639" y="909835"/>
                </a:lnTo>
                <a:lnTo>
                  <a:pt x="153762" y="868903"/>
                </a:lnTo>
                <a:lnTo>
                  <a:pt x="174038" y="828634"/>
                </a:lnTo>
                <a:lnTo>
                  <a:pt x="195446" y="789050"/>
                </a:lnTo>
                <a:lnTo>
                  <a:pt x="217966" y="750173"/>
                </a:lnTo>
                <a:lnTo>
                  <a:pt x="241575" y="712023"/>
                </a:lnTo>
                <a:lnTo>
                  <a:pt x="266253" y="674623"/>
                </a:lnTo>
                <a:lnTo>
                  <a:pt x="291978" y="637992"/>
                </a:lnTo>
                <a:lnTo>
                  <a:pt x="318729" y="602153"/>
                </a:lnTo>
                <a:lnTo>
                  <a:pt x="346485" y="567127"/>
                </a:lnTo>
                <a:lnTo>
                  <a:pt x="375224" y="532935"/>
                </a:lnTo>
                <a:lnTo>
                  <a:pt x="404924" y="499599"/>
                </a:lnTo>
                <a:lnTo>
                  <a:pt x="435566" y="467139"/>
                </a:lnTo>
                <a:lnTo>
                  <a:pt x="467127" y="435577"/>
                </a:lnTo>
                <a:lnTo>
                  <a:pt x="499586" y="404935"/>
                </a:lnTo>
                <a:lnTo>
                  <a:pt x="532922" y="375234"/>
                </a:lnTo>
                <a:lnTo>
                  <a:pt x="567113" y="346494"/>
                </a:lnTo>
                <a:lnTo>
                  <a:pt x="602139" y="318738"/>
                </a:lnTo>
                <a:lnTo>
                  <a:pt x="637977" y="291986"/>
                </a:lnTo>
                <a:lnTo>
                  <a:pt x="674607" y="266260"/>
                </a:lnTo>
                <a:lnTo>
                  <a:pt x="712007" y="241582"/>
                </a:lnTo>
                <a:lnTo>
                  <a:pt x="750156" y="217972"/>
                </a:lnTo>
                <a:lnTo>
                  <a:pt x="789033" y="195452"/>
                </a:lnTo>
                <a:lnTo>
                  <a:pt x="828616" y="174043"/>
                </a:lnTo>
                <a:lnTo>
                  <a:pt x="868884" y="153766"/>
                </a:lnTo>
                <a:lnTo>
                  <a:pt x="909815" y="134643"/>
                </a:lnTo>
                <a:lnTo>
                  <a:pt x="951390" y="116696"/>
                </a:lnTo>
                <a:lnTo>
                  <a:pt x="993585" y="99944"/>
                </a:lnTo>
                <a:lnTo>
                  <a:pt x="1036380" y="84410"/>
                </a:lnTo>
                <a:lnTo>
                  <a:pt x="1079754" y="70116"/>
                </a:lnTo>
                <a:lnTo>
                  <a:pt x="1123685" y="57081"/>
                </a:lnTo>
                <a:lnTo>
                  <a:pt x="1168151" y="45328"/>
                </a:lnTo>
                <a:lnTo>
                  <a:pt x="1213133" y="34878"/>
                </a:lnTo>
                <a:lnTo>
                  <a:pt x="1258607" y="25753"/>
                </a:lnTo>
                <a:lnTo>
                  <a:pt x="1304554" y="17972"/>
                </a:lnTo>
                <a:lnTo>
                  <a:pt x="1350951" y="11559"/>
                </a:lnTo>
                <a:lnTo>
                  <a:pt x="1397778" y="6534"/>
                </a:lnTo>
                <a:lnTo>
                  <a:pt x="1445013" y="2918"/>
                </a:lnTo>
                <a:lnTo>
                  <a:pt x="1492634" y="733"/>
                </a:lnTo>
                <a:lnTo>
                  <a:pt x="1540621" y="0"/>
                </a:lnTo>
                <a:lnTo>
                  <a:pt x="1591606" y="842"/>
                </a:lnTo>
                <a:lnTo>
                  <a:pt x="1642379" y="3360"/>
                </a:lnTo>
                <a:lnTo>
                  <a:pt x="1692902" y="7538"/>
                </a:lnTo>
                <a:lnTo>
                  <a:pt x="1743139" y="13361"/>
                </a:lnTo>
                <a:lnTo>
                  <a:pt x="1793051" y="20812"/>
                </a:lnTo>
                <a:lnTo>
                  <a:pt x="1842602" y="29876"/>
                </a:lnTo>
                <a:lnTo>
                  <a:pt x="1891754" y="40538"/>
                </a:lnTo>
                <a:lnTo>
                  <a:pt x="1940470" y="52783"/>
                </a:lnTo>
                <a:lnTo>
                  <a:pt x="1988712" y="66594"/>
                </a:lnTo>
                <a:lnTo>
                  <a:pt x="2036442" y="81957"/>
                </a:lnTo>
                <a:lnTo>
                  <a:pt x="2083624" y="98855"/>
                </a:lnTo>
                <a:lnTo>
                  <a:pt x="2130220" y="117274"/>
                </a:lnTo>
                <a:lnTo>
                  <a:pt x="2176193" y="137198"/>
                </a:lnTo>
                <a:lnTo>
                  <a:pt x="2221505" y="158611"/>
                </a:lnTo>
                <a:lnTo>
                  <a:pt x="2266118" y="181497"/>
                </a:lnTo>
                <a:lnTo>
                  <a:pt x="2309996" y="205842"/>
                </a:lnTo>
                <a:lnTo>
                  <a:pt x="2353100" y="231630"/>
                </a:lnTo>
                <a:lnTo>
                  <a:pt x="2395395" y="258846"/>
                </a:lnTo>
                <a:lnTo>
                  <a:pt x="2436841" y="287473"/>
                </a:lnTo>
                <a:lnTo>
                  <a:pt x="2477402" y="317496"/>
                </a:lnTo>
                <a:lnTo>
                  <a:pt x="2517040" y="348901"/>
                </a:lnTo>
                <a:lnTo>
                  <a:pt x="2555718" y="381670"/>
                </a:lnTo>
                <a:lnTo>
                  <a:pt x="2593399" y="415790"/>
                </a:lnTo>
                <a:lnTo>
                  <a:pt x="2630044" y="451244"/>
                </a:lnTo>
                <a:lnTo>
                  <a:pt x="2665498" y="487889"/>
                </a:lnTo>
                <a:lnTo>
                  <a:pt x="2699617" y="525570"/>
                </a:lnTo>
                <a:lnTo>
                  <a:pt x="2732386" y="564248"/>
                </a:lnTo>
                <a:lnTo>
                  <a:pt x="2763789" y="603887"/>
                </a:lnTo>
                <a:lnTo>
                  <a:pt x="2793812" y="644448"/>
                </a:lnTo>
                <a:lnTo>
                  <a:pt x="2822438" y="685894"/>
                </a:lnTo>
                <a:lnTo>
                  <a:pt x="2849652" y="728188"/>
                </a:lnTo>
                <a:lnTo>
                  <a:pt x="2875439" y="771292"/>
                </a:lnTo>
                <a:lnTo>
                  <a:pt x="2899783" y="815170"/>
                </a:lnTo>
                <a:lnTo>
                  <a:pt x="2922669" y="859783"/>
                </a:lnTo>
                <a:lnTo>
                  <a:pt x="2944080" y="905094"/>
                </a:lnTo>
                <a:lnTo>
                  <a:pt x="2964003" y="951066"/>
                </a:lnTo>
                <a:lnTo>
                  <a:pt x="2982421" y="997661"/>
                </a:lnTo>
                <a:lnTo>
                  <a:pt x="2999318" y="1044842"/>
                </a:lnTo>
                <a:lnTo>
                  <a:pt x="3014679" y="1092572"/>
                </a:lnTo>
                <a:lnTo>
                  <a:pt x="3028490" y="1140813"/>
                </a:lnTo>
                <a:lnTo>
                  <a:pt x="3040733" y="1189527"/>
                </a:lnTo>
                <a:lnTo>
                  <a:pt x="3051395" y="1238678"/>
                </a:lnTo>
                <a:lnTo>
                  <a:pt x="3060458" y="1288227"/>
                </a:lnTo>
                <a:lnTo>
                  <a:pt x="3067908" y="1338138"/>
                </a:lnTo>
                <a:lnTo>
                  <a:pt x="3073730" y="1388373"/>
                </a:lnTo>
                <a:lnTo>
                  <a:pt x="3077908" y="1438894"/>
                </a:lnTo>
                <a:lnTo>
                  <a:pt x="3080426" y="1489664"/>
                </a:lnTo>
                <a:lnTo>
                  <a:pt x="3081268" y="1540646"/>
                </a:lnTo>
                <a:lnTo>
                  <a:pt x="3080535" y="1588633"/>
                </a:lnTo>
                <a:lnTo>
                  <a:pt x="3078350" y="1636255"/>
                </a:lnTo>
                <a:lnTo>
                  <a:pt x="3074734" y="1683490"/>
                </a:lnTo>
                <a:lnTo>
                  <a:pt x="3069709" y="1730317"/>
                </a:lnTo>
                <a:lnTo>
                  <a:pt x="3063296" y="1776714"/>
                </a:lnTo>
                <a:lnTo>
                  <a:pt x="3055516" y="1822661"/>
                </a:lnTo>
                <a:lnTo>
                  <a:pt x="3046390" y="1868136"/>
                </a:lnTo>
                <a:lnTo>
                  <a:pt x="3035941" y="1913118"/>
                </a:lnTo>
                <a:lnTo>
                  <a:pt x="3024188" y="1957585"/>
                </a:lnTo>
                <a:lnTo>
                  <a:pt x="3011154" y="2001516"/>
                </a:lnTo>
                <a:lnTo>
                  <a:pt x="2996860" y="2044890"/>
                </a:lnTo>
                <a:lnTo>
                  <a:pt x="2981326" y="2087686"/>
                </a:lnTo>
                <a:lnTo>
                  <a:pt x="2964575" y="2129882"/>
                </a:lnTo>
                <a:lnTo>
                  <a:pt x="2946628" y="2171457"/>
                </a:lnTo>
                <a:lnTo>
                  <a:pt x="2927506" y="2212389"/>
                </a:lnTo>
                <a:lnTo>
                  <a:pt x="2907229" y="2252658"/>
                </a:lnTo>
                <a:lnTo>
                  <a:pt x="2885821" y="2292241"/>
                </a:lnTo>
                <a:lnTo>
                  <a:pt x="2863301" y="2331119"/>
                </a:lnTo>
                <a:lnTo>
                  <a:pt x="2839692" y="2369268"/>
                </a:lnTo>
                <a:lnTo>
                  <a:pt x="2815013" y="2406669"/>
                </a:lnTo>
                <a:lnTo>
                  <a:pt x="2789288" y="2443300"/>
                </a:lnTo>
                <a:lnTo>
                  <a:pt x="2762537" y="2479139"/>
                </a:lnTo>
                <a:lnTo>
                  <a:pt x="2734781" y="2514165"/>
                </a:lnTo>
                <a:lnTo>
                  <a:pt x="2706042" y="2548357"/>
                </a:lnTo>
                <a:lnTo>
                  <a:pt x="2676341" y="2581693"/>
                </a:lnTo>
                <a:lnTo>
                  <a:pt x="2645699" y="2614153"/>
                </a:lnTo>
                <a:lnTo>
                  <a:pt x="2614137" y="2645715"/>
                </a:lnTo>
                <a:lnTo>
                  <a:pt x="2581678" y="2676357"/>
                </a:lnTo>
                <a:lnTo>
                  <a:pt x="2548342" y="2706058"/>
                </a:lnTo>
                <a:lnTo>
                  <a:pt x="2514150" y="2734798"/>
                </a:lnTo>
                <a:lnTo>
                  <a:pt x="2479124" y="2762554"/>
                </a:lnTo>
                <a:lnTo>
                  <a:pt x="2443285" y="2789306"/>
                </a:lnTo>
                <a:lnTo>
                  <a:pt x="2406655" y="2815032"/>
                </a:lnTo>
                <a:lnTo>
                  <a:pt x="2369254" y="2839710"/>
                </a:lnTo>
                <a:lnTo>
                  <a:pt x="2331105" y="2863320"/>
                </a:lnTo>
                <a:lnTo>
                  <a:pt x="2292227" y="2885841"/>
                </a:lnTo>
                <a:lnTo>
                  <a:pt x="2252644" y="2907250"/>
                </a:lnTo>
                <a:lnTo>
                  <a:pt x="2212375" y="2927526"/>
                </a:lnTo>
                <a:lnTo>
                  <a:pt x="2171442" y="2946649"/>
                </a:lnTo>
                <a:lnTo>
                  <a:pt x="2129867" y="2964597"/>
                </a:lnTo>
                <a:lnTo>
                  <a:pt x="2087671" y="2981348"/>
                </a:lnTo>
                <a:lnTo>
                  <a:pt x="2044875" y="2996882"/>
                </a:lnTo>
                <a:lnTo>
                  <a:pt x="2001501" y="3011177"/>
                </a:lnTo>
                <a:lnTo>
                  <a:pt x="1957569" y="3024211"/>
                </a:lnTo>
                <a:lnTo>
                  <a:pt x="1913101" y="3035964"/>
                </a:lnTo>
                <a:lnTo>
                  <a:pt x="1868119" y="3046414"/>
                </a:lnTo>
                <a:lnTo>
                  <a:pt x="1822643" y="3055540"/>
                </a:lnTo>
                <a:lnTo>
                  <a:pt x="1776695" y="3063320"/>
                </a:lnTo>
                <a:lnTo>
                  <a:pt x="1730297" y="3069734"/>
                </a:lnTo>
                <a:lnTo>
                  <a:pt x="1683469" y="3074759"/>
                </a:lnTo>
                <a:lnTo>
                  <a:pt x="1636233" y="3078375"/>
                </a:lnTo>
                <a:lnTo>
                  <a:pt x="1588610" y="3080560"/>
                </a:lnTo>
                <a:lnTo>
                  <a:pt x="1540621" y="3081293"/>
                </a:lnTo>
                <a:lnTo>
                  <a:pt x="1492634" y="3080560"/>
                </a:lnTo>
                <a:lnTo>
                  <a:pt x="1445013" y="3078375"/>
                </a:lnTo>
                <a:lnTo>
                  <a:pt x="1397778" y="3074759"/>
                </a:lnTo>
                <a:lnTo>
                  <a:pt x="1350951" y="3069734"/>
                </a:lnTo>
                <a:lnTo>
                  <a:pt x="1304554" y="3063320"/>
                </a:lnTo>
                <a:lnTo>
                  <a:pt x="1258607" y="3055540"/>
                </a:lnTo>
                <a:lnTo>
                  <a:pt x="1213133" y="3046414"/>
                </a:lnTo>
                <a:lnTo>
                  <a:pt x="1168151" y="3035964"/>
                </a:lnTo>
                <a:lnTo>
                  <a:pt x="1123685" y="3024211"/>
                </a:lnTo>
                <a:lnTo>
                  <a:pt x="1079754" y="3011177"/>
                </a:lnTo>
                <a:lnTo>
                  <a:pt x="1036380" y="2996882"/>
                </a:lnTo>
                <a:lnTo>
                  <a:pt x="993585" y="2981348"/>
                </a:lnTo>
                <a:lnTo>
                  <a:pt x="951390" y="2964597"/>
                </a:lnTo>
                <a:lnTo>
                  <a:pt x="909815" y="2946649"/>
                </a:lnTo>
                <a:lnTo>
                  <a:pt x="868884" y="2927526"/>
                </a:lnTo>
                <a:lnTo>
                  <a:pt x="828616" y="2907250"/>
                </a:lnTo>
                <a:lnTo>
                  <a:pt x="789033" y="2885841"/>
                </a:lnTo>
                <a:lnTo>
                  <a:pt x="750156" y="2863320"/>
                </a:lnTo>
                <a:lnTo>
                  <a:pt x="712007" y="2839710"/>
                </a:lnTo>
                <a:lnTo>
                  <a:pt x="674607" y="2815032"/>
                </a:lnTo>
                <a:lnTo>
                  <a:pt x="637977" y="2789306"/>
                </a:lnTo>
                <a:lnTo>
                  <a:pt x="602139" y="2762554"/>
                </a:lnTo>
                <a:lnTo>
                  <a:pt x="567113" y="2734798"/>
                </a:lnTo>
                <a:lnTo>
                  <a:pt x="532922" y="2706058"/>
                </a:lnTo>
                <a:lnTo>
                  <a:pt x="499586" y="2676357"/>
                </a:lnTo>
                <a:lnTo>
                  <a:pt x="467127" y="2645715"/>
                </a:lnTo>
                <a:lnTo>
                  <a:pt x="435566" y="2614153"/>
                </a:lnTo>
                <a:lnTo>
                  <a:pt x="404924" y="2581693"/>
                </a:lnTo>
                <a:lnTo>
                  <a:pt x="375224" y="2548357"/>
                </a:lnTo>
                <a:lnTo>
                  <a:pt x="346485" y="2514165"/>
                </a:lnTo>
                <a:lnTo>
                  <a:pt x="318729" y="2479139"/>
                </a:lnTo>
                <a:lnTo>
                  <a:pt x="291978" y="2443300"/>
                </a:lnTo>
                <a:lnTo>
                  <a:pt x="266253" y="2406669"/>
                </a:lnTo>
                <a:lnTo>
                  <a:pt x="241575" y="2369268"/>
                </a:lnTo>
                <a:lnTo>
                  <a:pt x="217966" y="2331119"/>
                </a:lnTo>
                <a:lnTo>
                  <a:pt x="195446" y="2292241"/>
                </a:lnTo>
                <a:lnTo>
                  <a:pt x="174038" y="2252658"/>
                </a:lnTo>
                <a:lnTo>
                  <a:pt x="153762" y="2212389"/>
                </a:lnTo>
                <a:lnTo>
                  <a:pt x="134639" y="2171457"/>
                </a:lnTo>
                <a:lnTo>
                  <a:pt x="116692" y="2129882"/>
                </a:lnTo>
                <a:lnTo>
                  <a:pt x="99941" y="2087686"/>
                </a:lnTo>
                <a:lnTo>
                  <a:pt x="84408" y="2044890"/>
                </a:lnTo>
                <a:lnTo>
                  <a:pt x="70114" y="2001516"/>
                </a:lnTo>
                <a:lnTo>
                  <a:pt x="57080" y="1957585"/>
                </a:lnTo>
                <a:lnTo>
                  <a:pt x="45327" y="1913118"/>
                </a:lnTo>
                <a:lnTo>
                  <a:pt x="34877" y="1868136"/>
                </a:lnTo>
                <a:lnTo>
                  <a:pt x="25752" y="1822661"/>
                </a:lnTo>
                <a:lnTo>
                  <a:pt x="17972" y="1776714"/>
                </a:lnTo>
                <a:lnTo>
                  <a:pt x="11559" y="1730317"/>
                </a:lnTo>
                <a:lnTo>
                  <a:pt x="6533" y="1683490"/>
                </a:lnTo>
                <a:lnTo>
                  <a:pt x="2918" y="1636255"/>
                </a:lnTo>
                <a:lnTo>
                  <a:pt x="733" y="1588633"/>
                </a:lnTo>
                <a:lnTo>
                  <a:pt x="0" y="154064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5880" y="2169888"/>
            <a:ext cx="131000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56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Artificial  Intelligence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1318" y="2567594"/>
            <a:ext cx="3081655" cy="3081655"/>
          </a:xfrm>
          <a:custGeom>
            <a:avLst/>
            <a:gdLst/>
            <a:ahLst/>
            <a:cxnLst/>
            <a:rect l="l" t="t" r="r" b="b"/>
            <a:pathLst>
              <a:path w="3081654" h="3081654">
                <a:moveTo>
                  <a:pt x="0" y="1540646"/>
                </a:moveTo>
                <a:lnTo>
                  <a:pt x="733" y="1492659"/>
                </a:lnTo>
                <a:lnTo>
                  <a:pt x="2918" y="1445038"/>
                </a:lnTo>
                <a:lnTo>
                  <a:pt x="6534" y="1397803"/>
                </a:lnTo>
                <a:lnTo>
                  <a:pt x="11559" y="1350976"/>
                </a:lnTo>
                <a:lnTo>
                  <a:pt x="17973" y="1304578"/>
                </a:lnTo>
                <a:lnTo>
                  <a:pt x="25753" y="1258632"/>
                </a:lnTo>
                <a:lnTo>
                  <a:pt x="34879" y="1213157"/>
                </a:lnTo>
                <a:lnTo>
                  <a:pt x="45329" y="1168175"/>
                </a:lnTo>
                <a:lnTo>
                  <a:pt x="57082" y="1123708"/>
                </a:lnTo>
                <a:lnTo>
                  <a:pt x="70116" y="1079776"/>
                </a:lnTo>
                <a:lnTo>
                  <a:pt x="84411" y="1036402"/>
                </a:lnTo>
                <a:lnTo>
                  <a:pt x="99945" y="993607"/>
                </a:lnTo>
                <a:lnTo>
                  <a:pt x="116696" y="951411"/>
                </a:lnTo>
                <a:lnTo>
                  <a:pt x="134644" y="909836"/>
                </a:lnTo>
                <a:lnTo>
                  <a:pt x="153767" y="868904"/>
                </a:lnTo>
                <a:lnTo>
                  <a:pt x="174044" y="828635"/>
                </a:lnTo>
                <a:lnTo>
                  <a:pt x="195453" y="789052"/>
                </a:lnTo>
                <a:lnTo>
                  <a:pt x="217973" y="750174"/>
                </a:lnTo>
                <a:lnTo>
                  <a:pt x="241584" y="712025"/>
                </a:lnTo>
                <a:lnTo>
                  <a:pt x="266262" y="674624"/>
                </a:lnTo>
                <a:lnTo>
                  <a:pt x="291988" y="637993"/>
                </a:lnTo>
                <a:lnTo>
                  <a:pt x="318740" y="602154"/>
                </a:lnTo>
                <a:lnTo>
                  <a:pt x="346497" y="567128"/>
                </a:lnTo>
                <a:lnTo>
                  <a:pt x="375237" y="532936"/>
                </a:lnTo>
                <a:lnTo>
                  <a:pt x="404939" y="499600"/>
                </a:lnTo>
                <a:lnTo>
                  <a:pt x="435581" y="467140"/>
                </a:lnTo>
                <a:lnTo>
                  <a:pt x="467143" y="435578"/>
                </a:lnTo>
                <a:lnTo>
                  <a:pt x="499603" y="404936"/>
                </a:lnTo>
                <a:lnTo>
                  <a:pt x="532940" y="375234"/>
                </a:lnTo>
                <a:lnTo>
                  <a:pt x="567133" y="346495"/>
                </a:lnTo>
                <a:lnTo>
                  <a:pt x="602159" y="318738"/>
                </a:lnTo>
                <a:lnTo>
                  <a:pt x="637999" y="291987"/>
                </a:lnTo>
                <a:lnTo>
                  <a:pt x="674630" y="266261"/>
                </a:lnTo>
                <a:lnTo>
                  <a:pt x="712031" y="241582"/>
                </a:lnTo>
                <a:lnTo>
                  <a:pt x="750181" y="217972"/>
                </a:lnTo>
                <a:lnTo>
                  <a:pt x="789059" y="195452"/>
                </a:lnTo>
                <a:lnTo>
                  <a:pt x="828644" y="174043"/>
                </a:lnTo>
                <a:lnTo>
                  <a:pt x="868913" y="153767"/>
                </a:lnTo>
                <a:lnTo>
                  <a:pt x="909846" y="134644"/>
                </a:lnTo>
                <a:lnTo>
                  <a:pt x="951422" y="116696"/>
                </a:lnTo>
                <a:lnTo>
                  <a:pt x="993618" y="99944"/>
                </a:lnTo>
                <a:lnTo>
                  <a:pt x="1036415" y="84411"/>
                </a:lnTo>
                <a:lnTo>
                  <a:pt x="1079790" y="70116"/>
                </a:lnTo>
                <a:lnTo>
                  <a:pt x="1123722" y="57081"/>
                </a:lnTo>
                <a:lnTo>
                  <a:pt x="1168190" y="45329"/>
                </a:lnTo>
                <a:lnTo>
                  <a:pt x="1213173" y="34879"/>
                </a:lnTo>
                <a:lnTo>
                  <a:pt x="1258649" y="25753"/>
                </a:lnTo>
                <a:lnTo>
                  <a:pt x="1304597" y="17972"/>
                </a:lnTo>
                <a:lnTo>
                  <a:pt x="1350996" y="11559"/>
                </a:lnTo>
                <a:lnTo>
                  <a:pt x="1397824" y="6534"/>
                </a:lnTo>
                <a:lnTo>
                  <a:pt x="1445060" y="2918"/>
                </a:lnTo>
                <a:lnTo>
                  <a:pt x="1492683" y="733"/>
                </a:lnTo>
                <a:lnTo>
                  <a:pt x="1540671" y="0"/>
                </a:lnTo>
                <a:lnTo>
                  <a:pt x="1591653" y="842"/>
                </a:lnTo>
                <a:lnTo>
                  <a:pt x="1642423" y="3361"/>
                </a:lnTo>
                <a:lnTo>
                  <a:pt x="1692944" y="7539"/>
                </a:lnTo>
                <a:lnTo>
                  <a:pt x="1743178" y="13361"/>
                </a:lnTo>
                <a:lnTo>
                  <a:pt x="1793088" y="20812"/>
                </a:lnTo>
                <a:lnTo>
                  <a:pt x="1842638" y="29877"/>
                </a:lnTo>
                <a:lnTo>
                  <a:pt x="1891788" y="40540"/>
                </a:lnTo>
                <a:lnTo>
                  <a:pt x="1940502" y="52785"/>
                </a:lnTo>
                <a:lnTo>
                  <a:pt x="1988743" y="66596"/>
                </a:lnTo>
                <a:lnTo>
                  <a:pt x="2036472" y="81959"/>
                </a:lnTo>
                <a:lnTo>
                  <a:pt x="2083653" y="98858"/>
                </a:lnTo>
                <a:lnTo>
                  <a:pt x="2130248" y="117277"/>
                </a:lnTo>
                <a:lnTo>
                  <a:pt x="2176220" y="137201"/>
                </a:lnTo>
                <a:lnTo>
                  <a:pt x="2221531" y="158615"/>
                </a:lnTo>
                <a:lnTo>
                  <a:pt x="2266144" y="181502"/>
                </a:lnTo>
                <a:lnTo>
                  <a:pt x="2310022" y="205847"/>
                </a:lnTo>
                <a:lnTo>
                  <a:pt x="2353126" y="231635"/>
                </a:lnTo>
                <a:lnTo>
                  <a:pt x="2395420" y="258851"/>
                </a:lnTo>
                <a:lnTo>
                  <a:pt x="2436866" y="287478"/>
                </a:lnTo>
                <a:lnTo>
                  <a:pt x="2477427" y="317502"/>
                </a:lnTo>
                <a:lnTo>
                  <a:pt x="2517065" y="348906"/>
                </a:lnTo>
                <a:lnTo>
                  <a:pt x="2555743" y="381676"/>
                </a:lnTo>
                <a:lnTo>
                  <a:pt x="2593424" y="415795"/>
                </a:lnTo>
                <a:lnTo>
                  <a:pt x="2630069" y="451249"/>
                </a:lnTo>
                <a:lnTo>
                  <a:pt x="2665523" y="487894"/>
                </a:lnTo>
                <a:lnTo>
                  <a:pt x="2699642" y="525575"/>
                </a:lnTo>
                <a:lnTo>
                  <a:pt x="2732411" y="564253"/>
                </a:lnTo>
                <a:lnTo>
                  <a:pt x="2763814" y="603891"/>
                </a:lnTo>
                <a:lnTo>
                  <a:pt x="2793837" y="644452"/>
                </a:lnTo>
                <a:lnTo>
                  <a:pt x="2822463" y="685898"/>
                </a:lnTo>
                <a:lnTo>
                  <a:pt x="2849677" y="728192"/>
                </a:lnTo>
                <a:lnTo>
                  <a:pt x="2875464" y="771296"/>
                </a:lnTo>
                <a:lnTo>
                  <a:pt x="2899808" y="815173"/>
                </a:lnTo>
                <a:lnTo>
                  <a:pt x="2922694" y="859786"/>
                </a:lnTo>
                <a:lnTo>
                  <a:pt x="2944105" y="905098"/>
                </a:lnTo>
                <a:lnTo>
                  <a:pt x="2964028" y="951069"/>
                </a:lnTo>
                <a:lnTo>
                  <a:pt x="2982446" y="997665"/>
                </a:lnTo>
                <a:lnTo>
                  <a:pt x="2999343" y="1044846"/>
                </a:lnTo>
                <a:lnTo>
                  <a:pt x="3014704" y="1092575"/>
                </a:lnTo>
                <a:lnTo>
                  <a:pt x="3028515" y="1140816"/>
                </a:lnTo>
                <a:lnTo>
                  <a:pt x="3040758" y="1189530"/>
                </a:lnTo>
                <a:lnTo>
                  <a:pt x="3051420" y="1238680"/>
                </a:lnTo>
                <a:lnTo>
                  <a:pt x="3060483" y="1288229"/>
                </a:lnTo>
                <a:lnTo>
                  <a:pt x="3067933" y="1338140"/>
                </a:lnTo>
                <a:lnTo>
                  <a:pt x="3073755" y="1388374"/>
                </a:lnTo>
                <a:lnTo>
                  <a:pt x="3077933" y="1438895"/>
                </a:lnTo>
                <a:lnTo>
                  <a:pt x="3080451" y="1489665"/>
                </a:lnTo>
                <a:lnTo>
                  <a:pt x="3081293" y="1540646"/>
                </a:lnTo>
                <a:lnTo>
                  <a:pt x="3080560" y="1588633"/>
                </a:lnTo>
                <a:lnTo>
                  <a:pt x="3078375" y="1636255"/>
                </a:lnTo>
                <a:lnTo>
                  <a:pt x="3074759" y="1683490"/>
                </a:lnTo>
                <a:lnTo>
                  <a:pt x="3069734" y="1730317"/>
                </a:lnTo>
                <a:lnTo>
                  <a:pt x="3063321" y="1776714"/>
                </a:lnTo>
                <a:lnTo>
                  <a:pt x="3055541" y="1822661"/>
                </a:lnTo>
                <a:lnTo>
                  <a:pt x="3046415" y="1868136"/>
                </a:lnTo>
                <a:lnTo>
                  <a:pt x="3035966" y="1913118"/>
                </a:lnTo>
                <a:lnTo>
                  <a:pt x="3024213" y="1957585"/>
                </a:lnTo>
                <a:lnTo>
                  <a:pt x="3011179" y="2001516"/>
                </a:lnTo>
                <a:lnTo>
                  <a:pt x="2996885" y="2044890"/>
                </a:lnTo>
                <a:lnTo>
                  <a:pt x="2981352" y="2087686"/>
                </a:lnTo>
                <a:lnTo>
                  <a:pt x="2964601" y="2129882"/>
                </a:lnTo>
                <a:lnTo>
                  <a:pt x="2946653" y="2171457"/>
                </a:lnTo>
                <a:lnTo>
                  <a:pt x="2927531" y="2212389"/>
                </a:lnTo>
                <a:lnTo>
                  <a:pt x="2907255" y="2252658"/>
                </a:lnTo>
                <a:lnTo>
                  <a:pt x="2885847" y="2292241"/>
                </a:lnTo>
                <a:lnTo>
                  <a:pt x="2863327" y="2331119"/>
                </a:lnTo>
                <a:lnTo>
                  <a:pt x="2839718" y="2369268"/>
                </a:lnTo>
                <a:lnTo>
                  <a:pt x="2815040" y="2406669"/>
                </a:lnTo>
                <a:lnTo>
                  <a:pt x="2789315" y="2443300"/>
                </a:lnTo>
                <a:lnTo>
                  <a:pt x="2762564" y="2479139"/>
                </a:lnTo>
                <a:lnTo>
                  <a:pt x="2734808" y="2514165"/>
                </a:lnTo>
                <a:lnTo>
                  <a:pt x="2706069" y="2548357"/>
                </a:lnTo>
                <a:lnTo>
                  <a:pt x="2676368" y="2581693"/>
                </a:lnTo>
                <a:lnTo>
                  <a:pt x="2645727" y="2614153"/>
                </a:lnTo>
                <a:lnTo>
                  <a:pt x="2614166" y="2645715"/>
                </a:lnTo>
                <a:lnTo>
                  <a:pt x="2581707" y="2676357"/>
                </a:lnTo>
                <a:lnTo>
                  <a:pt x="2548371" y="2706058"/>
                </a:lnTo>
                <a:lnTo>
                  <a:pt x="2514180" y="2734798"/>
                </a:lnTo>
                <a:lnTo>
                  <a:pt x="2479154" y="2762554"/>
                </a:lnTo>
                <a:lnTo>
                  <a:pt x="2443316" y="2789306"/>
                </a:lnTo>
                <a:lnTo>
                  <a:pt x="2406686" y="2815032"/>
                </a:lnTo>
                <a:lnTo>
                  <a:pt x="2369286" y="2839710"/>
                </a:lnTo>
                <a:lnTo>
                  <a:pt x="2331137" y="2863320"/>
                </a:lnTo>
                <a:lnTo>
                  <a:pt x="2292260" y="2885841"/>
                </a:lnTo>
                <a:lnTo>
                  <a:pt x="2252677" y="2907250"/>
                </a:lnTo>
                <a:lnTo>
                  <a:pt x="2212409" y="2927526"/>
                </a:lnTo>
                <a:lnTo>
                  <a:pt x="2171477" y="2946649"/>
                </a:lnTo>
                <a:lnTo>
                  <a:pt x="2129903" y="2964597"/>
                </a:lnTo>
                <a:lnTo>
                  <a:pt x="2087708" y="2981348"/>
                </a:lnTo>
                <a:lnTo>
                  <a:pt x="2044913" y="2996882"/>
                </a:lnTo>
                <a:lnTo>
                  <a:pt x="2001539" y="3011177"/>
                </a:lnTo>
                <a:lnTo>
                  <a:pt x="1957608" y="3024211"/>
                </a:lnTo>
                <a:lnTo>
                  <a:pt x="1913141" y="3035964"/>
                </a:lnTo>
                <a:lnTo>
                  <a:pt x="1868160" y="3046414"/>
                </a:lnTo>
                <a:lnTo>
                  <a:pt x="1822685" y="3055540"/>
                </a:lnTo>
                <a:lnTo>
                  <a:pt x="1776739" y="3063320"/>
                </a:lnTo>
                <a:lnTo>
                  <a:pt x="1730341" y="3069734"/>
                </a:lnTo>
                <a:lnTo>
                  <a:pt x="1683515" y="3074759"/>
                </a:lnTo>
                <a:lnTo>
                  <a:pt x="1636280" y="3078375"/>
                </a:lnTo>
                <a:lnTo>
                  <a:pt x="1588658" y="3080560"/>
                </a:lnTo>
                <a:lnTo>
                  <a:pt x="1540671" y="3081293"/>
                </a:lnTo>
                <a:lnTo>
                  <a:pt x="1492683" y="3080560"/>
                </a:lnTo>
                <a:lnTo>
                  <a:pt x="1445060" y="3078375"/>
                </a:lnTo>
                <a:lnTo>
                  <a:pt x="1397824" y="3074759"/>
                </a:lnTo>
                <a:lnTo>
                  <a:pt x="1350996" y="3069734"/>
                </a:lnTo>
                <a:lnTo>
                  <a:pt x="1304597" y="3063320"/>
                </a:lnTo>
                <a:lnTo>
                  <a:pt x="1258649" y="3055540"/>
                </a:lnTo>
                <a:lnTo>
                  <a:pt x="1213173" y="3046414"/>
                </a:lnTo>
                <a:lnTo>
                  <a:pt x="1168190" y="3035964"/>
                </a:lnTo>
                <a:lnTo>
                  <a:pt x="1123722" y="3024211"/>
                </a:lnTo>
                <a:lnTo>
                  <a:pt x="1079790" y="3011177"/>
                </a:lnTo>
                <a:lnTo>
                  <a:pt x="1036415" y="2996882"/>
                </a:lnTo>
                <a:lnTo>
                  <a:pt x="993618" y="2981348"/>
                </a:lnTo>
                <a:lnTo>
                  <a:pt x="951422" y="2964597"/>
                </a:lnTo>
                <a:lnTo>
                  <a:pt x="909846" y="2946649"/>
                </a:lnTo>
                <a:lnTo>
                  <a:pt x="868913" y="2927526"/>
                </a:lnTo>
                <a:lnTo>
                  <a:pt x="828644" y="2907250"/>
                </a:lnTo>
                <a:lnTo>
                  <a:pt x="789059" y="2885841"/>
                </a:lnTo>
                <a:lnTo>
                  <a:pt x="750181" y="2863320"/>
                </a:lnTo>
                <a:lnTo>
                  <a:pt x="712031" y="2839710"/>
                </a:lnTo>
                <a:lnTo>
                  <a:pt x="674630" y="2815032"/>
                </a:lnTo>
                <a:lnTo>
                  <a:pt x="637999" y="2789306"/>
                </a:lnTo>
                <a:lnTo>
                  <a:pt x="602159" y="2762554"/>
                </a:lnTo>
                <a:lnTo>
                  <a:pt x="567133" y="2734798"/>
                </a:lnTo>
                <a:lnTo>
                  <a:pt x="532940" y="2706058"/>
                </a:lnTo>
                <a:lnTo>
                  <a:pt x="499603" y="2676357"/>
                </a:lnTo>
                <a:lnTo>
                  <a:pt x="467143" y="2645715"/>
                </a:lnTo>
                <a:lnTo>
                  <a:pt x="435581" y="2614153"/>
                </a:lnTo>
                <a:lnTo>
                  <a:pt x="404939" y="2581693"/>
                </a:lnTo>
                <a:lnTo>
                  <a:pt x="375237" y="2548357"/>
                </a:lnTo>
                <a:lnTo>
                  <a:pt x="346497" y="2514165"/>
                </a:lnTo>
                <a:lnTo>
                  <a:pt x="318740" y="2479139"/>
                </a:lnTo>
                <a:lnTo>
                  <a:pt x="291988" y="2443300"/>
                </a:lnTo>
                <a:lnTo>
                  <a:pt x="266262" y="2406669"/>
                </a:lnTo>
                <a:lnTo>
                  <a:pt x="241584" y="2369268"/>
                </a:lnTo>
                <a:lnTo>
                  <a:pt x="217973" y="2331119"/>
                </a:lnTo>
                <a:lnTo>
                  <a:pt x="195453" y="2292241"/>
                </a:lnTo>
                <a:lnTo>
                  <a:pt x="174044" y="2252658"/>
                </a:lnTo>
                <a:lnTo>
                  <a:pt x="153767" y="2212389"/>
                </a:lnTo>
                <a:lnTo>
                  <a:pt x="134644" y="2171457"/>
                </a:lnTo>
                <a:lnTo>
                  <a:pt x="116696" y="2129882"/>
                </a:lnTo>
                <a:lnTo>
                  <a:pt x="99945" y="2087686"/>
                </a:lnTo>
                <a:lnTo>
                  <a:pt x="84411" y="2044890"/>
                </a:lnTo>
                <a:lnTo>
                  <a:pt x="70116" y="2001516"/>
                </a:lnTo>
                <a:lnTo>
                  <a:pt x="57082" y="1957585"/>
                </a:lnTo>
                <a:lnTo>
                  <a:pt x="45329" y="1913118"/>
                </a:lnTo>
                <a:lnTo>
                  <a:pt x="34879" y="1868136"/>
                </a:lnTo>
                <a:lnTo>
                  <a:pt x="25753" y="1822661"/>
                </a:lnTo>
                <a:lnTo>
                  <a:pt x="17973" y="1776714"/>
                </a:lnTo>
                <a:lnTo>
                  <a:pt x="11559" y="1730317"/>
                </a:lnTo>
                <a:lnTo>
                  <a:pt x="6534" y="1683490"/>
                </a:lnTo>
                <a:lnTo>
                  <a:pt x="2918" y="1636255"/>
                </a:lnTo>
                <a:lnTo>
                  <a:pt x="733" y="1588633"/>
                </a:lnTo>
                <a:lnTo>
                  <a:pt x="0" y="154064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1891" y="4492155"/>
            <a:ext cx="114046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5080" indent="-10604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Computer  Science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921" y="1022810"/>
            <a:ext cx="85534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Probability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122" y="1547936"/>
            <a:ext cx="1112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Normalization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223" y="2073057"/>
            <a:ext cx="1003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Distributions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672" y="625311"/>
            <a:ext cx="8750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Smoothing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223" y="2598179"/>
            <a:ext cx="12801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Bayes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4723" y="3123310"/>
            <a:ext cx="9245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8023" y="3587643"/>
            <a:ext cx="4997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Logits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5662" y="625311"/>
            <a:ext cx="7175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6184" y="989385"/>
            <a:ext cx="13392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Computer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0309" y="3750806"/>
            <a:ext cx="23672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Natural Language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2505" y="1529324"/>
            <a:ext cx="11811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Reinforcement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4234" y="2069257"/>
            <a:ext cx="11715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Neural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4234" y="2590569"/>
            <a:ext cx="13392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Computer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2733" y="3061179"/>
            <a:ext cx="15170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Anomaly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3144" y="3976720"/>
            <a:ext cx="6381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Entropy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7948" y="5249753"/>
            <a:ext cx="1892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Approximation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9116" y="4830129"/>
            <a:ext cx="974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5239" y="5249743"/>
            <a:ext cx="1408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Graph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7487" y="4339478"/>
            <a:ext cx="1013460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160">
              <a:lnSpc>
                <a:spcPct val="165000"/>
              </a:lnSpc>
            </a:pPr>
            <a:r>
              <a:rPr sz="1400" spc="-5" dirty="0">
                <a:latin typeface="Arial"/>
                <a:cs typeface="Arial"/>
              </a:rPr>
              <a:t>Big Data  Optimization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746880"/>
            <a:ext cx="7930515" cy="350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479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O</a:t>
            </a:r>
            <a:r>
              <a:rPr sz="3000" i="1" spc="-5" dirty="0">
                <a:latin typeface="Arial"/>
                <a:cs typeface="Arial"/>
              </a:rPr>
              <a:t>bject-oriented </a:t>
            </a:r>
            <a:r>
              <a:rPr sz="3000" spc="-5" dirty="0">
                <a:latin typeface="Arial"/>
                <a:cs typeface="Arial"/>
              </a:rPr>
              <a:t>interface centered around the  concept of an </a:t>
            </a:r>
            <a:r>
              <a:rPr sz="3000" i="1" spc="-5" dirty="0">
                <a:latin typeface="Arial"/>
                <a:cs typeface="Arial"/>
              </a:rPr>
              <a:t>Estimator</a:t>
            </a:r>
            <a:r>
              <a:rPr sz="3000" spc="-5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469265" marR="5080">
              <a:lnSpc>
                <a:spcPts val="2850"/>
              </a:lnSpc>
              <a:spcBef>
                <a:spcPts val="2090"/>
              </a:spcBef>
            </a:pPr>
            <a:r>
              <a:rPr sz="2400" spc="-5" dirty="0">
                <a:latin typeface="Arial"/>
                <a:cs typeface="Arial"/>
              </a:rPr>
              <a:t>“An estimator is any object that learns from data; it </a:t>
            </a:r>
            <a:r>
              <a:rPr sz="2400" dirty="0">
                <a:latin typeface="Arial"/>
                <a:cs typeface="Arial"/>
              </a:rPr>
              <a:t>may  </a:t>
            </a:r>
            <a:r>
              <a:rPr sz="2400" spc="-5" dirty="0">
                <a:latin typeface="Arial"/>
                <a:cs typeface="Arial"/>
              </a:rPr>
              <a:t>be a classification, regression or clustering algorithm or  a transformer that extracts/filters useful features from  raw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Scikit-Learn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Tutorial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Scikit-Learn</a:t>
            </a:r>
            <a:r>
              <a:rPr spc="-60" dirty="0"/>
              <a:t> </a:t>
            </a:r>
            <a:r>
              <a:rPr spc="-5" dirty="0"/>
              <a:t>API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48" y="1746880"/>
            <a:ext cx="7589520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215" indent="-354965">
              <a:lnSpc>
                <a:spcPct val="100000"/>
              </a:lnSpc>
              <a:buFont typeface="Arial"/>
              <a:buChar char="-"/>
              <a:tabLst>
                <a:tab pos="450215" algn="l"/>
                <a:tab pos="450850" algn="l"/>
              </a:tabLst>
            </a:pPr>
            <a:r>
              <a:rPr sz="3000" dirty="0">
                <a:latin typeface="Consolas"/>
                <a:cs typeface="Consolas"/>
              </a:rPr>
              <a:t>fit(X,y)</a:t>
            </a:r>
            <a:r>
              <a:rPr sz="3000" spc="-815" dirty="0"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sets the state of the estimator.</a:t>
            </a:r>
            <a:endParaRPr sz="3000" dirty="0">
              <a:latin typeface="Arial"/>
              <a:cs typeface="Arial"/>
            </a:endParaRPr>
          </a:p>
          <a:p>
            <a:pPr marL="450215" indent="-354965">
              <a:lnSpc>
                <a:spcPct val="100000"/>
              </a:lnSpc>
              <a:spcBef>
                <a:spcPts val="975"/>
              </a:spcBef>
              <a:buFont typeface="Arial"/>
              <a:buChar char="-"/>
              <a:tabLst>
                <a:tab pos="450215" algn="l"/>
                <a:tab pos="450850" algn="l"/>
              </a:tabLst>
            </a:pPr>
            <a:r>
              <a:rPr sz="3000" dirty="0">
                <a:latin typeface="Consolas"/>
                <a:cs typeface="Consolas"/>
              </a:rPr>
              <a:t>X</a:t>
            </a:r>
            <a:r>
              <a:rPr sz="3000" spc="-790" dirty="0">
                <a:latin typeface="Consolas"/>
                <a:cs typeface="Consolas"/>
              </a:rPr>
              <a:t> </a:t>
            </a:r>
            <a:r>
              <a:rPr sz="3000" spc="-5" dirty="0">
                <a:latin typeface="Arial"/>
                <a:cs typeface="Arial"/>
              </a:rPr>
              <a:t>is usually a 2D numpy array of shape</a:t>
            </a:r>
            <a:endParaRPr sz="3000" dirty="0">
              <a:latin typeface="Arial"/>
              <a:cs typeface="Arial"/>
            </a:endParaRPr>
          </a:p>
          <a:p>
            <a:pPr marL="450215">
              <a:lnSpc>
                <a:spcPct val="100000"/>
              </a:lnSpc>
            </a:pPr>
            <a:r>
              <a:rPr sz="3000" dirty="0">
                <a:latin typeface="Consolas"/>
                <a:cs typeface="Consolas"/>
              </a:rPr>
              <a:t>(num_samples,</a:t>
            </a:r>
            <a:r>
              <a:rPr sz="3000" spc="-105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num_features).</a:t>
            </a:r>
          </a:p>
          <a:p>
            <a:pPr marL="450215" indent="-437515">
              <a:lnSpc>
                <a:spcPct val="100000"/>
              </a:lnSpc>
              <a:spcBef>
                <a:spcPts val="975"/>
              </a:spcBef>
              <a:buChar char="-"/>
              <a:tabLst>
                <a:tab pos="450850" algn="l"/>
                <a:tab pos="869315" algn="l"/>
              </a:tabLst>
            </a:pPr>
            <a:r>
              <a:rPr sz="3000" dirty="0">
                <a:latin typeface="Consolas"/>
                <a:cs typeface="Consolas"/>
              </a:rPr>
              <a:t>y	</a:t>
            </a:r>
            <a:r>
              <a:rPr sz="3000" spc="-5" dirty="0">
                <a:latin typeface="Arial"/>
                <a:cs typeface="Arial"/>
              </a:rPr>
              <a:t>is a 1D array with shape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onsolas"/>
                <a:cs typeface="Consolas"/>
              </a:rPr>
              <a:t>(n_samples,)</a:t>
            </a:r>
          </a:p>
          <a:p>
            <a:pPr marL="450215" indent="-437515">
              <a:lnSpc>
                <a:spcPct val="100000"/>
              </a:lnSpc>
              <a:spcBef>
                <a:spcPts val="975"/>
              </a:spcBef>
              <a:buChar char="-"/>
              <a:tabLst>
                <a:tab pos="450850" algn="l"/>
                <a:tab pos="2754630" algn="l"/>
              </a:tabLst>
            </a:pPr>
            <a:r>
              <a:rPr sz="3000" dirty="0">
                <a:latin typeface="Consolas"/>
                <a:cs typeface="Consolas"/>
              </a:rPr>
              <a:t>predict(X)	</a:t>
            </a:r>
            <a:r>
              <a:rPr sz="3000" spc="-5" dirty="0">
                <a:latin typeface="Arial"/>
                <a:cs typeface="Arial"/>
              </a:rPr>
              <a:t>returns the class 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value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Estimators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543" y="5997365"/>
            <a:ext cx="1956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Basic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5574" y="1780004"/>
            <a:ext cx="387985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265" algn="l"/>
                <a:tab pos="2190750" algn="l"/>
              </a:tabLst>
            </a:pPr>
            <a:r>
              <a:rPr sz="2400" dirty="0">
                <a:solidFill>
                  <a:srgbClr val="00701F"/>
                </a:solidFill>
                <a:latin typeface="Consolas"/>
                <a:cs typeface="Consolas"/>
              </a:rPr>
              <a:t>from	</a:t>
            </a:r>
            <a:r>
              <a:rPr sz="2400" dirty="0">
                <a:solidFill>
                  <a:srgbClr val="0E83B5"/>
                </a:solidFill>
                <a:latin typeface="Consolas"/>
                <a:cs typeface="Consolas"/>
              </a:rPr>
              <a:t>sklearn	</a:t>
            </a:r>
            <a:r>
              <a:rPr sz="2400" dirty="0">
                <a:solidFill>
                  <a:srgbClr val="00701F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00701F"/>
                </a:solidFill>
                <a:latin typeface="Consolas"/>
                <a:cs typeface="Consolas"/>
              </a:rPr>
              <a:t> </a:t>
            </a:r>
            <a:r>
              <a:rPr sz="2400" b="0" dirty="0">
                <a:latin typeface="Consolas"/>
                <a:cs typeface="Consolas"/>
              </a:rPr>
              <a:t>svm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574" y="2574342"/>
            <a:ext cx="5387975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  <a:tabLst>
                <a:tab pos="1687830" algn="l"/>
              </a:tabLst>
            </a:pPr>
            <a:r>
              <a:rPr sz="2400" dirty="0">
                <a:latin typeface="Consolas"/>
                <a:cs typeface="Consolas"/>
              </a:rPr>
              <a:t>estimator	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24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400" dirty="0" err="1">
                <a:latin typeface="Consolas"/>
                <a:cs typeface="Consolas"/>
              </a:rPr>
              <a:t>svm</a:t>
            </a:r>
            <a:r>
              <a:rPr sz="2400" dirty="0" err="1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2400" dirty="0" err="1">
                <a:latin typeface="Consolas"/>
                <a:cs typeface="Consolas"/>
              </a:rPr>
              <a:t>SVC</a:t>
            </a:r>
            <a:r>
              <a:rPr sz="2400" dirty="0">
                <a:latin typeface="Consolas"/>
                <a:cs typeface="Consolas"/>
              </a:rPr>
              <a:t>()  estimator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2400" dirty="0">
                <a:latin typeface="Consolas"/>
                <a:cs typeface="Consolas"/>
              </a:rPr>
              <a:t>fit(X, y)  estimator</a:t>
            </a:r>
            <a:r>
              <a:rPr sz="240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2400" dirty="0">
                <a:latin typeface="Consolas"/>
                <a:cs typeface="Consolas"/>
              </a:rPr>
              <a:t>predict(x)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746189"/>
            <a:ext cx="7433309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800" spc="-5" dirty="0">
                <a:latin typeface="Arial"/>
                <a:cs typeface="Arial"/>
              </a:rPr>
              <a:t>We’ve already discussed a broad workflow, the  following is a development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workflow: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Wrapping fit and</a:t>
            </a:r>
            <a:r>
              <a:rPr spc="-40" dirty="0"/>
              <a:t> </a:t>
            </a:r>
            <a:r>
              <a:rPr spc="-5" dirty="0"/>
              <a:t>predict</a:t>
            </a:r>
          </a:p>
        </p:txBody>
      </p:sp>
      <p:sp>
        <p:nvSpPr>
          <p:cNvPr id="4" name="object 4"/>
          <p:cNvSpPr/>
          <p:nvPr/>
        </p:nvSpPr>
        <p:spPr>
          <a:xfrm>
            <a:off x="2691494" y="4571990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494" y="4571990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5328" y="4883810"/>
            <a:ext cx="152654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6400">
              <a:lnSpc>
                <a:spcPct val="101600"/>
              </a:lnSpc>
            </a:pPr>
            <a:r>
              <a:rPr sz="1600" b="1" spc="-5" dirty="0">
                <a:latin typeface="Arial"/>
                <a:cs typeface="Arial"/>
              </a:rPr>
              <a:t>Load &amp;  Transform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861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96" y="0"/>
                </a:lnTo>
                <a:lnTo>
                  <a:pt x="1714496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861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96" y="0"/>
                </a:lnTo>
                <a:lnTo>
                  <a:pt x="1714496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6174" y="3496236"/>
            <a:ext cx="9398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Raw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1494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1494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9315" y="3368509"/>
            <a:ext cx="101854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539">
              <a:lnSpc>
                <a:spcPct val="101600"/>
              </a:lnSpc>
            </a:pPr>
            <a:r>
              <a:rPr sz="1600" b="1" spc="-5" dirty="0">
                <a:latin typeface="Arial"/>
                <a:cs typeface="Arial"/>
              </a:rPr>
              <a:t>Feature  Extraction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86065" y="4571990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6065" y="4571990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5070" y="5011536"/>
            <a:ext cx="11753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Build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0610" y="4571990"/>
            <a:ext cx="1714500" cy="1143000"/>
          </a:xfrm>
          <a:prstGeom prst="rect">
            <a:avLst/>
          </a:prstGeom>
          <a:solidFill>
            <a:srgbClr val="CFE1F2"/>
          </a:solidFill>
          <a:ln w="19049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Evaluate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3358" y="3628192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388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7244" y="359671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0" y="62949"/>
                </a:moveTo>
                <a:lnTo>
                  <a:pt x="86474" y="31474"/>
                </a:lnTo>
                <a:lnTo>
                  <a:pt x="0" y="0"/>
                </a:lnTo>
                <a:lnTo>
                  <a:pt x="0" y="6294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6065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6065" y="3056693"/>
            <a:ext cx="1714500" cy="1143000"/>
          </a:xfrm>
          <a:custGeom>
            <a:avLst/>
            <a:gdLst/>
            <a:ahLst/>
            <a:cxnLst/>
            <a:rect l="l" t="t" r="r" b="b"/>
            <a:pathLst>
              <a:path w="1714500" h="1143000">
                <a:moveTo>
                  <a:pt x="0" y="0"/>
                </a:moveTo>
                <a:lnTo>
                  <a:pt x="1714471" y="0"/>
                </a:lnTo>
                <a:lnTo>
                  <a:pt x="1714471" y="1142997"/>
                </a:lnTo>
                <a:lnTo>
                  <a:pt x="0" y="11429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16967" y="3368509"/>
            <a:ext cx="105219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1600"/>
              </a:lnSpc>
            </a:pPr>
            <a:r>
              <a:rPr sz="1600" b="1" spc="-5" dirty="0">
                <a:latin typeface="Arial"/>
                <a:cs typeface="Arial"/>
              </a:rPr>
              <a:t>Feature  Evaluation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48742" y="4199691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9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7267" y="4457691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74" y="86449"/>
                </a:lnTo>
                <a:lnTo>
                  <a:pt x="62924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40" y="362819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36572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3890" y="359671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49" y="0"/>
                </a:moveTo>
                <a:lnTo>
                  <a:pt x="0" y="31474"/>
                </a:lnTo>
                <a:lnTo>
                  <a:pt x="86449" y="62949"/>
                </a:lnTo>
                <a:lnTo>
                  <a:pt x="86449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3288" y="4313991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7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1838" y="4227541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62924" y="86449"/>
                </a:moveTo>
                <a:lnTo>
                  <a:pt x="31449" y="0"/>
                </a:lnTo>
                <a:lnTo>
                  <a:pt x="0" y="86449"/>
                </a:lnTo>
                <a:lnTo>
                  <a:pt x="62924" y="8644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4911" y="5143489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25142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66336" y="511201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9"/>
                </a:moveTo>
                <a:lnTo>
                  <a:pt x="86449" y="31474"/>
                </a:lnTo>
                <a:lnTo>
                  <a:pt x="0" y="0"/>
                </a:lnTo>
                <a:lnTo>
                  <a:pt x="0" y="6294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8461" y="511201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49" y="0"/>
                </a:moveTo>
                <a:lnTo>
                  <a:pt x="0" y="31474"/>
                </a:lnTo>
                <a:lnTo>
                  <a:pt x="86449" y="62949"/>
                </a:lnTo>
                <a:lnTo>
                  <a:pt x="86449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5965" y="514348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2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1690" y="511201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49"/>
                </a:moveTo>
                <a:lnTo>
                  <a:pt x="86449" y="31474"/>
                </a:lnTo>
                <a:lnTo>
                  <a:pt x="0" y="0"/>
                </a:lnTo>
                <a:lnTo>
                  <a:pt x="0" y="6294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5C62-CB5D-4014-A879-17E79A5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</a:t>
            </a:r>
            <a:r>
              <a:rPr lang="en-US" dirty="0" err="1"/>
              <a:t>Datase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5678-E99E-4470-BB74-88E1F0B6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sets consists of 3 different types of irises’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Virginica) petal and sepal length, stored in a 150x4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being the samples and the columns being: Sepal Length, Sepal Width, Petal Length and Petal Width</a:t>
            </a:r>
          </a:p>
        </p:txBody>
      </p:sp>
    </p:spTree>
    <p:extLst>
      <p:ext uri="{BB962C8B-B14F-4D97-AF65-F5344CB8AC3E}">
        <p14:creationId xmlns:p14="http://schemas.microsoft.com/office/powerpoint/2010/main" val="2114702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C2F1-FC24-4B4C-B25F-6ECC6E1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2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4-step modeling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9C7C-F872-4660-9054-40F56F0C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6388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 the class you plan to use</a:t>
            </a:r>
          </a:p>
          <a:p>
            <a:pPr lvl="1"/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Instantiate the estimator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Estimator id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scikit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-learn term for model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Instantiate means make an instance of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specify tuning parameter during this step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Fit the model with data(model training)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is learning the relationship between X and y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 the response for a new observation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New observations are called “out-of-sample” data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Uses the information it learned during the model training process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Return a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Array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ICE with another parameter model tuning</a:t>
            </a:r>
          </a:p>
          <a:p>
            <a:pPr marL="342900" lvl="1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 the class you plan to use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1DFCEF-22EA-4C53-884E-EF996F89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7655"/>
            <a:ext cx="243840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B7E3F1-ACD1-4659-A0E0-7FBDE489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6" y="2157041"/>
            <a:ext cx="1981200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model=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svm.SVC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75E96C-2BD1-41C7-8B92-5DD35B69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48" y="3919906"/>
            <a:ext cx="200770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5FC6FA-7992-420B-BC86-EEF6212C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39912"/>
            <a:ext cx="25908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2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348" y="3134470"/>
            <a:ext cx="233489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4950"/>
            <a:ext cx="7929880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600" spc="-5" dirty="0">
                <a:latin typeface="Arial"/>
                <a:cs typeface="Arial"/>
              </a:rPr>
              <a:t>Not enough information to accurately model real life.  Can be due to high bias, or just a too simplistic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model.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5958954"/>
            <a:ext cx="414845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Solution: Cross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Validation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7983" y="2771619"/>
            <a:ext cx="2720306" cy="2706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5690" y="2771594"/>
            <a:ext cx="2720294" cy="2706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47671"/>
            <a:ext cx="767397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600" spc="-5" dirty="0">
                <a:latin typeface="Arial"/>
                <a:cs typeface="Arial"/>
              </a:rPr>
              <a:t>Create a model with too many parameters or is too  complex. “Memorization of the data” </a:t>
            </a:r>
            <a:r>
              <a:rPr sz="2600" dirty="0">
                <a:latin typeface="Arial"/>
                <a:cs typeface="Arial"/>
              </a:rPr>
              <a:t>- </a:t>
            </a:r>
            <a:r>
              <a:rPr sz="2600" spc="-5" dirty="0">
                <a:latin typeface="Arial"/>
                <a:cs typeface="Arial"/>
              </a:rPr>
              <a:t>and the model  can’t generalize </a:t>
            </a:r>
            <a:r>
              <a:rPr sz="2600" dirty="0">
                <a:latin typeface="Arial"/>
                <a:cs typeface="Arial"/>
              </a:rPr>
              <a:t>very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well.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5781513"/>
            <a:ext cx="7686675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600" b="1" spc="-5" dirty="0">
                <a:latin typeface="Arial"/>
                <a:cs typeface="Arial"/>
              </a:rPr>
              <a:t>Solution: Benchmark Testing, Ridge Regression,  Feature Analyses, Dimensionality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Reduction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2170" y="3150193"/>
            <a:ext cx="4619615" cy="2457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2645" y="3140668"/>
            <a:ext cx="4638675" cy="2476500"/>
          </a:xfrm>
          <a:custGeom>
            <a:avLst/>
            <a:gdLst/>
            <a:ahLst/>
            <a:cxnLst/>
            <a:rect l="l" t="t" r="r" b="b"/>
            <a:pathLst>
              <a:path w="4638675" h="2476500">
                <a:moveTo>
                  <a:pt x="0" y="0"/>
                </a:moveTo>
                <a:lnTo>
                  <a:pt x="4638665" y="0"/>
                </a:lnTo>
                <a:lnTo>
                  <a:pt x="4638665" y="2476495"/>
                </a:lnTo>
                <a:lnTo>
                  <a:pt x="0" y="24764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Error: Bias vs</a:t>
            </a:r>
            <a:r>
              <a:rPr spc="-35" dirty="0"/>
              <a:t> </a:t>
            </a:r>
            <a:r>
              <a:rPr spc="-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65168"/>
            <a:ext cx="3750945" cy="3770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3990">
              <a:lnSpc>
                <a:spcPts val="2850"/>
              </a:lnSpc>
            </a:pPr>
            <a:r>
              <a:rPr sz="2400" b="1" spc="-5" dirty="0">
                <a:latin typeface="Arial"/>
                <a:cs typeface="Arial"/>
              </a:rPr>
              <a:t>Bias</a:t>
            </a:r>
            <a:r>
              <a:rPr sz="2400" spc="-5" dirty="0">
                <a:latin typeface="Arial"/>
                <a:cs typeface="Arial"/>
              </a:rPr>
              <a:t>: the difference  between expected  (average) prediction of the  model and the correct  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b="1" spc="-5" dirty="0">
                <a:latin typeface="Arial"/>
                <a:cs typeface="Arial"/>
              </a:rPr>
              <a:t>Variance</a:t>
            </a:r>
            <a:r>
              <a:rPr sz="2400" spc="-5" dirty="0">
                <a:latin typeface="Arial"/>
                <a:cs typeface="Arial"/>
              </a:rPr>
              <a:t>: how the  predictions for a given point  </a:t>
            </a:r>
            <a:r>
              <a:rPr sz="2400" dirty="0">
                <a:latin typeface="Arial"/>
                <a:cs typeface="Arial"/>
              </a:rPr>
              <a:t>vary </a:t>
            </a:r>
            <a:r>
              <a:rPr sz="2400" spc="-5" dirty="0">
                <a:latin typeface="Arial"/>
                <a:cs typeface="Arial"/>
              </a:rPr>
              <a:t>between different  realizations for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415" y="1760758"/>
            <a:ext cx="3994491" cy="3959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2128" y="6316881"/>
            <a:ext cx="53962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D89E38"/>
                </a:solidFill>
                <a:latin typeface="Arial"/>
                <a:cs typeface="Arial"/>
                <a:hlinkClick r:id="rId5"/>
              </a:rPr>
              <a:t>http://scott.fortmann-roe.com/docs/BiasVariance.html</a:t>
            </a:r>
            <a:endParaRPr sz="1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888" y="3134470"/>
            <a:ext cx="593852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is Machine</a:t>
            </a:r>
            <a:r>
              <a:rPr spc="-40" dirty="0"/>
              <a:t> </a:t>
            </a:r>
            <a:r>
              <a:rPr spc="-5" dirty="0"/>
              <a:t>Learning?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Bias vs. Variance</a:t>
            </a:r>
            <a:r>
              <a:rPr spc="-20" dirty="0"/>
              <a:t> </a:t>
            </a:r>
            <a:r>
              <a:rPr spc="-5" dirty="0"/>
              <a:t>Trade-Off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50945"/>
            <a:ext cx="3843654" cy="368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Related to model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complexity: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20"/>
              </a:lnSpc>
              <a:spcBef>
                <a:spcPts val="1135"/>
              </a:spcBef>
            </a:pPr>
            <a:r>
              <a:rPr sz="2200" spc="-5" dirty="0">
                <a:latin typeface="Arial"/>
                <a:cs typeface="Arial"/>
              </a:rPr>
              <a:t>The more parameters added  to the model (the more  complex), Bias is reduced, and  variance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increased.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b="1" spc="-5" dirty="0">
                <a:latin typeface="Arial"/>
                <a:cs typeface="Arial"/>
              </a:rPr>
              <a:t>Sources of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complexity: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30"/>
              </a:lnSpc>
              <a:spcBef>
                <a:spcPts val="585"/>
              </a:spcBef>
              <a:buChar char="-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k </a:t>
            </a:r>
            <a:r>
              <a:rPr sz="2200" spc="-5" dirty="0">
                <a:latin typeface="Arial"/>
                <a:cs typeface="Arial"/>
              </a:rPr>
              <a:t>(nearest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neighbors)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25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epochs (neural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nets)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25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 of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  <a:p>
            <a:pPr marL="469900" indent="-321945">
              <a:lnSpc>
                <a:spcPts val="2630"/>
              </a:lnSpc>
              <a:buChar char="-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learning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1690" y="2043521"/>
            <a:ext cx="4175091" cy="2663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2128" y="6316881"/>
            <a:ext cx="53962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D89E38"/>
                </a:solidFill>
                <a:latin typeface="Arial"/>
                <a:cs typeface="Arial"/>
                <a:hlinkClick r:id="rId5"/>
              </a:rPr>
              <a:t>http://scott.fortmann-roe.com/docs/BiasVariance.html</a:t>
            </a:r>
            <a:endParaRPr sz="1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625" y="1765168"/>
            <a:ext cx="7857490" cy="241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Assess how model will generalize to independent data set  (e.g. data not in the training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set).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65"/>
              </a:lnSpc>
              <a:spcBef>
                <a:spcPts val="183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Divide data into training and test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splits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5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Fit model on training, predict 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5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Determine </a:t>
            </a:r>
            <a:r>
              <a:rPr sz="2400" i="1" spc="-5" dirty="0">
                <a:latin typeface="Arial"/>
                <a:cs typeface="Arial"/>
              </a:rPr>
              <a:t>accuracy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precision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recall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65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Repeat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times with different splits then average as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Cross Validation</a:t>
            </a:r>
            <a:r>
              <a:rPr dirty="0"/>
              <a:t> </a:t>
            </a:r>
            <a:r>
              <a:rPr spc="-5" dirty="0"/>
              <a:t>(classification)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4508028"/>
          <a:ext cx="7238984" cy="156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Predicted Class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Predicted Class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400" b="1" spc="-8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1400" b="1" spc="-8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#A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1400" b="1" spc="-8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400" b="1" spc="-8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8751C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#B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#P(A)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#P(B)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048461" y="2393722"/>
            <a:ext cx="1143015" cy="1142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3214" y="6116131"/>
            <a:ext cx="44392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https://en.wikipedia.org/wiki/Precision_and_recall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149" y="355361"/>
            <a:ext cx="3380993" cy="614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8315" y="413922"/>
            <a:ext cx="4326255" cy="503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accuracy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 marR="1080135">
              <a:lnSpc>
                <a:spcPts val="2620"/>
              </a:lnSpc>
              <a:spcBef>
                <a:spcPts val="95"/>
              </a:spcBef>
            </a:pPr>
            <a:r>
              <a:rPr sz="2200" dirty="0">
                <a:latin typeface="Consolas"/>
                <a:cs typeface="Consolas"/>
              </a:rPr>
              <a:t>true positives +</a:t>
            </a:r>
            <a:r>
              <a:rPr sz="2200" spc="-114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true  negatives /</a:t>
            </a:r>
            <a:r>
              <a:rPr sz="2200" spc="-11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total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precision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20"/>
              </a:lnSpc>
              <a:spcBef>
                <a:spcPts val="95"/>
              </a:spcBef>
            </a:pPr>
            <a:r>
              <a:rPr sz="2200" dirty="0">
                <a:latin typeface="Consolas"/>
                <a:cs typeface="Consolas"/>
              </a:rPr>
              <a:t>true positives / (true  positives + false</a:t>
            </a:r>
            <a:r>
              <a:rPr sz="2200" spc="-114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positives)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recall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 marR="158115">
              <a:lnSpc>
                <a:spcPts val="2620"/>
              </a:lnSpc>
              <a:spcBef>
                <a:spcPts val="95"/>
              </a:spcBef>
            </a:pPr>
            <a:r>
              <a:rPr sz="2200" dirty="0">
                <a:latin typeface="Consolas"/>
                <a:cs typeface="Consolas"/>
              </a:rPr>
              <a:t>true positives / (false  negatives + true</a:t>
            </a:r>
            <a:r>
              <a:rPr sz="2200" spc="-114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positives)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200" b="1" spc="-5" dirty="0">
                <a:latin typeface="Arial"/>
                <a:cs typeface="Arial"/>
              </a:rPr>
              <a:t>F1 score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 marR="158750">
              <a:lnSpc>
                <a:spcPts val="2620"/>
              </a:lnSpc>
              <a:spcBef>
                <a:spcPts val="95"/>
              </a:spcBef>
            </a:pPr>
            <a:r>
              <a:rPr sz="2200" dirty="0">
                <a:latin typeface="Consolas"/>
                <a:cs typeface="Consolas"/>
              </a:rPr>
              <a:t>2 * ((</a:t>
            </a:r>
            <a:r>
              <a:rPr sz="2200" b="1" dirty="0">
                <a:latin typeface="Consolas"/>
                <a:cs typeface="Consolas"/>
              </a:rPr>
              <a:t>precision </a:t>
            </a:r>
            <a:r>
              <a:rPr sz="2200" dirty="0">
                <a:latin typeface="Consolas"/>
                <a:cs typeface="Consolas"/>
              </a:rPr>
              <a:t>* </a:t>
            </a:r>
            <a:r>
              <a:rPr sz="2200" b="1" spc="-5" dirty="0">
                <a:latin typeface="Consolas"/>
                <a:cs typeface="Consolas"/>
              </a:rPr>
              <a:t>recall</a:t>
            </a:r>
            <a:r>
              <a:rPr sz="2200" spc="-5" dirty="0">
                <a:latin typeface="Consolas"/>
                <a:cs typeface="Consolas"/>
              </a:rPr>
              <a:t>)</a:t>
            </a:r>
            <a:r>
              <a:rPr sz="2200" spc="-9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/  </a:t>
            </a:r>
            <a:r>
              <a:rPr sz="2200" spc="-5" dirty="0">
                <a:latin typeface="Consolas"/>
                <a:cs typeface="Consolas"/>
              </a:rPr>
              <a:t>(</a:t>
            </a:r>
            <a:r>
              <a:rPr sz="2200" b="1" spc="-5" dirty="0">
                <a:latin typeface="Consolas"/>
                <a:cs typeface="Consolas"/>
              </a:rPr>
              <a:t>precision </a:t>
            </a:r>
            <a:r>
              <a:rPr sz="2200" dirty="0">
                <a:latin typeface="Consolas"/>
                <a:cs typeface="Consolas"/>
              </a:rPr>
              <a:t>+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onsolas"/>
                <a:cs typeface="Consolas"/>
              </a:rPr>
              <a:t>recall</a:t>
            </a:r>
            <a:r>
              <a:rPr sz="2200" spc="-5" dirty="0">
                <a:latin typeface="Consolas"/>
                <a:cs typeface="Consolas"/>
              </a:rPr>
              <a:t>))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4544A9-BE3A-4781-80C8-8371D44E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981200"/>
            <a:ext cx="6858000" cy="3276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evaluation 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305767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07EE-2C8B-4F99-8107-FD3D4FF2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</a:t>
            </a:r>
            <a:r>
              <a:rPr lang="en-US" dirty="0" err="1"/>
              <a:t>Procedure:Train</a:t>
            </a:r>
            <a:r>
              <a:rPr lang="en-US" dirty="0"/>
              <a:t>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E10C-5F1C-4CAF-8A6F-44CCE277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dataset into two 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the model on the </a:t>
            </a:r>
            <a:r>
              <a:rPr lang="en-US" b="1" dirty="0"/>
              <a:t>Training set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Test the model on the </a:t>
            </a:r>
            <a:r>
              <a:rPr lang="en-US" b="1" dirty="0"/>
              <a:t>Testing Set</a:t>
            </a:r>
            <a:r>
              <a:rPr lang="en-US" dirty="0"/>
              <a:t>, and evaluate how well we did</a:t>
            </a:r>
          </a:p>
        </p:txBody>
      </p:sp>
    </p:spTree>
    <p:extLst>
      <p:ext uri="{BB962C8B-B14F-4D97-AF65-F5344CB8AC3E}">
        <p14:creationId xmlns:p14="http://schemas.microsoft.com/office/powerpoint/2010/main" val="248224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095" y="5997365"/>
            <a:ext cx="3199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Cross Validation 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Scikit-Learn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727" y="838200"/>
            <a:ext cx="471678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from </a:t>
            </a:r>
            <a:r>
              <a:rPr sz="1600" b="1" dirty="0">
                <a:solidFill>
                  <a:srgbClr val="0E83B5"/>
                </a:solidFill>
                <a:latin typeface="Consolas"/>
                <a:cs typeface="Consolas"/>
              </a:rPr>
              <a:t>sklearn </a:t>
            </a: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import</a:t>
            </a:r>
            <a:r>
              <a:rPr sz="1600" b="1" spc="-114" dirty="0">
                <a:solidFill>
                  <a:srgbClr val="00701F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metrics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from </a:t>
            </a:r>
            <a:r>
              <a:rPr sz="1600" b="1" dirty="0">
                <a:solidFill>
                  <a:srgbClr val="0E83B5"/>
                </a:solidFill>
                <a:latin typeface="Consolas"/>
                <a:cs typeface="Consolas"/>
              </a:rPr>
              <a:t>sklearn </a:t>
            </a: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import </a:t>
            </a:r>
            <a:r>
              <a:rPr sz="1600" dirty="0">
                <a:latin typeface="Consolas"/>
                <a:cs typeface="Consolas"/>
              </a:rPr>
              <a:t>cross_validation as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7727" y="1690918"/>
            <a:ext cx="69596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splits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6344" y="1690918"/>
            <a:ext cx="471678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cv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train_test_split(X, </a:t>
            </a:r>
            <a:r>
              <a:rPr sz="1600" dirty="0">
                <a:latin typeface="Consolas"/>
                <a:cs typeface="Consolas"/>
              </a:rPr>
              <a:t>y,</a:t>
            </a:r>
            <a:r>
              <a:rPr sz="1600" spc="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test_size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3FA070"/>
                </a:solidFill>
                <a:latin typeface="Consolas"/>
                <a:cs typeface="Consolas"/>
              </a:rPr>
              <a:t>0.2</a:t>
            </a:r>
            <a:r>
              <a:rPr sz="1600" spc="-5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727" y="1976668"/>
            <a:ext cx="460502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X_train, X_test, y_train, y_test </a:t>
            </a: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600" spc="-12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splits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786130">
              <a:lnSpc>
                <a:spcPct val="117200"/>
              </a:lnSpc>
              <a:tabLst>
                <a:tab pos="1240790" algn="l"/>
              </a:tabLst>
            </a:pPr>
            <a:r>
              <a:rPr sz="1600" dirty="0">
                <a:latin typeface="Consolas"/>
                <a:cs typeface="Consolas"/>
              </a:rPr>
              <a:t>model	</a:t>
            </a: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6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ClassifierEstimator()  </a:t>
            </a:r>
            <a:r>
              <a:rPr sz="1600" spc="-5" dirty="0">
                <a:latin typeface="Consolas"/>
                <a:cs typeface="Consolas"/>
              </a:rPr>
              <a:t>model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fit(X_train,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y_train)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7727" y="3363474"/>
            <a:ext cx="103124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600" dirty="0">
                <a:latin typeface="Consolas"/>
                <a:cs typeface="Consolas"/>
              </a:rPr>
              <a:t>expected  predicted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6344" y="3405415"/>
            <a:ext cx="2595245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600" spc="-10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y_test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model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predict(X_test)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727" y="4220722"/>
            <a:ext cx="6281420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print </a:t>
            </a:r>
            <a:r>
              <a:rPr sz="1600" spc="-5" dirty="0">
                <a:latin typeface="Consolas"/>
                <a:cs typeface="Consolas"/>
              </a:rPr>
              <a:t>metrics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classification_report(expected, </a:t>
            </a:r>
            <a:r>
              <a:rPr sz="1600" dirty="0">
                <a:latin typeface="Consolas"/>
                <a:cs typeface="Consolas"/>
              </a:rPr>
              <a:t>predicted)  </a:t>
            </a: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print </a:t>
            </a:r>
            <a:r>
              <a:rPr sz="1600" spc="-5" dirty="0">
                <a:latin typeface="Consolas"/>
                <a:cs typeface="Consolas"/>
              </a:rPr>
              <a:t>metrics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confusion_matrix(expected, </a:t>
            </a:r>
            <a:r>
              <a:rPr sz="1600" dirty="0">
                <a:latin typeface="Consolas"/>
                <a:cs typeface="Consolas"/>
              </a:rPr>
              <a:t>predicted)  </a:t>
            </a:r>
            <a:r>
              <a:rPr sz="1600" b="1" dirty="0">
                <a:solidFill>
                  <a:srgbClr val="00701F"/>
                </a:solidFill>
                <a:latin typeface="Consolas"/>
                <a:cs typeface="Consolas"/>
              </a:rPr>
              <a:t>print </a:t>
            </a:r>
            <a:r>
              <a:rPr sz="1600" spc="-5" dirty="0">
                <a:latin typeface="Consolas"/>
                <a:cs typeface="Consolas"/>
              </a:rPr>
              <a:t>metrics</a:t>
            </a:r>
            <a:r>
              <a:rPr sz="1600" spc="-5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600" spc="-5" dirty="0">
                <a:latin typeface="Consolas"/>
                <a:cs typeface="Consolas"/>
              </a:rPr>
              <a:t>f1_score(expected,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predicted)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670528"/>
            <a:ext cx="4850765" cy="1076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3000" spc="-5" dirty="0">
                <a:latin typeface="Arial"/>
                <a:cs typeface="Arial"/>
              </a:rPr>
              <a:t>How to evaluate clusters?  Visualization (but only in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2D)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Other</a:t>
            </a:r>
            <a:r>
              <a:rPr spc="-60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57199" y="3376743"/>
            <a:ext cx="8229583" cy="2743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4" y="3367218"/>
            <a:ext cx="8248650" cy="2762885"/>
          </a:xfrm>
          <a:custGeom>
            <a:avLst/>
            <a:gdLst/>
            <a:ahLst/>
            <a:cxnLst/>
            <a:rect l="l" t="t" r="r" b="b"/>
            <a:pathLst>
              <a:path w="8248650" h="2762885">
                <a:moveTo>
                  <a:pt x="0" y="0"/>
                </a:moveTo>
                <a:lnTo>
                  <a:pt x="8248633" y="0"/>
                </a:lnTo>
                <a:lnTo>
                  <a:pt x="8248633" y="2762269"/>
                </a:lnTo>
                <a:lnTo>
                  <a:pt x="0" y="276226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1C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Unpredictable</a:t>
            </a:r>
            <a:r>
              <a:rPr spc="-45" dirty="0"/>
              <a:t> </a:t>
            </a:r>
            <a:r>
              <a:rPr spc="-5" dirty="0"/>
              <a:t>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4950"/>
            <a:ext cx="7820659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600" spc="-5" dirty="0">
                <a:latin typeface="Arial"/>
                <a:cs typeface="Arial"/>
              </a:rPr>
              <a:t>Machine learning models attempt to predict the future  as new inputs come in </a:t>
            </a:r>
            <a:r>
              <a:rPr sz="2600" dirty="0">
                <a:latin typeface="Arial"/>
                <a:cs typeface="Arial"/>
              </a:rPr>
              <a:t>- </a:t>
            </a:r>
            <a:r>
              <a:rPr sz="2600" spc="-5" dirty="0">
                <a:latin typeface="Arial"/>
                <a:cs typeface="Arial"/>
              </a:rPr>
              <a:t>but human systems and  processes are subject to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change.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5882754"/>
            <a:ext cx="70275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Solution: Precision/Recall tracking over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9567" y="3189718"/>
            <a:ext cx="3270768" cy="2321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1294" y="2305045"/>
            <a:ext cx="3381368" cy="224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21189" y="4857423"/>
            <a:ext cx="429831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Questions,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Comments?</a:t>
            </a:r>
            <a:endParaRPr sz="30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Learning by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46880"/>
            <a:ext cx="731075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Given a bunch of examples (data) </a:t>
            </a:r>
            <a:r>
              <a:rPr sz="3000" i="1" spc="-5" dirty="0">
                <a:latin typeface="Arial"/>
                <a:cs typeface="Arial"/>
              </a:rPr>
              <a:t>extract </a:t>
            </a:r>
            <a:r>
              <a:rPr sz="3000" spc="-5" dirty="0">
                <a:latin typeface="Arial"/>
                <a:cs typeface="Arial"/>
              </a:rPr>
              <a:t>a  meaningful pattern upon which to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act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2436" y="3317280"/>
          <a:ext cx="8239107" cy="232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37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1C4487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Machine Learning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1C4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73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Infer a function from labeled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Supervised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learning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Find structure of data without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feedback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Unsupervised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learning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Interact with environment towards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goal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Reinforcement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learning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639" y="3134470"/>
            <a:ext cx="6776084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do you make</a:t>
            </a:r>
            <a:r>
              <a:rPr spc="-30" dirty="0"/>
              <a:t> </a:t>
            </a:r>
            <a:r>
              <a:rPr spc="-5" dirty="0"/>
              <a:t>predictions?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3218" y="5997365"/>
            <a:ext cx="2755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What patterns do 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8044" y="1117315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34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7319" y="109859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24" y="18717"/>
                </a:moveTo>
                <a:lnTo>
                  <a:pt x="21424" y="29429"/>
                </a:lnTo>
                <a:lnTo>
                  <a:pt x="10724" y="0"/>
                </a:lnTo>
                <a:lnTo>
                  <a:pt x="0" y="29429"/>
                </a:lnTo>
                <a:lnTo>
                  <a:pt x="10724" y="18717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8044" y="5239664"/>
            <a:ext cx="4013835" cy="0"/>
          </a:xfrm>
          <a:custGeom>
            <a:avLst/>
            <a:gdLst/>
            <a:ahLst/>
            <a:cxnLst/>
            <a:rect l="l" t="t" r="r" b="b"/>
            <a:pathLst>
              <a:path w="4013834">
                <a:moveTo>
                  <a:pt x="401374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086" y="5228964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0699" y="10699"/>
                </a:moveTo>
                <a:lnTo>
                  <a:pt x="0" y="21399"/>
                </a:lnTo>
                <a:lnTo>
                  <a:pt x="29424" y="10699"/>
                </a:lnTo>
                <a:lnTo>
                  <a:pt x="0" y="0"/>
                </a:lnTo>
                <a:lnTo>
                  <a:pt x="10699" y="106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068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743" y="26127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5942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792" y="22692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4791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843" y="3430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8868" y="28825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3667" y="25165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466" y="27163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0942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5842" y="348341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9068" y="43352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124"/>
                </a:moveTo>
                <a:lnTo>
                  <a:pt x="6529" y="50772"/>
                </a:lnTo>
                <a:lnTo>
                  <a:pt x="24337" y="24349"/>
                </a:lnTo>
                <a:lnTo>
                  <a:pt x="50751" y="6533"/>
                </a:lnTo>
                <a:lnTo>
                  <a:pt x="83099" y="0"/>
                </a:lnTo>
                <a:lnTo>
                  <a:pt x="129200" y="13974"/>
                </a:lnTo>
                <a:lnTo>
                  <a:pt x="159874" y="51309"/>
                </a:lnTo>
                <a:lnTo>
                  <a:pt x="166199" y="83124"/>
                </a:lnTo>
                <a:lnTo>
                  <a:pt x="159669" y="115458"/>
                </a:lnTo>
                <a:lnTo>
                  <a:pt x="141862" y="141865"/>
                </a:lnTo>
                <a:lnTo>
                  <a:pt x="115448" y="159670"/>
                </a:lnTo>
                <a:lnTo>
                  <a:pt x="83099" y="166199"/>
                </a:lnTo>
                <a:lnTo>
                  <a:pt x="50751" y="159670"/>
                </a:lnTo>
                <a:lnTo>
                  <a:pt x="24337" y="141865"/>
                </a:lnTo>
                <a:lnTo>
                  <a:pt x="6529" y="115458"/>
                </a:lnTo>
                <a:lnTo>
                  <a:pt x="0" y="83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1468" y="37544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9516" y="24354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286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9466" y="31261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8015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5264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5740" y="23779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863" y="20731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70063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0063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281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2864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95740" y="37357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7964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7263" y="15964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263" y="125282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3864" y="38282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8616" y="3901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74"/>
                </a:moveTo>
                <a:lnTo>
                  <a:pt x="6529" y="50740"/>
                </a:lnTo>
                <a:lnTo>
                  <a:pt x="24334" y="24334"/>
                </a:lnTo>
                <a:lnTo>
                  <a:pt x="50740" y="6529"/>
                </a:lnTo>
                <a:lnTo>
                  <a:pt x="83074" y="0"/>
                </a:lnTo>
                <a:lnTo>
                  <a:pt x="129196" y="13953"/>
                </a:lnTo>
                <a:lnTo>
                  <a:pt x="159852" y="51281"/>
                </a:lnTo>
                <a:lnTo>
                  <a:pt x="166174" y="83074"/>
                </a:lnTo>
                <a:lnTo>
                  <a:pt x="159644" y="115423"/>
                </a:lnTo>
                <a:lnTo>
                  <a:pt x="141837" y="141837"/>
                </a:lnTo>
                <a:lnTo>
                  <a:pt x="115423" y="159644"/>
                </a:lnTo>
                <a:lnTo>
                  <a:pt x="83074" y="166174"/>
                </a:lnTo>
                <a:lnTo>
                  <a:pt x="50740" y="159644"/>
                </a:lnTo>
                <a:lnTo>
                  <a:pt x="24334" y="141837"/>
                </a:lnTo>
                <a:lnTo>
                  <a:pt x="6529" y="115423"/>
                </a:lnTo>
                <a:lnTo>
                  <a:pt x="0" y="83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2866" y="12229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6" y="24339"/>
                </a:lnTo>
                <a:lnTo>
                  <a:pt x="50762" y="6530"/>
                </a:lnTo>
                <a:lnTo>
                  <a:pt x="83099" y="0"/>
                </a:lnTo>
                <a:lnTo>
                  <a:pt x="129221" y="13961"/>
                </a:lnTo>
                <a:lnTo>
                  <a:pt x="159890" y="51299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4" y="141860"/>
                </a:lnTo>
                <a:lnTo>
                  <a:pt x="115452" y="159669"/>
                </a:lnTo>
                <a:lnTo>
                  <a:pt x="83099" y="166199"/>
                </a:lnTo>
                <a:lnTo>
                  <a:pt x="50762" y="159669"/>
                </a:lnTo>
                <a:lnTo>
                  <a:pt x="24346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6566" y="19288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4764" y="13753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7615" y="15853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4" y="24339"/>
                </a:lnTo>
                <a:lnTo>
                  <a:pt x="50740" y="6530"/>
                </a:lnTo>
                <a:lnTo>
                  <a:pt x="83074" y="0"/>
                </a:lnTo>
                <a:lnTo>
                  <a:pt x="129196" y="13961"/>
                </a:lnTo>
                <a:lnTo>
                  <a:pt x="159852" y="51299"/>
                </a:lnTo>
                <a:lnTo>
                  <a:pt x="166174" y="83099"/>
                </a:lnTo>
                <a:lnTo>
                  <a:pt x="159644" y="115446"/>
                </a:lnTo>
                <a:lnTo>
                  <a:pt x="141837" y="141860"/>
                </a:lnTo>
                <a:lnTo>
                  <a:pt x="115423" y="159669"/>
                </a:lnTo>
                <a:lnTo>
                  <a:pt x="83074" y="166199"/>
                </a:lnTo>
                <a:lnTo>
                  <a:pt x="50740" y="159669"/>
                </a:lnTo>
                <a:lnTo>
                  <a:pt x="24334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2490" y="183259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196" y="13961"/>
                </a:lnTo>
                <a:lnTo>
                  <a:pt x="159852" y="51298"/>
                </a:lnTo>
                <a:lnTo>
                  <a:pt x="166174" y="83099"/>
                </a:lnTo>
                <a:lnTo>
                  <a:pt x="159645" y="115446"/>
                </a:lnTo>
                <a:lnTo>
                  <a:pt x="141840" y="141860"/>
                </a:lnTo>
                <a:lnTo>
                  <a:pt x="115433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4764" y="35071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6989" y="30499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2888" y="35996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21091" y="41516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3316" y="369449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00116" y="39230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2341" y="346589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08239" y="401561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1000" y="5997365"/>
            <a:ext cx="2120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What is the 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8044" y="1117315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34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7319" y="109859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24" y="18717"/>
                </a:moveTo>
                <a:lnTo>
                  <a:pt x="21424" y="29429"/>
                </a:lnTo>
                <a:lnTo>
                  <a:pt x="10724" y="0"/>
                </a:lnTo>
                <a:lnTo>
                  <a:pt x="0" y="29429"/>
                </a:lnTo>
                <a:lnTo>
                  <a:pt x="10724" y="18717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8044" y="5239664"/>
            <a:ext cx="4013835" cy="0"/>
          </a:xfrm>
          <a:custGeom>
            <a:avLst/>
            <a:gdLst/>
            <a:ahLst/>
            <a:cxnLst/>
            <a:rect l="l" t="t" r="r" b="b"/>
            <a:pathLst>
              <a:path w="4013834">
                <a:moveTo>
                  <a:pt x="401374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086" y="5228964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0699" y="10699"/>
                </a:moveTo>
                <a:lnTo>
                  <a:pt x="0" y="21399"/>
                </a:lnTo>
                <a:lnTo>
                  <a:pt x="29424" y="10699"/>
                </a:lnTo>
                <a:lnTo>
                  <a:pt x="0" y="0"/>
                </a:lnTo>
                <a:lnTo>
                  <a:pt x="10699" y="106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068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743" y="26127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5942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792" y="22692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4791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843" y="3430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8868" y="28825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3667" y="25165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466" y="27163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0942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5842" y="348341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9068" y="43352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124"/>
                </a:moveTo>
                <a:lnTo>
                  <a:pt x="6529" y="50772"/>
                </a:lnTo>
                <a:lnTo>
                  <a:pt x="24337" y="24349"/>
                </a:lnTo>
                <a:lnTo>
                  <a:pt x="50751" y="6533"/>
                </a:lnTo>
                <a:lnTo>
                  <a:pt x="83099" y="0"/>
                </a:lnTo>
                <a:lnTo>
                  <a:pt x="129200" y="13974"/>
                </a:lnTo>
                <a:lnTo>
                  <a:pt x="159874" y="51309"/>
                </a:lnTo>
                <a:lnTo>
                  <a:pt x="166199" y="83124"/>
                </a:lnTo>
                <a:lnTo>
                  <a:pt x="159669" y="115458"/>
                </a:lnTo>
                <a:lnTo>
                  <a:pt x="141862" y="141865"/>
                </a:lnTo>
                <a:lnTo>
                  <a:pt x="115448" y="159670"/>
                </a:lnTo>
                <a:lnTo>
                  <a:pt x="83099" y="166199"/>
                </a:lnTo>
                <a:lnTo>
                  <a:pt x="50751" y="159670"/>
                </a:lnTo>
                <a:lnTo>
                  <a:pt x="24337" y="141865"/>
                </a:lnTo>
                <a:lnTo>
                  <a:pt x="6529" y="115458"/>
                </a:lnTo>
                <a:lnTo>
                  <a:pt x="0" y="83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1468" y="37544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9516" y="24354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286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9466" y="31261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8015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5264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5740" y="23779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863" y="20731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70063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0063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281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2864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95740" y="37357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7964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7263" y="15964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263" y="125282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3864" y="38282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8616" y="3901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74"/>
                </a:moveTo>
                <a:lnTo>
                  <a:pt x="6529" y="50740"/>
                </a:lnTo>
                <a:lnTo>
                  <a:pt x="24334" y="24334"/>
                </a:lnTo>
                <a:lnTo>
                  <a:pt x="50740" y="6529"/>
                </a:lnTo>
                <a:lnTo>
                  <a:pt x="83074" y="0"/>
                </a:lnTo>
                <a:lnTo>
                  <a:pt x="129196" y="13953"/>
                </a:lnTo>
                <a:lnTo>
                  <a:pt x="159852" y="51281"/>
                </a:lnTo>
                <a:lnTo>
                  <a:pt x="166174" y="83074"/>
                </a:lnTo>
                <a:lnTo>
                  <a:pt x="159644" y="115423"/>
                </a:lnTo>
                <a:lnTo>
                  <a:pt x="141837" y="141837"/>
                </a:lnTo>
                <a:lnTo>
                  <a:pt x="115423" y="159644"/>
                </a:lnTo>
                <a:lnTo>
                  <a:pt x="83074" y="166174"/>
                </a:lnTo>
                <a:lnTo>
                  <a:pt x="50740" y="159644"/>
                </a:lnTo>
                <a:lnTo>
                  <a:pt x="24334" y="141837"/>
                </a:lnTo>
                <a:lnTo>
                  <a:pt x="6529" y="115423"/>
                </a:lnTo>
                <a:lnTo>
                  <a:pt x="0" y="83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2866" y="12229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6" y="24339"/>
                </a:lnTo>
                <a:lnTo>
                  <a:pt x="50762" y="6530"/>
                </a:lnTo>
                <a:lnTo>
                  <a:pt x="83099" y="0"/>
                </a:lnTo>
                <a:lnTo>
                  <a:pt x="129221" y="13961"/>
                </a:lnTo>
                <a:lnTo>
                  <a:pt x="159890" y="51299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4" y="141860"/>
                </a:lnTo>
                <a:lnTo>
                  <a:pt x="115452" y="159669"/>
                </a:lnTo>
                <a:lnTo>
                  <a:pt x="83099" y="166199"/>
                </a:lnTo>
                <a:lnTo>
                  <a:pt x="50762" y="159669"/>
                </a:lnTo>
                <a:lnTo>
                  <a:pt x="24346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6566" y="19288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4764" y="13753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7615" y="15853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4" y="24339"/>
                </a:lnTo>
                <a:lnTo>
                  <a:pt x="50740" y="6530"/>
                </a:lnTo>
                <a:lnTo>
                  <a:pt x="83074" y="0"/>
                </a:lnTo>
                <a:lnTo>
                  <a:pt x="129196" y="13961"/>
                </a:lnTo>
                <a:lnTo>
                  <a:pt x="159852" y="51299"/>
                </a:lnTo>
                <a:lnTo>
                  <a:pt x="166174" y="83099"/>
                </a:lnTo>
                <a:lnTo>
                  <a:pt x="159644" y="115446"/>
                </a:lnTo>
                <a:lnTo>
                  <a:pt x="141837" y="141860"/>
                </a:lnTo>
                <a:lnTo>
                  <a:pt x="115423" y="159669"/>
                </a:lnTo>
                <a:lnTo>
                  <a:pt x="83074" y="166199"/>
                </a:lnTo>
                <a:lnTo>
                  <a:pt x="50740" y="159669"/>
                </a:lnTo>
                <a:lnTo>
                  <a:pt x="24334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2490" y="183259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196" y="13961"/>
                </a:lnTo>
                <a:lnTo>
                  <a:pt x="159852" y="51298"/>
                </a:lnTo>
                <a:lnTo>
                  <a:pt x="166174" y="83099"/>
                </a:lnTo>
                <a:lnTo>
                  <a:pt x="159645" y="115446"/>
                </a:lnTo>
                <a:lnTo>
                  <a:pt x="141840" y="141860"/>
                </a:lnTo>
                <a:lnTo>
                  <a:pt x="115433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4764" y="35071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6989" y="30499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2888" y="35996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21091" y="41516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3316" y="369449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00116" y="39230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2341" y="346589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08239" y="401561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63565" y="1014697"/>
            <a:ext cx="0" cy="4217035"/>
          </a:xfrm>
          <a:custGeom>
            <a:avLst/>
            <a:gdLst/>
            <a:ahLst/>
            <a:cxnLst/>
            <a:rect l="l" t="t" r="r" b="b"/>
            <a:pathLst>
              <a:path h="4217035">
                <a:moveTo>
                  <a:pt x="0" y="0"/>
                </a:moveTo>
                <a:lnTo>
                  <a:pt x="0" y="4216491"/>
                </a:lnTo>
              </a:path>
            </a:pathLst>
          </a:custGeom>
          <a:ln w="19049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6950" y="5997365"/>
            <a:ext cx="3848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How do you determine red from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blue?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845" y="699773"/>
            <a:ext cx="4872355" cy="4872355"/>
          </a:xfrm>
          <a:custGeom>
            <a:avLst/>
            <a:gdLst/>
            <a:ahLst/>
            <a:cxnLst/>
            <a:rect l="l" t="t" r="r" b="b"/>
            <a:pathLst>
              <a:path w="4872355" h="4872355">
                <a:moveTo>
                  <a:pt x="0" y="0"/>
                </a:moveTo>
                <a:lnTo>
                  <a:pt x="4872290" y="0"/>
                </a:lnTo>
                <a:lnTo>
                  <a:pt x="4872290" y="4872290"/>
                </a:lnTo>
                <a:lnTo>
                  <a:pt x="0" y="487229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8044" y="1117315"/>
            <a:ext cx="0" cy="4122420"/>
          </a:xfrm>
          <a:custGeom>
            <a:avLst/>
            <a:gdLst/>
            <a:ahLst/>
            <a:cxnLst/>
            <a:rect l="l" t="t" r="r" b="b"/>
            <a:pathLst>
              <a:path h="4122420">
                <a:moveTo>
                  <a:pt x="0" y="0"/>
                </a:moveTo>
                <a:lnTo>
                  <a:pt x="0" y="4122349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7319" y="109859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24" y="18717"/>
                </a:moveTo>
                <a:lnTo>
                  <a:pt x="21424" y="29429"/>
                </a:lnTo>
                <a:lnTo>
                  <a:pt x="10724" y="0"/>
                </a:lnTo>
                <a:lnTo>
                  <a:pt x="0" y="29429"/>
                </a:lnTo>
                <a:lnTo>
                  <a:pt x="10724" y="18717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8044" y="5239664"/>
            <a:ext cx="4013835" cy="0"/>
          </a:xfrm>
          <a:custGeom>
            <a:avLst/>
            <a:gdLst/>
            <a:ahLst/>
            <a:cxnLst/>
            <a:rect l="l" t="t" r="r" b="b"/>
            <a:pathLst>
              <a:path w="4013834">
                <a:moveTo>
                  <a:pt x="401374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086" y="5228964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0699" y="10699"/>
                </a:moveTo>
                <a:lnTo>
                  <a:pt x="0" y="21399"/>
                </a:lnTo>
                <a:lnTo>
                  <a:pt x="29424" y="10699"/>
                </a:lnTo>
                <a:lnTo>
                  <a:pt x="0" y="0"/>
                </a:lnTo>
                <a:lnTo>
                  <a:pt x="10699" y="10699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068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743" y="26127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5942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8792" y="22692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4791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9" y="24339"/>
                </a:lnTo>
                <a:lnTo>
                  <a:pt x="50772" y="6530"/>
                </a:lnTo>
                <a:lnTo>
                  <a:pt x="83124" y="0"/>
                </a:lnTo>
                <a:lnTo>
                  <a:pt x="129221" y="13961"/>
                </a:lnTo>
                <a:lnTo>
                  <a:pt x="159890" y="51298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7" y="141860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843" y="3430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8868" y="28825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3667" y="25165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466" y="2716369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0942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33" y="50751"/>
                </a:lnTo>
                <a:lnTo>
                  <a:pt x="24349" y="24337"/>
                </a:lnTo>
                <a:lnTo>
                  <a:pt x="50772" y="6529"/>
                </a:lnTo>
                <a:lnTo>
                  <a:pt x="83124" y="0"/>
                </a:lnTo>
                <a:lnTo>
                  <a:pt x="129221" y="13964"/>
                </a:lnTo>
                <a:lnTo>
                  <a:pt x="159890" y="51296"/>
                </a:lnTo>
                <a:lnTo>
                  <a:pt x="166224" y="83099"/>
                </a:lnTo>
                <a:lnTo>
                  <a:pt x="159691" y="115448"/>
                </a:lnTo>
                <a:lnTo>
                  <a:pt x="141877" y="141862"/>
                </a:lnTo>
                <a:lnTo>
                  <a:pt x="115462" y="159669"/>
                </a:lnTo>
                <a:lnTo>
                  <a:pt x="83124" y="166199"/>
                </a:lnTo>
                <a:lnTo>
                  <a:pt x="50772" y="159669"/>
                </a:lnTo>
                <a:lnTo>
                  <a:pt x="24349" y="141862"/>
                </a:lnTo>
                <a:lnTo>
                  <a:pt x="6533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5842" y="348341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9068" y="43352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83124"/>
                </a:moveTo>
                <a:lnTo>
                  <a:pt x="6529" y="50772"/>
                </a:lnTo>
                <a:lnTo>
                  <a:pt x="24337" y="24349"/>
                </a:lnTo>
                <a:lnTo>
                  <a:pt x="50751" y="6533"/>
                </a:lnTo>
                <a:lnTo>
                  <a:pt x="83099" y="0"/>
                </a:lnTo>
                <a:lnTo>
                  <a:pt x="129200" y="13974"/>
                </a:lnTo>
                <a:lnTo>
                  <a:pt x="159874" y="51309"/>
                </a:lnTo>
                <a:lnTo>
                  <a:pt x="166199" y="83124"/>
                </a:lnTo>
                <a:lnTo>
                  <a:pt x="159669" y="115458"/>
                </a:lnTo>
                <a:lnTo>
                  <a:pt x="141862" y="141865"/>
                </a:lnTo>
                <a:lnTo>
                  <a:pt x="115448" y="159670"/>
                </a:lnTo>
                <a:lnTo>
                  <a:pt x="83099" y="166199"/>
                </a:lnTo>
                <a:lnTo>
                  <a:pt x="50751" y="159670"/>
                </a:lnTo>
                <a:lnTo>
                  <a:pt x="24337" y="141865"/>
                </a:lnTo>
                <a:lnTo>
                  <a:pt x="6529" y="115458"/>
                </a:lnTo>
                <a:lnTo>
                  <a:pt x="0" y="83124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1468" y="37544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9516" y="24354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286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9466" y="31261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8015" y="19069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5264" y="2151870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5740" y="23779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863" y="20731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70063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0063" y="205934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2814" y="160214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2864" y="282134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95740" y="37357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7964" y="32785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7263" y="15964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263" y="125282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3864" y="38282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8616" y="39019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74"/>
                </a:moveTo>
                <a:lnTo>
                  <a:pt x="6529" y="50740"/>
                </a:lnTo>
                <a:lnTo>
                  <a:pt x="24334" y="24334"/>
                </a:lnTo>
                <a:lnTo>
                  <a:pt x="50740" y="6529"/>
                </a:lnTo>
                <a:lnTo>
                  <a:pt x="83074" y="0"/>
                </a:lnTo>
                <a:lnTo>
                  <a:pt x="129196" y="13953"/>
                </a:lnTo>
                <a:lnTo>
                  <a:pt x="159852" y="51281"/>
                </a:lnTo>
                <a:lnTo>
                  <a:pt x="166174" y="83074"/>
                </a:lnTo>
                <a:lnTo>
                  <a:pt x="159644" y="115423"/>
                </a:lnTo>
                <a:lnTo>
                  <a:pt x="141837" y="141837"/>
                </a:lnTo>
                <a:lnTo>
                  <a:pt x="115423" y="159644"/>
                </a:lnTo>
                <a:lnTo>
                  <a:pt x="83074" y="166174"/>
                </a:lnTo>
                <a:lnTo>
                  <a:pt x="50740" y="159644"/>
                </a:lnTo>
                <a:lnTo>
                  <a:pt x="24334" y="141837"/>
                </a:lnTo>
                <a:lnTo>
                  <a:pt x="6529" y="115423"/>
                </a:lnTo>
                <a:lnTo>
                  <a:pt x="0" y="83074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2866" y="12229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33" y="50753"/>
                </a:lnTo>
                <a:lnTo>
                  <a:pt x="24346" y="24339"/>
                </a:lnTo>
                <a:lnTo>
                  <a:pt x="50762" y="6530"/>
                </a:lnTo>
                <a:lnTo>
                  <a:pt x="83099" y="0"/>
                </a:lnTo>
                <a:lnTo>
                  <a:pt x="129221" y="13961"/>
                </a:lnTo>
                <a:lnTo>
                  <a:pt x="159890" y="51299"/>
                </a:lnTo>
                <a:lnTo>
                  <a:pt x="166224" y="83099"/>
                </a:lnTo>
                <a:lnTo>
                  <a:pt x="159691" y="115446"/>
                </a:lnTo>
                <a:lnTo>
                  <a:pt x="141874" y="141860"/>
                </a:lnTo>
                <a:lnTo>
                  <a:pt x="115452" y="159669"/>
                </a:lnTo>
                <a:lnTo>
                  <a:pt x="83099" y="166199"/>
                </a:lnTo>
                <a:lnTo>
                  <a:pt x="50762" y="159669"/>
                </a:lnTo>
                <a:lnTo>
                  <a:pt x="24346" y="141860"/>
                </a:lnTo>
                <a:lnTo>
                  <a:pt x="6533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6566" y="19288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8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4764" y="137539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200" y="13961"/>
                </a:lnTo>
                <a:lnTo>
                  <a:pt x="159874" y="51299"/>
                </a:lnTo>
                <a:lnTo>
                  <a:pt x="166199" y="83099"/>
                </a:lnTo>
                <a:lnTo>
                  <a:pt x="159669" y="115446"/>
                </a:lnTo>
                <a:lnTo>
                  <a:pt x="141862" y="141860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7615" y="15853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4" y="24339"/>
                </a:lnTo>
                <a:lnTo>
                  <a:pt x="50740" y="6530"/>
                </a:lnTo>
                <a:lnTo>
                  <a:pt x="83074" y="0"/>
                </a:lnTo>
                <a:lnTo>
                  <a:pt x="129196" y="13961"/>
                </a:lnTo>
                <a:lnTo>
                  <a:pt x="159852" y="51299"/>
                </a:lnTo>
                <a:lnTo>
                  <a:pt x="166174" y="83099"/>
                </a:lnTo>
                <a:lnTo>
                  <a:pt x="159644" y="115446"/>
                </a:lnTo>
                <a:lnTo>
                  <a:pt x="141837" y="141860"/>
                </a:lnTo>
                <a:lnTo>
                  <a:pt x="115423" y="159669"/>
                </a:lnTo>
                <a:lnTo>
                  <a:pt x="83074" y="166199"/>
                </a:lnTo>
                <a:lnTo>
                  <a:pt x="50740" y="159669"/>
                </a:lnTo>
                <a:lnTo>
                  <a:pt x="24334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2490" y="183259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3"/>
                </a:lnTo>
                <a:lnTo>
                  <a:pt x="24337" y="24339"/>
                </a:lnTo>
                <a:lnTo>
                  <a:pt x="50751" y="6530"/>
                </a:lnTo>
                <a:lnTo>
                  <a:pt x="83099" y="0"/>
                </a:lnTo>
                <a:lnTo>
                  <a:pt x="129196" y="13961"/>
                </a:lnTo>
                <a:lnTo>
                  <a:pt x="159852" y="51298"/>
                </a:lnTo>
                <a:lnTo>
                  <a:pt x="166174" y="83099"/>
                </a:lnTo>
                <a:lnTo>
                  <a:pt x="159645" y="115446"/>
                </a:lnTo>
                <a:lnTo>
                  <a:pt x="141840" y="141860"/>
                </a:lnTo>
                <a:lnTo>
                  <a:pt x="115433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0"/>
                </a:lnTo>
                <a:lnTo>
                  <a:pt x="6529" y="115446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4764" y="350714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6989" y="304994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2888" y="359966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21091" y="41516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3316" y="3694492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00116" y="392309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2341" y="346589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08239" y="4015616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099"/>
                </a:moveTo>
                <a:lnTo>
                  <a:pt x="6529" y="50751"/>
                </a:lnTo>
                <a:lnTo>
                  <a:pt x="24337" y="24337"/>
                </a:lnTo>
                <a:lnTo>
                  <a:pt x="50751" y="6529"/>
                </a:lnTo>
                <a:lnTo>
                  <a:pt x="83099" y="0"/>
                </a:lnTo>
                <a:lnTo>
                  <a:pt x="129200" y="13964"/>
                </a:lnTo>
                <a:lnTo>
                  <a:pt x="159874" y="51296"/>
                </a:lnTo>
                <a:lnTo>
                  <a:pt x="166199" y="83099"/>
                </a:lnTo>
                <a:lnTo>
                  <a:pt x="159669" y="115448"/>
                </a:lnTo>
                <a:lnTo>
                  <a:pt x="141862" y="141862"/>
                </a:lnTo>
                <a:lnTo>
                  <a:pt x="115448" y="159669"/>
                </a:lnTo>
                <a:lnTo>
                  <a:pt x="83099" y="166199"/>
                </a:lnTo>
                <a:lnTo>
                  <a:pt x="50751" y="159669"/>
                </a:lnTo>
                <a:lnTo>
                  <a:pt x="24337" y="141862"/>
                </a:lnTo>
                <a:lnTo>
                  <a:pt x="6529" y="115448"/>
                </a:lnTo>
                <a:lnTo>
                  <a:pt x="0" y="83099"/>
                </a:lnTo>
                <a:close/>
              </a:path>
            </a:pathLst>
          </a:custGeom>
          <a:ln w="9524">
            <a:solidFill>
              <a:srgbClr val="448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1718</Words>
  <Application>Microsoft Office PowerPoint</Application>
  <PresentationFormat>On-screen Show (4:3)</PresentationFormat>
  <Paragraphs>320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Helvetica</vt:lpstr>
      <vt:lpstr>Tahoma</vt:lpstr>
      <vt:lpstr>Times New Roman</vt:lpstr>
      <vt:lpstr>Trebuchet MS</vt:lpstr>
      <vt:lpstr>1_Office Theme</vt:lpstr>
      <vt:lpstr>Custom Design</vt:lpstr>
      <vt:lpstr>Machine  Learning with Scikit-Learn</vt:lpstr>
      <vt:lpstr>Plan of Study</vt:lpstr>
      <vt:lpstr>PowerPoint Presentation</vt:lpstr>
      <vt:lpstr>What is Machine Learning?</vt:lpstr>
      <vt:lpstr>Learning by Example</vt:lpstr>
      <vt:lpstr>How do you make predictions?</vt:lpstr>
      <vt:lpstr>PowerPoint Presentation</vt:lpstr>
      <vt:lpstr>PowerPoint Presentation</vt:lpstr>
      <vt:lpstr>PowerPoint Presentation</vt:lpstr>
      <vt:lpstr>Types of Algorithms by Output</vt:lpstr>
      <vt:lpstr>Classification</vt:lpstr>
      <vt:lpstr>Regression</vt:lpstr>
      <vt:lpstr>Clustering</vt:lpstr>
      <vt:lpstr>Hadley Wickham (2015)</vt:lpstr>
      <vt:lpstr>Dimensions and Features</vt:lpstr>
      <vt:lpstr>Feature Space</vt:lpstr>
      <vt:lpstr>Mappings</vt:lpstr>
      <vt:lpstr>Your Task</vt:lpstr>
      <vt:lpstr>A Tour of Machine Learning  Algorithms</vt:lpstr>
      <vt:lpstr>Models: Instance Methods</vt:lpstr>
      <vt:lpstr>Models: Kernel Methods</vt:lpstr>
      <vt:lpstr>Models: Artificial Neural Networks</vt:lpstr>
      <vt:lpstr>Models: Ensembles</vt:lpstr>
      <vt:lpstr>An Architecture for Operationalizing  Machine Learning Algorithms</vt:lpstr>
      <vt:lpstr>Build Phase</vt:lpstr>
      <vt:lpstr>What is Scikit-Learn?</vt:lpstr>
      <vt:lpstr>Where did it come from?</vt:lpstr>
      <vt:lpstr>Primary Features</vt:lpstr>
      <vt:lpstr>PowerPoint Presentation</vt:lpstr>
      <vt:lpstr>Scikit-Learn API</vt:lpstr>
      <vt:lpstr>Estimators</vt:lpstr>
      <vt:lpstr>from sklearn import svm</vt:lpstr>
      <vt:lpstr>Wrapping fit and predict</vt:lpstr>
      <vt:lpstr>Iris Datase</vt:lpstr>
      <vt:lpstr>Scikit-learn 4-step modeling pattern</vt:lpstr>
      <vt:lpstr>Evaluation</vt:lpstr>
      <vt:lpstr>Underfitting</vt:lpstr>
      <vt:lpstr>Overfitting</vt:lpstr>
      <vt:lpstr>Error: Bias vs Variance</vt:lpstr>
      <vt:lpstr>Bias vs. Variance Trade-Off</vt:lpstr>
      <vt:lpstr>Cross Validation (classification)</vt:lpstr>
      <vt:lpstr>PowerPoint Presentation</vt:lpstr>
      <vt:lpstr>PowerPoint Presentation</vt:lpstr>
      <vt:lpstr>Evaluation Procedure:Train/Test split</vt:lpstr>
      <vt:lpstr>PowerPoint Presentation</vt:lpstr>
      <vt:lpstr>Other Evaluation</vt:lpstr>
      <vt:lpstr>Unpredictable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cp:lastModifiedBy>Ali, Liaquat  . (UMKC-Student)</cp:lastModifiedBy>
  <cp:revision>28</cp:revision>
  <dcterms:created xsi:type="dcterms:W3CDTF">2017-09-04T00:21:53Z</dcterms:created>
  <dcterms:modified xsi:type="dcterms:W3CDTF">2017-09-30T19:22:39Z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2016-02-20T00:00:00Z</vt:filetime>
  </property>
  <property fmtid="{D5CDD505-2E9C-101B-9397-08002B2CF9AE}" pid="3" name="Creator">
    <vt:lpwstr>Google</vt:lpwstr>
  </property>
  <property fmtid="{D5CDD505-2E9C-101B-9397-08002B2CF9AE}" pid="4" name="LastSaved">
    <vt:filetime>2017-09-04T00:00:00Z</vt:filetime>
  </property>
</Properties>
</file>