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326" r:id="rId3"/>
    <p:sldId id="327" r:id="rId4"/>
    <p:sldId id="328" r:id="rId5"/>
    <p:sldId id="332" r:id="rId6"/>
    <p:sldId id="329" r:id="rId7"/>
    <p:sldId id="330" r:id="rId8"/>
    <p:sldId id="33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009999"/>
    <a:srgbClr val="7E9E60"/>
    <a:srgbClr val="FFCC00"/>
    <a:srgbClr val="BB2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6514" autoAdjust="0"/>
  </p:normalViewPr>
  <p:slideViewPr>
    <p:cSldViewPr snapToGrid="0" showGuides="1">
      <p:cViewPr>
        <p:scale>
          <a:sx n="80" d="100"/>
          <a:sy n="80" d="100"/>
        </p:scale>
        <p:origin x="-2320" y="-480"/>
      </p:cViewPr>
      <p:guideLst>
        <p:guide orient="horz" pos="2784"/>
        <p:guide pos="1758"/>
        <p:guide pos="762"/>
        <p:guide pos="3252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6C3AC2-031F-40E1-BFBD-53793CE0579E}" type="datetimeFigureOut">
              <a:rPr lang="en-US"/>
              <a:pPr>
                <a:defRPr/>
              </a:pPr>
              <a:t>3/25/13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2F6C52-D690-4557-8C2B-8F1283760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5DD509-DEC3-42EB-ABA8-C9711254DC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B86FD-FF8C-449A-915F-616AB33204F4}" type="slidenum">
              <a:rPr lang="en-US" smtClean="0"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10325"/>
            <a:ext cx="9144000" cy="446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veeva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763" y="2463800"/>
            <a:ext cx="463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13" y="904875"/>
            <a:ext cx="8669337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/>
          <p:cNvSpPr/>
          <p:nvPr/>
        </p:nvSpPr>
        <p:spPr>
          <a:xfrm rot="5400000">
            <a:off x="3571875" y="5383213"/>
            <a:ext cx="1819275" cy="69850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60875"/>
            <a:ext cx="3886200" cy="1012825"/>
          </a:xfrm>
        </p:spPr>
        <p:txBody>
          <a:bodyPr>
            <a:noAutofit/>
          </a:bodyPr>
          <a:lstStyle>
            <a:lvl1pPr>
              <a:defRPr sz="2400" b="1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626100"/>
            <a:ext cx="3886200" cy="762000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478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9588" y="1162050"/>
            <a:ext cx="8177212" cy="44767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0"/>
            <a:ext cx="8229600" cy="5022490"/>
          </a:xfrm>
        </p:spPr>
        <p:txBody>
          <a:bodyPr/>
          <a:lstStyle>
            <a:lvl1pPr marL="228600" indent="-228600">
              <a:spcBef>
                <a:spcPts val="1800"/>
              </a:spcBef>
              <a:buSzPct val="80000"/>
              <a:defRPr/>
            </a:lvl1pPr>
            <a:lvl2pPr>
              <a:buClr>
                <a:schemeClr val="accent6"/>
              </a:buClr>
              <a:buSzPct val="80000"/>
              <a:buFont typeface="Arial" pitchFamily="34" charset="0"/>
              <a:buChar char="►"/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723900"/>
            <a:ext cx="8737600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>
            <a:off x="3525837" y="2192338"/>
            <a:ext cx="1819275" cy="69850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70866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381125"/>
            <a:ext cx="3935413" cy="1844675"/>
          </a:xfrm>
        </p:spPr>
        <p:txBody>
          <a:bodyPr/>
          <a:lstStyle>
            <a:lvl1pPr algn="l">
              <a:defRPr sz="32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124200"/>
            <a:ext cx="3935413" cy="1079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26200"/>
            <a:ext cx="7213600" cy="434975"/>
          </a:xfrm>
          <a:prstGeom prst="rect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76350"/>
            <a:ext cx="82296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6470650"/>
            <a:ext cx="182880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1" descr="veevalogo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16800" y="6423025"/>
            <a:ext cx="1562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Triangle 10"/>
          <p:cNvSpPr/>
          <p:nvPr/>
        </p:nvSpPr>
        <p:spPr>
          <a:xfrm>
            <a:off x="7204075" y="6415088"/>
            <a:ext cx="206375" cy="446087"/>
          </a:xfrm>
          <a:prstGeom prst="rtTriangle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0" y="0"/>
            <a:ext cx="9144000" cy="249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Parallelogram 14"/>
          <p:cNvSpPr/>
          <p:nvPr/>
        </p:nvSpPr>
        <p:spPr>
          <a:xfrm flipH="1" flipV="1">
            <a:off x="382588" y="1165225"/>
            <a:ext cx="8413750" cy="26988"/>
          </a:xfrm>
          <a:prstGeom prst="parallelogram">
            <a:avLst/>
          </a:prstGeom>
          <a:solidFill>
            <a:srgbClr val="F89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0" y="-6350"/>
            <a:ext cx="204788" cy="446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64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535738"/>
            <a:ext cx="71628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6858000" algn="r"/>
              </a:tabLst>
              <a:defRPr/>
            </a:pPr>
            <a:fld id="{2A8DC564-1BFA-4E70-B318-19BE1171AE8C}" type="slidenum">
              <a:rPr lang="en-US" sz="800">
                <a:solidFill>
                  <a:schemeClr val="bg1"/>
                </a:solidFill>
                <a:latin typeface="Arial" pitchFamily="34" charset="0"/>
              </a:rPr>
              <a:pPr>
                <a:tabLst>
                  <a:tab pos="6858000" algn="r"/>
                </a:tabLst>
                <a:defRPr/>
              </a:pPr>
              <a:t>‹#›</a:t>
            </a:fld>
            <a:r>
              <a:rPr lang="en-US" sz="800" dirty="0">
                <a:solidFill>
                  <a:schemeClr val="bg1"/>
                </a:solidFill>
                <a:latin typeface="Arial" pitchFamily="34" charset="0"/>
              </a:rPr>
              <a:t> 	 ©</a:t>
            </a:r>
            <a:r>
              <a:rPr lang="en-US" sz="800" dirty="0" smtClean="0">
                <a:solidFill>
                  <a:schemeClr val="bg1"/>
                </a:solidFill>
                <a:latin typeface="Arial" pitchFamily="34" charset="0"/>
              </a:rPr>
              <a:t>2011 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</a:rPr>
              <a:t>Veeva Systems</a:t>
            </a:r>
            <a:endParaRPr lang="en-US" sz="800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901246" y="6516158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Confidential Information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597" r:id="rId7"/>
    <p:sldLayoutId id="2147484598" r:id="rId8"/>
    <p:sldLayoutId id="2147484599" r:id="rId9"/>
    <p:sldLayoutId id="2147484606" r:id="rId10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Franklin Gothic Dem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Demi" pitchFamily="34" charset="0"/>
        </a:defRPr>
      </a:lvl9pPr>
    </p:titleStyle>
    <p:bodyStyle>
      <a:lvl1pPr marL="228600" indent="-228600" algn="l" rtl="0" eaLnBrk="0" fontAlgn="base" hangingPunct="0">
        <a:spcBef>
          <a:spcPts val="500"/>
        </a:spcBef>
        <a:spcAft>
          <a:spcPct val="0"/>
        </a:spcAft>
        <a:buSzPct val="85000"/>
        <a:buBlip>
          <a:blip r:embed="rId13"/>
        </a:buBlip>
        <a:defRPr sz="2000" b="1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14350" indent="-28575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SzPct val="85000"/>
        <a:buFont typeface="Arial" charset="0"/>
        <a:buChar char="►"/>
        <a:defRPr sz="2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7413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9699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–"/>
        <a:defRPr sz="1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198563" indent="-228600" algn="l" rtl="0" eaLnBrk="0" fontAlgn="base" hangingPunct="0">
        <a:spcBef>
          <a:spcPts val="500"/>
        </a:spcBef>
        <a:spcAft>
          <a:spcPct val="0"/>
        </a:spcAft>
        <a:buClr>
          <a:srgbClr val="F89700"/>
        </a:buClr>
        <a:buFont typeface="Arial" charset="0"/>
        <a:buChar char="»"/>
        <a:defRPr sz="1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724400" y="4359274"/>
            <a:ext cx="4171244" cy="1012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Veeva CLM Visibility Manager (V-CVM)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34844" y="5599290"/>
            <a:ext cx="3019392" cy="68721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Carol Jacobson, </a:t>
            </a:r>
          </a:p>
          <a:p>
            <a:pPr>
              <a:defRPr/>
            </a:pPr>
            <a:r>
              <a:rPr lang="en-US" dirty="0" smtClean="0"/>
              <a:t>Murugesh Naidu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Business Requirement</a:t>
            </a:r>
          </a:p>
          <a:p>
            <a:pPr>
              <a:defRPr/>
            </a:pPr>
            <a:r>
              <a:rPr lang="en-US" dirty="0"/>
              <a:t>Background &amp; Technical </a:t>
            </a:r>
            <a:r>
              <a:rPr lang="en-US" dirty="0" smtClean="0"/>
              <a:t>considerations</a:t>
            </a:r>
          </a:p>
          <a:p>
            <a:pPr>
              <a:defRPr/>
            </a:pPr>
            <a:r>
              <a:rPr lang="en-US" dirty="0" smtClean="0"/>
              <a:t>Proposed solution – Introducing CLM Visibility Manager!</a:t>
            </a:r>
          </a:p>
          <a:p>
            <a:pPr>
              <a:defRPr/>
            </a:pPr>
            <a:r>
              <a:rPr lang="en-US" dirty="0" smtClean="0"/>
              <a:t>Early Adopters</a:t>
            </a:r>
          </a:p>
          <a:p>
            <a:pPr>
              <a:defRPr/>
            </a:pPr>
            <a:r>
              <a:rPr lang="en-US" dirty="0" smtClean="0"/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Technical Considerations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CLM Presentation Objects have a Private OWD setting (in subject orgs) which means no one except the Owner has access to these at the outset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For groups with a pre-defined list of CLM Presentations, static Sharing rules will share CLM Presentations with groups based on business-defined criteria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For groups/users needing access to ALL presentations with the option for end users to have the ability to choose their specific visibilities to presentations, Veeva CLM Visibility Manager can be leveraged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Initial analysis indicates that this tool would satisfy an open requirement at Janssen.  This requirement is also in existence for an upcoming project for BI (MSLs)</a:t>
            </a:r>
          </a:p>
        </p:txBody>
      </p:sp>
    </p:spTree>
    <p:extLst>
      <p:ext uri="{BB962C8B-B14F-4D97-AF65-F5344CB8AC3E}">
        <p14:creationId xmlns:p14="http://schemas.microsoft.com/office/powerpoint/2010/main" val="159620215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Veeva CLM Visibility Manager (V-CVM)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>
          <a:xfrm>
            <a:off x="965200" y="1846263"/>
            <a:ext cx="7213600" cy="38830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979762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V-CVM Operational Overview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STEP1: Online, Users navigate to the V-CVM tab and choose the CLM Presentations they wish to see on (can use the embedded SAFARI browser in </a:t>
            </a:r>
            <a:r>
              <a:rPr lang="en-US" dirty="0" err="1" smtClean="0">
                <a:solidFill>
                  <a:srgbClr val="000000"/>
                </a:solidFill>
              </a:rPr>
              <a:t>iRep</a:t>
            </a:r>
            <a:r>
              <a:rPr lang="en-US" dirty="0" smtClean="0">
                <a:solidFill>
                  <a:srgbClr val="000000"/>
                </a:solidFill>
              </a:rPr>
              <a:t> to Go Online, however experience is different)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STEP 2: On </a:t>
            </a:r>
            <a:r>
              <a:rPr lang="en-US" dirty="0" err="1" smtClean="0">
                <a:solidFill>
                  <a:srgbClr val="000000"/>
                </a:solidFill>
              </a:rPr>
              <a:t>iRep</a:t>
            </a:r>
            <a:r>
              <a:rPr lang="en-US" dirty="0" smtClean="0">
                <a:solidFill>
                  <a:srgbClr val="000000"/>
                </a:solidFill>
              </a:rPr>
              <a:t>, Users navigate to Options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Database  Refresh Database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STEP 3: Access the Media via the Media button on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iRep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. They should now see the updated CLM content based on their selections </a:t>
            </a:r>
            <a:r>
              <a:rPr lang="en-US" smtClean="0">
                <a:solidFill>
                  <a:srgbClr val="000000"/>
                </a:solidFill>
                <a:sym typeface="Wingdings"/>
              </a:rPr>
              <a:t>in V-CVM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77526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Veeva CLM </a:t>
            </a:r>
            <a:r>
              <a:rPr lang="en-US" dirty="0" smtClean="0"/>
              <a:t>Visibility Manager </a:t>
            </a:r>
            <a:r>
              <a:rPr lang="en-US" dirty="0"/>
              <a:t>(V-</a:t>
            </a:r>
            <a:r>
              <a:rPr lang="en-US" dirty="0" smtClean="0"/>
              <a:t>CVM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V-CVM provides the ability to a user to see their current state of visibility for CLM presentations and update it according to their specific field use needs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It manifests itself as a simple </a:t>
            </a:r>
            <a:r>
              <a:rPr lang="en-US" dirty="0" err="1" smtClean="0">
                <a:solidFill>
                  <a:srgbClr val="000000"/>
                </a:solidFill>
              </a:rPr>
              <a:t>Salesforce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Visualforce</a:t>
            </a:r>
            <a:r>
              <a:rPr lang="en-US" dirty="0" smtClean="0">
                <a:solidFill>
                  <a:srgbClr val="000000"/>
                </a:solidFill>
              </a:rPr>
              <a:t> tab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Users having access to this tab and the </a:t>
            </a:r>
            <a:r>
              <a:rPr lang="en-US" dirty="0" err="1" smtClean="0">
                <a:solidFill>
                  <a:srgbClr val="000000"/>
                </a:solidFill>
              </a:rPr>
              <a:t>Visualforce</a:t>
            </a:r>
            <a:r>
              <a:rPr lang="en-US" dirty="0" smtClean="0">
                <a:solidFill>
                  <a:srgbClr val="000000"/>
                </a:solidFill>
              </a:rPr>
              <a:t> page will have access to this functionality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Access </a:t>
            </a:r>
            <a:r>
              <a:rPr lang="en-US" dirty="0">
                <a:solidFill>
                  <a:srgbClr val="000000"/>
                </a:solidFill>
              </a:rPr>
              <a:t>to V-</a:t>
            </a:r>
            <a:r>
              <a:rPr lang="en-US" dirty="0" smtClean="0">
                <a:solidFill>
                  <a:srgbClr val="000000"/>
                </a:solidFill>
              </a:rPr>
              <a:t>CVM can either be provided at a Profile level or an individual level (using a Permission Set)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V-CVM changes the Sharing structure of one or more CLM Presentations </a:t>
            </a:r>
            <a:r>
              <a:rPr lang="en-US" u="sng" dirty="0" smtClean="0">
                <a:solidFill>
                  <a:srgbClr val="000000"/>
                </a:solidFill>
              </a:rPr>
              <a:t>online only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– users must refresh database on </a:t>
            </a:r>
            <a:r>
              <a:rPr lang="en-US" dirty="0" err="1" smtClean="0">
                <a:solidFill>
                  <a:srgbClr val="000000"/>
                </a:solidFill>
              </a:rPr>
              <a:t>iRep</a:t>
            </a:r>
            <a:r>
              <a:rPr lang="en-US" dirty="0" smtClean="0">
                <a:solidFill>
                  <a:srgbClr val="000000"/>
                </a:solidFill>
              </a:rPr>
              <a:t> (until enhanced Sync is available) to effect changes offline</a:t>
            </a:r>
          </a:p>
        </p:txBody>
      </p:sp>
    </p:spTree>
    <p:extLst>
      <p:ext uri="{BB962C8B-B14F-4D97-AF65-F5344CB8AC3E}">
        <p14:creationId xmlns:p14="http://schemas.microsoft.com/office/powerpoint/2010/main" val="3309078938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Veeva CLM </a:t>
            </a:r>
            <a:r>
              <a:rPr lang="en-US" dirty="0" smtClean="0"/>
              <a:t>Visibility Manager </a:t>
            </a:r>
            <a:r>
              <a:rPr lang="en-US" dirty="0"/>
              <a:t>(V-</a:t>
            </a:r>
            <a:r>
              <a:rPr lang="en-US" dirty="0" smtClean="0"/>
              <a:t>CVM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7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V-CVM is custom </a:t>
            </a:r>
            <a:r>
              <a:rPr lang="en-US" dirty="0" err="1" smtClean="0"/>
              <a:t>Visualforce</a:t>
            </a:r>
            <a:r>
              <a:rPr lang="en-US" dirty="0" smtClean="0"/>
              <a:t> and Apex development effort</a:t>
            </a:r>
          </a:p>
          <a:p>
            <a:pPr>
              <a:defRPr/>
            </a:pPr>
            <a:r>
              <a:rPr lang="en-US" dirty="0" smtClean="0"/>
              <a:t>OWD for CLM Presentations cannot be Public Read/Write</a:t>
            </a:r>
          </a:p>
          <a:p>
            <a:pPr>
              <a:defRPr/>
            </a:pPr>
            <a:r>
              <a:rPr lang="en-US" dirty="0" smtClean="0"/>
              <a:t>Estimated LOE is about 40-60 hours for DTDD (</a:t>
            </a:r>
            <a:r>
              <a:rPr lang="en-US" dirty="0" err="1" smtClean="0"/>
              <a:t>Dev</a:t>
            </a:r>
            <a:r>
              <a:rPr lang="en-US" dirty="0" smtClean="0"/>
              <a:t>, Test, Document, Deploy) of the base solution as described in previous slides</a:t>
            </a:r>
          </a:p>
          <a:p>
            <a:pPr>
              <a:defRPr/>
            </a:pPr>
            <a:r>
              <a:rPr lang="en-US" dirty="0" smtClean="0"/>
              <a:t>V-CVM can be further customized based on final business requirements (for </a:t>
            </a:r>
            <a:r>
              <a:rPr lang="en-US" dirty="0" err="1" smtClean="0"/>
              <a:t>eg</a:t>
            </a:r>
            <a:r>
              <a:rPr lang="en-US" dirty="0" smtClean="0"/>
              <a:t>: specify a criteria using </a:t>
            </a:r>
            <a:r>
              <a:rPr lang="en-US" dirty="0" err="1" smtClean="0"/>
              <a:t>config</a:t>
            </a:r>
            <a:r>
              <a:rPr lang="en-US" dirty="0" smtClean="0"/>
              <a:t> to make only certain CLM presentations available rather than all; send out notifications to admin 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9442313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43058773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eeva">
  <a:themeElements>
    <a:clrScheme name="Veeva Presentatio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07F83"/>
      </a:accent5>
      <a:accent6>
        <a:srgbClr val="F89700"/>
      </a:accent6>
      <a:hlink>
        <a:srgbClr val="0000FF"/>
      </a:hlink>
      <a:folHlink>
        <a:srgbClr val="800080"/>
      </a:folHlink>
    </a:clrScheme>
    <a:fontScheme name="Veeva Presentati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02_2010 Veeva Template</Template>
  <TotalTime>21017</TotalTime>
  <Words>477</Words>
  <Application>Microsoft Macintosh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Veeva</vt:lpstr>
      <vt:lpstr>Veeva CLM Visibility Manager (V-CVM)</vt:lpstr>
      <vt:lpstr>Agenda</vt:lpstr>
      <vt:lpstr>Background &amp; Technical Considerations</vt:lpstr>
      <vt:lpstr>Veeva CLM Visibility Manager (V-CVM)</vt:lpstr>
      <vt:lpstr>V-CVM Operational Overview</vt:lpstr>
      <vt:lpstr>Veeva CLM Visibility Manager (V-CVM)</vt:lpstr>
      <vt:lpstr>Veeva CLM Visibility Manager (V-CVM)</vt:lpstr>
      <vt:lpstr>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Services</dc:title>
  <dc:creator>Lenovo User</dc:creator>
  <cp:lastModifiedBy>Murugesh Naidu</cp:lastModifiedBy>
  <cp:revision>368</cp:revision>
  <dcterms:created xsi:type="dcterms:W3CDTF">2010-03-08T15:10:01Z</dcterms:created>
  <dcterms:modified xsi:type="dcterms:W3CDTF">2013-03-25T15:48:08Z</dcterms:modified>
</cp:coreProperties>
</file>