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7" r:id="rId2"/>
    <p:sldId id="268" r:id="rId3"/>
    <p:sldId id="266" r:id="rId4"/>
    <p:sldId id="291" r:id="rId5"/>
    <p:sldId id="292" r:id="rId6"/>
    <p:sldId id="293" r:id="rId7"/>
    <p:sldId id="294" r:id="rId8"/>
    <p:sldId id="295" r:id="rId9"/>
    <p:sldId id="296" r:id="rId10"/>
    <p:sldId id="297" r:id="rId11"/>
    <p:sldId id="298" r:id="rId12"/>
    <p:sldId id="270" r:id="rId13"/>
    <p:sldId id="309" r:id="rId14"/>
    <p:sldId id="310" r:id="rId15"/>
    <p:sldId id="272" r:id="rId16"/>
    <p:sldId id="273" r:id="rId17"/>
    <p:sldId id="304" r:id="rId18"/>
    <p:sldId id="302" r:id="rId19"/>
    <p:sldId id="275" r:id="rId20"/>
    <p:sldId id="277" r:id="rId21"/>
    <p:sldId id="276" r:id="rId22"/>
    <p:sldId id="279" r:id="rId23"/>
    <p:sldId id="280" r:id="rId24"/>
    <p:sldId id="281" r:id="rId25"/>
    <p:sldId id="282" r:id="rId26"/>
    <p:sldId id="284" r:id="rId27"/>
    <p:sldId id="283" r:id="rId28"/>
    <p:sldId id="285" r:id="rId29"/>
    <p:sldId id="286" r:id="rId30"/>
    <p:sldId id="287" r:id="rId31"/>
    <p:sldId id="288" r:id="rId32"/>
    <p:sldId id="289" r:id="rId33"/>
    <p:sldId id="31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070" autoAdjust="0"/>
  </p:normalViewPr>
  <p:slideViewPr>
    <p:cSldViewPr>
      <p:cViewPr varScale="1">
        <p:scale>
          <a:sx n="64" d="100"/>
          <a:sy n="64" d="100"/>
        </p:scale>
        <p:origin x="-78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13652-46D8-4F9D-89F9-C6D2629AEBF4}" type="datetimeFigureOut">
              <a:rPr lang="en-US" smtClean="0"/>
              <a:pPr/>
              <a:t>8/2/2017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0DBB5B-184E-4202-86FA-F20C389D842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https://databricks.com/product/pricing/instance-types</a:t>
            </a:r>
            <a:endParaRPr lang="en-US" dirty="0"/>
          </a:p>
        </p:txBody>
      </p:sp>
      <p:sp>
        <p:nvSpPr>
          <p:cNvPr id="4" name="Slide Number Placeholder 3"/>
          <p:cNvSpPr>
            <a:spLocks noGrp="1"/>
          </p:cNvSpPr>
          <p:nvPr>
            <p:ph type="sldNum" sz="quarter" idx="10"/>
          </p:nvPr>
        </p:nvSpPr>
        <p:spPr/>
        <p:txBody>
          <a:bodyPr/>
          <a:lstStyle/>
          <a:p>
            <a:fld id="{D5C0DC5D-C856-428A-8163-A63D47308E00}" type="slidenum">
              <a:rPr lang="en-US" smtClean="0"/>
              <a:pPr/>
              <a:t>13</a:t>
            </a:fld>
            <a:endParaRPr lang="en-US" dirty="0"/>
          </a:p>
        </p:txBody>
      </p:sp>
    </p:spTree>
    <p:extLst>
      <p:ext uri="{BB962C8B-B14F-4D97-AF65-F5344CB8AC3E}">
        <p14:creationId xmlns:p14="http://schemas.microsoft.com/office/powerpoint/2010/main" xmlns="" val="226670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3793C-A8E7-43B3-9421-155827691E20}" type="datetimeFigureOut">
              <a:rPr lang="en-US" smtClean="0"/>
              <a:pPr/>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04169F-F521-419F-A713-9DF20EA7EB7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3793C-A8E7-43B3-9421-155827691E20}" type="datetimeFigureOut">
              <a:rPr lang="en-US" smtClean="0"/>
              <a:pPr/>
              <a:t>8/2/2017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4169F-F521-419F-A713-9DF20EA7EB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spark-summit.org/2017/wp-content/uploads/sites/16/2017/03/databricks-logo.png" TargetMode="External"/><Relationship Id="rId4" Type="http://schemas.openxmlformats.org/officeDocument/2006/relationships/hyperlink" Target="https://spark.apache.org/images/spark-logo-trademark.png"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www.agildata.com/apache-spark-cluster-managers-yarn-mesos-or-standalon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lideshare.net/databricks/jump-start-with-apache-spark-20-on-databrick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ommunity.cloud.databrick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ommunity.cloud.databricks.com/"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community.cloud.databricks.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unity.cloud.databricks.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community.cloud.databricks.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lideshare.net/abhishekcreate/2016-spark-surve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lideshare.net/databricks/spark-summit-east-2017-matei-zaharia-keynote-trends-for-big-data-and-apache-spark-in-2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lideshare.net/databricks/jump-start-with-apache-spark-20-on-databrick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y7KQcwK2w9I"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hyperlink" Target="http://vision.cloudera.com/mapreduce-spark/"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vision.cloudera.com/mapreduce-spar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lideshare.net/databricks/spark-summit-east-2017-matei-zaharia-keynote-trends-for-big-data-and-apache-spark-in-2017"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vision.cloudera.com/mapreduce-spark/"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slideshare.net/databricks/2015-0317-scala-day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vtxwXSGl9V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ommunity.cloud.databricks.com/?o=718763304576502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hyperlink" Target="https://www.slideshare.net/abhishekcreate/2016-spark-survey"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y7KQcwK2w9I"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spark.apache.org/streaming/" TargetMode="External"/><Relationship Id="rId4" Type="http://schemas.openxmlformats.org/officeDocument/2006/relationships/hyperlink" Target="https://www.youtube.com/watch?v=KspReT2Jje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atabricks.com/blog/2016/07/28/structured-streaming-in-apache-spark.html" TargetMode="Externa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pulse/future-apache-spark-rodrigo-river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www.youtube.com/watch?v=KspReT2Jje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slideshare.net/databricks/unified-big-data-processing-with-apache-spark-qcon-2014"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eshare.net/abhishekcreate/2016-spark-survey"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courses.cognitiveclass.ai/courses/course-v1:BigDataUniversity+RP0105EN+2016/info" TargetMode="External"/><Relationship Id="rId13" Type="http://schemas.openxmlformats.org/officeDocument/2006/relationships/hyperlink" Target="https://github.com/yaowser/learn-spark" TargetMode="External"/><Relationship Id="rId3" Type="http://schemas.openxmlformats.org/officeDocument/2006/relationships/hyperlink" Target="https://www.lynda.com/Hadoop-tutorials/Extending-Hadoop-Data-Science-Streaming-Spark-Storm-Kafka/516574-2.html" TargetMode="External"/><Relationship Id="rId7" Type="http://schemas.openxmlformats.org/officeDocument/2006/relationships/hyperlink" Target="https://courses.cognitiveclass.ai/courses/course-v1:BigDataUniversity+BD0223EN+2016/info" TargetMode="External"/><Relationship Id="rId12" Type="http://schemas.openxmlformats.org/officeDocument/2006/relationships/hyperlink" Target="https://github.com/databricks/Spark-The-Definitive-Guide" TargetMode="External"/><Relationship Id="rId2" Type="http://schemas.openxmlformats.org/officeDocument/2006/relationships/hyperlink" Target="https://www.lynda.com/Apache-Spark-tutorials/Apache-Spark-Essential-Training/550568-2.html" TargetMode="External"/><Relationship Id="rId1" Type="http://schemas.openxmlformats.org/officeDocument/2006/relationships/slideLayout" Target="../slideLayouts/slideLayout2.xml"/><Relationship Id="rId6" Type="http://schemas.openxmlformats.org/officeDocument/2006/relationships/hyperlink" Target="https://courses.cognitiveclass.ai/courses/course-v1:BigDataUniversity+TMP0105EN+2016/info" TargetMode="External"/><Relationship Id="rId11" Type="http://schemas.openxmlformats.org/officeDocument/2006/relationships/hyperlink" Target="https://docs.databricks.com/spark/latest/training/index.html" TargetMode="External"/><Relationship Id="rId5" Type="http://schemas.openxmlformats.org/officeDocument/2006/relationships/hyperlink" Target="https://courses.cognitiveclass.ai/courses/course-v1:BigDataUniversity+BD0212EN+2016/info" TargetMode="External"/><Relationship Id="rId10" Type="http://schemas.openxmlformats.org/officeDocument/2006/relationships/hyperlink" Target="http://shop.oreilly.com/product/0636920034957.do" TargetMode="External"/><Relationship Id="rId4" Type="http://schemas.openxmlformats.org/officeDocument/2006/relationships/hyperlink" Target="https://courses.cognitiveclass.ai/courses/course-v1:BigDataUniversity+BD0211EN+2016/info" TargetMode="External"/><Relationship Id="rId9" Type="http://schemas.openxmlformats.org/officeDocument/2006/relationships/hyperlink" Target="http://go.databricks.com/definitive-guide-apache-spark"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kdnuggets.com/2016/03/top-spark-ecosystem-project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databricks.com/spark/latest/spark-sql/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bricks.com/blog/2016/07/28/structured-streaming-in-apache-spark.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ark.apache.org/docs/2.2.0/ml-guid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ark.apache.org/docs/2.2.0/graphx-programming-guide.html" TargetMode="External"/><Relationship Id="rId2" Type="http://schemas.openxmlformats.org/officeDocument/2006/relationships/hyperlink" Target="http://mathworld.wolfram.com/VertexDegree.html" TargetMode="Externa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2" Type="http://schemas.openxmlformats.org/officeDocument/2006/relationships/hyperlink" Target="https://databricks.com/blog/2015/07/28/using-3rd-party-libraries-in-databricks-apache-spark-packages-and-maven-librari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Apache Spark 2.1 Tutorial via Databricks Community Edition</a:t>
            </a:r>
            <a:endParaRPr lang="en-US" dirty="0"/>
          </a:p>
        </p:txBody>
      </p:sp>
      <p:sp>
        <p:nvSpPr>
          <p:cNvPr id="3" name="Subtitle 2"/>
          <p:cNvSpPr>
            <a:spLocks noGrp="1"/>
          </p:cNvSpPr>
          <p:nvPr>
            <p:ph type="subTitle" idx="1"/>
          </p:nvPr>
        </p:nvSpPr>
        <p:spPr/>
        <p:txBody>
          <a:bodyPr>
            <a:normAutofit fontScale="92500"/>
          </a:bodyPr>
          <a:lstStyle/>
          <a:p>
            <a:r>
              <a:rPr lang="en-US" dirty="0">
                <a:solidFill>
                  <a:sysClr val="windowText" lastClr="000000"/>
                </a:solidFill>
              </a:rPr>
              <a:t>Yao Yao and Mooyoung </a:t>
            </a:r>
            <a:r>
              <a:rPr lang="en-US" dirty="0" smtClean="0">
                <a:solidFill>
                  <a:sysClr val="windowText" lastClr="000000"/>
                </a:solidFill>
              </a:rPr>
              <a:t>Lee</a:t>
            </a:r>
          </a:p>
          <a:p>
            <a:endParaRPr lang="en-US" dirty="0">
              <a:solidFill>
                <a:sysClr val="windowText" lastClr="000000"/>
              </a:solidFill>
            </a:endParaRPr>
          </a:p>
          <a:p>
            <a:r>
              <a:rPr lang="en-US" dirty="0" smtClean="0">
                <a:solidFill>
                  <a:sysClr val="windowText" lastClr="000000"/>
                </a:solidFill>
              </a:rPr>
              <a:t>MSDS7330-403-Teaching-Presentation</a:t>
            </a:r>
            <a:endParaRPr lang="en-US" dirty="0">
              <a:solidFill>
                <a:sysClr val="windowText" lastClr="000000"/>
              </a:solidFill>
            </a:endParaRPr>
          </a:p>
        </p:txBody>
      </p:sp>
      <p:pic>
        <p:nvPicPr>
          <p:cNvPr id="4" name="Picture 1"/>
          <p:cNvPicPr>
            <a:picLocks noChangeAspect="1" noChangeArrowheads="1"/>
          </p:cNvPicPr>
          <p:nvPr/>
        </p:nvPicPr>
        <p:blipFill>
          <a:blip r:embed="rId2" cstate="print"/>
          <a:srcRect/>
          <a:stretch>
            <a:fillRect/>
          </a:stretch>
        </p:blipFill>
        <p:spPr bwMode="auto">
          <a:xfrm>
            <a:off x="6668348" y="1"/>
            <a:ext cx="2475651" cy="1295399"/>
          </a:xfrm>
          <a:prstGeom prst="rect">
            <a:avLst/>
          </a:prstGeom>
          <a:noFill/>
          <a:ln w="9525">
            <a:noFill/>
            <a:miter lim="800000"/>
            <a:headEnd/>
            <a:tailEnd/>
          </a:ln>
        </p:spPr>
      </p:pic>
      <p:pic>
        <p:nvPicPr>
          <p:cNvPr id="5" name="Picture 7"/>
          <p:cNvPicPr>
            <a:picLocks noChangeAspect="1"/>
          </p:cNvPicPr>
          <p:nvPr/>
        </p:nvPicPr>
        <p:blipFill rotWithShape="1">
          <a:blip r:embed="rId3" cstate="print">
            <a:extLst>
              <a:ext uri="{28A0092B-C50C-407E-A947-70E740481C1C}">
                <a14:useLocalDpi xmlns:a14="http://schemas.microsoft.com/office/drawing/2010/main" xmlns="" val="0"/>
              </a:ext>
            </a:extLst>
          </a:blip>
          <a:srcRect t="8039" b="-589"/>
          <a:stretch/>
        </p:blipFill>
        <p:spPr bwMode="auto">
          <a:xfrm>
            <a:off x="0" y="0"/>
            <a:ext cx="2743200" cy="1438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0" y="6211669"/>
            <a:ext cx="9144000" cy="646331"/>
          </a:xfrm>
          <a:prstGeom prst="rect">
            <a:avLst/>
          </a:prstGeom>
        </p:spPr>
        <p:txBody>
          <a:bodyPr wrap="square">
            <a:spAutoFit/>
          </a:bodyPr>
          <a:lstStyle/>
          <a:p>
            <a:r>
              <a:rPr lang="en-US" dirty="0" smtClean="0">
                <a:hlinkClick r:id="rId4"/>
              </a:rPr>
              <a:t>https://spark.apache.org/images/spark-logo-trademark.png</a:t>
            </a:r>
            <a:endParaRPr lang="en-US" dirty="0" smtClean="0"/>
          </a:p>
          <a:p>
            <a:r>
              <a:rPr lang="en-US" dirty="0" smtClean="0">
                <a:hlinkClick r:id="rId5"/>
              </a:rPr>
              <a:t>https://spark-summit.org/2017/wp-content/uploads/sites/16/2017/03/databricks-logo.png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Manager</a:t>
            </a:r>
            <a:endParaRPr lang="en-US" dirty="0"/>
          </a:p>
        </p:txBody>
      </p:sp>
      <p:sp>
        <p:nvSpPr>
          <p:cNvPr id="3" name="Content Placeholder 2"/>
          <p:cNvSpPr>
            <a:spLocks noGrp="1"/>
          </p:cNvSpPr>
          <p:nvPr>
            <p:ph idx="1"/>
          </p:nvPr>
        </p:nvSpPr>
        <p:spPr/>
        <p:txBody>
          <a:bodyPr/>
          <a:lstStyle/>
          <a:p>
            <a:r>
              <a:rPr lang="en-US" dirty="0" smtClean="0"/>
              <a:t>Current tutorial uses online Databricks cluster manager. Spark can also run with Hadoop’s YARN, Mesos, or as a stand alone</a:t>
            </a:r>
            <a:endParaRPr lang="en-US" dirty="0"/>
          </a:p>
        </p:txBody>
      </p:sp>
      <p:grpSp>
        <p:nvGrpSpPr>
          <p:cNvPr id="23" name="Group 22"/>
          <p:cNvGrpSpPr/>
          <p:nvPr/>
        </p:nvGrpSpPr>
        <p:grpSpPr>
          <a:xfrm>
            <a:off x="1181100" y="3276600"/>
            <a:ext cx="6781800" cy="3162300"/>
            <a:chOff x="1447800" y="2514600"/>
            <a:chExt cx="6781800" cy="3162300"/>
          </a:xfrm>
        </p:grpSpPr>
        <p:sp>
          <p:nvSpPr>
            <p:cNvPr id="24" name="Rectangle 23"/>
            <p:cNvSpPr/>
            <p:nvPr/>
          </p:nvSpPr>
          <p:spPr>
            <a:xfrm>
              <a:off x="1447800" y="3429000"/>
              <a:ext cx="67818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Core API</a:t>
              </a:r>
            </a:p>
            <a:p>
              <a:pPr algn="ctr"/>
              <a:endParaRPr lang="en-US" dirty="0" smtClean="0"/>
            </a:p>
            <a:p>
              <a:pPr algn="ctr"/>
              <a:endParaRPr lang="en-US" dirty="0"/>
            </a:p>
            <a:p>
              <a:pPr algn="ctr"/>
              <a:endParaRPr lang="en-US" dirty="0"/>
            </a:p>
          </p:txBody>
        </p:sp>
        <p:sp>
          <p:nvSpPr>
            <p:cNvPr id="25" name="Rectangle 24"/>
            <p:cNvSpPr/>
            <p:nvPr/>
          </p:nvSpPr>
          <p:spPr>
            <a:xfrm>
              <a:off x="14478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SQL + DataFrames</a:t>
              </a:r>
            </a:p>
          </p:txBody>
        </p:sp>
        <p:sp>
          <p:nvSpPr>
            <p:cNvPr id="26" name="Rectangle 25"/>
            <p:cNvSpPr/>
            <p:nvPr/>
          </p:nvSpPr>
          <p:spPr>
            <a:xfrm>
              <a:off x="28194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p:txBody>
        </p:sp>
        <p:sp>
          <p:nvSpPr>
            <p:cNvPr id="27" name="Rectangle 26"/>
            <p:cNvSpPr/>
            <p:nvPr/>
          </p:nvSpPr>
          <p:spPr>
            <a:xfrm>
              <a:off x="41910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MLlib</a:t>
              </a:r>
            </a:p>
          </p:txBody>
        </p:sp>
        <p:sp>
          <p:nvSpPr>
            <p:cNvPr id="28" name="Rectangle 27"/>
            <p:cNvSpPr/>
            <p:nvPr/>
          </p:nvSpPr>
          <p:spPr>
            <a:xfrm>
              <a:off x="55626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GraphX</a:t>
              </a:r>
            </a:p>
          </p:txBody>
        </p:sp>
        <p:sp>
          <p:nvSpPr>
            <p:cNvPr id="29" name="Rectangle 28"/>
            <p:cNvSpPr/>
            <p:nvPr/>
          </p:nvSpPr>
          <p:spPr>
            <a:xfrm>
              <a:off x="69342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 Packages</a:t>
              </a:r>
            </a:p>
          </p:txBody>
        </p:sp>
        <p:sp>
          <p:nvSpPr>
            <p:cNvPr id="30" name="Rectangle 29"/>
            <p:cNvSpPr/>
            <p:nvPr/>
          </p:nvSpPr>
          <p:spPr>
            <a:xfrm>
              <a:off x="14478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p>
          </p:txBody>
        </p:sp>
        <p:sp>
          <p:nvSpPr>
            <p:cNvPr id="31" name="Rectangle 30"/>
            <p:cNvSpPr/>
            <p:nvPr/>
          </p:nvSpPr>
          <p:spPr>
            <a:xfrm>
              <a:off x="28194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p>
          </p:txBody>
        </p:sp>
        <p:sp>
          <p:nvSpPr>
            <p:cNvPr id="32" name="Rectangle 31"/>
            <p:cNvSpPr/>
            <p:nvPr/>
          </p:nvSpPr>
          <p:spPr>
            <a:xfrm>
              <a:off x="41910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p>
          </p:txBody>
        </p:sp>
        <p:sp>
          <p:nvSpPr>
            <p:cNvPr id="33" name="Rectangle 32"/>
            <p:cNvSpPr/>
            <p:nvPr/>
          </p:nvSpPr>
          <p:spPr>
            <a:xfrm>
              <a:off x="55626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a:t>
              </a:r>
            </a:p>
          </p:txBody>
        </p:sp>
        <p:sp>
          <p:nvSpPr>
            <p:cNvPr id="34" name="Rectangle 33"/>
            <p:cNvSpPr/>
            <p:nvPr/>
          </p:nvSpPr>
          <p:spPr>
            <a:xfrm>
              <a:off x="69342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p:txBody>
        </p:sp>
        <p:sp>
          <p:nvSpPr>
            <p:cNvPr id="35" name="Rectangle 34"/>
            <p:cNvSpPr/>
            <p:nvPr/>
          </p:nvSpPr>
          <p:spPr>
            <a:xfrm>
              <a:off x="6553200" y="4953000"/>
              <a:ext cx="16764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Databricks</a:t>
              </a:r>
              <a:endParaRPr lang="en-US" dirty="0"/>
            </a:p>
          </p:txBody>
        </p:sp>
        <p:sp>
          <p:nvSpPr>
            <p:cNvPr id="36" name="Rectangle 35"/>
            <p:cNvSpPr/>
            <p:nvPr/>
          </p:nvSpPr>
          <p:spPr>
            <a:xfrm>
              <a:off x="14478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endParaRPr lang="en-US" dirty="0"/>
            </a:p>
          </p:txBody>
        </p:sp>
        <p:sp>
          <p:nvSpPr>
            <p:cNvPr id="37" name="Rectangle 36"/>
            <p:cNvSpPr/>
            <p:nvPr/>
          </p:nvSpPr>
          <p:spPr>
            <a:xfrm>
              <a:off x="48514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Mesos</a:t>
              </a:r>
              <a:endParaRPr lang="en-US" dirty="0"/>
            </a:p>
          </p:txBody>
        </p:sp>
        <p:sp>
          <p:nvSpPr>
            <p:cNvPr id="38" name="Rectangle 37"/>
            <p:cNvSpPr/>
            <p:nvPr/>
          </p:nvSpPr>
          <p:spPr>
            <a:xfrm>
              <a:off x="31496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 Alone</a:t>
              </a:r>
              <a:endParaRPr lang="en-US" dirty="0"/>
            </a:p>
          </p:txBody>
        </p:sp>
      </p:grpSp>
      <p:sp>
        <p:nvSpPr>
          <p:cNvPr id="39" name="Rectangle 38"/>
          <p:cNvSpPr/>
          <p:nvPr/>
        </p:nvSpPr>
        <p:spPr>
          <a:xfrm>
            <a:off x="0" y="6488668"/>
            <a:ext cx="9144000" cy="369332"/>
          </a:xfrm>
          <a:prstGeom prst="rect">
            <a:avLst/>
          </a:prstGeom>
        </p:spPr>
        <p:txBody>
          <a:bodyPr wrap="square">
            <a:spAutoFit/>
          </a:bodyPr>
          <a:lstStyle/>
          <a:p>
            <a:r>
              <a:rPr lang="en-US" dirty="0" smtClean="0">
                <a:hlinkClick r:id="rId2"/>
              </a:rPr>
              <a:t>http://www.agildata.com/apache-spark-cluster-managers-yarn-mesos-or-standalone/</a:t>
            </a:r>
            <a:endParaRPr lang="en-US" dirty="0"/>
          </a:p>
        </p:txBody>
      </p:sp>
      <p:sp>
        <p:nvSpPr>
          <p:cNvPr id="40" name="Rectangle 39"/>
          <p:cNvSpPr/>
          <p:nvPr/>
        </p:nvSpPr>
        <p:spPr>
          <a:xfrm>
            <a:off x="6248400" y="5715000"/>
            <a:ext cx="1752600" cy="762000"/>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2" cstate="print"/>
          <a:srcRect/>
          <a:stretch>
            <a:fillRect/>
          </a:stretch>
        </p:blipFill>
        <p:spPr bwMode="auto">
          <a:xfrm>
            <a:off x="990600" y="2543175"/>
            <a:ext cx="7189787" cy="40862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Unified Analytics Integrations</a:t>
            </a:r>
            <a:endParaRPr lang="en-US" dirty="0"/>
          </a:p>
        </p:txBody>
      </p:sp>
      <p:sp>
        <p:nvSpPr>
          <p:cNvPr id="3" name="Content Placeholder 2"/>
          <p:cNvSpPr>
            <a:spLocks noGrp="1"/>
          </p:cNvSpPr>
          <p:nvPr>
            <p:ph idx="1"/>
          </p:nvPr>
        </p:nvSpPr>
        <p:spPr/>
        <p:txBody>
          <a:bodyPr/>
          <a:lstStyle/>
          <a:p>
            <a:r>
              <a:rPr lang="en-US" dirty="0" smtClean="0"/>
              <a:t>Can be integrated with diverse environments, applications, and data sources</a:t>
            </a:r>
            <a:endParaRPr lang="en-US" dirty="0"/>
          </a:p>
        </p:txBody>
      </p:sp>
      <p:sp>
        <p:nvSpPr>
          <p:cNvPr id="39" name="Rectangle 38"/>
          <p:cNvSpPr/>
          <p:nvPr/>
        </p:nvSpPr>
        <p:spPr>
          <a:xfrm>
            <a:off x="0" y="6488668"/>
            <a:ext cx="9144000" cy="369332"/>
          </a:xfrm>
          <a:prstGeom prst="rect">
            <a:avLst/>
          </a:prstGeom>
        </p:spPr>
        <p:txBody>
          <a:bodyPr wrap="square">
            <a:spAutoFit/>
          </a:bodyPr>
          <a:lstStyle/>
          <a:p>
            <a:r>
              <a:rPr lang="en-US" dirty="0" smtClean="0">
                <a:hlinkClick r:id="rId3"/>
              </a:rPr>
              <a:t>https://www.slideshare.net/databricks/jump-start-with-apache-spark-20-on-databricks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on Databricks</a:t>
            </a:r>
            <a:endParaRPr lang="en-US" dirty="0"/>
          </a:p>
        </p:txBody>
      </p:sp>
      <p:sp>
        <p:nvSpPr>
          <p:cNvPr id="3" name="Content Placeholder 2"/>
          <p:cNvSpPr>
            <a:spLocks noGrp="1"/>
          </p:cNvSpPr>
          <p:nvPr>
            <p:ph idx="1"/>
          </p:nvPr>
        </p:nvSpPr>
        <p:spPr>
          <a:xfrm>
            <a:off x="457200" y="1600200"/>
            <a:ext cx="8686800" cy="5257800"/>
          </a:xfrm>
        </p:spPr>
        <p:txBody>
          <a:bodyPr>
            <a:normAutofit fontScale="85000" lnSpcReduction="10000"/>
          </a:bodyPr>
          <a:lstStyle/>
          <a:p>
            <a:pPr marL="514350" indent="-514350">
              <a:buFont typeface="+mj-lt"/>
              <a:buAutoNum type="arabicPeriod"/>
            </a:pPr>
            <a:r>
              <a:rPr lang="en-US" dirty="0" smtClean="0"/>
              <a:t>Go to </a:t>
            </a:r>
            <a:r>
              <a:rPr lang="en-US" dirty="0" smtClean="0">
                <a:hlinkClick r:id="rId2"/>
              </a:rPr>
              <a:t>http://community.cloud.databricks.com/</a:t>
            </a:r>
            <a:endParaRPr lang="en-US" dirty="0" smtClean="0"/>
          </a:p>
          <a:p>
            <a:pPr marL="514350" indent="-514350">
              <a:buFont typeface="+mj-lt"/>
              <a:buAutoNum type="arabicPeriod"/>
            </a:pPr>
            <a:r>
              <a:rPr lang="en-US" dirty="0" smtClean="0"/>
              <a:t>Create a free community account (No computing fees)</a:t>
            </a:r>
          </a:p>
          <a:p>
            <a:pPr marL="514350" indent="-514350">
              <a:buFont typeface="+mj-lt"/>
              <a:buAutoNum type="arabicPeriod"/>
            </a:pPr>
            <a:r>
              <a:rPr lang="en-US" dirty="0" smtClean="0"/>
              <a:t>Create a cluster and select the Spark version</a:t>
            </a:r>
          </a:p>
          <a:p>
            <a:pPr marL="514350" indent="-514350">
              <a:buFont typeface="+mj-lt"/>
              <a:buAutoNum type="arabicPeriod"/>
            </a:pPr>
            <a:r>
              <a:rPr lang="en-US" dirty="0" smtClean="0"/>
              <a:t>Create a notebook and select programming language</a:t>
            </a:r>
          </a:p>
          <a:p>
            <a:pPr marL="514350" indent="-514350">
              <a:buFont typeface="+mj-lt"/>
              <a:buAutoNum type="arabicPeriod"/>
            </a:pPr>
            <a:r>
              <a:rPr lang="en-US" dirty="0" smtClean="0"/>
              <a:t>To change languages within a cell:</a:t>
            </a:r>
          </a:p>
          <a:p>
            <a:pPr lvl="1"/>
            <a:r>
              <a:rPr lang="en-US" dirty="0" smtClean="0">
                <a:solidFill>
                  <a:srgbClr val="0070C0"/>
                </a:solidFill>
              </a:rPr>
              <a:t>%scala</a:t>
            </a:r>
            <a:r>
              <a:rPr lang="en-US" dirty="0" smtClean="0"/>
              <a:t> for scala</a:t>
            </a:r>
          </a:p>
          <a:p>
            <a:pPr lvl="1"/>
            <a:r>
              <a:rPr lang="en-US" dirty="0" smtClean="0">
                <a:solidFill>
                  <a:srgbClr val="0070C0"/>
                </a:solidFill>
              </a:rPr>
              <a:t>%sql </a:t>
            </a:r>
            <a:r>
              <a:rPr lang="en-US" dirty="0" smtClean="0"/>
              <a:t>for sql</a:t>
            </a:r>
          </a:p>
          <a:p>
            <a:pPr lvl="1"/>
            <a:r>
              <a:rPr lang="en-US" dirty="0" smtClean="0">
                <a:solidFill>
                  <a:srgbClr val="0070C0"/>
                </a:solidFill>
              </a:rPr>
              <a:t>%r</a:t>
            </a:r>
            <a:r>
              <a:rPr lang="en-US" dirty="0" smtClean="0"/>
              <a:t> for r</a:t>
            </a:r>
          </a:p>
          <a:p>
            <a:pPr lvl="1"/>
            <a:r>
              <a:rPr lang="en-US" dirty="0" smtClean="0">
                <a:solidFill>
                  <a:srgbClr val="0070C0"/>
                </a:solidFill>
              </a:rPr>
              <a:t>%python </a:t>
            </a:r>
            <a:r>
              <a:rPr lang="en-US" dirty="0" smtClean="0"/>
              <a:t>for python</a:t>
            </a:r>
          </a:p>
          <a:p>
            <a:pPr lvl="1"/>
            <a:r>
              <a:rPr lang="en-US" dirty="0" smtClean="0">
                <a:solidFill>
                  <a:srgbClr val="0070C0"/>
                </a:solidFill>
              </a:rPr>
              <a:t>%md </a:t>
            </a:r>
            <a:r>
              <a:rPr lang="en-US" dirty="0" smtClean="0"/>
              <a:t>for markdown</a:t>
            </a:r>
            <a:endParaRPr lang="en-US" dirty="0"/>
          </a:p>
          <a:p>
            <a:r>
              <a:rPr lang="en-US" dirty="0" smtClean="0"/>
              <a:t>Able to purchase multiple clusters for running parallel jobs</a:t>
            </a:r>
          </a:p>
          <a:p>
            <a:r>
              <a:rPr lang="en-US" dirty="0" smtClean="0"/>
              <a:t>Mitigates load time and frees up your local machine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clrChange>
              <a:clrFrom>
                <a:srgbClr val="FFFFFF"/>
              </a:clrFrom>
              <a:clrTo>
                <a:srgbClr val="FFFFFF">
                  <a:alpha val="0"/>
                </a:srgbClr>
              </a:clrTo>
            </a:clrChange>
          </a:blip>
          <a:srcRect l="19214" t="9296" r="19786" b="21078"/>
          <a:stretch/>
        </p:blipFill>
        <p:spPr>
          <a:xfrm>
            <a:off x="366714" y="0"/>
            <a:ext cx="8319220" cy="6858000"/>
          </a:xfrm>
          <a:prstGeom prst="rect">
            <a:avLst/>
          </a:prstGeom>
        </p:spPr>
      </p:pic>
      <p:cxnSp>
        <p:nvCxnSpPr>
          <p:cNvPr id="4" name="Straight Arrow Connector 3"/>
          <p:cNvCxnSpPr/>
          <p:nvPr/>
        </p:nvCxnSpPr>
        <p:spPr>
          <a:xfrm flipV="1">
            <a:off x="5469379" y="6355808"/>
            <a:ext cx="450669" cy="4702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B7F7F712-FA31-4556-9509-CFC33A638172}" type="slidenum">
              <a:rPr lang="en-US" smtClean="0"/>
              <a:pPr/>
              <a:t>13</a:t>
            </a:fld>
            <a:endParaRPr lang="en-US" dirty="0"/>
          </a:p>
        </p:txBody>
      </p:sp>
      <p:sp>
        <p:nvSpPr>
          <p:cNvPr id="6" name="Rectangle 5"/>
          <p:cNvSpPr/>
          <p:nvPr/>
        </p:nvSpPr>
        <p:spPr>
          <a:xfrm>
            <a:off x="0" y="6488668"/>
            <a:ext cx="4004238" cy="369332"/>
          </a:xfrm>
          <a:prstGeom prst="rect">
            <a:avLst/>
          </a:prstGeom>
        </p:spPr>
        <p:txBody>
          <a:bodyPr wrap="none">
            <a:spAutoFit/>
          </a:bodyPr>
          <a:lstStyle/>
          <a:p>
            <a:r>
              <a:rPr lang="en-US" dirty="0" smtClean="0">
                <a:hlinkClick r:id="rId4"/>
              </a:rPr>
              <a:t>http://community.cloud.databricks.com/</a:t>
            </a:r>
            <a:endParaRPr lang="en-US" dirty="0"/>
          </a:p>
        </p:txBody>
      </p:sp>
    </p:spTree>
    <p:extLst>
      <p:ext uri="{BB962C8B-B14F-4D97-AF65-F5344CB8AC3E}">
        <p14:creationId xmlns:p14="http://schemas.microsoft.com/office/powerpoint/2010/main" xmlns="" val="1290946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7F7F712-FA31-4556-9509-CFC33A638172}" type="slidenum">
              <a:rPr lang="en-US" smtClean="0"/>
              <a:pPr/>
              <a:t>14</a:t>
            </a:fld>
            <a:endParaRPr lang="en-US" dirty="0"/>
          </a:p>
        </p:txBody>
      </p:sp>
      <p:pic>
        <p:nvPicPr>
          <p:cNvPr id="4" name="Picture 3"/>
          <p:cNvPicPr>
            <a:picLocks noChangeAspect="1"/>
          </p:cNvPicPr>
          <p:nvPr/>
        </p:nvPicPr>
        <p:blipFill>
          <a:blip r:embed="rId2" cstate="print">
            <a:extLst>
              <a:ext uri="{BEBA8EAE-BF5A-486C-A8C5-ECC9F3942E4B}">
                <a14:imgProps xmlns:a14="http://schemas.microsoft.com/office/drawing/2010/main" xmlns="">
                  <a14:imgLayer r:embed="rId3">
                    <a14:imgEffect>
                      <a14:sharpenSoften amount="25000"/>
                    </a14:imgEffect>
                  </a14:imgLayer>
                </a14:imgProps>
              </a:ext>
            </a:extLst>
          </a:blip>
          <a:stretch>
            <a:fillRect/>
          </a:stretch>
        </p:blipFill>
        <p:spPr>
          <a:xfrm>
            <a:off x="1107281" y="0"/>
            <a:ext cx="6929438" cy="6858000"/>
          </a:xfrm>
          <a:prstGeom prst="rect">
            <a:avLst/>
          </a:prstGeom>
        </p:spPr>
      </p:pic>
      <p:sp>
        <p:nvSpPr>
          <p:cNvPr id="5" name="Rectangle 4"/>
          <p:cNvSpPr/>
          <p:nvPr/>
        </p:nvSpPr>
        <p:spPr>
          <a:xfrm>
            <a:off x="0" y="6488668"/>
            <a:ext cx="4004238" cy="369332"/>
          </a:xfrm>
          <a:prstGeom prst="rect">
            <a:avLst/>
          </a:prstGeom>
        </p:spPr>
        <p:txBody>
          <a:bodyPr wrap="none">
            <a:spAutoFit/>
          </a:bodyPr>
          <a:lstStyle/>
          <a:p>
            <a:r>
              <a:rPr lang="en-US" dirty="0" smtClean="0">
                <a:hlinkClick r:id="rId4"/>
              </a:rPr>
              <a:t>http://community.cloud.databricks.com/</a:t>
            </a:r>
            <a:endParaRPr lang="en-US" dirty="0"/>
          </a:p>
        </p:txBody>
      </p:sp>
    </p:spTree>
    <p:extLst>
      <p:ext uri="{BB962C8B-B14F-4D97-AF65-F5344CB8AC3E}">
        <p14:creationId xmlns:p14="http://schemas.microsoft.com/office/powerpoint/2010/main" xmlns="" val="1766813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lnSpcReduction="10000"/>
          </a:bodyPr>
          <a:lstStyle/>
          <a:p>
            <a:pPr marL="285750" indent="-285750"/>
            <a:r>
              <a:rPr lang="en-US" sz="2000" b="1" dirty="0" smtClean="0"/>
              <a:t>Workspace </a:t>
            </a:r>
            <a:r>
              <a:rPr lang="en-US" sz="2000" dirty="0" smtClean="0"/>
              <a:t>allows you to save </a:t>
            </a:r>
            <a:r>
              <a:rPr lang="en-US" sz="2000" b="1" dirty="0" smtClean="0"/>
              <a:t>notebooks</a:t>
            </a:r>
            <a:r>
              <a:rPr lang="en-US" sz="2000" dirty="0" smtClean="0"/>
              <a:t> and </a:t>
            </a:r>
            <a:r>
              <a:rPr lang="en-US" sz="2000" b="1" dirty="0" smtClean="0"/>
              <a:t>libraries</a:t>
            </a:r>
            <a:r>
              <a:rPr lang="en-US" sz="2000" dirty="0" smtClean="0"/>
              <a:t>.</a:t>
            </a:r>
          </a:p>
          <a:p>
            <a:pPr marL="685800" lvl="1"/>
            <a:r>
              <a:rPr lang="en-US" sz="1600" b="1" dirty="0" smtClean="0"/>
              <a:t>Notebooks</a:t>
            </a:r>
            <a:r>
              <a:rPr lang="en-US" sz="1600" dirty="0" smtClean="0"/>
              <a:t> are a set of any number of cells that allow you to execute commands.</a:t>
            </a:r>
          </a:p>
          <a:p>
            <a:pPr lvl="2"/>
            <a:r>
              <a:rPr lang="en-US" sz="1600" b="1" dirty="0" smtClean="0"/>
              <a:t>Dashboards</a:t>
            </a:r>
            <a:r>
              <a:rPr lang="en-US" sz="1600" dirty="0" smtClean="0"/>
              <a:t> can be created from notebooks as a way of displaying the output of cells without the code that generates them.</a:t>
            </a:r>
          </a:p>
          <a:p>
            <a:pPr marL="685800" lvl="1"/>
            <a:r>
              <a:rPr lang="en-US" sz="1600" b="1" dirty="0" smtClean="0"/>
              <a:t>Libraries</a:t>
            </a:r>
            <a:r>
              <a:rPr lang="en-US" sz="1600" dirty="0" smtClean="0"/>
              <a:t> are packages or modules that provide additional functionality that you need to solve your business problems. These may be custom written Scala or Java jars, Python eggs, or custom written packages.</a:t>
            </a:r>
            <a:endParaRPr lang="en-US" sz="2000" b="1" dirty="0"/>
          </a:p>
          <a:p>
            <a:pPr marL="285750" indent="-285750"/>
            <a:r>
              <a:rPr lang="en-US" sz="2000" b="1" dirty="0" smtClean="0"/>
              <a:t>Data </a:t>
            </a:r>
            <a:r>
              <a:rPr lang="en-US" sz="2000" dirty="0" smtClean="0"/>
              <a:t>is where datasets are uploaded and stored on the Databricks File Storage</a:t>
            </a:r>
          </a:p>
          <a:p>
            <a:pPr marL="285750" indent="-285750"/>
            <a:r>
              <a:rPr lang="en-US" sz="2000" b="1" dirty="0" smtClean="0"/>
              <a:t>Clusters</a:t>
            </a:r>
            <a:r>
              <a:rPr lang="en-US" sz="2000" dirty="0" smtClean="0"/>
              <a:t> are groups of computers that you treat as a single computer. In Databricks, this means that you can effectively treat 20 computers as you might treat one computer. (Paid Subscription for more clusters)</a:t>
            </a:r>
          </a:p>
          <a:p>
            <a:pPr marL="285750" indent="-285750"/>
            <a:r>
              <a:rPr lang="en-US" sz="2000" b="1" dirty="0" smtClean="0"/>
              <a:t>Jobs</a:t>
            </a:r>
            <a:r>
              <a:rPr lang="en-US" sz="2000" dirty="0" smtClean="0"/>
              <a:t> are scheduled for execution to occur either on an already existing cluster or a cluster of its own. These can be notebooks as well as jars or python scripts. (Paid Subscription for scheduled jobs)</a:t>
            </a:r>
          </a:p>
          <a:p>
            <a:pPr marL="285750" indent="-285750"/>
            <a:r>
              <a:rPr lang="en-US" sz="2000" b="1" dirty="0" smtClean="0"/>
              <a:t>Apps</a:t>
            </a:r>
            <a:r>
              <a:rPr lang="en-US" sz="2000" dirty="0" smtClean="0"/>
              <a:t> are third party integrations with the Databricks platform. These include applications such as Tableau.</a:t>
            </a:r>
          </a:p>
        </p:txBody>
      </p:sp>
      <p:pic>
        <p:nvPicPr>
          <p:cNvPr id="4" name="Content Placeholder 3"/>
          <p:cNvPicPr>
            <a:picLocks noChangeAspect="1"/>
          </p:cNvPicPr>
          <p:nvPr/>
        </p:nvPicPr>
        <p:blipFill>
          <a:blip r:embed="rId2" cstate="print"/>
          <a:stretch>
            <a:fillRect/>
          </a:stretch>
        </p:blipFill>
        <p:spPr>
          <a:xfrm>
            <a:off x="0" y="1045008"/>
            <a:ext cx="749061" cy="5355792"/>
          </a:xfrm>
          <a:prstGeom prst="rect">
            <a:avLst/>
          </a:prstGeom>
        </p:spPr>
      </p:pic>
      <p:pic>
        <p:nvPicPr>
          <p:cNvPr id="5" name="Picture 4"/>
          <p:cNvPicPr>
            <a:picLocks noChangeAspect="1"/>
          </p:cNvPicPr>
          <p:nvPr/>
        </p:nvPicPr>
        <p:blipFill>
          <a:blip r:embed="rId3" cstate="print"/>
          <a:stretch>
            <a:fillRect/>
          </a:stretch>
        </p:blipFill>
        <p:spPr>
          <a:xfrm>
            <a:off x="918039" y="304800"/>
            <a:ext cx="8073561" cy="856445"/>
          </a:xfrm>
          <a:prstGeom prst="rect">
            <a:avLst/>
          </a:prstGeom>
        </p:spPr>
      </p:pic>
      <p:sp>
        <p:nvSpPr>
          <p:cNvPr id="6" name="Rectangle 5"/>
          <p:cNvSpPr/>
          <p:nvPr/>
        </p:nvSpPr>
        <p:spPr>
          <a:xfrm>
            <a:off x="5139762" y="6488668"/>
            <a:ext cx="4004238" cy="369332"/>
          </a:xfrm>
          <a:prstGeom prst="rect">
            <a:avLst/>
          </a:prstGeom>
        </p:spPr>
        <p:txBody>
          <a:bodyPr wrap="none">
            <a:spAutoFit/>
          </a:bodyPr>
          <a:lstStyle/>
          <a:p>
            <a:r>
              <a:rPr lang="en-US" dirty="0" smtClean="0">
                <a:hlinkClick r:id="rId4"/>
              </a:rPr>
              <a:t>http://community.cloud.databricks.com/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Cluster</a:t>
            </a:r>
            <a:endParaRPr lang="en-US" dirty="0"/>
          </a:p>
        </p:txBody>
      </p:sp>
      <p:pic>
        <p:nvPicPr>
          <p:cNvPr id="4" name="Picture 2" descr="http://training.databricks.com/databricks_guide/create_cluster_2.13v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1371600"/>
            <a:ext cx="4691332" cy="5066973"/>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Content Placeholder 3"/>
          <p:cNvPicPr>
            <a:picLocks noChangeAspect="1"/>
          </p:cNvPicPr>
          <p:nvPr/>
        </p:nvPicPr>
        <p:blipFill>
          <a:blip r:embed="rId3" cstate="print"/>
          <a:stretch>
            <a:fillRect/>
          </a:stretch>
        </p:blipFill>
        <p:spPr>
          <a:xfrm>
            <a:off x="0" y="914400"/>
            <a:ext cx="749061" cy="5355792"/>
          </a:xfrm>
          <a:prstGeom prst="rect">
            <a:avLst/>
          </a:prstGeom>
        </p:spPr>
      </p:pic>
      <p:sp>
        <p:nvSpPr>
          <p:cNvPr id="3" name="Content Placeholder 2"/>
          <p:cNvSpPr>
            <a:spLocks noGrp="1"/>
          </p:cNvSpPr>
          <p:nvPr>
            <p:ph idx="1"/>
          </p:nvPr>
        </p:nvSpPr>
        <p:spPr>
          <a:xfrm>
            <a:off x="5105400" y="1600200"/>
            <a:ext cx="4038600" cy="4525963"/>
          </a:xfrm>
        </p:spPr>
        <p:txBody>
          <a:bodyPr>
            <a:normAutofit fontScale="70000" lnSpcReduction="20000"/>
          </a:bodyPr>
          <a:lstStyle/>
          <a:p>
            <a:pPr marL="285750" indent="-285750">
              <a:lnSpc>
                <a:spcPct val="150000"/>
              </a:lnSpc>
            </a:pPr>
            <a:r>
              <a:rPr lang="en-US" dirty="0" smtClean="0"/>
              <a:t>Select a unique name for the cluster.</a:t>
            </a:r>
          </a:p>
          <a:p>
            <a:pPr marL="285750" indent="-285750">
              <a:lnSpc>
                <a:spcPct val="150000"/>
              </a:lnSpc>
            </a:pPr>
            <a:r>
              <a:rPr lang="en-US" dirty="0" smtClean="0"/>
              <a:t>Select the Spark Version.</a:t>
            </a:r>
          </a:p>
          <a:p>
            <a:pPr marL="285750" indent="-285750">
              <a:lnSpc>
                <a:spcPct val="150000"/>
              </a:lnSpc>
            </a:pPr>
            <a:r>
              <a:rPr lang="en-US" dirty="0" smtClean="0"/>
              <a:t>Enter the number of workers to bring up - at least 1 is required to run Spark commands.</a:t>
            </a:r>
          </a:p>
          <a:p>
            <a:pPr marL="285750" indent="-285750">
              <a:lnSpc>
                <a:spcPct val="150000"/>
              </a:lnSpc>
            </a:pPr>
            <a:r>
              <a:rPr lang="en-US" dirty="0" smtClean="0"/>
              <a:t>Select and manage additional options.</a:t>
            </a:r>
          </a:p>
          <a:p>
            <a:endParaRPr lang="en-US" dirty="0"/>
          </a:p>
        </p:txBody>
      </p:sp>
      <p:sp>
        <p:nvSpPr>
          <p:cNvPr id="6" name="Rectangle 5"/>
          <p:cNvSpPr/>
          <p:nvPr/>
        </p:nvSpPr>
        <p:spPr>
          <a:xfrm>
            <a:off x="5139762" y="6488668"/>
            <a:ext cx="4004238" cy="369332"/>
          </a:xfrm>
          <a:prstGeom prst="rect">
            <a:avLst/>
          </a:prstGeom>
        </p:spPr>
        <p:txBody>
          <a:bodyPr wrap="none">
            <a:spAutoFit/>
          </a:bodyPr>
          <a:lstStyle/>
          <a:p>
            <a:r>
              <a:rPr lang="en-US" dirty="0" smtClean="0">
                <a:hlinkClick r:id="rId4"/>
              </a:rPr>
              <a:t>http://community.cloud.databricks.com/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 Databricks Basics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Loading In Dataset and Library</a:t>
            </a:r>
          </a:p>
          <a:p>
            <a:r>
              <a:rPr lang="en-US" dirty="0" smtClean="0"/>
              <a:t>Revision History</a:t>
            </a:r>
          </a:p>
          <a:p>
            <a:r>
              <a:rPr lang="en-US" dirty="0" smtClean="0"/>
              <a:t>Commenting</a:t>
            </a:r>
          </a:p>
          <a:p>
            <a:r>
              <a:rPr lang="en-US" dirty="0" smtClean="0"/>
              <a:t>Dashboard</a:t>
            </a:r>
          </a:p>
          <a:p>
            <a:r>
              <a:rPr lang="en-US" dirty="0" smtClean="0"/>
              <a:t>Publishing</a:t>
            </a:r>
          </a:p>
          <a:p>
            <a:r>
              <a:rPr lang="en-US" dirty="0" smtClean="0"/>
              <a:t>Github (paid subscription)</a:t>
            </a:r>
          </a:p>
          <a:p>
            <a:r>
              <a:rPr lang="en-US" dirty="0" smtClean="0"/>
              <a:t>Collaborations (paid subscription)</a:t>
            </a:r>
          </a:p>
          <a:p>
            <a:r>
              <a:rPr lang="en-US" dirty="0" smtClean="0"/>
              <a:t>Online notebook has better visualizations than the local install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Today’s Challenges</a:t>
            </a:r>
            <a:endParaRPr lang="en-US" dirty="0"/>
          </a:p>
        </p:txBody>
      </p:sp>
      <p:sp>
        <p:nvSpPr>
          <p:cNvPr id="3" name="Content Placeholder 2"/>
          <p:cNvSpPr>
            <a:spLocks noGrp="1"/>
          </p:cNvSpPr>
          <p:nvPr>
            <p:ph idx="1"/>
          </p:nvPr>
        </p:nvSpPr>
        <p:spPr/>
        <p:txBody>
          <a:bodyPr/>
          <a:lstStyle/>
          <a:p>
            <a:r>
              <a:rPr lang="en-US" dirty="0"/>
              <a:t>CPU </a:t>
            </a:r>
            <a:r>
              <a:rPr lang="en-US" dirty="0" smtClean="0"/>
              <a:t>speed</a:t>
            </a:r>
          </a:p>
          <a:p>
            <a:r>
              <a:rPr lang="en-US" dirty="0"/>
              <a:t>E</a:t>
            </a:r>
            <a:r>
              <a:rPr lang="en-US" dirty="0" smtClean="0"/>
              <a:t>nd-to-end </a:t>
            </a:r>
            <a:r>
              <a:rPr lang="en-US" dirty="0"/>
              <a:t>applications using one </a:t>
            </a:r>
            <a:r>
              <a:rPr lang="en-US" dirty="0" smtClean="0"/>
              <a:t>engine</a:t>
            </a:r>
          </a:p>
          <a:p>
            <a:r>
              <a:rPr lang="en-US" dirty="0" smtClean="0"/>
              <a:t>Decision </a:t>
            </a:r>
            <a:r>
              <a:rPr lang="en-US" dirty="0"/>
              <a:t>implementation based on real-time </a:t>
            </a:r>
            <a:r>
              <a:rPr lang="en-US" dirty="0" smtClean="0"/>
              <a:t>data</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3250497" y="3505200"/>
            <a:ext cx="5893503" cy="3352800"/>
          </a:xfrm>
          <a:prstGeom prst="rect">
            <a:avLst/>
          </a:prstGeom>
          <a:noFill/>
          <a:ln w="9525">
            <a:noFill/>
            <a:miter lim="800000"/>
            <a:headEnd/>
            <a:tailEnd/>
          </a:ln>
        </p:spPr>
      </p:pic>
      <p:sp>
        <p:nvSpPr>
          <p:cNvPr id="5" name="Rectangle 4"/>
          <p:cNvSpPr/>
          <p:nvPr/>
        </p:nvSpPr>
        <p:spPr>
          <a:xfrm>
            <a:off x="0" y="6488668"/>
            <a:ext cx="6248400" cy="369332"/>
          </a:xfrm>
          <a:prstGeom prst="rect">
            <a:avLst/>
          </a:prstGeom>
        </p:spPr>
        <p:txBody>
          <a:bodyPr wrap="square">
            <a:spAutoFit/>
          </a:bodyPr>
          <a:lstStyle/>
          <a:p>
            <a:r>
              <a:rPr lang="en-US" dirty="0" smtClean="0">
                <a:hlinkClick r:id="rId3"/>
              </a:rPr>
              <a:t>https://www.slideshare.net/abhishekcreate/2016-spark-survey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 Hardware Trends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endParaRPr lang="en-US" dirty="0" smtClean="0"/>
          </a:p>
          <a:p>
            <a:endParaRPr lang="en-US" dirty="0"/>
          </a:p>
          <a:p>
            <a:endParaRPr lang="en-US" dirty="0" smtClean="0"/>
          </a:p>
          <a:p>
            <a:r>
              <a:rPr lang="en-US" dirty="0" smtClean="0"/>
              <a:t>Storage </a:t>
            </a:r>
            <a:r>
              <a:rPr lang="en-US" dirty="0"/>
              <a:t>capacity and network increased by </a:t>
            </a:r>
            <a:r>
              <a:rPr lang="en-US" dirty="0" smtClean="0"/>
              <a:t>10-fold</a:t>
            </a:r>
          </a:p>
          <a:p>
            <a:r>
              <a:rPr lang="en-US" dirty="0" smtClean="0"/>
              <a:t>CPU </a:t>
            </a:r>
            <a:r>
              <a:rPr lang="en-US" dirty="0"/>
              <a:t>speed remained relatively the </a:t>
            </a:r>
            <a:r>
              <a:rPr lang="en-US" dirty="0" smtClean="0"/>
              <a:t>same</a:t>
            </a:r>
          </a:p>
          <a:p>
            <a:r>
              <a:rPr lang="en-US" dirty="0" smtClean="0"/>
              <a:t>To accommodate for the CPU speed:</a:t>
            </a:r>
          </a:p>
          <a:p>
            <a:pPr lvl="1"/>
            <a:r>
              <a:rPr lang="en-US" dirty="0" smtClean="0"/>
              <a:t>We are close to the end of frequency scaling for CPU, where the speed cannot run more cycles per second without using more power and generating excessive heat.</a:t>
            </a:r>
          </a:p>
          <a:p>
            <a:pPr lvl="1"/>
            <a:r>
              <a:rPr lang="en-US" dirty="0" smtClean="0"/>
              <a:t>Hardware manufacturers have created multiple cores for parallel computing processing, which requires a form of MapReduce to compensate for distributed computation</a:t>
            </a:r>
          </a:p>
        </p:txBody>
      </p:sp>
      <p:graphicFrame>
        <p:nvGraphicFramePr>
          <p:cNvPr id="4" name="Content Placeholder 3"/>
          <p:cNvGraphicFramePr>
            <a:graphicFrameLocks/>
          </p:cNvGraphicFramePr>
          <p:nvPr/>
        </p:nvGraphicFramePr>
        <p:xfrm>
          <a:off x="1066800" y="1278763"/>
          <a:ext cx="6553200" cy="1695896"/>
        </p:xfrm>
        <a:graphic>
          <a:graphicData uri="http://schemas.openxmlformats.org/drawingml/2006/table">
            <a:tbl>
              <a:tblPr/>
              <a:tblGrid>
                <a:gridCol w="1371600"/>
                <a:gridCol w="2438400"/>
                <a:gridCol w="2743200"/>
              </a:tblGrid>
              <a:tr h="190500">
                <a:tc>
                  <a:txBody>
                    <a:bodyPr/>
                    <a:lstStyle/>
                    <a:p>
                      <a:pPr>
                        <a:lnSpc>
                          <a:spcPct val="107000"/>
                        </a:lnSpc>
                      </a:pPr>
                      <a:endParaRPr lang="en-US" sz="3200" dirty="0">
                        <a:latin typeface="Calibri"/>
                        <a:ea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2400" b="1" dirty="0">
                          <a:solidFill>
                            <a:srgbClr val="000000"/>
                          </a:solidFill>
                          <a:latin typeface="Times New Roman"/>
                          <a:ea typeface="Times New Roman"/>
                        </a:rPr>
                        <a:t>2010</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2400" b="1" dirty="0">
                          <a:solidFill>
                            <a:srgbClr val="000000"/>
                          </a:solidFill>
                          <a:latin typeface="Times New Roman"/>
                          <a:ea typeface="Times New Roman"/>
                        </a:rPr>
                        <a:t>2017</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marL="0" marR="0">
                        <a:lnSpc>
                          <a:spcPct val="107000"/>
                        </a:lnSpc>
                        <a:spcBef>
                          <a:spcPts val="0"/>
                        </a:spcBef>
                        <a:spcAft>
                          <a:spcPts val="0"/>
                        </a:spcAft>
                      </a:pPr>
                      <a:r>
                        <a:rPr lang="en-US" sz="2400" b="1" dirty="0">
                          <a:solidFill>
                            <a:srgbClr val="000000"/>
                          </a:solidFill>
                          <a:latin typeface="Times New Roman"/>
                          <a:ea typeface="Times New Roman"/>
                        </a:rPr>
                        <a:t>Storage</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smtClean="0">
                          <a:solidFill>
                            <a:srgbClr val="000000"/>
                          </a:solidFill>
                          <a:latin typeface="Times New Roman"/>
                          <a:ea typeface="Times New Roman"/>
                        </a:rPr>
                        <a:t>100 MB/s </a:t>
                      </a:r>
                      <a:r>
                        <a:rPr lang="en-US" sz="2400" dirty="0">
                          <a:solidFill>
                            <a:srgbClr val="000000"/>
                          </a:solidFill>
                          <a:latin typeface="Times New Roman"/>
                          <a:ea typeface="Times New Roman"/>
                        </a:rPr>
                        <a:t>(HDD)</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solidFill>
                            <a:srgbClr val="000000"/>
                          </a:solidFill>
                          <a:latin typeface="Times New Roman"/>
                          <a:ea typeface="Times New Roman"/>
                        </a:rPr>
                        <a:t>1000 MB/s (SSD)</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marL="0" marR="0">
                        <a:lnSpc>
                          <a:spcPct val="107000"/>
                        </a:lnSpc>
                        <a:spcBef>
                          <a:spcPts val="0"/>
                        </a:spcBef>
                        <a:spcAft>
                          <a:spcPts val="0"/>
                        </a:spcAft>
                      </a:pPr>
                      <a:r>
                        <a:rPr lang="en-US" sz="2400" b="1" dirty="0">
                          <a:solidFill>
                            <a:srgbClr val="000000"/>
                          </a:solidFill>
                          <a:latin typeface="Times New Roman"/>
                          <a:ea typeface="Times New Roman"/>
                        </a:rPr>
                        <a:t>Network </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solidFill>
                            <a:srgbClr val="000000"/>
                          </a:solidFill>
                          <a:latin typeface="Times New Roman"/>
                          <a:ea typeface="Times New Roman"/>
                        </a:rPr>
                        <a:t>1 GB/s</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solidFill>
                            <a:srgbClr val="000000"/>
                          </a:solidFill>
                          <a:latin typeface="Times New Roman"/>
                          <a:ea typeface="Times New Roman"/>
                        </a:rPr>
                        <a:t>10 GB/s</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marL="0" marR="0">
                        <a:lnSpc>
                          <a:spcPct val="107000"/>
                        </a:lnSpc>
                        <a:spcBef>
                          <a:spcPts val="0"/>
                        </a:spcBef>
                        <a:spcAft>
                          <a:spcPts val="0"/>
                        </a:spcAft>
                      </a:pPr>
                      <a:r>
                        <a:rPr lang="en-US" sz="2400" b="1" dirty="0">
                          <a:solidFill>
                            <a:srgbClr val="000000"/>
                          </a:solidFill>
                          <a:latin typeface="Times New Roman"/>
                          <a:ea typeface="Times New Roman"/>
                        </a:rPr>
                        <a:t>CPU</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solidFill>
                            <a:srgbClr val="000000"/>
                          </a:solidFill>
                          <a:latin typeface="Times New Roman"/>
                          <a:ea typeface="Times New Roman"/>
                        </a:rPr>
                        <a:t>~3 GHz</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solidFill>
                            <a:srgbClr val="000000"/>
                          </a:solidFill>
                          <a:latin typeface="Times New Roman"/>
                          <a:ea typeface="Times New Roman"/>
                        </a:rPr>
                        <a:t>~3 GHz</a:t>
                      </a:r>
                      <a:endParaRPr lang="en-US" sz="32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0" y="6334780"/>
            <a:ext cx="9144000" cy="523220"/>
          </a:xfrm>
          <a:prstGeom prst="rect">
            <a:avLst/>
          </a:prstGeom>
        </p:spPr>
        <p:txBody>
          <a:bodyPr wrap="square">
            <a:spAutoFit/>
          </a:bodyPr>
          <a:lstStyle/>
          <a:p>
            <a:r>
              <a:rPr lang="en-US" sz="1400" dirty="0" smtClean="0">
                <a:hlinkClick r:id="rId2"/>
              </a:rPr>
              <a:t>https://www.slideshare.net/databricks/spark-summit-east-2017-matei-zaharia-keynote-trends-for-big-data-and-apache-spark-in-2017</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of Spark Development</a:t>
            </a:r>
            <a:endParaRPr lang="en-US" dirty="0"/>
          </a:p>
        </p:txBody>
      </p:sp>
      <p:sp>
        <p:nvSpPr>
          <p:cNvPr id="3" name="Content Placeholder 2"/>
          <p:cNvSpPr>
            <a:spLocks noGrp="1"/>
          </p:cNvSpPr>
          <p:nvPr>
            <p:ph idx="1"/>
          </p:nvPr>
        </p:nvSpPr>
        <p:spPr>
          <a:xfrm>
            <a:off x="457200" y="1570037"/>
            <a:ext cx="8229600" cy="4525963"/>
          </a:xfrm>
        </p:spPr>
        <p:txBody>
          <a:bodyPr/>
          <a:lstStyle/>
          <a:p>
            <a:r>
              <a:rPr lang="en-US" dirty="0" smtClean="0"/>
              <a:t>Developed in 2009 at UC Berkeley’s AMPLab</a:t>
            </a:r>
          </a:p>
          <a:p>
            <a:r>
              <a:rPr lang="en-US" dirty="0" smtClean="0"/>
              <a:t>Open sourced 2010 under BSD license</a:t>
            </a:r>
          </a:p>
          <a:p>
            <a:r>
              <a:rPr lang="en-US" dirty="0" smtClean="0"/>
              <a:t>Top-contributed </a:t>
            </a:r>
            <a:r>
              <a:rPr lang="en-US" dirty="0"/>
              <a:t>Apache project </a:t>
            </a:r>
            <a:r>
              <a:rPr lang="en-US" dirty="0" smtClean="0"/>
              <a:t>since 2014</a:t>
            </a:r>
            <a:endParaRPr lang="en-US" dirty="0"/>
          </a:p>
        </p:txBody>
      </p:sp>
      <p:pic>
        <p:nvPicPr>
          <p:cNvPr id="45058" name="Picture 2" descr="C:\Users\Yao\Desktop\8.png"/>
          <p:cNvPicPr>
            <a:picLocks noChangeAspect="1" noChangeArrowheads="1"/>
          </p:cNvPicPr>
          <p:nvPr/>
        </p:nvPicPr>
        <p:blipFill>
          <a:blip r:embed="rId2" cstate="print"/>
          <a:srcRect/>
          <a:stretch>
            <a:fillRect/>
          </a:stretch>
        </p:blipFill>
        <p:spPr bwMode="auto">
          <a:xfrm>
            <a:off x="431714" y="3322919"/>
            <a:ext cx="8280572" cy="3230281"/>
          </a:xfrm>
          <a:prstGeom prst="rect">
            <a:avLst/>
          </a:prstGeom>
          <a:noFill/>
        </p:spPr>
      </p:pic>
      <p:sp>
        <p:nvSpPr>
          <p:cNvPr id="23" name="Rectangle 22"/>
          <p:cNvSpPr/>
          <p:nvPr/>
        </p:nvSpPr>
        <p:spPr>
          <a:xfrm>
            <a:off x="0" y="6488668"/>
            <a:ext cx="9144000" cy="369332"/>
          </a:xfrm>
          <a:prstGeom prst="rect">
            <a:avLst/>
          </a:prstGeom>
        </p:spPr>
        <p:txBody>
          <a:bodyPr wrap="square">
            <a:spAutoFit/>
          </a:bodyPr>
          <a:lstStyle/>
          <a:p>
            <a:r>
              <a:rPr lang="en-US" dirty="0" smtClean="0">
                <a:hlinkClick r:id="rId3"/>
              </a:rPr>
              <a:t>https://www.slideshare.net/databricks/jump-start-with-apache-spark-20-on-databricks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a:xfrm>
            <a:off x="4648200" y="1371600"/>
            <a:ext cx="4495800" cy="5638800"/>
          </a:xfrm>
        </p:spPr>
        <p:txBody>
          <a:bodyPr>
            <a:normAutofit fontScale="85000" lnSpcReduction="20000"/>
          </a:bodyPr>
          <a:lstStyle/>
          <a:p>
            <a:r>
              <a:rPr lang="en-US" dirty="0" smtClean="0"/>
              <a:t>“Map</a:t>
            </a:r>
            <a:r>
              <a:rPr lang="en-US" dirty="0"/>
              <a:t>" is the transformation step for local computation for each </a:t>
            </a:r>
            <a:r>
              <a:rPr lang="en-US" dirty="0" smtClean="0"/>
              <a:t>record</a:t>
            </a:r>
            <a:endParaRPr lang="en-US" dirty="0"/>
          </a:p>
          <a:p>
            <a:r>
              <a:rPr lang="en-US" dirty="0" smtClean="0"/>
              <a:t>“Shuffle</a:t>
            </a:r>
            <a:r>
              <a:rPr lang="en-US" dirty="0"/>
              <a:t>" is the synchronization </a:t>
            </a:r>
            <a:r>
              <a:rPr lang="en-US" dirty="0" smtClean="0"/>
              <a:t>step</a:t>
            </a:r>
            <a:endParaRPr lang="en-US" dirty="0"/>
          </a:p>
          <a:p>
            <a:r>
              <a:rPr lang="en-US" dirty="0" smtClean="0"/>
              <a:t>“Reduce</a:t>
            </a:r>
            <a:r>
              <a:rPr lang="en-US" dirty="0"/>
              <a:t>"  is the communication step to combine the results from all the nodes in a </a:t>
            </a:r>
            <a:r>
              <a:rPr lang="en-US" dirty="0" smtClean="0"/>
              <a:t>cluster.</a:t>
            </a:r>
          </a:p>
          <a:p>
            <a:r>
              <a:rPr lang="en-US" dirty="0" smtClean="0"/>
              <a:t>Executes </a:t>
            </a:r>
            <a:r>
              <a:rPr lang="en-US" dirty="0"/>
              <a:t>in </a:t>
            </a:r>
            <a:r>
              <a:rPr lang="en-US" dirty="0" smtClean="0"/>
              <a:t>sequence, where jobs </a:t>
            </a:r>
            <a:r>
              <a:rPr lang="en-US" dirty="0"/>
              <a:t>are </a:t>
            </a:r>
            <a:r>
              <a:rPr lang="en-US" dirty="0" smtClean="0"/>
              <a:t>high-latency (slow) and no </a:t>
            </a:r>
            <a:r>
              <a:rPr lang="en-US" dirty="0"/>
              <a:t>subsequent job could start until the previous job had finished </a:t>
            </a:r>
            <a:r>
              <a:rPr lang="en-US" dirty="0" smtClean="0"/>
              <a:t>completely</a:t>
            </a:r>
            <a:endParaRPr lang="en-US" dirty="0"/>
          </a:p>
        </p:txBody>
      </p:sp>
      <p:pic>
        <p:nvPicPr>
          <p:cNvPr id="68610" name="Picture 2"/>
          <p:cNvPicPr>
            <a:picLocks noChangeAspect="1" noChangeArrowheads="1"/>
          </p:cNvPicPr>
          <p:nvPr/>
        </p:nvPicPr>
        <p:blipFill>
          <a:blip r:embed="rId2" cstate="print"/>
          <a:srcRect/>
          <a:stretch>
            <a:fillRect/>
          </a:stretch>
        </p:blipFill>
        <p:spPr bwMode="auto">
          <a:xfrm>
            <a:off x="0" y="1447800"/>
            <a:ext cx="4714875" cy="4781550"/>
          </a:xfrm>
          <a:prstGeom prst="rect">
            <a:avLst/>
          </a:prstGeom>
          <a:noFill/>
          <a:ln w="9525">
            <a:noFill/>
            <a:miter lim="800000"/>
            <a:headEnd/>
            <a:tailEnd/>
          </a:ln>
        </p:spPr>
      </p:pic>
      <p:sp>
        <p:nvSpPr>
          <p:cNvPr id="5" name="Rectangle 4"/>
          <p:cNvSpPr/>
          <p:nvPr/>
        </p:nvSpPr>
        <p:spPr>
          <a:xfrm>
            <a:off x="0" y="6519446"/>
            <a:ext cx="9144000" cy="338554"/>
          </a:xfrm>
          <a:prstGeom prst="rect">
            <a:avLst/>
          </a:prstGeom>
        </p:spPr>
        <p:txBody>
          <a:bodyPr wrap="square">
            <a:spAutoFit/>
          </a:bodyPr>
          <a:lstStyle/>
          <a:p>
            <a:r>
              <a:rPr lang="en-US" sz="1600" dirty="0" smtClean="0">
                <a:hlinkClick r:id="rId3"/>
              </a:rPr>
              <a:t>https://www.youtube.com/watch?v=y7KQcwK2w9I</a:t>
            </a:r>
            <a:r>
              <a:rPr lang="en-US" sz="1600" dirty="0" smtClean="0"/>
              <a:t> </a:t>
            </a:r>
            <a:r>
              <a:rPr lang="en-US" sz="1600" dirty="0" smtClean="0">
                <a:hlinkClick r:id="rId4"/>
              </a:rPr>
              <a:t>http://vision.cloudera.com/mapreduce-spark/</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Spark’s Alternative to MapReduce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Instead </a:t>
            </a:r>
            <a:r>
              <a:rPr lang="en-US" dirty="0" smtClean="0"/>
              <a:t>of records, uses </a:t>
            </a:r>
            <a:r>
              <a:rPr lang="en-US" dirty="0"/>
              <a:t>column </a:t>
            </a:r>
            <a:r>
              <a:rPr lang="en-US" dirty="0" smtClean="0"/>
              <a:t>ranges</a:t>
            </a:r>
          </a:p>
          <a:p>
            <a:pPr lvl="1"/>
            <a:r>
              <a:rPr lang="en-US" dirty="0" smtClean="0"/>
              <a:t>Retains schema </a:t>
            </a:r>
            <a:r>
              <a:rPr lang="en-US" dirty="0"/>
              <a:t>model </a:t>
            </a:r>
            <a:r>
              <a:rPr lang="en-US" dirty="0" smtClean="0"/>
              <a:t>for indexing</a:t>
            </a:r>
            <a:r>
              <a:rPr lang="en-US" dirty="0"/>
              <a:t>, which could be read inside MapReduce </a:t>
            </a:r>
            <a:r>
              <a:rPr lang="en-US" dirty="0" smtClean="0"/>
              <a:t>records</a:t>
            </a:r>
          </a:p>
          <a:p>
            <a:r>
              <a:rPr lang="en-US" dirty="0" smtClean="0"/>
              <a:t>Uses </a:t>
            </a:r>
            <a:r>
              <a:rPr lang="en-US" dirty="0"/>
              <a:t>an alternative multi-step </a:t>
            </a:r>
            <a:r>
              <a:rPr lang="en-US" dirty="0" smtClean="0"/>
              <a:t>Directed Acyclic Graphs </a:t>
            </a:r>
            <a:r>
              <a:rPr lang="en-US" dirty="0"/>
              <a:t>(</a:t>
            </a:r>
            <a:r>
              <a:rPr lang="en-US" dirty="0" smtClean="0"/>
              <a:t>DAGs)</a:t>
            </a:r>
          </a:p>
          <a:p>
            <a:pPr lvl="1"/>
            <a:r>
              <a:rPr lang="en-US" dirty="0" smtClean="0"/>
              <a:t>mitigates </a:t>
            </a:r>
            <a:r>
              <a:rPr lang="en-US" dirty="0"/>
              <a:t>slow nodes by executing nodes all at once and not step by </a:t>
            </a:r>
            <a:r>
              <a:rPr lang="en-US" dirty="0" smtClean="0"/>
              <a:t>step and eliminates </a:t>
            </a:r>
            <a:r>
              <a:rPr lang="en-US" dirty="0"/>
              <a:t>the synchronization </a:t>
            </a:r>
            <a:r>
              <a:rPr lang="en-US" dirty="0" smtClean="0"/>
              <a:t>step, which lowers latency</a:t>
            </a:r>
            <a:r>
              <a:rPr lang="en-US" dirty="0"/>
              <a:t> </a:t>
            </a:r>
            <a:r>
              <a:rPr lang="en-US" dirty="0" smtClean="0"/>
              <a:t>(faster)</a:t>
            </a:r>
          </a:p>
          <a:p>
            <a:r>
              <a:rPr lang="en-US" dirty="0" smtClean="0"/>
              <a:t>Supports </a:t>
            </a:r>
            <a:r>
              <a:rPr lang="en-US" dirty="0"/>
              <a:t>in-memory data sharing across DAGs, so </a:t>
            </a:r>
            <a:r>
              <a:rPr lang="en-US" dirty="0" smtClean="0"/>
              <a:t>different </a:t>
            </a:r>
            <a:r>
              <a:rPr lang="en-US" dirty="0"/>
              <a:t>jobs can work with the same data at very high </a:t>
            </a:r>
            <a:r>
              <a:rPr lang="en-US" dirty="0" smtClean="0"/>
              <a:t>speeds</a:t>
            </a:r>
            <a:endParaRPr lang="en-US" dirty="0"/>
          </a:p>
        </p:txBody>
      </p:sp>
      <p:sp>
        <p:nvSpPr>
          <p:cNvPr id="4" name="Rectangle 3"/>
          <p:cNvSpPr/>
          <p:nvPr/>
        </p:nvSpPr>
        <p:spPr>
          <a:xfrm>
            <a:off x="0" y="6488668"/>
            <a:ext cx="4520148" cy="369332"/>
          </a:xfrm>
          <a:prstGeom prst="rect">
            <a:avLst/>
          </a:prstGeom>
        </p:spPr>
        <p:txBody>
          <a:bodyPr wrap="none">
            <a:spAutoFit/>
          </a:bodyPr>
          <a:lstStyle/>
          <a:p>
            <a:r>
              <a:rPr lang="en-US" dirty="0" smtClean="0">
                <a:hlinkClick r:id="rId2"/>
              </a:rPr>
              <a:t>http://vision.cloudera.com/mapreduce-spark/</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5" name="Picture 5"/>
          <p:cNvPicPr>
            <a:picLocks noChangeAspect="1" noChangeArrowheads="1"/>
          </p:cNvPicPr>
          <p:nvPr/>
        </p:nvPicPr>
        <p:blipFill>
          <a:blip r:embed="rId2" cstate="print"/>
          <a:srcRect/>
          <a:stretch>
            <a:fillRect/>
          </a:stretch>
        </p:blipFill>
        <p:spPr bwMode="auto">
          <a:xfrm>
            <a:off x="5172075" y="1371600"/>
            <a:ext cx="3971925" cy="15335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Project Tungsten for Spark 2.0</a:t>
            </a:r>
          </a:p>
        </p:txBody>
      </p:sp>
      <p:sp>
        <p:nvSpPr>
          <p:cNvPr id="3" name="Content Placeholder 2"/>
          <p:cNvSpPr>
            <a:spLocks noGrp="1"/>
          </p:cNvSpPr>
          <p:nvPr>
            <p:ph idx="1"/>
          </p:nvPr>
        </p:nvSpPr>
        <p:spPr>
          <a:xfrm>
            <a:off x="457200" y="1295400"/>
            <a:ext cx="8458200" cy="4525963"/>
          </a:xfrm>
        </p:spPr>
        <p:txBody>
          <a:bodyPr>
            <a:normAutofit/>
          </a:bodyPr>
          <a:lstStyle/>
          <a:p>
            <a:r>
              <a:rPr lang="en-US" sz="2800" dirty="0" smtClean="0"/>
              <a:t>Mitigates runtime </a:t>
            </a:r>
            <a:r>
              <a:rPr lang="en-US" sz="2800" dirty="0"/>
              <a:t>code </a:t>
            </a:r>
            <a:r>
              <a:rPr lang="en-US" sz="2800" dirty="0" smtClean="0"/>
              <a:t>generation</a:t>
            </a:r>
            <a:endParaRPr lang="en-US" sz="2800" dirty="0"/>
          </a:p>
          <a:p>
            <a:r>
              <a:rPr lang="en-US" sz="2800" dirty="0" smtClean="0"/>
              <a:t>Removes expensive iterator calls</a:t>
            </a:r>
          </a:p>
          <a:p>
            <a:r>
              <a:rPr lang="en-US" sz="2800" dirty="0" smtClean="0"/>
              <a:t>Fuse multiple operators</a:t>
            </a:r>
          </a:p>
          <a:p>
            <a:r>
              <a:rPr lang="en-US" sz="2800" dirty="0" smtClean="0"/>
              <a:t>Binary conversion and complies to pointer arithmetic (user codes efficiently while performance is increased)</a:t>
            </a:r>
            <a:endParaRPr lang="en-US" sz="2800" dirty="0"/>
          </a:p>
        </p:txBody>
      </p:sp>
      <p:graphicFrame>
        <p:nvGraphicFramePr>
          <p:cNvPr id="4" name="Table 3"/>
          <p:cNvGraphicFramePr>
            <a:graphicFrameLocks noGrp="1"/>
          </p:cNvGraphicFramePr>
          <p:nvPr/>
        </p:nvGraphicFramePr>
        <p:xfrm>
          <a:off x="0" y="3810000"/>
          <a:ext cx="9144000" cy="2560320"/>
        </p:xfrm>
        <a:graphic>
          <a:graphicData uri="http://schemas.openxmlformats.org/drawingml/2006/table">
            <a:tbl>
              <a:tblPr/>
              <a:tblGrid>
                <a:gridCol w="2590800"/>
                <a:gridCol w="6553200"/>
              </a:tblGrid>
              <a:tr h="0">
                <a:tc>
                  <a:txBody>
                    <a:bodyPr/>
                    <a:lstStyle/>
                    <a:p>
                      <a:pPr marL="0" marR="0">
                        <a:spcBef>
                          <a:spcPts val="0"/>
                        </a:spcBef>
                        <a:spcAft>
                          <a:spcPts val="0"/>
                        </a:spcAft>
                      </a:pPr>
                      <a:r>
                        <a:rPr lang="en-US" sz="2400" b="1" dirty="0">
                          <a:latin typeface="Times New Roman"/>
                          <a:ea typeface="Calibri"/>
                          <a:cs typeface="Times New Roman"/>
                        </a:rPr>
                        <a:t>Dataframe code</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imes New Roman"/>
                          <a:ea typeface="Calibri"/>
                          <a:cs typeface="Times New Roman"/>
                        </a:rPr>
                        <a:t>df.where(df("year") &gt; 2015)</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400" b="1" dirty="0">
                          <a:latin typeface="Times New Roman"/>
                          <a:ea typeface="Calibri"/>
                          <a:cs typeface="Times New Roman"/>
                        </a:rPr>
                        <a:t>Logical expression</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imes New Roman"/>
                          <a:ea typeface="Calibri"/>
                          <a:cs typeface="Times New Roman"/>
                        </a:rPr>
                        <a:t>GreaterThan(year#345, literal(2015))</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400" b="1" dirty="0">
                          <a:latin typeface="Times New Roman"/>
                          <a:ea typeface="Calibri"/>
                          <a:cs typeface="Times New Roman"/>
                        </a:rPr>
                        <a:t>Java Bytecode</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imes New Roman"/>
                          <a:ea typeface="Calibri"/>
                          <a:cs typeface="Times New Roman"/>
                        </a:rPr>
                        <a:t>bool filter(Object baseObject) {</a:t>
                      </a:r>
                      <a:endParaRPr lang="en-US" sz="3200" dirty="0">
                        <a:latin typeface="Calibri"/>
                        <a:ea typeface="Calibri"/>
                        <a:cs typeface="Times New Roman"/>
                      </a:endParaRPr>
                    </a:p>
                    <a:p>
                      <a:pPr marL="0" marR="0">
                        <a:spcBef>
                          <a:spcPts val="0"/>
                        </a:spcBef>
                        <a:spcAft>
                          <a:spcPts val="0"/>
                        </a:spcAft>
                      </a:pPr>
                      <a:r>
                        <a:rPr lang="en-US" sz="2400" dirty="0">
                          <a:latin typeface="Times New Roman"/>
                          <a:ea typeface="Calibri"/>
                          <a:cs typeface="Times New Roman"/>
                        </a:rPr>
                        <a:t>int offset = baseOffset + bitSetWidthInBytes + 3*8L;</a:t>
                      </a:r>
                      <a:endParaRPr lang="en-US" sz="3200" dirty="0">
                        <a:latin typeface="Calibri"/>
                        <a:ea typeface="Calibri"/>
                        <a:cs typeface="Times New Roman"/>
                      </a:endParaRPr>
                    </a:p>
                    <a:p>
                      <a:pPr marL="0" marR="0">
                        <a:spcBef>
                          <a:spcPts val="0"/>
                        </a:spcBef>
                        <a:spcAft>
                          <a:spcPts val="0"/>
                        </a:spcAft>
                      </a:pPr>
                      <a:r>
                        <a:rPr lang="en-US" sz="2400" dirty="0">
                          <a:latin typeface="Times New Roman"/>
                          <a:ea typeface="Calibri"/>
                          <a:cs typeface="Times New Roman"/>
                        </a:rPr>
                        <a:t>int value = Platform.getInt(baseObject, offset);</a:t>
                      </a:r>
                      <a:endParaRPr lang="en-US" sz="3200" dirty="0">
                        <a:latin typeface="Calibri"/>
                        <a:ea typeface="Calibri"/>
                        <a:cs typeface="Times New Roman"/>
                      </a:endParaRPr>
                    </a:p>
                    <a:p>
                      <a:pPr marL="0" marR="0">
                        <a:spcBef>
                          <a:spcPts val="0"/>
                        </a:spcBef>
                        <a:spcAft>
                          <a:spcPts val="0"/>
                        </a:spcAft>
                      </a:pPr>
                      <a:r>
                        <a:rPr lang="en-US" sz="2400" dirty="0">
                          <a:latin typeface="Times New Roman"/>
                          <a:ea typeface="Calibri"/>
                          <a:cs typeface="Times New Roman"/>
                        </a:rPr>
                        <a:t>return value &gt; 2015;}</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0" y="6334780"/>
            <a:ext cx="9144000" cy="523220"/>
          </a:xfrm>
          <a:prstGeom prst="rect">
            <a:avLst/>
          </a:prstGeom>
        </p:spPr>
        <p:txBody>
          <a:bodyPr wrap="square">
            <a:spAutoFit/>
          </a:bodyPr>
          <a:lstStyle/>
          <a:p>
            <a:r>
              <a:rPr lang="en-US" sz="1400" dirty="0" smtClean="0">
                <a:hlinkClick r:id="rId3"/>
              </a:rPr>
              <a:t>https://www.slideshare.net/databricks/spark-summit-east-2017-matei-zaharia-keynote-trends-for-big-data-and-apache-spark-in-2017</a:t>
            </a:r>
            <a:r>
              <a:rPr lang="en-US" sz="1400" dirty="0" smtClean="0"/>
              <a:t> </a:t>
            </a:r>
            <a:r>
              <a:rPr lang="en-US" sz="1400" dirty="0" smtClean="0">
                <a:hlinkClick r:id="rId4"/>
              </a:rPr>
              <a:t>http://vision.cloudera.com/mapreduce-spark/</a:t>
            </a:r>
            <a:endParaRPr 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CPU Speed</a:t>
            </a:r>
            <a:endParaRPr lang="en-US" dirty="0"/>
          </a:p>
        </p:txBody>
      </p:sp>
      <p:sp>
        <p:nvSpPr>
          <p:cNvPr id="3" name="Content Placeholder 2"/>
          <p:cNvSpPr>
            <a:spLocks noGrp="1"/>
          </p:cNvSpPr>
          <p:nvPr>
            <p:ph idx="1"/>
          </p:nvPr>
        </p:nvSpPr>
        <p:spPr/>
        <p:txBody>
          <a:bodyPr/>
          <a:lstStyle/>
          <a:p>
            <a:r>
              <a:rPr lang="en-US" dirty="0" smtClean="0"/>
              <a:t>Sc parallelize word count</a:t>
            </a:r>
          </a:p>
          <a:p>
            <a:r>
              <a:rPr lang="en-US" dirty="0" smtClean="0"/>
              <a:t>Linear regression</a:t>
            </a:r>
          </a:p>
          <a:p>
            <a:r>
              <a:rPr lang="en-US" dirty="0" smtClean="0"/>
              <a:t>GraphX</a:t>
            </a:r>
          </a:p>
          <a:p>
            <a:endParaRPr lang="en-US" dirty="0"/>
          </a:p>
        </p:txBody>
      </p:sp>
      <p:sp>
        <p:nvSpPr>
          <p:cNvPr id="5" name="Rectangle 4"/>
          <p:cNvSpPr/>
          <p:nvPr/>
        </p:nvSpPr>
        <p:spPr>
          <a:xfrm>
            <a:off x="0" y="6519446"/>
            <a:ext cx="6096000" cy="338554"/>
          </a:xfrm>
          <a:prstGeom prst="rect">
            <a:avLst/>
          </a:prstGeom>
        </p:spPr>
        <p:txBody>
          <a:bodyPr wrap="square">
            <a:spAutoFit/>
          </a:bodyPr>
          <a:lstStyle/>
          <a:p>
            <a:r>
              <a:rPr lang="en-US" sz="1600" dirty="0" smtClean="0">
                <a:hlinkClick r:id="rId2"/>
              </a:rPr>
              <a:t>https://www.slideshare.net/databricks/2015-0317-scala-days</a:t>
            </a:r>
            <a:endParaRPr lang="en-US" sz="1600" dirty="0"/>
          </a:p>
        </p:txBody>
      </p:sp>
      <p:sp>
        <p:nvSpPr>
          <p:cNvPr id="6" name="TextBox 5"/>
          <p:cNvSpPr txBox="1"/>
          <p:nvPr/>
        </p:nvSpPr>
        <p:spPr>
          <a:xfrm>
            <a:off x="3777147" y="2362200"/>
            <a:ext cx="4942507" cy="369332"/>
          </a:xfrm>
          <a:prstGeom prst="rect">
            <a:avLst/>
          </a:prstGeom>
          <a:noFill/>
        </p:spPr>
        <p:txBody>
          <a:bodyPr wrap="none" rtlCol="0">
            <a:spAutoFit/>
          </a:bodyPr>
          <a:lstStyle/>
          <a:p>
            <a:r>
              <a:rPr lang="en-US" dirty="0" smtClean="0"/>
              <a:t>Speed Comparison between </a:t>
            </a:r>
            <a:r>
              <a:rPr lang="en-US" dirty="0" err="1" smtClean="0"/>
              <a:t>MapReduce</a:t>
            </a:r>
            <a:r>
              <a:rPr lang="en-US" dirty="0" smtClean="0"/>
              <a:t> and Spark</a:t>
            </a:r>
            <a:endParaRPr lang="en-US" dirty="0"/>
          </a:p>
        </p:txBody>
      </p:sp>
      <p:pic>
        <p:nvPicPr>
          <p:cNvPr id="1026" name="Picture 2" descr="C:\Users\Yao\Desktop\ncku-csie-talk-about-spark-40-1024.jpg"/>
          <p:cNvPicPr>
            <a:picLocks noChangeAspect="1" noChangeArrowheads="1"/>
          </p:cNvPicPr>
          <p:nvPr/>
        </p:nvPicPr>
        <p:blipFill>
          <a:blip r:embed="rId3" cstate="print"/>
          <a:srcRect/>
          <a:stretch>
            <a:fillRect/>
          </a:stretch>
        </p:blipFill>
        <p:spPr bwMode="auto">
          <a:xfrm>
            <a:off x="3352800" y="2688314"/>
            <a:ext cx="5791200" cy="3833801"/>
          </a:xfrm>
          <a:prstGeom prst="rect">
            <a:avLst/>
          </a:prstGeom>
          <a:noFill/>
        </p:spPr>
      </p:pic>
      <p:sp>
        <p:nvSpPr>
          <p:cNvPr id="1027" name="Rectangle 3"/>
          <p:cNvSpPr>
            <a:spLocks noChangeArrowheads="1"/>
          </p:cNvSpPr>
          <p:nvPr/>
        </p:nvSpPr>
        <p:spPr bwMode="auto">
          <a:xfrm>
            <a:off x="4724400" y="6519446"/>
            <a:ext cx="4419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Spark is 3 to 25 times faster than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MapReduce</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2: Specialized Engines</a:t>
            </a:r>
            <a:endParaRPr lang="en-US" dirty="0"/>
          </a:p>
        </p:txBody>
      </p:sp>
      <p:sp>
        <p:nvSpPr>
          <p:cNvPr id="3" name="Content Placeholder 2"/>
          <p:cNvSpPr>
            <a:spLocks noGrp="1"/>
          </p:cNvSpPr>
          <p:nvPr>
            <p:ph idx="1"/>
          </p:nvPr>
        </p:nvSpPr>
        <p:spPr/>
        <p:txBody>
          <a:bodyPr/>
          <a:lstStyle/>
          <a:p>
            <a:r>
              <a:rPr lang="en-US" dirty="0" smtClean="0"/>
              <a:t>More </a:t>
            </a:r>
            <a:r>
              <a:rPr lang="en-US" dirty="0"/>
              <a:t>systems to install, configure, connect, manage, and </a:t>
            </a:r>
            <a:r>
              <a:rPr lang="en-US" dirty="0" smtClean="0"/>
              <a:t>debug</a:t>
            </a:r>
          </a:p>
          <a:p>
            <a:r>
              <a:rPr lang="en-US" dirty="0" smtClean="0"/>
              <a:t>Performance </a:t>
            </a:r>
            <a:r>
              <a:rPr lang="en-US" dirty="0"/>
              <a:t>dwindles because it is hard to move big data across nodes and dynamically allocate resources for different </a:t>
            </a:r>
            <a:r>
              <a:rPr lang="en-US" dirty="0" smtClean="0"/>
              <a:t>computations</a:t>
            </a:r>
          </a:p>
          <a:p>
            <a:r>
              <a:rPr lang="en-US" dirty="0" smtClean="0"/>
              <a:t>Writing </a:t>
            </a:r>
            <a:r>
              <a:rPr lang="en-US" dirty="0"/>
              <a:t>temp data to file for another engine to run analysis slows down processes between </a:t>
            </a:r>
            <a:r>
              <a:rPr lang="en-US" dirty="0" smtClean="0"/>
              <a:t>systems</a:t>
            </a:r>
            <a:endParaRPr lang="en-US" dirty="0"/>
          </a:p>
          <a:p>
            <a:endParaRPr lang="en-US" dirty="0"/>
          </a:p>
        </p:txBody>
      </p:sp>
      <p:sp>
        <p:nvSpPr>
          <p:cNvPr id="4" name="Rectangle 3"/>
          <p:cNvSpPr/>
          <p:nvPr/>
        </p:nvSpPr>
        <p:spPr>
          <a:xfrm>
            <a:off x="0" y="6488668"/>
            <a:ext cx="4876800" cy="369332"/>
          </a:xfrm>
          <a:prstGeom prst="rect">
            <a:avLst/>
          </a:prstGeom>
        </p:spPr>
        <p:txBody>
          <a:bodyPr wrap="square">
            <a:spAutoFit/>
          </a:bodyPr>
          <a:lstStyle/>
          <a:p>
            <a:r>
              <a:rPr lang="en-US" dirty="0" smtClean="0">
                <a:hlinkClick r:id="rId2"/>
              </a:rPr>
              <a:t>https://www.youtube.com/watch?v=vtxwXSGl9V8</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Applications</a:t>
            </a:r>
            <a:endParaRPr lang="en-US" dirty="0"/>
          </a:p>
        </p:txBody>
      </p:sp>
      <p:sp>
        <p:nvSpPr>
          <p:cNvPr id="3" name="Content Placeholder 2"/>
          <p:cNvSpPr>
            <a:spLocks noGrp="1"/>
          </p:cNvSpPr>
          <p:nvPr>
            <p:ph idx="1"/>
          </p:nvPr>
        </p:nvSpPr>
        <p:spPr/>
        <p:txBody>
          <a:bodyPr>
            <a:normAutofit/>
          </a:bodyPr>
          <a:lstStyle/>
          <a:p>
            <a:r>
              <a:rPr lang="en-US" dirty="0" smtClean="0"/>
              <a:t>Able </a:t>
            </a:r>
            <a:r>
              <a:rPr lang="en-US" dirty="0"/>
              <a:t>to switch </a:t>
            </a:r>
            <a:r>
              <a:rPr lang="en-US" dirty="0" smtClean="0"/>
              <a:t>between languages, implement specific libraries, </a:t>
            </a:r>
            <a:r>
              <a:rPr lang="en-US" dirty="0"/>
              <a:t>and call on the same dataset in the same </a:t>
            </a:r>
            <a:r>
              <a:rPr lang="en-US" dirty="0" smtClean="0"/>
              <a:t>notebook</a:t>
            </a:r>
          </a:p>
          <a:p>
            <a:r>
              <a:rPr lang="en-US" dirty="0" smtClean="0"/>
              <a:t>Data </a:t>
            </a:r>
            <a:r>
              <a:rPr lang="en-US" dirty="0"/>
              <a:t>sets could be cached in RAM while implementing different </a:t>
            </a:r>
            <a:r>
              <a:rPr lang="en-US" dirty="0" smtClean="0"/>
              <a:t>computations</a:t>
            </a:r>
          </a:p>
          <a:p>
            <a:r>
              <a:rPr lang="en-US" dirty="0" smtClean="0"/>
              <a:t>High level APIs allow for vertical integration</a:t>
            </a:r>
          </a:p>
          <a:p>
            <a:r>
              <a:rPr lang="en-US" dirty="0" smtClean="0"/>
              <a:t>Performance </a:t>
            </a:r>
            <a:r>
              <a:rPr lang="en-US" dirty="0"/>
              <a:t>gains are </a:t>
            </a:r>
            <a:r>
              <a:rPr lang="en-US" dirty="0" smtClean="0"/>
              <a:t>cumulative due to the aggregation of marginal gains</a:t>
            </a:r>
            <a:endParaRPr lang="en-US" dirty="0"/>
          </a:p>
        </p:txBody>
      </p:sp>
      <p:sp>
        <p:nvSpPr>
          <p:cNvPr id="4" name="Rectangle 3"/>
          <p:cNvSpPr/>
          <p:nvPr/>
        </p:nvSpPr>
        <p:spPr>
          <a:xfrm>
            <a:off x="0" y="6211669"/>
            <a:ext cx="9144000" cy="646331"/>
          </a:xfrm>
          <a:prstGeom prst="rect">
            <a:avLst/>
          </a:prstGeom>
        </p:spPr>
        <p:txBody>
          <a:bodyPr wrap="square">
            <a:spAutoFit/>
          </a:bodyPr>
          <a:lstStyle/>
          <a:p>
            <a:r>
              <a:rPr lang="en-US" dirty="0" smtClean="0">
                <a:hlinkClick r:id="rId2"/>
              </a:rPr>
              <a:t>https://community.cloud.databricks.com/?o=7187633045765022#notebook/418623867444693/command/418623867444694</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Users\Yao\Desktop\545.png"/>
          <p:cNvPicPr>
            <a:picLocks noChangeAspect="1" noChangeArrowheads="1"/>
          </p:cNvPicPr>
          <p:nvPr/>
        </p:nvPicPr>
        <p:blipFill>
          <a:blip r:embed="rId2" cstate="print"/>
          <a:srcRect/>
          <a:stretch>
            <a:fillRect/>
          </a:stretch>
        </p:blipFill>
        <p:spPr bwMode="auto">
          <a:xfrm>
            <a:off x="0" y="1295400"/>
            <a:ext cx="5258534" cy="5353798"/>
          </a:xfrm>
          <a:prstGeom prst="rect">
            <a:avLst/>
          </a:prstGeom>
          <a:noFill/>
        </p:spPr>
      </p:pic>
      <p:sp>
        <p:nvSpPr>
          <p:cNvPr id="2" name="Title 1"/>
          <p:cNvSpPr>
            <a:spLocks noGrp="1"/>
          </p:cNvSpPr>
          <p:nvPr>
            <p:ph type="title"/>
          </p:nvPr>
        </p:nvSpPr>
        <p:spPr/>
        <p:txBody>
          <a:bodyPr>
            <a:normAutofit fontScale="90000"/>
          </a:bodyPr>
          <a:lstStyle/>
          <a:p>
            <a:r>
              <a:rPr lang="en-US" dirty="0" smtClean="0"/>
              <a:t>Diversity in Application Solutions and Methods</a:t>
            </a:r>
            <a:endParaRPr lang="en-US" dirty="0"/>
          </a:p>
        </p:txBody>
      </p:sp>
      <p:pic>
        <p:nvPicPr>
          <p:cNvPr id="61441" name="Picture 1" descr="C:\Users\Yao\Desktop\45.pn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76204" y="1466097"/>
            <a:ext cx="4267796" cy="5391903"/>
          </a:xfrm>
          <a:prstGeom prst="rect">
            <a:avLst/>
          </a:prstGeom>
          <a:noFill/>
        </p:spPr>
      </p:pic>
      <p:sp>
        <p:nvSpPr>
          <p:cNvPr id="5" name="Rectangle 4"/>
          <p:cNvSpPr/>
          <p:nvPr/>
        </p:nvSpPr>
        <p:spPr>
          <a:xfrm>
            <a:off x="0" y="6519446"/>
            <a:ext cx="6324600" cy="338554"/>
          </a:xfrm>
          <a:prstGeom prst="rect">
            <a:avLst/>
          </a:prstGeom>
        </p:spPr>
        <p:txBody>
          <a:bodyPr wrap="square">
            <a:spAutoFit/>
          </a:bodyPr>
          <a:lstStyle/>
          <a:p>
            <a:r>
              <a:rPr lang="en-US" sz="1600" dirty="0" smtClean="0">
                <a:hlinkClick r:id="rId4"/>
              </a:rPr>
              <a:t>https://www.slideshare.net/abhishekcreate/2016-spark-survey</a:t>
            </a: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1" descr="C:\Users\Yao\Desktop\11.png"/>
          <p:cNvPicPr>
            <a:picLocks noChangeAspect="1" noChangeArrowheads="1"/>
          </p:cNvPicPr>
          <p:nvPr/>
        </p:nvPicPr>
        <p:blipFill>
          <a:blip r:embed="rId2" cstate="print"/>
          <a:srcRect/>
          <a:stretch>
            <a:fillRect/>
          </a:stretch>
        </p:blipFill>
        <p:spPr bwMode="auto">
          <a:xfrm>
            <a:off x="3657600" y="3211509"/>
            <a:ext cx="5486400" cy="3646490"/>
          </a:xfrm>
          <a:prstGeom prst="rect">
            <a:avLst/>
          </a:prstGeom>
          <a:noFill/>
        </p:spPr>
      </p:pic>
      <p:sp>
        <p:nvSpPr>
          <p:cNvPr id="2" name="Title 1"/>
          <p:cNvSpPr>
            <a:spLocks noGrp="1"/>
          </p:cNvSpPr>
          <p:nvPr>
            <p:ph type="title"/>
          </p:nvPr>
        </p:nvSpPr>
        <p:spPr/>
        <p:txBody>
          <a:bodyPr/>
          <a:lstStyle/>
          <a:p>
            <a:r>
              <a:rPr lang="en-US" dirty="0" smtClean="0"/>
              <a:t>Demo 3: End-to-End Applications</a:t>
            </a:r>
            <a:endParaRPr lang="en-US" dirty="0"/>
          </a:p>
        </p:txBody>
      </p:sp>
      <p:sp>
        <p:nvSpPr>
          <p:cNvPr id="3" name="Content Placeholder 2"/>
          <p:cNvSpPr>
            <a:spLocks noGrp="1"/>
          </p:cNvSpPr>
          <p:nvPr>
            <p:ph idx="1"/>
          </p:nvPr>
        </p:nvSpPr>
        <p:spPr/>
        <p:txBody>
          <a:bodyPr/>
          <a:lstStyle/>
          <a:p>
            <a:r>
              <a:rPr lang="en-US" dirty="0" smtClean="0"/>
              <a:t>Changing Languages for the best models and applications</a:t>
            </a:r>
          </a:p>
          <a:p>
            <a:r>
              <a:rPr lang="en-US" dirty="0" smtClean="0"/>
              <a:t>Producing visualizations</a:t>
            </a:r>
          </a:p>
          <a:p>
            <a:r>
              <a:rPr lang="en-US" dirty="0" smtClean="0"/>
              <a:t>Spark SQL</a:t>
            </a:r>
          </a:p>
          <a:p>
            <a:r>
              <a:rPr lang="en-US" dirty="0" smtClean="0"/>
              <a:t>JSON Schema</a:t>
            </a:r>
          </a:p>
        </p:txBody>
      </p:sp>
      <p:sp>
        <p:nvSpPr>
          <p:cNvPr id="5" name="Rectangle 4"/>
          <p:cNvSpPr/>
          <p:nvPr/>
        </p:nvSpPr>
        <p:spPr>
          <a:xfrm>
            <a:off x="0" y="6367046"/>
            <a:ext cx="4953000" cy="338554"/>
          </a:xfrm>
          <a:prstGeom prst="rect">
            <a:avLst/>
          </a:prstGeom>
        </p:spPr>
        <p:txBody>
          <a:bodyPr wrap="square">
            <a:spAutoFit/>
          </a:bodyPr>
          <a:lstStyle/>
          <a:p>
            <a:r>
              <a:rPr lang="en-US" sz="1600" dirty="0" smtClean="0">
                <a:hlinkClick r:id="rId3"/>
              </a:rPr>
              <a:t>https://www.youtube.com/watch?v=y7KQcwK2w9I</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 3: Decisions Based on Data Streaming</a:t>
            </a:r>
            <a:endParaRPr lang="en-US" dirty="0"/>
          </a:p>
        </p:txBody>
      </p:sp>
      <p:pic>
        <p:nvPicPr>
          <p:cNvPr id="60417" name="Picture 1"/>
          <p:cNvPicPr>
            <a:picLocks noChangeAspect="1" noChangeArrowheads="1"/>
          </p:cNvPicPr>
          <p:nvPr/>
        </p:nvPicPr>
        <p:blipFill>
          <a:blip r:embed="rId2" cstate="print"/>
          <a:srcRect/>
          <a:stretch>
            <a:fillRect/>
          </a:stretch>
        </p:blipFill>
        <p:spPr bwMode="auto">
          <a:xfrm>
            <a:off x="1989137" y="3467100"/>
            <a:ext cx="7154863" cy="3390900"/>
          </a:xfrm>
          <a:prstGeom prst="rect">
            <a:avLst/>
          </a:prstGeom>
          <a:noFill/>
          <a:ln w="9525">
            <a:noFill/>
            <a:miter lim="800000"/>
            <a:headEnd/>
            <a:tailEnd/>
          </a:ln>
        </p:spPr>
      </p:pic>
      <p:sp>
        <p:nvSpPr>
          <p:cNvPr id="3" name="Content Placeholder 2"/>
          <p:cNvSpPr>
            <a:spLocks noGrp="1"/>
          </p:cNvSpPr>
          <p:nvPr>
            <p:ph idx="1"/>
          </p:nvPr>
        </p:nvSpPr>
        <p:spPr>
          <a:xfrm>
            <a:off x="0" y="1447800"/>
            <a:ext cx="5486400" cy="4525963"/>
          </a:xfrm>
        </p:spPr>
        <p:txBody>
          <a:bodyPr>
            <a:normAutofit/>
          </a:bodyPr>
          <a:lstStyle/>
          <a:p>
            <a:r>
              <a:rPr lang="en-US" sz="2800" dirty="0" smtClean="0"/>
              <a:t>Streamed data may not be reliable due to:</a:t>
            </a:r>
            <a:endParaRPr lang="en-US" sz="2800" dirty="0"/>
          </a:p>
          <a:p>
            <a:pPr lvl="1"/>
            <a:r>
              <a:rPr lang="en-US" sz="2400" dirty="0" smtClean="0"/>
              <a:t>Node crashes</a:t>
            </a:r>
          </a:p>
          <a:p>
            <a:pPr lvl="1"/>
            <a:r>
              <a:rPr lang="en-US" sz="2400" dirty="0" smtClean="0"/>
              <a:t>Asequential data</a:t>
            </a:r>
          </a:p>
          <a:p>
            <a:pPr lvl="1"/>
            <a:r>
              <a:rPr lang="en-US" sz="2400" dirty="0" smtClean="0"/>
              <a:t>Data inconsistency</a:t>
            </a:r>
          </a:p>
          <a:p>
            <a:pPr lvl="1"/>
            <a:endParaRPr lang="en-US" sz="2400" dirty="0" smtClean="0"/>
          </a:p>
          <a:p>
            <a:pPr lvl="1"/>
            <a:endParaRPr lang="en-US" sz="2400" dirty="0" smtClean="0"/>
          </a:p>
        </p:txBody>
      </p:sp>
      <p:pic>
        <p:nvPicPr>
          <p:cNvPr id="60419" name="Picture 3" descr="https://spark.apache.org/images/spark-streaming-recovery.png"/>
          <p:cNvPicPr>
            <a:picLocks noChangeAspect="1" noChangeArrowheads="1"/>
          </p:cNvPicPr>
          <p:nvPr/>
        </p:nvPicPr>
        <p:blipFill>
          <a:blip r:embed="rId3" cstate="print"/>
          <a:srcRect/>
          <a:stretch>
            <a:fillRect/>
          </a:stretch>
        </p:blipFill>
        <p:spPr bwMode="auto">
          <a:xfrm>
            <a:off x="5475113" y="1447800"/>
            <a:ext cx="3668887" cy="1981200"/>
          </a:xfrm>
          <a:prstGeom prst="rect">
            <a:avLst/>
          </a:prstGeom>
          <a:noFill/>
        </p:spPr>
      </p:pic>
      <p:sp>
        <p:nvSpPr>
          <p:cNvPr id="6" name="Rectangle 5"/>
          <p:cNvSpPr/>
          <p:nvPr/>
        </p:nvSpPr>
        <p:spPr>
          <a:xfrm>
            <a:off x="0" y="6519446"/>
            <a:ext cx="4876800" cy="338554"/>
          </a:xfrm>
          <a:prstGeom prst="rect">
            <a:avLst/>
          </a:prstGeom>
        </p:spPr>
        <p:txBody>
          <a:bodyPr wrap="square">
            <a:spAutoFit/>
          </a:bodyPr>
          <a:lstStyle/>
          <a:p>
            <a:r>
              <a:rPr lang="en-US" sz="1600" dirty="0" smtClean="0">
                <a:hlinkClick r:id="rId4"/>
              </a:rPr>
              <a:t>https://www.youtube.com/watch?v=KspReT2JjeE</a:t>
            </a:r>
            <a:endParaRPr lang="en-US" sz="1600" dirty="0"/>
          </a:p>
        </p:txBody>
      </p:sp>
      <p:sp>
        <p:nvSpPr>
          <p:cNvPr id="7" name="Rectangle 6"/>
          <p:cNvSpPr/>
          <p:nvPr/>
        </p:nvSpPr>
        <p:spPr>
          <a:xfrm>
            <a:off x="5943600" y="6553200"/>
            <a:ext cx="3244350" cy="338554"/>
          </a:xfrm>
          <a:prstGeom prst="rect">
            <a:avLst/>
          </a:prstGeom>
        </p:spPr>
        <p:txBody>
          <a:bodyPr wrap="none">
            <a:spAutoFit/>
          </a:bodyPr>
          <a:lstStyle/>
          <a:p>
            <a:r>
              <a:rPr lang="en-US" sz="1600" dirty="0" smtClean="0">
                <a:hlinkClick r:id="rId5"/>
              </a:rPr>
              <a:t>https://spark.apache.org/streaming/</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cstate="print"/>
          <a:srcRect/>
          <a:stretch>
            <a:fillRect/>
          </a:stretch>
        </p:blipFill>
        <p:spPr bwMode="auto">
          <a:xfrm>
            <a:off x="0" y="1080825"/>
            <a:ext cx="4648200" cy="5503752"/>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Structured Streaming / Node Indexing</a:t>
            </a:r>
            <a:endParaRPr lang="en-US" dirty="0"/>
          </a:p>
        </p:txBody>
      </p:sp>
      <p:sp>
        <p:nvSpPr>
          <p:cNvPr id="3" name="Content Placeholder 2"/>
          <p:cNvSpPr>
            <a:spLocks noGrp="1"/>
          </p:cNvSpPr>
          <p:nvPr>
            <p:ph idx="1"/>
          </p:nvPr>
        </p:nvSpPr>
        <p:spPr>
          <a:xfrm>
            <a:off x="4724400" y="1295400"/>
            <a:ext cx="4419600" cy="5257800"/>
          </a:xfrm>
        </p:spPr>
        <p:txBody>
          <a:bodyPr>
            <a:normAutofit fontScale="92500" lnSpcReduction="20000"/>
          </a:bodyPr>
          <a:lstStyle/>
          <a:p>
            <a:r>
              <a:rPr lang="en-US" dirty="0" smtClean="0"/>
              <a:t>Fault tolerance fixes node crashes</a:t>
            </a:r>
          </a:p>
          <a:p>
            <a:r>
              <a:rPr lang="en-US" dirty="0" smtClean="0"/>
              <a:t>Special filtering fixes </a:t>
            </a:r>
            <a:r>
              <a:rPr lang="en-US" dirty="0" err="1" smtClean="0"/>
              <a:t>asequential</a:t>
            </a:r>
            <a:r>
              <a:rPr lang="en-US" dirty="0" smtClean="0"/>
              <a:t> data</a:t>
            </a:r>
          </a:p>
          <a:p>
            <a:r>
              <a:rPr lang="en-US" dirty="0" smtClean="0"/>
              <a:t>Indexing fixes data consistency</a:t>
            </a:r>
          </a:p>
          <a:p>
            <a:r>
              <a:rPr lang="en-US" dirty="0" smtClean="0"/>
              <a:t>Ad-hoc queries on top of streaming data, static data, and batch processes would allow more flexibility in the real-time decision making process</a:t>
            </a:r>
          </a:p>
        </p:txBody>
      </p:sp>
      <p:sp>
        <p:nvSpPr>
          <p:cNvPr id="6" name="Rectangle 5"/>
          <p:cNvSpPr/>
          <p:nvPr/>
        </p:nvSpPr>
        <p:spPr>
          <a:xfrm>
            <a:off x="0" y="6488668"/>
            <a:ext cx="9144000" cy="369332"/>
          </a:xfrm>
          <a:prstGeom prst="rect">
            <a:avLst/>
          </a:prstGeom>
        </p:spPr>
        <p:txBody>
          <a:bodyPr wrap="square">
            <a:spAutoFit/>
          </a:bodyPr>
          <a:lstStyle/>
          <a:p>
            <a:r>
              <a:rPr lang="en-US" dirty="0" smtClean="0">
                <a:hlinkClick r:id="rId3"/>
              </a:rPr>
              <a:t>https://databricks.com/blog/2016/07/28/structured-streaming-in-apache-spark.html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Apache Spark?</a:t>
            </a:r>
            <a:endParaRPr lang="en-US" dirty="0"/>
          </a:p>
        </p:txBody>
      </p:sp>
      <p:sp>
        <p:nvSpPr>
          <p:cNvPr id="3" name="Content Placeholder 2"/>
          <p:cNvSpPr>
            <a:spLocks noGrp="1"/>
          </p:cNvSpPr>
          <p:nvPr>
            <p:ph idx="1"/>
          </p:nvPr>
        </p:nvSpPr>
        <p:spPr/>
        <p:txBody>
          <a:bodyPr/>
          <a:lstStyle/>
          <a:p>
            <a:r>
              <a:rPr lang="en-US" dirty="0"/>
              <a:t>Apache Spark is a fast and general engine for big data analytics processing with libraries for SQL, streaming, and advanced analytics.</a:t>
            </a:r>
          </a:p>
        </p:txBody>
      </p:sp>
      <p:grpSp>
        <p:nvGrpSpPr>
          <p:cNvPr id="23" name="Group 22"/>
          <p:cNvGrpSpPr/>
          <p:nvPr/>
        </p:nvGrpSpPr>
        <p:grpSpPr>
          <a:xfrm>
            <a:off x="1181100" y="3276600"/>
            <a:ext cx="6781800" cy="3162300"/>
            <a:chOff x="1447800" y="2514600"/>
            <a:chExt cx="6781800" cy="3162300"/>
          </a:xfrm>
        </p:grpSpPr>
        <p:sp>
          <p:nvSpPr>
            <p:cNvPr id="8" name="Rectangle 7"/>
            <p:cNvSpPr/>
            <p:nvPr/>
          </p:nvSpPr>
          <p:spPr>
            <a:xfrm>
              <a:off x="1447800" y="3429000"/>
              <a:ext cx="67818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Core API</a:t>
              </a:r>
            </a:p>
            <a:p>
              <a:pPr algn="ctr"/>
              <a:endParaRPr lang="en-US" dirty="0" smtClean="0"/>
            </a:p>
            <a:p>
              <a:pPr algn="ctr"/>
              <a:endParaRPr lang="en-US" dirty="0"/>
            </a:p>
            <a:p>
              <a:pPr algn="ctr"/>
              <a:endParaRPr lang="en-US" dirty="0"/>
            </a:p>
          </p:txBody>
        </p:sp>
        <p:sp>
          <p:nvSpPr>
            <p:cNvPr id="9" name="Rectangle 8"/>
            <p:cNvSpPr/>
            <p:nvPr/>
          </p:nvSpPr>
          <p:spPr>
            <a:xfrm>
              <a:off x="14478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SQL + DataFrames</a:t>
              </a:r>
            </a:p>
          </p:txBody>
        </p:sp>
        <p:sp>
          <p:nvSpPr>
            <p:cNvPr id="10" name="Rectangle 9"/>
            <p:cNvSpPr/>
            <p:nvPr/>
          </p:nvSpPr>
          <p:spPr>
            <a:xfrm>
              <a:off x="28194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p:txBody>
        </p:sp>
        <p:sp>
          <p:nvSpPr>
            <p:cNvPr id="11" name="Rectangle 10"/>
            <p:cNvSpPr/>
            <p:nvPr/>
          </p:nvSpPr>
          <p:spPr>
            <a:xfrm>
              <a:off x="41910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MLlib</a:t>
              </a:r>
            </a:p>
          </p:txBody>
        </p:sp>
        <p:sp>
          <p:nvSpPr>
            <p:cNvPr id="12" name="Rectangle 11"/>
            <p:cNvSpPr/>
            <p:nvPr/>
          </p:nvSpPr>
          <p:spPr>
            <a:xfrm>
              <a:off x="55626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GraphX</a:t>
              </a:r>
            </a:p>
          </p:txBody>
        </p:sp>
        <p:sp>
          <p:nvSpPr>
            <p:cNvPr id="13" name="Rectangle 12"/>
            <p:cNvSpPr/>
            <p:nvPr/>
          </p:nvSpPr>
          <p:spPr>
            <a:xfrm>
              <a:off x="69342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 Packages</a:t>
              </a:r>
            </a:p>
          </p:txBody>
        </p:sp>
        <p:sp>
          <p:nvSpPr>
            <p:cNvPr id="14" name="Rectangle 13"/>
            <p:cNvSpPr/>
            <p:nvPr/>
          </p:nvSpPr>
          <p:spPr>
            <a:xfrm>
              <a:off x="14478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p>
          </p:txBody>
        </p:sp>
        <p:sp>
          <p:nvSpPr>
            <p:cNvPr id="15" name="Rectangle 14"/>
            <p:cNvSpPr/>
            <p:nvPr/>
          </p:nvSpPr>
          <p:spPr>
            <a:xfrm>
              <a:off x="28194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p>
          </p:txBody>
        </p:sp>
        <p:sp>
          <p:nvSpPr>
            <p:cNvPr id="16" name="Rectangle 15"/>
            <p:cNvSpPr/>
            <p:nvPr/>
          </p:nvSpPr>
          <p:spPr>
            <a:xfrm>
              <a:off x="41910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p>
          </p:txBody>
        </p:sp>
        <p:sp>
          <p:nvSpPr>
            <p:cNvPr id="17" name="Rectangle 16"/>
            <p:cNvSpPr/>
            <p:nvPr/>
          </p:nvSpPr>
          <p:spPr>
            <a:xfrm>
              <a:off x="55626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a:t>
              </a:r>
            </a:p>
          </p:txBody>
        </p:sp>
        <p:sp>
          <p:nvSpPr>
            <p:cNvPr id="18" name="Rectangle 17"/>
            <p:cNvSpPr/>
            <p:nvPr/>
          </p:nvSpPr>
          <p:spPr>
            <a:xfrm>
              <a:off x="69342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p:txBody>
        </p:sp>
        <p:sp>
          <p:nvSpPr>
            <p:cNvPr id="19" name="Rectangle 18"/>
            <p:cNvSpPr/>
            <p:nvPr/>
          </p:nvSpPr>
          <p:spPr>
            <a:xfrm>
              <a:off x="6553200" y="4953000"/>
              <a:ext cx="16764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Databricks</a:t>
              </a:r>
              <a:endParaRPr lang="en-US" dirty="0"/>
            </a:p>
          </p:txBody>
        </p:sp>
        <p:sp>
          <p:nvSpPr>
            <p:cNvPr id="20" name="Rectangle 19"/>
            <p:cNvSpPr/>
            <p:nvPr/>
          </p:nvSpPr>
          <p:spPr>
            <a:xfrm>
              <a:off x="14478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endParaRPr lang="en-US" dirty="0"/>
            </a:p>
          </p:txBody>
        </p:sp>
        <p:sp>
          <p:nvSpPr>
            <p:cNvPr id="21" name="Rectangle 20"/>
            <p:cNvSpPr/>
            <p:nvPr/>
          </p:nvSpPr>
          <p:spPr>
            <a:xfrm>
              <a:off x="48514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Mesos</a:t>
              </a:r>
              <a:endParaRPr lang="en-US" dirty="0"/>
            </a:p>
          </p:txBody>
        </p:sp>
        <p:sp>
          <p:nvSpPr>
            <p:cNvPr id="22" name="Rectangle 21"/>
            <p:cNvSpPr/>
            <p:nvPr/>
          </p:nvSpPr>
          <p:spPr>
            <a:xfrm>
              <a:off x="31496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 Alone</a:t>
              </a:r>
              <a:endParaRPr lang="en-US" dirty="0"/>
            </a:p>
          </p:txBody>
        </p:sp>
      </p:grpSp>
      <p:sp>
        <p:nvSpPr>
          <p:cNvPr id="39" name="Rectangle 38"/>
          <p:cNvSpPr/>
          <p:nvPr/>
        </p:nvSpPr>
        <p:spPr>
          <a:xfrm>
            <a:off x="2514600" y="6488668"/>
            <a:ext cx="6629400" cy="369332"/>
          </a:xfrm>
          <a:prstGeom prst="rect">
            <a:avLst/>
          </a:prstGeom>
        </p:spPr>
        <p:txBody>
          <a:bodyPr wrap="square">
            <a:spAutoFit/>
          </a:bodyPr>
          <a:lstStyle/>
          <a:p>
            <a:pPr algn="r"/>
            <a:r>
              <a:rPr lang="en-US" dirty="0" smtClean="0">
                <a:hlinkClick r:id="rId2"/>
              </a:rPr>
              <a:t>https://www.linkedin.com/pulse/future-apache-spark-rodrigo-rivera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3" descr="C:\Users\Yao\Desktop\17.png"/>
          <p:cNvPicPr>
            <a:picLocks noChangeAspect="1" noChangeArrowheads="1"/>
          </p:cNvPicPr>
          <p:nvPr/>
        </p:nvPicPr>
        <p:blipFill>
          <a:blip r:embed="rId2" cstate="print"/>
          <a:srcRect/>
          <a:stretch>
            <a:fillRect/>
          </a:stretch>
        </p:blipFill>
        <p:spPr bwMode="auto">
          <a:xfrm>
            <a:off x="0" y="914400"/>
            <a:ext cx="4715533" cy="4153480"/>
          </a:xfrm>
          <a:prstGeom prst="rect">
            <a:avLst/>
          </a:prstGeom>
          <a:noFill/>
        </p:spPr>
      </p:pic>
      <p:sp>
        <p:nvSpPr>
          <p:cNvPr id="2" name="Title 1"/>
          <p:cNvSpPr>
            <a:spLocks noGrp="1"/>
          </p:cNvSpPr>
          <p:nvPr>
            <p:ph type="title"/>
          </p:nvPr>
        </p:nvSpPr>
        <p:spPr/>
        <p:txBody>
          <a:bodyPr/>
          <a:lstStyle/>
          <a:p>
            <a:r>
              <a:rPr lang="en-US" dirty="0" smtClean="0"/>
              <a:t>Real-Time Solutions from the Cloud</a:t>
            </a:r>
            <a:endParaRPr lang="en-US" dirty="0"/>
          </a:p>
        </p:txBody>
      </p:sp>
      <p:sp>
        <p:nvSpPr>
          <p:cNvPr id="3" name="Content Placeholder 2"/>
          <p:cNvSpPr>
            <a:spLocks noGrp="1"/>
          </p:cNvSpPr>
          <p:nvPr>
            <p:ph idx="1"/>
          </p:nvPr>
        </p:nvSpPr>
        <p:spPr>
          <a:xfrm>
            <a:off x="4724400" y="1143000"/>
            <a:ext cx="4419600" cy="4525963"/>
          </a:xfrm>
        </p:spPr>
        <p:txBody>
          <a:bodyPr>
            <a:normAutofit/>
          </a:bodyPr>
          <a:lstStyle/>
          <a:p>
            <a:r>
              <a:rPr lang="en-US" sz="2800" dirty="0" smtClean="0"/>
              <a:t>Personalized web results</a:t>
            </a:r>
          </a:p>
          <a:p>
            <a:r>
              <a:rPr lang="en-US" sz="2800" dirty="0" smtClean="0"/>
              <a:t>Automated stock trading</a:t>
            </a:r>
          </a:p>
          <a:p>
            <a:r>
              <a:rPr lang="en-US" sz="2800" dirty="0" smtClean="0"/>
              <a:t>Trends in news events</a:t>
            </a:r>
          </a:p>
          <a:p>
            <a:r>
              <a:rPr lang="en-US" sz="2800" dirty="0" smtClean="0"/>
              <a:t>Credit card fraud prevention</a:t>
            </a:r>
          </a:p>
          <a:p>
            <a:r>
              <a:rPr lang="en-US" sz="2800" dirty="0"/>
              <a:t>V</a:t>
            </a:r>
            <a:r>
              <a:rPr lang="en-US" sz="2800" dirty="0" smtClean="0"/>
              <a:t>ideo quality optimization by dynamically selecting </a:t>
            </a:r>
            <a:r>
              <a:rPr lang="en-US" sz="2800" dirty="0"/>
              <a:t>server </a:t>
            </a:r>
            <a:r>
              <a:rPr lang="en-US" sz="2800" dirty="0" smtClean="0"/>
              <a:t>sources</a:t>
            </a:r>
          </a:p>
        </p:txBody>
      </p:sp>
      <p:pic>
        <p:nvPicPr>
          <p:cNvPr id="58369" name="Picture 1" descr="C:\Users\Yao\Desktop\16.png"/>
          <p:cNvPicPr>
            <a:picLocks noChangeAspect="1" noChangeArrowheads="1"/>
          </p:cNvPicPr>
          <p:nvPr/>
        </p:nvPicPr>
        <p:blipFill>
          <a:blip r:embed="rId3" cstate="print"/>
          <a:srcRect/>
          <a:stretch>
            <a:fillRect/>
          </a:stretch>
        </p:blipFill>
        <p:spPr bwMode="auto">
          <a:xfrm>
            <a:off x="0" y="5021108"/>
            <a:ext cx="9144000" cy="1836892"/>
          </a:xfrm>
          <a:prstGeom prst="rect">
            <a:avLst/>
          </a:prstGeom>
          <a:noFill/>
        </p:spPr>
      </p:pic>
      <p:sp>
        <p:nvSpPr>
          <p:cNvPr id="6" name="Rectangle 5"/>
          <p:cNvSpPr/>
          <p:nvPr/>
        </p:nvSpPr>
        <p:spPr>
          <a:xfrm>
            <a:off x="0" y="6595646"/>
            <a:ext cx="4876800" cy="338554"/>
          </a:xfrm>
          <a:prstGeom prst="rect">
            <a:avLst/>
          </a:prstGeom>
        </p:spPr>
        <p:txBody>
          <a:bodyPr wrap="square">
            <a:spAutoFit/>
          </a:bodyPr>
          <a:lstStyle/>
          <a:p>
            <a:r>
              <a:rPr lang="en-US" sz="1600" dirty="0" smtClean="0">
                <a:hlinkClick r:id="rId4"/>
              </a:rPr>
              <a:t>https://www.youtube.com/watch?v=KspReT2JjeE</a:t>
            </a:r>
            <a:endParaRPr lang="en-U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a:stretch>
            <a:fillRect/>
          </a:stretch>
        </p:blipFill>
        <p:spPr bwMode="auto">
          <a:xfrm>
            <a:off x="3505201" y="3276600"/>
            <a:ext cx="5638799" cy="333432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Demo 4: Data Streaming</a:t>
            </a:r>
            <a:endParaRPr lang="en-US" dirty="0"/>
          </a:p>
        </p:txBody>
      </p:sp>
      <p:sp>
        <p:nvSpPr>
          <p:cNvPr id="3" name="Content Placeholder 2"/>
          <p:cNvSpPr>
            <a:spLocks noGrp="1"/>
          </p:cNvSpPr>
          <p:nvPr>
            <p:ph idx="1"/>
          </p:nvPr>
        </p:nvSpPr>
        <p:spPr/>
        <p:txBody>
          <a:bodyPr/>
          <a:lstStyle/>
          <a:p>
            <a:r>
              <a:rPr lang="en-US" dirty="0" smtClean="0"/>
              <a:t>Streaming</a:t>
            </a:r>
          </a:p>
          <a:p>
            <a:r>
              <a:rPr lang="en-US" dirty="0" smtClean="0"/>
              <a:t>Library Packages</a:t>
            </a:r>
          </a:p>
          <a:p>
            <a:r>
              <a:rPr lang="en-US" dirty="0" smtClean="0"/>
              <a:t>Custom Applications</a:t>
            </a:r>
          </a:p>
          <a:p>
            <a:endParaRPr lang="en-US" dirty="0"/>
          </a:p>
        </p:txBody>
      </p:sp>
      <p:sp>
        <p:nvSpPr>
          <p:cNvPr id="7" name="TextBox 6"/>
          <p:cNvSpPr txBox="1"/>
          <p:nvPr/>
        </p:nvSpPr>
        <p:spPr>
          <a:xfrm>
            <a:off x="4572000" y="2895600"/>
            <a:ext cx="3800720" cy="369332"/>
          </a:xfrm>
          <a:prstGeom prst="rect">
            <a:avLst/>
          </a:prstGeom>
          <a:noFill/>
        </p:spPr>
        <p:txBody>
          <a:bodyPr wrap="none" rtlCol="0">
            <a:spAutoFit/>
          </a:bodyPr>
          <a:lstStyle/>
          <a:p>
            <a:r>
              <a:rPr lang="en-US" dirty="0" smtClean="0"/>
              <a:t>Spark Leads in number of Contributors</a:t>
            </a:r>
            <a:endParaRPr lang="en-US" dirty="0"/>
          </a:p>
        </p:txBody>
      </p:sp>
      <p:sp>
        <p:nvSpPr>
          <p:cNvPr id="6" name="Rectangle 5"/>
          <p:cNvSpPr/>
          <p:nvPr/>
        </p:nvSpPr>
        <p:spPr>
          <a:xfrm>
            <a:off x="0" y="6519446"/>
            <a:ext cx="9144000" cy="338554"/>
          </a:xfrm>
          <a:prstGeom prst="rect">
            <a:avLst/>
          </a:prstGeom>
        </p:spPr>
        <p:txBody>
          <a:bodyPr wrap="square">
            <a:spAutoFit/>
          </a:bodyPr>
          <a:lstStyle/>
          <a:p>
            <a:r>
              <a:rPr lang="en-US" sz="1600" dirty="0" smtClean="0">
                <a:hlinkClick r:id="rId3"/>
              </a:rPr>
              <a:t>https://www.slideshare.net/databricks/unified-big-data-processing-with-apache-spark-qcon-2014</a:t>
            </a:r>
            <a:endParaRPr 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0" y="1447800"/>
            <a:ext cx="4871715" cy="394334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343400" y="1447800"/>
            <a:ext cx="4800600" cy="5257800"/>
          </a:xfrm>
        </p:spPr>
        <p:txBody>
          <a:bodyPr>
            <a:normAutofit fontScale="92500" lnSpcReduction="10000"/>
          </a:bodyPr>
          <a:lstStyle/>
          <a:p>
            <a:r>
              <a:rPr lang="en-US" dirty="0" smtClean="0"/>
              <a:t>Diversity of organizations, job fields, and applications that use Spark will continue to grow as more people find use in its various implementations</a:t>
            </a:r>
          </a:p>
          <a:p>
            <a:r>
              <a:rPr lang="en-US" dirty="0" smtClean="0"/>
              <a:t>Spark </a:t>
            </a:r>
            <a:r>
              <a:rPr lang="en-US" dirty="0"/>
              <a:t>continues to dominate the analytical landscape with its efficient solutions to CPU usage, end-to-end applications, and data </a:t>
            </a:r>
            <a:r>
              <a:rPr lang="en-US" dirty="0" smtClean="0"/>
              <a:t>streaming</a:t>
            </a:r>
          </a:p>
          <a:p>
            <a:endParaRPr lang="en-US" dirty="0"/>
          </a:p>
        </p:txBody>
      </p:sp>
      <p:sp>
        <p:nvSpPr>
          <p:cNvPr id="5" name="Rectangle 4"/>
          <p:cNvSpPr/>
          <p:nvPr/>
        </p:nvSpPr>
        <p:spPr>
          <a:xfrm>
            <a:off x="0" y="6488668"/>
            <a:ext cx="6324600" cy="369332"/>
          </a:xfrm>
          <a:prstGeom prst="rect">
            <a:avLst/>
          </a:prstGeom>
        </p:spPr>
        <p:txBody>
          <a:bodyPr wrap="square">
            <a:spAutoFit/>
          </a:bodyPr>
          <a:lstStyle/>
          <a:p>
            <a:r>
              <a:rPr lang="en-US" dirty="0" smtClean="0">
                <a:hlinkClick r:id="rId3"/>
              </a:rPr>
              <a:t>https://www.slideshare.net/abhishekcreate/2016-spark-survey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Learn/Teach Apache Spark 2.1 via Databricks Community Edition</a:t>
            </a:r>
            <a:endParaRPr lang="en-US" dirty="0"/>
          </a:p>
        </p:txBody>
      </p:sp>
      <p:sp>
        <p:nvSpPr>
          <p:cNvPr id="3" name="Content Placeholder 2"/>
          <p:cNvSpPr>
            <a:spLocks noGrp="1"/>
          </p:cNvSpPr>
          <p:nvPr>
            <p:ph idx="1"/>
          </p:nvPr>
        </p:nvSpPr>
        <p:spPr>
          <a:xfrm>
            <a:off x="0" y="1600200"/>
            <a:ext cx="9144000" cy="5257800"/>
          </a:xfrm>
        </p:spPr>
        <p:txBody>
          <a:bodyPr>
            <a:noAutofit/>
          </a:bodyPr>
          <a:lstStyle/>
          <a:p>
            <a:pPr marL="0" indent="0">
              <a:buNone/>
            </a:pPr>
            <a:r>
              <a:rPr lang="en-US" sz="1400" b="1" dirty="0" smtClean="0"/>
              <a:t>Lynda:</a:t>
            </a:r>
            <a:endParaRPr lang="en-US" sz="1400" dirty="0" smtClean="0"/>
          </a:p>
          <a:p>
            <a:pPr marL="0" indent="0">
              <a:buNone/>
            </a:pPr>
            <a:r>
              <a:rPr lang="en-US" sz="1400" dirty="0" smtClean="0"/>
              <a:t>Essential Training: </a:t>
            </a:r>
            <a:r>
              <a:rPr lang="en-US" sz="1400" dirty="0" smtClean="0">
                <a:hlinkClick r:id="rId2"/>
              </a:rPr>
              <a:t>https://www.lynda.com/Apache-Spark-tutorials/Apache-Spark-Essential-Training/550568-2.html</a:t>
            </a:r>
            <a:endParaRPr lang="en-US" sz="1400" dirty="0" smtClean="0"/>
          </a:p>
          <a:p>
            <a:pPr marL="0" indent="0">
              <a:buNone/>
            </a:pPr>
            <a:r>
              <a:rPr lang="en-US" sz="1400" dirty="0" smtClean="0"/>
              <a:t>Extending Spark: </a:t>
            </a:r>
            <a:r>
              <a:rPr lang="en-US" sz="1400" dirty="0" smtClean="0">
                <a:hlinkClick r:id="rId3"/>
              </a:rPr>
              <a:t>https://www.lynda.com/Hadoop-tutorials/Extending-Hadoop-Data-Science-Streaming-Spark-Storm-Kafka/516574-2.html</a:t>
            </a:r>
            <a:endParaRPr lang="en-US" sz="1400" dirty="0" smtClean="0"/>
          </a:p>
          <a:p>
            <a:pPr marL="0" indent="0">
              <a:buNone/>
            </a:pPr>
            <a:r>
              <a:rPr lang="en-US" sz="1400" b="1" dirty="0" smtClean="0"/>
              <a:t>IBM bigdatauniversity:</a:t>
            </a:r>
            <a:endParaRPr lang="en-US" sz="1400" dirty="0" smtClean="0"/>
          </a:p>
          <a:p>
            <a:pPr marL="0" indent="0">
              <a:buNone/>
            </a:pPr>
            <a:r>
              <a:rPr lang="en-US" sz="1400" dirty="0" smtClean="0"/>
              <a:t>Spark Fundamentals I: </a:t>
            </a:r>
            <a:r>
              <a:rPr lang="en-US" sz="1400" dirty="0" smtClean="0">
                <a:hlinkClick r:id="rId4"/>
              </a:rPr>
              <a:t>https://courses.cognitiveclass.ai/courses/course-v1:BigDataUniversity+BD0211EN+2016/info</a:t>
            </a:r>
            <a:endParaRPr lang="en-US" sz="1400" dirty="0" smtClean="0"/>
          </a:p>
          <a:p>
            <a:pPr marL="0" indent="0">
              <a:buNone/>
            </a:pPr>
            <a:r>
              <a:rPr lang="en-US" sz="1400" dirty="0" smtClean="0"/>
              <a:t>Spark Fundamentals II: </a:t>
            </a:r>
            <a:r>
              <a:rPr lang="en-US" sz="1400" dirty="0" smtClean="0">
                <a:hlinkClick r:id="rId5"/>
              </a:rPr>
              <a:t>https://courses.cognitiveclass.ai/courses/course-v1:BigDataUniversity+BD0212EN+2016/info</a:t>
            </a:r>
            <a:endParaRPr lang="en-US" sz="1400" dirty="0" smtClean="0"/>
          </a:p>
          <a:p>
            <a:pPr marL="0" indent="0">
              <a:buNone/>
            </a:pPr>
            <a:r>
              <a:rPr lang="en-US" sz="1400" dirty="0" smtClean="0"/>
              <a:t>Apache Spark Makers Build: </a:t>
            </a:r>
            <a:r>
              <a:rPr lang="en-US" sz="1400" dirty="0" smtClean="0">
                <a:hlinkClick r:id="rId6"/>
              </a:rPr>
              <a:t>https://courses.cognitiveclass.ai/courses/course-v1:BigDataUniversity+TMP0105EN+2016/info</a:t>
            </a:r>
            <a:endParaRPr lang="en-US" sz="1400" dirty="0" smtClean="0"/>
          </a:p>
          <a:p>
            <a:pPr marL="0" indent="0">
              <a:buNone/>
            </a:pPr>
            <a:r>
              <a:rPr lang="en-US" sz="1400" dirty="0" smtClean="0"/>
              <a:t>Exploring Spark's GraphX: </a:t>
            </a:r>
            <a:r>
              <a:rPr lang="en-US" sz="1400" dirty="0" smtClean="0">
                <a:hlinkClick r:id="rId7"/>
              </a:rPr>
              <a:t>https://courses.cognitiveclass.ai/courses/course-v1:BigDataUniversity+BD0223EN+2016/info</a:t>
            </a:r>
            <a:endParaRPr lang="en-US" sz="1400" dirty="0" smtClean="0"/>
          </a:p>
          <a:p>
            <a:pPr marL="0" indent="0">
              <a:buNone/>
            </a:pPr>
            <a:r>
              <a:rPr lang="en-US" sz="1400" dirty="0" smtClean="0"/>
              <a:t>Analyzing Big Data in R using Apache Spark: </a:t>
            </a:r>
            <a:r>
              <a:rPr lang="en-US" sz="1400" dirty="0" smtClean="0">
                <a:hlinkClick r:id="rId8"/>
              </a:rPr>
              <a:t>https://courses.cognitiveclass.ai/courses/course-v1:BigDataUniversity+RP0105EN+2016/info</a:t>
            </a:r>
            <a:endParaRPr lang="en-US" sz="1400" dirty="0" smtClean="0"/>
          </a:p>
          <a:p>
            <a:pPr marL="0" indent="0">
              <a:buNone/>
            </a:pPr>
            <a:r>
              <a:rPr lang="en-US" sz="1400" dirty="0" smtClean="0"/>
              <a:t>completed notebooks: files found from notebook root</a:t>
            </a:r>
          </a:p>
          <a:p>
            <a:pPr marL="0" indent="0">
              <a:buNone/>
            </a:pPr>
            <a:r>
              <a:rPr lang="en-US" sz="1400" b="1" dirty="0" smtClean="0"/>
              <a:t>O'Reilly:</a:t>
            </a:r>
            <a:endParaRPr lang="en-US" sz="1400" dirty="0" smtClean="0"/>
          </a:p>
          <a:p>
            <a:pPr marL="0" indent="0">
              <a:buNone/>
            </a:pPr>
            <a:r>
              <a:rPr lang="en-US" sz="1400" dirty="0" smtClean="0"/>
              <a:t>Definitive Guide Excerpts: </a:t>
            </a:r>
            <a:r>
              <a:rPr lang="en-US" sz="1400" dirty="0" smtClean="0">
                <a:hlinkClick r:id="rId9"/>
              </a:rPr>
              <a:t>http://go.databricks.com/definitive-guide-apache-spark</a:t>
            </a:r>
            <a:endParaRPr lang="en-US" sz="1400" dirty="0" smtClean="0"/>
          </a:p>
          <a:p>
            <a:pPr marL="0" indent="0">
              <a:buNone/>
            </a:pPr>
            <a:r>
              <a:rPr lang="en-US" sz="1400" dirty="0" smtClean="0"/>
              <a:t>Raw Chapters: </a:t>
            </a:r>
            <a:r>
              <a:rPr lang="en-US" sz="1400" dirty="0" smtClean="0">
                <a:hlinkClick r:id="rId10"/>
              </a:rPr>
              <a:t>http://shop.oreilly.com/product/0636920034957.do</a:t>
            </a:r>
            <a:endParaRPr lang="en-US" sz="1400" dirty="0" smtClean="0"/>
          </a:p>
          <a:p>
            <a:pPr marL="0" indent="0">
              <a:buNone/>
            </a:pPr>
            <a:r>
              <a:rPr lang="en-US" sz="1400" b="1" dirty="0" smtClean="0"/>
              <a:t>Databricks:</a:t>
            </a:r>
            <a:endParaRPr lang="en-US" sz="1400" dirty="0" smtClean="0"/>
          </a:p>
          <a:p>
            <a:pPr marL="0" indent="0">
              <a:buNone/>
            </a:pPr>
            <a:r>
              <a:rPr lang="en-US" sz="1400" dirty="0" smtClean="0"/>
              <a:t>Educational and Training material: </a:t>
            </a:r>
            <a:r>
              <a:rPr lang="en-US" sz="1400" dirty="0" smtClean="0">
                <a:hlinkClick r:id="rId11"/>
              </a:rPr>
              <a:t>https://docs.databricks.com/spark/latest/training/index.html</a:t>
            </a:r>
            <a:endParaRPr lang="en-US" sz="1400" dirty="0" smtClean="0"/>
          </a:p>
          <a:p>
            <a:pPr marL="0" indent="0">
              <a:buNone/>
            </a:pPr>
            <a:r>
              <a:rPr lang="en-US" sz="1400" dirty="0" smtClean="0"/>
              <a:t>Community edition github: </a:t>
            </a:r>
            <a:r>
              <a:rPr lang="en-US" sz="1400" dirty="0" smtClean="0">
                <a:hlinkClick r:id="rId12"/>
              </a:rPr>
              <a:t>https://github.com/databricks/Spark-The-Definitive-Guide</a:t>
            </a:r>
            <a:endParaRPr lang="en-US" sz="1400" dirty="0" smtClean="0"/>
          </a:p>
          <a:p>
            <a:pPr marL="0" indent="0">
              <a:buNone/>
            </a:pPr>
            <a:r>
              <a:rPr lang="en-US" sz="1400" b="1" dirty="0" smtClean="0"/>
              <a:t>Github:</a:t>
            </a:r>
          </a:p>
          <a:p>
            <a:pPr marL="0" indent="0">
              <a:buNone/>
            </a:pPr>
            <a:r>
              <a:rPr lang="en-US" sz="1400" dirty="0" smtClean="0">
                <a:hlinkClick r:id="rId13"/>
              </a:rPr>
              <a:t>https://github.com/yaowser/learn-spark</a:t>
            </a:r>
            <a:endParaRPr lang="en-US"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Core API</a:t>
            </a:r>
            <a:endParaRPr lang="en-US" dirty="0"/>
          </a:p>
        </p:txBody>
      </p:sp>
      <p:sp>
        <p:nvSpPr>
          <p:cNvPr id="3" name="Content Placeholder 2"/>
          <p:cNvSpPr>
            <a:spLocks noGrp="1"/>
          </p:cNvSpPr>
          <p:nvPr>
            <p:ph idx="1"/>
          </p:nvPr>
        </p:nvSpPr>
        <p:spPr/>
        <p:txBody>
          <a:bodyPr/>
          <a:lstStyle/>
          <a:p>
            <a:r>
              <a:rPr lang="en-US" dirty="0" smtClean="0"/>
              <a:t>Programming functionality, task scheduling</a:t>
            </a:r>
          </a:p>
          <a:p>
            <a:r>
              <a:rPr lang="en-US" dirty="0" smtClean="0"/>
              <a:t>Resilient distributed datasets (RDDs) offers in-memory caching across cluster</a:t>
            </a:r>
            <a:endParaRPr lang="en-US" dirty="0"/>
          </a:p>
        </p:txBody>
      </p:sp>
      <p:grpSp>
        <p:nvGrpSpPr>
          <p:cNvPr id="24" name="Group 23"/>
          <p:cNvGrpSpPr/>
          <p:nvPr/>
        </p:nvGrpSpPr>
        <p:grpSpPr>
          <a:xfrm>
            <a:off x="1181100" y="3276600"/>
            <a:ext cx="6781800" cy="3162300"/>
            <a:chOff x="1447800" y="2514600"/>
            <a:chExt cx="6781800" cy="3162300"/>
          </a:xfrm>
        </p:grpSpPr>
        <p:sp>
          <p:nvSpPr>
            <p:cNvPr id="25" name="Rectangle 24"/>
            <p:cNvSpPr/>
            <p:nvPr/>
          </p:nvSpPr>
          <p:spPr>
            <a:xfrm>
              <a:off x="1447800" y="3429000"/>
              <a:ext cx="67818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Core API</a:t>
              </a:r>
            </a:p>
            <a:p>
              <a:pPr algn="ctr"/>
              <a:endParaRPr lang="en-US" dirty="0" smtClean="0"/>
            </a:p>
            <a:p>
              <a:pPr algn="ctr"/>
              <a:endParaRPr lang="en-US" dirty="0"/>
            </a:p>
            <a:p>
              <a:pPr algn="ctr"/>
              <a:endParaRPr lang="en-US" dirty="0"/>
            </a:p>
          </p:txBody>
        </p:sp>
        <p:sp>
          <p:nvSpPr>
            <p:cNvPr id="26" name="Rectangle 25"/>
            <p:cNvSpPr/>
            <p:nvPr/>
          </p:nvSpPr>
          <p:spPr>
            <a:xfrm>
              <a:off x="14478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SQL + DataFrames</a:t>
              </a:r>
            </a:p>
          </p:txBody>
        </p:sp>
        <p:sp>
          <p:nvSpPr>
            <p:cNvPr id="27" name="Rectangle 26"/>
            <p:cNvSpPr/>
            <p:nvPr/>
          </p:nvSpPr>
          <p:spPr>
            <a:xfrm>
              <a:off x="28194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p:txBody>
        </p:sp>
        <p:sp>
          <p:nvSpPr>
            <p:cNvPr id="28" name="Rectangle 27"/>
            <p:cNvSpPr/>
            <p:nvPr/>
          </p:nvSpPr>
          <p:spPr>
            <a:xfrm>
              <a:off x="41910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MLlib</a:t>
              </a:r>
            </a:p>
          </p:txBody>
        </p:sp>
        <p:sp>
          <p:nvSpPr>
            <p:cNvPr id="29" name="Rectangle 28"/>
            <p:cNvSpPr/>
            <p:nvPr/>
          </p:nvSpPr>
          <p:spPr>
            <a:xfrm>
              <a:off x="55626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GraphX</a:t>
              </a:r>
            </a:p>
          </p:txBody>
        </p:sp>
        <p:sp>
          <p:nvSpPr>
            <p:cNvPr id="30" name="Rectangle 29"/>
            <p:cNvSpPr/>
            <p:nvPr/>
          </p:nvSpPr>
          <p:spPr>
            <a:xfrm>
              <a:off x="69342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 Packages</a:t>
              </a:r>
            </a:p>
          </p:txBody>
        </p:sp>
        <p:sp>
          <p:nvSpPr>
            <p:cNvPr id="31" name="Rectangle 30"/>
            <p:cNvSpPr/>
            <p:nvPr/>
          </p:nvSpPr>
          <p:spPr>
            <a:xfrm>
              <a:off x="14478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p>
          </p:txBody>
        </p:sp>
        <p:sp>
          <p:nvSpPr>
            <p:cNvPr id="32" name="Rectangle 31"/>
            <p:cNvSpPr/>
            <p:nvPr/>
          </p:nvSpPr>
          <p:spPr>
            <a:xfrm>
              <a:off x="28194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p>
          </p:txBody>
        </p:sp>
        <p:sp>
          <p:nvSpPr>
            <p:cNvPr id="33" name="Rectangle 32"/>
            <p:cNvSpPr/>
            <p:nvPr/>
          </p:nvSpPr>
          <p:spPr>
            <a:xfrm>
              <a:off x="41910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p>
          </p:txBody>
        </p:sp>
        <p:sp>
          <p:nvSpPr>
            <p:cNvPr id="34" name="Rectangle 33"/>
            <p:cNvSpPr/>
            <p:nvPr/>
          </p:nvSpPr>
          <p:spPr>
            <a:xfrm>
              <a:off x="55626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a:t>
              </a:r>
            </a:p>
          </p:txBody>
        </p:sp>
        <p:sp>
          <p:nvSpPr>
            <p:cNvPr id="35" name="Rectangle 34"/>
            <p:cNvSpPr/>
            <p:nvPr/>
          </p:nvSpPr>
          <p:spPr>
            <a:xfrm>
              <a:off x="69342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p:txBody>
        </p:sp>
        <p:sp>
          <p:nvSpPr>
            <p:cNvPr id="36" name="Rectangle 35"/>
            <p:cNvSpPr/>
            <p:nvPr/>
          </p:nvSpPr>
          <p:spPr>
            <a:xfrm>
              <a:off x="6553200" y="4953000"/>
              <a:ext cx="16764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Databricks</a:t>
              </a:r>
              <a:endParaRPr lang="en-US" dirty="0"/>
            </a:p>
          </p:txBody>
        </p:sp>
        <p:sp>
          <p:nvSpPr>
            <p:cNvPr id="37" name="Rectangle 36"/>
            <p:cNvSpPr/>
            <p:nvPr/>
          </p:nvSpPr>
          <p:spPr>
            <a:xfrm>
              <a:off x="14478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endParaRPr lang="en-US" dirty="0"/>
            </a:p>
          </p:txBody>
        </p:sp>
        <p:sp>
          <p:nvSpPr>
            <p:cNvPr id="38" name="Rectangle 37"/>
            <p:cNvSpPr/>
            <p:nvPr/>
          </p:nvSpPr>
          <p:spPr>
            <a:xfrm>
              <a:off x="48514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Mesos</a:t>
              </a:r>
              <a:endParaRPr lang="en-US" dirty="0"/>
            </a:p>
          </p:txBody>
        </p:sp>
        <p:sp>
          <p:nvSpPr>
            <p:cNvPr id="39" name="Rectangle 38"/>
            <p:cNvSpPr/>
            <p:nvPr/>
          </p:nvSpPr>
          <p:spPr>
            <a:xfrm>
              <a:off x="31496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 Alone</a:t>
              </a:r>
              <a:endParaRPr lang="en-US" dirty="0"/>
            </a:p>
          </p:txBody>
        </p:sp>
      </p:grpSp>
      <p:sp>
        <p:nvSpPr>
          <p:cNvPr id="23" name="Rectangle 22"/>
          <p:cNvSpPr/>
          <p:nvPr/>
        </p:nvSpPr>
        <p:spPr>
          <a:xfrm>
            <a:off x="1143000" y="4191000"/>
            <a:ext cx="6858000" cy="1447800"/>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057400" y="6488668"/>
            <a:ext cx="7086600" cy="369332"/>
          </a:xfrm>
          <a:prstGeom prst="rect">
            <a:avLst/>
          </a:prstGeom>
        </p:spPr>
        <p:txBody>
          <a:bodyPr wrap="square">
            <a:spAutoFit/>
          </a:bodyPr>
          <a:lstStyle/>
          <a:p>
            <a:pPr algn="r"/>
            <a:r>
              <a:rPr lang="en-US" dirty="0" smtClean="0">
                <a:hlinkClick r:id="rId2"/>
              </a:rPr>
              <a:t>http://www.kdnuggets.com/2016/03/top-spark-ecosystem-projects.html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 DataFrames</a:t>
            </a:r>
            <a:endParaRPr lang="en-US" dirty="0"/>
          </a:p>
        </p:txBody>
      </p:sp>
      <p:sp>
        <p:nvSpPr>
          <p:cNvPr id="3" name="Content Placeholder 2"/>
          <p:cNvSpPr>
            <a:spLocks noGrp="1"/>
          </p:cNvSpPr>
          <p:nvPr>
            <p:ph idx="1"/>
          </p:nvPr>
        </p:nvSpPr>
        <p:spPr/>
        <p:txBody>
          <a:bodyPr/>
          <a:lstStyle/>
          <a:p>
            <a:r>
              <a:rPr lang="en-US" dirty="0" smtClean="0"/>
              <a:t>Wraps more coding infrastructure around SQL queries for more optimizations</a:t>
            </a:r>
          </a:p>
          <a:p>
            <a:r>
              <a:rPr lang="en-US" dirty="0" smtClean="0"/>
              <a:t>spark.sql("SELECT * FROM Table").show()</a:t>
            </a:r>
            <a:endParaRPr lang="en-US" dirty="0"/>
          </a:p>
        </p:txBody>
      </p:sp>
      <p:grpSp>
        <p:nvGrpSpPr>
          <p:cNvPr id="23" name="Group 22"/>
          <p:cNvGrpSpPr/>
          <p:nvPr/>
        </p:nvGrpSpPr>
        <p:grpSpPr>
          <a:xfrm>
            <a:off x="1181100" y="3276600"/>
            <a:ext cx="6781800" cy="3162300"/>
            <a:chOff x="1447800" y="2514600"/>
            <a:chExt cx="6781800" cy="3162300"/>
          </a:xfrm>
        </p:grpSpPr>
        <p:sp>
          <p:nvSpPr>
            <p:cNvPr id="24" name="Rectangle 23"/>
            <p:cNvSpPr/>
            <p:nvPr/>
          </p:nvSpPr>
          <p:spPr>
            <a:xfrm>
              <a:off x="1447800" y="3429000"/>
              <a:ext cx="67818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Core API</a:t>
              </a:r>
            </a:p>
            <a:p>
              <a:pPr algn="ctr"/>
              <a:endParaRPr lang="en-US" dirty="0" smtClean="0"/>
            </a:p>
            <a:p>
              <a:pPr algn="ctr"/>
              <a:endParaRPr lang="en-US" dirty="0"/>
            </a:p>
            <a:p>
              <a:pPr algn="ctr"/>
              <a:endParaRPr lang="en-US" dirty="0"/>
            </a:p>
          </p:txBody>
        </p:sp>
        <p:sp>
          <p:nvSpPr>
            <p:cNvPr id="25" name="Rectangle 24"/>
            <p:cNvSpPr/>
            <p:nvPr/>
          </p:nvSpPr>
          <p:spPr>
            <a:xfrm>
              <a:off x="14478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SQL + DataFrames</a:t>
              </a:r>
            </a:p>
          </p:txBody>
        </p:sp>
        <p:sp>
          <p:nvSpPr>
            <p:cNvPr id="26" name="Rectangle 25"/>
            <p:cNvSpPr/>
            <p:nvPr/>
          </p:nvSpPr>
          <p:spPr>
            <a:xfrm>
              <a:off x="28194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p:txBody>
        </p:sp>
        <p:sp>
          <p:nvSpPr>
            <p:cNvPr id="27" name="Rectangle 26"/>
            <p:cNvSpPr/>
            <p:nvPr/>
          </p:nvSpPr>
          <p:spPr>
            <a:xfrm>
              <a:off x="41910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MLlib</a:t>
              </a:r>
            </a:p>
          </p:txBody>
        </p:sp>
        <p:sp>
          <p:nvSpPr>
            <p:cNvPr id="28" name="Rectangle 27"/>
            <p:cNvSpPr/>
            <p:nvPr/>
          </p:nvSpPr>
          <p:spPr>
            <a:xfrm>
              <a:off x="55626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GraphX</a:t>
              </a:r>
            </a:p>
          </p:txBody>
        </p:sp>
        <p:sp>
          <p:nvSpPr>
            <p:cNvPr id="29" name="Rectangle 28"/>
            <p:cNvSpPr/>
            <p:nvPr/>
          </p:nvSpPr>
          <p:spPr>
            <a:xfrm>
              <a:off x="69342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 Packages</a:t>
              </a:r>
            </a:p>
          </p:txBody>
        </p:sp>
        <p:sp>
          <p:nvSpPr>
            <p:cNvPr id="30" name="Rectangle 29"/>
            <p:cNvSpPr/>
            <p:nvPr/>
          </p:nvSpPr>
          <p:spPr>
            <a:xfrm>
              <a:off x="14478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p>
          </p:txBody>
        </p:sp>
        <p:sp>
          <p:nvSpPr>
            <p:cNvPr id="31" name="Rectangle 30"/>
            <p:cNvSpPr/>
            <p:nvPr/>
          </p:nvSpPr>
          <p:spPr>
            <a:xfrm>
              <a:off x="28194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p>
          </p:txBody>
        </p:sp>
        <p:sp>
          <p:nvSpPr>
            <p:cNvPr id="32" name="Rectangle 31"/>
            <p:cNvSpPr/>
            <p:nvPr/>
          </p:nvSpPr>
          <p:spPr>
            <a:xfrm>
              <a:off x="41910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p>
          </p:txBody>
        </p:sp>
        <p:sp>
          <p:nvSpPr>
            <p:cNvPr id="33" name="Rectangle 32"/>
            <p:cNvSpPr/>
            <p:nvPr/>
          </p:nvSpPr>
          <p:spPr>
            <a:xfrm>
              <a:off x="55626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a:t>
              </a:r>
            </a:p>
          </p:txBody>
        </p:sp>
        <p:sp>
          <p:nvSpPr>
            <p:cNvPr id="34" name="Rectangle 33"/>
            <p:cNvSpPr/>
            <p:nvPr/>
          </p:nvSpPr>
          <p:spPr>
            <a:xfrm>
              <a:off x="69342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p:txBody>
        </p:sp>
        <p:sp>
          <p:nvSpPr>
            <p:cNvPr id="35" name="Rectangle 34"/>
            <p:cNvSpPr/>
            <p:nvPr/>
          </p:nvSpPr>
          <p:spPr>
            <a:xfrm>
              <a:off x="6553200" y="4953000"/>
              <a:ext cx="16764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Databricks</a:t>
              </a:r>
              <a:endParaRPr lang="en-US" dirty="0"/>
            </a:p>
          </p:txBody>
        </p:sp>
        <p:sp>
          <p:nvSpPr>
            <p:cNvPr id="36" name="Rectangle 35"/>
            <p:cNvSpPr/>
            <p:nvPr/>
          </p:nvSpPr>
          <p:spPr>
            <a:xfrm>
              <a:off x="14478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endParaRPr lang="en-US" dirty="0"/>
            </a:p>
          </p:txBody>
        </p:sp>
        <p:sp>
          <p:nvSpPr>
            <p:cNvPr id="37" name="Rectangle 36"/>
            <p:cNvSpPr/>
            <p:nvPr/>
          </p:nvSpPr>
          <p:spPr>
            <a:xfrm>
              <a:off x="48514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Mesos</a:t>
              </a:r>
              <a:endParaRPr lang="en-US" dirty="0"/>
            </a:p>
          </p:txBody>
        </p:sp>
        <p:sp>
          <p:nvSpPr>
            <p:cNvPr id="38" name="Rectangle 37"/>
            <p:cNvSpPr/>
            <p:nvPr/>
          </p:nvSpPr>
          <p:spPr>
            <a:xfrm>
              <a:off x="31496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 Alone</a:t>
              </a:r>
              <a:endParaRPr lang="en-US" dirty="0"/>
            </a:p>
          </p:txBody>
        </p:sp>
      </p:grpSp>
      <p:sp>
        <p:nvSpPr>
          <p:cNvPr id="39" name="Rectangle 38"/>
          <p:cNvSpPr/>
          <p:nvPr/>
        </p:nvSpPr>
        <p:spPr>
          <a:xfrm>
            <a:off x="3124200" y="6488668"/>
            <a:ext cx="6019800" cy="369332"/>
          </a:xfrm>
          <a:prstGeom prst="rect">
            <a:avLst/>
          </a:prstGeom>
        </p:spPr>
        <p:txBody>
          <a:bodyPr wrap="square">
            <a:spAutoFit/>
          </a:bodyPr>
          <a:lstStyle/>
          <a:p>
            <a:r>
              <a:rPr lang="en-US" dirty="0" smtClean="0">
                <a:hlinkClick r:id="rId2"/>
              </a:rPr>
              <a:t>https://docs.databricks.com/spark/latest/spark-sql/index.html</a:t>
            </a:r>
            <a:endParaRPr lang="en-US" dirty="0"/>
          </a:p>
        </p:txBody>
      </p:sp>
      <p:sp>
        <p:nvSpPr>
          <p:cNvPr id="40" name="Rectangle 39"/>
          <p:cNvSpPr/>
          <p:nvPr/>
        </p:nvSpPr>
        <p:spPr>
          <a:xfrm>
            <a:off x="1143000" y="3276600"/>
            <a:ext cx="1371600" cy="838200"/>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Streaming</a:t>
            </a:r>
            <a:endParaRPr lang="en-US" dirty="0"/>
          </a:p>
        </p:txBody>
      </p:sp>
      <p:sp>
        <p:nvSpPr>
          <p:cNvPr id="3" name="Content Placeholder 2"/>
          <p:cNvSpPr>
            <a:spLocks noGrp="1"/>
          </p:cNvSpPr>
          <p:nvPr>
            <p:ph idx="1"/>
          </p:nvPr>
        </p:nvSpPr>
        <p:spPr/>
        <p:txBody>
          <a:bodyPr/>
          <a:lstStyle/>
          <a:p>
            <a:r>
              <a:rPr lang="en-US" dirty="0" smtClean="0"/>
              <a:t>Combines streaming with batch and interactive queries</a:t>
            </a:r>
            <a:r>
              <a:rPr lang="en-US" dirty="0"/>
              <a:t> </a:t>
            </a:r>
            <a:r>
              <a:rPr lang="en-US" dirty="0" smtClean="0"/>
              <a:t>for building end-to-end continuous applications </a:t>
            </a:r>
            <a:endParaRPr lang="en-US" dirty="0"/>
          </a:p>
        </p:txBody>
      </p:sp>
      <p:grpSp>
        <p:nvGrpSpPr>
          <p:cNvPr id="23" name="Group 22"/>
          <p:cNvGrpSpPr/>
          <p:nvPr/>
        </p:nvGrpSpPr>
        <p:grpSpPr>
          <a:xfrm>
            <a:off x="1181100" y="3276600"/>
            <a:ext cx="6781800" cy="3162300"/>
            <a:chOff x="1447800" y="2514600"/>
            <a:chExt cx="6781800" cy="3162300"/>
          </a:xfrm>
        </p:grpSpPr>
        <p:sp>
          <p:nvSpPr>
            <p:cNvPr id="24" name="Rectangle 23"/>
            <p:cNvSpPr/>
            <p:nvPr/>
          </p:nvSpPr>
          <p:spPr>
            <a:xfrm>
              <a:off x="1447800" y="3429000"/>
              <a:ext cx="67818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Core API</a:t>
              </a:r>
            </a:p>
            <a:p>
              <a:pPr algn="ctr"/>
              <a:endParaRPr lang="en-US" dirty="0" smtClean="0"/>
            </a:p>
            <a:p>
              <a:pPr algn="ctr"/>
              <a:endParaRPr lang="en-US" dirty="0"/>
            </a:p>
            <a:p>
              <a:pPr algn="ctr"/>
              <a:endParaRPr lang="en-US" dirty="0"/>
            </a:p>
          </p:txBody>
        </p:sp>
        <p:sp>
          <p:nvSpPr>
            <p:cNvPr id="25" name="Rectangle 24"/>
            <p:cNvSpPr/>
            <p:nvPr/>
          </p:nvSpPr>
          <p:spPr>
            <a:xfrm>
              <a:off x="14478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SQL + DataFrames</a:t>
              </a:r>
            </a:p>
          </p:txBody>
        </p:sp>
        <p:sp>
          <p:nvSpPr>
            <p:cNvPr id="26" name="Rectangle 25"/>
            <p:cNvSpPr/>
            <p:nvPr/>
          </p:nvSpPr>
          <p:spPr>
            <a:xfrm>
              <a:off x="28194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p:txBody>
        </p:sp>
        <p:sp>
          <p:nvSpPr>
            <p:cNvPr id="27" name="Rectangle 26"/>
            <p:cNvSpPr/>
            <p:nvPr/>
          </p:nvSpPr>
          <p:spPr>
            <a:xfrm>
              <a:off x="41910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MLlib</a:t>
              </a:r>
            </a:p>
          </p:txBody>
        </p:sp>
        <p:sp>
          <p:nvSpPr>
            <p:cNvPr id="28" name="Rectangle 27"/>
            <p:cNvSpPr/>
            <p:nvPr/>
          </p:nvSpPr>
          <p:spPr>
            <a:xfrm>
              <a:off x="55626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GraphX</a:t>
              </a:r>
            </a:p>
          </p:txBody>
        </p:sp>
        <p:sp>
          <p:nvSpPr>
            <p:cNvPr id="29" name="Rectangle 28"/>
            <p:cNvSpPr/>
            <p:nvPr/>
          </p:nvSpPr>
          <p:spPr>
            <a:xfrm>
              <a:off x="69342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 Packages</a:t>
              </a:r>
            </a:p>
          </p:txBody>
        </p:sp>
        <p:sp>
          <p:nvSpPr>
            <p:cNvPr id="30" name="Rectangle 29"/>
            <p:cNvSpPr/>
            <p:nvPr/>
          </p:nvSpPr>
          <p:spPr>
            <a:xfrm>
              <a:off x="14478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p>
          </p:txBody>
        </p:sp>
        <p:sp>
          <p:nvSpPr>
            <p:cNvPr id="31" name="Rectangle 30"/>
            <p:cNvSpPr/>
            <p:nvPr/>
          </p:nvSpPr>
          <p:spPr>
            <a:xfrm>
              <a:off x="28194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p>
          </p:txBody>
        </p:sp>
        <p:sp>
          <p:nvSpPr>
            <p:cNvPr id="32" name="Rectangle 31"/>
            <p:cNvSpPr/>
            <p:nvPr/>
          </p:nvSpPr>
          <p:spPr>
            <a:xfrm>
              <a:off x="41910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p>
          </p:txBody>
        </p:sp>
        <p:sp>
          <p:nvSpPr>
            <p:cNvPr id="33" name="Rectangle 32"/>
            <p:cNvSpPr/>
            <p:nvPr/>
          </p:nvSpPr>
          <p:spPr>
            <a:xfrm>
              <a:off x="55626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a:t>
              </a:r>
            </a:p>
          </p:txBody>
        </p:sp>
        <p:sp>
          <p:nvSpPr>
            <p:cNvPr id="34" name="Rectangle 33"/>
            <p:cNvSpPr/>
            <p:nvPr/>
          </p:nvSpPr>
          <p:spPr>
            <a:xfrm>
              <a:off x="69342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p:txBody>
        </p:sp>
        <p:sp>
          <p:nvSpPr>
            <p:cNvPr id="35" name="Rectangle 34"/>
            <p:cNvSpPr/>
            <p:nvPr/>
          </p:nvSpPr>
          <p:spPr>
            <a:xfrm>
              <a:off x="6553200" y="4953000"/>
              <a:ext cx="16764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Databricks</a:t>
              </a:r>
              <a:endParaRPr lang="en-US" dirty="0"/>
            </a:p>
          </p:txBody>
        </p:sp>
        <p:sp>
          <p:nvSpPr>
            <p:cNvPr id="36" name="Rectangle 35"/>
            <p:cNvSpPr/>
            <p:nvPr/>
          </p:nvSpPr>
          <p:spPr>
            <a:xfrm>
              <a:off x="14478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endParaRPr lang="en-US" dirty="0"/>
            </a:p>
          </p:txBody>
        </p:sp>
        <p:sp>
          <p:nvSpPr>
            <p:cNvPr id="37" name="Rectangle 36"/>
            <p:cNvSpPr/>
            <p:nvPr/>
          </p:nvSpPr>
          <p:spPr>
            <a:xfrm>
              <a:off x="48514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Mesos</a:t>
              </a:r>
              <a:endParaRPr lang="en-US" dirty="0"/>
            </a:p>
          </p:txBody>
        </p:sp>
        <p:sp>
          <p:nvSpPr>
            <p:cNvPr id="38" name="Rectangle 37"/>
            <p:cNvSpPr/>
            <p:nvPr/>
          </p:nvSpPr>
          <p:spPr>
            <a:xfrm>
              <a:off x="31496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 Alone</a:t>
              </a:r>
              <a:endParaRPr lang="en-US" dirty="0"/>
            </a:p>
          </p:txBody>
        </p:sp>
      </p:grpSp>
      <p:sp>
        <p:nvSpPr>
          <p:cNvPr id="39" name="Rectangle 38"/>
          <p:cNvSpPr/>
          <p:nvPr/>
        </p:nvSpPr>
        <p:spPr>
          <a:xfrm>
            <a:off x="990600" y="6488668"/>
            <a:ext cx="8153400" cy="369332"/>
          </a:xfrm>
          <a:prstGeom prst="rect">
            <a:avLst/>
          </a:prstGeom>
        </p:spPr>
        <p:txBody>
          <a:bodyPr wrap="square">
            <a:spAutoFit/>
          </a:bodyPr>
          <a:lstStyle/>
          <a:p>
            <a:r>
              <a:rPr lang="en-US" dirty="0" smtClean="0">
                <a:hlinkClick r:id="rId2"/>
              </a:rPr>
              <a:t>https://databricks.com/blog/2016/07/28/structured-streaming-in-apache-spark.html</a:t>
            </a:r>
            <a:endParaRPr lang="en-US" dirty="0"/>
          </a:p>
        </p:txBody>
      </p:sp>
      <p:sp>
        <p:nvSpPr>
          <p:cNvPr id="40" name="Rectangle 39"/>
          <p:cNvSpPr/>
          <p:nvPr/>
        </p:nvSpPr>
        <p:spPr>
          <a:xfrm>
            <a:off x="2514600" y="3276600"/>
            <a:ext cx="1371600" cy="838200"/>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Libraries</a:t>
            </a:r>
            <a:endParaRPr lang="en-US" dirty="0"/>
          </a:p>
        </p:txBody>
      </p:sp>
      <p:sp>
        <p:nvSpPr>
          <p:cNvPr id="3" name="Content Placeholder 2"/>
          <p:cNvSpPr>
            <a:spLocks noGrp="1"/>
          </p:cNvSpPr>
          <p:nvPr>
            <p:ph idx="1"/>
          </p:nvPr>
        </p:nvSpPr>
        <p:spPr/>
        <p:txBody>
          <a:bodyPr>
            <a:normAutofit/>
          </a:bodyPr>
          <a:lstStyle/>
          <a:p>
            <a:r>
              <a:rPr lang="en-US" dirty="0" smtClean="0"/>
              <a:t>Consists of ML algorithms: classification, regression, clustering, collaborative filtering, and dimensionality reduction</a:t>
            </a:r>
            <a:endParaRPr lang="en-US" dirty="0"/>
          </a:p>
        </p:txBody>
      </p:sp>
      <p:grpSp>
        <p:nvGrpSpPr>
          <p:cNvPr id="23" name="Group 22"/>
          <p:cNvGrpSpPr/>
          <p:nvPr/>
        </p:nvGrpSpPr>
        <p:grpSpPr>
          <a:xfrm>
            <a:off x="1181100" y="3276600"/>
            <a:ext cx="6781800" cy="3162300"/>
            <a:chOff x="1447800" y="2514600"/>
            <a:chExt cx="6781800" cy="3162300"/>
          </a:xfrm>
        </p:grpSpPr>
        <p:sp>
          <p:nvSpPr>
            <p:cNvPr id="24" name="Rectangle 23"/>
            <p:cNvSpPr/>
            <p:nvPr/>
          </p:nvSpPr>
          <p:spPr>
            <a:xfrm>
              <a:off x="1447800" y="3429000"/>
              <a:ext cx="67818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Core API</a:t>
              </a:r>
            </a:p>
            <a:p>
              <a:pPr algn="ctr"/>
              <a:endParaRPr lang="en-US" dirty="0" smtClean="0"/>
            </a:p>
            <a:p>
              <a:pPr algn="ctr"/>
              <a:endParaRPr lang="en-US" dirty="0"/>
            </a:p>
            <a:p>
              <a:pPr algn="ctr"/>
              <a:endParaRPr lang="en-US" dirty="0"/>
            </a:p>
          </p:txBody>
        </p:sp>
        <p:sp>
          <p:nvSpPr>
            <p:cNvPr id="25" name="Rectangle 24"/>
            <p:cNvSpPr/>
            <p:nvPr/>
          </p:nvSpPr>
          <p:spPr>
            <a:xfrm>
              <a:off x="14478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SQL + DataFrames</a:t>
              </a:r>
            </a:p>
          </p:txBody>
        </p:sp>
        <p:sp>
          <p:nvSpPr>
            <p:cNvPr id="26" name="Rectangle 25"/>
            <p:cNvSpPr/>
            <p:nvPr/>
          </p:nvSpPr>
          <p:spPr>
            <a:xfrm>
              <a:off x="28194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p:txBody>
        </p:sp>
        <p:sp>
          <p:nvSpPr>
            <p:cNvPr id="27" name="Rectangle 26"/>
            <p:cNvSpPr/>
            <p:nvPr/>
          </p:nvSpPr>
          <p:spPr>
            <a:xfrm>
              <a:off x="41910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MLlib</a:t>
              </a:r>
            </a:p>
          </p:txBody>
        </p:sp>
        <p:sp>
          <p:nvSpPr>
            <p:cNvPr id="28" name="Rectangle 27"/>
            <p:cNvSpPr/>
            <p:nvPr/>
          </p:nvSpPr>
          <p:spPr>
            <a:xfrm>
              <a:off x="55626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GraphX</a:t>
              </a:r>
            </a:p>
          </p:txBody>
        </p:sp>
        <p:sp>
          <p:nvSpPr>
            <p:cNvPr id="29" name="Rectangle 28"/>
            <p:cNvSpPr/>
            <p:nvPr/>
          </p:nvSpPr>
          <p:spPr>
            <a:xfrm>
              <a:off x="69342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 Packages</a:t>
              </a:r>
            </a:p>
          </p:txBody>
        </p:sp>
        <p:sp>
          <p:nvSpPr>
            <p:cNvPr id="30" name="Rectangle 29"/>
            <p:cNvSpPr/>
            <p:nvPr/>
          </p:nvSpPr>
          <p:spPr>
            <a:xfrm>
              <a:off x="14478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p>
          </p:txBody>
        </p:sp>
        <p:sp>
          <p:nvSpPr>
            <p:cNvPr id="31" name="Rectangle 30"/>
            <p:cNvSpPr/>
            <p:nvPr/>
          </p:nvSpPr>
          <p:spPr>
            <a:xfrm>
              <a:off x="28194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p>
          </p:txBody>
        </p:sp>
        <p:sp>
          <p:nvSpPr>
            <p:cNvPr id="32" name="Rectangle 31"/>
            <p:cNvSpPr/>
            <p:nvPr/>
          </p:nvSpPr>
          <p:spPr>
            <a:xfrm>
              <a:off x="41910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p>
          </p:txBody>
        </p:sp>
        <p:sp>
          <p:nvSpPr>
            <p:cNvPr id="33" name="Rectangle 32"/>
            <p:cNvSpPr/>
            <p:nvPr/>
          </p:nvSpPr>
          <p:spPr>
            <a:xfrm>
              <a:off x="55626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a:t>
              </a:r>
            </a:p>
          </p:txBody>
        </p:sp>
        <p:sp>
          <p:nvSpPr>
            <p:cNvPr id="34" name="Rectangle 33"/>
            <p:cNvSpPr/>
            <p:nvPr/>
          </p:nvSpPr>
          <p:spPr>
            <a:xfrm>
              <a:off x="69342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p:txBody>
        </p:sp>
        <p:sp>
          <p:nvSpPr>
            <p:cNvPr id="35" name="Rectangle 34"/>
            <p:cNvSpPr/>
            <p:nvPr/>
          </p:nvSpPr>
          <p:spPr>
            <a:xfrm>
              <a:off x="6553200" y="4953000"/>
              <a:ext cx="16764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Databricks</a:t>
              </a:r>
              <a:endParaRPr lang="en-US" dirty="0"/>
            </a:p>
          </p:txBody>
        </p:sp>
        <p:sp>
          <p:nvSpPr>
            <p:cNvPr id="36" name="Rectangle 35"/>
            <p:cNvSpPr/>
            <p:nvPr/>
          </p:nvSpPr>
          <p:spPr>
            <a:xfrm>
              <a:off x="14478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endParaRPr lang="en-US" dirty="0"/>
            </a:p>
          </p:txBody>
        </p:sp>
        <p:sp>
          <p:nvSpPr>
            <p:cNvPr id="37" name="Rectangle 36"/>
            <p:cNvSpPr/>
            <p:nvPr/>
          </p:nvSpPr>
          <p:spPr>
            <a:xfrm>
              <a:off x="48514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Mesos</a:t>
              </a:r>
              <a:endParaRPr lang="en-US" dirty="0"/>
            </a:p>
          </p:txBody>
        </p:sp>
        <p:sp>
          <p:nvSpPr>
            <p:cNvPr id="38" name="Rectangle 37"/>
            <p:cNvSpPr/>
            <p:nvPr/>
          </p:nvSpPr>
          <p:spPr>
            <a:xfrm>
              <a:off x="31496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 Alone</a:t>
              </a:r>
              <a:endParaRPr lang="en-US" dirty="0"/>
            </a:p>
          </p:txBody>
        </p:sp>
      </p:grpSp>
      <p:sp>
        <p:nvSpPr>
          <p:cNvPr id="39" name="Rectangle 38"/>
          <p:cNvSpPr/>
          <p:nvPr/>
        </p:nvSpPr>
        <p:spPr>
          <a:xfrm>
            <a:off x="3886200" y="3276600"/>
            <a:ext cx="1371600" cy="838200"/>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191000" y="6488668"/>
            <a:ext cx="4953000" cy="369332"/>
          </a:xfrm>
          <a:prstGeom prst="rect">
            <a:avLst/>
          </a:prstGeom>
        </p:spPr>
        <p:txBody>
          <a:bodyPr wrap="square">
            <a:spAutoFit/>
          </a:bodyPr>
          <a:lstStyle/>
          <a:p>
            <a:r>
              <a:rPr lang="en-US" dirty="0" smtClean="0">
                <a:hlinkClick r:id="rId2"/>
              </a:rPr>
              <a:t>http://spark.apache.org/docs/2.2.0/ml-guide.html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GraphX</a:t>
            </a:r>
            <a:endParaRPr lang="en-US" dirty="0"/>
          </a:p>
        </p:txBody>
      </p:sp>
      <p:sp>
        <p:nvSpPr>
          <p:cNvPr id="3" name="Content Placeholder 2"/>
          <p:cNvSpPr>
            <a:spLocks noGrp="1"/>
          </p:cNvSpPr>
          <p:nvPr>
            <p:ph idx="1"/>
          </p:nvPr>
        </p:nvSpPr>
        <p:spPr/>
        <p:txBody>
          <a:bodyPr/>
          <a:lstStyle/>
          <a:p>
            <a:r>
              <a:rPr lang="en-US" dirty="0" smtClean="0"/>
              <a:t>Parallel computation for GraphFrames,</a:t>
            </a:r>
          </a:p>
          <a:p>
            <a:pPr>
              <a:buNone/>
            </a:pPr>
            <a:r>
              <a:rPr lang="en-US" dirty="0"/>
              <a:t>	</a:t>
            </a:r>
            <a:r>
              <a:rPr lang="en-US" dirty="0" smtClean="0"/>
              <a:t>which handles vertex degrees such as page rank and social networking</a:t>
            </a:r>
            <a:endParaRPr lang="en-US" dirty="0"/>
          </a:p>
        </p:txBody>
      </p:sp>
      <p:grpSp>
        <p:nvGrpSpPr>
          <p:cNvPr id="23" name="Group 22"/>
          <p:cNvGrpSpPr/>
          <p:nvPr/>
        </p:nvGrpSpPr>
        <p:grpSpPr>
          <a:xfrm>
            <a:off x="1181100" y="3276600"/>
            <a:ext cx="6781800" cy="3162300"/>
            <a:chOff x="1447800" y="2514600"/>
            <a:chExt cx="6781800" cy="3162300"/>
          </a:xfrm>
        </p:grpSpPr>
        <p:sp>
          <p:nvSpPr>
            <p:cNvPr id="24" name="Rectangle 23"/>
            <p:cNvSpPr/>
            <p:nvPr/>
          </p:nvSpPr>
          <p:spPr>
            <a:xfrm>
              <a:off x="1447800" y="3429000"/>
              <a:ext cx="67818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Core API</a:t>
              </a:r>
            </a:p>
            <a:p>
              <a:pPr algn="ctr"/>
              <a:endParaRPr lang="en-US" dirty="0" smtClean="0"/>
            </a:p>
            <a:p>
              <a:pPr algn="ctr"/>
              <a:endParaRPr lang="en-US" dirty="0"/>
            </a:p>
            <a:p>
              <a:pPr algn="ctr"/>
              <a:endParaRPr lang="en-US" dirty="0"/>
            </a:p>
          </p:txBody>
        </p:sp>
        <p:sp>
          <p:nvSpPr>
            <p:cNvPr id="25" name="Rectangle 24"/>
            <p:cNvSpPr/>
            <p:nvPr/>
          </p:nvSpPr>
          <p:spPr>
            <a:xfrm>
              <a:off x="14478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SQL + DataFrames</a:t>
              </a:r>
            </a:p>
          </p:txBody>
        </p:sp>
        <p:sp>
          <p:nvSpPr>
            <p:cNvPr id="26" name="Rectangle 25"/>
            <p:cNvSpPr/>
            <p:nvPr/>
          </p:nvSpPr>
          <p:spPr>
            <a:xfrm>
              <a:off x="28194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p:txBody>
        </p:sp>
        <p:sp>
          <p:nvSpPr>
            <p:cNvPr id="27" name="Rectangle 26"/>
            <p:cNvSpPr/>
            <p:nvPr/>
          </p:nvSpPr>
          <p:spPr>
            <a:xfrm>
              <a:off x="41910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MLlib</a:t>
              </a:r>
            </a:p>
          </p:txBody>
        </p:sp>
        <p:sp>
          <p:nvSpPr>
            <p:cNvPr id="28" name="Rectangle 27"/>
            <p:cNvSpPr/>
            <p:nvPr/>
          </p:nvSpPr>
          <p:spPr>
            <a:xfrm>
              <a:off x="55626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GraphX</a:t>
              </a:r>
            </a:p>
          </p:txBody>
        </p:sp>
        <p:sp>
          <p:nvSpPr>
            <p:cNvPr id="29" name="Rectangle 28"/>
            <p:cNvSpPr/>
            <p:nvPr/>
          </p:nvSpPr>
          <p:spPr>
            <a:xfrm>
              <a:off x="69342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 Packages</a:t>
              </a:r>
            </a:p>
          </p:txBody>
        </p:sp>
        <p:sp>
          <p:nvSpPr>
            <p:cNvPr id="30" name="Rectangle 29"/>
            <p:cNvSpPr/>
            <p:nvPr/>
          </p:nvSpPr>
          <p:spPr>
            <a:xfrm>
              <a:off x="14478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p>
          </p:txBody>
        </p:sp>
        <p:sp>
          <p:nvSpPr>
            <p:cNvPr id="31" name="Rectangle 30"/>
            <p:cNvSpPr/>
            <p:nvPr/>
          </p:nvSpPr>
          <p:spPr>
            <a:xfrm>
              <a:off x="28194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p>
          </p:txBody>
        </p:sp>
        <p:sp>
          <p:nvSpPr>
            <p:cNvPr id="32" name="Rectangle 31"/>
            <p:cNvSpPr/>
            <p:nvPr/>
          </p:nvSpPr>
          <p:spPr>
            <a:xfrm>
              <a:off x="41910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p>
          </p:txBody>
        </p:sp>
        <p:sp>
          <p:nvSpPr>
            <p:cNvPr id="33" name="Rectangle 32"/>
            <p:cNvSpPr/>
            <p:nvPr/>
          </p:nvSpPr>
          <p:spPr>
            <a:xfrm>
              <a:off x="55626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a:t>
              </a:r>
            </a:p>
          </p:txBody>
        </p:sp>
        <p:sp>
          <p:nvSpPr>
            <p:cNvPr id="34" name="Rectangle 33"/>
            <p:cNvSpPr/>
            <p:nvPr/>
          </p:nvSpPr>
          <p:spPr>
            <a:xfrm>
              <a:off x="69342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p:txBody>
        </p:sp>
        <p:sp>
          <p:nvSpPr>
            <p:cNvPr id="35" name="Rectangle 34"/>
            <p:cNvSpPr/>
            <p:nvPr/>
          </p:nvSpPr>
          <p:spPr>
            <a:xfrm>
              <a:off x="6553200" y="4953000"/>
              <a:ext cx="16764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Databricks</a:t>
              </a:r>
              <a:endParaRPr lang="en-US" dirty="0"/>
            </a:p>
          </p:txBody>
        </p:sp>
        <p:sp>
          <p:nvSpPr>
            <p:cNvPr id="36" name="Rectangle 35"/>
            <p:cNvSpPr/>
            <p:nvPr/>
          </p:nvSpPr>
          <p:spPr>
            <a:xfrm>
              <a:off x="14478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endParaRPr lang="en-US" dirty="0"/>
            </a:p>
          </p:txBody>
        </p:sp>
        <p:sp>
          <p:nvSpPr>
            <p:cNvPr id="37" name="Rectangle 36"/>
            <p:cNvSpPr/>
            <p:nvPr/>
          </p:nvSpPr>
          <p:spPr>
            <a:xfrm>
              <a:off x="48514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Mesos</a:t>
              </a:r>
              <a:endParaRPr lang="en-US" dirty="0"/>
            </a:p>
          </p:txBody>
        </p:sp>
        <p:sp>
          <p:nvSpPr>
            <p:cNvPr id="38" name="Rectangle 37"/>
            <p:cNvSpPr/>
            <p:nvPr/>
          </p:nvSpPr>
          <p:spPr>
            <a:xfrm>
              <a:off x="31496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 Alone</a:t>
              </a:r>
              <a:endParaRPr lang="en-US" dirty="0"/>
            </a:p>
          </p:txBody>
        </p:sp>
      </p:grpSp>
      <p:sp>
        <p:nvSpPr>
          <p:cNvPr id="39" name="Rectangle 38"/>
          <p:cNvSpPr/>
          <p:nvPr/>
        </p:nvSpPr>
        <p:spPr>
          <a:xfrm>
            <a:off x="5257800" y="3276600"/>
            <a:ext cx="1371600" cy="838200"/>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0" y="6550223"/>
            <a:ext cx="9144000" cy="307777"/>
          </a:xfrm>
          <a:prstGeom prst="rect">
            <a:avLst/>
          </a:prstGeom>
        </p:spPr>
        <p:txBody>
          <a:bodyPr wrap="square">
            <a:spAutoFit/>
          </a:bodyPr>
          <a:lstStyle/>
          <a:p>
            <a:r>
              <a:rPr lang="en-US" sz="1400" dirty="0" smtClean="0">
                <a:hlinkClick r:id="rId2"/>
              </a:rPr>
              <a:t>http://mathworld.wolfram.com/VertexDegree.html</a:t>
            </a:r>
            <a:r>
              <a:rPr lang="en-US" sz="1400" dirty="0" smtClean="0"/>
              <a:t> </a:t>
            </a:r>
            <a:r>
              <a:rPr lang="en-US" sz="1400" dirty="0" smtClean="0">
                <a:hlinkClick r:id="rId3"/>
              </a:rPr>
              <a:t>http://spark.apache.org/docs/2.2.0/graphx-programming-guide.html</a:t>
            </a:r>
            <a:endParaRPr lang="en-US" sz="1400" dirty="0"/>
          </a:p>
        </p:txBody>
      </p:sp>
      <p:pic>
        <p:nvPicPr>
          <p:cNvPr id="49154" name="Picture 2" descr="VertexDegrees"/>
          <p:cNvPicPr>
            <a:picLocks noChangeAspect="1" noChangeArrowheads="1"/>
          </p:cNvPicPr>
          <p:nvPr/>
        </p:nvPicPr>
        <p:blipFill>
          <a:blip r:embed="rId4" cstate="print"/>
          <a:srcRect/>
          <a:stretch>
            <a:fillRect/>
          </a:stretch>
        </p:blipFill>
        <p:spPr bwMode="auto">
          <a:xfrm>
            <a:off x="6973645" y="0"/>
            <a:ext cx="2170355" cy="2057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Custom Library Packages</a:t>
            </a:r>
            <a:endParaRPr lang="en-US" dirty="0"/>
          </a:p>
        </p:txBody>
      </p:sp>
      <p:sp>
        <p:nvSpPr>
          <p:cNvPr id="3" name="Content Placeholder 2"/>
          <p:cNvSpPr>
            <a:spLocks noGrp="1"/>
          </p:cNvSpPr>
          <p:nvPr>
            <p:ph idx="1"/>
          </p:nvPr>
        </p:nvSpPr>
        <p:spPr/>
        <p:txBody>
          <a:bodyPr/>
          <a:lstStyle/>
          <a:p>
            <a:r>
              <a:rPr lang="en-US" dirty="0" smtClean="0"/>
              <a:t>Includes the ability for you to install custom libraries to the Spark Core API by attaching them to the cluster</a:t>
            </a:r>
            <a:endParaRPr lang="en-US" dirty="0"/>
          </a:p>
        </p:txBody>
      </p:sp>
      <p:grpSp>
        <p:nvGrpSpPr>
          <p:cNvPr id="23" name="Group 22"/>
          <p:cNvGrpSpPr/>
          <p:nvPr/>
        </p:nvGrpSpPr>
        <p:grpSpPr>
          <a:xfrm>
            <a:off x="1181100" y="3276600"/>
            <a:ext cx="6781800" cy="3162300"/>
            <a:chOff x="1447800" y="2514600"/>
            <a:chExt cx="6781800" cy="3162300"/>
          </a:xfrm>
        </p:grpSpPr>
        <p:sp>
          <p:nvSpPr>
            <p:cNvPr id="24" name="Rectangle 23"/>
            <p:cNvSpPr/>
            <p:nvPr/>
          </p:nvSpPr>
          <p:spPr>
            <a:xfrm>
              <a:off x="1447800" y="3429000"/>
              <a:ext cx="67818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Core API</a:t>
              </a:r>
            </a:p>
            <a:p>
              <a:pPr algn="ctr"/>
              <a:endParaRPr lang="en-US" dirty="0" smtClean="0"/>
            </a:p>
            <a:p>
              <a:pPr algn="ctr"/>
              <a:endParaRPr lang="en-US" dirty="0"/>
            </a:p>
            <a:p>
              <a:pPr algn="ctr"/>
              <a:endParaRPr lang="en-US" dirty="0"/>
            </a:p>
          </p:txBody>
        </p:sp>
        <p:sp>
          <p:nvSpPr>
            <p:cNvPr id="25" name="Rectangle 24"/>
            <p:cNvSpPr/>
            <p:nvPr/>
          </p:nvSpPr>
          <p:spPr>
            <a:xfrm>
              <a:off x="14478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SQL + DataFrames</a:t>
              </a:r>
            </a:p>
          </p:txBody>
        </p:sp>
        <p:sp>
          <p:nvSpPr>
            <p:cNvPr id="26" name="Rectangle 25"/>
            <p:cNvSpPr/>
            <p:nvPr/>
          </p:nvSpPr>
          <p:spPr>
            <a:xfrm>
              <a:off x="28194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p:txBody>
        </p:sp>
        <p:sp>
          <p:nvSpPr>
            <p:cNvPr id="27" name="Rectangle 26"/>
            <p:cNvSpPr/>
            <p:nvPr/>
          </p:nvSpPr>
          <p:spPr>
            <a:xfrm>
              <a:off x="41910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MLlib</a:t>
              </a:r>
            </a:p>
          </p:txBody>
        </p:sp>
        <p:sp>
          <p:nvSpPr>
            <p:cNvPr id="28" name="Rectangle 27"/>
            <p:cNvSpPr/>
            <p:nvPr/>
          </p:nvSpPr>
          <p:spPr>
            <a:xfrm>
              <a:off x="55626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GraphX</a:t>
              </a:r>
            </a:p>
          </p:txBody>
        </p:sp>
        <p:sp>
          <p:nvSpPr>
            <p:cNvPr id="29" name="Rectangle 28"/>
            <p:cNvSpPr/>
            <p:nvPr/>
          </p:nvSpPr>
          <p:spPr>
            <a:xfrm>
              <a:off x="6934200" y="2514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 Packages</a:t>
              </a:r>
            </a:p>
          </p:txBody>
        </p:sp>
        <p:sp>
          <p:nvSpPr>
            <p:cNvPr id="30" name="Rectangle 29"/>
            <p:cNvSpPr/>
            <p:nvPr/>
          </p:nvSpPr>
          <p:spPr>
            <a:xfrm>
              <a:off x="14478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p>
          </p:txBody>
        </p:sp>
        <p:sp>
          <p:nvSpPr>
            <p:cNvPr id="31" name="Rectangle 30"/>
            <p:cNvSpPr/>
            <p:nvPr/>
          </p:nvSpPr>
          <p:spPr>
            <a:xfrm>
              <a:off x="28194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p>
          </p:txBody>
        </p:sp>
        <p:sp>
          <p:nvSpPr>
            <p:cNvPr id="32" name="Rectangle 31"/>
            <p:cNvSpPr/>
            <p:nvPr/>
          </p:nvSpPr>
          <p:spPr>
            <a:xfrm>
              <a:off x="41910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p>
          </p:txBody>
        </p:sp>
        <p:sp>
          <p:nvSpPr>
            <p:cNvPr id="33" name="Rectangle 32"/>
            <p:cNvSpPr/>
            <p:nvPr/>
          </p:nvSpPr>
          <p:spPr>
            <a:xfrm>
              <a:off x="55626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a:t>
              </a:r>
            </a:p>
          </p:txBody>
        </p:sp>
        <p:sp>
          <p:nvSpPr>
            <p:cNvPr id="34" name="Rectangle 33"/>
            <p:cNvSpPr/>
            <p:nvPr/>
          </p:nvSpPr>
          <p:spPr>
            <a:xfrm>
              <a:off x="6934200" y="4038600"/>
              <a:ext cx="1295400" cy="838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p:txBody>
        </p:sp>
        <p:sp>
          <p:nvSpPr>
            <p:cNvPr id="35" name="Rectangle 34"/>
            <p:cNvSpPr/>
            <p:nvPr/>
          </p:nvSpPr>
          <p:spPr>
            <a:xfrm>
              <a:off x="6553200" y="4953000"/>
              <a:ext cx="16764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Databricks</a:t>
              </a:r>
              <a:endParaRPr lang="en-US" dirty="0"/>
            </a:p>
          </p:txBody>
        </p:sp>
        <p:sp>
          <p:nvSpPr>
            <p:cNvPr id="36" name="Rectangle 35"/>
            <p:cNvSpPr/>
            <p:nvPr/>
          </p:nvSpPr>
          <p:spPr>
            <a:xfrm>
              <a:off x="14478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endParaRPr lang="en-US" dirty="0"/>
            </a:p>
          </p:txBody>
        </p:sp>
        <p:sp>
          <p:nvSpPr>
            <p:cNvPr id="37" name="Rectangle 36"/>
            <p:cNvSpPr/>
            <p:nvPr/>
          </p:nvSpPr>
          <p:spPr>
            <a:xfrm>
              <a:off x="48514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Mesos</a:t>
              </a:r>
              <a:endParaRPr lang="en-US" dirty="0"/>
            </a:p>
          </p:txBody>
        </p:sp>
        <p:sp>
          <p:nvSpPr>
            <p:cNvPr id="38" name="Rectangle 37"/>
            <p:cNvSpPr/>
            <p:nvPr/>
          </p:nvSpPr>
          <p:spPr>
            <a:xfrm>
              <a:off x="3149600" y="4953000"/>
              <a:ext cx="1600200" cy="723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 Alone</a:t>
              </a:r>
              <a:endParaRPr lang="en-US" dirty="0"/>
            </a:p>
          </p:txBody>
        </p:sp>
      </p:grpSp>
      <p:sp>
        <p:nvSpPr>
          <p:cNvPr id="39" name="Rectangle 38"/>
          <p:cNvSpPr/>
          <p:nvPr/>
        </p:nvSpPr>
        <p:spPr>
          <a:xfrm>
            <a:off x="6629400" y="3276600"/>
            <a:ext cx="1371600" cy="838200"/>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0" y="6410980"/>
            <a:ext cx="9144000" cy="523220"/>
          </a:xfrm>
          <a:prstGeom prst="rect">
            <a:avLst/>
          </a:prstGeom>
        </p:spPr>
        <p:txBody>
          <a:bodyPr wrap="square">
            <a:spAutoFit/>
          </a:bodyPr>
          <a:lstStyle/>
          <a:p>
            <a:r>
              <a:rPr lang="en-US" sz="1400" dirty="0" smtClean="0">
                <a:hlinkClick r:id="rId2"/>
              </a:rPr>
              <a:t>https://databricks.com/blog/2015/07/28/using-3rd-party-libraries-in-databricks-apache-spark-packages-and-maven-libraries.html</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1429</Words>
  <Application>Microsoft Office PowerPoint</Application>
  <PresentationFormat>On-screen Show (4:3)</PresentationFormat>
  <Paragraphs>341</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Apache Spark 2.1 Tutorial via Databricks Community Edition</vt:lpstr>
      <vt:lpstr>Timeline of Spark Development</vt:lpstr>
      <vt:lpstr>What is Apache Spark?</vt:lpstr>
      <vt:lpstr>Spark Core API</vt:lpstr>
      <vt:lpstr>Spark SQL + DataFrames</vt:lpstr>
      <vt:lpstr>Structured Streaming</vt:lpstr>
      <vt:lpstr>Machine Learning Libraries</vt:lpstr>
      <vt:lpstr>GraphX</vt:lpstr>
      <vt:lpstr>Import Custom Library Packages</vt:lpstr>
      <vt:lpstr>Cluster Manager</vt:lpstr>
      <vt:lpstr>Unified Analytics Integrations</vt:lpstr>
      <vt:lpstr>Cloud Computing on Databricks</vt:lpstr>
      <vt:lpstr>Slide 13</vt:lpstr>
      <vt:lpstr>Slide 14</vt:lpstr>
      <vt:lpstr>Slide 15</vt:lpstr>
      <vt:lpstr>Creating a Cluster</vt:lpstr>
      <vt:lpstr>Demo 1: Databricks Basics</vt:lpstr>
      <vt:lpstr>Addressing Today’s Challenges</vt:lpstr>
      <vt:lpstr>Challenge 1: Hardware Trends</vt:lpstr>
      <vt:lpstr>MapReduce</vt:lpstr>
      <vt:lpstr>Spark’s Alternative to MapReduce</vt:lpstr>
      <vt:lpstr>Project Tungsten for Spark 2.0</vt:lpstr>
      <vt:lpstr>Demo 2: CPU Speed</vt:lpstr>
      <vt:lpstr>Challenge 2: Specialized Engines</vt:lpstr>
      <vt:lpstr>End-to-End Applications</vt:lpstr>
      <vt:lpstr>Diversity in Application Solutions and Methods</vt:lpstr>
      <vt:lpstr>Demo 3: End-to-End Applications</vt:lpstr>
      <vt:lpstr>Challenge 3: Decisions Based on Data Streaming</vt:lpstr>
      <vt:lpstr>Structured Streaming / Node Indexing</vt:lpstr>
      <vt:lpstr>Real-Time Solutions from the Cloud</vt:lpstr>
      <vt:lpstr>Demo 4: Data Streaming</vt:lpstr>
      <vt:lpstr>Conclusion</vt:lpstr>
      <vt:lpstr>Learn/Teach Apache Spark 2.1 via Databricks Community Edition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Apache Spark: Addressing Today's Problems in Big Data</dc:title>
  <dc:creator>Yao</dc:creator>
  <cp:lastModifiedBy>Yao</cp:lastModifiedBy>
  <cp:revision>28</cp:revision>
  <dcterms:created xsi:type="dcterms:W3CDTF">2017-08-01T20:09:24Z</dcterms:created>
  <dcterms:modified xsi:type="dcterms:W3CDTF">2017-08-03T01:27:22Z</dcterms:modified>
</cp:coreProperties>
</file>