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65" r:id="rId3"/>
    <p:sldId id="270" r:id="rId4"/>
    <p:sldId id="278" r:id="rId5"/>
    <p:sldId id="276" r:id="rId6"/>
    <p:sldId id="279" r:id="rId7"/>
    <p:sldId id="280" r:id="rId8"/>
    <p:sldId id="281" r:id="rId9"/>
    <p:sldId id="282" r:id="rId10"/>
    <p:sldId id="283" r:id="rId11"/>
    <p:sldId id="284" r:id="rId12"/>
    <p:sldId id="285" r:id="rId13"/>
    <p:sldId id="286"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3" autoAdjust="0"/>
    <p:restoredTop sz="93750" autoAdjust="0"/>
  </p:normalViewPr>
  <p:slideViewPr>
    <p:cSldViewPr>
      <p:cViewPr varScale="1">
        <p:scale>
          <a:sx n="62" d="100"/>
          <a:sy n="62" d="100"/>
        </p:scale>
        <p:origin x="135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18-Dec-23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18-Dec-23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3429000"/>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724720"/>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97973" y="3559962"/>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104900" y="5421902"/>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12D0F60-9065-4843-88BB-B5B3E22FC0DD}" type="datetime1">
              <a:rPr lang="en-US" smtClean="0"/>
              <a:t>18-Dec-23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46CEB50-E4B7-4AF9-B341-2BBB9E1B8C9A}" type="datetime1">
              <a:rPr lang="en-US" smtClean="0"/>
              <a:t>18-Dec-23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924300" y="6345382"/>
            <a:ext cx="4876800" cy="257176"/>
          </a:xfrm>
        </p:spPr>
        <p:txBody>
          <a:bodyPr/>
          <a:lstStyle>
            <a:lvl1pPr>
              <a:defRPr sz="2000"/>
            </a:lvl1pPr>
          </a:lstStyle>
          <a:p>
            <a:endParaRPr lang="en-US" dirty="0"/>
          </a:p>
        </p:txBody>
      </p:sp>
      <p:sp>
        <p:nvSpPr>
          <p:cNvPr id="4" name="Date Placeholder 3"/>
          <p:cNvSpPr>
            <a:spLocks noGrp="1"/>
          </p:cNvSpPr>
          <p:nvPr>
            <p:ph type="dt" sz="half" idx="10"/>
          </p:nvPr>
        </p:nvSpPr>
        <p:spPr>
          <a:xfrm>
            <a:off x="1524001" y="6362700"/>
            <a:ext cx="1371600" cy="257176"/>
          </a:xfrm>
        </p:spPr>
        <p:txBody>
          <a:bodyPr/>
          <a:lstStyle>
            <a:lvl1pPr>
              <a:defRPr sz="2000"/>
            </a:lvl1pPr>
          </a:lstStyle>
          <a:p>
            <a:fld id="{FD75DB88-A63F-4C36-8BB3-E429EDF3CCBB}" type="datetime1">
              <a:rPr lang="en-US" smtClean="0"/>
              <a:pPr/>
              <a:t>18-Dec-23</a:t>
            </a:fld>
            <a:endParaRPr lang="en-US" dirty="0"/>
          </a:p>
        </p:txBody>
      </p:sp>
      <p:sp>
        <p:nvSpPr>
          <p:cNvPr id="6" name="Slide Number Placeholder 5"/>
          <p:cNvSpPr>
            <a:spLocks noGrp="1"/>
          </p:cNvSpPr>
          <p:nvPr>
            <p:ph type="sldNum" sz="quarter" idx="12"/>
          </p:nvPr>
        </p:nvSpPr>
        <p:spPr/>
        <p:txBody>
          <a:bodyPr/>
          <a:lstStyle>
            <a:lvl1pPr>
              <a:defRPr sz="2000"/>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8BBD3B3-39CC-4E8F-97F5-AB9AD7614B70}" type="datetime1">
              <a:rPr lang="en-US" smtClean="0"/>
              <a:t>18-Dec-23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55AED1C-4DFB-428D-BD79-8DBCD62FA8F2}" type="datetime1">
              <a:rPr lang="en-US" smtClean="0"/>
              <a:t>18-Dec-23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F41DF6E6-EE59-4125-B8A4-1F9C59362B9E}" type="datetime1">
              <a:rPr lang="en-US" smtClean="0"/>
              <a:t>18-Dec-23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D2DEFAD7-AF4D-4715-BF72-02F714BD1AA8}" type="datetime1">
              <a:rPr lang="en-US" smtClean="0"/>
              <a:t>18-Dec-23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BE63CC3-F2F2-4D2B-A5A9-BB4316B30E17}" type="datetime1">
              <a:rPr lang="en-US" smtClean="0"/>
              <a:t>18-Dec-23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B8A8D3D-AE8A-4941-A10B-AE1FA8356E1A}" type="datetime1">
              <a:rPr lang="en-US" smtClean="0"/>
              <a:t>18-Dec-23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3429000" y="6362700"/>
            <a:ext cx="5586153" cy="295276"/>
          </a:xfrm>
          <a:prstGeom prst="rect">
            <a:avLst/>
          </a:prstGeom>
        </p:spPr>
        <p:txBody>
          <a:bodyPr vert="horz" lIns="91440" tIns="45720" rIns="91440" bIns="45720" rtlCol="0" anchor="ctr"/>
          <a:lstStyle>
            <a:lvl1pPr algn="l">
              <a:defRPr sz="18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1524000" y="6324600"/>
            <a:ext cx="1283970" cy="333376"/>
          </a:xfrm>
          <a:prstGeom prst="rect">
            <a:avLst/>
          </a:prstGeom>
        </p:spPr>
        <p:txBody>
          <a:bodyPr vert="horz" lIns="91440" tIns="45720" rIns="91440" bIns="45720" rtlCol="0" anchor="ctr"/>
          <a:lstStyle>
            <a:lvl1pPr algn="r">
              <a:defRPr sz="1800">
                <a:solidFill>
                  <a:schemeClr val="tx1">
                    <a:lumMod val="85000"/>
                  </a:schemeClr>
                </a:solidFill>
              </a:defRPr>
            </a:lvl1pPr>
          </a:lstStyle>
          <a:p>
            <a:fld id="{3ABB20DD-4D02-40FF-A156-006EF1688B59}" type="datetime1">
              <a:rPr lang="en-US" smtClean="0"/>
              <a:pPr/>
              <a:t>18-Dec-23</a:t>
            </a:fld>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2000">
                <a:solidFill>
                  <a:schemeClr val="tx1">
                    <a:lumMod val="85000"/>
                  </a:schemeClr>
                </a:solidFill>
              </a:defRPr>
            </a:lvl1pPr>
          </a:lstStyle>
          <a:p>
            <a:fld id="{E31375A4-56A4-47D6-9801-1991572033F7}" type="slidenum">
              <a:rPr lang="en-US" smtClean="0"/>
              <a:pPr/>
              <a:t>‹#›</a:t>
            </a:fld>
            <a:endParaRPr lang="en-US" dirty="0"/>
          </a:p>
        </p:txBody>
      </p:sp>
      <p:cxnSp>
        <p:nvCxnSpPr>
          <p:cNvPr id="9" name="Straight Connector 8">
            <a:extLst>
              <a:ext uri="{FF2B5EF4-FFF2-40B4-BE49-F238E27FC236}">
                <a16:creationId xmlns:a16="http://schemas.microsoft.com/office/drawing/2014/main" id="{9F7CBFFA-619F-4957-9248-A42BABCA2F1A}"/>
              </a:ext>
            </a:extLst>
          </p:cNvPr>
          <p:cNvCxnSpPr/>
          <p:nvPr userDrawn="1"/>
        </p:nvCxnSpPr>
        <p:spPr>
          <a:xfrm>
            <a:off x="1530927" y="6248400"/>
            <a:ext cx="9144000" cy="0"/>
          </a:xfrm>
          <a:prstGeom prst="line">
            <a:avLst/>
          </a:prstGeom>
          <a:ln w="28575">
            <a:solidFill>
              <a:schemeClr val="accent1"/>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733800"/>
            <a:ext cx="7162800" cy="1711037"/>
          </a:xfrm>
        </p:spPr>
        <p:txBody>
          <a:bodyPr>
            <a:normAutofit/>
          </a:bodyPr>
          <a:lstStyle/>
          <a:p>
            <a:r>
              <a:rPr lang="en-US" sz="6000" b="1" dirty="0"/>
              <a:t>Recent Trends in Technology</a:t>
            </a:r>
            <a:endParaRPr sz="6000" b="1" dirty="0"/>
          </a:p>
        </p:txBody>
      </p:sp>
      <p:sp>
        <p:nvSpPr>
          <p:cNvPr id="3" name="Subtitle 2"/>
          <p:cNvSpPr>
            <a:spLocks noGrp="1"/>
          </p:cNvSpPr>
          <p:nvPr>
            <p:ph type="subTitle" idx="1"/>
          </p:nvPr>
        </p:nvSpPr>
        <p:spPr>
          <a:xfrm>
            <a:off x="8229600" y="5257800"/>
            <a:ext cx="3962400" cy="1184564"/>
          </a:xfrm>
        </p:spPr>
        <p:txBody>
          <a:bodyPr>
            <a:normAutofit fontScale="92500" lnSpcReduction="10000"/>
          </a:bodyPr>
          <a:lstStyle/>
          <a:p>
            <a:r>
              <a:rPr lang="en-US" sz="2400" dirty="0">
                <a:solidFill>
                  <a:srgbClr val="48AE48"/>
                </a:solidFill>
              </a:rPr>
              <a:t> By </a:t>
            </a:r>
          </a:p>
          <a:p>
            <a:r>
              <a:rPr lang="en-US" sz="2400" dirty="0">
                <a:solidFill>
                  <a:srgbClr val="48AE48"/>
                </a:solidFill>
              </a:rPr>
              <a:t>	- Bishnu Shrestha</a:t>
            </a:r>
          </a:p>
          <a:p>
            <a:r>
              <a:rPr lang="en-US" sz="2400" dirty="0">
                <a:solidFill>
                  <a:srgbClr val="48AE48"/>
                </a:solidFill>
              </a:rPr>
              <a:t>	- </a:t>
            </a:r>
            <a:r>
              <a:rPr lang="en-US" sz="2400" dirty="0" err="1">
                <a:solidFill>
                  <a:srgbClr val="48AE48"/>
                </a:solidFill>
              </a:rPr>
              <a:t>Abiral</a:t>
            </a:r>
            <a:r>
              <a:rPr lang="en-US" sz="2400" dirty="0">
                <a:solidFill>
                  <a:srgbClr val="48AE48"/>
                </a:solidFill>
              </a:rPr>
              <a:t> Gautam</a:t>
            </a:r>
          </a:p>
          <a:p>
            <a:r>
              <a:rPr lang="en-US" sz="2400" dirty="0">
                <a:solidFill>
                  <a:srgbClr val="48AE48"/>
                </a:solidFill>
              </a:rPr>
              <a:t>	- </a:t>
            </a:r>
            <a:r>
              <a:rPr lang="en-US" sz="2400" dirty="0" err="1">
                <a:solidFill>
                  <a:srgbClr val="48AE48"/>
                </a:solidFill>
              </a:rPr>
              <a:t>Chirangivi</a:t>
            </a:r>
            <a:r>
              <a:rPr lang="en-US" sz="2400" dirty="0">
                <a:solidFill>
                  <a:srgbClr val="48AE48"/>
                </a:solidFill>
              </a:rPr>
              <a:t> </a:t>
            </a:r>
            <a:r>
              <a:rPr lang="en-US" sz="2400" dirty="0" err="1">
                <a:solidFill>
                  <a:srgbClr val="48AE48"/>
                </a:solidFill>
              </a:rPr>
              <a:t>Regmi</a:t>
            </a:r>
            <a:endParaRPr sz="2400" dirty="0">
              <a:solidFill>
                <a:srgbClr val="48AE48"/>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25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9C3-588A-4F47-B51C-C5FA9679FB73}"/>
              </a:ext>
            </a:extLst>
          </p:cNvPr>
          <p:cNvSpPr>
            <a:spLocks noGrp="1"/>
          </p:cNvSpPr>
          <p:nvPr>
            <p:ph type="title"/>
          </p:nvPr>
        </p:nvSpPr>
        <p:spPr>
          <a:xfrm>
            <a:off x="1524000" y="342900"/>
            <a:ext cx="9144000" cy="838200"/>
          </a:xfrm>
        </p:spPr>
        <p:txBody>
          <a:bodyPr>
            <a:normAutofit/>
          </a:bodyPr>
          <a:lstStyle/>
          <a:p>
            <a:r>
              <a:rPr lang="en-US" sz="4400" dirty="0"/>
              <a:t>Applications of e-government</a:t>
            </a:r>
            <a:endParaRPr lang="en-GB" sz="4400" dirty="0"/>
          </a:p>
        </p:txBody>
      </p:sp>
      <p:sp>
        <p:nvSpPr>
          <p:cNvPr id="3" name="Content Placeholder 2">
            <a:extLst>
              <a:ext uri="{FF2B5EF4-FFF2-40B4-BE49-F238E27FC236}">
                <a16:creationId xmlns:a16="http://schemas.microsoft.com/office/drawing/2014/main" id="{3CBF260E-F621-4747-AFB4-96F9CF2B0B4C}"/>
              </a:ext>
            </a:extLst>
          </p:cNvPr>
          <p:cNvSpPr>
            <a:spLocks noGrp="1"/>
          </p:cNvSpPr>
          <p:nvPr>
            <p:ph idx="1"/>
          </p:nvPr>
        </p:nvSpPr>
        <p:spPr>
          <a:xfrm>
            <a:off x="1524000" y="1295400"/>
            <a:ext cx="9144000" cy="4800600"/>
          </a:xfrm>
        </p:spPr>
        <p:txBody>
          <a:bodyPr>
            <a:normAutofit/>
          </a:bodyPr>
          <a:lstStyle/>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Online tax filing and payment systems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Electronic voting and identification systems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Digital libraries and archives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Online public procurement and contracting</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E-health records and telemedicine</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E-learning platforms and online courses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E-participation platforms and social media</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Online filing for documents like citizenship </a:t>
            </a:r>
            <a:r>
              <a:rPr lang="en-US" sz="2400" b="0" i="0" dirty="0" err="1">
                <a:solidFill>
                  <a:srgbClr val="D2D0CE"/>
                </a:solidFill>
                <a:effectLst/>
                <a:latin typeface="Roboto" panose="02000000000000000000" pitchFamily="2" charset="0"/>
                <a:ea typeface="Roboto" panose="02000000000000000000" pitchFamily="2" charset="0"/>
              </a:rPr>
              <a:t>licence</a:t>
            </a:r>
            <a:endParaRPr lang="en-US" sz="2400" b="0" i="0" dirty="0">
              <a:solidFill>
                <a:srgbClr val="D2D0CE"/>
              </a:solidFill>
              <a:effectLst/>
              <a:latin typeface="Roboto" panose="02000000000000000000" pitchFamily="2" charset="0"/>
              <a:ea typeface="Roboto" panose="02000000000000000000" pitchFamily="2" charset="0"/>
            </a:endParaRPr>
          </a:p>
          <a:p>
            <a:pPr>
              <a:buFont typeface="Wingdings" panose="05000000000000000000" pitchFamily="2" charset="2"/>
              <a:buChar char="§"/>
            </a:pPr>
            <a:endParaRPr lang="en-GB" sz="2400"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6C4413D1-C937-42E6-96A6-6628F803E75B}"/>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6C6B2D30-0C1E-4589-B877-E07BEF10C8D4}"/>
              </a:ext>
            </a:extLst>
          </p:cNvPr>
          <p:cNvSpPr>
            <a:spLocks noGrp="1"/>
          </p:cNvSpPr>
          <p:nvPr>
            <p:ph type="sldNum" sz="quarter" idx="12"/>
          </p:nvPr>
        </p:nvSpPr>
        <p:spPr/>
        <p:txBody>
          <a:bodyPr/>
          <a:lstStyle/>
          <a:p>
            <a:fld id="{E31375A4-56A4-47D6-9801-1991572033F7}" type="slidenum">
              <a:rPr lang="en-US" smtClean="0"/>
              <a:pPr/>
              <a:t>10</a:t>
            </a:fld>
            <a:endParaRPr lang="en-US" dirty="0"/>
          </a:p>
        </p:txBody>
      </p:sp>
    </p:spTree>
    <p:extLst>
      <p:ext uri="{BB962C8B-B14F-4D97-AF65-F5344CB8AC3E}">
        <p14:creationId xmlns:p14="http://schemas.microsoft.com/office/powerpoint/2010/main" val="34716863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9C3-588A-4F47-B51C-C5FA9679FB73}"/>
              </a:ext>
            </a:extLst>
          </p:cNvPr>
          <p:cNvSpPr>
            <a:spLocks noGrp="1"/>
          </p:cNvSpPr>
          <p:nvPr>
            <p:ph type="title"/>
          </p:nvPr>
        </p:nvSpPr>
        <p:spPr>
          <a:xfrm>
            <a:off x="1524000" y="342900"/>
            <a:ext cx="9144000" cy="838200"/>
          </a:xfrm>
        </p:spPr>
        <p:txBody>
          <a:bodyPr>
            <a:normAutofit/>
          </a:bodyPr>
          <a:lstStyle/>
          <a:p>
            <a:r>
              <a:rPr lang="en-US" sz="4400" dirty="0"/>
              <a:t>Advantages of e-government</a:t>
            </a:r>
            <a:endParaRPr lang="en-GB" sz="4400" dirty="0"/>
          </a:p>
        </p:txBody>
      </p:sp>
      <p:sp>
        <p:nvSpPr>
          <p:cNvPr id="3" name="Content Placeholder 2">
            <a:extLst>
              <a:ext uri="{FF2B5EF4-FFF2-40B4-BE49-F238E27FC236}">
                <a16:creationId xmlns:a16="http://schemas.microsoft.com/office/drawing/2014/main" id="{3CBF260E-F621-4747-AFB4-96F9CF2B0B4C}"/>
              </a:ext>
            </a:extLst>
          </p:cNvPr>
          <p:cNvSpPr>
            <a:spLocks noGrp="1"/>
          </p:cNvSpPr>
          <p:nvPr>
            <p:ph idx="1"/>
          </p:nvPr>
        </p:nvSpPr>
        <p:spPr>
          <a:xfrm>
            <a:off x="1524000" y="1447800"/>
            <a:ext cx="9144000" cy="4648200"/>
          </a:xfrm>
        </p:spPr>
        <p:txBody>
          <a:bodyPr>
            <a:normAutofit/>
          </a:bodyPr>
          <a:lstStyle/>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Increased access to information and services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Reduced costs and time for transactions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Enhanced citizen engagement and feedback</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Improved service quality and delivery</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Increased transparency and accountability</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Greater innovation and collaboration</a:t>
            </a:r>
          </a:p>
          <a:p>
            <a:pPr algn="l">
              <a:buFont typeface="Arial" panose="020B0604020202020204" pitchFamily="34" charset="0"/>
              <a:buChar char="•"/>
            </a:pPr>
            <a:r>
              <a:rPr lang="en-US" sz="2400" dirty="0">
                <a:solidFill>
                  <a:srgbClr val="D2D0CE"/>
                </a:solidFill>
                <a:latin typeface="Roboto" panose="02000000000000000000" pitchFamily="2" charset="0"/>
                <a:ea typeface="Roboto" panose="02000000000000000000" pitchFamily="2" charset="0"/>
              </a:rPr>
              <a:t>Simplifies information gathering process for citizens and business</a:t>
            </a:r>
          </a:p>
          <a:p>
            <a:pPr algn="l">
              <a:buFont typeface="Arial" panose="020B0604020202020204" pitchFamily="34" charset="0"/>
              <a:buChar char="•"/>
            </a:pPr>
            <a:endParaRPr lang="en-GB" sz="2400"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6C4413D1-C937-42E6-96A6-6628F803E75B}"/>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6C6B2D30-0C1E-4589-B877-E07BEF10C8D4}"/>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305796808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9C3-588A-4F47-B51C-C5FA9679FB73}"/>
              </a:ext>
            </a:extLst>
          </p:cNvPr>
          <p:cNvSpPr>
            <a:spLocks noGrp="1"/>
          </p:cNvSpPr>
          <p:nvPr>
            <p:ph type="title"/>
          </p:nvPr>
        </p:nvSpPr>
        <p:spPr>
          <a:xfrm>
            <a:off x="1524000" y="342900"/>
            <a:ext cx="9144000" cy="838200"/>
          </a:xfrm>
        </p:spPr>
        <p:txBody>
          <a:bodyPr>
            <a:normAutofit/>
          </a:bodyPr>
          <a:lstStyle/>
          <a:p>
            <a:r>
              <a:rPr lang="en-US" sz="4400" dirty="0"/>
              <a:t>Challenges of e-government</a:t>
            </a:r>
            <a:endParaRPr lang="en-GB" sz="4400" dirty="0"/>
          </a:p>
        </p:txBody>
      </p:sp>
      <p:sp>
        <p:nvSpPr>
          <p:cNvPr id="3" name="Content Placeholder 2">
            <a:extLst>
              <a:ext uri="{FF2B5EF4-FFF2-40B4-BE49-F238E27FC236}">
                <a16:creationId xmlns:a16="http://schemas.microsoft.com/office/drawing/2014/main" id="{3CBF260E-F621-4747-AFB4-96F9CF2B0B4C}"/>
              </a:ext>
            </a:extLst>
          </p:cNvPr>
          <p:cNvSpPr>
            <a:spLocks noGrp="1"/>
          </p:cNvSpPr>
          <p:nvPr>
            <p:ph idx="1"/>
          </p:nvPr>
        </p:nvSpPr>
        <p:spPr>
          <a:xfrm>
            <a:off x="1524000" y="1447800"/>
            <a:ext cx="9144000" cy="4648200"/>
          </a:xfrm>
        </p:spPr>
        <p:txBody>
          <a:bodyPr>
            <a:normAutofit/>
          </a:bodyPr>
          <a:lstStyle/>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Lack of adequate infrastructure and connectivity</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Security risks and cyberattacks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Privacy concerns and data protection issues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Legal frameworks and regulations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Digital divide and inclusion gaps</a:t>
            </a:r>
          </a:p>
          <a:p>
            <a:pPr algn="l">
              <a:buFont typeface="Arial" panose="020B0604020202020204" pitchFamily="34" charset="0"/>
              <a:buChar char="•"/>
            </a:pPr>
            <a:r>
              <a:rPr lang="en-US" sz="2400" b="0" i="0" dirty="0">
                <a:solidFill>
                  <a:srgbClr val="D2D0CE"/>
                </a:solidFill>
                <a:effectLst/>
                <a:latin typeface="Roboto" panose="02000000000000000000" pitchFamily="2" charset="0"/>
                <a:ea typeface="Roboto" panose="02000000000000000000" pitchFamily="2" charset="0"/>
              </a:rPr>
              <a:t>Capacity building and skills development needs</a:t>
            </a:r>
            <a:endParaRPr lang="en-GB" sz="2400" dirty="0">
              <a:latin typeface="Roboto" panose="02000000000000000000" pitchFamily="2" charset="0"/>
              <a:ea typeface="Roboto" panose="02000000000000000000" pitchFamily="2" charset="0"/>
            </a:endParaRPr>
          </a:p>
        </p:txBody>
      </p:sp>
      <p:sp>
        <p:nvSpPr>
          <p:cNvPr id="4" name="Date Placeholder 3">
            <a:extLst>
              <a:ext uri="{FF2B5EF4-FFF2-40B4-BE49-F238E27FC236}">
                <a16:creationId xmlns:a16="http://schemas.microsoft.com/office/drawing/2014/main" id="{6C4413D1-C937-42E6-96A6-6628F803E75B}"/>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6C6B2D30-0C1E-4589-B877-E07BEF10C8D4}"/>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1052669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9C3-588A-4F47-B51C-C5FA9679FB73}"/>
              </a:ext>
            </a:extLst>
          </p:cNvPr>
          <p:cNvSpPr>
            <a:spLocks noGrp="1"/>
          </p:cNvSpPr>
          <p:nvPr>
            <p:ph type="title"/>
          </p:nvPr>
        </p:nvSpPr>
        <p:spPr>
          <a:xfrm>
            <a:off x="1524000" y="0"/>
            <a:ext cx="6705600" cy="821183"/>
          </a:xfrm>
        </p:spPr>
        <p:txBody>
          <a:bodyPr>
            <a:normAutofit/>
          </a:bodyPr>
          <a:lstStyle/>
          <a:p>
            <a:r>
              <a:rPr lang="en-US" sz="4400" dirty="0"/>
              <a:t>Types of e-government</a:t>
            </a:r>
            <a:endParaRPr lang="en-GB" sz="4400" dirty="0"/>
          </a:p>
        </p:txBody>
      </p:sp>
      <p:sp>
        <p:nvSpPr>
          <p:cNvPr id="4" name="Date Placeholder 3">
            <a:extLst>
              <a:ext uri="{FF2B5EF4-FFF2-40B4-BE49-F238E27FC236}">
                <a16:creationId xmlns:a16="http://schemas.microsoft.com/office/drawing/2014/main" id="{6C4413D1-C937-42E6-96A6-6628F803E75B}"/>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6C6B2D30-0C1E-4589-B877-E07BEF10C8D4}"/>
              </a:ext>
            </a:extLst>
          </p:cNvPr>
          <p:cNvSpPr>
            <a:spLocks noGrp="1"/>
          </p:cNvSpPr>
          <p:nvPr>
            <p:ph type="sldNum" sz="quarter" idx="12"/>
          </p:nvPr>
        </p:nvSpPr>
        <p:spPr/>
        <p:txBody>
          <a:bodyPr/>
          <a:lstStyle/>
          <a:p>
            <a:fld id="{E31375A4-56A4-47D6-9801-1991572033F7}" type="slidenum">
              <a:rPr lang="en-US" smtClean="0"/>
              <a:pPr/>
              <a:t>13</a:t>
            </a:fld>
            <a:endParaRPr lang="en-US" dirty="0"/>
          </a:p>
        </p:txBody>
      </p:sp>
      <p:grpSp>
        <p:nvGrpSpPr>
          <p:cNvPr id="22" name="Group 21">
            <a:extLst>
              <a:ext uri="{FF2B5EF4-FFF2-40B4-BE49-F238E27FC236}">
                <a16:creationId xmlns:a16="http://schemas.microsoft.com/office/drawing/2014/main" id="{2C386828-C367-4164-A49F-AE58D25EC158}"/>
              </a:ext>
            </a:extLst>
          </p:cNvPr>
          <p:cNvGrpSpPr/>
          <p:nvPr/>
        </p:nvGrpSpPr>
        <p:grpSpPr>
          <a:xfrm>
            <a:off x="2209801" y="685800"/>
            <a:ext cx="9143999" cy="5500688"/>
            <a:chOff x="2209801" y="685800"/>
            <a:chExt cx="9143999" cy="5500688"/>
          </a:xfrm>
        </p:grpSpPr>
        <p:grpSp>
          <p:nvGrpSpPr>
            <p:cNvPr id="7" name="Group 6">
              <a:extLst>
                <a:ext uri="{FF2B5EF4-FFF2-40B4-BE49-F238E27FC236}">
                  <a16:creationId xmlns:a16="http://schemas.microsoft.com/office/drawing/2014/main" id="{BD1C3698-8B4E-45CF-A45D-AB16AF806E78}"/>
                </a:ext>
              </a:extLst>
            </p:cNvPr>
            <p:cNvGrpSpPr/>
            <p:nvPr/>
          </p:nvGrpSpPr>
          <p:grpSpPr>
            <a:xfrm>
              <a:off x="2209801" y="685800"/>
              <a:ext cx="9143999" cy="5500688"/>
              <a:chOff x="2057400" y="838200"/>
              <a:chExt cx="8191500" cy="5764659"/>
            </a:xfrm>
          </p:grpSpPr>
          <p:sp>
            <p:nvSpPr>
              <p:cNvPr id="8" name="Freeform: Shape 7">
                <a:extLst>
                  <a:ext uri="{FF2B5EF4-FFF2-40B4-BE49-F238E27FC236}">
                    <a16:creationId xmlns:a16="http://schemas.microsoft.com/office/drawing/2014/main" id="{0BF7ABA5-35F9-43FD-9EE8-4B6AACB08DB7}"/>
                  </a:ext>
                </a:extLst>
              </p:cNvPr>
              <p:cNvSpPr/>
              <p:nvPr/>
            </p:nvSpPr>
            <p:spPr>
              <a:xfrm>
                <a:off x="6591307" y="4309875"/>
                <a:ext cx="3657593" cy="2292984"/>
              </a:xfrm>
              <a:custGeom>
                <a:avLst/>
                <a:gdLst>
                  <a:gd name="connsiteX0" fmla="*/ 0 w 3809835"/>
                  <a:gd name="connsiteY0" fmla="*/ 226206 h 2262059"/>
                  <a:gd name="connsiteX1" fmla="*/ 226206 w 3809835"/>
                  <a:gd name="connsiteY1" fmla="*/ 0 h 2262059"/>
                  <a:gd name="connsiteX2" fmla="*/ 3583629 w 3809835"/>
                  <a:gd name="connsiteY2" fmla="*/ 0 h 2262059"/>
                  <a:gd name="connsiteX3" fmla="*/ 3809835 w 3809835"/>
                  <a:gd name="connsiteY3" fmla="*/ 226206 h 2262059"/>
                  <a:gd name="connsiteX4" fmla="*/ 3809835 w 3809835"/>
                  <a:gd name="connsiteY4" fmla="*/ 2035853 h 2262059"/>
                  <a:gd name="connsiteX5" fmla="*/ 3583629 w 3809835"/>
                  <a:gd name="connsiteY5" fmla="*/ 2262059 h 2262059"/>
                  <a:gd name="connsiteX6" fmla="*/ 226206 w 3809835"/>
                  <a:gd name="connsiteY6" fmla="*/ 2262059 h 2262059"/>
                  <a:gd name="connsiteX7" fmla="*/ 0 w 3809835"/>
                  <a:gd name="connsiteY7" fmla="*/ 2035853 h 2262059"/>
                  <a:gd name="connsiteX8" fmla="*/ 0 w 3809835"/>
                  <a:gd name="connsiteY8" fmla="*/ 226206 h 226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9835" h="2262059">
                    <a:moveTo>
                      <a:pt x="0" y="226206"/>
                    </a:moveTo>
                    <a:cubicBezTo>
                      <a:pt x="0" y="101276"/>
                      <a:pt x="101276" y="0"/>
                      <a:pt x="226206" y="0"/>
                    </a:cubicBezTo>
                    <a:lnTo>
                      <a:pt x="3583629" y="0"/>
                    </a:lnTo>
                    <a:cubicBezTo>
                      <a:pt x="3708559" y="0"/>
                      <a:pt x="3809835" y="101276"/>
                      <a:pt x="3809835" y="226206"/>
                    </a:cubicBezTo>
                    <a:lnTo>
                      <a:pt x="3809835" y="2035853"/>
                    </a:lnTo>
                    <a:cubicBezTo>
                      <a:pt x="3809835" y="2160783"/>
                      <a:pt x="3708559" y="2262059"/>
                      <a:pt x="3583629" y="2262059"/>
                    </a:cubicBezTo>
                    <a:lnTo>
                      <a:pt x="226206" y="2262059"/>
                    </a:lnTo>
                    <a:cubicBezTo>
                      <a:pt x="101276" y="2262059"/>
                      <a:pt x="0" y="2160783"/>
                      <a:pt x="0" y="2035853"/>
                    </a:cubicBezTo>
                    <a:lnTo>
                      <a:pt x="0" y="22620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7891" tIns="710455" rIns="144940" bIns="144940" numCol="1" spcCol="1270" anchor="t" anchorCtr="0">
                <a:noAutofit/>
              </a:bodyPr>
              <a:lstStyle/>
              <a:p>
                <a:pPr marL="228600" lvl="1" indent="-228600" defTabSz="889000">
                  <a:lnSpc>
                    <a:spcPct val="90000"/>
                  </a:lnSpc>
                  <a:spcBef>
                    <a:spcPct val="0"/>
                  </a:spcBef>
                  <a:spcAft>
                    <a:spcPct val="15000"/>
                  </a:spcAft>
                  <a:buFontTx/>
                  <a:buChar char="•"/>
                </a:pPr>
                <a:r>
                  <a:rPr lang="en-US" sz="2000" dirty="0"/>
                  <a:t>I</a:t>
                </a:r>
                <a:r>
                  <a:rPr lang="en-US" sz="2000" dirty="0">
                    <a:effectLst/>
                  </a:rPr>
                  <a:t>nteraction between government organizations  and its </a:t>
                </a:r>
                <a:r>
                  <a:rPr lang="en-US" sz="2000" dirty="0"/>
                  <a:t>employees</a:t>
                </a:r>
                <a:endParaRPr lang="en-GB" sz="2000" dirty="0">
                  <a:effectLst/>
                </a:endParaRPr>
              </a:p>
              <a:p>
                <a:pPr marL="228600" lvl="1" indent="-228600" algn="l" defTabSz="889000">
                  <a:lnSpc>
                    <a:spcPct val="90000"/>
                  </a:lnSpc>
                  <a:spcBef>
                    <a:spcPct val="0"/>
                  </a:spcBef>
                  <a:spcAft>
                    <a:spcPct val="15000"/>
                  </a:spcAft>
                  <a:buChar char="•"/>
                </a:pPr>
                <a:endParaRPr lang="en-GB" sz="2000" kern="1200" dirty="0"/>
              </a:p>
            </p:txBody>
          </p:sp>
          <p:sp>
            <p:nvSpPr>
              <p:cNvPr id="9" name="Freeform: Shape 8">
                <a:extLst>
                  <a:ext uri="{FF2B5EF4-FFF2-40B4-BE49-F238E27FC236}">
                    <a16:creationId xmlns:a16="http://schemas.microsoft.com/office/drawing/2014/main" id="{280B1CAB-6CDC-4169-AC3C-1B8133CD2949}"/>
                  </a:ext>
                </a:extLst>
              </p:cNvPr>
              <p:cNvSpPr/>
              <p:nvPr/>
            </p:nvSpPr>
            <p:spPr>
              <a:xfrm>
                <a:off x="2057400" y="4309875"/>
                <a:ext cx="3657593" cy="2292984"/>
              </a:xfrm>
              <a:custGeom>
                <a:avLst/>
                <a:gdLst>
                  <a:gd name="connsiteX0" fmla="*/ 0 w 3809835"/>
                  <a:gd name="connsiteY0" fmla="*/ 226206 h 2262059"/>
                  <a:gd name="connsiteX1" fmla="*/ 226206 w 3809835"/>
                  <a:gd name="connsiteY1" fmla="*/ 0 h 2262059"/>
                  <a:gd name="connsiteX2" fmla="*/ 3583629 w 3809835"/>
                  <a:gd name="connsiteY2" fmla="*/ 0 h 2262059"/>
                  <a:gd name="connsiteX3" fmla="*/ 3809835 w 3809835"/>
                  <a:gd name="connsiteY3" fmla="*/ 226206 h 2262059"/>
                  <a:gd name="connsiteX4" fmla="*/ 3809835 w 3809835"/>
                  <a:gd name="connsiteY4" fmla="*/ 2035853 h 2262059"/>
                  <a:gd name="connsiteX5" fmla="*/ 3583629 w 3809835"/>
                  <a:gd name="connsiteY5" fmla="*/ 2262059 h 2262059"/>
                  <a:gd name="connsiteX6" fmla="*/ 226206 w 3809835"/>
                  <a:gd name="connsiteY6" fmla="*/ 2262059 h 2262059"/>
                  <a:gd name="connsiteX7" fmla="*/ 0 w 3809835"/>
                  <a:gd name="connsiteY7" fmla="*/ 2035853 h 2262059"/>
                  <a:gd name="connsiteX8" fmla="*/ 0 w 3809835"/>
                  <a:gd name="connsiteY8" fmla="*/ 226206 h 226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9835" h="2262059">
                    <a:moveTo>
                      <a:pt x="0" y="226206"/>
                    </a:moveTo>
                    <a:cubicBezTo>
                      <a:pt x="0" y="101276"/>
                      <a:pt x="101276" y="0"/>
                      <a:pt x="226206" y="0"/>
                    </a:cubicBezTo>
                    <a:lnTo>
                      <a:pt x="3583629" y="0"/>
                    </a:lnTo>
                    <a:cubicBezTo>
                      <a:pt x="3708559" y="0"/>
                      <a:pt x="3809835" y="101276"/>
                      <a:pt x="3809835" y="226206"/>
                    </a:cubicBezTo>
                    <a:lnTo>
                      <a:pt x="3809835" y="2035853"/>
                    </a:lnTo>
                    <a:cubicBezTo>
                      <a:pt x="3809835" y="2160783"/>
                      <a:pt x="3708559" y="2262059"/>
                      <a:pt x="3583629" y="2262059"/>
                    </a:cubicBezTo>
                    <a:lnTo>
                      <a:pt x="226206" y="2262059"/>
                    </a:lnTo>
                    <a:cubicBezTo>
                      <a:pt x="101276" y="2262059"/>
                      <a:pt x="0" y="2160783"/>
                      <a:pt x="0" y="2035853"/>
                    </a:cubicBezTo>
                    <a:lnTo>
                      <a:pt x="0" y="22620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4940" tIns="710455" rIns="1287891" bIns="1449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Interaction between central government departments with others</a:t>
                </a:r>
                <a:endParaRPr lang="en-GB" sz="2000" kern="1200" dirty="0"/>
              </a:p>
            </p:txBody>
          </p:sp>
          <p:sp>
            <p:nvSpPr>
              <p:cNvPr id="10" name="Freeform: Shape 9">
                <a:extLst>
                  <a:ext uri="{FF2B5EF4-FFF2-40B4-BE49-F238E27FC236}">
                    <a16:creationId xmlns:a16="http://schemas.microsoft.com/office/drawing/2014/main" id="{945F38F1-34DD-4EC4-B9DA-D44345C055DC}"/>
                  </a:ext>
                </a:extLst>
              </p:cNvPr>
              <p:cNvSpPr/>
              <p:nvPr/>
            </p:nvSpPr>
            <p:spPr>
              <a:xfrm>
                <a:off x="6477007" y="838200"/>
                <a:ext cx="3657593" cy="2292984"/>
              </a:xfrm>
              <a:custGeom>
                <a:avLst/>
                <a:gdLst>
                  <a:gd name="connsiteX0" fmla="*/ 0 w 3809835"/>
                  <a:gd name="connsiteY0" fmla="*/ 226206 h 2262059"/>
                  <a:gd name="connsiteX1" fmla="*/ 226206 w 3809835"/>
                  <a:gd name="connsiteY1" fmla="*/ 0 h 2262059"/>
                  <a:gd name="connsiteX2" fmla="*/ 3583629 w 3809835"/>
                  <a:gd name="connsiteY2" fmla="*/ 0 h 2262059"/>
                  <a:gd name="connsiteX3" fmla="*/ 3809835 w 3809835"/>
                  <a:gd name="connsiteY3" fmla="*/ 226206 h 2262059"/>
                  <a:gd name="connsiteX4" fmla="*/ 3809835 w 3809835"/>
                  <a:gd name="connsiteY4" fmla="*/ 2035853 h 2262059"/>
                  <a:gd name="connsiteX5" fmla="*/ 3583629 w 3809835"/>
                  <a:gd name="connsiteY5" fmla="*/ 2262059 h 2262059"/>
                  <a:gd name="connsiteX6" fmla="*/ 226206 w 3809835"/>
                  <a:gd name="connsiteY6" fmla="*/ 2262059 h 2262059"/>
                  <a:gd name="connsiteX7" fmla="*/ 0 w 3809835"/>
                  <a:gd name="connsiteY7" fmla="*/ 2035853 h 2262059"/>
                  <a:gd name="connsiteX8" fmla="*/ 0 w 3809835"/>
                  <a:gd name="connsiteY8" fmla="*/ 226206 h 226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9835" h="2262059">
                    <a:moveTo>
                      <a:pt x="0" y="226206"/>
                    </a:moveTo>
                    <a:cubicBezTo>
                      <a:pt x="0" y="101276"/>
                      <a:pt x="101276" y="0"/>
                      <a:pt x="226206" y="0"/>
                    </a:cubicBezTo>
                    <a:lnTo>
                      <a:pt x="3583629" y="0"/>
                    </a:lnTo>
                    <a:cubicBezTo>
                      <a:pt x="3708559" y="0"/>
                      <a:pt x="3809835" y="101276"/>
                      <a:pt x="3809835" y="226206"/>
                    </a:cubicBezTo>
                    <a:lnTo>
                      <a:pt x="3809835" y="2035853"/>
                    </a:lnTo>
                    <a:cubicBezTo>
                      <a:pt x="3809835" y="2160783"/>
                      <a:pt x="3708559" y="2262059"/>
                      <a:pt x="3583629" y="2262059"/>
                    </a:cubicBezTo>
                    <a:lnTo>
                      <a:pt x="226206" y="2262059"/>
                    </a:lnTo>
                    <a:cubicBezTo>
                      <a:pt x="101276" y="2262059"/>
                      <a:pt x="0" y="2160783"/>
                      <a:pt x="0" y="2035853"/>
                    </a:cubicBezTo>
                    <a:lnTo>
                      <a:pt x="0" y="22620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7891" tIns="144940" rIns="144940" bIns="71045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Interaction between central government and commercial business sector</a:t>
                </a:r>
                <a:endParaRPr lang="en-GB" sz="2000" kern="1200" dirty="0"/>
              </a:p>
            </p:txBody>
          </p:sp>
          <p:sp>
            <p:nvSpPr>
              <p:cNvPr id="11" name="Freeform: Shape 10">
                <a:extLst>
                  <a:ext uri="{FF2B5EF4-FFF2-40B4-BE49-F238E27FC236}">
                    <a16:creationId xmlns:a16="http://schemas.microsoft.com/office/drawing/2014/main" id="{671305E5-F955-48E7-91EF-AC2B71C5D334}"/>
                  </a:ext>
                </a:extLst>
              </p:cNvPr>
              <p:cNvSpPr/>
              <p:nvPr/>
            </p:nvSpPr>
            <p:spPr>
              <a:xfrm>
                <a:off x="2057400" y="886138"/>
                <a:ext cx="3657592" cy="2245050"/>
              </a:xfrm>
              <a:custGeom>
                <a:avLst/>
                <a:gdLst>
                  <a:gd name="connsiteX0" fmla="*/ 0 w 3505346"/>
                  <a:gd name="connsiteY0" fmla="*/ 226206 h 2262059"/>
                  <a:gd name="connsiteX1" fmla="*/ 226206 w 3505346"/>
                  <a:gd name="connsiteY1" fmla="*/ 0 h 2262059"/>
                  <a:gd name="connsiteX2" fmla="*/ 3279140 w 3505346"/>
                  <a:gd name="connsiteY2" fmla="*/ 0 h 2262059"/>
                  <a:gd name="connsiteX3" fmla="*/ 3505346 w 3505346"/>
                  <a:gd name="connsiteY3" fmla="*/ 226206 h 2262059"/>
                  <a:gd name="connsiteX4" fmla="*/ 3505346 w 3505346"/>
                  <a:gd name="connsiteY4" fmla="*/ 2035853 h 2262059"/>
                  <a:gd name="connsiteX5" fmla="*/ 3279140 w 3505346"/>
                  <a:gd name="connsiteY5" fmla="*/ 2262059 h 2262059"/>
                  <a:gd name="connsiteX6" fmla="*/ 226206 w 3505346"/>
                  <a:gd name="connsiteY6" fmla="*/ 2262059 h 2262059"/>
                  <a:gd name="connsiteX7" fmla="*/ 0 w 3505346"/>
                  <a:gd name="connsiteY7" fmla="*/ 2035853 h 2262059"/>
                  <a:gd name="connsiteX8" fmla="*/ 0 w 3505346"/>
                  <a:gd name="connsiteY8" fmla="*/ 226206 h 226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346" h="2262059">
                    <a:moveTo>
                      <a:pt x="0" y="226206"/>
                    </a:moveTo>
                    <a:cubicBezTo>
                      <a:pt x="0" y="101276"/>
                      <a:pt x="101276" y="0"/>
                      <a:pt x="226206" y="0"/>
                    </a:cubicBezTo>
                    <a:lnTo>
                      <a:pt x="3279140" y="0"/>
                    </a:lnTo>
                    <a:cubicBezTo>
                      <a:pt x="3404070" y="0"/>
                      <a:pt x="3505346" y="101276"/>
                      <a:pt x="3505346" y="226206"/>
                    </a:cubicBezTo>
                    <a:lnTo>
                      <a:pt x="3505346" y="2035853"/>
                    </a:lnTo>
                    <a:cubicBezTo>
                      <a:pt x="3505346" y="2160783"/>
                      <a:pt x="3404070" y="2262059"/>
                      <a:pt x="3279140" y="2262059"/>
                    </a:cubicBezTo>
                    <a:lnTo>
                      <a:pt x="226206" y="2262059"/>
                    </a:lnTo>
                    <a:cubicBezTo>
                      <a:pt x="101276" y="2262059"/>
                      <a:pt x="0" y="2160783"/>
                      <a:pt x="0" y="2035853"/>
                    </a:cubicBezTo>
                    <a:lnTo>
                      <a:pt x="0" y="22620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8750" tIns="148750" rIns="1200354" bIns="71426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Interaction between local (citizens) and central government</a:t>
                </a:r>
                <a:endParaRPr lang="en-GB" sz="2000" kern="1200" dirty="0"/>
              </a:p>
            </p:txBody>
          </p:sp>
          <p:sp>
            <p:nvSpPr>
              <p:cNvPr id="12" name="Freeform: Shape 11">
                <a:extLst>
                  <a:ext uri="{FF2B5EF4-FFF2-40B4-BE49-F238E27FC236}">
                    <a16:creationId xmlns:a16="http://schemas.microsoft.com/office/drawing/2014/main" id="{9E2ADA51-FF17-4234-8E72-116B46E574D9}"/>
                  </a:ext>
                </a:extLst>
              </p:cNvPr>
              <p:cNvSpPr/>
              <p:nvPr/>
            </p:nvSpPr>
            <p:spPr>
              <a:xfrm>
                <a:off x="3962400" y="1676400"/>
                <a:ext cx="2007944" cy="1950490"/>
              </a:xfrm>
              <a:custGeom>
                <a:avLst/>
                <a:gdLst>
                  <a:gd name="connsiteX0" fmla="*/ 0 w 2007944"/>
                  <a:gd name="connsiteY0" fmla="*/ 1950490 h 1950490"/>
                  <a:gd name="connsiteX1" fmla="*/ 2007944 w 2007944"/>
                  <a:gd name="connsiteY1" fmla="*/ 0 h 1950490"/>
                  <a:gd name="connsiteX2" fmla="*/ 2007944 w 2007944"/>
                  <a:gd name="connsiteY2" fmla="*/ 1950490 h 1950490"/>
                  <a:gd name="connsiteX3" fmla="*/ 0 w 2007944"/>
                  <a:gd name="connsiteY3" fmla="*/ 1950490 h 1950490"/>
                </a:gdLst>
                <a:ahLst/>
                <a:cxnLst>
                  <a:cxn ang="0">
                    <a:pos x="connsiteX0" y="connsiteY0"/>
                  </a:cxn>
                  <a:cxn ang="0">
                    <a:pos x="connsiteX1" y="connsiteY1"/>
                  </a:cxn>
                  <a:cxn ang="0">
                    <a:pos x="connsiteX2" y="connsiteY2"/>
                  </a:cxn>
                  <a:cxn ang="0">
                    <a:pos x="connsiteX3" y="connsiteY3"/>
                  </a:cxn>
                </a:cxnLst>
                <a:rect l="l" t="t" r="r" b="b"/>
                <a:pathLst>
                  <a:path w="2007944" h="1950490">
                    <a:moveTo>
                      <a:pt x="0" y="1950490"/>
                    </a:moveTo>
                    <a:cubicBezTo>
                      <a:pt x="0" y="873264"/>
                      <a:pt x="898987" y="0"/>
                      <a:pt x="2007944" y="0"/>
                    </a:cubicBezTo>
                    <a:lnTo>
                      <a:pt x="2007944" y="1950490"/>
                    </a:lnTo>
                    <a:lnTo>
                      <a:pt x="0" y="19504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5481" tIns="848653"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G2C</a:t>
                </a:r>
                <a:endParaRPr lang="en-GB" sz="3900" kern="1200" dirty="0"/>
              </a:p>
            </p:txBody>
          </p:sp>
          <p:sp>
            <p:nvSpPr>
              <p:cNvPr id="13" name="Freeform: Shape 12">
                <a:extLst>
                  <a:ext uri="{FF2B5EF4-FFF2-40B4-BE49-F238E27FC236}">
                    <a16:creationId xmlns:a16="http://schemas.microsoft.com/office/drawing/2014/main" id="{812F56FA-3991-47BB-9689-E0E6EE4D70F0}"/>
                  </a:ext>
                </a:extLst>
              </p:cNvPr>
              <p:cNvSpPr/>
              <p:nvPr/>
            </p:nvSpPr>
            <p:spPr>
              <a:xfrm>
                <a:off x="6221656" y="1676400"/>
                <a:ext cx="2007944" cy="1950490"/>
              </a:xfrm>
              <a:custGeom>
                <a:avLst/>
                <a:gdLst>
                  <a:gd name="connsiteX0" fmla="*/ 0 w 1950490"/>
                  <a:gd name="connsiteY0" fmla="*/ 2007944 h 2007944"/>
                  <a:gd name="connsiteX1" fmla="*/ 1950490 w 1950490"/>
                  <a:gd name="connsiteY1" fmla="*/ 0 h 2007944"/>
                  <a:gd name="connsiteX2" fmla="*/ 1950490 w 1950490"/>
                  <a:gd name="connsiteY2" fmla="*/ 2007944 h 2007944"/>
                  <a:gd name="connsiteX3" fmla="*/ 0 w 1950490"/>
                  <a:gd name="connsiteY3" fmla="*/ 2007944 h 2007944"/>
                </a:gdLst>
                <a:ahLst/>
                <a:cxnLst>
                  <a:cxn ang="0">
                    <a:pos x="connsiteX0" y="connsiteY0"/>
                  </a:cxn>
                  <a:cxn ang="0">
                    <a:pos x="connsiteX1" y="connsiteY1"/>
                  </a:cxn>
                  <a:cxn ang="0">
                    <a:pos x="connsiteX2" y="connsiteY2"/>
                  </a:cxn>
                  <a:cxn ang="0">
                    <a:pos x="connsiteX3" y="connsiteY3"/>
                  </a:cxn>
                </a:cxnLst>
                <a:rect l="l" t="t" r="r" b="b"/>
                <a:pathLst>
                  <a:path w="1950490" h="2007944">
                    <a:moveTo>
                      <a:pt x="0" y="1"/>
                    </a:moveTo>
                    <a:cubicBezTo>
                      <a:pt x="1077226" y="1"/>
                      <a:pt x="1950490" y="898987"/>
                      <a:pt x="1950490" y="2007943"/>
                    </a:cubicBezTo>
                    <a:lnTo>
                      <a:pt x="0" y="2007943"/>
                    </a:lnTo>
                    <a:lnTo>
                      <a:pt x="0" y="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8" tIns="848653" rIns="865481"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G2B</a:t>
                </a:r>
                <a:endParaRPr lang="en-GB" sz="3900" kern="1200" dirty="0"/>
              </a:p>
            </p:txBody>
          </p:sp>
          <p:sp>
            <p:nvSpPr>
              <p:cNvPr id="14" name="Freeform: Shape 13">
                <a:extLst>
                  <a:ext uri="{FF2B5EF4-FFF2-40B4-BE49-F238E27FC236}">
                    <a16:creationId xmlns:a16="http://schemas.microsoft.com/office/drawing/2014/main" id="{73DD3EEE-5083-4837-AF0D-25967F2D5785}"/>
                  </a:ext>
                </a:extLst>
              </p:cNvPr>
              <p:cNvSpPr/>
              <p:nvPr/>
            </p:nvSpPr>
            <p:spPr>
              <a:xfrm>
                <a:off x="6221655" y="3840710"/>
                <a:ext cx="2007945" cy="1950490"/>
              </a:xfrm>
              <a:custGeom>
                <a:avLst/>
                <a:gdLst>
                  <a:gd name="connsiteX0" fmla="*/ 0 w 2007944"/>
                  <a:gd name="connsiteY0" fmla="*/ 1950490 h 1950490"/>
                  <a:gd name="connsiteX1" fmla="*/ 2007944 w 2007944"/>
                  <a:gd name="connsiteY1" fmla="*/ 0 h 1950490"/>
                  <a:gd name="connsiteX2" fmla="*/ 2007944 w 2007944"/>
                  <a:gd name="connsiteY2" fmla="*/ 1950490 h 1950490"/>
                  <a:gd name="connsiteX3" fmla="*/ 0 w 2007944"/>
                  <a:gd name="connsiteY3" fmla="*/ 1950490 h 1950490"/>
                </a:gdLst>
                <a:ahLst/>
                <a:cxnLst>
                  <a:cxn ang="0">
                    <a:pos x="connsiteX0" y="connsiteY0"/>
                  </a:cxn>
                  <a:cxn ang="0">
                    <a:pos x="connsiteX1" y="connsiteY1"/>
                  </a:cxn>
                  <a:cxn ang="0">
                    <a:pos x="connsiteX2" y="connsiteY2"/>
                  </a:cxn>
                  <a:cxn ang="0">
                    <a:pos x="connsiteX3" y="connsiteY3"/>
                  </a:cxn>
                </a:cxnLst>
                <a:rect l="l" t="t" r="r" b="b"/>
                <a:pathLst>
                  <a:path w="2007944" h="1950490">
                    <a:moveTo>
                      <a:pt x="2007944" y="0"/>
                    </a:moveTo>
                    <a:cubicBezTo>
                      <a:pt x="2007944" y="1077226"/>
                      <a:pt x="1108957" y="1950490"/>
                      <a:pt x="0" y="1950490"/>
                    </a:cubicBezTo>
                    <a:lnTo>
                      <a:pt x="0" y="0"/>
                    </a:lnTo>
                    <a:lnTo>
                      <a:pt x="2007944"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7368" tIns="277368" rIns="865482" bIns="848653" numCol="1" spcCol="1270" anchor="ctr" anchorCtr="0">
                <a:noAutofit/>
              </a:bodyPr>
              <a:lstStyle/>
              <a:p>
                <a:pPr marL="0" lvl="0" indent="0" algn="ctr" defTabSz="1733550">
                  <a:lnSpc>
                    <a:spcPct val="90000"/>
                  </a:lnSpc>
                  <a:spcBef>
                    <a:spcPct val="0"/>
                  </a:spcBef>
                  <a:spcAft>
                    <a:spcPct val="35000"/>
                  </a:spcAft>
                  <a:buNone/>
                </a:pPr>
                <a:r>
                  <a:rPr lang="en-US" sz="3900" kern="1200" dirty="0"/>
                  <a:t>G2E</a:t>
                </a:r>
                <a:endParaRPr lang="en-GB" sz="3900" kern="1200" dirty="0"/>
              </a:p>
            </p:txBody>
          </p:sp>
          <p:sp>
            <p:nvSpPr>
              <p:cNvPr id="15" name="Freeform: Shape 14">
                <a:extLst>
                  <a:ext uri="{FF2B5EF4-FFF2-40B4-BE49-F238E27FC236}">
                    <a16:creationId xmlns:a16="http://schemas.microsoft.com/office/drawing/2014/main" id="{E32524F6-B789-4C68-9B22-58A8D18D85CC}"/>
                  </a:ext>
                </a:extLst>
              </p:cNvPr>
              <p:cNvSpPr/>
              <p:nvPr/>
            </p:nvSpPr>
            <p:spPr>
              <a:xfrm>
                <a:off x="3962400" y="3840710"/>
                <a:ext cx="2007944" cy="1950490"/>
              </a:xfrm>
              <a:custGeom>
                <a:avLst/>
                <a:gdLst>
                  <a:gd name="connsiteX0" fmla="*/ 0 w 1950490"/>
                  <a:gd name="connsiteY0" fmla="*/ 2007944 h 2007944"/>
                  <a:gd name="connsiteX1" fmla="*/ 1950490 w 1950490"/>
                  <a:gd name="connsiteY1" fmla="*/ 0 h 2007944"/>
                  <a:gd name="connsiteX2" fmla="*/ 1950490 w 1950490"/>
                  <a:gd name="connsiteY2" fmla="*/ 2007944 h 2007944"/>
                  <a:gd name="connsiteX3" fmla="*/ 0 w 1950490"/>
                  <a:gd name="connsiteY3" fmla="*/ 2007944 h 2007944"/>
                </a:gdLst>
                <a:ahLst/>
                <a:cxnLst>
                  <a:cxn ang="0">
                    <a:pos x="connsiteX0" y="connsiteY0"/>
                  </a:cxn>
                  <a:cxn ang="0">
                    <a:pos x="connsiteX1" y="connsiteY1"/>
                  </a:cxn>
                  <a:cxn ang="0">
                    <a:pos x="connsiteX2" y="connsiteY2"/>
                  </a:cxn>
                  <a:cxn ang="0">
                    <a:pos x="connsiteX3" y="connsiteY3"/>
                  </a:cxn>
                </a:cxnLst>
                <a:rect l="l" t="t" r="r" b="b"/>
                <a:pathLst>
                  <a:path w="1950490" h="2007944">
                    <a:moveTo>
                      <a:pt x="1950490" y="2007943"/>
                    </a:moveTo>
                    <a:cubicBezTo>
                      <a:pt x="873264" y="2007943"/>
                      <a:pt x="0" y="1108957"/>
                      <a:pt x="0" y="1"/>
                    </a:cubicBezTo>
                    <a:lnTo>
                      <a:pt x="1950490" y="1"/>
                    </a:lnTo>
                    <a:lnTo>
                      <a:pt x="1950490" y="20079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5481" tIns="277368" rIns="277368" bIns="848653" numCol="1" spcCol="1270" anchor="ctr" anchorCtr="0">
                <a:noAutofit/>
              </a:bodyPr>
              <a:lstStyle/>
              <a:p>
                <a:pPr marL="0" lvl="0" indent="0" algn="ctr" defTabSz="1733550">
                  <a:lnSpc>
                    <a:spcPct val="90000"/>
                  </a:lnSpc>
                  <a:spcBef>
                    <a:spcPct val="0"/>
                  </a:spcBef>
                  <a:spcAft>
                    <a:spcPct val="35000"/>
                  </a:spcAft>
                  <a:buNone/>
                </a:pPr>
                <a:r>
                  <a:rPr lang="en-US" sz="3900" kern="1200" dirty="0"/>
                  <a:t>G2G</a:t>
                </a:r>
                <a:endParaRPr lang="en-GB" sz="3900" kern="1200" dirty="0"/>
              </a:p>
            </p:txBody>
          </p:sp>
        </p:grpSp>
        <p:sp>
          <p:nvSpPr>
            <p:cNvPr id="19" name="Rectangle: Rounded Corners 18">
              <a:extLst>
                <a:ext uri="{FF2B5EF4-FFF2-40B4-BE49-F238E27FC236}">
                  <a16:creationId xmlns:a16="http://schemas.microsoft.com/office/drawing/2014/main" id="{6DAB9237-B48A-49F7-97CD-8200458259E5}"/>
                </a:ext>
              </a:extLst>
            </p:cNvPr>
            <p:cNvSpPr/>
            <p:nvPr/>
          </p:nvSpPr>
          <p:spPr>
            <a:xfrm>
              <a:off x="5527210" y="2866992"/>
              <a:ext cx="2451774" cy="1082807"/>
            </a:xfrm>
            <a:prstGeom prst="roundRect">
              <a:avLst>
                <a:gd name="adj" fmla="val 41097"/>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E-government</a:t>
              </a:r>
              <a:endParaRPr lang="en-GB" sz="2800" b="1" dirty="0"/>
            </a:p>
          </p:txBody>
        </p:sp>
      </p:grpSp>
    </p:spTree>
    <p:extLst>
      <p:ext uri="{BB962C8B-B14F-4D97-AF65-F5344CB8AC3E}">
        <p14:creationId xmlns:p14="http://schemas.microsoft.com/office/powerpoint/2010/main" val="3891897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24FA-55CD-A59B-B108-3909B51D238B}"/>
              </a:ext>
            </a:extLst>
          </p:cNvPr>
          <p:cNvSpPr>
            <a:spLocks noGrp="1"/>
          </p:cNvSpPr>
          <p:nvPr>
            <p:ph type="title"/>
          </p:nvPr>
        </p:nvSpPr>
        <p:spPr>
          <a:xfrm>
            <a:off x="1371600" y="106711"/>
            <a:ext cx="9144000" cy="1143000"/>
          </a:xfrm>
        </p:spPr>
        <p:txBody>
          <a:bodyPr/>
          <a:lstStyle/>
          <a:p>
            <a:r>
              <a:rPr lang="en-US" dirty="0"/>
              <a:t>E-medicines</a:t>
            </a:r>
          </a:p>
        </p:txBody>
      </p:sp>
      <p:pic>
        <p:nvPicPr>
          <p:cNvPr id="11" name="Content Placeholder 10">
            <a:extLst>
              <a:ext uri="{FF2B5EF4-FFF2-40B4-BE49-F238E27FC236}">
                <a16:creationId xmlns:a16="http://schemas.microsoft.com/office/drawing/2014/main" id="{346C0CE8-91A2-304F-B73B-BBC7C209D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8599" y="1352550"/>
            <a:ext cx="4329193" cy="3524250"/>
          </a:xfrm>
        </p:spPr>
      </p:pic>
      <p:sp>
        <p:nvSpPr>
          <p:cNvPr id="4" name="Date Placeholder 3">
            <a:extLst>
              <a:ext uri="{FF2B5EF4-FFF2-40B4-BE49-F238E27FC236}">
                <a16:creationId xmlns:a16="http://schemas.microsoft.com/office/drawing/2014/main" id="{363444B1-1A83-EA66-9D54-2ED512CFDA49}"/>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7B389847-7DE4-F837-A89C-BA7BCC4550A4}"/>
              </a:ext>
            </a:extLst>
          </p:cNvPr>
          <p:cNvSpPr>
            <a:spLocks noGrp="1"/>
          </p:cNvSpPr>
          <p:nvPr>
            <p:ph type="sldNum" sz="quarter" idx="12"/>
          </p:nvPr>
        </p:nvSpPr>
        <p:spPr/>
        <p:txBody>
          <a:bodyPr/>
          <a:lstStyle/>
          <a:p>
            <a:fld id="{E31375A4-56A4-47D6-9801-1991572033F7}" type="slidenum">
              <a:rPr lang="en-US" smtClean="0"/>
              <a:pPr/>
              <a:t>14</a:t>
            </a:fld>
            <a:endParaRPr lang="en-US" dirty="0"/>
          </a:p>
        </p:txBody>
      </p:sp>
      <p:sp>
        <p:nvSpPr>
          <p:cNvPr id="12" name="TextBox 11">
            <a:extLst>
              <a:ext uri="{FF2B5EF4-FFF2-40B4-BE49-F238E27FC236}">
                <a16:creationId xmlns:a16="http://schemas.microsoft.com/office/drawing/2014/main" id="{73F5A11D-2DD0-0CDE-B284-8A41CC02F23F}"/>
              </a:ext>
            </a:extLst>
          </p:cNvPr>
          <p:cNvSpPr txBox="1"/>
          <p:nvPr/>
        </p:nvSpPr>
        <p:spPr>
          <a:xfrm>
            <a:off x="1371600" y="1391451"/>
            <a:ext cx="5638800" cy="4401205"/>
          </a:xfrm>
          <a:prstGeom prst="rect">
            <a:avLst/>
          </a:prstGeom>
          <a:noFill/>
        </p:spPr>
        <p:txBody>
          <a:bodyPr wrap="square" rtlCol="0">
            <a:spAutoFit/>
          </a:bodyPr>
          <a:lstStyle/>
          <a:p>
            <a:pPr algn="just"/>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E-medicines, also known as telemedicine, is a method of delivering healthcare services using electronic and telecommunication technology. It allows patients and doctors to exchange medical information without being in the same room. This can range from simple text messaging medical care to advanced remotely controlled surgery.</a:t>
            </a:r>
            <a:endParaRPr lang="en-US" sz="2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032720"/>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0C2790-8520-3E05-898C-4DC39E1DD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8151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914400"/>
          </a:xfrm>
        </p:spPr>
        <p:txBody>
          <a:bodyPr>
            <a:normAutofit/>
          </a:bodyPr>
          <a:lstStyle/>
          <a:p>
            <a:r>
              <a:rPr sz="5400" dirty="0"/>
              <a:t>Content</a:t>
            </a:r>
          </a:p>
        </p:txBody>
      </p:sp>
      <p:sp>
        <p:nvSpPr>
          <p:cNvPr id="14" name="Content Placeholder 13"/>
          <p:cNvSpPr>
            <a:spLocks noGrp="1"/>
          </p:cNvSpPr>
          <p:nvPr>
            <p:ph idx="1"/>
          </p:nvPr>
        </p:nvSpPr>
        <p:spPr>
          <a:xfrm>
            <a:off x="1524000" y="1371600"/>
            <a:ext cx="9144000" cy="4724400"/>
          </a:xfrm>
        </p:spPr>
        <p:txBody>
          <a:bodyPr>
            <a:normAutofit fontScale="92500" lnSpcReduction="20000"/>
          </a:bodyPr>
          <a:lstStyle/>
          <a:p>
            <a:r>
              <a:rPr lang="en-US" sz="2800" dirty="0"/>
              <a:t>e-Business</a:t>
            </a:r>
          </a:p>
          <a:p>
            <a:pPr lvl="1"/>
            <a:r>
              <a:rPr lang="en-US" sz="2400" dirty="0"/>
              <a:t>Advantages of e-business</a:t>
            </a:r>
          </a:p>
          <a:p>
            <a:r>
              <a:rPr lang="en-US" sz="2800" dirty="0"/>
              <a:t>e-Commerce</a:t>
            </a:r>
          </a:p>
          <a:p>
            <a:pPr lvl="1"/>
            <a:r>
              <a:rPr lang="en-US" sz="2400" dirty="0"/>
              <a:t>Advantages of e-commerce</a:t>
            </a:r>
          </a:p>
          <a:p>
            <a:r>
              <a:rPr lang="en-US" sz="2800" dirty="0"/>
              <a:t>Disadvantages of e-commerce and e-business</a:t>
            </a:r>
          </a:p>
          <a:p>
            <a:r>
              <a:rPr lang="en-US" sz="2800" dirty="0"/>
              <a:t>Difference between e-Business and e-Commerce</a:t>
            </a:r>
          </a:p>
          <a:p>
            <a:r>
              <a:rPr lang="en-US" sz="2800" dirty="0"/>
              <a:t>e-Government </a:t>
            </a:r>
          </a:p>
          <a:p>
            <a:pPr lvl="1"/>
            <a:r>
              <a:rPr lang="en-US" sz="2400" dirty="0"/>
              <a:t>Goals of e-government</a:t>
            </a:r>
          </a:p>
          <a:p>
            <a:pPr lvl="1"/>
            <a:r>
              <a:rPr lang="en-US" sz="2400" dirty="0"/>
              <a:t>Types of e-government</a:t>
            </a:r>
          </a:p>
          <a:p>
            <a:r>
              <a:rPr lang="en-US" sz="2800" dirty="0"/>
              <a:t>e-medicine</a:t>
            </a:r>
            <a:endParaRPr sz="2800" dirty="0"/>
          </a:p>
        </p:txBody>
      </p:sp>
      <p:sp>
        <p:nvSpPr>
          <p:cNvPr id="2" name="Date Placeholder 1">
            <a:extLst>
              <a:ext uri="{FF2B5EF4-FFF2-40B4-BE49-F238E27FC236}">
                <a16:creationId xmlns:a16="http://schemas.microsoft.com/office/drawing/2014/main" id="{C8C9529C-8FC1-4EB8-83DA-2BF320559950}"/>
              </a:ext>
            </a:extLst>
          </p:cNvPr>
          <p:cNvSpPr>
            <a:spLocks noGrp="1"/>
          </p:cNvSpPr>
          <p:nvPr>
            <p:ph type="dt" sz="half" idx="10"/>
          </p:nvPr>
        </p:nvSpPr>
        <p:spPr/>
        <p:txBody>
          <a:bodyPr/>
          <a:lstStyle/>
          <a:p>
            <a:fld id="{EEC2449D-E017-4CB1-BFE1-F8B74C86F76D}" type="datetime1">
              <a:rPr lang="en-US" smtClean="0"/>
              <a:t>18-Dec-23</a:t>
            </a:fld>
            <a:endParaRPr lang="en-US" dirty="0"/>
          </a:p>
        </p:txBody>
      </p:sp>
      <p:sp>
        <p:nvSpPr>
          <p:cNvPr id="3" name="Slide Number Placeholder 2">
            <a:extLst>
              <a:ext uri="{FF2B5EF4-FFF2-40B4-BE49-F238E27FC236}">
                <a16:creationId xmlns:a16="http://schemas.microsoft.com/office/drawing/2014/main" id="{95545EC0-45FD-4720-866F-D29F823BACCA}"/>
              </a:ext>
            </a:extLst>
          </p:cNvPr>
          <p:cNvSpPr>
            <a:spLocks noGrp="1"/>
          </p:cNvSpPr>
          <p:nvPr>
            <p:ph type="sldNum" sz="quarter" idx="12"/>
          </p:nvPr>
        </p:nvSpPr>
        <p:spPr/>
        <p:txBody>
          <a:bodyPr/>
          <a:lstStyle/>
          <a:p>
            <a:fld id="{E31375A4-56A4-47D6-9801-1991572033F7}" type="slidenum">
              <a:rPr lang="en-US" smtClean="0"/>
              <a:t>2</a:t>
            </a:fld>
            <a:endParaRPr lang="en-US"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9220200" cy="990600"/>
          </a:xfrm>
        </p:spPr>
        <p:txBody>
          <a:bodyPr>
            <a:normAutofit/>
          </a:bodyPr>
          <a:lstStyle/>
          <a:p>
            <a:r>
              <a:rPr lang="en-US" dirty="0">
                <a:solidFill>
                  <a:schemeClr val="accent1"/>
                </a:solidFill>
              </a:rPr>
              <a:t>e-Business</a:t>
            </a:r>
            <a:endParaRPr dirty="0">
              <a:solidFill>
                <a:schemeClr val="accent1"/>
              </a:solidFill>
            </a:endParaRPr>
          </a:p>
        </p:txBody>
      </p:sp>
      <p:sp>
        <p:nvSpPr>
          <p:cNvPr id="3" name="Text Placeholder 2"/>
          <p:cNvSpPr>
            <a:spLocks noGrp="1"/>
          </p:cNvSpPr>
          <p:nvPr>
            <p:ph type="body" idx="1"/>
          </p:nvPr>
        </p:nvSpPr>
        <p:spPr>
          <a:xfrm>
            <a:off x="1295400" y="1600201"/>
            <a:ext cx="5391151" cy="4402138"/>
          </a:xfrm>
        </p:spPr>
        <p:txBody>
          <a:bodyPr>
            <a:normAutofit/>
          </a:bodyPr>
          <a:lstStyle/>
          <a:p>
            <a:pPr algn="just"/>
            <a:r>
              <a:rPr lang="en-US" sz="2400" b="0" i="0" dirty="0">
                <a:solidFill>
                  <a:srgbClr val="D2D0CE"/>
                </a:solidFill>
                <a:effectLst/>
                <a:latin typeface="-apple-system"/>
              </a:rPr>
              <a:t>E-business is a term that refers to any kind of business or commercial transaction that involves sharing information across the internet. It can include online shopping, online banking, online education, online marketing, and more.</a:t>
            </a:r>
            <a:r>
              <a:rPr lang="en-US" sz="1600" b="0" i="0" dirty="0">
                <a:solidFill>
                  <a:srgbClr val="D2D0CE"/>
                </a:solidFill>
                <a:effectLst/>
                <a:latin typeface="-apple-system"/>
              </a:rPr>
              <a:t>  </a:t>
            </a:r>
            <a:r>
              <a:rPr lang="en-US" sz="2400" b="0" i="0" dirty="0">
                <a:solidFill>
                  <a:srgbClr val="D2D0CE"/>
                </a:solidFill>
                <a:effectLst/>
                <a:latin typeface="-apple-system"/>
              </a:rPr>
              <a:t>E-business can also be used to describe the business processes of a company that uses the internet to improve its efficiency and customer satisfaction. E-business is different from e-commerce, which is only one aspect of e-business.</a:t>
            </a:r>
            <a:endParaRPr sz="2400" dirty="0"/>
          </a:p>
        </p:txBody>
      </p:sp>
      <p:pic>
        <p:nvPicPr>
          <p:cNvPr id="1026" name="Picture 2" descr="Image result for e-business images">
            <a:extLst>
              <a:ext uri="{FF2B5EF4-FFF2-40B4-BE49-F238E27FC236}">
                <a16:creationId xmlns:a16="http://schemas.microsoft.com/office/drawing/2014/main" id="{AD08CFC7-BACC-4E27-B951-9554F225F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1" y="990599"/>
            <a:ext cx="4929124"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352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239E-B4C4-4AB1-AC47-11472472BB30}"/>
              </a:ext>
            </a:extLst>
          </p:cNvPr>
          <p:cNvSpPr>
            <a:spLocks noGrp="1"/>
          </p:cNvSpPr>
          <p:nvPr>
            <p:ph type="title"/>
          </p:nvPr>
        </p:nvSpPr>
        <p:spPr>
          <a:xfrm>
            <a:off x="1524000" y="457200"/>
            <a:ext cx="9144000" cy="914400"/>
          </a:xfrm>
        </p:spPr>
        <p:txBody>
          <a:bodyPr>
            <a:normAutofit fontScale="90000"/>
          </a:bodyPr>
          <a:lstStyle/>
          <a:p>
            <a:r>
              <a:rPr lang="en-US" sz="5400" dirty="0"/>
              <a:t>Advantages of e-business</a:t>
            </a:r>
            <a:endParaRPr lang="en-GB" sz="5400" dirty="0"/>
          </a:p>
        </p:txBody>
      </p:sp>
      <p:sp>
        <p:nvSpPr>
          <p:cNvPr id="3" name="Content Placeholder 2">
            <a:extLst>
              <a:ext uri="{FF2B5EF4-FFF2-40B4-BE49-F238E27FC236}">
                <a16:creationId xmlns:a16="http://schemas.microsoft.com/office/drawing/2014/main" id="{1E10AB01-B291-4DA4-BD3F-E580810DFBA5}"/>
              </a:ext>
            </a:extLst>
          </p:cNvPr>
          <p:cNvSpPr>
            <a:spLocks noGrp="1"/>
          </p:cNvSpPr>
          <p:nvPr>
            <p:ph idx="1"/>
          </p:nvPr>
        </p:nvSpPr>
        <p:spPr>
          <a:xfrm>
            <a:off x="1524000" y="1524000"/>
            <a:ext cx="9372600" cy="4572000"/>
          </a:xfrm>
        </p:spPr>
        <p:txBody>
          <a:bodyPr>
            <a:normAutofit/>
          </a:bodyPr>
          <a:lstStyle/>
          <a:p>
            <a:pPr>
              <a:buFont typeface="Wingdings" panose="05000000000000000000" pitchFamily="2" charset="2"/>
              <a:buChar char="§"/>
            </a:pPr>
            <a:r>
              <a:rPr lang="en-GB" sz="2400" dirty="0"/>
              <a:t>Removes geographical boundary between buyer and seller</a:t>
            </a:r>
          </a:p>
          <a:p>
            <a:pPr>
              <a:buFont typeface="Wingdings" panose="05000000000000000000" pitchFamily="2" charset="2"/>
              <a:buChar char="§"/>
            </a:pPr>
            <a:r>
              <a:rPr lang="en-US" sz="2400" dirty="0"/>
              <a:t>Reduce cost of marketing, distribution, communication, </a:t>
            </a:r>
            <a:r>
              <a:rPr lang="en-US" sz="2400" dirty="0" err="1"/>
              <a:t>etc</a:t>
            </a:r>
            <a:endParaRPr lang="en-US" sz="2400" dirty="0"/>
          </a:p>
          <a:p>
            <a:pPr>
              <a:buFont typeface="Wingdings" panose="05000000000000000000" pitchFamily="2" charset="2"/>
              <a:buChar char="§"/>
            </a:pPr>
            <a:r>
              <a:rPr lang="en-US" sz="2400" dirty="0">
                <a:solidFill>
                  <a:srgbClr val="D2D0CE"/>
                </a:solidFill>
                <a:latin typeface="-apple-system"/>
              </a:rPr>
              <a:t>P</a:t>
            </a:r>
            <a:r>
              <a:rPr lang="en-US" sz="2400" b="0" i="0" dirty="0">
                <a:solidFill>
                  <a:srgbClr val="D2D0CE"/>
                </a:solidFill>
                <a:effectLst/>
                <a:latin typeface="-apple-system"/>
              </a:rPr>
              <a:t>rovide convenience for customers</a:t>
            </a:r>
          </a:p>
          <a:p>
            <a:pPr>
              <a:buFont typeface="Wingdings" panose="05000000000000000000" pitchFamily="2" charset="2"/>
              <a:buChar char="§"/>
            </a:pPr>
            <a:r>
              <a:rPr lang="en-US" sz="2400" b="0" i="0" dirty="0">
                <a:solidFill>
                  <a:srgbClr val="D2D0CE"/>
                </a:solidFill>
                <a:effectLst/>
                <a:latin typeface="-apple-system"/>
              </a:rPr>
              <a:t> Boosts innovation by enabling new products and services to be created and delivered</a:t>
            </a:r>
          </a:p>
          <a:p>
            <a:pPr>
              <a:buFont typeface="Wingdings" panose="05000000000000000000" pitchFamily="2" charset="2"/>
              <a:buChar char="§"/>
            </a:pPr>
            <a:r>
              <a:rPr lang="en-US" sz="2400" dirty="0">
                <a:solidFill>
                  <a:srgbClr val="D2D0CE"/>
                </a:solidFill>
                <a:latin typeface="-apple-system"/>
              </a:rPr>
              <a:t>Makes easier and cheaper for business to communicate with customers</a:t>
            </a:r>
          </a:p>
          <a:p>
            <a:pPr>
              <a:buFont typeface="Wingdings" panose="05000000000000000000" pitchFamily="2" charset="2"/>
              <a:buChar char="§"/>
            </a:pPr>
            <a:r>
              <a:rPr lang="en-US" sz="2400" dirty="0">
                <a:solidFill>
                  <a:srgbClr val="D2D0CE"/>
                </a:solidFill>
                <a:latin typeface="-apple-system"/>
              </a:rPr>
              <a:t>Time is now not of concern the transactions can happen 24-7</a:t>
            </a:r>
          </a:p>
          <a:p>
            <a:pPr>
              <a:buFont typeface="Wingdings" panose="05000000000000000000" pitchFamily="2" charset="2"/>
              <a:buChar char="§"/>
            </a:pPr>
            <a:r>
              <a:rPr lang="en-GB" sz="2400" dirty="0"/>
              <a:t>Initial investment for starting is lower to that of traditional model</a:t>
            </a:r>
          </a:p>
          <a:p>
            <a:pPr>
              <a:buFont typeface="Wingdings" panose="05000000000000000000" pitchFamily="2" charset="2"/>
              <a:buChar char="§"/>
            </a:pPr>
            <a:endParaRPr lang="en-GB" sz="2400" dirty="0"/>
          </a:p>
        </p:txBody>
      </p:sp>
      <p:sp>
        <p:nvSpPr>
          <p:cNvPr id="4" name="Date Placeholder 3">
            <a:extLst>
              <a:ext uri="{FF2B5EF4-FFF2-40B4-BE49-F238E27FC236}">
                <a16:creationId xmlns:a16="http://schemas.microsoft.com/office/drawing/2014/main" id="{18EF0C77-E8D1-4CEE-BB4F-382573883108}"/>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AE016A76-15CE-4EEE-AE44-FFAB2DCAA613}"/>
              </a:ext>
            </a:extLst>
          </p:cNvPr>
          <p:cNvSpPr>
            <a:spLocks noGrp="1"/>
          </p:cNvSpPr>
          <p:nvPr>
            <p:ph type="sldNum" sz="quarter" idx="12"/>
          </p:nvPr>
        </p:nvSpPr>
        <p:spPr/>
        <p:txBody>
          <a:bodyPr/>
          <a:lstStyle/>
          <a:p>
            <a:fld id="{E31375A4-56A4-47D6-9801-1991572033F7}" type="slidenum">
              <a:rPr lang="en-US" smtClean="0"/>
              <a:pPr/>
              <a:t>4</a:t>
            </a:fld>
            <a:endParaRPr lang="en-US" dirty="0"/>
          </a:p>
        </p:txBody>
      </p:sp>
    </p:spTree>
    <p:extLst>
      <p:ext uri="{BB962C8B-B14F-4D97-AF65-F5344CB8AC3E}">
        <p14:creationId xmlns:p14="http://schemas.microsoft.com/office/powerpoint/2010/main" val="243032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9220200" cy="838200"/>
          </a:xfrm>
        </p:spPr>
        <p:txBody>
          <a:bodyPr>
            <a:normAutofit/>
          </a:bodyPr>
          <a:lstStyle/>
          <a:p>
            <a:r>
              <a:rPr lang="en-US" dirty="0">
                <a:solidFill>
                  <a:schemeClr val="accent1"/>
                </a:solidFill>
              </a:rPr>
              <a:t>E-commerce</a:t>
            </a:r>
            <a:endParaRPr dirty="0">
              <a:solidFill>
                <a:schemeClr val="accent1"/>
              </a:solidFill>
            </a:endParaRPr>
          </a:p>
        </p:txBody>
      </p:sp>
      <p:sp>
        <p:nvSpPr>
          <p:cNvPr id="3" name="Text Placeholder 2"/>
          <p:cNvSpPr>
            <a:spLocks noGrp="1"/>
          </p:cNvSpPr>
          <p:nvPr>
            <p:ph type="body" idx="1"/>
          </p:nvPr>
        </p:nvSpPr>
        <p:spPr>
          <a:xfrm>
            <a:off x="5562600" y="1627898"/>
            <a:ext cx="5238751" cy="4455403"/>
          </a:xfrm>
        </p:spPr>
        <p:txBody>
          <a:bodyPr>
            <a:normAutofit/>
          </a:bodyPr>
          <a:lstStyle/>
          <a:p>
            <a:pPr algn="just"/>
            <a:r>
              <a:rPr lang="en-US" sz="2400" dirty="0">
                <a:solidFill>
                  <a:srgbClr val="D2D0CE"/>
                </a:solidFill>
                <a:latin typeface="+mn-lt"/>
              </a:rPr>
              <a:t>E</a:t>
            </a:r>
            <a:r>
              <a:rPr lang="en-US" sz="2400" b="0" i="0" dirty="0">
                <a:solidFill>
                  <a:srgbClr val="D2D0CE"/>
                </a:solidFill>
                <a:effectLst/>
                <a:latin typeface="+mn-lt"/>
              </a:rPr>
              <a:t>lectronic commerce, which means the buying and selling of goods and services over the internet. E-commerce can be done by businesses, consumers, or both. E-commerce can involve different types of transactions, such as online retailing, online marketplaces, online auctions, online financial exchanges, and more. E-commerce can have many benefits, such as convenience, cost reduction, innovation, and competitiveness.</a:t>
            </a:r>
            <a:endParaRPr sz="2800" dirty="0">
              <a:latin typeface="+mn-lt"/>
            </a:endParaRPr>
          </a:p>
        </p:txBody>
      </p:sp>
      <p:pic>
        <p:nvPicPr>
          <p:cNvPr id="3074" name="Picture 2" descr="Image result for e-business companies">
            <a:extLst>
              <a:ext uri="{FF2B5EF4-FFF2-40B4-BE49-F238E27FC236}">
                <a16:creationId xmlns:a16="http://schemas.microsoft.com/office/drawing/2014/main" id="{A695219E-2C08-47E3-8BE7-B371D3F4B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7898"/>
            <a:ext cx="4533549" cy="287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30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8A69-B372-4122-84CB-161161DFE172}"/>
              </a:ext>
            </a:extLst>
          </p:cNvPr>
          <p:cNvSpPr>
            <a:spLocks noGrp="1"/>
          </p:cNvSpPr>
          <p:nvPr>
            <p:ph type="title"/>
          </p:nvPr>
        </p:nvSpPr>
        <p:spPr>
          <a:xfrm>
            <a:off x="1524000" y="457200"/>
            <a:ext cx="9144000" cy="838200"/>
          </a:xfrm>
        </p:spPr>
        <p:txBody>
          <a:bodyPr>
            <a:normAutofit/>
          </a:bodyPr>
          <a:lstStyle/>
          <a:p>
            <a:r>
              <a:rPr lang="en-US" sz="4800" dirty="0"/>
              <a:t>Advantages of e-commerce</a:t>
            </a:r>
            <a:endParaRPr lang="en-GB" sz="4800" dirty="0"/>
          </a:p>
        </p:txBody>
      </p:sp>
      <p:sp>
        <p:nvSpPr>
          <p:cNvPr id="3" name="Content Placeholder 2">
            <a:extLst>
              <a:ext uri="{FF2B5EF4-FFF2-40B4-BE49-F238E27FC236}">
                <a16:creationId xmlns:a16="http://schemas.microsoft.com/office/drawing/2014/main" id="{9059CA9B-A2D5-4825-93D7-D2D39D9E8A46}"/>
              </a:ext>
            </a:extLst>
          </p:cNvPr>
          <p:cNvSpPr>
            <a:spLocks noGrp="1"/>
          </p:cNvSpPr>
          <p:nvPr>
            <p:ph idx="1"/>
          </p:nvPr>
        </p:nvSpPr>
        <p:spPr>
          <a:xfrm>
            <a:off x="1524000" y="1524000"/>
            <a:ext cx="9144000" cy="4423902"/>
          </a:xfrm>
        </p:spPr>
        <p:txBody>
          <a:bodyPr>
            <a:normAutofit lnSpcReduction="10000"/>
          </a:bodyPr>
          <a:lstStyle/>
          <a:p>
            <a:pPr>
              <a:buFont typeface="Wingdings" panose="05000000000000000000" pitchFamily="2" charset="2"/>
              <a:buChar char="§"/>
            </a:pPr>
            <a:r>
              <a:rPr lang="en-GB" sz="2800" dirty="0"/>
              <a:t>Removes geographical boundary between buyer and seller</a:t>
            </a:r>
          </a:p>
          <a:p>
            <a:pPr>
              <a:buFont typeface="Wingdings" panose="05000000000000000000" pitchFamily="2" charset="2"/>
              <a:buChar char="§"/>
            </a:pPr>
            <a:r>
              <a:rPr lang="en-US" sz="2800" dirty="0"/>
              <a:t>Reduces cost of production, distribution, marketing, etc. using digital technologies and networks</a:t>
            </a:r>
          </a:p>
          <a:p>
            <a:pPr>
              <a:buFont typeface="Wingdings" panose="05000000000000000000" pitchFamily="2" charset="2"/>
              <a:buChar char="§"/>
            </a:pPr>
            <a:r>
              <a:rPr lang="en-US" sz="2800" b="0" i="0" dirty="0">
                <a:solidFill>
                  <a:srgbClr val="D2D0CE"/>
                </a:solidFill>
                <a:effectLst/>
                <a:latin typeface="-apple-system"/>
              </a:rPr>
              <a:t>Provide convenience for customers </a:t>
            </a:r>
            <a:r>
              <a:rPr lang="en-US" sz="2800" dirty="0">
                <a:solidFill>
                  <a:srgbClr val="D2D0CE"/>
                </a:solidFill>
                <a:latin typeface="-apple-system"/>
              </a:rPr>
              <a:t>to </a:t>
            </a:r>
            <a:r>
              <a:rPr lang="en-US" sz="2800" b="0" i="0" dirty="0">
                <a:solidFill>
                  <a:srgbClr val="D2D0CE"/>
                </a:solidFill>
                <a:effectLst/>
                <a:latin typeface="-apple-system"/>
              </a:rPr>
              <a:t>shop anytime and anywhere using their devices</a:t>
            </a:r>
            <a:endParaRPr lang="en-US" sz="2800" dirty="0"/>
          </a:p>
          <a:p>
            <a:pPr>
              <a:buFont typeface="Wingdings" panose="05000000000000000000" pitchFamily="2" charset="2"/>
              <a:buChar char="§"/>
            </a:pPr>
            <a:r>
              <a:rPr lang="en-GB" sz="2800" dirty="0"/>
              <a:t>Enables business to adopt new strategies and models</a:t>
            </a:r>
          </a:p>
          <a:p>
            <a:pPr>
              <a:buFont typeface="Wingdings" panose="05000000000000000000" pitchFamily="2" charset="2"/>
              <a:buChar char="§"/>
            </a:pPr>
            <a:r>
              <a:rPr lang="en-GB" sz="2800" dirty="0"/>
              <a:t>Allows for access of new market</a:t>
            </a:r>
          </a:p>
          <a:p>
            <a:pPr>
              <a:buFont typeface="Wingdings" panose="05000000000000000000" pitchFamily="2" charset="2"/>
              <a:buChar char="§"/>
            </a:pPr>
            <a:r>
              <a:rPr lang="en-GB" sz="2800" dirty="0"/>
              <a:t>Complaint are handled quicker</a:t>
            </a:r>
          </a:p>
          <a:p>
            <a:pPr>
              <a:buFont typeface="Wingdings" panose="05000000000000000000" pitchFamily="2" charset="2"/>
              <a:buChar char="§"/>
            </a:pPr>
            <a:endParaRPr lang="en-GB" sz="2800" dirty="0"/>
          </a:p>
        </p:txBody>
      </p:sp>
      <p:sp>
        <p:nvSpPr>
          <p:cNvPr id="4" name="Date Placeholder 3">
            <a:extLst>
              <a:ext uri="{FF2B5EF4-FFF2-40B4-BE49-F238E27FC236}">
                <a16:creationId xmlns:a16="http://schemas.microsoft.com/office/drawing/2014/main" id="{E7CC02AB-1659-4466-B6F0-A8153039F13B}"/>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9D799829-8EE0-4838-84D3-4F0F398E4B13}"/>
              </a:ext>
            </a:extLst>
          </p:cNvPr>
          <p:cNvSpPr>
            <a:spLocks noGrp="1"/>
          </p:cNvSpPr>
          <p:nvPr>
            <p:ph type="sldNum" sz="quarter" idx="12"/>
          </p:nvPr>
        </p:nvSpPr>
        <p:spPr/>
        <p:txBody>
          <a:bodyPr/>
          <a:lstStyle/>
          <a:p>
            <a:fld id="{E31375A4-56A4-47D6-9801-1991572033F7}" type="slidenum">
              <a:rPr lang="en-US" smtClean="0"/>
              <a:pPr/>
              <a:t>6</a:t>
            </a:fld>
            <a:endParaRPr lang="en-US" dirty="0"/>
          </a:p>
        </p:txBody>
      </p:sp>
    </p:spTree>
    <p:extLst>
      <p:ext uri="{BB962C8B-B14F-4D97-AF65-F5344CB8AC3E}">
        <p14:creationId xmlns:p14="http://schemas.microsoft.com/office/powerpoint/2010/main" val="7038113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93CC-DE55-4DAB-9D40-2CF464033E65}"/>
              </a:ext>
            </a:extLst>
          </p:cNvPr>
          <p:cNvSpPr>
            <a:spLocks noGrp="1"/>
          </p:cNvSpPr>
          <p:nvPr>
            <p:ph type="title"/>
          </p:nvPr>
        </p:nvSpPr>
        <p:spPr>
          <a:xfrm>
            <a:off x="1524000" y="457200"/>
            <a:ext cx="9144000" cy="838200"/>
          </a:xfrm>
        </p:spPr>
        <p:txBody>
          <a:bodyPr>
            <a:normAutofit fontScale="90000"/>
          </a:bodyPr>
          <a:lstStyle/>
          <a:p>
            <a:r>
              <a:rPr lang="en-US" sz="4800" dirty="0"/>
              <a:t>Disadvantages of e-commerce and e-business</a:t>
            </a:r>
            <a:endParaRPr lang="en-GB" sz="4800" dirty="0"/>
          </a:p>
        </p:txBody>
      </p:sp>
      <p:sp>
        <p:nvSpPr>
          <p:cNvPr id="3" name="Content Placeholder 2">
            <a:extLst>
              <a:ext uri="{FF2B5EF4-FFF2-40B4-BE49-F238E27FC236}">
                <a16:creationId xmlns:a16="http://schemas.microsoft.com/office/drawing/2014/main" id="{50760D6A-B2C9-4713-BF61-A99C76ED805A}"/>
              </a:ext>
            </a:extLst>
          </p:cNvPr>
          <p:cNvSpPr>
            <a:spLocks noGrp="1"/>
          </p:cNvSpPr>
          <p:nvPr>
            <p:ph idx="1"/>
          </p:nvPr>
        </p:nvSpPr>
        <p:spPr>
          <a:xfrm>
            <a:off x="1524000" y="1600200"/>
            <a:ext cx="9144000" cy="4495800"/>
          </a:xfrm>
        </p:spPr>
        <p:txBody>
          <a:bodyPr>
            <a:normAutofit/>
          </a:bodyPr>
          <a:lstStyle/>
          <a:p>
            <a:pPr>
              <a:buFont typeface="Wingdings" panose="05000000000000000000" pitchFamily="2" charset="2"/>
              <a:buChar char="§"/>
            </a:pPr>
            <a:r>
              <a:rPr lang="en-US" sz="2400" dirty="0"/>
              <a:t>Security concerns</a:t>
            </a:r>
          </a:p>
          <a:p>
            <a:pPr>
              <a:buFont typeface="Wingdings" panose="05000000000000000000" pitchFamily="2" charset="2"/>
              <a:buChar char="§"/>
            </a:pPr>
            <a:r>
              <a:rPr lang="en-US" sz="2400" dirty="0"/>
              <a:t>Expensive hardware and software are involved </a:t>
            </a:r>
          </a:p>
          <a:p>
            <a:pPr>
              <a:buFont typeface="Wingdings" panose="05000000000000000000" pitchFamily="2" charset="2"/>
              <a:buChar char="§"/>
            </a:pPr>
            <a:r>
              <a:rPr lang="en-US" sz="2400" dirty="0"/>
              <a:t>Lacks warmth of an inter personal relation ship between buyer and seller</a:t>
            </a:r>
          </a:p>
          <a:p>
            <a:pPr>
              <a:buFont typeface="Wingdings" panose="05000000000000000000" pitchFamily="2" charset="2"/>
              <a:buChar char="§"/>
            </a:pPr>
            <a:r>
              <a:rPr lang="en-US" sz="2400" dirty="0"/>
              <a:t>Highly competitive so need to adapt and innovate</a:t>
            </a:r>
          </a:p>
          <a:p>
            <a:pPr>
              <a:buFont typeface="Wingdings" panose="05000000000000000000" pitchFamily="2" charset="2"/>
              <a:buChar char="§"/>
            </a:pPr>
            <a:r>
              <a:rPr lang="en-US" sz="2400" dirty="0"/>
              <a:t>No option of testing the purchased products </a:t>
            </a:r>
          </a:p>
          <a:p>
            <a:pPr>
              <a:buFont typeface="Wingdings" panose="05000000000000000000" pitchFamily="2" charset="2"/>
              <a:buChar char="§"/>
            </a:pPr>
            <a:r>
              <a:rPr lang="en-US" sz="2400" dirty="0"/>
              <a:t>Depending on the location of the customer shipping time varies</a:t>
            </a:r>
          </a:p>
          <a:p>
            <a:pPr>
              <a:buFont typeface="Wingdings" panose="05000000000000000000" pitchFamily="2" charset="2"/>
              <a:buChar char="§"/>
            </a:pPr>
            <a:r>
              <a:rPr lang="en-US" sz="2400" dirty="0"/>
              <a:t>If the sight crashes then there is los for both buyer and service provider</a:t>
            </a:r>
          </a:p>
          <a:p>
            <a:pPr>
              <a:buFont typeface="Wingdings" panose="05000000000000000000" pitchFamily="2" charset="2"/>
              <a:buChar char="§"/>
            </a:pPr>
            <a:endParaRPr lang="en-GB" sz="2400" dirty="0"/>
          </a:p>
        </p:txBody>
      </p:sp>
      <p:sp>
        <p:nvSpPr>
          <p:cNvPr id="4" name="Date Placeholder 3">
            <a:extLst>
              <a:ext uri="{FF2B5EF4-FFF2-40B4-BE49-F238E27FC236}">
                <a16:creationId xmlns:a16="http://schemas.microsoft.com/office/drawing/2014/main" id="{F403F309-7844-4CFC-8E88-DE9CB1069638}"/>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DFED15F0-A13E-445C-A3B4-10ADA6DEA2D0}"/>
              </a:ext>
            </a:extLst>
          </p:cNvPr>
          <p:cNvSpPr>
            <a:spLocks noGrp="1"/>
          </p:cNvSpPr>
          <p:nvPr>
            <p:ph type="sldNum" sz="quarter" idx="12"/>
          </p:nvPr>
        </p:nvSpPr>
        <p:spPr/>
        <p:txBody>
          <a:bodyPr/>
          <a:lstStyle/>
          <a:p>
            <a:fld id="{E31375A4-56A4-47D6-9801-1991572033F7}" type="slidenum">
              <a:rPr lang="en-US" smtClean="0"/>
              <a:pPr/>
              <a:t>7</a:t>
            </a:fld>
            <a:endParaRPr lang="en-US" dirty="0"/>
          </a:p>
        </p:txBody>
      </p:sp>
    </p:spTree>
    <p:extLst>
      <p:ext uri="{BB962C8B-B14F-4D97-AF65-F5344CB8AC3E}">
        <p14:creationId xmlns:p14="http://schemas.microsoft.com/office/powerpoint/2010/main" val="41818724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D8A3A09-3986-4506-8AE0-02F0D96C6C42}"/>
              </a:ext>
            </a:extLst>
          </p:cNvPr>
          <p:cNvGraphicFramePr>
            <a:graphicFrameLocks noGrp="1"/>
          </p:cNvGraphicFramePr>
          <p:nvPr>
            <p:ph idx="1"/>
            <p:extLst>
              <p:ext uri="{D42A27DB-BD31-4B8C-83A1-F6EECF244321}">
                <p14:modId xmlns:p14="http://schemas.microsoft.com/office/powerpoint/2010/main" val="1807479371"/>
              </p:ext>
            </p:extLst>
          </p:nvPr>
        </p:nvGraphicFramePr>
        <p:xfrm>
          <a:off x="1295400" y="1219200"/>
          <a:ext cx="9829800" cy="4693195"/>
        </p:xfrm>
        <a:graphic>
          <a:graphicData uri="http://schemas.openxmlformats.org/drawingml/2006/table">
            <a:tbl>
              <a:tblPr firstRow="1" bandRow="1">
                <a:tableStyleId>{69012ECD-51FC-41F1-AA8D-1B2483CD663E}</a:tableStyleId>
              </a:tblPr>
              <a:tblGrid>
                <a:gridCol w="655320">
                  <a:extLst>
                    <a:ext uri="{9D8B030D-6E8A-4147-A177-3AD203B41FA5}">
                      <a16:colId xmlns:a16="http://schemas.microsoft.com/office/drawing/2014/main" val="1606562021"/>
                    </a:ext>
                  </a:extLst>
                </a:gridCol>
                <a:gridCol w="4883694">
                  <a:extLst>
                    <a:ext uri="{9D8B030D-6E8A-4147-A177-3AD203B41FA5}">
                      <a16:colId xmlns:a16="http://schemas.microsoft.com/office/drawing/2014/main" val="1074210084"/>
                    </a:ext>
                  </a:extLst>
                </a:gridCol>
                <a:gridCol w="4290786">
                  <a:extLst>
                    <a:ext uri="{9D8B030D-6E8A-4147-A177-3AD203B41FA5}">
                      <a16:colId xmlns:a16="http://schemas.microsoft.com/office/drawing/2014/main" val="2398763210"/>
                    </a:ext>
                  </a:extLst>
                </a:gridCol>
              </a:tblGrid>
              <a:tr h="544298">
                <a:tc>
                  <a:txBody>
                    <a:bodyPr/>
                    <a:lstStyle/>
                    <a:p>
                      <a:r>
                        <a:rPr lang="en-US" sz="2800" dirty="0"/>
                        <a:t>SN</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800" dirty="0"/>
                        <a:t>E-business</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800" dirty="0"/>
                        <a:t>E-commerce</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395892594"/>
                  </a:ext>
                </a:extLst>
              </a:tr>
              <a:tr h="736404">
                <a:tc>
                  <a:txBody>
                    <a:bodyPr/>
                    <a:lstStyle/>
                    <a:p>
                      <a:r>
                        <a:rPr lang="en-US" sz="2800" dirty="0"/>
                        <a:t>1</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E-commerce involves commercial transactions done over internet.</a:t>
                      </a:r>
                      <a:endParaRPr lang="en-GB" sz="32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E-business is conduct of business processes on the internet.</a:t>
                      </a:r>
                      <a:endParaRPr lang="en-GB" sz="32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1904550973"/>
                  </a:ext>
                </a:extLst>
              </a:tr>
              <a:tr h="1056579">
                <a:tc>
                  <a:txBody>
                    <a:bodyPr/>
                    <a:lstStyle/>
                    <a:p>
                      <a:r>
                        <a:rPr lang="en-US" sz="2800" dirty="0"/>
                        <a:t>2</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it includes activities like procurement of raw materials or goods, customer education, looking for suppliers etc.</a:t>
                      </a:r>
                      <a:endParaRPr lang="en-GB" sz="24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dirty="0">
                          <a:effectLst/>
                          <a:latin typeface="Roboto" panose="02000000000000000000" pitchFamily="2" charset="0"/>
                          <a:ea typeface="Roboto" panose="02000000000000000000" pitchFamily="2" charset="0"/>
                        </a:rPr>
                        <a:t>activities which essentially involve monetary transactions are termed as "e-commerce".</a:t>
                      </a:r>
                      <a:endParaRPr lang="en-GB" sz="20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57520579"/>
                  </a:ext>
                </a:extLst>
              </a:tr>
              <a:tr h="736404">
                <a:tc>
                  <a:txBody>
                    <a:bodyPr/>
                    <a:lstStyle/>
                    <a:p>
                      <a:r>
                        <a:rPr lang="en-US" sz="2800" dirty="0"/>
                        <a:t>3</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E-business involves the use of CRM's, ERP's that connect different business processes.</a:t>
                      </a:r>
                      <a:endParaRPr lang="en-GB" sz="32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E-commerce usually requires the use of just a Website.</a:t>
                      </a:r>
                      <a:endParaRPr lang="en-GB" sz="32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87380271"/>
                  </a:ext>
                </a:extLst>
              </a:tr>
              <a:tr h="736404">
                <a:tc>
                  <a:txBody>
                    <a:bodyPr/>
                    <a:lstStyle/>
                    <a:p>
                      <a:r>
                        <a:rPr lang="en-US" sz="2800" dirty="0"/>
                        <a:t>4</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E-business can involve the use of internet, intranet or extranet.</a:t>
                      </a:r>
                      <a:endParaRPr lang="en-GB" sz="20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b="0" i="0" kern="1200" dirty="0">
                          <a:solidFill>
                            <a:schemeClr val="tx1"/>
                          </a:solidFill>
                          <a:effectLst/>
                          <a:latin typeface="Roboto" panose="02000000000000000000" pitchFamily="2" charset="0"/>
                          <a:ea typeface="Roboto" panose="02000000000000000000" pitchFamily="2" charset="0"/>
                          <a:cs typeface="+mn-cs"/>
                        </a:rPr>
                        <a:t>E-commerce involves the mandatory use of internet.</a:t>
                      </a:r>
                      <a:endParaRPr lang="en-GB" sz="20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3008130707"/>
                  </a:ext>
                </a:extLst>
              </a:tr>
              <a:tr h="613670">
                <a:tc>
                  <a:txBody>
                    <a:bodyPr/>
                    <a:lstStyle/>
                    <a:p>
                      <a:r>
                        <a:rPr lang="en-US" sz="2800" dirty="0"/>
                        <a:t>6</a:t>
                      </a:r>
                      <a:endParaRPr lang="en-GB" sz="2800" dirty="0"/>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dirty="0">
                          <a:latin typeface="Roboto" panose="02000000000000000000" pitchFamily="2" charset="0"/>
                          <a:ea typeface="Roboto" panose="02000000000000000000" pitchFamily="2" charset="0"/>
                        </a:rPr>
                        <a:t>It includes e-commerce.</a:t>
                      </a:r>
                      <a:endParaRPr lang="en-GB" sz="20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tc>
                  <a:txBody>
                    <a:bodyPr/>
                    <a:lstStyle/>
                    <a:p>
                      <a:r>
                        <a:rPr lang="en-US" sz="2000" dirty="0">
                          <a:latin typeface="Roboto" panose="02000000000000000000" pitchFamily="2" charset="0"/>
                          <a:ea typeface="Roboto" panose="02000000000000000000" pitchFamily="2" charset="0"/>
                        </a:rPr>
                        <a:t>it is part of e-business.</a:t>
                      </a:r>
                      <a:endParaRPr lang="en-GB" sz="2000" dirty="0">
                        <a:latin typeface="Roboto" panose="02000000000000000000" pitchFamily="2" charset="0"/>
                        <a:ea typeface="Roboto" panose="02000000000000000000" pitchFamily="2" charset="0"/>
                      </a:endParaRPr>
                    </a:p>
                  </a:txBody>
                  <a:tcPr>
                    <a:lnL w="19050" cap="flat" cmpd="sng" algn="ctr">
                      <a:solidFill>
                        <a:schemeClr val="bg1">
                          <a:lumMod val="50000"/>
                          <a:lumOff val="50000"/>
                        </a:schemeClr>
                      </a:solidFill>
                      <a:prstDash val="solid"/>
                      <a:round/>
                      <a:headEnd type="none" w="med" len="med"/>
                      <a:tailEnd type="none" w="med" len="med"/>
                    </a:lnL>
                    <a:lnR w="19050" cap="flat" cmpd="sng" algn="ctr">
                      <a:solidFill>
                        <a:schemeClr val="bg1">
                          <a:lumMod val="50000"/>
                          <a:lumOff val="50000"/>
                        </a:schemeClr>
                      </a:solidFill>
                      <a:prstDash val="solid"/>
                      <a:round/>
                      <a:headEnd type="none" w="med" len="med"/>
                      <a:tailEnd type="none" w="med" len="med"/>
                    </a:lnR>
                    <a:lnT w="19050" cap="flat" cmpd="sng" algn="ctr">
                      <a:solidFill>
                        <a:schemeClr val="bg1">
                          <a:lumMod val="50000"/>
                          <a:lumOff val="50000"/>
                        </a:schemeClr>
                      </a:solidFill>
                      <a:prstDash val="solid"/>
                      <a:round/>
                      <a:headEnd type="none" w="med" len="med"/>
                      <a:tailEnd type="none" w="med" len="med"/>
                    </a:lnT>
                    <a:lnB w="19050" cap="flat" cmpd="sng" algn="ctr">
                      <a:solidFill>
                        <a:schemeClr val="bg1">
                          <a:lumMod val="50000"/>
                          <a:lumOff val="50000"/>
                        </a:schemeClr>
                      </a:solidFill>
                      <a:prstDash val="solid"/>
                      <a:round/>
                      <a:headEnd type="none" w="med" len="med"/>
                      <a:tailEnd type="none" w="med" len="med"/>
                    </a:lnB>
                  </a:tcPr>
                </a:tc>
                <a:extLst>
                  <a:ext uri="{0D108BD9-81ED-4DB2-BD59-A6C34878D82A}">
                    <a16:rowId xmlns:a16="http://schemas.microsoft.com/office/drawing/2014/main" val="1765110711"/>
                  </a:ext>
                </a:extLst>
              </a:tr>
            </a:tbl>
          </a:graphicData>
        </a:graphic>
      </p:graphicFrame>
      <p:sp>
        <p:nvSpPr>
          <p:cNvPr id="4" name="Date Placeholder 3">
            <a:extLst>
              <a:ext uri="{FF2B5EF4-FFF2-40B4-BE49-F238E27FC236}">
                <a16:creationId xmlns:a16="http://schemas.microsoft.com/office/drawing/2014/main" id="{7C0F113D-80A4-4034-A3E4-F4805720666F}"/>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724D4CBC-BBFB-4DED-AC37-B32E8767B899}"/>
              </a:ext>
            </a:extLst>
          </p:cNvPr>
          <p:cNvSpPr>
            <a:spLocks noGrp="1"/>
          </p:cNvSpPr>
          <p:nvPr>
            <p:ph type="sldNum" sz="quarter" idx="12"/>
          </p:nvPr>
        </p:nvSpPr>
        <p:spPr/>
        <p:txBody>
          <a:bodyPr/>
          <a:lstStyle/>
          <a:p>
            <a:fld id="{E31375A4-56A4-47D6-9801-1991572033F7}" type="slidenum">
              <a:rPr lang="en-US" smtClean="0"/>
              <a:pPr/>
              <a:t>8</a:t>
            </a:fld>
            <a:endParaRPr lang="en-US" dirty="0"/>
          </a:p>
        </p:txBody>
      </p:sp>
      <p:sp>
        <p:nvSpPr>
          <p:cNvPr id="7" name="Title 1">
            <a:extLst>
              <a:ext uri="{FF2B5EF4-FFF2-40B4-BE49-F238E27FC236}">
                <a16:creationId xmlns:a16="http://schemas.microsoft.com/office/drawing/2014/main" id="{BC588533-15C3-4B2B-97D2-052BC345EB93}"/>
              </a:ext>
            </a:extLst>
          </p:cNvPr>
          <p:cNvSpPr>
            <a:spLocks noGrp="1"/>
          </p:cNvSpPr>
          <p:nvPr>
            <p:ph type="title"/>
          </p:nvPr>
        </p:nvSpPr>
        <p:spPr>
          <a:xfrm>
            <a:off x="419100" y="254696"/>
            <a:ext cx="11353800" cy="762000"/>
          </a:xfrm>
        </p:spPr>
        <p:txBody>
          <a:bodyPr>
            <a:normAutofit/>
          </a:bodyPr>
          <a:lstStyle/>
          <a:p>
            <a:r>
              <a:rPr lang="en-US" sz="3600" b="1" dirty="0"/>
              <a:t>Difference between e-commerce and e-business</a:t>
            </a:r>
            <a:endParaRPr sz="3600" b="1" dirty="0"/>
          </a:p>
        </p:txBody>
      </p:sp>
    </p:spTree>
    <p:extLst>
      <p:ext uri="{BB962C8B-B14F-4D97-AF65-F5344CB8AC3E}">
        <p14:creationId xmlns:p14="http://schemas.microsoft.com/office/powerpoint/2010/main" val="19136220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92A8-6A7B-4AFF-886A-C702BB5A5EE0}"/>
              </a:ext>
            </a:extLst>
          </p:cNvPr>
          <p:cNvSpPr>
            <a:spLocks noGrp="1"/>
          </p:cNvSpPr>
          <p:nvPr>
            <p:ph type="title"/>
          </p:nvPr>
        </p:nvSpPr>
        <p:spPr>
          <a:xfrm>
            <a:off x="1524000" y="457200"/>
            <a:ext cx="9144000" cy="762000"/>
          </a:xfrm>
        </p:spPr>
        <p:txBody>
          <a:bodyPr/>
          <a:lstStyle/>
          <a:p>
            <a:r>
              <a:rPr lang="en-US" sz="4400" dirty="0"/>
              <a:t>E-government</a:t>
            </a:r>
            <a:endParaRPr lang="en-GB" dirty="0"/>
          </a:p>
        </p:txBody>
      </p:sp>
      <p:sp>
        <p:nvSpPr>
          <p:cNvPr id="3" name="Content Placeholder 2">
            <a:extLst>
              <a:ext uri="{FF2B5EF4-FFF2-40B4-BE49-F238E27FC236}">
                <a16:creationId xmlns:a16="http://schemas.microsoft.com/office/drawing/2014/main" id="{770CB1FA-1F6C-4594-A3B4-91BB495876A3}"/>
              </a:ext>
            </a:extLst>
          </p:cNvPr>
          <p:cNvSpPr>
            <a:spLocks noGrp="1"/>
          </p:cNvSpPr>
          <p:nvPr>
            <p:ph idx="1"/>
          </p:nvPr>
        </p:nvSpPr>
        <p:spPr>
          <a:xfrm>
            <a:off x="509588" y="1219200"/>
            <a:ext cx="6424612" cy="4567003"/>
          </a:xfrm>
        </p:spPr>
        <p:txBody>
          <a:bodyPr>
            <a:noAutofit/>
          </a:bodyPr>
          <a:lstStyle/>
          <a:p>
            <a:pPr marL="0" indent="0" algn="just">
              <a:lnSpc>
                <a:spcPct val="100000"/>
              </a:lnSpc>
              <a:buNone/>
            </a:pPr>
            <a:r>
              <a:rPr lang="en-US" sz="2200" b="0" i="0" dirty="0">
                <a:solidFill>
                  <a:schemeClr val="tx1">
                    <a:lumMod val="95000"/>
                  </a:schemeClr>
                </a:solidFill>
                <a:effectLst/>
                <a:latin typeface="Cambria" panose="02040503050406030204" pitchFamily="18" charset="0"/>
                <a:ea typeface="Cambria" panose="02040503050406030204" pitchFamily="18" charset="0"/>
              </a:rPr>
              <a:t>E-government is the use of information and communication technologies, especially the Internet, to provide public services to citizens and other persons in a country or region. E-government can also refer to the internal transformation of a government by using digital tools and processes to improve its efficiency, transparency, and accountability.  E-government can involve different types of interactions between government and its stakeholders, such as government-to-government, government-to-business, government-to-citizen, government-to-employee, and government-to-business/commerce</a:t>
            </a:r>
            <a:endParaRPr lang="en-GB" sz="2200" dirty="0">
              <a:solidFill>
                <a:schemeClr val="tx1">
                  <a:lumMod val="95000"/>
                </a:schemeClr>
              </a:solidFill>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67E0D32E-11FC-4FD9-A494-04505D51A956}"/>
              </a:ext>
            </a:extLst>
          </p:cNvPr>
          <p:cNvSpPr>
            <a:spLocks noGrp="1"/>
          </p:cNvSpPr>
          <p:nvPr>
            <p:ph type="dt" sz="half" idx="10"/>
          </p:nvPr>
        </p:nvSpPr>
        <p:spPr/>
        <p:txBody>
          <a:bodyPr/>
          <a:lstStyle/>
          <a:p>
            <a:fld id="{FD75DB88-A63F-4C36-8BB3-E429EDF3CCBB}" type="datetime1">
              <a:rPr lang="en-US" smtClean="0"/>
              <a:pPr/>
              <a:t>18-Dec-23</a:t>
            </a:fld>
            <a:endParaRPr lang="en-US" dirty="0"/>
          </a:p>
        </p:txBody>
      </p:sp>
      <p:sp>
        <p:nvSpPr>
          <p:cNvPr id="5" name="Slide Number Placeholder 4">
            <a:extLst>
              <a:ext uri="{FF2B5EF4-FFF2-40B4-BE49-F238E27FC236}">
                <a16:creationId xmlns:a16="http://schemas.microsoft.com/office/drawing/2014/main" id="{2C0DB8C4-06DC-42C5-B00B-5A8AF55A7EF6}"/>
              </a:ext>
            </a:extLst>
          </p:cNvPr>
          <p:cNvSpPr>
            <a:spLocks noGrp="1"/>
          </p:cNvSpPr>
          <p:nvPr>
            <p:ph type="sldNum" sz="quarter" idx="12"/>
          </p:nvPr>
        </p:nvSpPr>
        <p:spPr/>
        <p:txBody>
          <a:bodyPr/>
          <a:lstStyle/>
          <a:p>
            <a:fld id="{E31375A4-56A4-47D6-9801-1991572033F7}" type="slidenum">
              <a:rPr lang="en-US" smtClean="0"/>
              <a:pPr/>
              <a:t>9</a:t>
            </a:fld>
            <a:endParaRPr lang="en-US" dirty="0"/>
          </a:p>
        </p:txBody>
      </p:sp>
      <p:pic>
        <p:nvPicPr>
          <p:cNvPr id="4098" name="Picture 2" descr="Image result for e government">
            <a:extLst>
              <a:ext uri="{FF2B5EF4-FFF2-40B4-BE49-F238E27FC236}">
                <a16:creationId xmlns:a16="http://schemas.microsoft.com/office/drawing/2014/main" id="{065E54E4-7A03-43DE-AC59-3C05F6E79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524000"/>
            <a:ext cx="4748212" cy="348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4732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518</TotalTime>
  <Words>821</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Cambria</vt:lpstr>
      <vt:lpstr>Candara</vt:lpstr>
      <vt:lpstr>Consolas</vt:lpstr>
      <vt:lpstr>Roboto</vt:lpstr>
      <vt:lpstr>Times New Roman</vt:lpstr>
      <vt:lpstr>Wingdings</vt:lpstr>
      <vt:lpstr>Tech Computer 16x9</vt:lpstr>
      <vt:lpstr>Recent Trends in Technology</vt:lpstr>
      <vt:lpstr>Content</vt:lpstr>
      <vt:lpstr>e-Business</vt:lpstr>
      <vt:lpstr>Advantages of e-business</vt:lpstr>
      <vt:lpstr>E-commerce</vt:lpstr>
      <vt:lpstr>Advantages of e-commerce</vt:lpstr>
      <vt:lpstr>Disadvantages of e-commerce and e-business</vt:lpstr>
      <vt:lpstr>Difference between e-commerce and e-business</vt:lpstr>
      <vt:lpstr>E-government</vt:lpstr>
      <vt:lpstr>Applications of e-government</vt:lpstr>
      <vt:lpstr>Advantages of e-government</vt:lpstr>
      <vt:lpstr>Challenges of e-government</vt:lpstr>
      <vt:lpstr>Types of e-government</vt:lpstr>
      <vt:lpstr>E-medicines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Trends in Technology</dc:title>
  <dc:creator>Bishnu Shrestha</dc:creator>
  <cp:lastModifiedBy>Abiral Gautam</cp:lastModifiedBy>
  <cp:revision>35</cp:revision>
  <dcterms:created xsi:type="dcterms:W3CDTF">2023-12-16T07:53:20Z</dcterms:created>
  <dcterms:modified xsi:type="dcterms:W3CDTF">2023-12-18T02:22:36Z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