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088136" y="1078030"/>
            <a:ext cx="9288096" cy="2956718"/>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6600"/>
              <a:buFont typeface="Arial"/>
              <a:buNone/>
              <a:defRPr sz="6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088136" y="4455621"/>
            <a:ext cx="9288096" cy="1435331"/>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2000"/>
              <a:buNone/>
              <a:defRPr sz="2000"/>
            </a:lvl1pPr>
            <a:lvl2pPr lvl="1" algn="ctr">
              <a:lnSpc>
                <a:spcPct val="130000"/>
              </a:lnSpc>
              <a:spcBef>
                <a:spcPts val="500"/>
              </a:spcBef>
              <a:spcAft>
                <a:spcPts val="0"/>
              </a:spcAft>
              <a:buClr>
                <a:schemeClr val="dk1"/>
              </a:buClr>
              <a:buSzPts val="2000"/>
              <a:buNone/>
              <a:defRPr sz="2000"/>
            </a:lvl2pPr>
            <a:lvl3pPr lvl="2" algn="ctr">
              <a:lnSpc>
                <a:spcPct val="130000"/>
              </a:lnSpc>
              <a:spcBef>
                <a:spcPts val="500"/>
              </a:spcBef>
              <a:spcAft>
                <a:spcPts val="0"/>
              </a:spcAft>
              <a:buClr>
                <a:schemeClr val="dk1"/>
              </a:buClr>
              <a:buSzPts val="1800"/>
              <a:buNone/>
              <a:defRPr sz="1800"/>
            </a:lvl3pPr>
            <a:lvl4pPr lvl="3" algn="ctr">
              <a:lnSpc>
                <a:spcPct val="130000"/>
              </a:lnSpc>
              <a:spcBef>
                <a:spcPts val="500"/>
              </a:spcBef>
              <a:spcAft>
                <a:spcPts val="0"/>
              </a:spcAft>
              <a:buClr>
                <a:schemeClr val="dk1"/>
              </a:buClr>
              <a:buSzPts val="1600"/>
              <a:buNone/>
              <a:defRPr sz="1600"/>
            </a:lvl4pPr>
            <a:lvl5pPr lvl="4" algn="ctr">
              <a:lnSpc>
                <a:spcPct val="13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4130157" y="-594243"/>
            <a:ext cx="3838722" cy="9922764"/>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791266" y="2482216"/>
            <a:ext cx="4953369" cy="2171700"/>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494185" y="-564604"/>
            <a:ext cx="4953369" cy="8265340"/>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2"/>
          <p:cNvCxnSpPr/>
          <p:nvPr/>
        </p:nvCxnSpPr>
        <p:spPr>
          <a:xfrm>
            <a:off x="11387805" y="1185205"/>
            <a:ext cx="804195" cy="0"/>
          </a:xfrm>
          <a:prstGeom prst="straightConnector1">
            <a:avLst/>
          </a:prstGeom>
          <a:noFill/>
          <a:ln cap="flat" cmpd="sng" w="85725">
            <a:solidFill>
              <a:schemeClr val="dk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1088136" y="2447778"/>
            <a:ext cx="9922764" cy="3838722"/>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1090940" y="1099127"/>
            <a:ext cx="9272260" cy="3472874"/>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4000"/>
              <a:buFont typeface="Arial"/>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090939" y="4572000"/>
            <a:ext cx="9272262" cy="1320801"/>
          </a:xfrm>
          <a:prstGeom prst="rect">
            <a:avLst/>
          </a:prstGeom>
          <a:noFill/>
          <a:ln>
            <a:noFill/>
          </a:ln>
        </p:spPr>
        <p:txBody>
          <a:bodyPr anchorCtr="0" anchor="b"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2000"/>
              <a:buNone/>
              <a:defRPr sz="2000">
                <a:solidFill>
                  <a:schemeClr val="dk1"/>
                </a:solidFill>
              </a:defRPr>
            </a:lvl1pPr>
            <a:lvl2pPr indent="-228600" lvl="1" marL="914400" algn="l">
              <a:lnSpc>
                <a:spcPct val="130000"/>
              </a:lnSpc>
              <a:spcBef>
                <a:spcPts val="500"/>
              </a:spcBef>
              <a:spcAft>
                <a:spcPts val="0"/>
              </a:spcAft>
              <a:buClr>
                <a:srgbClr val="888888"/>
              </a:buClr>
              <a:buSzPts val="2000"/>
              <a:buNone/>
              <a:defRPr sz="2000">
                <a:solidFill>
                  <a:srgbClr val="888888"/>
                </a:solidFill>
              </a:defRPr>
            </a:lvl2pPr>
            <a:lvl3pPr indent="-228600" lvl="2" marL="1371600" algn="l">
              <a:lnSpc>
                <a:spcPct val="130000"/>
              </a:lnSpc>
              <a:spcBef>
                <a:spcPts val="500"/>
              </a:spcBef>
              <a:spcAft>
                <a:spcPts val="0"/>
              </a:spcAft>
              <a:buClr>
                <a:srgbClr val="888888"/>
              </a:buClr>
              <a:buSzPts val="1800"/>
              <a:buNone/>
              <a:defRPr sz="1800">
                <a:solidFill>
                  <a:srgbClr val="888888"/>
                </a:solidFill>
              </a:defRPr>
            </a:lvl3pPr>
            <a:lvl4pPr indent="-228600" lvl="3" marL="1828800" algn="l">
              <a:lnSpc>
                <a:spcPct val="130000"/>
              </a:lnSpc>
              <a:spcBef>
                <a:spcPts val="500"/>
              </a:spcBef>
              <a:spcAft>
                <a:spcPts val="0"/>
              </a:spcAft>
              <a:buClr>
                <a:srgbClr val="888888"/>
              </a:buClr>
              <a:buSzPts val="1600"/>
              <a:buNone/>
              <a:defRPr sz="1600">
                <a:solidFill>
                  <a:srgbClr val="888888"/>
                </a:solidFill>
              </a:defRPr>
            </a:lvl4pPr>
            <a:lvl5pPr indent="-228600" lvl="4" marL="2286000" algn="l">
              <a:lnSpc>
                <a:spcPct val="13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1088136" y="1088136"/>
            <a:ext cx="9890066" cy="1294228"/>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082185" y="2440568"/>
            <a:ext cx="4841505" cy="3801284"/>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6172200" y="2440568"/>
            <a:ext cx="4806002" cy="3801283"/>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1090940" y="1084333"/>
            <a:ext cx="9949455" cy="838856"/>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092088" y="1923190"/>
            <a:ext cx="4816475" cy="83885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b="1" sz="2000" cap="none"/>
            </a:lvl1pPr>
            <a:lvl2pPr indent="-228600" lvl="1" marL="914400" algn="l">
              <a:lnSpc>
                <a:spcPct val="130000"/>
              </a:lnSpc>
              <a:spcBef>
                <a:spcPts val="500"/>
              </a:spcBef>
              <a:spcAft>
                <a:spcPts val="0"/>
              </a:spcAft>
              <a:buClr>
                <a:schemeClr val="dk1"/>
              </a:buClr>
              <a:buSzPts val="2000"/>
              <a:buNone/>
              <a:defRPr b="1" sz="2000"/>
            </a:lvl2pPr>
            <a:lvl3pPr indent="-228600" lvl="2" marL="1371600" algn="l">
              <a:lnSpc>
                <a:spcPct val="130000"/>
              </a:lnSpc>
              <a:spcBef>
                <a:spcPts val="500"/>
              </a:spcBef>
              <a:spcAft>
                <a:spcPts val="0"/>
              </a:spcAft>
              <a:buClr>
                <a:schemeClr val="dk1"/>
              </a:buClr>
              <a:buSzPts val="1800"/>
              <a:buNone/>
              <a:defRPr b="1" sz="1800"/>
            </a:lvl3pPr>
            <a:lvl4pPr indent="-228600" lvl="3" marL="1828800" algn="l">
              <a:lnSpc>
                <a:spcPct val="130000"/>
              </a:lnSpc>
              <a:spcBef>
                <a:spcPts val="500"/>
              </a:spcBef>
              <a:spcAft>
                <a:spcPts val="0"/>
              </a:spcAft>
              <a:buClr>
                <a:schemeClr val="dk1"/>
              </a:buClr>
              <a:buSzPts val="1600"/>
              <a:buNone/>
              <a:defRPr b="1" sz="1600"/>
            </a:lvl4pPr>
            <a:lvl5pPr indent="-228600" lvl="4" marL="2286000" algn="l">
              <a:lnSpc>
                <a:spcPct val="13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1092088" y="2825791"/>
            <a:ext cx="4816475" cy="3363871"/>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215482" y="1923190"/>
            <a:ext cx="4824913" cy="83885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b="1" sz="2000" cap="none"/>
            </a:lvl1pPr>
            <a:lvl2pPr indent="-228600" lvl="1" marL="914400" algn="l">
              <a:lnSpc>
                <a:spcPct val="130000"/>
              </a:lnSpc>
              <a:spcBef>
                <a:spcPts val="500"/>
              </a:spcBef>
              <a:spcAft>
                <a:spcPts val="0"/>
              </a:spcAft>
              <a:buClr>
                <a:schemeClr val="dk1"/>
              </a:buClr>
              <a:buSzPts val="2000"/>
              <a:buNone/>
              <a:defRPr b="1" sz="2000"/>
            </a:lvl2pPr>
            <a:lvl3pPr indent="-228600" lvl="2" marL="1371600" algn="l">
              <a:lnSpc>
                <a:spcPct val="130000"/>
              </a:lnSpc>
              <a:spcBef>
                <a:spcPts val="500"/>
              </a:spcBef>
              <a:spcAft>
                <a:spcPts val="0"/>
              </a:spcAft>
              <a:buClr>
                <a:schemeClr val="dk1"/>
              </a:buClr>
              <a:buSzPts val="1800"/>
              <a:buNone/>
              <a:defRPr b="1" sz="1800"/>
            </a:lvl3pPr>
            <a:lvl4pPr indent="-228600" lvl="3" marL="1828800" algn="l">
              <a:lnSpc>
                <a:spcPct val="130000"/>
              </a:lnSpc>
              <a:spcBef>
                <a:spcPts val="500"/>
              </a:spcBef>
              <a:spcAft>
                <a:spcPts val="0"/>
              </a:spcAft>
              <a:buClr>
                <a:schemeClr val="dk1"/>
              </a:buClr>
              <a:buSzPts val="1600"/>
              <a:buNone/>
              <a:defRPr b="1" sz="1600"/>
            </a:lvl4pPr>
            <a:lvl5pPr indent="-228600" lvl="4" marL="2286000" algn="l">
              <a:lnSpc>
                <a:spcPct val="13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6215482" y="2825791"/>
            <a:ext cx="4824913" cy="3363871"/>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4400"/>
              <a:buFont typeface="Arial"/>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1090940" y="1094448"/>
            <a:ext cx="3785860" cy="1554362"/>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2800"/>
              <a:buFont typeface="Arial"/>
              <a:buNone/>
              <a:defRPr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524500" y="922689"/>
            <a:ext cx="5486002"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30000"/>
              </a:lnSpc>
              <a:spcBef>
                <a:spcPts val="1000"/>
              </a:spcBef>
              <a:spcAft>
                <a:spcPts val="0"/>
              </a:spcAft>
              <a:buClr>
                <a:schemeClr val="dk1"/>
              </a:buClr>
              <a:buSzPts val="3200"/>
              <a:buChar char="-"/>
              <a:defRPr sz="3200"/>
            </a:lvl1pPr>
            <a:lvl2pPr indent="-406400" lvl="1" marL="914400" algn="l">
              <a:lnSpc>
                <a:spcPct val="130000"/>
              </a:lnSpc>
              <a:spcBef>
                <a:spcPts val="500"/>
              </a:spcBef>
              <a:spcAft>
                <a:spcPts val="0"/>
              </a:spcAft>
              <a:buClr>
                <a:schemeClr val="dk1"/>
              </a:buClr>
              <a:buSzPts val="2800"/>
              <a:buChar char="-"/>
              <a:defRPr sz="2800"/>
            </a:lvl2pPr>
            <a:lvl3pPr indent="-381000" lvl="2" marL="1371600" algn="l">
              <a:lnSpc>
                <a:spcPct val="130000"/>
              </a:lnSpc>
              <a:spcBef>
                <a:spcPts val="500"/>
              </a:spcBef>
              <a:spcAft>
                <a:spcPts val="0"/>
              </a:spcAft>
              <a:buClr>
                <a:schemeClr val="dk1"/>
              </a:buClr>
              <a:buSzPts val="2400"/>
              <a:buChar char="-"/>
              <a:defRPr sz="2400"/>
            </a:lvl3pPr>
            <a:lvl4pPr indent="-355600" lvl="3" marL="1828800" algn="l">
              <a:lnSpc>
                <a:spcPct val="130000"/>
              </a:lnSpc>
              <a:spcBef>
                <a:spcPts val="500"/>
              </a:spcBef>
              <a:spcAft>
                <a:spcPts val="0"/>
              </a:spcAft>
              <a:buClr>
                <a:schemeClr val="dk1"/>
              </a:buClr>
              <a:buSzPts val="2000"/>
              <a:buChar char="-"/>
              <a:defRPr sz="2000"/>
            </a:lvl4pPr>
            <a:lvl5pPr indent="-355600" lvl="4" marL="2286000" algn="l">
              <a:lnSpc>
                <a:spcPct val="13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1090940" y="2701254"/>
            <a:ext cx="3785860" cy="3167733"/>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1600"/>
              <a:buNone/>
              <a:defRPr sz="1600"/>
            </a:lvl1pPr>
            <a:lvl2pPr indent="-228600" lvl="1" marL="914400" algn="l">
              <a:lnSpc>
                <a:spcPct val="130000"/>
              </a:lnSpc>
              <a:spcBef>
                <a:spcPts val="500"/>
              </a:spcBef>
              <a:spcAft>
                <a:spcPts val="0"/>
              </a:spcAft>
              <a:buClr>
                <a:schemeClr val="dk1"/>
              </a:buClr>
              <a:buSzPts val="1400"/>
              <a:buNone/>
              <a:defRPr sz="1400"/>
            </a:lvl2pPr>
            <a:lvl3pPr indent="-228600" lvl="2" marL="1371600" algn="l">
              <a:lnSpc>
                <a:spcPct val="130000"/>
              </a:lnSpc>
              <a:spcBef>
                <a:spcPts val="500"/>
              </a:spcBef>
              <a:spcAft>
                <a:spcPts val="0"/>
              </a:spcAft>
              <a:buClr>
                <a:schemeClr val="dk1"/>
              </a:buClr>
              <a:buSzPts val="1200"/>
              <a:buNone/>
              <a:defRPr sz="1200"/>
            </a:lvl3pPr>
            <a:lvl4pPr indent="-228600" lvl="3" marL="1828800" algn="l">
              <a:lnSpc>
                <a:spcPct val="130000"/>
              </a:lnSpc>
              <a:spcBef>
                <a:spcPts val="500"/>
              </a:spcBef>
              <a:spcAft>
                <a:spcPts val="0"/>
              </a:spcAft>
              <a:buClr>
                <a:schemeClr val="dk1"/>
              </a:buClr>
              <a:buSzPts val="1000"/>
              <a:buNone/>
              <a:defRPr sz="1000"/>
            </a:lvl4pPr>
            <a:lvl5pPr indent="-228600" lvl="4" marL="2286000" algn="l">
              <a:lnSpc>
                <a:spcPct val="13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090940" y="1097280"/>
            <a:ext cx="3785860" cy="1559740"/>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dk1"/>
              </a:buClr>
              <a:buSzPts val="2800"/>
              <a:buFont typeface="Arial"/>
              <a:buNone/>
              <a:defRPr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5524500" y="1143000"/>
            <a:ext cx="5486400" cy="4572000"/>
          </a:xfrm>
          <a:prstGeom prst="rect">
            <a:avLst/>
          </a:prstGeom>
          <a:noFill/>
          <a:ln>
            <a:noFill/>
          </a:ln>
        </p:spPr>
      </p:sp>
      <p:sp>
        <p:nvSpPr>
          <p:cNvPr id="65" name="Google Shape;65;p10"/>
          <p:cNvSpPr txBox="1"/>
          <p:nvPr>
            <p:ph idx="1" type="body"/>
          </p:nvPr>
        </p:nvSpPr>
        <p:spPr>
          <a:xfrm>
            <a:off x="1090940" y="2697480"/>
            <a:ext cx="3785860" cy="3093420"/>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1600"/>
              <a:buNone/>
              <a:defRPr sz="1600"/>
            </a:lvl1pPr>
            <a:lvl2pPr indent="-228600" lvl="1" marL="914400" algn="l">
              <a:lnSpc>
                <a:spcPct val="130000"/>
              </a:lnSpc>
              <a:spcBef>
                <a:spcPts val="500"/>
              </a:spcBef>
              <a:spcAft>
                <a:spcPts val="0"/>
              </a:spcAft>
              <a:buClr>
                <a:schemeClr val="dk1"/>
              </a:buClr>
              <a:buSzPts val="1400"/>
              <a:buNone/>
              <a:defRPr sz="1400"/>
            </a:lvl2pPr>
            <a:lvl3pPr indent="-228600" lvl="2" marL="1371600" algn="l">
              <a:lnSpc>
                <a:spcPct val="130000"/>
              </a:lnSpc>
              <a:spcBef>
                <a:spcPts val="500"/>
              </a:spcBef>
              <a:spcAft>
                <a:spcPts val="0"/>
              </a:spcAft>
              <a:buClr>
                <a:schemeClr val="dk1"/>
              </a:buClr>
              <a:buSzPts val="1200"/>
              <a:buNone/>
              <a:defRPr sz="1200"/>
            </a:lvl3pPr>
            <a:lvl4pPr indent="-228600" lvl="3" marL="1828800" algn="l">
              <a:lnSpc>
                <a:spcPct val="130000"/>
              </a:lnSpc>
              <a:spcBef>
                <a:spcPts val="500"/>
              </a:spcBef>
              <a:spcAft>
                <a:spcPts val="0"/>
              </a:spcAft>
              <a:buClr>
                <a:schemeClr val="dk1"/>
              </a:buClr>
              <a:buSzPts val="1000"/>
              <a:buNone/>
              <a:defRPr sz="1000"/>
            </a:lvl4pPr>
            <a:lvl5pPr indent="-228600" lvl="4" marL="2286000" algn="l">
              <a:lnSpc>
                <a:spcPct val="13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lvl1pPr lvl="0" marR="0" rtl="0" algn="l">
              <a:lnSpc>
                <a:spcPct val="85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88136" y="2447778"/>
            <a:ext cx="9922764" cy="383872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3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13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13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13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3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7315200" y="6389688"/>
            <a:ext cx="369530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1090940" y="6389688"/>
            <a:ext cx="44335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10983190" y="6389688"/>
            <a:ext cx="94029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0" y="1185205"/>
            <a:ext cx="804195" cy="0"/>
          </a:xfrm>
          <a:prstGeom prst="straightConnector1">
            <a:avLst/>
          </a:prstGeom>
          <a:noFill/>
          <a:ln cap="flat" cmpd="sng" w="8572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3"/>
          <p:cNvSpPr/>
          <p:nvPr/>
        </p:nvSpPr>
        <p:spPr>
          <a:xfrm>
            <a:off x="0" y="4080681"/>
            <a:ext cx="12192000" cy="2777318"/>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3"/>
          <p:cNvSpPr txBox="1"/>
          <p:nvPr>
            <p:ph type="ctrTitle"/>
          </p:nvPr>
        </p:nvSpPr>
        <p:spPr>
          <a:xfrm>
            <a:off x="1255060" y="5279511"/>
            <a:ext cx="9681882" cy="99099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262626"/>
              </a:buClr>
              <a:buSzPct val="100000"/>
              <a:buFont typeface="Arial"/>
              <a:buNone/>
            </a:pPr>
            <a:r>
              <a:rPr lang="en-US" sz="3600">
                <a:solidFill>
                  <a:srgbClr val="262626"/>
                </a:solidFill>
              </a:rPr>
              <a:t>CHAPTER 1: PRINCIPLES OF ANALYZING ALGORITHMS AND PROBLEMS</a:t>
            </a:r>
            <a:endParaRPr/>
          </a:p>
        </p:txBody>
      </p:sp>
      <p:sp>
        <p:nvSpPr>
          <p:cNvPr id="89" name="Google Shape;89;p13"/>
          <p:cNvSpPr txBox="1"/>
          <p:nvPr>
            <p:ph idx="1" type="subTitle"/>
          </p:nvPr>
        </p:nvSpPr>
        <p:spPr>
          <a:xfrm>
            <a:off x="2426447" y="6270504"/>
            <a:ext cx="7315199" cy="42573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262626"/>
              </a:buClr>
              <a:buSzPts val="1800"/>
              <a:buNone/>
            </a:pPr>
            <a:r>
              <a:rPr b="1" lang="en-US" sz="1800">
                <a:solidFill>
                  <a:srgbClr val="262626"/>
                </a:solidFill>
              </a:rPr>
              <a:t>By: Ashok Basnet</a:t>
            </a:r>
            <a:endParaRPr/>
          </a:p>
        </p:txBody>
      </p:sp>
      <p:pic>
        <p:nvPicPr>
          <p:cNvPr descr="Top view of a background splashed with colors" id="90" name="Google Shape;90;p13"/>
          <p:cNvPicPr preferRelativeResize="0"/>
          <p:nvPr/>
        </p:nvPicPr>
        <p:blipFill rotWithShape="1">
          <a:blip r:embed="rId3">
            <a:alphaModFix/>
          </a:blip>
          <a:srcRect b="8844" l="0" r="-2" t="6712"/>
          <a:stretch/>
        </p:blipFill>
        <p:spPr>
          <a:xfrm>
            <a:off x="20" y="10"/>
            <a:ext cx="12191979" cy="5886523"/>
          </a:xfrm>
          <a:custGeom>
            <a:rect b="b" l="l" r="r" t="t"/>
            <a:pathLst>
              <a:path extrusionOk="0" h="5886533" w="12191999">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1088136" y="1090245"/>
            <a:ext cx="9922764" cy="786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Example: Multiply two numbers</a:t>
            </a:r>
            <a:endParaRPr/>
          </a:p>
        </p:txBody>
      </p:sp>
      <p:grpSp>
        <p:nvGrpSpPr>
          <p:cNvPr id="159" name="Google Shape;159;p22"/>
          <p:cNvGrpSpPr/>
          <p:nvPr/>
        </p:nvGrpSpPr>
        <p:grpSpPr>
          <a:xfrm>
            <a:off x="485203" y="3151669"/>
            <a:ext cx="11538936" cy="2929169"/>
            <a:chOff x="12528" y="703891"/>
            <a:chExt cx="11538936" cy="2929169"/>
          </a:xfrm>
        </p:grpSpPr>
        <p:sp>
          <p:nvSpPr>
            <p:cNvPr id="160" name="Google Shape;160;p22"/>
            <p:cNvSpPr/>
            <p:nvPr/>
          </p:nvSpPr>
          <p:spPr>
            <a:xfrm>
              <a:off x="12528"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nvSpPr>
          <p:spPr>
            <a:xfrm>
              <a:off x="165342"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1</a:t>
              </a:r>
              <a:endParaRPr/>
            </a:p>
          </p:txBody>
        </p:sp>
        <p:sp>
          <p:nvSpPr>
            <p:cNvPr id="162" name="Google Shape;162;p22"/>
            <p:cNvSpPr/>
            <p:nvPr/>
          </p:nvSpPr>
          <p:spPr>
            <a:xfrm>
              <a:off x="12528"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12528"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Start</a:t>
              </a:r>
              <a:endParaRPr/>
            </a:p>
          </p:txBody>
        </p:sp>
        <p:sp>
          <p:nvSpPr>
            <p:cNvPr id="164" name="Google Shape;164;p22"/>
            <p:cNvSpPr/>
            <p:nvPr/>
          </p:nvSpPr>
          <p:spPr>
            <a:xfrm>
              <a:off x="1652695"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txBox="1"/>
            <p:nvPr/>
          </p:nvSpPr>
          <p:spPr>
            <a:xfrm>
              <a:off x="1805509"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2</a:t>
              </a:r>
              <a:endParaRPr/>
            </a:p>
          </p:txBody>
        </p:sp>
        <p:sp>
          <p:nvSpPr>
            <p:cNvPr id="166" name="Google Shape;166;p22"/>
            <p:cNvSpPr/>
            <p:nvPr/>
          </p:nvSpPr>
          <p:spPr>
            <a:xfrm>
              <a:off x="1652695"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nvSpPr>
          <p:spPr>
            <a:xfrm>
              <a:off x="1652695"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Get the knowledge of input. Here we need 3 variables; a and b will be the user input and c will hold the result.  </a:t>
              </a:r>
              <a:endParaRPr/>
            </a:p>
          </p:txBody>
        </p:sp>
        <p:sp>
          <p:nvSpPr>
            <p:cNvPr id="168" name="Google Shape;168;p22"/>
            <p:cNvSpPr/>
            <p:nvPr/>
          </p:nvSpPr>
          <p:spPr>
            <a:xfrm>
              <a:off x="3292863"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nvSpPr>
          <p:spPr>
            <a:xfrm>
              <a:off x="3445677"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3</a:t>
              </a:r>
              <a:endParaRPr/>
            </a:p>
          </p:txBody>
        </p:sp>
        <p:sp>
          <p:nvSpPr>
            <p:cNvPr id="170" name="Google Shape;170;p22"/>
            <p:cNvSpPr/>
            <p:nvPr/>
          </p:nvSpPr>
          <p:spPr>
            <a:xfrm>
              <a:off x="3292863"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nvSpPr>
          <p:spPr>
            <a:xfrm>
              <a:off x="3292863"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Declare a, b, c variables.</a:t>
              </a:r>
              <a:endParaRPr/>
            </a:p>
          </p:txBody>
        </p:sp>
        <p:sp>
          <p:nvSpPr>
            <p:cNvPr id="172" name="Google Shape;172;p22"/>
            <p:cNvSpPr/>
            <p:nvPr/>
          </p:nvSpPr>
          <p:spPr>
            <a:xfrm>
              <a:off x="4933030"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nvSpPr>
          <p:spPr>
            <a:xfrm>
              <a:off x="5085844"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4</a:t>
              </a:r>
              <a:endParaRPr/>
            </a:p>
          </p:txBody>
        </p:sp>
        <p:sp>
          <p:nvSpPr>
            <p:cNvPr id="174" name="Google Shape;174;p22"/>
            <p:cNvSpPr/>
            <p:nvPr/>
          </p:nvSpPr>
          <p:spPr>
            <a:xfrm>
              <a:off x="4933030"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txBox="1"/>
            <p:nvPr/>
          </p:nvSpPr>
          <p:spPr>
            <a:xfrm>
              <a:off x="4933030"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Take input for a and b variable from the user.</a:t>
              </a:r>
              <a:endParaRPr/>
            </a:p>
          </p:txBody>
        </p:sp>
        <p:sp>
          <p:nvSpPr>
            <p:cNvPr id="176" name="Google Shape;176;p22"/>
            <p:cNvSpPr/>
            <p:nvPr/>
          </p:nvSpPr>
          <p:spPr>
            <a:xfrm>
              <a:off x="6573198"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nvSpPr>
          <p:spPr>
            <a:xfrm>
              <a:off x="6726012"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5</a:t>
              </a:r>
              <a:endParaRPr/>
            </a:p>
          </p:txBody>
        </p:sp>
        <p:sp>
          <p:nvSpPr>
            <p:cNvPr id="178" name="Google Shape;178;p22"/>
            <p:cNvSpPr/>
            <p:nvPr/>
          </p:nvSpPr>
          <p:spPr>
            <a:xfrm>
              <a:off x="6573198"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txBox="1"/>
            <p:nvPr/>
          </p:nvSpPr>
          <p:spPr>
            <a:xfrm>
              <a:off x="6573198"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Know the problem and find the solution using operators, data structures and logic</a:t>
              </a:r>
              <a:endParaRPr/>
            </a:p>
            <a:p>
              <a:pPr indent="-63500" lvl="1" marL="57150" marR="0" rtl="0" algn="l">
                <a:lnSpc>
                  <a:spcPct val="90000"/>
                </a:lnSpc>
                <a:spcBef>
                  <a:spcPts val="455"/>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We need to multiply a and b variables so we use * operator and assign the result to c. </a:t>
              </a:r>
              <a:endParaRPr/>
            </a:p>
            <a:p>
              <a:pPr indent="-63500" lvl="1" marL="57150" marR="0" rtl="0" algn="l">
                <a:lnSpc>
                  <a:spcPct val="90000"/>
                </a:lnSpc>
                <a:spcBef>
                  <a:spcPts val="150"/>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That is c &lt;- a * b</a:t>
              </a:r>
              <a:endParaRPr/>
            </a:p>
          </p:txBody>
        </p:sp>
        <p:sp>
          <p:nvSpPr>
            <p:cNvPr id="180" name="Google Shape;180;p22"/>
            <p:cNvSpPr/>
            <p:nvPr/>
          </p:nvSpPr>
          <p:spPr>
            <a:xfrm>
              <a:off x="8213366"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8366180"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6</a:t>
              </a:r>
              <a:endParaRPr/>
            </a:p>
          </p:txBody>
        </p:sp>
        <p:sp>
          <p:nvSpPr>
            <p:cNvPr id="182" name="Google Shape;182;p22"/>
            <p:cNvSpPr/>
            <p:nvPr/>
          </p:nvSpPr>
          <p:spPr>
            <a:xfrm>
              <a:off x="8213366"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txBox="1"/>
            <p:nvPr/>
          </p:nvSpPr>
          <p:spPr>
            <a:xfrm>
              <a:off x="8213366"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Check how to give output, Here we need to print the output. So write print c</a:t>
              </a:r>
              <a:endParaRPr/>
            </a:p>
          </p:txBody>
        </p:sp>
        <p:sp>
          <p:nvSpPr>
            <p:cNvPr id="184" name="Google Shape;184;p22"/>
            <p:cNvSpPr/>
            <p:nvPr/>
          </p:nvSpPr>
          <p:spPr>
            <a:xfrm>
              <a:off x="9853533" y="703891"/>
              <a:ext cx="1697931" cy="509379"/>
            </a:xfrm>
            <a:prstGeom prst="chevron">
              <a:avLst>
                <a:gd fmla="val 30000" name="adj"/>
              </a:avLst>
            </a:prstGeom>
            <a:solidFill>
              <a:srgbClr val="E63227"/>
            </a:solidFill>
            <a:ln cap="flat" cmpd="sng" w="12700">
              <a:solidFill>
                <a:srgbClr val="E6322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txBox="1"/>
            <p:nvPr/>
          </p:nvSpPr>
          <p:spPr>
            <a:xfrm>
              <a:off x="10006347" y="703891"/>
              <a:ext cx="1392303" cy="509379"/>
            </a:xfrm>
            <a:prstGeom prst="rect">
              <a:avLst/>
            </a:prstGeom>
            <a:noFill/>
            <a:ln>
              <a:noFill/>
            </a:ln>
          </p:spPr>
          <p:txBody>
            <a:bodyPr anchorCtr="0" anchor="ctr" bIns="62875" lIns="62875" spcFirstLastPara="1" rIns="62875" wrap="square" tIns="62875">
              <a:noAutofit/>
            </a:bodyPr>
            <a:lstStyle/>
            <a:p>
              <a:pPr indent="0" lvl="0" marL="0" marR="0" rtl="0" algn="ctr">
                <a:lnSpc>
                  <a:spcPct val="90000"/>
                </a:lnSpc>
                <a:spcBef>
                  <a:spcPts val="0"/>
                </a:spcBef>
                <a:spcAft>
                  <a:spcPts val="0"/>
                </a:spcAft>
                <a:buClr>
                  <a:schemeClr val="lt1"/>
                </a:buClr>
                <a:buSzPts val="2700"/>
                <a:buFont typeface="Arial"/>
                <a:buNone/>
              </a:pPr>
              <a:r>
                <a:rPr b="0" i="0" lang="en-US" sz="2700" u="none" cap="none" strike="noStrike">
                  <a:solidFill>
                    <a:schemeClr val="lt1"/>
                  </a:solidFill>
                  <a:latin typeface="Arial"/>
                  <a:ea typeface="Arial"/>
                  <a:cs typeface="Arial"/>
                  <a:sym typeface="Arial"/>
                </a:rPr>
                <a:t>Step 7</a:t>
              </a:r>
              <a:endParaRPr/>
            </a:p>
          </p:txBody>
        </p:sp>
        <p:sp>
          <p:nvSpPr>
            <p:cNvPr id="186" name="Google Shape;186;p22"/>
            <p:cNvSpPr/>
            <p:nvPr/>
          </p:nvSpPr>
          <p:spPr>
            <a:xfrm>
              <a:off x="9853533" y="1213270"/>
              <a:ext cx="1545117" cy="2419790"/>
            </a:xfrm>
            <a:prstGeom prst="rect">
              <a:avLst/>
            </a:prstGeom>
            <a:solidFill>
              <a:srgbClr val="F6CCCB">
                <a:alpha val="89803"/>
              </a:srgbClr>
            </a:solidFill>
            <a:ln cap="flat" cmpd="sng" w="12700">
              <a:solidFill>
                <a:srgbClr val="F6CC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txBox="1"/>
            <p:nvPr/>
          </p:nvSpPr>
          <p:spPr>
            <a:xfrm>
              <a:off x="9853533" y="1213270"/>
              <a:ext cx="1545117" cy="2419790"/>
            </a:xfrm>
            <a:prstGeom prst="rect">
              <a:avLst/>
            </a:prstGeom>
            <a:noFill/>
            <a:ln>
              <a:noFill/>
            </a:ln>
          </p:spPr>
          <p:txBody>
            <a:bodyPr anchorCtr="0" anchor="t" bIns="244175" lIns="122075" spcFirstLastPara="1" rIns="122075" wrap="square" tIns="122075">
              <a:noAutofit/>
            </a:bodyPr>
            <a:lstStyle/>
            <a:p>
              <a:pPr indent="0" lvl="0" marL="0" marR="0" rtl="0" algn="l">
                <a:lnSpc>
                  <a:spcPct val="90000"/>
                </a:lnSpc>
                <a:spcBef>
                  <a:spcPts val="0"/>
                </a:spcBef>
                <a:spcAft>
                  <a:spcPts val="0"/>
                </a:spcAft>
                <a:buClr>
                  <a:schemeClr val="dk1"/>
                </a:buClr>
                <a:buSzPts val="1300"/>
                <a:buFont typeface="Arial"/>
                <a:buNone/>
              </a:pPr>
              <a:r>
                <a:rPr b="0" i="0" lang="en-US" sz="1300" u="none" cap="none" strike="noStrike">
                  <a:solidFill>
                    <a:schemeClr val="dk1"/>
                  </a:solidFill>
                  <a:latin typeface="Arial"/>
                  <a:ea typeface="Arial"/>
                  <a:cs typeface="Arial"/>
                  <a:sym typeface="Arial"/>
                </a:rPr>
                <a:t>End</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Reason for Analysis</a:t>
            </a:r>
            <a:endParaRPr/>
          </a:p>
        </p:txBody>
      </p:sp>
      <p:grpSp>
        <p:nvGrpSpPr>
          <p:cNvPr id="193" name="Google Shape;193;p23"/>
          <p:cNvGrpSpPr/>
          <p:nvPr/>
        </p:nvGrpSpPr>
        <p:grpSpPr>
          <a:xfrm>
            <a:off x="1088136" y="2450777"/>
            <a:ext cx="9922764" cy="3832723"/>
            <a:chOff x="0" y="2999"/>
            <a:chExt cx="9922764" cy="3832723"/>
          </a:xfrm>
        </p:grpSpPr>
        <p:sp>
          <p:nvSpPr>
            <p:cNvPr id="194" name="Google Shape;194;p23"/>
            <p:cNvSpPr/>
            <p:nvPr/>
          </p:nvSpPr>
          <p:spPr>
            <a:xfrm>
              <a:off x="0" y="2999"/>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193233" y="146726"/>
              <a:ext cx="351333" cy="351333"/>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737799" y="2999"/>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737799" y="2999"/>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recognize limitations of various algorithms for solving a problem. </a:t>
              </a:r>
              <a:endParaRPr/>
            </a:p>
          </p:txBody>
        </p:sp>
        <p:sp>
          <p:nvSpPr>
            <p:cNvPr id="198" name="Google Shape;198;p23"/>
            <p:cNvSpPr/>
            <p:nvPr/>
          </p:nvSpPr>
          <p:spPr>
            <a:xfrm>
              <a:off x="0" y="801483"/>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193233" y="945210"/>
              <a:ext cx="351333" cy="351333"/>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737799" y="801483"/>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737799" y="801483"/>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understand relationship between problem size and running time when is a running program not good enough? </a:t>
              </a:r>
              <a:endParaRPr/>
            </a:p>
          </p:txBody>
        </p:sp>
        <p:sp>
          <p:nvSpPr>
            <p:cNvPr id="202" name="Google Shape;202;p23"/>
            <p:cNvSpPr/>
            <p:nvPr/>
          </p:nvSpPr>
          <p:spPr>
            <a:xfrm>
              <a:off x="0" y="1599967"/>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193233" y="1743694"/>
              <a:ext cx="351333" cy="351333"/>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737799" y="1599967"/>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nvSpPr>
          <p:spPr>
            <a:xfrm>
              <a:off x="737799" y="1599967"/>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learn how to analyze an algorithm's running time without coding it. </a:t>
              </a:r>
              <a:endParaRPr/>
            </a:p>
          </p:txBody>
        </p:sp>
        <p:sp>
          <p:nvSpPr>
            <p:cNvPr id="206" name="Google Shape;206;p23"/>
            <p:cNvSpPr/>
            <p:nvPr/>
          </p:nvSpPr>
          <p:spPr>
            <a:xfrm>
              <a:off x="0" y="2398451"/>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193233" y="2542178"/>
              <a:ext cx="351333" cy="351333"/>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737799" y="2398451"/>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txBox="1"/>
            <p:nvPr/>
          </p:nvSpPr>
          <p:spPr>
            <a:xfrm>
              <a:off x="737799" y="2398451"/>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learn techniques for writing more efficient code. </a:t>
              </a:r>
              <a:endParaRPr/>
            </a:p>
          </p:txBody>
        </p:sp>
        <p:sp>
          <p:nvSpPr>
            <p:cNvPr id="210" name="Google Shape;210;p23"/>
            <p:cNvSpPr/>
            <p:nvPr/>
          </p:nvSpPr>
          <p:spPr>
            <a:xfrm>
              <a:off x="0" y="3196935"/>
              <a:ext cx="9922764" cy="638787"/>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193233" y="3340662"/>
              <a:ext cx="351333" cy="351333"/>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737799" y="3196935"/>
              <a:ext cx="9184964" cy="6387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nvSpPr>
          <p:spPr>
            <a:xfrm>
              <a:off x="737799" y="3196935"/>
              <a:ext cx="9184964" cy="638787"/>
            </a:xfrm>
            <a:prstGeom prst="rect">
              <a:avLst/>
            </a:prstGeom>
            <a:noFill/>
            <a:ln>
              <a:noFill/>
            </a:ln>
          </p:spPr>
          <p:txBody>
            <a:bodyPr anchorCtr="0" anchor="ctr" bIns="67600" lIns="67600" spcFirstLastPara="1" rIns="67600" wrap="square" tIns="676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Need to recognize bottlenecks in code as well as which parts of code are easiest to optimize.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Why do we Analyze Algorithms</a:t>
            </a:r>
            <a:endParaRPr/>
          </a:p>
        </p:txBody>
      </p:sp>
      <p:grpSp>
        <p:nvGrpSpPr>
          <p:cNvPr id="219" name="Google Shape;219;p24"/>
          <p:cNvGrpSpPr/>
          <p:nvPr/>
        </p:nvGrpSpPr>
        <p:grpSpPr>
          <a:xfrm>
            <a:off x="1088136" y="2448246"/>
            <a:ext cx="9922764" cy="3837784"/>
            <a:chOff x="0" y="468"/>
            <a:chExt cx="9922764" cy="3837784"/>
          </a:xfrm>
        </p:grpSpPr>
        <p:sp>
          <p:nvSpPr>
            <p:cNvPr id="220" name="Google Shape;220;p24"/>
            <p:cNvSpPr/>
            <p:nvPr/>
          </p:nvSpPr>
          <p:spPr>
            <a:xfrm>
              <a:off x="0" y="468"/>
              <a:ext cx="9922764" cy="1096509"/>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331694" y="247183"/>
              <a:ext cx="603080" cy="60308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1266468" y="468"/>
              <a:ext cx="8656295" cy="1096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nvSpPr>
          <p:spPr>
            <a:xfrm>
              <a:off x="1266468" y="468"/>
              <a:ext cx="8656295" cy="1096509"/>
            </a:xfrm>
            <a:prstGeom prst="rect">
              <a:avLst/>
            </a:prstGeom>
            <a:noFill/>
            <a:ln>
              <a:noFill/>
            </a:ln>
          </p:spPr>
          <p:txBody>
            <a:bodyPr anchorCtr="0" anchor="ctr" bIns="116025" lIns="116025" spcFirstLastPara="1" rIns="116025" wrap="square" tIns="116025">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Correctness and Efficiency</a:t>
              </a:r>
              <a:endParaRPr/>
            </a:p>
          </p:txBody>
        </p:sp>
        <p:sp>
          <p:nvSpPr>
            <p:cNvPr id="224" name="Google Shape;224;p24"/>
            <p:cNvSpPr/>
            <p:nvPr/>
          </p:nvSpPr>
          <p:spPr>
            <a:xfrm>
              <a:off x="0" y="1371106"/>
              <a:ext cx="9922764" cy="1096509"/>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331694" y="1617820"/>
              <a:ext cx="603080" cy="60308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1266468" y="1371106"/>
              <a:ext cx="8656295" cy="1096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txBox="1"/>
            <p:nvPr/>
          </p:nvSpPr>
          <p:spPr>
            <a:xfrm>
              <a:off x="1266468" y="1371106"/>
              <a:ext cx="8656295" cy="1096509"/>
            </a:xfrm>
            <a:prstGeom prst="rect">
              <a:avLst/>
            </a:prstGeom>
            <a:noFill/>
            <a:ln>
              <a:noFill/>
            </a:ln>
          </p:spPr>
          <p:txBody>
            <a:bodyPr anchorCtr="0" anchor="ctr" bIns="116025" lIns="116025" spcFirstLastPara="1" rIns="116025" wrap="square" tIns="116025">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Decide whether some problems have no solution in reasonable time</a:t>
              </a:r>
              <a:endParaRPr/>
            </a:p>
          </p:txBody>
        </p:sp>
        <p:sp>
          <p:nvSpPr>
            <p:cNvPr id="228" name="Google Shape;228;p24"/>
            <p:cNvSpPr/>
            <p:nvPr/>
          </p:nvSpPr>
          <p:spPr>
            <a:xfrm>
              <a:off x="0" y="2741743"/>
              <a:ext cx="9922764" cy="1096509"/>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331694" y="2988458"/>
              <a:ext cx="603080" cy="60308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1266468" y="2741743"/>
              <a:ext cx="8656295" cy="1096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txBox="1"/>
            <p:nvPr/>
          </p:nvSpPr>
          <p:spPr>
            <a:xfrm>
              <a:off x="1266468" y="2741743"/>
              <a:ext cx="8656295" cy="1096509"/>
            </a:xfrm>
            <a:prstGeom prst="rect">
              <a:avLst/>
            </a:prstGeom>
            <a:noFill/>
            <a:ln>
              <a:noFill/>
            </a:ln>
          </p:spPr>
          <p:txBody>
            <a:bodyPr anchorCtr="0" anchor="ctr" bIns="116025" lIns="116025" spcFirstLastPara="1" rIns="116025" wrap="square" tIns="116025">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Arial"/>
                  <a:ea typeface="Arial"/>
                  <a:cs typeface="Arial"/>
                  <a:sym typeface="Arial"/>
                </a:rPr>
                <a:t>Investigate memory usage as different measure of efficiency.</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Performance of a program </a:t>
            </a:r>
            <a:endParaRPr/>
          </a:p>
        </p:txBody>
      </p:sp>
      <p:grpSp>
        <p:nvGrpSpPr>
          <p:cNvPr id="237" name="Google Shape;237;p25"/>
          <p:cNvGrpSpPr/>
          <p:nvPr/>
        </p:nvGrpSpPr>
        <p:grpSpPr>
          <a:xfrm>
            <a:off x="1088136" y="2449371"/>
            <a:ext cx="9922764" cy="3835535"/>
            <a:chOff x="0" y="1593"/>
            <a:chExt cx="9922764" cy="3835535"/>
          </a:xfrm>
        </p:grpSpPr>
        <p:sp>
          <p:nvSpPr>
            <p:cNvPr id="238" name="Google Shape;238;p25"/>
            <p:cNvSpPr/>
            <p:nvPr/>
          </p:nvSpPr>
          <p:spPr>
            <a:xfrm>
              <a:off x="0" y="1593"/>
              <a:ext cx="9922764" cy="807481"/>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244263" y="183276"/>
              <a:ext cx="444114" cy="444114"/>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932640" y="1593"/>
              <a:ext cx="8990123" cy="807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txBox="1"/>
            <p:nvPr/>
          </p:nvSpPr>
          <p:spPr>
            <a:xfrm>
              <a:off x="932640" y="1593"/>
              <a:ext cx="8990123" cy="807481"/>
            </a:xfrm>
            <a:prstGeom prst="rect">
              <a:avLst/>
            </a:prstGeom>
            <a:noFill/>
            <a:ln>
              <a:noFill/>
            </a:ln>
          </p:spPr>
          <p:txBody>
            <a:bodyPr anchorCtr="0" anchor="ctr" bIns="85450" lIns="85450" spcFirstLastPara="1" rIns="85450" wrap="square" tIns="8545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performance of a program is the amount of computer memory and time needed to run a program. </a:t>
              </a:r>
              <a:endParaRPr b="0" i="0" sz="2000" u="none" cap="none" strike="noStrike">
                <a:solidFill>
                  <a:schemeClr val="dk1"/>
                </a:solidFill>
                <a:latin typeface="Arial"/>
                <a:ea typeface="Arial"/>
                <a:cs typeface="Arial"/>
                <a:sym typeface="Arial"/>
              </a:endParaRPr>
            </a:p>
          </p:txBody>
        </p:sp>
        <p:sp>
          <p:nvSpPr>
            <p:cNvPr id="242" name="Google Shape;242;p25"/>
            <p:cNvSpPr/>
            <p:nvPr/>
          </p:nvSpPr>
          <p:spPr>
            <a:xfrm>
              <a:off x="0" y="1010944"/>
              <a:ext cx="9922764" cy="807481"/>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244263" y="1192627"/>
              <a:ext cx="444114" cy="444114"/>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932640" y="1010944"/>
              <a:ext cx="8990123" cy="807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nvSpPr>
          <p:spPr>
            <a:xfrm>
              <a:off x="932640" y="1010944"/>
              <a:ext cx="8990123" cy="807481"/>
            </a:xfrm>
            <a:prstGeom prst="rect">
              <a:avLst/>
            </a:prstGeom>
            <a:noFill/>
            <a:ln>
              <a:noFill/>
            </a:ln>
          </p:spPr>
          <p:txBody>
            <a:bodyPr anchorCtr="0" anchor="ctr" bIns="85450" lIns="85450" spcFirstLastPara="1" rIns="85450" wrap="square" tIns="8545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We use two approaches to determine the performance of a program. </a:t>
              </a:r>
              <a:endParaRPr b="0" i="0" sz="2000" u="none" cap="none" strike="noStrike">
                <a:solidFill>
                  <a:schemeClr val="dk1"/>
                </a:solidFill>
                <a:latin typeface="Arial"/>
                <a:ea typeface="Arial"/>
                <a:cs typeface="Arial"/>
                <a:sym typeface="Arial"/>
              </a:endParaRPr>
            </a:p>
          </p:txBody>
        </p:sp>
        <p:sp>
          <p:nvSpPr>
            <p:cNvPr id="246" name="Google Shape;246;p25"/>
            <p:cNvSpPr/>
            <p:nvPr/>
          </p:nvSpPr>
          <p:spPr>
            <a:xfrm>
              <a:off x="0" y="2020296"/>
              <a:ext cx="9922764" cy="807481"/>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244263" y="2201979"/>
              <a:ext cx="444114" cy="444114"/>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932640" y="2020296"/>
              <a:ext cx="8990123" cy="807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txBox="1"/>
            <p:nvPr/>
          </p:nvSpPr>
          <p:spPr>
            <a:xfrm>
              <a:off x="932640" y="2020296"/>
              <a:ext cx="8990123" cy="807481"/>
            </a:xfrm>
            <a:prstGeom prst="rect">
              <a:avLst/>
            </a:prstGeom>
            <a:noFill/>
            <a:ln>
              <a:noFill/>
            </a:ln>
          </p:spPr>
          <p:txBody>
            <a:bodyPr anchorCtr="0" anchor="ctr" bIns="85450" lIns="85450" spcFirstLastPara="1" rIns="85450" wrap="square" tIns="8545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One is analytical, and the other experimental. </a:t>
              </a:r>
              <a:endParaRPr b="0" i="0" sz="2000" u="none" cap="none" strike="noStrike">
                <a:solidFill>
                  <a:schemeClr val="dk1"/>
                </a:solidFill>
                <a:latin typeface="Arial"/>
                <a:ea typeface="Arial"/>
                <a:cs typeface="Arial"/>
                <a:sym typeface="Arial"/>
              </a:endParaRPr>
            </a:p>
          </p:txBody>
        </p:sp>
        <p:sp>
          <p:nvSpPr>
            <p:cNvPr id="250" name="Google Shape;250;p25"/>
            <p:cNvSpPr/>
            <p:nvPr/>
          </p:nvSpPr>
          <p:spPr>
            <a:xfrm>
              <a:off x="0" y="3029647"/>
              <a:ext cx="9922764" cy="807481"/>
            </a:xfrm>
            <a:prstGeom prst="roundRect">
              <a:avLst>
                <a:gd fmla="val 10000" name="adj"/>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244263" y="3211330"/>
              <a:ext cx="444114" cy="444114"/>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932640" y="3029647"/>
              <a:ext cx="8990123" cy="80748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txBox="1"/>
            <p:nvPr/>
          </p:nvSpPr>
          <p:spPr>
            <a:xfrm>
              <a:off x="932640" y="3029647"/>
              <a:ext cx="8990123" cy="807481"/>
            </a:xfrm>
            <a:prstGeom prst="rect">
              <a:avLst/>
            </a:prstGeom>
            <a:noFill/>
            <a:ln>
              <a:noFill/>
            </a:ln>
          </p:spPr>
          <p:txBody>
            <a:bodyPr anchorCtr="0" anchor="ctr" bIns="85450" lIns="85450" spcFirstLastPara="1" rIns="85450" wrap="square" tIns="8545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 performance analysis we use analytical methods, while in performance measurement we conduct experiments.</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type="title"/>
          </p:nvPr>
        </p:nvSpPr>
        <p:spPr>
          <a:xfrm>
            <a:off x="1088136" y="874156"/>
            <a:ext cx="9922764" cy="1510317"/>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Time Complexity</a:t>
            </a:r>
            <a:endParaRPr/>
          </a:p>
        </p:txBody>
      </p:sp>
      <p:sp>
        <p:nvSpPr>
          <p:cNvPr id="259" name="Google Shape;259;p26"/>
          <p:cNvSpPr txBox="1"/>
          <p:nvPr>
            <p:ph idx="1" type="body"/>
          </p:nvPr>
        </p:nvSpPr>
        <p:spPr>
          <a:xfrm>
            <a:off x="1088136" y="2243062"/>
            <a:ext cx="10548286" cy="4043438"/>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The time needed by an algorithm expressed as a function of the size of a problem is called the time complexity of the algorithm.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The time complexity of a program is the amount of computer time it needs to run to completion.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The limiting behavior of the complexity as size increases is called the asymptotic time complexity.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It is the asymptotic complexity of an algorithm, which ultimately determines the size of problems that can be solved by the algorithm.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1088136" y="908275"/>
            <a:ext cx="9922764" cy="147619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Space Complexity</a:t>
            </a:r>
            <a:endParaRPr/>
          </a:p>
        </p:txBody>
      </p:sp>
      <p:sp>
        <p:nvSpPr>
          <p:cNvPr id="265" name="Google Shape;265;p27"/>
          <p:cNvSpPr txBox="1"/>
          <p:nvPr>
            <p:ph idx="1" type="body"/>
          </p:nvPr>
        </p:nvSpPr>
        <p:spPr>
          <a:xfrm>
            <a:off x="1088136" y="2152077"/>
            <a:ext cx="10898228" cy="4134423"/>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The space complexity of a program is the amount of memory it needs to run to completion. </a:t>
            </a:r>
            <a:endParaRPr sz="2000"/>
          </a:p>
          <a:p>
            <a:pPr indent="-228600" lvl="0" marL="228600" rtl="0" algn="l">
              <a:lnSpc>
                <a:spcPct val="130000"/>
              </a:lnSpc>
              <a:spcBef>
                <a:spcPts val="1000"/>
              </a:spcBef>
              <a:spcAft>
                <a:spcPts val="0"/>
              </a:spcAft>
              <a:buClr>
                <a:schemeClr val="dk1"/>
              </a:buClr>
              <a:buSzPts val="2000"/>
              <a:buFont typeface="Noto Sans Symbols"/>
              <a:buChar char="▪"/>
            </a:pPr>
            <a:r>
              <a:rPr lang="en-US" sz="2000"/>
              <a:t>The space need by a program has the following components:</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Instruction space:</a:t>
            </a:r>
            <a:r>
              <a:rPr lang="en-US" sz="2000"/>
              <a:t> Instruction space is the space needed to store the compiled version of the program instructions. The amount of instructions space that is needed depends on factors such as:</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The compiler used to complete the program into machine code.</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The compiler options in effect at the time of compilation</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The target computer.</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1088136" y="856565"/>
            <a:ext cx="9922764" cy="152790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Space Complexity</a:t>
            </a:r>
            <a:endParaRPr/>
          </a:p>
        </p:txBody>
      </p:sp>
      <p:sp>
        <p:nvSpPr>
          <p:cNvPr id="271" name="Google Shape;271;p28"/>
          <p:cNvSpPr txBox="1"/>
          <p:nvPr>
            <p:ph idx="1" type="body"/>
          </p:nvPr>
        </p:nvSpPr>
        <p:spPr>
          <a:xfrm>
            <a:off x="1088136" y="2447778"/>
            <a:ext cx="10642560" cy="383872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Data space: </a:t>
            </a:r>
            <a:r>
              <a:rPr lang="en-US" sz="2000"/>
              <a:t>Data space is the space needed to store all constant and variable values. Data space has two components:</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Space needed by constants and simple variables in program. 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Space needed by dynamically allocated objects such as arrays and class instances.</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Environment stack space: </a:t>
            </a:r>
            <a:r>
              <a:rPr lang="en-US" sz="2000"/>
              <a:t>The environment stack is used to save information needed to resume execution of partially completed functions.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Algorithm Design Goals</a:t>
            </a:r>
            <a:endParaRPr/>
          </a:p>
        </p:txBody>
      </p:sp>
      <p:sp>
        <p:nvSpPr>
          <p:cNvPr id="277" name="Google Shape;277;p29"/>
          <p:cNvSpPr txBox="1"/>
          <p:nvPr>
            <p:ph idx="1" type="body"/>
          </p:nvPr>
        </p:nvSpPr>
        <p:spPr>
          <a:xfrm>
            <a:off x="1088136" y="2231689"/>
            <a:ext cx="10645687" cy="4054811"/>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000"/>
              <a:buChar char="-"/>
            </a:pPr>
            <a:r>
              <a:rPr lang="en-US" sz="2000"/>
              <a:t>The three basic design goals that one should strive for in a program are:</a:t>
            </a:r>
            <a:endParaRPr/>
          </a:p>
          <a:p>
            <a:pPr indent="0" lvl="1" marL="274320" rtl="0" algn="l">
              <a:lnSpc>
                <a:spcPct val="130000"/>
              </a:lnSpc>
              <a:spcBef>
                <a:spcPts val="500"/>
              </a:spcBef>
              <a:spcAft>
                <a:spcPts val="0"/>
              </a:spcAft>
              <a:buClr>
                <a:schemeClr val="dk1"/>
              </a:buClr>
              <a:buSzPts val="2000"/>
              <a:buNone/>
            </a:pPr>
            <a:r>
              <a:rPr b="1" lang="en-US" sz="2000"/>
              <a:t>1. Try to save Time</a:t>
            </a:r>
            <a:endParaRPr/>
          </a:p>
          <a:p>
            <a:pPr indent="0" lvl="1" marL="274320" rtl="0" algn="l">
              <a:lnSpc>
                <a:spcPct val="130000"/>
              </a:lnSpc>
              <a:spcBef>
                <a:spcPts val="500"/>
              </a:spcBef>
              <a:spcAft>
                <a:spcPts val="0"/>
              </a:spcAft>
              <a:buClr>
                <a:schemeClr val="dk1"/>
              </a:buClr>
              <a:buSzPts val="2000"/>
              <a:buNone/>
            </a:pPr>
            <a:r>
              <a:rPr b="1" lang="en-US" sz="2000"/>
              <a:t>2. Try to save Space</a:t>
            </a:r>
            <a:endParaRPr/>
          </a:p>
          <a:p>
            <a:pPr indent="0" lvl="1" marL="274320" rtl="0" algn="l">
              <a:lnSpc>
                <a:spcPct val="130000"/>
              </a:lnSpc>
              <a:spcBef>
                <a:spcPts val="500"/>
              </a:spcBef>
              <a:spcAft>
                <a:spcPts val="0"/>
              </a:spcAft>
              <a:buClr>
                <a:schemeClr val="dk1"/>
              </a:buClr>
              <a:buSzPts val="2000"/>
              <a:buNone/>
            </a:pPr>
            <a:r>
              <a:rPr b="1" lang="en-US" sz="2000"/>
              <a:t>3. Try to save Face</a:t>
            </a:r>
            <a:endParaRPr/>
          </a:p>
          <a:p>
            <a:pPr indent="-228600" lvl="0" marL="228600" rtl="0" algn="l">
              <a:lnSpc>
                <a:spcPct val="130000"/>
              </a:lnSpc>
              <a:spcBef>
                <a:spcPts val="1000"/>
              </a:spcBef>
              <a:spcAft>
                <a:spcPts val="0"/>
              </a:spcAft>
              <a:buClr>
                <a:schemeClr val="dk1"/>
              </a:buClr>
              <a:buSzPts val="2000"/>
              <a:buChar char="-"/>
            </a:pPr>
            <a:r>
              <a:rPr lang="en-US" sz="2000"/>
              <a:t>A program that runs faster is a better program, so saving time is an obvious goal. </a:t>
            </a:r>
            <a:endParaRPr/>
          </a:p>
          <a:p>
            <a:pPr indent="-228600" lvl="0" marL="228600" rtl="0" algn="l">
              <a:lnSpc>
                <a:spcPct val="130000"/>
              </a:lnSpc>
              <a:spcBef>
                <a:spcPts val="1000"/>
              </a:spcBef>
              <a:spcAft>
                <a:spcPts val="0"/>
              </a:spcAft>
              <a:buClr>
                <a:schemeClr val="dk1"/>
              </a:buClr>
              <a:buSzPts val="2000"/>
              <a:buChar char="-"/>
            </a:pPr>
            <a:r>
              <a:rPr lang="en-US" sz="2000"/>
              <a:t>Likewise, a program that saves space over a competing program is considered desirable. </a:t>
            </a:r>
            <a:endParaRPr/>
          </a:p>
          <a:p>
            <a:pPr indent="-228600" lvl="0" marL="228600" rtl="0" algn="l">
              <a:lnSpc>
                <a:spcPct val="130000"/>
              </a:lnSpc>
              <a:spcBef>
                <a:spcPts val="1000"/>
              </a:spcBef>
              <a:spcAft>
                <a:spcPts val="0"/>
              </a:spcAft>
              <a:buClr>
                <a:schemeClr val="dk1"/>
              </a:buClr>
              <a:buSzPts val="2000"/>
              <a:buChar char="-"/>
            </a:pPr>
            <a:r>
              <a:rPr lang="en-US" sz="2000"/>
              <a:t>We want to “save face” by preventing the program from locking up or generating reams of garbled data.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3" name="Google Shape;283;p30"/>
          <p:cNvSpPr txBox="1"/>
          <p:nvPr>
            <p:ph type="title"/>
          </p:nvPr>
        </p:nvSpPr>
        <p:spPr>
          <a:xfrm>
            <a:off x="1113950" y="557331"/>
            <a:ext cx="5569446" cy="1325653"/>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Classification of Algorithms</a:t>
            </a:r>
            <a:endParaRPr sz="4000"/>
          </a:p>
        </p:txBody>
      </p:sp>
      <p:cxnSp>
        <p:nvCxnSpPr>
          <p:cNvPr id="284" name="Google Shape;284;p30"/>
          <p:cNvCxnSpPr/>
          <p:nvPr/>
        </p:nvCxnSpPr>
        <p:spPr>
          <a:xfrm>
            <a:off x="-12800" y="1186344"/>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285" name="Google Shape;285;p30"/>
          <p:cNvSpPr txBox="1"/>
          <p:nvPr>
            <p:ph idx="1" type="body"/>
          </p:nvPr>
        </p:nvSpPr>
        <p:spPr>
          <a:xfrm>
            <a:off x="597719" y="2306277"/>
            <a:ext cx="6806839" cy="386452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200"/>
              <a:buFont typeface="Noto Sans Symbols"/>
              <a:buChar char="▪"/>
            </a:pPr>
            <a:r>
              <a:rPr lang="en-US" sz="2200"/>
              <a:t>If ‘n’ is the number of data items to be processed or degree of polynomial or the size of the file to be sorted or searched or the number of nodes in a graph etc. </a:t>
            </a:r>
            <a:endParaRPr sz="2200"/>
          </a:p>
          <a:p>
            <a:pPr indent="-228600" lvl="0" marL="228600" rtl="0" algn="l">
              <a:lnSpc>
                <a:spcPct val="120000"/>
              </a:lnSpc>
              <a:spcBef>
                <a:spcPts val="1000"/>
              </a:spcBef>
              <a:spcAft>
                <a:spcPts val="0"/>
              </a:spcAft>
              <a:buClr>
                <a:schemeClr val="dk1"/>
              </a:buClr>
              <a:buSzPts val="2200"/>
              <a:buFont typeface="Noto Sans Symbols"/>
              <a:buChar char="▪"/>
            </a:pPr>
            <a:r>
              <a:rPr b="1" lang="en-US" sz="2200"/>
              <a:t>1</a:t>
            </a:r>
            <a:r>
              <a:rPr lang="en-US" sz="2200"/>
              <a:t> : If all the instructions of a program have this property, we say that its running time is a constant.</a:t>
            </a:r>
            <a:endParaRPr/>
          </a:p>
          <a:p>
            <a:pPr indent="-101600" lvl="0" marL="228600" rtl="0" algn="l">
              <a:lnSpc>
                <a:spcPct val="120000"/>
              </a:lnSpc>
              <a:spcBef>
                <a:spcPts val="1000"/>
              </a:spcBef>
              <a:spcAft>
                <a:spcPts val="0"/>
              </a:spcAft>
              <a:buClr>
                <a:schemeClr val="dk1"/>
              </a:buClr>
              <a:buSzPts val="2000"/>
              <a:buFont typeface="Noto Sans Symbols"/>
              <a:buNone/>
            </a:pPr>
            <a:r>
              <a:t/>
            </a:r>
            <a:endParaRPr sz="2000"/>
          </a:p>
        </p:txBody>
      </p:sp>
      <p:pic>
        <p:nvPicPr>
          <p:cNvPr descr="A picture containing diagram&#10;&#10;Description automatically generated" id="286" name="Google Shape;286;p30"/>
          <p:cNvPicPr preferRelativeResize="0"/>
          <p:nvPr/>
        </p:nvPicPr>
        <p:blipFill rotWithShape="1">
          <a:blip r:embed="rId3">
            <a:alphaModFix/>
          </a:blip>
          <a:srcRect b="0" l="0" r="0" t="0"/>
          <a:stretch/>
        </p:blipFill>
        <p:spPr>
          <a:xfrm>
            <a:off x="7401632" y="1597924"/>
            <a:ext cx="4762878" cy="47226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2" name="Google Shape;292;p31"/>
          <p:cNvSpPr txBox="1"/>
          <p:nvPr>
            <p:ph type="title"/>
          </p:nvPr>
        </p:nvSpPr>
        <p:spPr>
          <a:xfrm>
            <a:off x="1090940" y="847071"/>
            <a:ext cx="10529560" cy="147579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O(n)</a:t>
            </a:r>
            <a:endParaRPr/>
          </a:p>
        </p:txBody>
      </p:sp>
      <p:cxnSp>
        <p:nvCxnSpPr>
          <p:cNvPr id="293" name="Google Shape;293;p31"/>
          <p:cNvCxnSpPr/>
          <p:nvPr/>
        </p:nvCxnSpPr>
        <p:spPr>
          <a:xfrm>
            <a:off x="0" y="1185255"/>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294" name="Google Shape;294;p31"/>
          <p:cNvSpPr txBox="1"/>
          <p:nvPr>
            <p:ph idx="1" type="body"/>
          </p:nvPr>
        </p:nvSpPr>
        <p:spPr>
          <a:xfrm>
            <a:off x="616415" y="2455816"/>
            <a:ext cx="7340716" cy="383068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When the running time of a program is linear, it is generally the case that a small amount of processing is done on each input element.</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This is the optimal situation for an algorithm that must process n inputs.</a:t>
            </a:r>
            <a:endParaRPr sz="2200"/>
          </a:p>
        </p:txBody>
      </p:sp>
      <p:pic>
        <p:nvPicPr>
          <p:cNvPr id="295" name="Google Shape;295;p31"/>
          <p:cNvPicPr preferRelativeResize="0"/>
          <p:nvPr/>
        </p:nvPicPr>
        <p:blipFill rotWithShape="1">
          <a:blip r:embed="rId3">
            <a:alphaModFix/>
          </a:blip>
          <a:srcRect b="0" l="0" r="0" t="0"/>
          <a:stretch/>
        </p:blipFill>
        <p:spPr>
          <a:xfrm>
            <a:off x="7794172" y="2455816"/>
            <a:ext cx="4237630" cy="35518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1088136" y="527404"/>
            <a:ext cx="10416332" cy="84395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Course Outline</a:t>
            </a:r>
            <a:endParaRPr/>
          </a:p>
        </p:txBody>
      </p:sp>
      <p:sp>
        <p:nvSpPr>
          <p:cNvPr id="96" name="Google Shape;96;p14"/>
          <p:cNvSpPr txBox="1"/>
          <p:nvPr>
            <p:ph idx="1" type="body"/>
          </p:nvPr>
        </p:nvSpPr>
        <p:spPr>
          <a:xfrm>
            <a:off x="1088136" y="1521256"/>
            <a:ext cx="10416332" cy="5120266"/>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200"/>
              <a:buNone/>
            </a:pPr>
            <a:r>
              <a:rPr lang="en-US" sz="2200"/>
              <a:t>1. Principles of Analyzing Algorithm and Problems: Space and Time Complexity </a:t>
            </a:r>
            <a:endParaRPr/>
          </a:p>
          <a:p>
            <a:pPr indent="0" lvl="0" marL="0" rtl="0" algn="l">
              <a:lnSpc>
                <a:spcPct val="130000"/>
              </a:lnSpc>
              <a:spcBef>
                <a:spcPts val="1000"/>
              </a:spcBef>
              <a:spcAft>
                <a:spcPts val="0"/>
              </a:spcAft>
              <a:buClr>
                <a:schemeClr val="dk1"/>
              </a:buClr>
              <a:buSzPts val="2200"/>
              <a:buNone/>
            </a:pPr>
            <a:r>
              <a:rPr lang="en-US" sz="2200"/>
              <a:t>2. Review of Abstract Data Types: Stack and Queue</a:t>
            </a:r>
            <a:endParaRPr/>
          </a:p>
          <a:p>
            <a:pPr indent="0" lvl="0" marL="0" rtl="0" algn="l">
              <a:lnSpc>
                <a:spcPct val="130000"/>
              </a:lnSpc>
              <a:spcBef>
                <a:spcPts val="1000"/>
              </a:spcBef>
              <a:spcAft>
                <a:spcPts val="0"/>
              </a:spcAft>
              <a:buClr>
                <a:schemeClr val="dk1"/>
              </a:buClr>
              <a:buSzPts val="2200"/>
              <a:buNone/>
            </a:pPr>
            <a:r>
              <a:rPr lang="en-US" sz="2200"/>
              <a:t>3. Sorting, Selection and Sequencing: Merge sort, Binary search, Job sequencing with deadlines.</a:t>
            </a:r>
            <a:endParaRPr/>
          </a:p>
          <a:p>
            <a:pPr indent="0" lvl="0" marL="0" rtl="0" algn="l">
              <a:lnSpc>
                <a:spcPct val="130000"/>
              </a:lnSpc>
              <a:spcBef>
                <a:spcPts val="1000"/>
              </a:spcBef>
              <a:spcAft>
                <a:spcPts val="0"/>
              </a:spcAft>
              <a:buClr>
                <a:schemeClr val="dk1"/>
              </a:buClr>
              <a:buSzPts val="2200"/>
              <a:buNone/>
            </a:pPr>
            <a:r>
              <a:rPr lang="en-US" sz="2200"/>
              <a:t>4. Dynamic Programming: Knapsack Problem</a:t>
            </a:r>
            <a:endParaRPr/>
          </a:p>
          <a:p>
            <a:pPr indent="0" lvl="0" marL="0" rtl="0" algn="l">
              <a:lnSpc>
                <a:spcPct val="130000"/>
              </a:lnSpc>
              <a:spcBef>
                <a:spcPts val="1000"/>
              </a:spcBef>
              <a:spcAft>
                <a:spcPts val="0"/>
              </a:spcAft>
              <a:buClr>
                <a:schemeClr val="dk1"/>
              </a:buClr>
              <a:buSzPts val="2200"/>
              <a:buNone/>
            </a:pPr>
            <a:r>
              <a:rPr lang="en-US" sz="2200"/>
              <a:t>5. Graph Traversal and search techniques: Breadth first search, Depth first search.</a:t>
            </a:r>
            <a:endParaRPr/>
          </a:p>
          <a:p>
            <a:pPr indent="0" lvl="0" marL="0" rtl="0" algn="l">
              <a:lnSpc>
                <a:spcPct val="130000"/>
              </a:lnSpc>
              <a:spcBef>
                <a:spcPts val="1000"/>
              </a:spcBef>
              <a:spcAft>
                <a:spcPts val="0"/>
              </a:spcAft>
              <a:buClr>
                <a:schemeClr val="dk1"/>
              </a:buClr>
              <a:buSzPts val="2200"/>
              <a:buNone/>
            </a:pPr>
            <a:r>
              <a:rPr lang="en-US" sz="2200"/>
              <a:t>6. Backtracking:  The 8-queens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1" name="Google Shape;301;p32"/>
          <p:cNvSpPr txBox="1"/>
          <p:nvPr>
            <p:ph type="title"/>
          </p:nvPr>
        </p:nvSpPr>
        <p:spPr>
          <a:xfrm>
            <a:off x="1090940" y="790205"/>
            <a:ext cx="10529560" cy="91851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Log n</a:t>
            </a:r>
            <a:endParaRPr sz="4000"/>
          </a:p>
        </p:txBody>
      </p:sp>
      <p:cxnSp>
        <p:nvCxnSpPr>
          <p:cNvPr id="302" name="Google Shape;302;p32"/>
          <p:cNvCxnSpPr/>
          <p:nvPr/>
        </p:nvCxnSpPr>
        <p:spPr>
          <a:xfrm>
            <a:off x="0" y="1185255"/>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303" name="Google Shape;303;p32"/>
          <p:cNvSpPr txBox="1"/>
          <p:nvPr>
            <p:ph idx="1" type="body"/>
          </p:nvPr>
        </p:nvSpPr>
        <p:spPr>
          <a:xfrm>
            <a:off x="583269" y="1823146"/>
            <a:ext cx="7375811" cy="446335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200"/>
              <a:buFont typeface="Noto Sans Symbols"/>
              <a:buChar char="▪"/>
            </a:pPr>
            <a:r>
              <a:rPr lang="en-US" sz="2200"/>
              <a:t>When the running time of a program is logarithmic, the program gets slightly slower as n grows. </a:t>
            </a:r>
            <a:endParaRPr sz="2200"/>
          </a:p>
          <a:p>
            <a:pPr indent="-228600" lvl="0" marL="228600" rtl="0" algn="l">
              <a:lnSpc>
                <a:spcPct val="120000"/>
              </a:lnSpc>
              <a:spcBef>
                <a:spcPts val="1000"/>
              </a:spcBef>
              <a:spcAft>
                <a:spcPts val="0"/>
              </a:spcAft>
              <a:buClr>
                <a:schemeClr val="dk1"/>
              </a:buClr>
              <a:buSzPts val="2200"/>
              <a:buFont typeface="Noto Sans Symbols"/>
              <a:buChar char="▪"/>
            </a:pPr>
            <a:r>
              <a:rPr lang="en-US" sz="2200"/>
              <a:t>This running time commonly occurs in programs that solve a big problem by transforming it into a smaller problem, cutting the size by some constant fraction.</a:t>
            </a:r>
            <a:endParaRPr/>
          </a:p>
          <a:p>
            <a:pPr indent="-228600" lvl="0" marL="228600" rtl="0" algn="l">
              <a:lnSpc>
                <a:spcPct val="120000"/>
              </a:lnSpc>
              <a:spcBef>
                <a:spcPts val="1000"/>
              </a:spcBef>
              <a:spcAft>
                <a:spcPts val="0"/>
              </a:spcAft>
              <a:buClr>
                <a:schemeClr val="dk1"/>
              </a:buClr>
              <a:buSzPts val="2200"/>
              <a:buFont typeface="Noto Sans Symbols"/>
              <a:buChar char="▪"/>
            </a:pPr>
            <a:r>
              <a:rPr lang="en-US" sz="2200"/>
              <a:t>When n is a million, log n is a doubled. Whenever n doubles, log n increases by a constant, but log n does not double until n increases to npow(2). </a:t>
            </a:r>
            <a:endParaRPr sz="2200"/>
          </a:p>
        </p:txBody>
      </p:sp>
      <p:pic>
        <p:nvPicPr>
          <p:cNvPr descr="Chart, line chart&#10;&#10;Description automatically generated" id="304" name="Google Shape;304;p32"/>
          <p:cNvPicPr preferRelativeResize="0"/>
          <p:nvPr/>
        </p:nvPicPr>
        <p:blipFill rotWithShape="1">
          <a:blip r:embed="rId3">
            <a:alphaModFix/>
          </a:blip>
          <a:srcRect b="0" l="0" r="0" t="0"/>
          <a:stretch/>
        </p:blipFill>
        <p:spPr>
          <a:xfrm>
            <a:off x="7854288" y="2258412"/>
            <a:ext cx="4248515" cy="37611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0" name="Google Shape;310;p33"/>
          <p:cNvSpPr txBox="1"/>
          <p:nvPr>
            <p:ph type="title"/>
          </p:nvPr>
        </p:nvSpPr>
        <p:spPr>
          <a:xfrm>
            <a:off x="1113950" y="693809"/>
            <a:ext cx="4147804" cy="756996"/>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nlog(n)</a:t>
            </a:r>
            <a:endParaRPr/>
          </a:p>
        </p:txBody>
      </p:sp>
      <p:cxnSp>
        <p:nvCxnSpPr>
          <p:cNvPr id="311" name="Google Shape;311;p33"/>
          <p:cNvCxnSpPr/>
          <p:nvPr/>
        </p:nvCxnSpPr>
        <p:spPr>
          <a:xfrm>
            <a:off x="-12800" y="1186344"/>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312" name="Google Shape;312;p33"/>
          <p:cNvSpPr txBox="1"/>
          <p:nvPr>
            <p:ph idx="1" type="body"/>
          </p:nvPr>
        </p:nvSpPr>
        <p:spPr>
          <a:xfrm>
            <a:off x="391054" y="2203920"/>
            <a:ext cx="6318607" cy="396687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200"/>
              <a:buFont typeface="Noto Sans Symbols"/>
              <a:buChar char="▪"/>
            </a:pPr>
            <a:r>
              <a:rPr lang="en-US" sz="2200"/>
              <a:t>This running time arises for algorithms that solve a problem by breaking it up into smaller sub-problems, solving then independently, and then combining the solutions. </a:t>
            </a:r>
            <a:endParaRPr sz="2200"/>
          </a:p>
          <a:p>
            <a:pPr indent="-228600" lvl="0" marL="228600" rtl="0" algn="l">
              <a:lnSpc>
                <a:spcPct val="120000"/>
              </a:lnSpc>
              <a:spcBef>
                <a:spcPts val="1000"/>
              </a:spcBef>
              <a:spcAft>
                <a:spcPts val="0"/>
              </a:spcAft>
              <a:buClr>
                <a:schemeClr val="dk1"/>
              </a:buClr>
              <a:buSzPts val="2200"/>
              <a:buFont typeface="Noto Sans Symbols"/>
              <a:buChar char="▪"/>
            </a:pPr>
            <a:r>
              <a:rPr lang="en-US" sz="2200"/>
              <a:t>When n doubles, the running time more than doubles.</a:t>
            </a:r>
            <a:endParaRPr/>
          </a:p>
        </p:txBody>
      </p:sp>
      <p:pic>
        <p:nvPicPr>
          <p:cNvPr descr="Chart, line chart&#10;&#10;Description automatically generated" id="313" name="Google Shape;313;p33"/>
          <p:cNvPicPr preferRelativeResize="0"/>
          <p:nvPr/>
        </p:nvPicPr>
        <p:blipFill rotWithShape="1">
          <a:blip r:embed="rId3">
            <a:alphaModFix/>
          </a:blip>
          <a:srcRect b="0" l="0" r="0" t="0"/>
          <a:stretch/>
        </p:blipFill>
        <p:spPr>
          <a:xfrm>
            <a:off x="6698776" y="2655627"/>
            <a:ext cx="5492377" cy="30087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9" name="Google Shape;319;p34"/>
          <p:cNvSpPr txBox="1"/>
          <p:nvPr>
            <p:ph type="title"/>
          </p:nvPr>
        </p:nvSpPr>
        <p:spPr>
          <a:xfrm>
            <a:off x="1113950" y="853033"/>
            <a:ext cx="4147804" cy="1029951"/>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n^2</a:t>
            </a:r>
            <a:endParaRPr/>
          </a:p>
        </p:txBody>
      </p:sp>
      <p:cxnSp>
        <p:nvCxnSpPr>
          <p:cNvPr id="320" name="Google Shape;320;p34"/>
          <p:cNvCxnSpPr/>
          <p:nvPr/>
        </p:nvCxnSpPr>
        <p:spPr>
          <a:xfrm>
            <a:off x="-12800" y="1186344"/>
            <a:ext cx="804195" cy="0"/>
          </a:xfrm>
          <a:prstGeom prst="straightConnector1">
            <a:avLst/>
          </a:prstGeom>
          <a:noFill/>
          <a:ln cap="flat" cmpd="sng" w="85725">
            <a:solidFill>
              <a:schemeClr val="dk1"/>
            </a:solidFill>
            <a:prstDash val="solid"/>
            <a:miter lim="800000"/>
            <a:headEnd len="sm" w="sm" type="none"/>
            <a:tailEnd len="sm" w="sm" type="none"/>
          </a:ln>
        </p:spPr>
      </p:cxnSp>
      <p:sp>
        <p:nvSpPr>
          <p:cNvPr id="321" name="Google Shape;321;p34"/>
          <p:cNvSpPr txBox="1"/>
          <p:nvPr>
            <p:ph idx="1" type="body"/>
          </p:nvPr>
        </p:nvSpPr>
        <p:spPr>
          <a:xfrm>
            <a:off x="388129" y="1999203"/>
            <a:ext cx="6446798" cy="417159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200"/>
              <a:buFont typeface="Noto Sans Symbols"/>
              <a:buChar char="▪"/>
            </a:pPr>
            <a:r>
              <a:rPr lang="en-US" sz="2200"/>
              <a:t>When the running time of an algorithm is quadratic, it is practical for use only on relatively small problems. </a:t>
            </a:r>
            <a:endParaRPr sz="2200"/>
          </a:p>
          <a:p>
            <a:pPr indent="-228600" lvl="0" marL="228600" rtl="0" algn="l">
              <a:lnSpc>
                <a:spcPct val="120000"/>
              </a:lnSpc>
              <a:spcBef>
                <a:spcPts val="1000"/>
              </a:spcBef>
              <a:spcAft>
                <a:spcPts val="0"/>
              </a:spcAft>
              <a:buClr>
                <a:schemeClr val="dk1"/>
              </a:buClr>
              <a:buSzPts val="2200"/>
              <a:buFont typeface="Noto Sans Symbols"/>
              <a:buChar char="▪"/>
            </a:pPr>
            <a:r>
              <a:rPr lang="en-US" sz="2200"/>
              <a:t>Quadratic running times typically arise in algorithms that process all pairs of data items (perhaps in a double nested loop) whenever n doubles, the running time increases four fold.</a:t>
            </a:r>
            <a:endParaRPr sz="2200"/>
          </a:p>
        </p:txBody>
      </p:sp>
      <p:pic>
        <p:nvPicPr>
          <p:cNvPr descr="Chart, line chart&#10;&#10;Description automatically generated" id="322" name="Google Shape;322;p34"/>
          <p:cNvPicPr preferRelativeResize="0"/>
          <p:nvPr/>
        </p:nvPicPr>
        <p:blipFill rotWithShape="1">
          <a:blip r:embed="rId3">
            <a:alphaModFix/>
          </a:blip>
          <a:srcRect b="0" l="0" r="0" t="0"/>
          <a:stretch/>
        </p:blipFill>
        <p:spPr>
          <a:xfrm>
            <a:off x="6701376" y="1495079"/>
            <a:ext cx="5492377" cy="44158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1088136" y="419685"/>
            <a:ext cx="9922764" cy="95894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2^n</a:t>
            </a:r>
            <a:endParaRPr/>
          </a:p>
        </p:txBody>
      </p:sp>
      <p:sp>
        <p:nvSpPr>
          <p:cNvPr id="328" name="Google Shape;328;p35"/>
          <p:cNvSpPr txBox="1"/>
          <p:nvPr>
            <p:ph idx="1" type="body"/>
          </p:nvPr>
        </p:nvSpPr>
        <p:spPr>
          <a:xfrm>
            <a:off x="587393" y="1051617"/>
            <a:ext cx="11332045" cy="523488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Char char="-"/>
            </a:pPr>
            <a:r>
              <a:rPr lang="en-US" sz="2200"/>
              <a:t>Few algorithms with exponential running time are likely to be appropriate for practical use, such algorithms arise naturally as “brute–force” solutions to problems. </a:t>
            </a:r>
            <a:endParaRPr/>
          </a:p>
          <a:p>
            <a:pPr indent="-228600" lvl="0" marL="228600" rtl="0" algn="l">
              <a:lnSpc>
                <a:spcPct val="130000"/>
              </a:lnSpc>
              <a:spcBef>
                <a:spcPts val="1000"/>
              </a:spcBef>
              <a:spcAft>
                <a:spcPts val="0"/>
              </a:spcAft>
              <a:buClr>
                <a:schemeClr val="dk1"/>
              </a:buClr>
              <a:buSzPts val="2200"/>
              <a:buChar char="-"/>
            </a:pPr>
            <a:r>
              <a:rPr lang="en-US" sz="2200"/>
              <a:t>Whenever n doubles, the running time squares.</a:t>
            </a:r>
            <a:endParaRPr/>
          </a:p>
          <a:p>
            <a:pPr indent="-88900" lvl="0" marL="228600" rtl="0" algn="l">
              <a:lnSpc>
                <a:spcPct val="130000"/>
              </a:lnSpc>
              <a:spcBef>
                <a:spcPts val="1000"/>
              </a:spcBef>
              <a:spcAft>
                <a:spcPts val="0"/>
              </a:spcAft>
              <a:buClr>
                <a:schemeClr val="dk1"/>
              </a:buClr>
              <a:buSzPts val="2200"/>
              <a:buNone/>
            </a:pPr>
            <a:r>
              <a:t/>
            </a:r>
            <a:endParaRPr sz="2200"/>
          </a:p>
        </p:txBody>
      </p:sp>
      <p:pic>
        <p:nvPicPr>
          <p:cNvPr descr="Chart&#10;&#10;Description automatically generated" id="329" name="Google Shape;329;p35"/>
          <p:cNvPicPr preferRelativeResize="0"/>
          <p:nvPr/>
        </p:nvPicPr>
        <p:blipFill rotWithShape="1">
          <a:blip r:embed="rId3">
            <a:alphaModFix/>
          </a:blip>
          <a:srcRect b="0" l="0" r="0" t="0"/>
          <a:stretch/>
        </p:blipFill>
        <p:spPr>
          <a:xfrm>
            <a:off x="3903451" y="2493570"/>
            <a:ext cx="6321863" cy="43589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descr="Diagram, schematic&#10;&#10;Description automatically generated" id="334" name="Google Shape;334;p36"/>
          <p:cNvPicPr preferRelativeResize="0"/>
          <p:nvPr/>
        </p:nvPicPr>
        <p:blipFill rotWithShape="1">
          <a:blip r:embed="rId3">
            <a:alphaModFix/>
          </a:blip>
          <a:srcRect b="0" l="0" r="0" t="0"/>
          <a:stretch/>
        </p:blipFill>
        <p:spPr>
          <a:xfrm>
            <a:off x="993494" y="223661"/>
            <a:ext cx="6622921" cy="6641891"/>
          </a:xfrm>
          <a:prstGeom prst="rect">
            <a:avLst/>
          </a:prstGeom>
          <a:noFill/>
          <a:ln>
            <a:noFill/>
          </a:ln>
        </p:spPr>
      </p:pic>
      <p:pic>
        <p:nvPicPr>
          <p:cNvPr id="335" name="Google Shape;335;p36"/>
          <p:cNvPicPr preferRelativeResize="0"/>
          <p:nvPr/>
        </p:nvPicPr>
        <p:blipFill rotWithShape="1">
          <a:blip r:embed="rId4">
            <a:alphaModFix/>
          </a:blip>
          <a:srcRect b="0" l="0" r="0" t="0"/>
          <a:stretch/>
        </p:blipFill>
        <p:spPr>
          <a:xfrm>
            <a:off x="8252360" y="2510331"/>
            <a:ext cx="3584617" cy="275569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Table&#10;&#10;Description automatically generated" id="340" name="Google Shape;340;p37"/>
          <p:cNvPicPr preferRelativeResize="0"/>
          <p:nvPr>
            <p:ph idx="1" type="body"/>
          </p:nvPr>
        </p:nvPicPr>
        <p:blipFill rotWithShape="1">
          <a:blip r:embed="rId3">
            <a:alphaModFix/>
          </a:blip>
          <a:srcRect b="0" l="0" r="0" t="0"/>
          <a:stretch/>
        </p:blipFill>
        <p:spPr>
          <a:xfrm>
            <a:off x="751421" y="1004203"/>
            <a:ext cx="11250733" cy="54851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1088136" y="765125"/>
            <a:ext cx="9922764" cy="86750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Complexity of Algorithms</a:t>
            </a:r>
            <a:endParaRPr/>
          </a:p>
        </p:txBody>
      </p:sp>
      <p:sp>
        <p:nvSpPr>
          <p:cNvPr id="346" name="Google Shape;346;p38"/>
          <p:cNvSpPr txBox="1"/>
          <p:nvPr>
            <p:ph idx="1" type="body"/>
          </p:nvPr>
        </p:nvSpPr>
        <p:spPr>
          <a:xfrm>
            <a:off x="739794" y="1718436"/>
            <a:ext cx="10972146" cy="4568064"/>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Char char="-"/>
            </a:pPr>
            <a:r>
              <a:rPr lang="en-US" sz="2200"/>
              <a:t>The complexity of algorithm</a:t>
            </a:r>
            <a:r>
              <a:rPr b="1" lang="en-US" sz="2200"/>
              <a:t> M is defined by the function f(n),</a:t>
            </a:r>
            <a:r>
              <a:rPr lang="en-US" sz="2200"/>
              <a:t> which characterizes the algorithm's performance in terms of its</a:t>
            </a:r>
            <a:r>
              <a:rPr b="1" lang="en-US" sz="2200"/>
              <a:t> execution time and storage </a:t>
            </a:r>
            <a:r>
              <a:rPr lang="en-US" sz="2200"/>
              <a:t>space needs relative to the input data size 'n.'</a:t>
            </a:r>
            <a:endParaRPr sz="2200"/>
          </a:p>
          <a:p>
            <a:pPr indent="-228600" lvl="0" marL="228600" rtl="0" algn="l">
              <a:lnSpc>
                <a:spcPct val="130000"/>
              </a:lnSpc>
              <a:spcBef>
                <a:spcPts val="1000"/>
              </a:spcBef>
              <a:spcAft>
                <a:spcPts val="0"/>
              </a:spcAft>
              <a:buClr>
                <a:schemeClr val="dk1"/>
              </a:buClr>
              <a:buSzPts val="2200"/>
              <a:buChar char="-"/>
            </a:pPr>
            <a:r>
              <a:rPr lang="en-US" sz="2200"/>
              <a:t>Typically, the storage space required by an algorithm is </a:t>
            </a:r>
            <a:r>
              <a:rPr b="1" lang="en-US" sz="2200"/>
              <a:t>directly proportional </a:t>
            </a:r>
            <a:r>
              <a:rPr lang="en-US" sz="2200"/>
              <a:t>to the size 'n' of the input data.</a:t>
            </a:r>
            <a:endParaRPr sz="2200"/>
          </a:p>
          <a:p>
            <a:pPr indent="-228600" lvl="0" marL="228600" rtl="0" algn="l">
              <a:lnSpc>
                <a:spcPct val="130000"/>
              </a:lnSpc>
              <a:spcBef>
                <a:spcPts val="1000"/>
              </a:spcBef>
              <a:spcAft>
                <a:spcPts val="0"/>
              </a:spcAft>
              <a:buClr>
                <a:schemeClr val="dk1"/>
              </a:buClr>
              <a:buSzPts val="2200"/>
              <a:buChar char="-"/>
            </a:pPr>
            <a:r>
              <a:rPr lang="en-US" sz="2200"/>
              <a:t>It's important to note that the function f(n), which quantifies the algorithm's running time, relies not only on the </a:t>
            </a:r>
            <a:r>
              <a:rPr b="1" lang="en-US" sz="2200"/>
              <a:t>input data size 'n' </a:t>
            </a:r>
            <a:r>
              <a:rPr lang="en-US" sz="2200"/>
              <a:t>but also on the specific characteristics of the data being processed.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1088136" y="680813"/>
            <a:ext cx="10468674" cy="1032646"/>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Arial"/>
              <a:buNone/>
            </a:pPr>
            <a:r>
              <a:rPr lang="en-US" sz="3600"/>
              <a:t>The complexity function f(n) for certain cases are: </a:t>
            </a:r>
            <a:endParaRPr sz="3600"/>
          </a:p>
        </p:txBody>
      </p:sp>
      <p:sp>
        <p:nvSpPr>
          <p:cNvPr id="352" name="Google Shape;352;p39"/>
          <p:cNvSpPr txBox="1"/>
          <p:nvPr>
            <p:ph idx="1" type="body"/>
          </p:nvPr>
        </p:nvSpPr>
        <p:spPr>
          <a:xfrm>
            <a:off x="1088136" y="2117958"/>
            <a:ext cx="10472319" cy="416854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Best Case (Infrequently Utilized):</a:t>
            </a:r>
            <a:r>
              <a:rPr lang="en-US" sz="2000"/>
              <a:t> This refers to the minimal conceivable value of f(n) and is referred to as the "best case."</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Average Case (Seldom Employed): </a:t>
            </a:r>
            <a:r>
              <a:rPr lang="en-US" sz="2000"/>
              <a:t>This pertains to the anticipated value of f(n) and is known as the "average case."</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Worst Case (Most Commonly Employed): </a:t>
            </a:r>
            <a:r>
              <a:rPr lang="en-US" sz="2000"/>
              <a:t>This signifies the maximum value of f(n) achievable for any conceivable input and is commonly referred to as the "worst case."</a:t>
            </a:r>
            <a:endParaRPr sz="2000"/>
          </a:p>
          <a:p>
            <a:pPr indent="-228600" lvl="0" marL="228600" rtl="0" algn="l">
              <a:lnSpc>
                <a:spcPct val="130000"/>
              </a:lnSpc>
              <a:spcBef>
                <a:spcPts val="1000"/>
              </a:spcBef>
              <a:spcAft>
                <a:spcPts val="0"/>
              </a:spcAft>
              <a:buClr>
                <a:schemeClr val="dk1"/>
              </a:buClr>
              <a:buSzPts val="2000"/>
              <a:buFont typeface="Noto Sans Symbols"/>
              <a:buChar char="▪"/>
            </a:pPr>
            <a:r>
              <a:rPr lang="en-US" sz="2000"/>
              <a:t>The domain within computer science that delves into the efficiency of algorithms is formally recognized as the "analysis of algorithms."</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1088136" y="714931"/>
            <a:ext cx="9922764" cy="100990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Best Case:</a:t>
            </a:r>
            <a:endParaRPr/>
          </a:p>
        </p:txBody>
      </p:sp>
      <p:sp>
        <p:nvSpPr>
          <p:cNvPr id="358" name="Google Shape;358;p40"/>
          <p:cNvSpPr txBox="1"/>
          <p:nvPr>
            <p:ph idx="1" type="body"/>
          </p:nvPr>
        </p:nvSpPr>
        <p:spPr>
          <a:xfrm>
            <a:off x="912290" y="1960921"/>
            <a:ext cx="10958302" cy="468704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This denotes the specific input conditions under which an algorithm exhibits its </a:t>
            </a:r>
            <a:r>
              <a:rPr b="1" lang="en-US" sz="2200"/>
              <a:t>most efficient performance,</a:t>
            </a:r>
            <a:r>
              <a:rPr lang="en-US" sz="2200"/>
              <a:t> resulting in the shortest possible execution time.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The best case provides a lower bound for the algorithm's time complexity.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For instance, in the case of a linear search, the best case occurs when the sought-after data is found at the very beginning of a large dataset.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1088136" y="794543"/>
            <a:ext cx="9922764" cy="714199"/>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Worst Case</a:t>
            </a:r>
            <a:endParaRPr/>
          </a:p>
        </p:txBody>
      </p:sp>
      <p:sp>
        <p:nvSpPr>
          <p:cNvPr id="364" name="Google Shape;364;p41"/>
          <p:cNvSpPr txBox="1"/>
          <p:nvPr>
            <p:ph idx="1" type="body"/>
          </p:nvPr>
        </p:nvSpPr>
        <p:spPr>
          <a:xfrm>
            <a:off x="912290" y="1722086"/>
            <a:ext cx="10958302" cy="492587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This characterizes the input scenarios in which an</a:t>
            </a:r>
            <a:r>
              <a:rPr b="1" lang="en-US" sz="2200"/>
              <a:t> algorithm experiences its most time</a:t>
            </a:r>
            <a:r>
              <a:rPr lang="en-US" sz="2200"/>
              <a:t>-</a:t>
            </a:r>
            <a:r>
              <a:rPr b="1" lang="en-US" sz="2200"/>
              <a:t>consuming </a:t>
            </a:r>
            <a:r>
              <a:rPr lang="en-US" sz="2200"/>
              <a:t>execution, resulting in the longest possible time.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The worst case offers an upper bound for the algorithm's time complexity.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As an illustration, in linear search, the worst case transpires when the desired data is entirely absent from the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Chapter 1: Principles of Analyzing Algorithms and Problems</a:t>
            </a:r>
            <a:endParaRPr/>
          </a:p>
        </p:txBody>
      </p:sp>
      <p:grpSp>
        <p:nvGrpSpPr>
          <p:cNvPr id="102" name="Google Shape;102;p15"/>
          <p:cNvGrpSpPr/>
          <p:nvPr/>
        </p:nvGrpSpPr>
        <p:grpSpPr>
          <a:xfrm>
            <a:off x="1199967" y="2756805"/>
            <a:ext cx="9699101" cy="3220666"/>
            <a:chOff x="111831" y="309027"/>
            <a:chExt cx="9699101" cy="3220666"/>
          </a:xfrm>
        </p:grpSpPr>
        <p:sp>
          <p:nvSpPr>
            <p:cNvPr id="103" name="Google Shape;103;p15"/>
            <p:cNvSpPr/>
            <p:nvPr/>
          </p:nvSpPr>
          <p:spPr>
            <a:xfrm>
              <a:off x="111831" y="309027"/>
              <a:ext cx="1284041" cy="1284041"/>
            </a:xfrm>
            <a:prstGeom prst="ellipse">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381479" y="578676"/>
              <a:ext cx="744744" cy="744744"/>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1671024" y="309027"/>
              <a:ext cx="3026670" cy="12840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1671024" y="309027"/>
              <a:ext cx="3026670" cy="12840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1. Introduction to Algorithms</a:t>
              </a:r>
              <a:endParaRPr/>
            </a:p>
          </p:txBody>
        </p:sp>
        <p:sp>
          <p:nvSpPr>
            <p:cNvPr id="107" name="Google Shape;107;p15"/>
            <p:cNvSpPr/>
            <p:nvPr/>
          </p:nvSpPr>
          <p:spPr>
            <a:xfrm>
              <a:off x="5225069" y="309027"/>
              <a:ext cx="1284041" cy="1284041"/>
            </a:xfrm>
            <a:prstGeom prst="ellipse">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5494717" y="578676"/>
              <a:ext cx="744744" cy="744744"/>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6784262" y="309027"/>
              <a:ext cx="3026670" cy="12840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784262" y="309027"/>
              <a:ext cx="3026670" cy="12840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2. Algorithm Specification</a:t>
              </a:r>
              <a:endParaRPr/>
            </a:p>
          </p:txBody>
        </p:sp>
        <p:sp>
          <p:nvSpPr>
            <p:cNvPr id="111" name="Google Shape;111;p15"/>
            <p:cNvSpPr/>
            <p:nvPr/>
          </p:nvSpPr>
          <p:spPr>
            <a:xfrm>
              <a:off x="111831" y="2245652"/>
              <a:ext cx="1284041" cy="1284041"/>
            </a:xfrm>
            <a:prstGeom prst="ellipse">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81479" y="2515301"/>
              <a:ext cx="744744" cy="744744"/>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1671024" y="2245652"/>
              <a:ext cx="3026670" cy="12840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1671024" y="2245652"/>
              <a:ext cx="3026670" cy="12840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3. Performance Analysis (Space and Time Complexity)</a:t>
              </a:r>
              <a:endParaRPr/>
            </a:p>
          </p:txBody>
        </p:sp>
        <p:sp>
          <p:nvSpPr>
            <p:cNvPr id="115" name="Google Shape;115;p15"/>
            <p:cNvSpPr/>
            <p:nvPr/>
          </p:nvSpPr>
          <p:spPr>
            <a:xfrm>
              <a:off x="5225069" y="2245652"/>
              <a:ext cx="1284041" cy="1284041"/>
            </a:xfrm>
            <a:prstGeom prst="ellipse">
              <a:avLst/>
            </a:prstGeom>
            <a:solidFill>
              <a:srgbClr val="F6CC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5494717" y="2515301"/>
              <a:ext cx="744744" cy="744744"/>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6784262" y="2245652"/>
              <a:ext cx="3026670" cy="128404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txBox="1"/>
            <p:nvPr/>
          </p:nvSpPr>
          <p:spPr>
            <a:xfrm>
              <a:off x="6784262" y="2245652"/>
              <a:ext cx="3026670" cy="128404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4. Randomized Algorithms</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title"/>
          </p:nvPr>
        </p:nvSpPr>
        <p:spPr>
          <a:xfrm>
            <a:off x="1088136" y="794543"/>
            <a:ext cx="9922764" cy="714199"/>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Average Case</a:t>
            </a:r>
            <a:endParaRPr/>
          </a:p>
        </p:txBody>
      </p:sp>
      <p:sp>
        <p:nvSpPr>
          <p:cNvPr id="370" name="Google Shape;370;p42"/>
          <p:cNvSpPr txBox="1"/>
          <p:nvPr>
            <p:ph idx="1" type="body"/>
          </p:nvPr>
        </p:nvSpPr>
        <p:spPr>
          <a:xfrm>
            <a:off x="912290" y="1722086"/>
            <a:ext cx="10958302" cy="492587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In the average case, we consider a </a:t>
            </a:r>
            <a:r>
              <a:rPr b="1" lang="en-US" sz="2200"/>
              <a:t>spectrum of random input conditions</a:t>
            </a:r>
            <a:r>
              <a:rPr lang="en-US" sz="2200"/>
              <a:t> and calculate the algorithm's execution time for each of these conditions.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Subsequently, we determine the average by summing up the execution times for all random inputs and dividing it by the total number of inputs.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This provides us with a </a:t>
            </a:r>
            <a:r>
              <a:rPr b="1" lang="en-US" sz="2200"/>
              <a:t>realistic </a:t>
            </a:r>
            <a:r>
              <a:rPr lang="en-US" sz="2200"/>
              <a:t>estimate of the algorithm's expected performance under typical, random scenarios. </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The formula for average case computation is as follows:</a:t>
            </a:r>
            <a:endParaRPr sz="2200"/>
          </a:p>
          <a:p>
            <a:pPr indent="-228599" lvl="1" marL="502919" rtl="0" algn="l">
              <a:lnSpc>
                <a:spcPct val="130000"/>
              </a:lnSpc>
              <a:spcBef>
                <a:spcPts val="500"/>
              </a:spcBef>
              <a:spcAft>
                <a:spcPts val="0"/>
              </a:spcAft>
              <a:buClr>
                <a:schemeClr val="dk1"/>
              </a:buClr>
              <a:buSzPts val="2000"/>
              <a:buFont typeface="Noto Sans Symbols"/>
              <a:buChar char="▪"/>
            </a:pPr>
            <a:r>
              <a:rPr b="1" lang="en-US" sz="2000"/>
              <a:t>Average Case = (Sum of execution times for all random cases) / (Total number of cases)</a:t>
            </a:r>
            <a:endParaRPr b="1"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1088136" y="703559"/>
            <a:ext cx="9922764" cy="123153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Asymptotic Analysis</a:t>
            </a:r>
            <a:endParaRPr/>
          </a:p>
        </p:txBody>
      </p:sp>
      <p:sp>
        <p:nvSpPr>
          <p:cNvPr id="376" name="Google Shape;376;p43"/>
          <p:cNvSpPr txBox="1"/>
          <p:nvPr>
            <p:ph idx="1" type="body"/>
          </p:nvPr>
        </p:nvSpPr>
        <p:spPr>
          <a:xfrm>
            <a:off x="1088136" y="1876790"/>
            <a:ext cx="10723840" cy="465394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In</a:t>
            </a:r>
            <a:r>
              <a:rPr b="1" lang="en-US" sz="2000"/>
              <a:t> Asymptotic Analysis</a:t>
            </a:r>
            <a:r>
              <a:rPr lang="en-US" sz="2000"/>
              <a:t>, we evaluate the performance of an algorithm in terms of </a:t>
            </a:r>
            <a:r>
              <a:rPr b="1" lang="en-US" sz="2000"/>
              <a:t>input size.</a:t>
            </a:r>
            <a:endParaRPr/>
          </a:p>
          <a:p>
            <a:pPr indent="-228600" lvl="0" marL="228600" rtl="0" algn="l">
              <a:lnSpc>
                <a:spcPct val="130000"/>
              </a:lnSpc>
              <a:spcBef>
                <a:spcPts val="1000"/>
              </a:spcBef>
              <a:spcAft>
                <a:spcPts val="0"/>
              </a:spcAft>
              <a:buClr>
                <a:schemeClr val="dk1"/>
              </a:buClr>
              <a:buSzPts val="2000"/>
              <a:buFont typeface="Noto Sans Symbols"/>
              <a:buChar char="▪"/>
            </a:pPr>
            <a:r>
              <a:rPr b="1" i="1" lang="en-US" sz="2000"/>
              <a:t>We don’t measure the actual running time. We calculate, how the time (or space) taken by an algorithm increases with the input size. </a:t>
            </a:r>
            <a:endParaRPr/>
          </a:p>
          <a:p>
            <a:pPr indent="-228600" lvl="0" marL="228600" rtl="0" algn="l">
              <a:lnSpc>
                <a:spcPct val="130000"/>
              </a:lnSpc>
              <a:spcBef>
                <a:spcPts val="1000"/>
              </a:spcBef>
              <a:spcAft>
                <a:spcPts val="0"/>
              </a:spcAft>
              <a:buClr>
                <a:schemeClr val="dk1"/>
              </a:buClr>
              <a:buSzPts val="2000"/>
              <a:buFont typeface="Noto Sans Symbols"/>
              <a:buChar char="▪"/>
            </a:pPr>
            <a:r>
              <a:rPr b="1" lang="en-US" sz="2000"/>
              <a:t>For example,</a:t>
            </a:r>
            <a:r>
              <a:rPr lang="en-US" sz="2000"/>
              <a:t> let us consider the search problem (searching a given item) in a sorted array. </a:t>
            </a:r>
            <a:endParaRPr b="1" i="1" sz="2000"/>
          </a:p>
          <a:p>
            <a:pPr indent="-228600" lvl="0" marL="228600" rtl="0" algn="l">
              <a:lnSpc>
                <a:spcPct val="130000"/>
              </a:lnSpc>
              <a:spcBef>
                <a:spcPts val="1000"/>
              </a:spcBef>
              <a:spcAft>
                <a:spcPts val="0"/>
              </a:spcAft>
              <a:buClr>
                <a:schemeClr val="dk1"/>
              </a:buClr>
              <a:buSzPts val="2000"/>
              <a:buFont typeface="Noto Sans Symbols"/>
              <a:buChar char="▪"/>
            </a:pPr>
            <a:r>
              <a:rPr lang="en-US" sz="2000"/>
              <a:t>The solution to above search problem includes: </a:t>
            </a:r>
            <a:endParaRPr sz="2000"/>
          </a:p>
          <a:p>
            <a:pPr indent="-228599" lvl="1" marL="502919" rtl="0" algn="l">
              <a:lnSpc>
                <a:spcPct val="130000"/>
              </a:lnSpc>
              <a:spcBef>
                <a:spcPts val="500"/>
              </a:spcBef>
              <a:spcAft>
                <a:spcPts val="0"/>
              </a:spcAft>
              <a:buClr>
                <a:schemeClr val="dk1"/>
              </a:buClr>
              <a:buSzPts val="2000"/>
              <a:buFont typeface="Noto Sans Symbols"/>
              <a:buChar char="▪"/>
            </a:pPr>
            <a:r>
              <a:rPr b="1" i="1" lang="en-US" sz="2000"/>
              <a:t>Linear Search (order of growth is linear) </a:t>
            </a:r>
            <a:endParaRPr b="1" i="1"/>
          </a:p>
          <a:p>
            <a:pPr indent="-228599" lvl="1" marL="502919" rtl="0" algn="l">
              <a:lnSpc>
                <a:spcPct val="130000"/>
              </a:lnSpc>
              <a:spcBef>
                <a:spcPts val="500"/>
              </a:spcBef>
              <a:spcAft>
                <a:spcPts val="0"/>
              </a:spcAft>
              <a:buClr>
                <a:schemeClr val="dk1"/>
              </a:buClr>
              <a:buSzPts val="2000"/>
              <a:buFont typeface="Noto Sans Symbols"/>
              <a:buChar char="▪"/>
            </a:pPr>
            <a:r>
              <a:rPr b="1" i="1" lang="en-US" sz="2000"/>
              <a:t>Binary Search (order of growth is logarithmic).</a:t>
            </a:r>
            <a:endParaRPr b="1" i="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idx="1" type="body"/>
          </p:nvPr>
        </p:nvSpPr>
        <p:spPr>
          <a:xfrm>
            <a:off x="685365" y="269520"/>
            <a:ext cx="11310273" cy="638821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To understand how Asymptotic Analysis solves the problems mentioned above in analyzing algorithms,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let us say: </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We run the </a:t>
            </a:r>
            <a:r>
              <a:rPr b="1" lang="en-US" sz="2000"/>
              <a:t>Linear Search</a:t>
            </a:r>
            <a:r>
              <a:rPr lang="en-US" sz="2000"/>
              <a:t> on a fast computer A and </a:t>
            </a:r>
            <a:endParaRPr/>
          </a:p>
          <a:p>
            <a:pPr indent="-228599" lvl="1" marL="502919" rtl="0" algn="l">
              <a:lnSpc>
                <a:spcPct val="130000"/>
              </a:lnSpc>
              <a:spcBef>
                <a:spcPts val="500"/>
              </a:spcBef>
              <a:spcAft>
                <a:spcPts val="0"/>
              </a:spcAft>
              <a:buClr>
                <a:schemeClr val="dk1"/>
              </a:buClr>
              <a:buSzPts val="2000"/>
              <a:buFont typeface="Noto Sans Symbols"/>
              <a:buChar char="▪"/>
            </a:pPr>
            <a:r>
              <a:rPr b="1" lang="en-US" sz="2000"/>
              <a:t>Binary Search </a:t>
            </a:r>
            <a:r>
              <a:rPr lang="en-US" sz="2000"/>
              <a:t>on a slow computer B and </a:t>
            </a:r>
            <a:endParaRPr sz="2000"/>
          </a:p>
          <a:p>
            <a:pPr indent="-228599" lvl="1" marL="502919" rtl="0" algn="l">
              <a:lnSpc>
                <a:spcPct val="130000"/>
              </a:lnSpc>
              <a:spcBef>
                <a:spcPts val="500"/>
              </a:spcBef>
              <a:spcAft>
                <a:spcPts val="0"/>
              </a:spcAft>
              <a:buClr>
                <a:schemeClr val="dk1"/>
              </a:buClr>
              <a:buSzPts val="2000"/>
              <a:buFont typeface="Noto Sans Symbols"/>
              <a:buChar char="▪"/>
            </a:pPr>
            <a:r>
              <a:rPr lang="en-US" sz="2000"/>
              <a:t>pick the constant values for the two computers so that it tells us exactly how long it takes for the given machine to perform the search in seconds.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Let’s say the </a:t>
            </a:r>
            <a:r>
              <a:rPr b="1" lang="en-US" sz="2000"/>
              <a:t>constant for A</a:t>
            </a:r>
            <a:r>
              <a:rPr lang="en-US" sz="2000"/>
              <a:t> is 0.2 and the </a:t>
            </a:r>
            <a:r>
              <a:rPr b="1" lang="en-US" sz="2000"/>
              <a:t>constant for B</a:t>
            </a:r>
            <a:r>
              <a:rPr lang="en-US" sz="2000"/>
              <a:t> is 1000 which means that A is 5000 times more powerful than B.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For small values of input array size n, the fast computer may take less time.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But, after a certain value of input array size, the </a:t>
            </a:r>
            <a:r>
              <a:rPr b="1" lang="en-US" sz="2000"/>
              <a:t>Binary Searc</a:t>
            </a:r>
            <a:r>
              <a:rPr lang="en-US" sz="2000"/>
              <a:t>h will definitely start taking less time compared to the </a:t>
            </a:r>
            <a:r>
              <a:rPr b="1" lang="en-US" sz="2000"/>
              <a:t>Linear Search</a:t>
            </a:r>
            <a:r>
              <a:rPr lang="en-US" sz="2000"/>
              <a:t> even though the Binary Search is being run on a slow machine.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descr="Graphical user interface, application&#10;&#10;Description automatically generated" id="386" name="Google Shape;386;p45"/>
          <p:cNvPicPr preferRelativeResize="0"/>
          <p:nvPr>
            <p:ph idx="1" type="body"/>
          </p:nvPr>
        </p:nvPicPr>
        <p:blipFill rotWithShape="1">
          <a:blip r:embed="rId3">
            <a:alphaModFix/>
          </a:blip>
          <a:srcRect b="0" l="0" r="0" t="0"/>
          <a:stretch/>
        </p:blipFill>
        <p:spPr>
          <a:xfrm>
            <a:off x="2582051" y="991381"/>
            <a:ext cx="7228009" cy="44850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txBox="1"/>
          <p:nvPr>
            <p:ph idx="1" type="body"/>
          </p:nvPr>
        </p:nvSpPr>
        <p:spPr>
          <a:xfrm>
            <a:off x="696251" y="1356733"/>
            <a:ext cx="10881265" cy="5310767"/>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The reason is the order of growth of </a:t>
            </a:r>
            <a:r>
              <a:rPr b="1" lang="en-US" sz="2200"/>
              <a:t>Binary Search with respect to input size is logarithmic while the order of growth of Linear Search is linear. </a:t>
            </a:r>
            <a:endParaRPr b="1" sz="2200"/>
          </a:p>
          <a:p>
            <a:pPr indent="-228600" lvl="0" marL="228600" rtl="0" algn="l">
              <a:lnSpc>
                <a:spcPct val="130000"/>
              </a:lnSpc>
              <a:spcBef>
                <a:spcPts val="1000"/>
              </a:spcBef>
              <a:spcAft>
                <a:spcPts val="0"/>
              </a:spcAft>
              <a:buClr>
                <a:schemeClr val="dk1"/>
              </a:buClr>
              <a:buSzPts val="2200"/>
              <a:buFont typeface="Noto Sans Symbols"/>
              <a:buChar char="▪"/>
            </a:pPr>
            <a:r>
              <a:rPr lang="en-US" sz="2200"/>
              <a:t>So the machine-dependent constants can always be ignored after a certain value of input size.</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Running times for this example: </a:t>
            </a:r>
            <a:endParaRPr sz="2200"/>
          </a:p>
          <a:p>
            <a:pPr indent="-228600" lvl="1" marL="502919" rtl="0" algn="l">
              <a:lnSpc>
                <a:spcPct val="130000"/>
              </a:lnSpc>
              <a:spcBef>
                <a:spcPts val="500"/>
              </a:spcBef>
              <a:spcAft>
                <a:spcPts val="0"/>
              </a:spcAft>
              <a:buClr>
                <a:schemeClr val="dk1"/>
              </a:buClr>
              <a:buSzPts val="2200"/>
              <a:buFont typeface="Noto Sans Symbols"/>
              <a:buChar char="▪"/>
            </a:pPr>
            <a:r>
              <a:rPr b="1" i="1" lang="en-US" sz="2200"/>
              <a:t>Linear Search running time in seconds on A: 0.2 * n </a:t>
            </a:r>
            <a:endParaRPr/>
          </a:p>
          <a:p>
            <a:pPr indent="-228600" lvl="1" marL="502919" rtl="0" algn="l">
              <a:lnSpc>
                <a:spcPct val="130000"/>
              </a:lnSpc>
              <a:spcBef>
                <a:spcPts val="500"/>
              </a:spcBef>
              <a:spcAft>
                <a:spcPts val="0"/>
              </a:spcAft>
              <a:buClr>
                <a:schemeClr val="dk1"/>
              </a:buClr>
              <a:buSzPts val="2200"/>
              <a:buFont typeface="Noto Sans Symbols"/>
              <a:buChar char="▪"/>
            </a:pPr>
            <a:r>
              <a:rPr b="1" i="1" lang="en-US" sz="2200"/>
              <a:t>Binary Search running time in seconds on B: 1000*log(n) </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1088136" y="635320"/>
            <a:ext cx="9922764" cy="657333"/>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Arial"/>
              <a:buNone/>
            </a:pPr>
            <a:r>
              <a:rPr lang="en-US" sz="3600"/>
              <a:t>Does Asymptotic Analysis always work? </a:t>
            </a:r>
            <a:endParaRPr/>
          </a:p>
          <a:p>
            <a:pPr indent="0" lvl="0" marL="0" rtl="0" algn="l">
              <a:lnSpc>
                <a:spcPct val="85000"/>
              </a:lnSpc>
              <a:spcBef>
                <a:spcPts val="0"/>
              </a:spcBef>
              <a:spcAft>
                <a:spcPts val="0"/>
              </a:spcAft>
              <a:buClr>
                <a:schemeClr val="dk1"/>
              </a:buClr>
              <a:buSzPts val="3600"/>
              <a:buFont typeface="Arial"/>
              <a:buNone/>
            </a:pPr>
            <a:r>
              <a:t/>
            </a:r>
            <a:endParaRPr sz="3600"/>
          </a:p>
        </p:txBody>
      </p:sp>
      <p:sp>
        <p:nvSpPr>
          <p:cNvPr id="397" name="Google Shape;397;p47"/>
          <p:cNvSpPr txBox="1"/>
          <p:nvPr>
            <p:ph idx="1" type="body"/>
          </p:nvPr>
        </p:nvSpPr>
        <p:spPr>
          <a:xfrm>
            <a:off x="667605" y="1445922"/>
            <a:ext cx="11523257" cy="529550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Asymptotic Analysis:</a:t>
            </a:r>
            <a:r>
              <a:rPr lang="en-US" sz="2000"/>
              <a:t> A Valuable, Though Simplified, Tool: While not perfect, asymptotic analysis is the most effective method available for analyzing algorithms.</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 </a:t>
            </a:r>
            <a:r>
              <a:rPr i="1" lang="en-US" sz="2000"/>
              <a:t>It provides valuable insights into how algorithms perform as input sizes increase, simplifying complex performance comparisons.</a:t>
            </a:r>
            <a:endParaRPr i="1"/>
          </a:p>
          <a:p>
            <a:pPr indent="-228600" lvl="0" marL="228600" rtl="0" algn="l">
              <a:lnSpc>
                <a:spcPct val="130000"/>
              </a:lnSpc>
              <a:spcBef>
                <a:spcPts val="1000"/>
              </a:spcBef>
              <a:spcAft>
                <a:spcPts val="0"/>
              </a:spcAft>
              <a:buClr>
                <a:schemeClr val="dk1"/>
              </a:buClr>
              <a:buSzPts val="2000"/>
              <a:buFont typeface="Noto Sans Symbols"/>
              <a:buChar char="▪"/>
            </a:pPr>
            <a:r>
              <a:rPr b="1" lang="en-US" sz="2000"/>
              <a:t>An Example: </a:t>
            </a:r>
            <a:r>
              <a:rPr lang="en-US" sz="2000"/>
              <a:t>Comparing Sorting Algorithms: Consider two sorting algorithms: one with a time complexity of </a:t>
            </a:r>
            <a:r>
              <a:rPr b="1" lang="en-US" sz="2000"/>
              <a:t>1000nlog(n) and another with 2nlog(n).</a:t>
            </a:r>
            <a:r>
              <a:rPr lang="en-US" sz="2000"/>
              <a:t> Both share the same asymptotic complexity</a:t>
            </a:r>
            <a:r>
              <a:rPr b="1" lang="en-US" sz="2000"/>
              <a:t> (n*log(n)).</a:t>
            </a:r>
            <a:r>
              <a:rPr lang="en-US" sz="2000"/>
              <a:t> However, in asymptotic analysis, we disregard constant factors.</a:t>
            </a:r>
            <a:endParaRPr/>
          </a:p>
          <a:p>
            <a:pPr indent="-228600" lvl="0" marL="228600" rtl="0" algn="l">
              <a:lnSpc>
                <a:spcPct val="130000"/>
              </a:lnSpc>
              <a:spcBef>
                <a:spcPts val="1000"/>
              </a:spcBef>
              <a:spcAft>
                <a:spcPts val="0"/>
              </a:spcAft>
              <a:buClr>
                <a:schemeClr val="dk1"/>
              </a:buClr>
              <a:buSzPts val="2000"/>
              <a:buFont typeface="Noto Sans Symbols"/>
              <a:buChar char="▪"/>
            </a:pPr>
            <a:r>
              <a:rPr b="1" lang="en-US" sz="2000"/>
              <a:t>Constant Factors Disregarded:</a:t>
            </a:r>
            <a:r>
              <a:rPr lang="en-US" sz="2000"/>
              <a:t> Asymptotic analysis doesn't consider constant factors. Thus, it doesn't allow us to determine which of the two sorting algorithms is better in practice, as their real-world performance could differ due to these constants.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1088136" y="689707"/>
            <a:ext cx="9922764" cy="1694766"/>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Big-O Notation</a:t>
            </a:r>
            <a:endParaRPr/>
          </a:p>
          <a:p>
            <a:pPr indent="0" lvl="0" marL="0" rtl="0" algn="l">
              <a:lnSpc>
                <a:spcPct val="85000"/>
              </a:lnSpc>
              <a:spcBef>
                <a:spcPts val="0"/>
              </a:spcBef>
              <a:spcAft>
                <a:spcPts val="0"/>
              </a:spcAft>
              <a:buClr>
                <a:schemeClr val="dk1"/>
              </a:buClr>
              <a:buSzPts val="4400"/>
              <a:buFont typeface="Arial"/>
              <a:buNone/>
            </a:pPr>
            <a:r>
              <a:t/>
            </a:r>
            <a:endParaRPr/>
          </a:p>
        </p:txBody>
      </p:sp>
      <p:sp>
        <p:nvSpPr>
          <p:cNvPr id="403" name="Google Shape;403;p48"/>
          <p:cNvSpPr txBox="1"/>
          <p:nvPr>
            <p:ph idx="1" type="body"/>
          </p:nvPr>
        </p:nvSpPr>
        <p:spPr>
          <a:xfrm>
            <a:off x="718022" y="2066778"/>
            <a:ext cx="11309714" cy="4219722"/>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We define an algorithm’s </a:t>
            </a:r>
            <a:r>
              <a:rPr b="1" lang="en-US" sz="2200"/>
              <a:t>worst-case</a:t>
            </a:r>
            <a:r>
              <a:rPr lang="en-US" sz="2200"/>
              <a:t> time complexity by using the Big-O notation.</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It explains the maximum amount of time an algorithm requires to consider all input values.</a:t>
            </a:r>
            <a:endParaRPr/>
          </a:p>
          <a:p>
            <a:pPr indent="-228600" lvl="0" marL="228600" rtl="0" algn="l">
              <a:lnSpc>
                <a:spcPct val="130000"/>
              </a:lnSpc>
              <a:spcBef>
                <a:spcPts val="1000"/>
              </a:spcBef>
              <a:spcAft>
                <a:spcPts val="0"/>
              </a:spcAft>
              <a:buClr>
                <a:schemeClr val="dk1"/>
              </a:buClr>
              <a:buSzPts val="2200"/>
              <a:buFont typeface="Noto Sans Symbols"/>
              <a:buChar char="▪"/>
            </a:pPr>
            <a:r>
              <a:rPr b="1" lang="en-US" sz="2200"/>
              <a:t>Scalability:</a:t>
            </a:r>
            <a:r>
              <a:rPr lang="en-US" sz="2200"/>
              <a:t> Estimates how an algorithm's performance scales with input size.</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Comparisons: </a:t>
            </a:r>
            <a:r>
              <a:rPr lang="en-US" sz="2200"/>
              <a:t>Helps in contrasting different algorithms based on their scalability.</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Constants Ignored: </a:t>
            </a:r>
            <a:r>
              <a:rPr lang="en-US" sz="2200"/>
              <a:t>Simplifies analysis by disregarding constant factors.</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Practical Considerations: </a:t>
            </a:r>
            <a:r>
              <a:rPr lang="en-US" sz="2200"/>
              <a:t>Real-world performance may vary due to hardware and implementation details.</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1088136" y="748322"/>
            <a:ext cx="9922764" cy="83507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Omega Notation</a:t>
            </a:r>
            <a:endParaRPr/>
          </a:p>
          <a:p>
            <a:pPr indent="0" lvl="0" marL="0" rtl="0" algn="l">
              <a:lnSpc>
                <a:spcPct val="85000"/>
              </a:lnSpc>
              <a:spcBef>
                <a:spcPts val="0"/>
              </a:spcBef>
              <a:spcAft>
                <a:spcPts val="0"/>
              </a:spcAft>
              <a:buClr>
                <a:schemeClr val="dk1"/>
              </a:buClr>
              <a:buSzPts val="4400"/>
              <a:buFont typeface="Arial"/>
              <a:buNone/>
            </a:pPr>
            <a:r>
              <a:t/>
            </a:r>
            <a:endParaRPr/>
          </a:p>
        </p:txBody>
      </p:sp>
      <p:sp>
        <p:nvSpPr>
          <p:cNvPr id="409" name="Google Shape;409;p49"/>
          <p:cNvSpPr txBox="1"/>
          <p:nvPr>
            <p:ph idx="1" type="body"/>
          </p:nvPr>
        </p:nvSpPr>
        <p:spPr>
          <a:xfrm>
            <a:off x="696251" y="1877255"/>
            <a:ext cx="11310552" cy="440924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It defines the</a:t>
            </a:r>
            <a:r>
              <a:rPr b="1" lang="en-US" sz="2200"/>
              <a:t> best case</a:t>
            </a:r>
            <a:r>
              <a:rPr lang="en-US" sz="2200"/>
              <a:t> of an algorithm’s time complexity.</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 It explains the minimum amount of time an algorithm requires to consider all input values.</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Omega notation helps us understand how efficiently an algorithm performs under favorable conditions.</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Unlike Big-O notation, Omega notation acknowledges constant factors and focuses on the lower bounds of an algorithm's performance.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type="title"/>
          </p:nvPr>
        </p:nvSpPr>
        <p:spPr>
          <a:xfrm>
            <a:off x="1088136" y="679938"/>
            <a:ext cx="9922764" cy="913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Theta Notation</a:t>
            </a:r>
            <a:endParaRPr/>
          </a:p>
          <a:p>
            <a:pPr indent="0" lvl="0" marL="0" rtl="0" algn="l">
              <a:lnSpc>
                <a:spcPct val="85000"/>
              </a:lnSpc>
              <a:spcBef>
                <a:spcPts val="0"/>
              </a:spcBef>
              <a:spcAft>
                <a:spcPts val="0"/>
              </a:spcAft>
              <a:buClr>
                <a:schemeClr val="dk1"/>
              </a:buClr>
              <a:buSzPts val="4400"/>
              <a:buFont typeface="Arial"/>
              <a:buNone/>
            </a:pPr>
            <a:r>
              <a:t/>
            </a:r>
            <a:endParaRPr/>
          </a:p>
        </p:txBody>
      </p:sp>
      <p:sp>
        <p:nvSpPr>
          <p:cNvPr id="415" name="Google Shape;415;p50"/>
          <p:cNvSpPr txBox="1"/>
          <p:nvPr>
            <p:ph idx="1" type="body"/>
          </p:nvPr>
        </p:nvSpPr>
        <p:spPr>
          <a:xfrm>
            <a:off x="358794" y="1595902"/>
            <a:ext cx="11736210" cy="500321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It defines the </a:t>
            </a:r>
            <a:r>
              <a:rPr b="1" lang="en-US" sz="2200"/>
              <a:t>average case</a:t>
            </a:r>
            <a:r>
              <a:rPr lang="en-US" sz="2200"/>
              <a:t> of an algorithm’s time complexity, the Theta notation defines when the set of functions lies in both </a:t>
            </a:r>
            <a:r>
              <a:rPr b="1" lang="en-US" sz="2200"/>
              <a:t>O(expression)</a:t>
            </a:r>
            <a:r>
              <a:rPr lang="en-US" sz="2200"/>
              <a:t> and </a:t>
            </a:r>
            <a:r>
              <a:rPr b="1" lang="en-US" sz="2200"/>
              <a:t>Omega(expression)</a:t>
            </a:r>
            <a:r>
              <a:rPr lang="en-US" sz="2200"/>
              <a:t>, then Theta notation is used. </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Theta notation (Θ) is a mathematical notation used to describe the exact and balanced behavior of an algorithm's time complexity.</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It represents both the upper and lower bounds of an algorithm's performance, providing a tight range within which the algorithm operates.</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Theta notation is an essential tool in algorithm analysis and is particularly valuable when the upper and lower bounds of an algorithm's time complexity are the same or very close.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Rate of Growth</a:t>
            </a:r>
            <a:endParaRPr/>
          </a:p>
        </p:txBody>
      </p:sp>
      <p:sp>
        <p:nvSpPr>
          <p:cNvPr id="421" name="Google Shape;421;p51"/>
          <p:cNvSpPr txBox="1"/>
          <p:nvPr>
            <p:ph idx="1" type="body"/>
          </p:nvPr>
        </p:nvSpPr>
        <p:spPr>
          <a:xfrm>
            <a:off x="1088136" y="2447778"/>
            <a:ext cx="10469840" cy="4112260"/>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000"/>
              <a:buNone/>
            </a:pPr>
            <a:r>
              <a:rPr lang="en-US" sz="2000"/>
              <a:t>The following notations are commonly use notations in performance analysis and used to characterize the complexity of an algorithm:</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Big–OH (O)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 Big–OMEGA (Ω)</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Big–THETA (Θ)</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Little–OH (o)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Little Omega (ω)</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What is Algorithm?</a:t>
            </a:r>
            <a:endParaRPr/>
          </a:p>
        </p:txBody>
      </p:sp>
      <p:pic>
        <p:nvPicPr>
          <p:cNvPr descr="A picture containing person, indoor, child, wall&#10;&#10;Description automatically generated" id="124" name="Google Shape;124;p16"/>
          <p:cNvPicPr preferRelativeResize="0"/>
          <p:nvPr>
            <p:ph idx="1" type="body"/>
          </p:nvPr>
        </p:nvPicPr>
        <p:blipFill rotWithShape="1">
          <a:blip r:embed="rId3">
            <a:alphaModFix/>
          </a:blip>
          <a:srcRect b="0" l="0" r="0" t="0"/>
          <a:stretch/>
        </p:blipFill>
        <p:spPr>
          <a:xfrm>
            <a:off x="2637321" y="2447778"/>
            <a:ext cx="6824395" cy="383872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The order of complexity</a:t>
            </a:r>
            <a:endParaRPr/>
          </a:p>
        </p:txBody>
      </p:sp>
      <p:sp>
        <p:nvSpPr>
          <p:cNvPr id="427" name="Google Shape;427;p52"/>
          <p:cNvSpPr txBox="1"/>
          <p:nvPr>
            <p:ph idx="1" type="body"/>
          </p:nvPr>
        </p:nvSpPr>
        <p:spPr>
          <a:xfrm>
            <a:off x="1088136" y="2447778"/>
            <a:ext cx="9922764" cy="383872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 Linear search is O (n)</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 Binary search is O (log n)</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 Bubble sort is O (n2)</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 Merge sort is O (n log n)</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title"/>
          </p:nvPr>
        </p:nvSpPr>
        <p:spPr>
          <a:xfrm>
            <a:off x="1088136" y="847791"/>
            <a:ext cx="9922764" cy="9911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Theta (Θ) Notation</a:t>
            </a:r>
            <a:endParaRPr/>
          </a:p>
        </p:txBody>
      </p:sp>
      <p:sp>
        <p:nvSpPr>
          <p:cNvPr id="433" name="Google Shape;433;p53"/>
          <p:cNvSpPr txBox="1"/>
          <p:nvPr>
            <p:ph idx="1" type="body"/>
          </p:nvPr>
        </p:nvSpPr>
        <p:spPr>
          <a:xfrm>
            <a:off x="1088136" y="1807006"/>
            <a:ext cx="10182536" cy="4730607"/>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1800"/>
              <a:buChar char="-"/>
            </a:pPr>
            <a:r>
              <a:rPr lang="en-US"/>
              <a:t>Theta notation encloses the function from above and below. Since it represents the upper and the lower bound of the running time of an algorithm, it is used for analyzing the average-case complexity of an algorithm.  </a:t>
            </a:r>
            <a:endParaRPr/>
          </a:p>
          <a:p>
            <a:pPr indent="-228600" lvl="0" marL="228600" rtl="0" algn="l">
              <a:lnSpc>
                <a:spcPct val="130000"/>
              </a:lnSpc>
              <a:spcBef>
                <a:spcPts val="1000"/>
              </a:spcBef>
              <a:spcAft>
                <a:spcPts val="0"/>
              </a:spcAft>
              <a:buClr>
                <a:schemeClr val="dk1"/>
              </a:buClr>
              <a:buSzPts val="1800"/>
              <a:buChar char="-"/>
            </a:pPr>
            <a:r>
              <a:rPr lang="en-US"/>
              <a:t>Let g and f be the function from the set of natural numbers to itself.</a:t>
            </a:r>
            <a:endParaRPr/>
          </a:p>
          <a:p>
            <a:pPr indent="-228600" lvl="0" marL="228600" rtl="0" algn="l">
              <a:lnSpc>
                <a:spcPct val="130000"/>
              </a:lnSpc>
              <a:spcBef>
                <a:spcPts val="1000"/>
              </a:spcBef>
              <a:spcAft>
                <a:spcPts val="0"/>
              </a:spcAft>
              <a:buClr>
                <a:schemeClr val="dk1"/>
              </a:buClr>
              <a:buSzPts val="1800"/>
              <a:buChar char="-"/>
            </a:pPr>
            <a:r>
              <a:rPr lang="en-US"/>
              <a:t> The function f is said to be Θ(g), if there are constants c1, c2 &gt; 0 and a natural number n0 such that c1* g(n) ≤ f(n) ≤ c2 * g(n) for all n ≥ n</a:t>
            </a:r>
            <a:r>
              <a:rPr baseline="-25000" lang="en-US"/>
              <a:t>0</a:t>
            </a:r>
            <a:r>
              <a:rPr lang="en-US"/>
              <a:t>.</a:t>
            </a:r>
            <a:endParaRPr/>
          </a:p>
        </p:txBody>
      </p:sp>
      <p:pic>
        <p:nvPicPr>
          <p:cNvPr descr="A picture containing diagram&#10;&#10;Description automatically generated" id="434" name="Google Shape;434;p53"/>
          <p:cNvPicPr preferRelativeResize="0"/>
          <p:nvPr/>
        </p:nvPicPr>
        <p:blipFill rotWithShape="1">
          <a:blip r:embed="rId3">
            <a:alphaModFix/>
          </a:blip>
          <a:srcRect b="0" l="0" r="0" t="0"/>
          <a:stretch/>
        </p:blipFill>
        <p:spPr>
          <a:xfrm>
            <a:off x="6681354" y="3983944"/>
            <a:ext cx="3773631" cy="287329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1088136" y="847791"/>
            <a:ext cx="9922764" cy="9911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Theta (Θ) Notation</a:t>
            </a:r>
            <a:endParaRPr/>
          </a:p>
        </p:txBody>
      </p:sp>
      <p:sp>
        <p:nvSpPr>
          <p:cNvPr id="440" name="Google Shape;440;p54"/>
          <p:cNvSpPr txBox="1"/>
          <p:nvPr>
            <p:ph idx="1" type="body"/>
          </p:nvPr>
        </p:nvSpPr>
        <p:spPr>
          <a:xfrm>
            <a:off x="1088136" y="1807006"/>
            <a:ext cx="10572195" cy="4730607"/>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b="1" i="1" lang="en-US" sz="2000"/>
              <a:t>Θ (g(n)) = {f(n): there exist positive constants c1, c2 and n0 such that 0 ≤ c1 * g(n) ≤ f(n) ≤ c2 * g(n) for all n ≥ n</a:t>
            </a:r>
            <a:r>
              <a:rPr b="1" baseline="-25000" i="1" lang="en-US" sz="2000"/>
              <a:t>0</a:t>
            </a:r>
            <a:r>
              <a:rPr b="1" i="1" lang="en-US" sz="2000"/>
              <a:t>} </a:t>
            </a:r>
            <a:endParaRPr/>
          </a:p>
          <a:p>
            <a:pPr indent="-228600" lvl="0" marL="228600" rtl="0" algn="l">
              <a:lnSpc>
                <a:spcPct val="130000"/>
              </a:lnSpc>
              <a:spcBef>
                <a:spcPts val="1000"/>
              </a:spcBef>
              <a:spcAft>
                <a:spcPts val="0"/>
              </a:spcAft>
              <a:buClr>
                <a:schemeClr val="dk1"/>
              </a:buClr>
              <a:buSzPts val="2000"/>
              <a:buChar char="-"/>
            </a:pPr>
            <a:r>
              <a:rPr lang="en-US" sz="2000"/>
              <a:t>The above expression can be described as if f(n) is theta of g(n), then the value f(n) is always between c1 * g(n) and c2 * g(n) for large values of n (n ≥ n0). </a:t>
            </a:r>
            <a:endParaRPr b="1" i="1" sz="2000"/>
          </a:p>
          <a:p>
            <a:pPr indent="-228600" lvl="0" marL="228600" rtl="0" algn="l">
              <a:lnSpc>
                <a:spcPct val="130000"/>
              </a:lnSpc>
              <a:spcBef>
                <a:spcPts val="1000"/>
              </a:spcBef>
              <a:spcAft>
                <a:spcPts val="0"/>
              </a:spcAft>
              <a:buClr>
                <a:schemeClr val="dk1"/>
              </a:buClr>
              <a:buSzPts val="2000"/>
              <a:buChar char="-"/>
            </a:pPr>
            <a:r>
              <a:rPr lang="en-US" sz="2000"/>
              <a:t>The definition of theta also requires that f(n) must be non-negative for values of n greater than n0.</a:t>
            </a:r>
            <a:endParaRPr sz="2000"/>
          </a:p>
          <a:p>
            <a:pPr indent="-228600" lvl="0" marL="228600" rtl="0" algn="l">
              <a:lnSpc>
                <a:spcPct val="130000"/>
              </a:lnSpc>
              <a:spcBef>
                <a:spcPts val="1000"/>
              </a:spcBef>
              <a:spcAft>
                <a:spcPts val="0"/>
              </a:spcAft>
              <a:buClr>
                <a:schemeClr val="dk1"/>
              </a:buClr>
              <a:buSzPts val="2000"/>
              <a:buChar char="-"/>
            </a:pPr>
            <a:r>
              <a:rPr lang="en-US" sz="2000"/>
              <a:t>A simple way to get the Theta notation of an expression is to drop low-order terms and ignore leading constants. </a:t>
            </a:r>
            <a:endParaRPr/>
          </a:p>
          <a:p>
            <a:pPr indent="-228600" lvl="0" marL="228600" rtl="0" algn="l">
              <a:lnSpc>
                <a:spcPct val="130000"/>
              </a:lnSpc>
              <a:spcBef>
                <a:spcPts val="1000"/>
              </a:spcBef>
              <a:spcAft>
                <a:spcPts val="0"/>
              </a:spcAft>
              <a:buClr>
                <a:schemeClr val="dk1"/>
              </a:buClr>
              <a:buSzPts val="2000"/>
              <a:buChar char="-"/>
            </a:pPr>
            <a:r>
              <a:rPr lang="en-US" sz="2000"/>
              <a:t>For example</a:t>
            </a:r>
            <a:r>
              <a:rPr b="1" lang="en-US" sz="2000"/>
              <a:t>,</a:t>
            </a:r>
            <a:r>
              <a:rPr lang="en-US" sz="2000"/>
              <a:t> Consider the expression </a:t>
            </a:r>
            <a:r>
              <a:rPr b="1" lang="en-US" sz="2000"/>
              <a:t>3n</a:t>
            </a:r>
            <a:r>
              <a:rPr b="1" baseline="30000" lang="en-US" sz="2000"/>
              <a:t>3</a:t>
            </a:r>
            <a:r>
              <a:rPr b="1" lang="en-US" sz="2000"/>
              <a:t> + 6n</a:t>
            </a:r>
            <a:r>
              <a:rPr b="1" baseline="30000" lang="en-US" sz="2000"/>
              <a:t>2</a:t>
            </a:r>
            <a:r>
              <a:rPr b="1" lang="en-US" sz="2000"/>
              <a:t> + 6000 = Θ(n</a:t>
            </a:r>
            <a:r>
              <a:rPr b="1" baseline="30000" lang="en-US" sz="2000"/>
              <a:t>3</a:t>
            </a:r>
            <a:r>
              <a:rPr b="1" lang="en-US" sz="2000"/>
              <a:t>)</a:t>
            </a:r>
            <a:endParaRPr sz="2000"/>
          </a:p>
          <a:p>
            <a:pPr indent="-101600" lvl="0" marL="228600" rtl="0" algn="l">
              <a:lnSpc>
                <a:spcPct val="130000"/>
              </a:lnSpc>
              <a:spcBef>
                <a:spcPts val="1000"/>
              </a:spcBef>
              <a:spcAft>
                <a:spcPts val="0"/>
              </a:spcAft>
              <a:buClr>
                <a:schemeClr val="dk1"/>
              </a:buClr>
              <a:buSzPts val="2000"/>
              <a:buNone/>
            </a:pPr>
            <a:r>
              <a:t/>
            </a:r>
            <a:endParaRPr sz="2000"/>
          </a:p>
          <a:p>
            <a:pPr indent="-101600" lvl="0" marL="228600" rtl="0" algn="l">
              <a:lnSpc>
                <a:spcPct val="130000"/>
              </a:lnSpc>
              <a:spcBef>
                <a:spcPts val="1000"/>
              </a:spcBef>
              <a:spcAft>
                <a:spcPts val="0"/>
              </a:spcAft>
              <a:buClr>
                <a:schemeClr val="dk1"/>
              </a:buClr>
              <a:buSzPts val="2000"/>
              <a:buNone/>
            </a:pPr>
            <a:r>
              <a:t/>
            </a:r>
            <a:endParaRPr sz="2000"/>
          </a:p>
          <a:p>
            <a:pPr indent="-101600" lvl="0" marL="228600" rtl="0" algn="l">
              <a:lnSpc>
                <a:spcPct val="130000"/>
              </a:lnSpc>
              <a:spcBef>
                <a:spcPts val="1000"/>
              </a:spcBef>
              <a:spcAft>
                <a:spcPts val="0"/>
              </a:spcAft>
              <a:buClr>
                <a:schemeClr val="dk1"/>
              </a:buClr>
              <a:buSzPts val="2000"/>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txBox="1"/>
          <p:nvPr>
            <p:ph type="title"/>
          </p:nvPr>
        </p:nvSpPr>
        <p:spPr>
          <a:xfrm>
            <a:off x="1088136" y="847791"/>
            <a:ext cx="9922764" cy="9911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Big-O Notation</a:t>
            </a:r>
            <a:endParaRPr/>
          </a:p>
        </p:txBody>
      </p:sp>
      <p:sp>
        <p:nvSpPr>
          <p:cNvPr id="446" name="Google Shape;446;p55"/>
          <p:cNvSpPr txBox="1"/>
          <p:nvPr>
            <p:ph idx="1" type="body"/>
          </p:nvPr>
        </p:nvSpPr>
        <p:spPr>
          <a:xfrm>
            <a:off x="848651" y="1719921"/>
            <a:ext cx="10811680" cy="4817692"/>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t>Big-O notation represents the upper bound of the running time of an algorithm. Therefore, it gives the worst-case complexity of an algorithm.</a:t>
            </a:r>
            <a:endParaRPr/>
          </a:p>
          <a:p>
            <a:pPr indent="-228600" lvl="0" marL="228600" rtl="0" algn="l">
              <a:lnSpc>
                <a:spcPct val="130000"/>
              </a:lnSpc>
              <a:spcBef>
                <a:spcPts val="1000"/>
              </a:spcBef>
              <a:spcAft>
                <a:spcPts val="0"/>
              </a:spcAft>
              <a:buClr>
                <a:schemeClr val="dk1"/>
              </a:buClr>
              <a:buSzPts val="2000"/>
              <a:buChar char="-"/>
            </a:pPr>
            <a:r>
              <a:rPr lang="en-US" sz="2000"/>
              <a:t>If f(n) describes the running time of an algorithm, f(n) is O(g(n)) if there exist a positive constant C and n</a:t>
            </a:r>
            <a:r>
              <a:rPr baseline="-25000" lang="en-US" sz="2000"/>
              <a:t>0</a:t>
            </a:r>
            <a:r>
              <a:rPr lang="en-US" sz="2000"/>
              <a:t> such that, 0 ≤ f(n) ≤ cg(n) for all n ≥ n</a:t>
            </a:r>
            <a:r>
              <a:rPr baseline="-25000" lang="en-US" sz="2000"/>
              <a:t>0</a:t>
            </a:r>
            <a:r>
              <a:rPr lang="en-US" sz="2000"/>
              <a:t>.</a:t>
            </a:r>
            <a:endParaRPr sz="2000"/>
          </a:p>
        </p:txBody>
      </p:sp>
      <p:pic>
        <p:nvPicPr>
          <p:cNvPr descr="Chart, line chart&#10;&#10;Description automatically generated" id="447" name="Google Shape;447;p55"/>
          <p:cNvPicPr preferRelativeResize="0"/>
          <p:nvPr/>
        </p:nvPicPr>
        <p:blipFill rotWithShape="1">
          <a:blip r:embed="rId3">
            <a:alphaModFix/>
          </a:blip>
          <a:srcRect b="0" l="0" r="0" t="0"/>
          <a:stretch/>
        </p:blipFill>
        <p:spPr>
          <a:xfrm>
            <a:off x="8373696" y="3225744"/>
            <a:ext cx="3435836" cy="358994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6"/>
          <p:cNvSpPr txBox="1"/>
          <p:nvPr>
            <p:ph type="title"/>
          </p:nvPr>
        </p:nvSpPr>
        <p:spPr>
          <a:xfrm>
            <a:off x="1088136" y="847791"/>
            <a:ext cx="9922764" cy="99116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Big-O Notation</a:t>
            </a:r>
            <a:endParaRPr/>
          </a:p>
        </p:txBody>
      </p:sp>
      <p:sp>
        <p:nvSpPr>
          <p:cNvPr id="453" name="Google Shape;453;p56"/>
          <p:cNvSpPr txBox="1"/>
          <p:nvPr>
            <p:ph idx="1" type="body"/>
          </p:nvPr>
        </p:nvSpPr>
        <p:spPr>
          <a:xfrm>
            <a:off x="990165" y="2051236"/>
            <a:ext cx="10670166" cy="4486377"/>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t>O(g(n)) = { f(n): there exist positive constants c and n0 such that 0 ≤ f(n) ≤ cg(n) for all n ≥ n</a:t>
            </a:r>
            <a:r>
              <a:rPr baseline="-25000" lang="en-US" sz="2000"/>
              <a:t>0</a:t>
            </a:r>
            <a:r>
              <a:rPr lang="en-US" sz="2000"/>
              <a:t> }.</a:t>
            </a:r>
            <a:endParaRPr/>
          </a:p>
          <a:p>
            <a:pPr indent="-228600" lvl="0" marL="228600" rtl="0" algn="l">
              <a:lnSpc>
                <a:spcPct val="130000"/>
              </a:lnSpc>
              <a:spcBef>
                <a:spcPts val="1000"/>
              </a:spcBef>
              <a:spcAft>
                <a:spcPts val="0"/>
              </a:spcAft>
              <a:buClr>
                <a:schemeClr val="dk1"/>
              </a:buClr>
              <a:buSzPts val="2000"/>
              <a:buChar char="-"/>
            </a:pPr>
            <a:r>
              <a:rPr lang="en-US" sz="2000"/>
              <a:t>The Big-O notation is useful when we only have an upper bound on the time complexity of an algorithm. </a:t>
            </a:r>
            <a:endParaRPr/>
          </a:p>
          <a:p>
            <a:pPr indent="-228600" lvl="0" marL="228600" rtl="0" algn="l">
              <a:lnSpc>
                <a:spcPct val="130000"/>
              </a:lnSpc>
              <a:spcBef>
                <a:spcPts val="1000"/>
              </a:spcBef>
              <a:spcAft>
                <a:spcPts val="0"/>
              </a:spcAft>
              <a:buClr>
                <a:schemeClr val="dk1"/>
              </a:buClr>
              <a:buSzPts val="2000"/>
              <a:buChar char="-"/>
            </a:pPr>
            <a:r>
              <a:rPr lang="en-US" sz="2000"/>
              <a:t>Many times we easily find an upper bound by simply looking at the algorithm.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7"/>
          <p:cNvSpPr txBox="1"/>
          <p:nvPr>
            <p:ph type="title"/>
          </p:nvPr>
        </p:nvSpPr>
        <p:spPr>
          <a:xfrm>
            <a:off x="1088136" y="622014"/>
            <a:ext cx="9922764" cy="72775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Omega Notation (Ω-Notation)</a:t>
            </a:r>
            <a:endParaRPr/>
          </a:p>
          <a:p>
            <a:pPr indent="0" lvl="0" marL="0" rtl="0" algn="l">
              <a:lnSpc>
                <a:spcPct val="85000"/>
              </a:lnSpc>
              <a:spcBef>
                <a:spcPts val="0"/>
              </a:spcBef>
              <a:spcAft>
                <a:spcPts val="0"/>
              </a:spcAft>
              <a:buClr>
                <a:schemeClr val="dk1"/>
              </a:buClr>
              <a:buSzPts val="4400"/>
              <a:buFont typeface="Arial"/>
              <a:buNone/>
            </a:pPr>
            <a:r>
              <a:t/>
            </a:r>
            <a:endParaRPr/>
          </a:p>
        </p:txBody>
      </p:sp>
      <p:sp>
        <p:nvSpPr>
          <p:cNvPr id="459" name="Google Shape;459;p57"/>
          <p:cNvSpPr txBox="1"/>
          <p:nvPr>
            <p:ph idx="1" type="body"/>
          </p:nvPr>
        </p:nvSpPr>
        <p:spPr>
          <a:xfrm>
            <a:off x="571764" y="1461103"/>
            <a:ext cx="11526507" cy="507651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t>Omega notation represents the lower bound of the running time of an algorithm. Thus, it provides the best case complexity of an algorithm.</a:t>
            </a:r>
            <a:endParaRPr/>
          </a:p>
          <a:p>
            <a:pPr indent="-228600" lvl="0" marL="228600" rtl="0" algn="l">
              <a:lnSpc>
                <a:spcPct val="130000"/>
              </a:lnSpc>
              <a:spcBef>
                <a:spcPts val="1000"/>
              </a:spcBef>
              <a:spcAft>
                <a:spcPts val="0"/>
              </a:spcAft>
              <a:buClr>
                <a:schemeClr val="dk1"/>
              </a:buClr>
              <a:buSzPts val="2000"/>
              <a:buChar char="-"/>
            </a:pPr>
            <a:r>
              <a:rPr lang="en-US" sz="2000"/>
              <a:t>Let g and f be the function from the set of natural numbers to itself. The function f is said to be Ω(g), if there is a constant c &gt; 0 and a natural number n0 such that c*g(n) ≤ f(n) for all n ≥ n</a:t>
            </a:r>
            <a:r>
              <a:rPr baseline="-25000" lang="en-US" sz="2000"/>
              <a:t>0</a:t>
            </a:r>
            <a:endParaRPr/>
          </a:p>
          <a:p>
            <a:pPr indent="-228600" lvl="0" marL="228600" rtl="0" algn="l">
              <a:lnSpc>
                <a:spcPct val="130000"/>
              </a:lnSpc>
              <a:spcBef>
                <a:spcPts val="1000"/>
              </a:spcBef>
              <a:spcAft>
                <a:spcPts val="0"/>
              </a:spcAft>
              <a:buClr>
                <a:schemeClr val="dk1"/>
              </a:buClr>
              <a:buSzPts val="2000"/>
              <a:buChar char="-"/>
            </a:pPr>
            <a:r>
              <a:rPr lang="en-US" sz="2000"/>
              <a:t>Ω(g(n)) = { f(n): there exist positive constants c and n0 such that 0 ≤ cg(n) ≤ f(n) for all n ≥ n</a:t>
            </a:r>
            <a:r>
              <a:rPr baseline="-25000" lang="en-US" sz="2000"/>
              <a:t>0</a:t>
            </a:r>
            <a:r>
              <a:rPr lang="en-US" sz="2000"/>
              <a:t> }</a:t>
            </a:r>
            <a:endParaRPr/>
          </a:p>
          <a:p>
            <a:pPr indent="-101600" lvl="0" marL="228600" rtl="0" algn="l">
              <a:lnSpc>
                <a:spcPct val="130000"/>
              </a:lnSpc>
              <a:spcBef>
                <a:spcPts val="1000"/>
              </a:spcBef>
              <a:spcAft>
                <a:spcPts val="0"/>
              </a:spcAft>
              <a:buClr>
                <a:schemeClr val="dk1"/>
              </a:buClr>
              <a:buSzPts val="2000"/>
              <a:buNone/>
            </a:pPr>
            <a:r>
              <a:t/>
            </a:r>
            <a:endParaRPr sz="2000"/>
          </a:p>
        </p:txBody>
      </p:sp>
      <p:pic>
        <p:nvPicPr>
          <p:cNvPr descr="Chart, line chart&#10;&#10;Description automatically generated" id="460" name="Google Shape;460;p57"/>
          <p:cNvPicPr preferRelativeResize="0"/>
          <p:nvPr/>
        </p:nvPicPr>
        <p:blipFill rotWithShape="1">
          <a:blip r:embed="rId3">
            <a:alphaModFix/>
          </a:blip>
          <a:srcRect b="0" l="0" r="0" t="0"/>
          <a:stretch/>
        </p:blipFill>
        <p:spPr>
          <a:xfrm>
            <a:off x="4650520" y="3916260"/>
            <a:ext cx="3127654" cy="293987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1088136" y="660399"/>
            <a:ext cx="9922764" cy="688536"/>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Randomized Algorithms</a:t>
            </a:r>
            <a:endParaRPr/>
          </a:p>
        </p:txBody>
      </p:sp>
      <p:sp>
        <p:nvSpPr>
          <p:cNvPr id="466" name="Google Shape;466;p58"/>
          <p:cNvSpPr txBox="1"/>
          <p:nvPr>
            <p:ph idx="1" type="body"/>
          </p:nvPr>
        </p:nvSpPr>
        <p:spPr>
          <a:xfrm>
            <a:off x="1088136" y="1715087"/>
            <a:ext cx="10518686" cy="4571413"/>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en-US" sz="2000"/>
              <a:t>An algorithm that uses random numbers to decide what to do next anywhere in its logic is called Randomized Algorithm.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A </a:t>
            </a:r>
            <a:r>
              <a:rPr b="1" lang="en-US" sz="2000"/>
              <a:t>randomized algorithm</a:t>
            </a:r>
            <a:r>
              <a:rPr lang="en-US" sz="2000"/>
              <a:t> is an algorithm that employs a degree of randomness as part of its logic or procedure.</a:t>
            </a:r>
            <a:endParaRPr sz="2000"/>
          </a:p>
          <a:p>
            <a:pPr indent="-228600" lvl="0" marL="228600" rtl="0" algn="l">
              <a:lnSpc>
                <a:spcPct val="130000"/>
              </a:lnSpc>
              <a:spcBef>
                <a:spcPts val="1000"/>
              </a:spcBef>
              <a:spcAft>
                <a:spcPts val="0"/>
              </a:spcAft>
              <a:buClr>
                <a:schemeClr val="dk1"/>
              </a:buClr>
              <a:buSzPts val="2000"/>
              <a:buFont typeface="Noto Sans Symbols"/>
              <a:buChar char="▪"/>
            </a:pPr>
            <a:r>
              <a:rPr lang="en-US" sz="2000"/>
              <a:t>Makes use of Randomizer (Random number generator).</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Decisions made in the algorithm depends on the output of the randomizer.</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t>Output and Execution time may vary from run to run for the same input.</a:t>
            </a:r>
            <a:endParaRPr/>
          </a:p>
          <a:p>
            <a:pPr indent="-101600" lvl="0" marL="228600" rtl="0" algn="l">
              <a:lnSpc>
                <a:spcPct val="130000"/>
              </a:lnSpc>
              <a:spcBef>
                <a:spcPts val="1000"/>
              </a:spcBef>
              <a:spcAft>
                <a:spcPts val="0"/>
              </a:spcAft>
              <a:buClr>
                <a:schemeClr val="dk1"/>
              </a:buClr>
              <a:buSzPts val="2000"/>
              <a:buFont typeface="Noto Sans Symbols"/>
              <a:buNone/>
            </a:pPr>
            <a:r>
              <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1088136" y="572476"/>
            <a:ext cx="9922764" cy="73738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Randomized Algorithms</a:t>
            </a:r>
            <a:endParaRPr/>
          </a:p>
        </p:txBody>
      </p:sp>
      <p:sp>
        <p:nvSpPr>
          <p:cNvPr id="472" name="Google Shape;472;p59"/>
          <p:cNvSpPr txBox="1"/>
          <p:nvPr>
            <p:ph idx="1" type="body"/>
          </p:nvPr>
        </p:nvSpPr>
        <p:spPr>
          <a:xfrm>
            <a:off x="620051" y="1549010"/>
            <a:ext cx="11405173" cy="473749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t>A randomized algorithm is an algorithm that incorporates randomness or randomization as a fundamental part of its design and operation. </a:t>
            </a:r>
            <a:endParaRPr sz="2000"/>
          </a:p>
          <a:p>
            <a:pPr indent="-228600" lvl="0" marL="228600" rtl="0" algn="l">
              <a:lnSpc>
                <a:spcPct val="130000"/>
              </a:lnSpc>
              <a:spcBef>
                <a:spcPts val="1000"/>
              </a:spcBef>
              <a:spcAft>
                <a:spcPts val="0"/>
              </a:spcAft>
              <a:buClr>
                <a:schemeClr val="dk1"/>
              </a:buClr>
              <a:buSzPts val="2000"/>
              <a:buChar char="-"/>
            </a:pPr>
            <a:r>
              <a:rPr lang="en-US" sz="2000"/>
              <a:t>Unlike traditional algorithms, which produce the same output for a given input every time, randomized algorithms introduce an element of chance into their computations. </a:t>
            </a:r>
            <a:endParaRPr/>
          </a:p>
          <a:p>
            <a:pPr indent="-228600" lvl="0" marL="228600" rtl="0" algn="l">
              <a:lnSpc>
                <a:spcPct val="130000"/>
              </a:lnSpc>
              <a:spcBef>
                <a:spcPts val="1000"/>
              </a:spcBef>
              <a:spcAft>
                <a:spcPts val="0"/>
              </a:spcAft>
              <a:buClr>
                <a:schemeClr val="dk1"/>
              </a:buClr>
              <a:buSzPts val="2000"/>
              <a:buChar char="-"/>
            </a:pPr>
            <a:r>
              <a:rPr lang="en-US" sz="2000"/>
              <a:t>These algorithms use random numbers or random processes to make decisions, perform computations, or achieve specific goals.</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ph type="title"/>
          </p:nvPr>
        </p:nvSpPr>
        <p:spPr>
          <a:xfrm>
            <a:off x="1088136" y="572476"/>
            <a:ext cx="9922764" cy="73738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Key characteristics </a:t>
            </a:r>
            <a:endParaRPr/>
          </a:p>
        </p:txBody>
      </p:sp>
      <p:sp>
        <p:nvSpPr>
          <p:cNvPr id="478" name="Google Shape;478;p60"/>
          <p:cNvSpPr txBox="1"/>
          <p:nvPr>
            <p:ph idx="1" type="body"/>
          </p:nvPr>
        </p:nvSpPr>
        <p:spPr>
          <a:xfrm>
            <a:off x="1088136" y="1549010"/>
            <a:ext cx="10773802" cy="4737490"/>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Probabilistic Behavior:</a:t>
            </a:r>
            <a:r>
              <a:rPr lang="en-US" sz="2000"/>
              <a:t>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Randomized algorithms produce results that are probabilistic or statistical in nature.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The outcome of the algorithm may vary each time it is run, but it has a well-defined probability distribution.</a:t>
            </a:r>
            <a:endParaRPr/>
          </a:p>
          <a:p>
            <a:pPr indent="-228600" lvl="0" marL="228600" rtl="0" algn="l">
              <a:lnSpc>
                <a:spcPct val="130000"/>
              </a:lnSpc>
              <a:spcBef>
                <a:spcPts val="1000"/>
              </a:spcBef>
              <a:spcAft>
                <a:spcPts val="0"/>
              </a:spcAft>
              <a:buClr>
                <a:schemeClr val="dk1"/>
              </a:buClr>
              <a:buSzPts val="2000"/>
              <a:buFont typeface="Noto Sans Symbols"/>
              <a:buChar char="▪"/>
            </a:pPr>
            <a:r>
              <a:rPr b="1" lang="en-US" sz="2000"/>
              <a:t>Efficiency and Approximation: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Randomized algorithms are often used to solve problems that are computationally challenging or difficult to solve deterministically. </a:t>
            </a:r>
            <a:endParaRPr/>
          </a:p>
          <a:p>
            <a:pPr indent="-228599" lvl="1" marL="502919" rtl="0" algn="l">
              <a:lnSpc>
                <a:spcPct val="130000"/>
              </a:lnSpc>
              <a:spcBef>
                <a:spcPts val="500"/>
              </a:spcBef>
              <a:spcAft>
                <a:spcPts val="0"/>
              </a:spcAft>
              <a:buClr>
                <a:schemeClr val="dk1"/>
              </a:buClr>
              <a:buSzPts val="2000"/>
              <a:buFont typeface="Noto Sans Symbols"/>
              <a:buChar char="▪"/>
            </a:pPr>
            <a:r>
              <a:rPr lang="en-US" sz="2000"/>
              <a:t>They may provide approximate solutions or solutions with high confidence.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1"/>
          <p:cNvSpPr txBox="1"/>
          <p:nvPr>
            <p:ph type="title"/>
          </p:nvPr>
        </p:nvSpPr>
        <p:spPr>
          <a:xfrm>
            <a:off x="1088136" y="572476"/>
            <a:ext cx="9922764" cy="73738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Key characteristics </a:t>
            </a:r>
            <a:endParaRPr sz="4000"/>
          </a:p>
        </p:txBody>
      </p:sp>
      <p:sp>
        <p:nvSpPr>
          <p:cNvPr id="484" name="Google Shape;484;p61"/>
          <p:cNvSpPr txBox="1"/>
          <p:nvPr>
            <p:ph idx="1" type="body"/>
          </p:nvPr>
        </p:nvSpPr>
        <p:spPr>
          <a:xfrm>
            <a:off x="475011" y="1549010"/>
            <a:ext cx="11714878" cy="529618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Font typeface="Noto Sans Symbols"/>
              <a:buChar char="▪"/>
            </a:pPr>
            <a:r>
              <a:rPr b="1" lang="en-US" sz="2000"/>
              <a:t>Random Choices: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Randomized algorithms make random choices at various stages of their execution.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These choices may include selecting random elements, flipping coins, or using other sources of randomness.</a:t>
            </a:r>
            <a:endParaRPr/>
          </a:p>
          <a:p>
            <a:pPr indent="-228600" lvl="0" marL="228600" rtl="0" algn="l">
              <a:lnSpc>
                <a:spcPct val="100000"/>
              </a:lnSpc>
              <a:spcBef>
                <a:spcPts val="1000"/>
              </a:spcBef>
              <a:spcAft>
                <a:spcPts val="0"/>
              </a:spcAft>
              <a:buClr>
                <a:schemeClr val="dk1"/>
              </a:buClr>
              <a:buSzPts val="2000"/>
              <a:buFont typeface="Noto Sans Symbols"/>
              <a:buChar char="▪"/>
            </a:pPr>
            <a:r>
              <a:rPr b="1" lang="en-US" sz="2000"/>
              <a:t>Expected Behavior: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When analyzing randomized algorithms, the focus is on the expected or average behavior over multiple runs.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The goal is to achieve desired outcomes with high probability.</a:t>
            </a:r>
            <a:endParaRPr/>
          </a:p>
          <a:p>
            <a:pPr indent="-228600" lvl="0" marL="228600" rtl="0" algn="l">
              <a:lnSpc>
                <a:spcPct val="100000"/>
              </a:lnSpc>
              <a:spcBef>
                <a:spcPts val="1000"/>
              </a:spcBef>
              <a:spcAft>
                <a:spcPts val="0"/>
              </a:spcAft>
              <a:buClr>
                <a:schemeClr val="dk1"/>
              </a:buClr>
              <a:buSzPts val="2000"/>
              <a:buFont typeface="Noto Sans Symbols"/>
              <a:buChar char="▪"/>
            </a:pPr>
            <a:r>
              <a:rPr b="1" lang="en-US" sz="2000"/>
              <a:t>Applications: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Randomized algorithms find applications in various fields, including computer science, cryptography, optimization, machine learning, and probabilistic data structures. </a:t>
            </a:r>
            <a:endParaRPr/>
          </a:p>
          <a:p>
            <a:pPr indent="-228599" lvl="1" marL="502919" rtl="0" algn="l">
              <a:lnSpc>
                <a:spcPct val="100000"/>
              </a:lnSpc>
              <a:spcBef>
                <a:spcPts val="500"/>
              </a:spcBef>
              <a:spcAft>
                <a:spcPts val="0"/>
              </a:spcAft>
              <a:buClr>
                <a:schemeClr val="dk1"/>
              </a:buClr>
              <a:buSzPts val="2000"/>
              <a:buFont typeface="Noto Sans Symbols"/>
              <a:buChar char="▪"/>
            </a:pPr>
            <a:r>
              <a:rPr lang="en-US" sz="2000"/>
              <a:t>They are particularly useful in situations where deterministic algorithms are too slow or impractical.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b="0" lang="en-US"/>
              <a:t>Understanding Algorithms</a:t>
            </a:r>
            <a:endParaRPr/>
          </a:p>
        </p:txBody>
      </p:sp>
      <p:sp>
        <p:nvSpPr>
          <p:cNvPr id="130" name="Google Shape;130;p17"/>
          <p:cNvSpPr txBox="1"/>
          <p:nvPr>
            <p:ph idx="1" type="body"/>
          </p:nvPr>
        </p:nvSpPr>
        <p:spPr>
          <a:xfrm>
            <a:off x="1088136" y="2213317"/>
            <a:ext cx="10953781" cy="4219721"/>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In mathematics and computer science, algorithms are powerful tools for solving specific problems and automating tasks.</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Definition</a:t>
            </a:r>
            <a:r>
              <a:rPr lang="en-US" sz="2200"/>
              <a:t>: An algorithm is a precise sequence of instructions designed to tackle a particular problem or carry out a computation.</a:t>
            </a:r>
            <a:endParaRPr/>
          </a:p>
          <a:p>
            <a:pPr indent="-228600" lvl="0" marL="228600" rtl="0" algn="l">
              <a:lnSpc>
                <a:spcPct val="130000"/>
              </a:lnSpc>
              <a:spcBef>
                <a:spcPts val="1000"/>
              </a:spcBef>
              <a:spcAft>
                <a:spcPts val="0"/>
              </a:spcAft>
              <a:buClr>
                <a:schemeClr val="dk1"/>
              </a:buClr>
              <a:buSzPts val="2200"/>
              <a:buFont typeface="Noto Sans Symbols"/>
              <a:buChar char="▪"/>
            </a:pPr>
            <a:r>
              <a:rPr b="1" lang="en-US" sz="2200"/>
              <a:t>Problem Solving: </a:t>
            </a:r>
            <a:r>
              <a:rPr lang="en-US" sz="2200"/>
              <a:t>Algorithms serve as blueprints for performing calculations and processing data efficiently.</a:t>
            </a:r>
            <a:endParaRPr sz="2200"/>
          </a:p>
          <a:p>
            <a:pPr indent="-228600" lvl="0" marL="228600" rtl="0" algn="l">
              <a:lnSpc>
                <a:spcPct val="130000"/>
              </a:lnSpc>
              <a:spcBef>
                <a:spcPts val="1000"/>
              </a:spcBef>
              <a:spcAft>
                <a:spcPts val="0"/>
              </a:spcAft>
              <a:buClr>
                <a:schemeClr val="dk1"/>
              </a:buClr>
              <a:buSzPts val="2200"/>
              <a:buFont typeface="Noto Sans Symbols"/>
              <a:buChar char="▪"/>
            </a:pPr>
            <a:r>
              <a:rPr b="1" lang="en-US" sz="2200"/>
              <a:t>Advanced Capabilities:</a:t>
            </a:r>
            <a:r>
              <a:rPr lang="en-US" sz="2200"/>
              <a:t> Sophisticated algorithms can automate deductions (automated reasoning) and guide code execution using mathematical and logical tests (automated decision-making)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txBox="1"/>
          <p:nvPr>
            <p:ph type="title"/>
          </p:nvPr>
        </p:nvSpPr>
        <p:spPr>
          <a:xfrm>
            <a:off x="1088136" y="572476"/>
            <a:ext cx="9922764" cy="737382"/>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Arial"/>
              <a:buNone/>
            </a:pPr>
            <a:r>
              <a:rPr lang="en-US" sz="4000"/>
              <a:t>Examples</a:t>
            </a:r>
            <a:endParaRPr/>
          </a:p>
        </p:txBody>
      </p:sp>
      <p:sp>
        <p:nvSpPr>
          <p:cNvPr id="490" name="Google Shape;490;p62"/>
          <p:cNvSpPr txBox="1"/>
          <p:nvPr>
            <p:ph idx="1" type="body"/>
          </p:nvPr>
        </p:nvSpPr>
        <p:spPr>
          <a:xfrm>
            <a:off x="572982" y="1549010"/>
            <a:ext cx="11562479" cy="5252644"/>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000"/>
              <a:buFont typeface="Noto Sans Symbols"/>
              <a:buChar char="▪"/>
            </a:pPr>
            <a:r>
              <a:rPr b="1" lang="en-US" sz="2000"/>
              <a:t>Monte Carlo Algorithms: </a:t>
            </a:r>
            <a:endParaRPr/>
          </a:p>
          <a:p>
            <a:pPr indent="-228599" lvl="1" marL="502919" rtl="0" algn="l">
              <a:lnSpc>
                <a:spcPct val="150000"/>
              </a:lnSpc>
              <a:spcBef>
                <a:spcPts val="500"/>
              </a:spcBef>
              <a:spcAft>
                <a:spcPts val="0"/>
              </a:spcAft>
              <a:buClr>
                <a:schemeClr val="dk1"/>
              </a:buClr>
              <a:buSzPts val="2000"/>
              <a:buFont typeface="Noto Sans Symbols"/>
              <a:buChar char="▪"/>
            </a:pPr>
            <a:r>
              <a:rPr lang="en-US" sz="2000"/>
              <a:t>These algorithms use random sampling to approximate solutions to complex problems, such as estimating the value of mathematical constants or solving optimization problems.</a:t>
            </a:r>
            <a:endParaRPr/>
          </a:p>
          <a:p>
            <a:pPr indent="-228600" lvl="0" marL="228600" rtl="0" algn="l">
              <a:lnSpc>
                <a:spcPct val="150000"/>
              </a:lnSpc>
              <a:spcBef>
                <a:spcPts val="1000"/>
              </a:spcBef>
              <a:spcAft>
                <a:spcPts val="0"/>
              </a:spcAft>
              <a:buClr>
                <a:schemeClr val="dk1"/>
              </a:buClr>
              <a:buSzPts val="2000"/>
              <a:buFont typeface="Noto Sans Symbols"/>
              <a:buChar char="▪"/>
            </a:pPr>
            <a:r>
              <a:rPr b="1" lang="en-US" sz="2000"/>
              <a:t>Las Vegas Algorithms: </a:t>
            </a:r>
            <a:endParaRPr/>
          </a:p>
          <a:p>
            <a:pPr indent="-228599" lvl="1" marL="502919" rtl="0" algn="l">
              <a:lnSpc>
                <a:spcPct val="150000"/>
              </a:lnSpc>
              <a:spcBef>
                <a:spcPts val="500"/>
              </a:spcBef>
              <a:spcAft>
                <a:spcPts val="0"/>
              </a:spcAft>
              <a:buClr>
                <a:schemeClr val="dk1"/>
              </a:buClr>
              <a:buSzPts val="2000"/>
              <a:buFont typeface="Noto Sans Symbols"/>
              <a:buChar char="▪"/>
            </a:pPr>
            <a:r>
              <a:rPr lang="en-US" sz="2000"/>
              <a:t>These algorithms use randomness to improve efficiency. </a:t>
            </a:r>
            <a:endParaRPr/>
          </a:p>
          <a:p>
            <a:pPr indent="-228599" lvl="1" marL="502919" rtl="0" algn="l">
              <a:lnSpc>
                <a:spcPct val="150000"/>
              </a:lnSpc>
              <a:spcBef>
                <a:spcPts val="500"/>
              </a:spcBef>
              <a:spcAft>
                <a:spcPts val="0"/>
              </a:spcAft>
              <a:buClr>
                <a:schemeClr val="dk1"/>
              </a:buClr>
              <a:buSzPts val="2000"/>
              <a:buFont typeface="Noto Sans Symbols"/>
              <a:buChar char="▪"/>
            </a:pPr>
            <a:r>
              <a:rPr lang="en-US" sz="2000"/>
              <a:t>They may guarantee that the solution is correct but not bound the running time precisely. </a:t>
            </a:r>
            <a:endParaRPr/>
          </a:p>
          <a:p>
            <a:pPr indent="-228599" lvl="1" marL="502919" rtl="0" algn="l">
              <a:lnSpc>
                <a:spcPct val="150000"/>
              </a:lnSpc>
              <a:spcBef>
                <a:spcPts val="500"/>
              </a:spcBef>
              <a:spcAft>
                <a:spcPts val="0"/>
              </a:spcAft>
              <a:buClr>
                <a:schemeClr val="dk1"/>
              </a:buClr>
              <a:buSzPts val="2000"/>
              <a:buFont typeface="Noto Sans Symbols"/>
              <a:buChar char="▪"/>
            </a:pPr>
            <a:r>
              <a:rPr lang="en-US" sz="2000"/>
              <a:t>Examples include randomized quicksort and some graph algorithms.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3"/>
          <p:cNvSpPr txBox="1"/>
          <p:nvPr>
            <p:ph type="title"/>
          </p:nvPr>
        </p:nvSpPr>
        <p:spPr>
          <a:xfrm>
            <a:off x="1088136" y="199457"/>
            <a:ext cx="9922764" cy="736143"/>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Randomized Algorithms</a:t>
            </a:r>
            <a:endParaRPr/>
          </a:p>
        </p:txBody>
      </p:sp>
      <p:sp>
        <p:nvSpPr>
          <p:cNvPr id="496" name="Google Shape;496;p63"/>
          <p:cNvSpPr txBox="1"/>
          <p:nvPr>
            <p:ph idx="1" type="body"/>
          </p:nvPr>
        </p:nvSpPr>
        <p:spPr>
          <a:xfrm>
            <a:off x="1088136" y="1092333"/>
            <a:ext cx="10381917" cy="557516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1800"/>
              <a:buChar char="-"/>
            </a:pPr>
            <a:r>
              <a:rPr b="1" lang="en-US"/>
              <a:t>Algorithm: Find Repeated Element (a, n)</a:t>
            </a:r>
            <a:endParaRPr b="1"/>
          </a:p>
          <a:p>
            <a:pPr indent="-228600" lvl="0" marL="228600" rtl="0" algn="l">
              <a:lnSpc>
                <a:spcPct val="110000"/>
              </a:lnSpc>
              <a:spcBef>
                <a:spcPts val="1000"/>
              </a:spcBef>
              <a:spcAft>
                <a:spcPts val="0"/>
              </a:spcAft>
              <a:buClr>
                <a:schemeClr val="dk1"/>
              </a:buClr>
              <a:buSzPts val="1800"/>
              <a:buChar char="-"/>
            </a:pPr>
            <a:r>
              <a:rPr b="1" lang="en-US"/>
              <a:t>Description: </a:t>
            </a:r>
            <a:r>
              <a:rPr lang="en-US"/>
              <a:t>This algorithm aims to identify a repeated element within an array a, which spans from index 1 to n.</a:t>
            </a:r>
            <a:endParaRPr/>
          </a:p>
          <a:p>
            <a:pPr indent="-228600" lvl="0" marL="228600" rtl="0" algn="l">
              <a:lnSpc>
                <a:spcPct val="110000"/>
              </a:lnSpc>
              <a:spcBef>
                <a:spcPts val="1000"/>
              </a:spcBef>
              <a:spcAft>
                <a:spcPts val="0"/>
              </a:spcAft>
              <a:buClr>
                <a:schemeClr val="dk1"/>
              </a:buClr>
              <a:buSzPts val="1800"/>
              <a:buChar char="-"/>
            </a:pPr>
            <a:r>
              <a:rPr b="1" lang="en-US"/>
              <a:t>Procedure:</a:t>
            </a:r>
            <a:endParaRPr b="1"/>
          </a:p>
          <a:p>
            <a:pPr indent="-228599" lvl="1" marL="502919" rtl="0" algn="l">
              <a:lnSpc>
                <a:spcPct val="110000"/>
              </a:lnSpc>
              <a:spcBef>
                <a:spcPts val="500"/>
              </a:spcBef>
              <a:spcAft>
                <a:spcPts val="0"/>
              </a:spcAft>
              <a:buClr>
                <a:schemeClr val="dk1"/>
              </a:buClr>
              <a:buSzPts val="1800"/>
              <a:buChar char="-"/>
            </a:pPr>
            <a:r>
              <a:rPr b="1" lang="en-US"/>
              <a:t>Initialize Loop:</a:t>
            </a:r>
            <a:endParaRPr/>
          </a:p>
          <a:p>
            <a:pPr indent="-228600" lvl="2" marL="731520" rtl="0" algn="l">
              <a:lnSpc>
                <a:spcPct val="110000"/>
              </a:lnSpc>
              <a:spcBef>
                <a:spcPts val="500"/>
              </a:spcBef>
              <a:spcAft>
                <a:spcPts val="0"/>
              </a:spcAft>
              <a:buClr>
                <a:schemeClr val="dk1"/>
              </a:buClr>
              <a:buSzPts val="1800"/>
              <a:buChar char="-"/>
            </a:pPr>
            <a:r>
              <a:rPr i="1" lang="en-US" sz="1800"/>
              <a:t>Enter an infinite loop.</a:t>
            </a:r>
            <a:endParaRPr i="1" sz="1800"/>
          </a:p>
          <a:p>
            <a:pPr indent="-228599" lvl="1" marL="502919" rtl="0" algn="l">
              <a:lnSpc>
                <a:spcPct val="110000"/>
              </a:lnSpc>
              <a:spcBef>
                <a:spcPts val="500"/>
              </a:spcBef>
              <a:spcAft>
                <a:spcPts val="0"/>
              </a:spcAft>
              <a:buClr>
                <a:schemeClr val="dk1"/>
              </a:buClr>
              <a:buSzPts val="1800"/>
              <a:buChar char="-"/>
            </a:pPr>
            <a:r>
              <a:rPr b="1" lang="en-US"/>
              <a:t>Generate Random Indices:</a:t>
            </a:r>
            <a:endParaRPr b="1"/>
          </a:p>
          <a:p>
            <a:pPr indent="-228600" lvl="2" marL="731520" rtl="0" algn="l">
              <a:lnSpc>
                <a:spcPct val="110000"/>
              </a:lnSpc>
              <a:spcBef>
                <a:spcPts val="500"/>
              </a:spcBef>
              <a:spcAft>
                <a:spcPts val="0"/>
              </a:spcAft>
              <a:buClr>
                <a:schemeClr val="dk1"/>
              </a:buClr>
              <a:buSzPts val="1800"/>
              <a:buChar char="-"/>
            </a:pPr>
            <a:r>
              <a:rPr i="1" lang="en-US" sz="1800"/>
              <a:t>Generate two random indices, i and j.</a:t>
            </a:r>
            <a:endParaRPr i="1" sz="1800"/>
          </a:p>
          <a:p>
            <a:pPr indent="-228600" lvl="2" marL="731520" rtl="0" algn="l">
              <a:lnSpc>
                <a:spcPct val="110000"/>
              </a:lnSpc>
              <a:spcBef>
                <a:spcPts val="500"/>
              </a:spcBef>
              <a:spcAft>
                <a:spcPts val="0"/>
              </a:spcAft>
              <a:buClr>
                <a:schemeClr val="dk1"/>
              </a:buClr>
              <a:buSzPts val="1800"/>
              <a:buChar char="-"/>
            </a:pPr>
            <a:r>
              <a:rPr i="1" lang="en-US" sz="1800"/>
              <a:t>i := Random() mod n + 1</a:t>
            </a:r>
            <a:endParaRPr/>
          </a:p>
          <a:p>
            <a:pPr indent="-228600" lvl="2" marL="731520" rtl="0" algn="l">
              <a:lnSpc>
                <a:spcPct val="110000"/>
              </a:lnSpc>
              <a:spcBef>
                <a:spcPts val="500"/>
              </a:spcBef>
              <a:spcAft>
                <a:spcPts val="0"/>
              </a:spcAft>
              <a:buClr>
                <a:schemeClr val="dk1"/>
              </a:buClr>
              <a:buSzPts val="1800"/>
              <a:buChar char="-"/>
            </a:pPr>
            <a:r>
              <a:rPr i="1" lang="en-US" sz="1800"/>
              <a:t>j := Random() mod n + 1</a:t>
            </a:r>
            <a:endParaRPr/>
          </a:p>
          <a:p>
            <a:pPr indent="-228599" lvl="1" marL="502919" rtl="0" algn="l">
              <a:lnSpc>
                <a:spcPct val="110000"/>
              </a:lnSpc>
              <a:spcBef>
                <a:spcPts val="500"/>
              </a:spcBef>
              <a:spcAft>
                <a:spcPts val="0"/>
              </a:spcAft>
              <a:buClr>
                <a:schemeClr val="dk1"/>
              </a:buClr>
              <a:buSzPts val="1800"/>
              <a:buChar char="-"/>
            </a:pPr>
            <a:r>
              <a:rPr b="1" lang="en-US"/>
              <a:t>Check for Repeated Element:</a:t>
            </a:r>
            <a:endParaRPr b="1"/>
          </a:p>
          <a:p>
            <a:pPr indent="-228600" lvl="2" marL="731520" rtl="0" algn="l">
              <a:lnSpc>
                <a:spcPct val="110000"/>
              </a:lnSpc>
              <a:spcBef>
                <a:spcPts val="500"/>
              </a:spcBef>
              <a:spcAft>
                <a:spcPts val="0"/>
              </a:spcAft>
              <a:buClr>
                <a:schemeClr val="dk1"/>
              </a:buClr>
              <a:buSzPts val="1800"/>
              <a:buChar char="-"/>
            </a:pPr>
            <a:r>
              <a:rPr i="1" lang="en-US" sz="1800"/>
              <a:t>If i is not equal to j and a[i] is equal to a[j], indicating the presence of a repeated element:</a:t>
            </a:r>
            <a:endParaRPr i="1" sz="1800"/>
          </a:p>
          <a:p>
            <a:pPr indent="-228599" lvl="1" marL="502919" rtl="0" algn="l">
              <a:lnSpc>
                <a:spcPct val="110000"/>
              </a:lnSpc>
              <a:spcBef>
                <a:spcPts val="500"/>
              </a:spcBef>
              <a:spcAft>
                <a:spcPts val="0"/>
              </a:spcAft>
              <a:buClr>
                <a:schemeClr val="dk1"/>
              </a:buClr>
              <a:buSzPts val="1800"/>
              <a:buChar char="-"/>
            </a:pPr>
            <a:r>
              <a:rPr b="1" lang="en-US"/>
              <a:t>Return Index:</a:t>
            </a:r>
            <a:endParaRPr b="1"/>
          </a:p>
          <a:p>
            <a:pPr indent="-228600" lvl="2" marL="731520" rtl="0" algn="l">
              <a:lnSpc>
                <a:spcPct val="110000"/>
              </a:lnSpc>
              <a:spcBef>
                <a:spcPts val="500"/>
              </a:spcBef>
              <a:spcAft>
                <a:spcPts val="0"/>
              </a:spcAft>
              <a:buClr>
                <a:schemeClr val="dk1"/>
              </a:buClr>
              <a:buSzPts val="1800"/>
              <a:buChar char="-"/>
            </a:pPr>
            <a:r>
              <a:rPr i="1" lang="en-US" sz="1800"/>
              <a:t>Return the value of i, indicating the index of the repeated element.</a:t>
            </a:r>
            <a:endParaRPr i="1"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descr="Text&#10;&#10;Description automatically generated" id="501" name="Google Shape;501;p64"/>
          <p:cNvPicPr preferRelativeResize="0"/>
          <p:nvPr>
            <p:ph idx="1" type="body"/>
          </p:nvPr>
        </p:nvPicPr>
        <p:blipFill rotWithShape="1">
          <a:blip r:embed="rId3">
            <a:alphaModFix/>
          </a:blip>
          <a:srcRect b="0" l="0" r="0" t="0"/>
          <a:stretch/>
        </p:blipFill>
        <p:spPr>
          <a:xfrm>
            <a:off x="3362025" y="1313437"/>
            <a:ext cx="5080575" cy="43929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088136" y="885529"/>
            <a:ext cx="9922764" cy="1498944"/>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b="0" lang="en-US"/>
              <a:t>Key Characteristics:</a:t>
            </a:r>
            <a:endParaRPr/>
          </a:p>
        </p:txBody>
      </p:sp>
      <p:sp>
        <p:nvSpPr>
          <p:cNvPr id="136" name="Google Shape;136;p18"/>
          <p:cNvSpPr txBox="1"/>
          <p:nvPr>
            <p:ph idx="1" type="body"/>
          </p:nvPr>
        </p:nvSpPr>
        <p:spPr>
          <a:xfrm>
            <a:off x="1001051" y="2213317"/>
            <a:ext cx="10770510" cy="4219721"/>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200"/>
              <a:buFont typeface="Noto Sans Symbols"/>
              <a:buChar char="▪"/>
            </a:pPr>
            <a:r>
              <a:rPr lang="en-US" sz="2200"/>
              <a:t>Algorithms consist of finite, well-defined instructions.</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Each instruction is understandable and achievable in a finite amount of time.</a:t>
            </a:r>
            <a:endParaRPr/>
          </a:p>
          <a:p>
            <a:pPr indent="-228600" lvl="0" marL="228600" rtl="0" algn="l">
              <a:lnSpc>
                <a:spcPct val="130000"/>
              </a:lnSpc>
              <a:spcBef>
                <a:spcPts val="1000"/>
              </a:spcBef>
              <a:spcAft>
                <a:spcPts val="0"/>
              </a:spcAft>
              <a:buClr>
                <a:schemeClr val="dk1"/>
              </a:buClr>
              <a:buSzPts val="2200"/>
              <a:buFont typeface="Noto Sans Symbols"/>
              <a:buChar char="▪"/>
            </a:pPr>
            <a:r>
              <a:rPr lang="en-US" sz="2200"/>
              <a:t>Regardless of input values, an algorithm always terminates after a finite number of instructions.</a:t>
            </a:r>
            <a:endParaRPr sz="2200"/>
          </a:p>
          <a:p>
            <a:pPr indent="-228600" lvl="0" marL="228600" rtl="0" algn="l">
              <a:lnSpc>
                <a:spcPct val="130000"/>
              </a:lnSpc>
              <a:spcBef>
                <a:spcPts val="1000"/>
              </a:spcBef>
              <a:spcAft>
                <a:spcPts val="0"/>
              </a:spcAft>
              <a:buClr>
                <a:schemeClr val="dk1"/>
              </a:buClr>
              <a:buSzPts val="2200"/>
              <a:buFont typeface="Noto Sans Symbols"/>
              <a:buChar char="▪"/>
            </a:pPr>
            <a:r>
              <a:rPr lang="en-US" sz="2200"/>
              <a:t>Algorithms are the foundation of computer science and are essential for solving complex real-world challenges.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088136" y="953768"/>
            <a:ext cx="9922764" cy="1430705"/>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Algorithm Criteria:</a:t>
            </a:r>
            <a:endParaRPr/>
          </a:p>
        </p:txBody>
      </p:sp>
      <p:sp>
        <p:nvSpPr>
          <p:cNvPr id="142" name="Google Shape;142;p19"/>
          <p:cNvSpPr txBox="1"/>
          <p:nvPr>
            <p:ph idx="1" type="body"/>
          </p:nvPr>
        </p:nvSpPr>
        <p:spPr>
          <a:xfrm>
            <a:off x="712823" y="2042720"/>
            <a:ext cx="11317721" cy="4390318"/>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000"/>
              <a:buFont typeface="Noto Sans Symbols"/>
              <a:buChar char="▪"/>
            </a:pPr>
            <a:r>
              <a:rPr b="1" lang="en-US" sz="2000"/>
              <a:t>Input</a:t>
            </a:r>
            <a:r>
              <a:rPr lang="en-US" sz="2000">
                <a:solidFill>
                  <a:srgbClr val="374151"/>
                </a:solidFill>
              </a:rPr>
              <a:t>:</a:t>
            </a:r>
            <a:endParaRPr/>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An algorithm may accept zero or more externally provided quantities or data.</a:t>
            </a:r>
            <a:endParaRPr sz="2000"/>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Input should be well-defined and clearly specified for accurate processing.</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Output</a:t>
            </a:r>
            <a:r>
              <a:rPr lang="en-US" sz="2000">
                <a:solidFill>
                  <a:srgbClr val="374151"/>
                </a:solidFill>
              </a:rPr>
              <a:t>:</a:t>
            </a:r>
            <a:endParaRPr/>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Every algorithm must produce at least one meaningful output or result.</a:t>
            </a:r>
            <a:endParaRPr sz="2000"/>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The output should convey relevant information or serve a purpose.</a:t>
            </a:r>
            <a:endParaRPr sz="2000"/>
          </a:p>
          <a:p>
            <a:pPr indent="-228600" lvl="0" marL="228600" rtl="0" algn="l">
              <a:lnSpc>
                <a:spcPct val="130000"/>
              </a:lnSpc>
              <a:spcBef>
                <a:spcPts val="1000"/>
              </a:spcBef>
              <a:spcAft>
                <a:spcPts val="0"/>
              </a:spcAft>
              <a:buClr>
                <a:schemeClr val="dk1"/>
              </a:buClr>
              <a:buSzPts val="2000"/>
              <a:buFont typeface="Noto Sans Symbols"/>
              <a:buChar char="▪"/>
            </a:pPr>
            <a:r>
              <a:rPr b="1" lang="en-US" sz="2000"/>
              <a:t>Definiteness</a:t>
            </a:r>
            <a:r>
              <a:rPr lang="en-US" sz="2000">
                <a:solidFill>
                  <a:srgbClr val="374151"/>
                </a:solidFill>
              </a:rPr>
              <a:t>:</a:t>
            </a:r>
            <a:endParaRPr/>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Each instruction within an algorithm must be precise, clear, and free from ambiguity.</a:t>
            </a:r>
            <a:endParaRPr sz="2000"/>
          </a:p>
          <a:p>
            <a:pPr indent="-228599" lvl="1" marL="502919" rtl="0" algn="l">
              <a:lnSpc>
                <a:spcPct val="130000"/>
              </a:lnSpc>
              <a:spcBef>
                <a:spcPts val="500"/>
              </a:spcBef>
              <a:spcAft>
                <a:spcPts val="0"/>
              </a:spcAft>
              <a:buClr>
                <a:srgbClr val="374151"/>
              </a:buClr>
              <a:buSzPts val="2000"/>
              <a:buChar char="-"/>
            </a:pPr>
            <a:r>
              <a:rPr lang="en-US" sz="2000">
                <a:solidFill>
                  <a:srgbClr val="374151"/>
                </a:solidFill>
              </a:rPr>
              <a:t>Clarity ensures that the algorithm's actions are well-understood and correctly executed.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088136" y="1090245"/>
            <a:ext cx="9922764" cy="1294228"/>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dk1"/>
              </a:buClr>
              <a:buSzPts val="4400"/>
              <a:buFont typeface="Arial"/>
              <a:buNone/>
            </a:pPr>
            <a:r>
              <a:rPr lang="en-US"/>
              <a:t>Algorithm Criteria:</a:t>
            </a:r>
            <a:endParaRPr/>
          </a:p>
        </p:txBody>
      </p:sp>
      <p:sp>
        <p:nvSpPr>
          <p:cNvPr id="148" name="Google Shape;148;p20"/>
          <p:cNvSpPr txBox="1"/>
          <p:nvPr>
            <p:ph idx="1" type="body"/>
          </p:nvPr>
        </p:nvSpPr>
        <p:spPr>
          <a:xfrm>
            <a:off x="712823" y="2213317"/>
            <a:ext cx="11317721" cy="4219721"/>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rgbClr val="374151"/>
              </a:buClr>
              <a:buSzPts val="2000"/>
              <a:buFont typeface="Noto Sans Symbols"/>
              <a:buChar char="▪"/>
            </a:pPr>
            <a:r>
              <a:rPr b="1" lang="en-US" sz="2000">
                <a:solidFill>
                  <a:srgbClr val="374151"/>
                </a:solidFill>
              </a:rPr>
              <a:t>Finiteness</a:t>
            </a:r>
            <a:r>
              <a:rPr lang="en-US" sz="2000">
                <a:solidFill>
                  <a:srgbClr val="374151"/>
                </a:solidFill>
              </a:rPr>
              <a:t>:</a:t>
            </a:r>
            <a:endParaRPr/>
          </a:p>
          <a:p>
            <a:pPr indent="-228599" lvl="1" marL="502919" rtl="0" algn="l">
              <a:lnSpc>
                <a:spcPct val="130000"/>
              </a:lnSpc>
              <a:spcBef>
                <a:spcPts val="500"/>
              </a:spcBef>
              <a:spcAft>
                <a:spcPts val="0"/>
              </a:spcAft>
              <a:buClr>
                <a:srgbClr val="374151"/>
              </a:buClr>
              <a:buSzPts val="2000"/>
              <a:buFont typeface="Arial"/>
              <a:buChar char="-"/>
            </a:pPr>
            <a:r>
              <a:rPr lang="en-US" sz="2000">
                <a:solidFill>
                  <a:srgbClr val="374151"/>
                </a:solidFill>
              </a:rPr>
              <a:t>An algorithm must exhibit the property of </a:t>
            </a:r>
            <a:r>
              <a:rPr b="1" lang="en-US" sz="2000">
                <a:solidFill>
                  <a:srgbClr val="374151"/>
                </a:solidFill>
              </a:rPr>
              <a:t>finiteness</a:t>
            </a:r>
            <a:r>
              <a:rPr lang="en-US" sz="2000">
                <a:solidFill>
                  <a:srgbClr val="374151"/>
                </a:solidFill>
              </a:rPr>
              <a:t>, meaning it will complete its execution within a finite number of well-defined steps.</a:t>
            </a:r>
            <a:endParaRPr sz="2000"/>
          </a:p>
          <a:p>
            <a:pPr indent="-228599" lvl="1" marL="502919" rtl="0" algn="l">
              <a:lnSpc>
                <a:spcPct val="130000"/>
              </a:lnSpc>
              <a:spcBef>
                <a:spcPts val="500"/>
              </a:spcBef>
              <a:spcAft>
                <a:spcPts val="0"/>
              </a:spcAft>
              <a:buClr>
                <a:srgbClr val="374151"/>
              </a:buClr>
              <a:buSzPts val="2000"/>
              <a:buFont typeface="Arial"/>
              <a:buChar char="-"/>
            </a:pPr>
            <a:r>
              <a:rPr lang="en-US" sz="2000">
                <a:solidFill>
                  <a:srgbClr val="374151"/>
                </a:solidFill>
              </a:rPr>
              <a:t>It should </a:t>
            </a:r>
            <a:r>
              <a:rPr b="1" lang="en-US" sz="2000">
                <a:solidFill>
                  <a:srgbClr val="374151"/>
                </a:solidFill>
              </a:rPr>
              <a:t>avoid </a:t>
            </a:r>
            <a:r>
              <a:rPr lang="en-US" sz="2000">
                <a:solidFill>
                  <a:srgbClr val="374151"/>
                </a:solidFill>
              </a:rPr>
              <a:t>infinite loops or indeterminate behavior.</a:t>
            </a:r>
            <a:endParaRPr sz="2000"/>
          </a:p>
          <a:p>
            <a:pPr indent="-228600" lvl="0" marL="228600" rtl="0" algn="l">
              <a:lnSpc>
                <a:spcPct val="130000"/>
              </a:lnSpc>
              <a:spcBef>
                <a:spcPts val="1000"/>
              </a:spcBef>
              <a:spcAft>
                <a:spcPts val="0"/>
              </a:spcAft>
              <a:buClr>
                <a:srgbClr val="374151"/>
              </a:buClr>
              <a:buSzPts val="2000"/>
              <a:buFont typeface="Noto Sans Symbols"/>
              <a:buChar char="▪"/>
            </a:pPr>
            <a:r>
              <a:rPr b="1" lang="en-US" sz="2000">
                <a:solidFill>
                  <a:srgbClr val="374151"/>
                </a:solidFill>
              </a:rPr>
              <a:t>Effectiveness</a:t>
            </a:r>
            <a:r>
              <a:rPr lang="en-US" sz="2000">
                <a:solidFill>
                  <a:srgbClr val="374151"/>
                </a:solidFill>
              </a:rPr>
              <a:t>:</a:t>
            </a:r>
            <a:endParaRPr sz="2000"/>
          </a:p>
          <a:p>
            <a:pPr indent="-228599" lvl="1" marL="502919" rtl="0" algn="l">
              <a:lnSpc>
                <a:spcPct val="130000"/>
              </a:lnSpc>
              <a:spcBef>
                <a:spcPts val="500"/>
              </a:spcBef>
              <a:spcAft>
                <a:spcPts val="0"/>
              </a:spcAft>
              <a:buClr>
                <a:srgbClr val="374151"/>
              </a:buClr>
              <a:buSzPts val="2000"/>
              <a:buFont typeface="Arial"/>
              <a:buChar char="-"/>
            </a:pPr>
            <a:r>
              <a:rPr lang="en-US" sz="2000">
                <a:solidFill>
                  <a:srgbClr val="374151"/>
                </a:solidFill>
              </a:rPr>
              <a:t>Every instruction in the algorithm must be fundamental and executable.</a:t>
            </a:r>
            <a:endParaRPr sz="2000"/>
          </a:p>
          <a:p>
            <a:pPr indent="-228599" lvl="1" marL="502919" rtl="0" algn="l">
              <a:lnSpc>
                <a:spcPct val="130000"/>
              </a:lnSpc>
              <a:spcBef>
                <a:spcPts val="500"/>
              </a:spcBef>
              <a:spcAft>
                <a:spcPts val="0"/>
              </a:spcAft>
              <a:buClr>
                <a:srgbClr val="374151"/>
              </a:buClr>
              <a:buSzPts val="2000"/>
              <a:buFont typeface="Arial"/>
              <a:buChar char="-"/>
            </a:pPr>
            <a:r>
              <a:rPr lang="en-US" sz="2000">
                <a:solidFill>
                  <a:srgbClr val="374151"/>
                </a:solidFill>
              </a:rPr>
              <a:t>The instructions should be practical and achievable with available resources.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Diagram&#10;&#10;Description automatically generated" id="153" name="Google Shape;153;p21"/>
          <p:cNvPicPr preferRelativeResize="0"/>
          <p:nvPr>
            <p:ph idx="1" type="body"/>
          </p:nvPr>
        </p:nvPicPr>
        <p:blipFill rotWithShape="1">
          <a:blip r:embed="rId3">
            <a:alphaModFix/>
          </a:blip>
          <a:srcRect b="0" l="0" r="0" t="0"/>
          <a:stretch/>
        </p:blipFill>
        <p:spPr>
          <a:xfrm>
            <a:off x="1347180" y="376703"/>
            <a:ext cx="9902908" cy="61051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jornVTI">
  <a:themeElements>
    <a:clrScheme name="AnalogousFromRegularSeedRightStep">
      <a:dk1>
        <a:srgbClr val="000000"/>
      </a:dk1>
      <a:lt1>
        <a:srgbClr val="FFFFFF"/>
      </a:lt1>
      <a:dk2>
        <a:srgbClr val="223A3D"/>
      </a:dk2>
      <a:lt2>
        <a:srgbClr val="E2E8E8"/>
      </a:lt2>
      <a:accent1>
        <a:srgbClr val="E73429"/>
      </a:accent1>
      <a:accent2>
        <a:srgbClr val="D57117"/>
      </a:accent2>
      <a:accent3>
        <a:srgbClr val="B4A420"/>
      </a:accent3>
      <a:accent4>
        <a:srgbClr val="80B113"/>
      </a:accent4>
      <a:accent5>
        <a:srgbClr val="4BB821"/>
      </a:accent5>
      <a:accent6>
        <a:srgbClr val="14BC2C"/>
      </a:accent6>
      <a:hlink>
        <a:srgbClr val="329096"/>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