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6858000" cx="12192000"/>
  <p:notesSz cx="6858000" cy="9144000"/>
  <p:embeddedFontLst>
    <p:embeddedFont>
      <p:font typeface="Geo"/>
      <p:regular r:id="rId72"/>
      <p: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77F65D-FA0D-4545-ABE1-52AAC177CE7C}">
  <a:tblStyle styleId="{F177F65D-FA0D-4545-ABE1-52AAC177CE7C}" styleName="Table_0">
    <a:wholeTbl>
      <a:tcTxStyle b="off" i="off">
        <a:font>
          <a:latin typeface="Avenir Next LT Pro"/>
          <a:ea typeface="Avenir Next LT Pro"/>
          <a:cs typeface="Avenir Next L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7F0"/>
          </a:solidFill>
        </a:fill>
      </a:tcStyle>
    </a:wholeTbl>
    <a:band1H>
      <a:tcTxStyle/>
      <a:tcStyle>
        <a:fill>
          <a:solidFill>
            <a:srgbClr val="F6CBDF"/>
          </a:solidFill>
        </a:fill>
      </a:tcStyle>
    </a:band1H>
    <a:band2H>
      <a:tcTxStyle/>
    </a:band2H>
    <a:band1V>
      <a:tcTxStyle/>
      <a:tcStyle>
        <a:fill>
          <a:solidFill>
            <a:srgbClr val="F6CBDF"/>
          </a:solidFill>
        </a:fill>
      </a:tcStyle>
    </a:band1V>
    <a:band2V>
      <a:tcTxStyle/>
    </a:band2V>
    <a:lastCol>
      <a:tcTxStyle b="on" i="off">
        <a:font>
          <a:latin typeface="Avenir Next LT Pro"/>
          <a:ea typeface="Avenir Next LT Pro"/>
          <a:cs typeface="Avenir Next LT Pro"/>
        </a:font>
        <a:schemeClr val="lt1"/>
      </a:tcTxStyle>
      <a:tcStyle>
        <a:fill>
          <a:solidFill>
            <a:schemeClr val="accent1"/>
          </a:solidFill>
        </a:fill>
      </a:tcStyle>
    </a:lastCol>
    <a:firstCol>
      <a:tcTxStyle b="on" i="off">
        <a:font>
          <a:latin typeface="Avenir Next LT Pro"/>
          <a:ea typeface="Avenir Next LT Pro"/>
          <a:cs typeface="Avenir Next LT Pro"/>
        </a:font>
        <a:schemeClr val="lt1"/>
      </a:tcTxStyle>
      <a:tcStyle>
        <a:fill>
          <a:solidFill>
            <a:schemeClr val="accent1"/>
          </a:solidFill>
        </a:fill>
      </a:tcStyle>
    </a:firstCol>
    <a:lastRow>
      <a:tcTxStyle b="on" i="off">
        <a:font>
          <a:latin typeface="Avenir Next LT Pro"/>
          <a:ea typeface="Avenir Next LT Pro"/>
          <a:cs typeface="Avenir Next LT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venir Next LT Pro"/>
          <a:ea typeface="Avenir Next LT Pro"/>
          <a:cs typeface="Avenir Next LT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Geo-italic.fntdata"/><Relationship Id="rId72" Type="http://schemas.openxmlformats.org/officeDocument/2006/relationships/font" Target="fonts/Geo-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530352" y="1122363"/>
            <a:ext cx="10072922" cy="19783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000"/>
              <a:buFont typeface="Geo"/>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530352" y="3509963"/>
            <a:ext cx="10072922" cy="1747837"/>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000"/>
              <a:buNone/>
              <a:defRPr i="0"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
          <p:cNvSpPr txBox="1"/>
          <p:nvPr>
            <p:ph idx="10" type="dt"/>
          </p:nvPr>
        </p:nvSpPr>
        <p:spPr>
          <a:xfrm>
            <a:off x="530352"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a:off x="530352"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27" name="Google Shape;27;p2"/>
          <p:cNvGrpSpPr/>
          <p:nvPr/>
        </p:nvGrpSpPr>
        <p:grpSpPr>
          <a:xfrm>
            <a:off x="530225" y="3267690"/>
            <a:ext cx="972241" cy="45719"/>
            <a:chOff x="4886325" y="3371754"/>
            <a:chExt cx="2418492" cy="113728"/>
          </a:xfrm>
        </p:grpSpPr>
        <p:sp>
          <p:nvSpPr>
            <p:cNvPr id="28" name="Google Shape;28;p2"/>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29" name="Google Shape;29;p2"/>
            <p:cNvGrpSpPr/>
            <p:nvPr/>
          </p:nvGrpSpPr>
          <p:grpSpPr>
            <a:xfrm>
              <a:off x="4886709" y="3371754"/>
              <a:ext cx="2418108" cy="113728"/>
              <a:chOff x="4886709" y="3371754"/>
              <a:chExt cx="2418108" cy="113728"/>
            </a:xfrm>
          </p:grpSpPr>
          <p:sp>
            <p:nvSpPr>
              <p:cNvPr id="30" name="Google Shape;30;p2"/>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1" name="Google Shape;31;p2"/>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2" name="Google Shape;32;p2"/>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3" name="Google Shape;33;p2"/>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1"/>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1"/>
          <p:cNvSpPr txBox="1"/>
          <p:nvPr>
            <p:ph idx="1" type="body"/>
          </p:nvPr>
        </p:nvSpPr>
        <p:spPr>
          <a:xfrm rot="5400000">
            <a:off x="3789973" y="-742371"/>
            <a:ext cx="3549045" cy="1007755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1"/>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1"/>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133" name="Google Shape;133;p11"/>
          <p:cNvGrpSpPr/>
          <p:nvPr/>
        </p:nvGrpSpPr>
        <p:grpSpPr>
          <a:xfrm>
            <a:off x="530225" y="2333456"/>
            <a:ext cx="972241" cy="45719"/>
            <a:chOff x="4886325" y="3371754"/>
            <a:chExt cx="2418492" cy="113728"/>
          </a:xfrm>
        </p:grpSpPr>
        <p:sp>
          <p:nvSpPr>
            <p:cNvPr id="134" name="Google Shape;134;p11"/>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35" name="Google Shape;135;p11"/>
            <p:cNvGrpSpPr/>
            <p:nvPr/>
          </p:nvGrpSpPr>
          <p:grpSpPr>
            <a:xfrm>
              <a:off x="4886709" y="3371754"/>
              <a:ext cx="2418108" cy="113728"/>
              <a:chOff x="4886709" y="3371754"/>
              <a:chExt cx="2418108" cy="113728"/>
            </a:xfrm>
          </p:grpSpPr>
          <p:sp>
            <p:nvSpPr>
              <p:cNvPr id="136" name="Google Shape;136;p11"/>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37" name="Google Shape;137;p11"/>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38" name="Google Shape;138;p11"/>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39" name="Google Shape;139;p11"/>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2"/>
          <p:cNvSpPr txBox="1"/>
          <p:nvPr>
            <p:ph type="title"/>
          </p:nvPr>
        </p:nvSpPr>
        <p:spPr>
          <a:xfrm rot="5400000">
            <a:off x="6593877" y="2167564"/>
            <a:ext cx="5389895" cy="2628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2"/>
          <p:cNvSpPr txBox="1"/>
          <p:nvPr>
            <p:ph idx="1" type="body"/>
          </p:nvPr>
        </p:nvSpPr>
        <p:spPr>
          <a:xfrm rot="5400000">
            <a:off x="1350473" y="-37687"/>
            <a:ext cx="5389895" cy="703940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2"/>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2"/>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146" name="Google Shape;146;p12"/>
          <p:cNvGrpSpPr/>
          <p:nvPr/>
        </p:nvGrpSpPr>
        <p:grpSpPr>
          <a:xfrm rot="5400000">
            <a:off x="7283627" y="1250328"/>
            <a:ext cx="972241" cy="45719"/>
            <a:chOff x="4886325" y="3371754"/>
            <a:chExt cx="2418492" cy="113728"/>
          </a:xfrm>
        </p:grpSpPr>
        <p:sp>
          <p:nvSpPr>
            <p:cNvPr id="147" name="Google Shape;147;p12"/>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48" name="Google Shape;148;p12"/>
            <p:cNvGrpSpPr/>
            <p:nvPr/>
          </p:nvGrpSpPr>
          <p:grpSpPr>
            <a:xfrm>
              <a:off x="4886709" y="3371754"/>
              <a:ext cx="2418108" cy="113728"/>
              <a:chOff x="4886709" y="3371754"/>
              <a:chExt cx="2418108" cy="113728"/>
            </a:xfrm>
          </p:grpSpPr>
          <p:sp>
            <p:nvSpPr>
              <p:cNvPr id="149" name="Google Shape;149;p12"/>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50" name="Google Shape;150;p12"/>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51" name="Google Shape;151;p12"/>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52" name="Google Shape;152;p12"/>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
          <p:cNvSpPr txBox="1"/>
          <p:nvPr>
            <p:ph idx="1" type="body"/>
          </p:nvPr>
        </p:nvSpPr>
        <p:spPr>
          <a:xfrm>
            <a:off x="525717" y="2521885"/>
            <a:ext cx="10077557" cy="354904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10" type="dt"/>
          </p:nvPr>
        </p:nvSpPr>
        <p:spPr>
          <a:xfrm>
            <a:off x="530352"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40" name="Google Shape;40;p3"/>
          <p:cNvGrpSpPr/>
          <p:nvPr/>
        </p:nvGrpSpPr>
        <p:grpSpPr>
          <a:xfrm>
            <a:off x="530225" y="2310597"/>
            <a:ext cx="972241" cy="45719"/>
            <a:chOff x="4886325" y="3371754"/>
            <a:chExt cx="2418492" cy="113728"/>
          </a:xfrm>
        </p:grpSpPr>
        <p:sp>
          <p:nvSpPr>
            <p:cNvPr id="41" name="Google Shape;41;p3"/>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42" name="Google Shape;42;p3"/>
            <p:cNvGrpSpPr/>
            <p:nvPr/>
          </p:nvGrpSpPr>
          <p:grpSpPr>
            <a:xfrm>
              <a:off x="4886709" y="3371754"/>
              <a:ext cx="2418108" cy="113728"/>
              <a:chOff x="4886709" y="3371754"/>
              <a:chExt cx="2418108" cy="113728"/>
            </a:xfrm>
          </p:grpSpPr>
          <p:sp>
            <p:nvSpPr>
              <p:cNvPr id="43" name="Google Shape;43;p3"/>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4" name="Google Shape;44;p3"/>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5" name="Google Shape;45;p3"/>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6" name="Google Shape;46;p3"/>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4"/>
          <p:cNvSpPr txBox="1"/>
          <p:nvPr>
            <p:ph type="title"/>
          </p:nvPr>
        </p:nvSpPr>
        <p:spPr>
          <a:xfrm>
            <a:off x="530352" y="787068"/>
            <a:ext cx="10072922" cy="231364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400"/>
              <a:buFont typeface="Geo"/>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
          <p:cNvSpPr txBox="1"/>
          <p:nvPr>
            <p:ph idx="1" type="body"/>
          </p:nvPr>
        </p:nvSpPr>
        <p:spPr>
          <a:xfrm>
            <a:off x="530352" y="3509963"/>
            <a:ext cx="10072922" cy="25796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4"/>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53" name="Google Shape;53;p4"/>
          <p:cNvGrpSpPr/>
          <p:nvPr/>
        </p:nvGrpSpPr>
        <p:grpSpPr>
          <a:xfrm>
            <a:off x="530225" y="3267690"/>
            <a:ext cx="972241" cy="45719"/>
            <a:chOff x="4886325" y="3371754"/>
            <a:chExt cx="2418492" cy="113728"/>
          </a:xfrm>
        </p:grpSpPr>
        <p:sp>
          <p:nvSpPr>
            <p:cNvPr id="54" name="Google Shape;54;p4"/>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55" name="Google Shape;55;p4"/>
            <p:cNvGrpSpPr/>
            <p:nvPr/>
          </p:nvGrpSpPr>
          <p:grpSpPr>
            <a:xfrm>
              <a:off x="4886709" y="3371754"/>
              <a:ext cx="2418108" cy="113728"/>
              <a:chOff x="4886709" y="3371754"/>
              <a:chExt cx="2418108" cy="113728"/>
            </a:xfrm>
          </p:grpSpPr>
          <p:sp>
            <p:nvSpPr>
              <p:cNvPr id="56" name="Google Shape;56;p4"/>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7" name="Google Shape;57;p4"/>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8" name="Google Shape;58;p4"/>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9" name="Google Shape;59;p4"/>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5"/>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
          <p:cNvSpPr txBox="1"/>
          <p:nvPr>
            <p:ph idx="1" type="body"/>
          </p:nvPr>
        </p:nvSpPr>
        <p:spPr>
          <a:xfrm>
            <a:off x="525717" y="2521885"/>
            <a:ext cx="4645152" cy="365507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5"/>
          <p:cNvSpPr txBox="1"/>
          <p:nvPr>
            <p:ph idx="2" type="body"/>
          </p:nvPr>
        </p:nvSpPr>
        <p:spPr>
          <a:xfrm>
            <a:off x="5992136" y="2521885"/>
            <a:ext cx="4611138" cy="365507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5"/>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67" name="Google Shape;67;p5"/>
          <p:cNvGrpSpPr/>
          <p:nvPr/>
        </p:nvGrpSpPr>
        <p:grpSpPr>
          <a:xfrm>
            <a:off x="530225" y="2319637"/>
            <a:ext cx="972241" cy="45719"/>
            <a:chOff x="4886325" y="3371754"/>
            <a:chExt cx="2418492" cy="113728"/>
          </a:xfrm>
        </p:grpSpPr>
        <p:sp>
          <p:nvSpPr>
            <p:cNvPr id="68" name="Google Shape;68;p5"/>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69" name="Google Shape;69;p5"/>
            <p:cNvGrpSpPr/>
            <p:nvPr/>
          </p:nvGrpSpPr>
          <p:grpSpPr>
            <a:xfrm>
              <a:off x="4886709" y="3371754"/>
              <a:ext cx="2418108" cy="113728"/>
              <a:chOff x="4886709" y="3371754"/>
              <a:chExt cx="2418108" cy="113728"/>
            </a:xfrm>
          </p:grpSpPr>
          <p:sp>
            <p:nvSpPr>
              <p:cNvPr id="70" name="Google Shape;70;p5"/>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1" name="Google Shape;71;p5"/>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2" name="Google Shape;72;p5"/>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3" name="Google Shape;73;p5"/>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6"/>
          <p:cNvSpPr txBox="1"/>
          <p:nvPr>
            <p:ph type="title"/>
          </p:nvPr>
        </p:nvSpPr>
        <p:spPr>
          <a:xfrm>
            <a:off x="530352" y="787067"/>
            <a:ext cx="10072922"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
          <p:cNvSpPr txBox="1"/>
          <p:nvPr>
            <p:ph idx="1" type="body"/>
          </p:nvPr>
        </p:nvSpPr>
        <p:spPr>
          <a:xfrm>
            <a:off x="530352" y="2521884"/>
            <a:ext cx="4845387" cy="780439"/>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b="0" i="1" sz="20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 name="Google Shape;77;p6"/>
          <p:cNvSpPr txBox="1"/>
          <p:nvPr>
            <p:ph idx="2" type="body"/>
          </p:nvPr>
        </p:nvSpPr>
        <p:spPr>
          <a:xfrm>
            <a:off x="530352" y="3366390"/>
            <a:ext cx="4845387" cy="26447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330200" lvl="1" marL="914400" algn="l">
              <a:lnSpc>
                <a:spcPct val="110000"/>
              </a:lnSpc>
              <a:spcBef>
                <a:spcPts val="500"/>
              </a:spcBef>
              <a:spcAft>
                <a:spcPts val="0"/>
              </a:spcAft>
              <a:buClr>
                <a:schemeClr val="dk1"/>
              </a:buClr>
              <a:buSzPts val="1600"/>
              <a:buChar char="•"/>
              <a:defRPr sz="1600"/>
            </a:lvl2pPr>
            <a:lvl3pPr indent="-228600" lvl="2" marL="1371600" algn="l">
              <a:lnSpc>
                <a:spcPct val="110000"/>
              </a:lnSpc>
              <a:spcBef>
                <a:spcPts val="500"/>
              </a:spcBef>
              <a:spcAft>
                <a:spcPts val="0"/>
              </a:spcAft>
              <a:buClr>
                <a:schemeClr val="dk1"/>
              </a:buClr>
              <a:buSzPts val="1400"/>
              <a:buNone/>
              <a:defRPr sz="1400"/>
            </a:lvl3pPr>
            <a:lvl4pPr indent="-304800" lvl="3" marL="1828800" algn="l">
              <a:lnSpc>
                <a:spcPct val="110000"/>
              </a:lnSpc>
              <a:spcBef>
                <a:spcPts val="500"/>
              </a:spcBef>
              <a:spcAft>
                <a:spcPts val="0"/>
              </a:spcAft>
              <a:buClr>
                <a:schemeClr val="dk1"/>
              </a:buClr>
              <a:buSzPts val="1200"/>
              <a:buChar char="•"/>
              <a:defRPr sz="1200"/>
            </a:lvl4pPr>
            <a:lvl5pPr indent="-228600" lvl="4" marL="2286000" algn="l">
              <a:lnSpc>
                <a:spcPct val="110000"/>
              </a:lnSpc>
              <a:spcBef>
                <a:spcPts val="500"/>
              </a:spcBef>
              <a:spcAft>
                <a:spcPts val="0"/>
              </a:spcAft>
              <a:buClr>
                <a:schemeClr val="dk1"/>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6"/>
          <p:cNvSpPr txBox="1"/>
          <p:nvPr>
            <p:ph idx="3" type="body"/>
          </p:nvPr>
        </p:nvSpPr>
        <p:spPr>
          <a:xfrm>
            <a:off x="5734025" y="2521884"/>
            <a:ext cx="4869249" cy="780439"/>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b="0" i="1" sz="20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6"/>
          <p:cNvSpPr txBox="1"/>
          <p:nvPr>
            <p:ph idx="4" type="body"/>
          </p:nvPr>
        </p:nvSpPr>
        <p:spPr>
          <a:xfrm>
            <a:off x="5734025" y="3366390"/>
            <a:ext cx="4869249" cy="26447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330200" lvl="1" marL="914400" algn="l">
              <a:lnSpc>
                <a:spcPct val="110000"/>
              </a:lnSpc>
              <a:spcBef>
                <a:spcPts val="500"/>
              </a:spcBef>
              <a:spcAft>
                <a:spcPts val="0"/>
              </a:spcAft>
              <a:buClr>
                <a:schemeClr val="dk1"/>
              </a:buClr>
              <a:buSzPts val="1600"/>
              <a:buChar char="•"/>
              <a:defRPr sz="1600"/>
            </a:lvl2pPr>
            <a:lvl3pPr indent="-228600" lvl="2" marL="1371600" algn="l">
              <a:lnSpc>
                <a:spcPct val="110000"/>
              </a:lnSpc>
              <a:spcBef>
                <a:spcPts val="500"/>
              </a:spcBef>
              <a:spcAft>
                <a:spcPts val="0"/>
              </a:spcAft>
              <a:buClr>
                <a:schemeClr val="dk1"/>
              </a:buClr>
              <a:buSzPts val="1400"/>
              <a:buNone/>
              <a:defRPr sz="1400"/>
            </a:lvl3pPr>
            <a:lvl4pPr indent="-304800" lvl="3" marL="1828800" algn="l">
              <a:lnSpc>
                <a:spcPct val="110000"/>
              </a:lnSpc>
              <a:spcBef>
                <a:spcPts val="500"/>
              </a:spcBef>
              <a:spcAft>
                <a:spcPts val="0"/>
              </a:spcAft>
              <a:buClr>
                <a:schemeClr val="dk1"/>
              </a:buClr>
              <a:buSzPts val="1200"/>
              <a:buChar char="•"/>
              <a:defRPr sz="1200"/>
            </a:lvl4pPr>
            <a:lvl5pPr indent="-228600" lvl="4" marL="2286000" algn="l">
              <a:lnSpc>
                <a:spcPct val="110000"/>
              </a:lnSpc>
              <a:spcBef>
                <a:spcPts val="500"/>
              </a:spcBef>
              <a:spcAft>
                <a:spcPts val="0"/>
              </a:spcAft>
              <a:buClr>
                <a:schemeClr val="dk1"/>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6"/>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7"/>
          <p:cNvSpPr txBox="1"/>
          <p:nvPr>
            <p:ph type="title"/>
          </p:nvPr>
        </p:nvSpPr>
        <p:spPr>
          <a:xfrm>
            <a:off x="525718" y="787068"/>
            <a:ext cx="10077556"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88" name="Google Shape;88;p7"/>
          <p:cNvGrpSpPr/>
          <p:nvPr/>
        </p:nvGrpSpPr>
        <p:grpSpPr>
          <a:xfrm>
            <a:off x="530225" y="2352330"/>
            <a:ext cx="972241" cy="45719"/>
            <a:chOff x="4886325" y="3371754"/>
            <a:chExt cx="2418492" cy="113728"/>
          </a:xfrm>
        </p:grpSpPr>
        <p:sp>
          <p:nvSpPr>
            <p:cNvPr id="89" name="Google Shape;89;p7"/>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90" name="Google Shape;90;p7"/>
            <p:cNvGrpSpPr/>
            <p:nvPr/>
          </p:nvGrpSpPr>
          <p:grpSpPr>
            <a:xfrm>
              <a:off x="4886709" y="3371754"/>
              <a:ext cx="2418108" cy="113728"/>
              <a:chOff x="4886709" y="3371754"/>
              <a:chExt cx="2418108" cy="113728"/>
            </a:xfrm>
          </p:grpSpPr>
          <p:sp>
            <p:nvSpPr>
              <p:cNvPr id="91" name="Google Shape;91;p7"/>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2" name="Google Shape;92;p7"/>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3" name="Google Shape;93;p7"/>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4" name="Google Shape;94;p7"/>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8"/>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8"/>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9"/>
          <p:cNvSpPr txBox="1"/>
          <p:nvPr>
            <p:ph type="title"/>
          </p:nvPr>
        </p:nvSpPr>
        <p:spPr>
          <a:xfrm>
            <a:off x="530352" y="787068"/>
            <a:ext cx="4315386" cy="222315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600"/>
              <a:buFont typeface="Geo"/>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9"/>
          <p:cNvSpPr txBox="1"/>
          <p:nvPr>
            <p:ph idx="1" type="body"/>
          </p:nvPr>
        </p:nvSpPr>
        <p:spPr>
          <a:xfrm>
            <a:off x="5183188" y="987425"/>
            <a:ext cx="5420086"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342900" lvl="1" marL="914400" algn="l">
              <a:lnSpc>
                <a:spcPct val="110000"/>
              </a:lnSpc>
              <a:spcBef>
                <a:spcPts val="500"/>
              </a:spcBef>
              <a:spcAft>
                <a:spcPts val="0"/>
              </a:spcAft>
              <a:buClr>
                <a:schemeClr val="dk1"/>
              </a:buClr>
              <a:buSzPts val="1800"/>
              <a:buChar char="•"/>
              <a:defRPr sz="1800"/>
            </a:lvl2pPr>
            <a:lvl3pPr indent="-228600" lvl="2" marL="1371600" algn="l">
              <a:lnSpc>
                <a:spcPct val="110000"/>
              </a:lnSpc>
              <a:spcBef>
                <a:spcPts val="500"/>
              </a:spcBef>
              <a:spcAft>
                <a:spcPts val="0"/>
              </a:spcAft>
              <a:buClr>
                <a:schemeClr val="dk1"/>
              </a:buClr>
              <a:buSzPts val="1600"/>
              <a:buNone/>
              <a:defRPr sz="1600"/>
            </a:lvl3pPr>
            <a:lvl4pPr indent="-317500" lvl="3" marL="1828800" algn="l">
              <a:lnSpc>
                <a:spcPct val="110000"/>
              </a:lnSpc>
              <a:spcBef>
                <a:spcPts val="500"/>
              </a:spcBef>
              <a:spcAft>
                <a:spcPts val="0"/>
              </a:spcAft>
              <a:buClr>
                <a:schemeClr val="dk1"/>
              </a:buClr>
              <a:buSzPts val="1400"/>
              <a:buChar char="•"/>
              <a:defRPr sz="1400"/>
            </a:lvl4pPr>
            <a:lvl5pPr indent="-228600" lvl="4" marL="2286000" algn="l">
              <a:lnSpc>
                <a:spcPct val="110000"/>
              </a:lnSpc>
              <a:spcBef>
                <a:spcPts val="500"/>
              </a:spcBef>
              <a:spcAft>
                <a:spcPts val="0"/>
              </a:spcAft>
              <a:buClr>
                <a:schemeClr val="dk1"/>
              </a:buClr>
              <a:buSzPts val="1400"/>
              <a:buNone/>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2" name="Google Shape;102;p9"/>
          <p:cNvSpPr txBox="1"/>
          <p:nvPr>
            <p:ph idx="2" type="body"/>
          </p:nvPr>
        </p:nvSpPr>
        <p:spPr>
          <a:xfrm>
            <a:off x="530352" y="3429000"/>
            <a:ext cx="4315386" cy="24399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3" name="Google Shape;103;p9"/>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9"/>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106" name="Google Shape;106;p9"/>
          <p:cNvGrpSpPr/>
          <p:nvPr/>
        </p:nvGrpSpPr>
        <p:grpSpPr>
          <a:xfrm>
            <a:off x="530225" y="3193468"/>
            <a:ext cx="972241" cy="45719"/>
            <a:chOff x="4886325" y="3371754"/>
            <a:chExt cx="2418492" cy="113728"/>
          </a:xfrm>
        </p:grpSpPr>
        <p:sp>
          <p:nvSpPr>
            <p:cNvPr id="107" name="Google Shape;107;p9"/>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08" name="Google Shape;108;p9"/>
            <p:cNvGrpSpPr/>
            <p:nvPr/>
          </p:nvGrpSpPr>
          <p:grpSpPr>
            <a:xfrm>
              <a:off x="4886709" y="3371754"/>
              <a:ext cx="2418108" cy="113728"/>
              <a:chOff x="4886709" y="3371754"/>
              <a:chExt cx="2418108" cy="113728"/>
            </a:xfrm>
          </p:grpSpPr>
          <p:sp>
            <p:nvSpPr>
              <p:cNvPr id="109" name="Google Shape;109;p9"/>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10" name="Google Shape;110;p9"/>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11" name="Google Shape;111;p9"/>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12" name="Google Shape;112;p9"/>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10"/>
          <p:cNvSpPr txBox="1"/>
          <p:nvPr>
            <p:ph type="title"/>
          </p:nvPr>
        </p:nvSpPr>
        <p:spPr>
          <a:xfrm>
            <a:off x="530352" y="787068"/>
            <a:ext cx="3932237" cy="222315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600"/>
              <a:buFont typeface="Geo"/>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0"/>
          <p:cNvSpPr/>
          <p:nvPr>
            <p:ph idx="2" type="pic"/>
          </p:nvPr>
        </p:nvSpPr>
        <p:spPr>
          <a:xfrm>
            <a:off x="5183188" y="987425"/>
            <a:ext cx="5420086" cy="4873625"/>
          </a:xfrm>
          <a:prstGeom prst="rect">
            <a:avLst/>
          </a:prstGeom>
          <a:noFill/>
          <a:ln>
            <a:noFill/>
          </a:ln>
        </p:spPr>
      </p:sp>
      <p:sp>
        <p:nvSpPr>
          <p:cNvPr id="116" name="Google Shape;116;p10"/>
          <p:cNvSpPr txBox="1"/>
          <p:nvPr>
            <p:ph idx="1" type="body"/>
          </p:nvPr>
        </p:nvSpPr>
        <p:spPr>
          <a:xfrm>
            <a:off x="530352" y="3429000"/>
            <a:ext cx="3932237" cy="24399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7" name="Google Shape;117;p10"/>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120" name="Google Shape;120;p10"/>
          <p:cNvGrpSpPr/>
          <p:nvPr/>
        </p:nvGrpSpPr>
        <p:grpSpPr>
          <a:xfrm>
            <a:off x="530225" y="3193468"/>
            <a:ext cx="972241" cy="45719"/>
            <a:chOff x="4886325" y="3371754"/>
            <a:chExt cx="2418492" cy="113728"/>
          </a:xfrm>
        </p:grpSpPr>
        <p:sp>
          <p:nvSpPr>
            <p:cNvPr id="121" name="Google Shape;121;p10"/>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22" name="Google Shape;122;p10"/>
            <p:cNvGrpSpPr/>
            <p:nvPr/>
          </p:nvGrpSpPr>
          <p:grpSpPr>
            <a:xfrm>
              <a:off x="4886709" y="3371754"/>
              <a:ext cx="2418108" cy="113728"/>
              <a:chOff x="4886709" y="3371754"/>
              <a:chExt cx="2418108" cy="113728"/>
            </a:xfrm>
          </p:grpSpPr>
          <p:sp>
            <p:nvSpPr>
              <p:cNvPr id="123" name="Google Shape;123;p10"/>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24" name="Google Shape;124;p10"/>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25" name="Google Shape;125;p10"/>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26" name="Google Shape;126;p10"/>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868E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7" name="Google Shape;7;p1"/>
          <p:cNvGrpSpPr/>
          <p:nvPr/>
        </p:nvGrpSpPr>
        <p:grpSpPr>
          <a:xfrm>
            <a:off x="10776050" y="5204030"/>
            <a:ext cx="886141" cy="802497"/>
            <a:chOff x="10948005" y="3272152"/>
            <a:chExt cx="868640" cy="786648"/>
          </a:xfrm>
        </p:grpSpPr>
        <p:sp>
          <p:nvSpPr>
            <p:cNvPr id="8" name="Google Shape;8;p1"/>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 name="Google Shape;9;p1"/>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0" name="Google Shape;10;p1"/>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1" name="Google Shape;11;p1"/>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 name="Google Shape;12;p1"/>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 name="Google Shape;13;p1"/>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 name="Google Shape;14;p1"/>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5" name="Google Shape;15;p1"/>
          <p:cNvSpPr/>
          <p:nvPr/>
        </p:nvSpPr>
        <p:spPr>
          <a:xfrm rot="5400000">
            <a:off x="615181"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A7BFF5">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6" name="Google Shape;16;p1"/>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1"/>
              </a:buClr>
              <a:buSzPts val="3600"/>
              <a:buFont typeface="Geo"/>
              <a:buNone/>
              <a:defRPr b="0" i="1" sz="3600" u="none" cap="none" strike="noStrike">
                <a:solidFill>
                  <a:schemeClr val="dk1"/>
                </a:solidFill>
                <a:latin typeface="Geo"/>
                <a:ea typeface="Geo"/>
                <a:cs typeface="Geo"/>
                <a:sym typeface="Ge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525717" y="2521885"/>
            <a:ext cx="10077557" cy="354904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1pPr>
            <a:lvl2pPr indent="-342900" lvl="1" marL="9144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2pPr>
            <a:lvl3pPr indent="-228600" lvl="2" marL="1371600" marR="0" rtl="0" algn="l">
              <a:lnSpc>
                <a:spcPct val="110000"/>
              </a:lnSpc>
              <a:spcBef>
                <a:spcPts val="500"/>
              </a:spcBef>
              <a:spcAft>
                <a:spcPts val="0"/>
              </a:spcAft>
              <a:buClr>
                <a:schemeClr val="dk1"/>
              </a:buClr>
              <a:buSzPts val="1600"/>
              <a:buFont typeface="Arial"/>
              <a:buNone/>
              <a:defRPr b="0" i="0" sz="1600" u="none" cap="none" strike="noStrike">
                <a:solidFill>
                  <a:schemeClr val="dk1"/>
                </a:solidFill>
                <a:latin typeface="Avenir"/>
                <a:ea typeface="Avenir"/>
                <a:cs typeface="Avenir"/>
                <a:sym typeface="Avenir"/>
              </a:defRPr>
            </a:lvl3pPr>
            <a:lvl4pPr indent="-317500" lvl="3" marL="1828800" marR="0" rtl="0" algn="l">
              <a:lnSpc>
                <a:spcPct val="110000"/>
              </a:lnSpc>
              <a:spcBef>
                <a:spcPts val="5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4pPr>
            <a:lvl5pPr indent="-228600" lvl="4" marL="2286000" marR="0" rtl="0" algn="l">
              <a:lnSpc>
                <a:spcPct val="110000"/>
              </a:lnSpc>
              <a:spcBef>
                <a:spcPts val="500"/>
              </a:spcBef>
              <a:spcAft>
                <a:spcPts val="0"/>
              </a:spcAft>
              <a:buClr>
                <a:schemeClr val="dk1"/>
              </a:buClr>
              <a:buSzPts val="1400"/>
              <a:buFont typeface="Arial"/>
              <a:buNone/>
              <a:defRPr b="0" i="0" sz="14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8" name="Google Shape;18;p1"/>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cap="none">
                <a:solidFill>
                  <a:srgbClr val="595959"/>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9" name="Google Shape;19;p1"/>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cap="none">
                <a:solidFill>
                  <a:srgbClr val="595959"/>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0" name="Google Shape;20;p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900" u="none" cap="none">
                <a:solidFill>
                  <a:srgbClr val="595959"/>
                </a:solidFill>
                <a:latin typeface="Avenir"/>
                <a:ea typeface="Avenir"/>
                <a:cs typeface="Avenir"/>
                <a:sym typeface="Avenir"/>
              </a:defRPr>
            </a:lvl1pPr>
            <a:lvl2pPr indent="0" lvl="1" marL="0" marR="0" rtl="0" algn="ctr">
              <a:spcBef>
                <a:spcPts val="0"/>
              </a:spcBef>
              <a:buNone/>
              <a:defRPr b="0" sz="900" u="none" cap="none">
                <a:solidFill>
                  <a:srgbClr val="595959"/>
                </a:solidFill>
                <a:latin typeface="Avenir"/>
                <a:ea typeface="Avenir"/>
                <a:cs typeface="Avenir"/>
                <a:sym typeface="Avenir"/>
              </a:defRPr>
            </a:lvl2pPr>
            <a:lvl3pPr indent="0" lvl="2" marL="0" marR="0" rtl="0" algn="ctr">
              <a:spcBef>
                <a:spcPts val="0"/>
              </a:spcBef>
              <a:buNone/>
              <a:defRPr b="0" sz="900" u="none" cap="none">
                <a:solidFill>
                  <a:srgbClr val="595959"/>
                </a:solidFill>
                <a:latin typeface="Avenir"/>
                <a:ea typeface="Avenir"/>
                <a:cs typeface="Avenir"/>
                <a:sym typeface="Avenir"/>
              </a:defRPr>
            </a:lvl3pPr>
            <a:lvl4pPr indent="0" lvl="3" marL="0" marR="0" rtl="0" algn="ctr">
              <a:spcBef>
                <a:spcPts val="0"/>
              </a:spcBef>
              <a:buNone/>
              <a:defRPr b="0" sz="900" u="none" cap="none">
                <a:solidFill>
                  <a:srgbClr val="595959"/>
                </a:solidFill>
                <a:latin typeface="Avenir"/>
                <a:ea typeface="Avenir"/>
                <a:cs typeface="Avenir"/>
                <a:sym typeface="Avenir"/>
              </a:defRPr>
            </a:lvl4pPr>
            <a:lvl5pPr indent="0" lvl="4" marL="0" marR="0" rtl="0" algn="ctr">
              <a:spcBef>
                <a:spcPts val="0"/>
              </a:spcBef>
              <a:buNone/>
              <a:defRPr b="0" sz="900" u="none" cap="none">
                <a:solidFill>
                  <a:srgbClr val="595959"/>
                </a:solidFill>
                <a:latin typeface="Avenir"/>
                <a:ea typeface="Avenir"/>
                <a:cs typeface="Avenir"/>
                <a:sym typeface="Avenir"/>
              </a:defRPr>
            </a:lvl5pPr>
            <a:lvl6pPr indent="0" lvl="5" marL="0" marR="0" rtl="0" algn="ctr">
              <a:spcBef>
                <a:spcPts val="0"/>
              </a:spcBef>
              <a:buNone/>
              <a:defRPr b="0" sz="900" u="none" cap="none">
                <a:solidFill>
                  <a:srgbClr val="595959"/>
                </a:solidFill>
                <a:latin typeface="Avenir"/>
                <a:ea typeface="Avenir"/>
                <a:cs typeface="Avenir"/>
                <a:sym typeface="Avenir"/>
              </a:defRPr>
            </a:lvl6pPr>
            <a:lvl7pPr indent="0" lvl="6" marL="0" marR="0" rtl="0" algn="ctr">
              <a:spcBef>
                <a:spcPts val="0"/>
              </a:spcBef>
              <a:buNone/>
              <a:defRPr b="0" sz="900" u="none" cap="none">
                <a:solidFill>
                  <a:srgbClr val="595959"/>
                </a:solidFill>
                <a:latin typeface="Avenir"/>
                <a:ea typeface="Avenir"/>
                <a:cs typeface="Avenir"/>
                <a:sym typeface="Avenir"/>
              </a:defRPr>
            </a:lvl7pPr>
            <a:lvl8pPr indent="0" lvl="7" marL="0" marR="0" rtl="0" algn="ctr">
              <a:spcBef>
                <a:spcPts val="0"/>
              </a:spcBef>
              <a:buNone/>
              <a:defRPr b="0" sz="900" u="none" cap="none">
                <a:solidFill>
                  <a:srgbClr val="595959"/>
                </a:solidFill>
                <a:latin typeface="Avenir"/>
                <a:ea typeface="Avenir"/>
                <a:cs typeface="Avenir"/>
                <a:sym typeface="Avenir"/>
              </a:defRPr>
            </a:lvl8pPr>
            <a:lvl9pPr indent="0" lvl="8" marL="0" marR="0" rtl="0" algn="ctr">
              <a:spcBef>
                <a:spcPts val="0"/>
              </a:spcBef>
              <a:buNone/>
              <a:defRPr b="0" sz="900" u="none" cap="non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17.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6" name="Shape 156"/>
        <p:cNvGrpSpPr/>
        <p:nvPr/>
      </p:nvGrpSpPr>
      <p:grpSpPr>
        <a:xfrm>
          <a:off x="0" y="0"/>
          <a:ext cx="0" cy="0"/>
          <a:chOff x="0" y="0"/>
          <a:chExt cx="0" cy="0"/>
        </a:xfrm>
      </p:grpSpPr>
      <p:sp>
        <p:nvSpPr>
          <p:cNvPr id="157" name="Google Shape;157;p1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158" name="Google Shape;158;p13"/>
          <p:cNvSpPr txBox="1"/>
          <p:nvPr>
            <p:ph type="ctrTitle"/>
          </p:nvPr>
        </p:nvSpPr>
        <p:spPr>
          <a:xfrm>
            <a:off x="530352" y="885557"/>
            <a:ext cx="4485773" cy="221515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Geo"/>
              <a:buNone/>
            </a:pPr>
            <a:r>
              <a:rPr lang="en-US"/>
              <a:t>Chapter 2: Review of Abstract Data Types</a:t>
            </a:r>
            <a:endParaRPr/>
          </a:p>
        </p:txBody>
      </p:sp>
      <p:sp>
        <p:nvSpPr>
          <p:cNvPr id="159" name="Google Shape;159;p13"/>
          <p:cNvSpPr txBox="1"/>
          <p:nvPr>
            <p:ph idx="1" type="subTitle"/>
          </p:nvPr>
        </p:nvSpPr>
        <p:spPr>
          <a:xfrm>
            <a:off x="530352" y="3509963"/>
            <a:ext cx="4114800" cy="2215152"/>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400"/>
              <a:buNone/>
            </a:pPr>
            <a:r>
              <a:rPr b="1" lang="en-US" sz="2400"/>
              <a:t>By: Ashok Basnet</a:t>
            </a:r>
            <a:endParaRPr/>
          </a:p>
        </p:txBody>
      </p:sp>
      <p:sp>
        <p:nvSpPr>
          <p:cNvPr id="160" name="Google Shape;160;p13"/>
          <p:cNvSpPr/>
          <p:nvPr/>
        </p:nvSpPr>
        <p:spPr>
          <a:xfrm flipH="1">
            <a:off x="-2" y="5918708"/>
            <a:ext cx="4187283" cy="93929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868E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161" name="Google Shape;161;p13"/>
          <p:cNvPicPr preferRelativeResize="0"/>
          <p:nvPr/>
        </p:nvPicPr>
        <p:blipFill rotWithShape="1">
          <a:blip r:embed="rId3">
            <a:alphaModFix/>
          </a:blip>
          <a:srcRect b="-9" l="4411" r="28909" t="0"/>
          <a:stretch/>
        </p:blipFill>
        <p:spPr>
          <a:xfrm>
            <a:off x="5334000" y="10"/>
            <a:ext cx="6858000" cy="6855654"/>
          </a:xfrm>
          <a:prstGeom prst="rect">
            <a:avLst/>
          </a:prstGeom>
          <a:noFill/>
          <a:ln>
            <a:noFill/>
          </a:ln>
        </p:spPr>
      </p:pic>
      <p:sp>
        <p:nvSpPr>
          <p:cNvPr id="162" name="Google Shape;162;p13"/>
          <p:cNvSpPr/>
          <p:nvPr/>
        </p:nvSpPr>
        <p:spPr>
          <a:xfrm flipH="1" rot="-5400000">
            <a:off x="10713190" y="-534982"/>
            <a:ext cx="943826" cy="2013794"/>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CBEDF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63" name="Google Shape;163;p13"/>
          <p:cNvGrpSpPr/>
          <p:nvPr/>
        </p:nvGrpSpPr>
        <p:grpSpPr>
          <a:xfrm>
            <a:off x="10635690" y="328232"/>
            <a:ext cx="886142" cy="693398"/>
            <a:chOff x="10948005" y="3379098"/>
            <a:chExt cx="868640" cy="679702"/>
          </a:xfrm>
        </p:grpSpPr>
        <p:sp>
          <p:nvSpPr>
            <p:cNvPr id="164" name="Google Shape;164;p13"/>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65" name="Google Shape;165;p13"/>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66" name="Google Shape;166;p13"/>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 name="Google Shape;167;p13"/>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 name="Google Shape;168;p13"/>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69" name="Google Shape;169;p13"/>
          <p:cNvGrpSpPr/>
          <p:nvPr/>
        </p:nvGrpSpPr>
        <p:grpSpPr>
          <a:xfrm>
            <a:off x="530352" y="3267662"/>
            <a:ext cx="972241" cy="45718"/>
            <a:chOff x="4886325" y="3371754"/>
            <a:chExt cx="2418492" cy="113728"/>
          </a:xfrm>
        </p:grpSpPr>
        <p:sp>
          <p:nvSpPr>
            <p:cNvPr id="170" name="Google Shape;170;p13"/>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71" name="Google Shape;171;p13"/>
            <p:cNvGrpSpPr/>
            <p:nvPr/>
          </p:nvGrpSpPr>
          <p:grpSpPr>
            <a:xfrm>
              <a:off x="4886709" y="3371754"/>
              <a:ext cx="2418108" cy="113728"/>
              <a:chOff x="4886709" y="3371754"/>
              <a:chExt cx="2418108" cy="113728"/>
            </a:xfrm>
          </p:grpSpPr>
          <p:sp>
            <p:nvSpPr>
              <p:cNvPr id="172" name="Google Shape;172;p13"/>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73" name="Google Shape;173;p13"/>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74" name="Google Shape;174;p13"/>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75" name="Google Shape;175;p13"/>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176" name="Google Shape;176;p1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55" name="Google Shape;255;p22"/>
          <p:cNvSpPr txBox="1"/>
          <p:nvPr>
            <p:ph idx="1" type="body"/>
          </p:nvPr>
        </p:nvSpPr>
        <p:spPr>
          <a:xfrm>
            <a:off x="525717" y="2424420"/>
            <a:ext cx="10954742" cy="4364206"/>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10000"/>
              </a:lnSpc>
              <a:spcBef>
                <a:spcPts val="0"/>
              </a:spcBef>
              <a:spcAft>
                <a:spcPts val="0"/>
              </a:spcAft>
              <a:buClr>
                <a:schemeClr val="dk1"/>
              </a:buClr>
              <a:buSzPts val="2400"/>
              <a:buFont typeface="Noto Sans Symbols"/>
              <a:buChar char="▪"/>
            </a:pPr>
            <a:r>
              <a:rPr b="1" lang="en-US" sz="2400"/>
              <a:t>Access/Retrieval:</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Retrieves the value of a specific element in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Obtains the value of an element without modifying the data structure.</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Search:</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Determines whether a particular element is present in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Checks for the existence of a specific element.</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Traversal:</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Visits and processes each element in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Iterates through all elements in the data structure.</a:t>
            </a:r>
            <a:endParaRPr/>
          </a:p>
        </p:txBody>
      </p:sp>
      <p:sp>
        <p:nvSpPr>
          <p:cNvPr id="256" name="Google Shape;256;p2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62" name="Google Shape;262;p23"/>
          <p:cNvSpPr txBox="1"/>
          <p:nvPr>
            <p:ph idx="1" type="body"/>
          </p:nvPr>
        </p:nvSpPr>
        <p:spPr>
          <a:xfrm>
            <a:off x="525717" y="2424420"/>
            <a:ext cx="10954742" cy="4364206"/>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b="1" lang="en-US" sz="2400"/>
              <a:t>Update/Modification:</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Modifies the value of an existing element in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Changes the content of an element without adding or removing it.</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Size/Length:</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Returns the number of elements in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Provides information about the size or length of the data structure.</a:t>
            </a:r>
            <a:endParaRPr/>
          </a:p>
          <a:p>
            <a:pPr indent="-190500" lvl="0" marL="342900" rtl="0" algn="l">
              <a:lnSpc>
                <a:spcPct val="110000"/>
              </a:lnSpc>
              <a:spcBef>
                <a:spcPts val="1000"/>
              </a:spcBef>
              <a:spcAft>
                <a:spcPts val="0"/>
              </a:spcAft>
              <a:buClr>
                <a:schemeClr val="dk1"/>
              </a:buClr>
              <a:buSzPts val="2400"/>
              <a:buFont typeface="Noto Sans Symbols"/>
              <a:buNone/>
            </a:pPr>
            <a:r>
              <a:t/>
            </a:r>
            <a:endParaRPr sz="2400"/>
          </a:p>
        </p:txBody>
      </p:sp>
      <p:sp>
        <p:nvSpPr>
          <p:cNvPr id="263" name="Google Shape;263;p2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69" name="Google Shape;269;p24"/>
          <p:cNvSpPr txBox="1"/>
          <p:nvPr>
            <p:ph idx="1" type="body"/>
          </p:nvPr>
        </p:nvSpPr>
        <p:spPr>
          <a:xfrm>
            <a:off x="525717" y="2424420"/>
            <a:ext cx="10954742" cy="4364206"/>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b="1" lang="en-US" sz="2400"/>
              <a:t>Emptiness Check:</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Determines whether the data structure is empty.</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Indicates whether the data structure contains any elements.</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Clear:</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Removes all elements from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Resets the data structure to an empty state.</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The </a:t>
            </a:r>
            <a:r>
              <a:rPr i="1" lang="en-US" sz="2400" u="sng"/>
              <a:t>class provides the implementation details</a:t>
            </a:r>
            <a:r>
              <a:rPr lang="en-US" sz="2400"/>
              <a:t>, </a:t>
            </a:r>
            <a:r>
              <a:rPr i="1" lang="en-US" sz="2400" u="sng"/>
              <a:t>while the interface defines the set of operations that can be performed on the ADT</a:t>
            </a:r>
            <a:r>
              <a:rPr lang="en-US" sz="2400"/>
              <a:t>.</a:t>
            </a:r>
            <a:endParaRPr/>
          </a:p>
        </p:txBody>
      </p:sp>
      <p:sp>
        <p:nvSpPr>
          <p:cNvPr id="270" name="Google Shape;270;p2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76" name="Google Shape;276;p25"/>
          <p:cNvSpPr txBox="1"/>
          <p:nvPr>
            <p:ph idx="1" type="body"/>
          </p:nvPr>
        </p:nvSpPr>
        <p:spPr>
          <a:xfrm>
            <a:off x="525717" y="2566187"/>
            <a:ext cx="11286895" cy="4222439"/>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Think of ADT as a black box which hides the</a:t>
            </a:r>
            <a:r>
              <a:rPr b="1" lang="en-US" sz="2200"/>
              <a:t> </a:t>
            </a:r>
            <a:r>
              <a:rPr b="1" i="1" lang="en-US" sz="2200"/>
              <a:t>inner structure and design of the data</a:t>
            </a:r>
            <a:r>
              <a:rPr lang="en-US" sz="2200"/>
              <a:t> </a:t>
            </a:r>
            <a:r>
              <a:rPr b="1" i="1" lang="en-US" sz="2200"/>
              <a:t>type </a:t>
            </a:r>
            <a:r>
              <a:rPr lang="en-US" sz="2200"/>
              <a:t>from the user.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There are multiple ways to implement an ADT. </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Example: </a:t>
            </a:r>
            <a:r>
              <a:rPr lang="en-US" sz="2200"/>
              <a:t>A stack ADT can be implemented using </a:t>
            </a:r>
            <a:r>
              <a:rPr b="1" i="1" lang="en-US" sz="2200"/>
              <a:t>arrays or linked lists.</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 program which uses data structure is called </a:t>
            </a:r>
            <a:r>
              <a:rPr b="1" lang="en-US" sz="2200"/>
              <a:t>a client program</a:t>
            </a:r>
            <a:r>
              <a:rPr lang="en-US" sz="2200"/>
              <a:t>. Client program has access to the ADT i.e. interface.</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 program which implements the data structure is known as </a:t>
            </a:r>
            <a:r>
              <a:rPr b="1" lang="en-US" sz="2200"/>
              <a:t>the implementation</a:t>
            </a:r>
            <a:r>
              <a:rPr lang="en-US" sz="2200"/>
              <a:t>.</a:t>
            </a:r>
            <a:endParaRPr/>
          </a:p>
          <a:p>
            <a:pPr indent="-203200" lvl="0" marL="342900" rtl="0" algn="l">
              <a:lnSpc>
                <a:spcPct val="110000"/>
              </a:lnSpc>
              <a:spcBef>
                <a:spcPts val="1000"/>
              </a:spcBef>
              <a:spcAft>
                <a:spcPts val="0"/>
              </a:spcAft>
              <a:buClr>
                <a:schemeClr val="dk1"/>
              </a:buClr>
              <a:buSzPts val="2200"/>
              <a:buFont typeface="Noto Sans Symbols"/>
              <a:buNone/>
            </a:pPr>
            <a:r>
              <a:t/>
            </a:r>
            <a:endParaRPr sz="2200"/>
          </a:p>
        </p:txBody>
      </p:sp>
      <p:sp>
        <p:nvSpPr>
          <p:cNvPr id="277" name="Google Shape;277;p2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Stacks</a:t>
            </a:r>
            <a:endParaRPr/>
          </a:p>
        </p:txBody>
      </p:sp>
      <p:sp>
        <p:nvSpPr>
          <p:cNvPr id="283" name="Google Shape;283;p26"/>
          <p:cNvSpPr txBox="1"/>
          <p:nvPr>
            <p:ph idx="1" type="body"/>
          </p:nvPr>
        </p:nvSpPr>
        <p:spPr>
          <a:xfrm>
            <a:off x="584332" y="2628210"/>
            <a:ext cx="11220555" cy="4082490"/>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A stack is a</a:t>
            </a:r>
            <a:r>
              <a:rPr b="1" lang="en-US" sz="2200"/>
              <a:t> </a:t>
            </a:r>
            <a:r>
              <a:rPr b="1" i="1" lang="en-US" sz="2200"/>
              <a:t>linear data structure</a:t>
            </a:r>
            <a:r>
              <a:rPr i="1" lang="en-US" sz="2200"/>
              <a:t> </a:t>
            </a:r>
            <a:r>
              <a:rPr lang="en-US" sz="2200"/>
              <a:t>in which </a:t>
            </a:r>
            <a:r>
              <a:rPr b="1" i="1" lang="en-US" sz="2200"/>
              <a:t>insertions and deletions</a:t>
            </a:r>
            <a:r>
              <a:rPr lang="en-US" sz="2200"/>
              <a:t> are allowed only at the end, called the top of the stack.</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When we define a stack as an </a:t>
            </a:r>
            <a:r>
              <a:rPr b="1" lang="en-US" sz="2200"/>
              <a:t>ADT (or Abstract Data Type), </a:t>
            </a:r>
            <a:r>
              <a:rPr lang="en-US" sz="2200"/>
              <a:t>then we are only interested in knowing the stack operations from the</a:t>
            </a:r>
            <a:r>
              <a:rPr b="1" i="1" lang="en-US" sz="2200"/>
              <a:t> user point of view.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Means we are not interested in knowing the implementation details at this moment.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We are only interested in knowing what</a:t>
            </a:r>
            <a:r>
              <a:rPr b="1" i="1" lang="en-US" sz="2200"/>
              <a:t> types of operations</a:t>
            </a:r>
            <a:r>
              <a:rPr lang="en-US" sz="2200"/>
              <a:t> we can perform on stack. </a:t>
            </a:r>
            <a:endParaRPr/>
          </a:p>
        </p:txBody>
      </p:sp>
      <p:sp>
        <p:nvSpPr>
          <p:cNvPr id="284" name="Google Shape;284;p2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Why Abstract Data Types?</a:t>
            </a:r>
            <a:endParaRPr/>
          </a:p>
        </p:txBody>
      </p:sp>
      <p:sp>
        <p:nvSpPr>
          <p:cNvPr id="290" name="Google Shape;290;p27"/>
          <p:cNvSpPr txBox="1"/>
          <p:nvPr>
            <p:ph idx="1" type="body"/>
          </p:nvPr>
        </p:nvSpPr>
        <p:spPr>
          <a:xfrm>
            <a:off x="525717" y="2619349"/>
            <a:ext cx="10954742" cy="4169277"/>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Let say, if someone wants to use the </a:t>
            </a:r>
            <a:r>
              <a:rPr b="1" lang="en-US" sz="2200"/>
              <a:t>stack </a:t>
            </a:r>
            <a:r>
              <a:rPr lang="en-US" sz="2200"/>
              <a:t>in the program, then he can simply use </a:t>
            </a:r>
            <a:r>
              <a:rPr b="1" lang="en-US" sz="2200"/>
              <a:t>push </a:t>
            </a:r>
            <a:r>
              <a:rPr lang="en-US" sz="2200"/>
              <a:t>and </a:t>
            </a:r>
            <a:r>
              <a:rPr b="1" lang="en-US" sz="2200"/>
              <a:t>pop </a:t>
            </a:r>
            <a:r>
              <a:rPr lang="en-US" sz="2200"/>
              <a:t>operations without knowing its implementation.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Also, if in future, the implementation of stack is changed from </a:t>
            </a:r>
            <a:r>
              <a:rPr b="1" lang="en-US" sz="2200"/>
              <a:t>array </a:t>
            </a:r>
            <a:r>
              <a:rPr lang="en-US" sz="2200"/>
              <a:t>to </a:t>
            </a:r>
            <a:r>
              <a:rPr b="1" lang="en-US" sz="2200"/>
              <a:t>linked list</a:t>
            </a:r>
            <a:r>
              <a:rPr lang="en-US" sz="2200"/>
              <a:t>, then the client program will work in the same way without being affected.</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Hence, ADT provides Abstraction.</a:t>
            </a:r>
            <a:endParaRPr/>
          </a:p>
        </p:txBody>
      </p:sp>
      <p:sp>
        <p:nvSpPr>
          <p:cNvPr id="291" name="Google Shape;291;p2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Primary Stack Operations</a:t>
            </a:r>
            <a:endParaRPr/>
          </a:p>
        </p:txBody>
      </p:sp>
      <p:sp>
        <p:nvSpPr>
          <p:cNvPr id="297" name="Google Shape;297;p28"/>
          <p:cNvSpPr txBox="1"/>
          <p:nvPr>
            <p:ph idx="1" type="body"/>
          </p:nvPr>
        </p:nvSpPr>
        <p:spPr>
          <a:xfrm>
            <a:off x="652717" y="2521885"/>
            <a:ext cx="9950557"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push (data) : </a:t>
            </a:r>
            <a:r>
              <a:rPr lang="en-US" sz="2200"/>
              <a:t>Inserts data onto stack. </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pop ( ) : </a:t>
            </a:r>
            <a:r>
              <a:rPr lang="en-US" sz="2200"/>
              <a:t>Deletes the last inserted element from the stack</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top ( ) :</a:t>
            </a:r>
            <a:r>
              <a:rPr lang="en-US" sz="2200"/>
              <a:t> returns the last inserted element without removing it. </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size ( ) :</a:t>
            </a:r>
            <a:r>
              <a:rPr lang="en-US" sz="2200"/>
              <a:t> returns the size or the number of elements in the stack.</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isEmpty ( ) :</a:t>
            </a:r>
            <a:r>
              <a:rPr lang="en-US" sz="2200"/>
              <a:t> returns True if the stack is empty, else returns False.</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isFull ( ) :</a:t>
            </a:r>
            <a:r>
              <a:rPr lang="en-US" sz="2200"/>
              <a:t> returns True if the stack is full, else returns False.</a:t>
            </a:r>
            <a:endParaRPr/>
          </a:p>
          <a:p>
            <a:pPr indent="-203200" lvl="0" marL="342900" rtl="0" algn="l">
              <a:lnSpc>
                <a:spcPct val="110000"/>
              </a:lnSpc>
              <a:spcBef>
                <a:spcPts val="1000"/>
              </a:spcBef>
              <a:spcAft>
                <a:spcPts val="0"/>
              </a:spcAft>
              <a:buClr>
                <a:schemeClr val="dk1"/>
              </a:buClr>
              <a:buSzPts val="2200"/>
              <a:buFont typeface="Noto Sans Symbols"/>
              <a:buNone/>
            </a:pPr>
            <a:r>
              <a:t/>
            </a:r>
            <a:endParaRPr sz="2200"/>
          </a:p>
        </p:txBody>
      </p:sp>
      <p:sp>
        <p:nvSpPr>
          <p:cNvPr id="298" name="Google Shape;298;p2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Push and Pop Operation</a:t>
            </a:r>
            <a:endParaRPr i="0"/>
          </a:p>
        </p:txBody>
      </p:sp>
      <p:sp>
        <p:nvSpPr>
          <p:cNvPr id="304" name="Google Shape;304;p29"/>
          <p:cNvSpPr txBox="1"/>
          <p:nvPr>
            <p:ph idx="1" type="body"/>
          </p:nvPr>
        </p:nvSpPr>
        <p:spPr>
          <a:xfrm>
            <a:off x="603870" y="2521885"/>
            <a:ext cx="9999404"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lang="en-US" sz="2400"/>
              <a:t>For the </a:t>
            </a:r>
            <a:r>
              <a:rPr b="1" lang="en-US" sz="2400"/>
              <a:t>push </a:t>
            </a:r>
            <a:r>
              <a:rPr lang="en-US" sz="2400"/>
              <a:t>operation:</a:t>
            </a:r>
            <a:endParaRPr/>
          </a:p>
          <a:p>
            <a:pPr indent="-285750" lvl="1" marL="400050" rtl="0" algn="l">
              <a:lnSpc>
                <a:spcPct val="110000"/>
              </a:lnSpc>
              <a:spcBef>
                <a:spcPts val="500"/>
              </a:spcBef>
              <a:spcAft>
                <a:spcPts val="0"/>
              </a:spcAft>
              <a:buClr>
                <a:schemeClr val="dk1"/>
              </a:buClr>
              <a:buSzPts val="2200"/>
              <a:buChar char="•"/>
            </a:pPr>
            <a:r>
              <a:rPr lang="en-US" sz="2200"/>
              <a:t>Top is incremented by 1.</a:t>
            </a:r>
            <a:endParaRPr/>
          </a:p>
          <a:p>
            <a:pPr indent="-285750" lvl="1" marL="400050" rtl="0" algn="l">
              <a:lnSpc>
                <a:spcPct val="110000"/>
              </a:lnSpc>
              <a:spcBef>
                <a:spcPts val="500"/>
              </a:spcBef>
              <a:spcAft>
                <a:spcPts val="0"/>
              </a:spcAft>
              <a:buClr>
                <a:schemeClr val="dk1"/>
              </a:buClr>
              <a:buSzPts val="2200"/>
              <a:buChar char="•"/>
            </a:pPr>
            <a:r>
              <a:rPr lang="en-US" sz="2200"/>
              <a:t>New element is pushed at the position top</a:t>
            </a:r>
            <a:endParaRPr/>
          </a:p>
          <a:p>
            <a:pPr indent="-101600" lvl="1" marL="342900" rtl="0" algn="l">
              <a:lnSpc>
                <a:spcPct val="110000"/>
              </a:lnSpc>
              <a:spcBef>
                <a:spcPts val="500"/>
              </a:spcBef>
              <a:spcAft>
                <a:spcPts val="0"/>
              </a:spcAft>
              <a:buClr>
                <a:schemeClr val="dk1"/>
              </a:buClr>
              <a:buSzPts val="2000"/>
              <a:buNone/>
            </a:pPr>
            <a:r>
              <a:t/>
            </a:r>
            <a:endParaRPr sz="2000"/>
          </a:p>
          <a:p>
            <a:pPr indent="-342900" lvl="0" marL="342900" rtl="0" algn="l">
              <a:lnSpc>
                <a:spcPct val="110000"/>
              </a:lnSpc>
              <a:spcBef>
                <a:spcPts val="1000"/>
              </a:spcBef>
              <a:spcAft>
                <a:spcPts val="0"/>
              </a:spcAft>
              <a:buClr>
                <a:schemeClr val="dk1"/>
              </a:buClr>
              <a:buSzPts val="2400"/>
              <a:buFont typeface="Noto Sans Symbols"/>
              <a:buChar char="▪"/>
            </a:pPr>
            <a:r>
              <a:rPr lang="en-US" sz="2400"/>
              <a:t>For the </a:t>
            </a:r>
            <a:r>
              <a:rPr b="1" lang="en-US" sz="2400"/>
              <a:t>pop </a:t>
            </a:r>
            <a:r>
              <a:rPr lang="en-US" sz="2400"/>
              <a:t>operation:</a:t>
            </a:r>
            <a:endParaRPr/>
          </a:p>
          <a:p>
            <a:pPr indent="-228600" lvl="1" marL="342900" rtl="0" algn="l">
              <a:lnSpc>
                <a:spcPct val="110000"/>
              </a:lnSpc>
              <a:spcBef>
                <a:spcPts val="500"/>
              </a:spcBef>
              <a:spcAft>
                <a:spcPts val="0"/>
              </a:spcAft>
              <a:buClr>
                <a:schemeClr val="dk1"/>
              </a:buClr>
              <a:buSzPts val="2200"/>
              <a:buChar char="•"/>
            </a:pPr>
            <a:r>
              <a:rPr lang="en-US" sz="2200"/>
              <a:t>The element at the position of top is deleted.</a:t>
            </a:r>
            <a:endParaRPr/>
          </a:p>
          <a:p>
            <a:pPr indent="-228600" lvl="1" marL="342900" rtl="0" algn="l">
              <a:lnSpc>
                <a:spcPct val="110000"/>
              </a:lnSpc>
              <a:spcBef>
                <a:spcPts val="500"/>
              </a:spcBef>
              <a:spcAft>
                <a:spcPts val="0"/>
              </a:spcAft>
              <a:buClr>
                <a:schemeClr val="dk1"/>
              </a:buClr>
              <a:buSzPts val="2200"/>
              <a:buChar char="•"/>
            </a:pPr>
            <a:r>
              <a:rPr lang="en-US" sz="2200"/>
              <a:t>Top is decremented by 1</a:t>
            </a:r>
            <a:endParaRPr/>
          </a:p>
        </p:txBody>
      </p:sp>
      <p:sp>
        <p:nvSpPr>
          <p:cNvPr id="305" name="Google Shape;305;p2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Pop an element</a:t>
            </a:r>
            <a:endParaRPr/>
          </a:p>
        </p:txBody>
      </p:sp>
      <p:sp>
        <p:nvSpPr>
          <p:cNvPr id="311" name="Google Shape;311;p30"/>
          <p:cNvSpPr txBox="1"/>
          <p:nvPr>
            <p:ph idx="1" type="body"/>
          </p:nvPr>
        </p:nvSpPr>
        <p:spPr>
          <a:xfrm>
            <a:off x="623409" y="2521885"/>
            <a:ext cx="9979865"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How to delete the element at index 3?</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We cannot simply </a:t>
            </a:r>
            <a:r>
              <a:rPr b="1" i="1" lang="en-US" sz="2200"/>
              <a:t>remove </a:t>
            </a:r>
            <a:r>
              <a:rPr lang="en-US" sz="2200"/>
              <a:t>the array element.</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Still, we can give the user an illusion that the array element is deleted by </a:t>
            </a:r>
            <a:r>
              <a:rPr b="1" i="1" lang="en-US" sz="2200"/>
              <a:t>decrementing </a:t>
            </a:r>
            <a:r>
              <a:rPr lang="en-US" sz="2200"/>
              <a:t>the top variable.</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Top variable always </a:t>
            </a:r>
            <a:r>
              <a:rPr b="1" i="1" lang="en-US" sz="2200"/>
              <a:t>keeps track </a:t>
            </a:r>
            <a:r>
              <a:rPr lang="en-US" sz="2200"/>
              <a:t>of the topmost element of the stack.</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If the top is decremented by 1 then the user will perceive that the topmost element is deleted.</a:t>
            </a:r>
            <a:endParaRPr/>
          </a:p>
        </p:txBody>
      </p:sp>
      <p:sp>
        <p:nvSpPr>
          <p:cNvPr id="312" name="Google Shape;312;p3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6" name="Shape 316"/>
        <p:cNvGrpSpPr/>
        <p:nvPr/>
      </p:nvGrpSpPr>
      <p:grpSpPr>
        <a:xfrm>
          <a:off x="0" y="0"/>
          <a:ext cx="0" cy="0"/>
          <a:chOff x="0" y="0"/>
          <a:chExt cx="0" cy="0"/>
        </a:xfrm>
      </p:grpSpPr>
      <p:sp>
        <p:nvSpPr>
          <p:cNvPr id="317" name="Google Shape;317;p3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318" name="Google Shape;318;p31"/>
          <p:cNvSpPr txBox="1"/>
          <p:nvPr>
            <p:ph type="title"/>
          </p:nvPr>
        </p:nvSpPr>
        <p:spPr>
          <a:xfrm>
            <a:off x="525717" y="787068"/>
            <a:ext cx="4663649" cy="14550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Queues</a:t>
            </a:r>
            <a:endParaRPr/>
          </a:p>
        </p:txBody>
      </p:sp>
      <p:sp>
        <p:nvSpPr>
          <p:cNvPr id="319" name="Google Shape;319;p31"/>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20" name="Google Shape;320;p31"/>
          <p:cNvGrpSpPr/>
          <p:nvPr/>
        </p:nvGrpSpPr>
        <p:grpSpPr>
          <a:xfrm>
            <a:off x="525717" y="2585111"/>
            <a:ext cx="972241" cy="45718"/>
            <a:chOff x="4886325" y="3371754"/>
            <a:chExt cx="2418492" cy="113728"/>
          </a:xfrm>
        </p:grpSpPr>
        <p:sp>
          <p:nvSpPr>
            <p:cNvPr id="321" name="Google Shape;321;p31"/>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322" name="Google Shape;322;p31"/>
            <p:cNvGrpSpPr/>
            <p:nvPr/>
          </p:nvGrpSpPr>
          <p:grpSpPr>
            <a:xfrm>
              <a:off x="4886709" y="3371754"/>
              <a:ext cx="2418108" cy="113728"/>
              <a:chOff x="4886709" y="3371754"/>
              <a:chExt cx="2418108" cy="113728"/>
            </a:xfrm>
          </p:grpSpPr>
          <p:sp>
            <p:nvSpPr>
              <p:cNvPr id="323" name="Google Shape;323;p31"/>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24" name="Google Shape;324;p31"/>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25" name="Google Shape;325;p31"/>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26" name="Google Shape;326;p31"/>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327" name="Google Shape;327;p31"/>
          <p:cNvSpPr txBox="1"/>
          <p:nvPr>
            <p:ph idx="1" type="body"/>
          </p:nvPr>
        </p:nvSpPr>
        <p:spPr>
          <a:xfrm>
            <a:off x="613640" y="3236042"/>
            <a:ext cx="11041156" cy="289196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Noto Sans Symbols"/>
              <a:buChar char="▪"/>
            </a:pPr>
            <a:r>
              <a:rPr lang="en-US" sz="2400"/>
              <a:t>A queue is defined as </a:t>
            </a:r>
            <a:r>
              <a:rPr b="1" i="1" lang="en-US" sz="2400"/>
              <a:t>a linear data structure</a:t>
            </a:r>
            <a:r>
              <a:rPr lang="en-US" sz="2400"/>
              <a:t> that is open at both ends and the operations are performed in First In First Out (FIFO) order.</a:t>
            </a:r>
            <a:endParaRPr/>
          </a:p>
          <a:p>
            <a:pPr indent="-342900" lvl="0" marL="342900" rtl="0" algn="l">
              <a:lnSpc>
                <a:spcPct val="100000"/>
              </a:lnSpc>
              <a:spcBef>
                <a:spcPts val="1000"/>
              </a:spcBef>
              <a:spcAft>
                <a:spcPts val="0"/>
              </a:spcAft>
              <a:buClr>
                <a:schemeClr val="dk1"/>
              </a:buClr>
              <a:buSzPts val="2400"/>
              <a:buFont typeface="Noto Sans Symbols"/>
              <a:buChar char="▪"/>
            </a:pPr>
            <a:r>
              <a:rPr lang="en-US" sz="2400"/>
              <a:t>We define a queue to be a list in which </a:t>
            </a:r>
            <a:r>
              <a:rPr i="1" lang="en-US" sz="2400"/>
              <a:t>all additions to the list are made at one end, and all deletions from the list are made at the other end.  </a:t>
            </a:r>
            <a:endParaRPr/>
          </a:p>
          <a:p>
            <a:pPr indent="-342900" lvl="0" marL="342900" rtl="0" algn="l">
              <a:lnSpc>
                <a:spcPct val="100000"/>
              </a:lnSpc>
              <a:spcBef>
                <a:spcPts val="1000"/>
              </a:spcBef>
              <a:spcAft>
                <a:spcPts val="0"/>
              </a:spcAft>
              <a:buClr>
                <a:schemeClr val="dk1"/>
              </a:buClr>
              <a:buSzPts val="2400"/>
              <a:buFont typeface="Noto Sans Symbols"/>
              <a:buChar char="▪"/>
            </a:pPr>
            <a:r>
              <a:rPr lang="en-US" sz="2400"/>
              <a:t>The element which is </a:t>
            </a:r>
            <a:r>
              <a:rPr b="1" i="1" lang="en-US" sz="2400"/>
              <a:t>first pushed </a:t>
            </a:r>
            <a:r>
              <a:rPr lang="en-US" sz="2400"/>
              <a:t>into the order, the</a:t>
            </a:r>
            <a:r>
              <a:rPr b="1" i="1" lang="en-US" sz="2400"/>
              <a:t> operation is first</a:t>
            </a:r>
            <a:r>
              <a:rPr lang="en-US" sz="2400"/>
              <a:t> </a:t>
            </a:r>
            <a:r>
              <a:rPr b="1" i="1" lang="en-US" sz="2400"/>
              <a:t>performed </a:t>
            </a:r>
            <a:r>
              <a:rPr lang="en-US" sz="2400"/>
              <a:t>on that.</a:t>
            </a:r>
            <a:endParaRPr sz="2400"/>
          </a:p>
        </p:txBody>
      </p:sp>
      <p:pic>
        <p:nvPicPr>
          <p:cNvPr descr="Diagram&#10;&#10;Description automatically generated" id="328" name="Google Shape;328;p31"/>
          <p:cNvPicPr preferRelativeResize="0"/>
          <p:nvPr/>
        </p:nvPicPr>
        <p:blipFill rotWithShape="1">
          <a:blip r:embed="rId3">
            <a:alphaModFix/>
          </a:blip>
          <a:srcRect b="0" l="0" r="0" t="0"/>
          <a:stretch/>
        </p:blipFill>
        <p:spPr>
          <a:xfrm>
            <a:off x="3410438" y="194638"/>
            <a:ext cx="8131826" cy="2673681"/>
          </a:xfrm>
          <a:prstGeom prst="rect">
            <a:avLst/>
          </a:prstGeom>
          <a:noFill/>
          <a:ln>
            <a:noFill/>
          </a:ln>
        </p:spPr>
      </p:pic>
      <p:sp>
        <p:nvSpPr>
          <p:cNvPr id="329" name="Google Shape;329;p31"/>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30" name="Google Shape;330;p31"/>
          <p:cNvGrpSpPr/>
          <p:nvPr/>
        </p:nvGrpSpPr>
        <p:grpSpPr>
          <a:xfrm>
            <a:off x="10776050" y="5204025"/>
            <a:ext cx="886141" cy="802496"/>
            <a:chOff x="10948005" y="3272152"/>
            <a:chExt cx="868640" cy="786648"/>
          </a:xfrm>
        </p:grpSpPr>
        <p:sp>
          <p:nvSpPr>
            <p:cNvPr id="331" name="Google Shape;331;p31"/>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32" name="Google Shape;332;p31"/>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33" name="Google Shape;333;p31"/>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34" name="Google Shape;334;p31"/>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 name="Google Shape;335;p31"/>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 name="Google Shape;336;p31"/>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 name="Google Shape;337;p31"/>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38" name="Google Shape;338;p3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0" name="Shape 180"/>
        <p:cNvGrpSpPr/>
        <p:nvPr/>
      </p:nvGrpSpPr>
      <p:grpSpPr>
        <a:xfrm>
          <a:off x="0" y="0"/>
          <a:ext cx="0" cy="0"/>
          <a:chOff x="0" y="0"/>
          <a:chExt cx="0" cy="0"/>
        </a:xfrm>
      </p:grpSpPr>
      <p:sp>
        <p:nvSpPr>
          <p:cNvPr id="181" name="Google Shape;181;p1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182" name="Google Shape;182;p14"/>
          <p:cNvSpPr txBox="1"/>
          <p:nvPr>
            <p:ph type="title"/>
          </p:nvPr>
        </p:nvSpPr>
        <p:spPr>
          <a:xfrm>
            <a:off x="525718" y="775402"/>
            <a:ext cx="5512288" cy="392656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Course Outline</a:t>
            </a:r>
            <a:endParaRPr/>
          </a:p>
        </p:txBody>
      </p:sp>
      <p:grpSp>
        <p:nvGrpSpPr>
          <p:cNvPr id="183" name="Google Shape;183;p14"/>
          <p:cNvGrpSpPr/>
          <p:nvPr/>
        </p:nvGrpSpPr>
        <p:grpSpPr>
          <a:xfrm>
            <a:off x="6563724" y="776109"/>
            <a:ext cx="972241" cy="45718"/>
            <a:chOff x="4886325" y="3371754"/>
            <a:chExt cx="2418492" cy="113728"/>
          </a:xfrm>
        </p:grpSpPr>
        <p:sp>
          <p:nvSpPr>
            <p:cNvPr id="184" name="Google Shape;184;p14"/>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85" name="Google Shape;185;p14"/>
            <p:cNvGrpSpPr/>
            <p:nvPr/>
          </p:nvGrpSpPr>
          <p:grpSpPr>
            <a:xfrm>
              <a:off x="4886709" y="3371754"/>
              <a:ext cx="2418108" cy="113728"/>
              <a:chOff x="4886709" y="3371754"/>
              <a:chExt cx="2418108" cy="113728"/>
            </a:xfrm>
          </p:grpSpPr>
          <p:sp>
            <p:nvSpPr>
              <p:cNvPr id="186" name="Google Shape;186;p14"/>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87" name="Google Shape;187;p14"/>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88" name="Google Shape;188;p14"/>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89" name="Google Shape;189;p14"/>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190" name="Google Shape;190;p14"/>
          <p:cNvSpPr txBox="1"/>
          <p:nvPr>
            <p:ph idx="1" type="body"/>
          </p:nvPr>
        </p:nvSpPr>
        <p:spPr>
          <a:xfrm>
            <a:off x="6444040" y="1114690"/>
            <a:ext cx="4806214" cy="349827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400"/>
              <a:buNone/>
            </a:pPr>
            <a:r>
              <a:rPr lang="en-US" sz="2400"/>
              <a:t>1. Stacks</a:t>
            </a:r>
            <a:endParaRPr/>
          </a:p>
          <a:p>
            <a:pPr indent="0" lvl="0" marL="0" rtl="0" algn="l">
              <a:lnSpc>
                <a:spcPct val="110000"/>
              </a:lnSpc>
              <a:spcBef>
                <a:spcPts val="1000"/>
              </a:spcBef>
              <a:spcAft>
                <a:spcPts val="0"/>
              </a:spcAft>
              <a:buClr>
                <a:schemeClr val="dk1"/>
              </a:buClr>
              <a:buSzPts val="2400"/>
              <a:buNone/>
            </a:pPr>
            <a:r>
              <a:rPr lang="en-US" sz="2400"/>
              <a:t>2. Queues </a:t>
            </a:r>
            <a:endParaRPr/>
          </a:p>
          <a:p>
            <a:pPr indent="0" lvl="0" marL="0" rtl="0" algn="l">
              <a:lnSpc>
                <a:spcPct val="110000"/>
              </a:lnSpc>
              <a:spcBef>
                <a:spcPts val="1000"/>
              </a:spcBef>
              <a:spcAft>
                <a:spcPts val="0"/>
              </a:spcAft>
              <a:buClr>
                <a:schemeClr val="dk1"/>
              </a:buClr>
              <a:buSzPts val="2400"/>
              <a:buNone/>
            </a:pPr>
            <a:r>
              <a:rPr lang="en-US" sz="2400"/>
              <a:t>3. Priority Queues </a:t>
            </a:r>
            <a:endParaRPr/>
          </a:p>
          <a:p>
            <a:pPr indent="0" lvl="0" marL="0" rtl="0" algn="l">
              <a:lnSpc>
                <a:spcPct val="110000"/>
              </a:lnSpc>
              <a:spcBef>
                <a:spcPts val="1000"/>
              </a:spcBef>
              <a:spcAft>
                <a:spcPts val="0"/>
              </a:spcAft>
              <a:buClr>
                <a:schemeClr val="dk1"/>
              </a:buClr>
              <a:buSzPts val="2400"/>
              <a:buNone/>
            </a:pPr>
            <a:r>
              <a:rPr lang="en-US" sz="2400"/>
              <a:t>4. Binary Trees </a:t>
            </a:r>
            <a:endParaRPr/>
          </a:p>
          <a:p>
            <a:pPr indent="0" lvl="0" marL="0" rtl="0" algn="l">
              <a:lnSpc>
                <a:spcPct val="110000"/>
              </a:lnSpc>
              <a:spcBef>
                <a:spcPts val="1000"/>
              </a:spcBef>
              <a:spcAft>
                <a:spcPts val="0"/>
              </a:spcAft>
              <a:buClr>
                <a:schemeClr val="dk1"/>
              </a:buClr>
              <a:buSzPts val="2400"/>
              <a:buNone/>
            </a:pPr>
            <a:r>
              <a:rPr lang="en-US" sz="2400"/>
              <a:t>5. Dictionaries </a:t>
            </a:r>
            <a:endParaRPr/>
          </a:p>
          <a:p>
            <a:pPr indent="0" lvl="0" marL="0" rtl="0" algn="l">
              <a:lnSpc>
                <a:spcPct val="110000"/>
              </a:lnSpc>
              <a:spcBef>
                <a:spcPts val="1000"/>
              </a:spcBef>
              <a:spcAft>
                <a:spcPts val="0"/>
              </a:spcAft>
              <a:buClr>
                <a:schemeClr val="dk1"/>
              </a:buClr>
              <a:buSzPts val="2400"/>
              <a:buNone/>
            </a:pPr>
            <a:r>
              <a:rPr lang="en-US" sz="2400"/>
              <a:t>6. Sets and Disjoint Set Union</a:t>
            </a:r>
            <a:endParaRPr/>
          </a:p>
        </p:txBody>
      </p:sp>
      <p:sp>
        <p:nvSpPr>
          <p:cNvPr id="191" name="Google Shape;191;p14"/>
          <p:cNvSpPr/>
          <p:nvPr/>
        </p:nvSpPr>
        <p:spPr>
          <a:xfrm flipH="1">
            <a:off x="-2" y="5100515"/>
            <a:ext cx="5486401" cy="1757485"/>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F9B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92" name="Google Shape;192;p14"/>
          <p:cNvGrpSpPr/>
          <p:nvPr/>
        </p:nvGrpSpPr>
        <p:grpSpPr>
          <a:xfrm>
            <a:off x="175364" y="4799663"/>
            <a:ext cx="886141" cy="802496"/>
            <a:chOff x="10948005" y="3272152"/>
            <a:chExt cx="868640" cy="786648"/>
          </a:xfrm>
        </p:grpSpPr>
        <p:sp>
          <p:nvSpPr>
            <p:cNvPr id="193" name="Google Shape;193;p14"/>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94" name="Google Shape;194;p14"/>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95" name="Google Shape;195;p14"/>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96" name="Google Shape;196;p14"/>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 name="Google Shape;197;p14"/>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 name="Google Shape;198;p14"/>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 name="Google Shape;199;p14"/>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200" name="Google Shape;200;p1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2" name="Shape 342"/>
        <p:cNvGrpSpPr/>
        <p:nvPr/>
      </p:nvGrpSpPr>
      <p:grpSpPr>
        <a:xfrm>
          <a:off x="0" y="0"/>
          <a:ext cx="0" cy="0"/>
          <a:chOff x="0" y="0"/>
          <a:chExt cx="0" cy="0"/>
        </a:xfrm>
      </p:grpSpPr>
      <p:sp>
        <p:nvSpPr>
          <p:cNvPr id="343" name="Google Shape;343;p32"/>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344" name="Google Shape;344;p32"/>
          <p:cNvSpPr txBox="1"/>
          <p:nvPr>
            <p:ph type="title"/>
          </p:nvPr>
        </p:nvSpPr>
        <p:spPr>
          <a:xfrm>
            <a:off x="525718" y="775402"/>
            <a:ext cx="5512288" cy="173935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FIFO Principle of Queue:</a:t>
            </a:r>
            <a:endParaRPr/>
          </a:p>
        </p:txBody>
      </p:sp>
      <p:grpSp>
        <p:nvGrpSpPr>
          <p:cNvPr id="345" name="Google Shape;345;p32"/>
          <p:cNvGrpSpPr/>
          <p:nvPr/>
        </p:nvGrpSpPr>
        <p:grpSpPr>
          <a:xfrm>
            <a:off x="6563724" y="776109"/>
            <a:ext cx="972241" cy="45718"/>
            <a:chOff x="4886325" y="3371754"/>
            <a:chExt cx="2418492" cy="113728"/>
          </a:xfrm>
        </p:grpSpPr>
        <p:sp>
          <p:nvSpPr>
            <p:cNvPr id="346" name="Google Shape;346;p32"/>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347" name="Google Shape;347;p32"/>
            <p:cNvGrpSpPr/>
            <p:nvPr/>
          </p:nvGrpSpPr>
          <p:grpSpPr>
            <a:xfrm>
              <a:off x="4886709" y="3371754"/>
              <a:ext cx="2418108" cy="113728"/>
              <a:chOff x="4886709" y="3371754"/>
              <a:chExt cx="2418108" cy="113728"/>
            </a:xfrm>
          </p:grpSpPr>
          <p:sp>
            <p:nvSpPr>
              <p:cNvPr id="348" name="Google Shape;348;p32"/>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49" name="Google Shape;349;p32"/>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50" name="Google Shape;350;p32"/>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51" name="Google Shape;351;p32"/>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352" name="Google Shape;352;p32"/>
          <p:cNvSpPr txBox="1"/>
          <p:nvPr>
            <p:ph idx="1" type="body"/>
          </p:nvPr>
        </p:nvSpPr>
        <p:spPr>
          <a:xfrm>
            <a:off x="6444040" y="1114691"/>
            <a:ext cx="5362389" cy="160164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Noto Sans Symbols"/>
              <a:buChar char="▪"/>
            </a:pPr>
            <a:r>
              <a:rPr lang="en-US" sz="2400"/>
              <a:t>A </a:t>
            </a:r>
            <a:r>
              <a:rPr b="1" i="1" lang="en-US" sz="2400"/>
              <a:t>Queue </a:t>
            </a:r>
            <a:r>
              <a:rPr lang="en-US" sz="2400"/>
              <a:t>is like a line waiting to purchase tickets, where the first person in line is the first person served. (i.e. First come first serve).</a:t>
            </a:r>
            <a:endParaRPr/>
          </a:p>
          <a:p>
            <a:pPr indent="-190500" lvl="0" marL="342900" rtl="0" algn="l">
              <a:lnSpc>
                <a:spcPct val="100000"/>
              </a:lnSpc>
              <a:spcBef>
                <a:spcPts val="1000"/>
              </a:spcBef>
              <a:spcAft>
                <a:spcPts val="0"/>
              </a:spcAft>
              <a:buClr>
                <a:schemeClr val="dk1"/>
              </a:buClr>
              <a:buSzPts val="2400"/>
              <a:buFont typeface="Noto Sans Symbols"/>
              <a:buNone/>
            </a:pPr>
            <a:r>
              <a:t/>
            </a:r>
            <a:endParaRPr sz="2400"/>
          </a:p>
        </p:txBody>
      </p:sp>
      <p:pic>
        <p:nvPicPr>
          <p:cNvPr id="353" name="Google Shape;353;p32"/>
          <p:cNvPicPr preferRelativeResize="0"/>
          <p:nvPr/>
        </p:nvPicPr>
        <p:blipFill rotWithShape="1">
          <a:blip r:embed="rId3">
            <a:alphaModFix/>
          </a:blip>
          <a:srcRect b="0" l="0" r="0" t="0"/>
          <a:stretch/>
        </p:blipFill>
        <p:spPr>
          <a:xfrm>
            <a:off x="2047788" y="3185601"/>
            <a:ext cx="8787042" cy="3131139"/>
          </a:xfrm>
          <a:prstGeom prst="rect">
            <a:avLst/>
          </a:prstGeom>
          <a:noFill/>
          <a:ln>
            <a:noFill/>
          </a:ln>
        </p:spPr>
      </p:pic>
      <p:sp>
        <p:nvSpPr>
          <p:cNvPr id="354" name="Google Shape;354;p3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3"/>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Queue Representation</a:t>
            </a:r>
            <a:endParaRPr/>
          </a:p>
        </p:txBody>
      </p:sp>
      <p:sp>
        <p:nvSpPr>
          <p:cNvPr id="360" name="Google Shape;360;p33"/>
          <p:cNvSpPr txBox="1"/>
          <p:nvPr>
            <p:ph idx="1" type="body"/>
          </p:nvPr>
        </p:nvSpPr>
        <p:spPr>
          <a:xfrm>
            <a:off x="564794" y="2531654"/>
            <a:ext cx="10995864" cy="3549045"/>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200"/>
              <a:buNone/>
            </a:pPr>
            <a:r>
              <a:rPr lang="en-US" sz="2200"/>
              <a:t>Like stacks, Queues can also be represented in an array:</a:t>
            </a:r>
            <a:endParaRPr/>
          </a:p>
          <a:p>
            <a:pPr indent="0" lvl="0" marL="0" rtl="0" algn="l">
              <a:lnSpc>
                <a:spcPct val="110000"/>
              </a:lnSpc>
              <a:spcBef>
                <a:spcPts val="1000"/>
              </a:spcBef>
              <a:spcAft>
                <a:spcPts val="0"/>
              </a:spcAft>
              <a:buClr>
                <a:schemeClr val="dk1"/>
              </a:buClr>
              <a:buSzPts val="2200"/>
              <a:buNone/>
            </a:pPr>
            <a:r>
              <a:rPr lang="en-US" sz="2200"/>
              <a:t>In this representation, the Queue is implemented using the array. Variables used in this case are</a:t>
            </a:r>
            <a:endParaRPr sz="2200"/>
          </a:p>
          <a:p>
            <a:pPr indent="-342900" lvl="0" marL="342900" rtl="0" algn="l">
              <a:lnSpc>
                <a:spcPct val="110000"/>
              </a:lnSpc>
              <a:spcBef>
                <a:spcPts val="1000"/>
              </a:spcBef>
              <a:spcAft>
                <a:spcPts val="0"/>
              </a:spcAft>
              <a:buClr>
                <a:schemeClr val="dk1"/>
              </a:buClr>
              <a:buSzPts val="2200"/>
              <a:buFont typeface="Noto Sans Symbols"/>
              <a:buChar char="▪"/>
            </a:pPr>
            <a:r>
              <a:rPr b="1" lang="en-US" sz="2200"/>
              <a:t>Queue:</a:t>
            </a:r>
            <a:r>
              <a:rPr lang="en-US" sz="2200"/>
              <a:t> the name of the array storing queue elements.</a:t>
            </a:r>
            <a:endParaRPr sz="2200"/>
          </a:p>
          <a:p>
            <a:pPr indent="-342900" lvl="0" marL="342900" rtl="0" algn="l">
              <a:lnSpc>
                <a:spcPct val="110000"/>
              </a:lnSpc>
              <a:spcBef>
                <a:spcPts val="1000"/>
              </a:spcBef>
              <a:spcAft>
                <a:spcPts val="0"/>
              </a:spcAft>
              <a:buClr>
                <a:schemeClr val="dk1"/>
              </a:buClr>
              <a:buSzPts val="2200"/>
              <a:buFont typeface="Noto Sans Symbols"/>
              <a:buChar char="▪"/>
            </a:pPr>
            <a:r>
              <a:rPr b="1" lang="en-US" sz="2200"/>
              <a:t>Front</a:t>
            </a:r>
            <a:r>
              <a:rPr lang="en-US" sz="2200"/>
              <a:t>: the index where the first element is stored in the array representing the queue.</a:t>
            </a:r>
            <a:endParaRPr sz="2200"/>
          </a:p>
          <a:p>
            <a:pPr indent="-342900" lvl="0" marL="342900" rtl="0" algn="l">
              <a:lnSpc>
                <a:spcPct val="110000"/>
              </a:lnSpc>
              <a:spcBef>
                <a:spcPts val="1000"/>
              </a:spcBef>
              <a:spcAft>
                <a:spcPts val="0"/>
              </a:spcAft>
              <a:buClr>
                <a:schemeClr val="dk1"/>
              </a:buClr>
              <a:buSzPts val="2200"/>
              <a:buFont typeface="Noto Sans Symbols"/>
              <a:buChar char="▪"/>
            </a:pPr>
            <a:r>
              <a:rPr b="1" lang="en-US" sz="2200"/>
              <a:t>Rear:</a:t>
            </a:r>
            <a:r>
              <a:rPr lang="en-US" sz="2200"/>
              <a:t> the index where the last element is stored in an array representing the queue.</a:t>
            </a:r>
            <a:endParaRPr sz="2200"/>
          </a:p>
          <a:p>
            <a:pPr indent="0" lvl="0" marL="0" rtl="0" algn="l">
              <a:lnSpc>
                <a:spcPct val="110000"/>
              </a:lnSpc>
              <a:spcBef>
                <a:spcPts val="1000"/>
              </a:spcBef>
              <a:spcAft>
                <a:spcPts val="0"/>
              </a:spcAft>
              <a:buClr>
                <a:schemeClr val="dk1"/>
              </a:buClr>
              <a:buSzPts val="2200"/>
              <a:buNone/>
            </a:pPr>
            <a:r>
              <a:t/>
            </a:r>
            <a:endParaRPr sz="2200"/>
          </a:p>
        </p:txBody>
      </p:sp>
      <p:sp>
        <p:nvSpPr>
          <p:cNvPr id="361" name="Google Shape;361;p3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Array implementation of queue</a:t>
            </a:r>
            <a:endParaRPr/>
          </a:p>
        </p:txBody>
      </p:sp>
      <p:sp>
        <p:nvSpPr>
          <p:cNvPr id="367" name="Google Shape;367;p34"/>
          <p:cNvSpPr txBox="1"/>
          <p:nvPr>
            <p:ph idx="1" type="body"/>
          </p:nvPr>
        </p:nvSpPr>
        <p:spPr>
          <a:xfrm>
            <a:off x="525717" y="2521885"/>
            <a:ext cx="10136172" cy="3549045"/>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200"/>
              <a:buNone/>
            </a:pPr>
            <a:r>
              <a:rPr lang="en-US" sz="2200"/>
              <a:t>To implement a queue using an array, </a:t>
            </a:r>
            <a:endParaRPr sz="2200"/>
          </a:p>
          <a:p>
            <a:pPr indent="-342900" lvl="0" marL="342900" rtl="0" algn="l">
              <a:lnSpc>
                <a:spcPct val="110000"/>
              </a:lnSpc>
              <a:spcBef>
                <a:spcPts val="1000"/>
              </a:spcBef>
              <a:spcAft>
                <a:spcPts val="0"/>
              </a:spcAft>
              <a:buClr>
                <a:schemeClr val="dk1"/>
              </a:buClr>
              <a:buSzPts val="2200"/>
              <a:buFont typeface="Noto Sans Symbols"/>
              <a:buChar char="▪"/>
            </a:pPr>
            <a:r>
              <a:rPr b="1" lang="en-US" sz="2200"/>
              <a:t>create an array</a:t>
            </a:r>
            <a:r>
              <a:rPr lang="en-US" sz="2200"/>
              <a:t>: array of size n and </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take two variables</a:t>
            </a:r>
            <a:r>
              <a:rPr b="1" lang="en-US" sz="2200"/>
              <a:t> front and rear both</a:t>
            </a:r>
            <a:r>
              <a:rPr lang="en-US" sz="2200"/>
              <a:t> of which will be initialized to 0 which means the queue is currently empty.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Element </a:t>
            </a:r>
            <a:endParaRPr/>
          </a:p>
          <a:p>
            <a:pPr indent="-285750" lvl="1" marL="400050" rtl="0" algn="l">
              <a:lnSpc>
                <a:spcPct val="110000"/>
              </a:lnSpc>
              <a:spcBef>
                <a:spcPts val="500"/>
              </a:spcBef>
              <a:spcAft>
                <a:spcPts val="0"/>
              </a:spcAft>
              <a:buClr>
                <a:schemeClr val="dk1"/>
              </a:buClr>
              <a:buSzPts val="2200"/>
              <a:buChar char="•"/>
            </a:pPr>
            <a:r>
              <a:rPr b="1" lang="en-US" sz="2200"/>
              <a:t>rear </a:t>
            </a:r>
            <a:r>
              <a:rPr lang="en-US" sz="2200"/>
              <a:t>is the index up to which the elements are stored in the array and </a:t>
            </a:r>
            <a:endParaRPr/>
          </a:p>
          <a:p>
            <a:pPr indent="-285750" lvl="1" marL="400050" rtl="0" algn="l">
              <a:lnSpc>
                <a:spcPct val="110000"/>
              </a:lnSpc>
              <a:spcBef>
                <a:spcPts val="500"/>
              </a:spcBef>
              <a:spcAft>
                <a:spcPts val="0"/>
              </a:spcAft>
              <a:buClr>
                <a:schemeClr val="dk1"/>
              </a:buClr>
              <a:buSzPts val="2200"/>
              <a:buChar char="•"/>
            </a:pPr>
            <a:r>
              <a:rPr b="1" lang="en-US" sz="2200"/>
              <a:t>front </a:t>
            </a:r>
            <a:r>
              <a:rPr lang="en-US" sz="2200"/>
              <a:t>is the index of the first element of the array. </a:t>
            </a:r>
            <a:endParaRPr sz="2200"/>
          </a:p>
        </p:txBody>
      </p:sp>
      <p:sp>
        <p:nvSpPr>
          <p:cNvPr id="368" name="Google Shape;368;p3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2" name="Shape 372"/>
        <p:cNvGrpSpPr/>
        <p:nvPr/>
      </p:nvGrpSpPr>
      <p:grpSpPr>
        <a:xfrm>
          <a:off x="0" y="0"/>
          <a:ext cx="0" cy="0"/>
          <a:chOff x="0" y="0"/>
          <a:chExt cx="0" cy="0"/>
        </a:xfrm>
      </p:grpSpPr>
      <p:sp>
        <p:nvSpPr>
          <p:cNvPr id="373" name="Google Shape;373;p35"/>
          <p:cNvSpPr/>
          <p:nvPr/>
        </p:nvSpPr>
        <p:spPr>
          <a:xfrm>
            <a:off x="0" y="8398"/>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374" name="Google Shape;374;p35"/>
          <p:cNvSpPr txBox="1"/>
          <p:nvPr>
            <p:ph type="title"/>
          </p:nvPr>
        </p:nvSpPr>
        <p:spPr>
          <a:xfrm>
            <a:off x="525717" y="696952"/>
            <a:ext cx="10077196" cy="821794"/>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Enqueue</a:t>
            </a:r>
            <a:endParaRPr/>
          </a:p>
        </p:txBody>
      </p:sp>
      <p:grpSp>
        <p:nvGrpSpPr>
          <p:cNvPr id="375" name="Google Shape;375;p35"/>
          <p:cNvGrpSpPr/>
          <p:nvPr/>
        </p:nvGrpSpPr>
        <p:grpSpPr>
          <a:xfrm>
            <a:off x="530225" y="1708814"/>
            <a:ext cx="972241" cy="45718"/>
            <a:chOff x="4886325" y="3371754"/>
            <a:chExt cx="2418492" cy="113728"/>
          </a:xfrm>
        </p:grpSpPr>
        <p:sp>
          <p:nvSpPr>
            <p:cNvPr id="376" name="Google Shape;376;p35"/>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377" name="Google Shape;377;p35"/>
            <p:cNvGrpSpPr/>
            <p:nvPr/>
          </p:nvGrpSpPr>
          <p:grpSpPr>
            <a:xfrm>
              <a:off x="4886709" y="3371754"/>
              <a:ext cx="2418108" cy="113728"/>
              <a:chOff x="4886709" y="3371754"/>
              <a:chExt cx="2418108" cy="113728"/>
            </a:xfrm>
          </p:grpSpPr>
          <p:sp>
            <p:nvSpPr>
              <p:cNvPr id="378" name="Google Shape;378;p35"/>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79" name="Google Shape;379;p35"/>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80" name="Google Shape;380;p35"/>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81" name="Google Shape;381;p35"/>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382" name="Google Shape;382;p35"/>
          <p:cNvSpPr/>
          <p:nvPr/>
        </p:nvSpPr>
        <p:spPr>
          <a:xfrm rot="-5400000">
            <a:off x="10484683" y="5165905"/>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1A7F5">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83" name="Google Shape;383;p35"/>
          <p:cNvGrpSpPr/>
          <p:nvPr/>
        </p:nvGrpSpPr>
        <p:grpSpPr>
          <a:xfrm>
            <a:off x="525462" y="1804163"/>
            <a:ext cx="11004384" cy="4407263"/>
            <a:chOff x="0" y="0"/>
            <a:chExt cx="11004384" cy="4407263"/>
          </a:xfrm>
        </p:grpSpPr>
        <p:sp>
          <p:nvSpPr>
            <p:cNvPr id="384" name="Google Shape;384;p35"/>
            <p:cNvSpPr/>
            <p:nvPr/>
          </p:nvSpPr>
          <p:spPr>
            <a:xfrm>
              <a:off x="0" y="0"/>
              <a:ext cx="8803508" cy="969598"/>
            </a:xfrm>
            <a:prstGeom prst="roundRect">
              <a:avLst>
                <a:gd fmla="val 10000" name="adj"/>
              </a:avLst>
            </a:prstGeom>
            <a:solidFill>
              <a:srgbClr val="CA14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txBox="1"/>
            <p:nvPr/>
          </p:nvSpPr>
          <p:spPr>
            <a:xfrm>
              <a:off x="28399" y="28399"/>
              <a:ext cx="7675304" cy="9128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lang="en-US" sz="2300">
                  <a:solidFill>
                    <a:schemeClr val="lt1"/>
                  </a:solidFill>
                  <a:latin typeface="Avenir"/>
                  <a:ea typeface="Avenir"/>
                  <a:cs typeface="Avenir"/>
                  <a:sym typeface="Avenir"/>
                </a:rPr>
                <a:t>Addition of an element to the queue. </a:t>
              </a:r>
              <a:endParaRPr/>
            </a:p>
          </p:txBody>
        </p:sp>
        <p:sp>
          <p:nvSpPr>
            <p:cNvPr id="386" name="Google Shape;386;p35"/>
            <p:cNvSpPr/>
            <p:nvPr/>
          </p:nvSpPr>
          <p:spPr>
            <a:xfrm>
              <a:off x="737293" y="1145888"/>
              <a:ext cx="8803508" cy="969598"/>
            </a:xfrm>
            <a:prstGeom prst="roundRect">
              <a:avLst>
                <a:gd fmla="val 10000" name="adj"/>
              </a:avLst>
            </a:prstGeom>
            <a:solidFill>
              <a:srgbClr val="8C27E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
            <p:cNvSpPr txBox="1"/>
            <p:nvPr/>
          </p:nvSpPr>
          <p:spPr>
            <a:xfrm>
              <a:off x="765692" y="1174287"/>
              <a:ext cx="7379177" cy="9128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lang="en-US" sz="2300">
                  <a:solidFill>
                    <a:schemeClr val="lt1"/>
                  </a:solidFill>
                  <a:latin typeface="Avenir"/>
                  <a:ea typeface="Avenir"/>
                  <a:cs typeface="Avenir"/>
                  <a:sym typeface="Avenir"/>
                </a:rPr>
                <a:t>Adding an element will be performed after checking whether the queue is full or not. </a:t>
              </a:r>
              <a:endParaRPr/>
            </a:p>
          </p:txBody>
        </p:sp>
        <p:sp>
          <p:nvSpPr>
            <p:cNvPr id="388" name="Google Shape;388;p35"/>
            <p:cNvSpPr/>
            <p:nvPr/>
          </p:nvSpPr>
          <p:spPr>
            <a:xfrm>
              <a:off x="1463583" y="2291777"/>
              <a:ext cx="8803508" cy="96959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txBox="1"/>
            <p:nvPr/>
          </p:nvSpPr>
          <p:spPr>
            <a:xfrm>
              <a:off x="1491982" y="2320176"/>
              <a:ext cx="7390181" cy="9128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lang="en-US" sz="2300">
                  <a:solidFill>
                    <a:schemeClr val="lt1"/>
                  </a:solidFill>
                  <a:latin typeface="Avenir"/>
                  <a:ea typeface="Avenir"/>
                  <a:cs typeface="Avenir"/>
                  <a:sym typeface="Avenir"/>
                </a:rPr>
                <a:t>If rear &lt; n which indicates that the array is not full then store the element at arr[rear] and increment rear by 1 </a:t>
              </a:r>
              <a:endParaRPr/>
            </a:p>
          </p:txBody>
        </p:sp>
        <p:sp>
          <p:nvSpPr>
            <p:cNvPr id="390" name="Google Shape;390;p35"/>
            <p:cNvSpPr/>
            <p:nvPr/>
          </p:nvSpPr>
          <p:spPr>
            <a:xfrm>
              <a:off x="2200876" y="3437665"/>
              <a:ext cx="8803508" cy="969598"/>
            </a:xfrm>
            <a:prstGeom prst="roundRect">
              <a:avLst>
                <a:gd fmla="val 10000" name="adj"/>
              </a:avLst>
            </a:prstGeom>
            <a:solidFill>
              <a:srgbClr val="2762E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5"/>
            <p:cNvSpPr txBox="1"/>
            <p:nvPr/>
          </p:nvSpPr>
          <p:spPr>
            <a:xfrm>
              <a:off x="2229275" y="3466064"/>
              <a:ext cx="7379177" cy="9128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lang="en-US" sz="2300">
                  <a:solidFill>
                    <a:schemeClr val="lt1"/>
                  </a:solidFill>
                  <a:latin typeface="Avenir"/>
                  <a:ea typeface="Avenir"/>
                  <a:cs typeface="Avenir"/>
                  <a:sym typeface="Avenir"/>
                </a:rPr>
                <a:t>But if rear == n then it is said to be an Overflow condition as the array is full.</a:t>
              </a:r>
              <a:endParaRPr/>
            </a:p>
          </p:txBody>
        </p:sp>
        <p:sp>
          <p:nvSpPr>
            <p:cNvPr id="392" name="Google Shape;392;p35"/>
            <p:cNvSpPr/>
            <p:nvPr/>
          </p:nvSpPr>
          <p:spPr>
            <a:xfrm>
              <a:off x="8173269" y="742623"/>
              <a:ext cx="630238" cy="630238"/>
            </a:xfrm>
            <a:prstGeom prst="downArrow">
              <a:avLst>
                <a:gd fmla="val 55000" name="adj1"/>
                <a:gd fmla="val 45000" name="adj2"/>
              </a:avLst>
            </a:prstGeom>
            <a:solidFill>
              <a:srgbClr val="ECCAEF">
                <a:alpha val="89803"/>
              </a:srgbClr>
            </a:solidFill>
            <a:ln cap="flat" cmpd="sng" w="12700">
              <a:solidFill>
                <a:srgbClr val="ECCA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5"/>
            <p:cNvSpPr txBox="1"/>
            <p:nvPr/>
          </p:nvSpPr>
          <p:spPr>
            <a:xfrm>
              <a:off x="8315073" y="742623"/>
              <a:ext cx="346630" cy="474254"/>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Avenir"/>
                <a:buNone/>
              </a:pPr>
              <a:r>
                <a:t/>
              </a:r>
              <a:endParaRPr sz="2800">
                <a:solidFill>
                  <a:schemeClr val="dk1"/>
                </a:solidFill>
                <a:latin typeface="Avenir"/>
                <a:ea typeface="Avenir"/>
                <a:cs typeface="Avenir"/>
                <a:sym typeface="Avenir"/>
              </a:endParaRPr>
            </a:p>
          </p:txBody>
        </p:sp>
        <p:sp>
          <p:nvSpPr>
            <p:cNvPr id="394" name="Google Shape;394;p35"/>
            <p:cNvSpPr/>
            <p:nvPr/>
          </p:nvSpPr>
          <p:spPr>
            <a:xfrm>
              <a:off x="8910563" y="1888512"/>
              <a:ext cx="630238" cy="630238"/>
            </a:xfrm>
            <a:prstGeom prst="downArrow">
              <a:avLst>
                <a:gd fmla="val 55000" name="adj1"/>
                <a:gd fmla="val 45000" name="adj2"/>
              </a:avLst>
            </a:prstGeom>
            <a:solidFill>
              <a:srgbClr val="DACBF6">
                <a:alpha val="89803"/>
              </a:srgbClr>
            </a:solidFill>
            <a:ln cap="flat" cmpd="sng" w="12700">
              <a:solidFill>
                <a:srgbClr val="DACBF6">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txBox="1"/>
            <p:nvPr/>
          </p:nvSpPr>
          <p:spPr>
            <a:xfrm>
              <a:off x="9052367" y="1888512"/>
              <a:ext cx="346630" cy="474254"/>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Avenir"/>
                <a:buNone/>
              </a:pPr>
              <a:r>
                <a:t/>
              </a:r>
              <a:endParaRPr sz="2800">
                <a:solidFill>
                  <a:schemeClr val="dk1"/>
                </a:solidFill>
                <a:latin typeface="Avenir"/>
                <a:ea typeface="Avenir"/>
                <a:cs typeface="Avenir"/>
                <a:sym typeface="Avenir"/>
              </a:endParaRPr>
            </a:p>
          </p:txBody>
        </p:sp>
        <p:sp>
          <p:nvSpPr>
            <p:cNvPr id="396" name="Google Shape;396;p35"/>
            <p:cNvSpPr/>
            <p:nvPr/>
          </p:nvSpPr>
          <p:spPr>
            <a:xfrm>
              <a:off x="9636852" y="3034401"/>
              <a:ext cx="630238" cy="630238"/>
            </a:xfrm>
            <a:prstGeom prst="downArrow">
              <a:avLst>
                <a:gd fmla="val 55000" name="adj1"/>
                <a:gd fmla="val 45000" name="adj2"/>
              </a:avLst>
            </a:prstGeom>
            <a:solidFill>
              <a:srgbClr val="CDCCF1">
                <a:alpha val="89803"/>
              </a:srgbClr>
            </a:solidFill>
            <a:ln cap="flat" cmpd="sng" w="12700">
              <a:solidFill>
                <a:srgbClr val="CDCCF1">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
            <p:cNvSpPr txBox="1"/>
            <p:nvPr/>
          </p:nvSpPr>
          <p:spPr>
            <a:xfrm>
              <a:off x="9778656" y="3034401"/>
              <a:ext cx="346630" cy="474254"/>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Avenir"/>
                <a:buNone/>
              </a:pPr>
              <a:r>
                <a:t/>
              </a:r>
              <a:endParaRPr sz="2800">
                <a:solidFill>
                  <a:schemeClr val="dk1"/>
                </a:solidFill>
                <a:latin typeface="Avenir"/>
                <a:ea typeface="Avenir"/>
                <a:cs typeface="Avenir"/>
                <a:sym typeface="Avenir"/>
              </a:endParaRPr>
            </a:p>
          </p:txBody>
        </p:sp>
      </p:grpSp>
      <p:sp>
        <p:nvSpPr>
          <p:cNvPr id="398" name="Google Shape;398;p3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Dequeue</a:t>
            </a:r>
            <a:endParaRPr/>
          </a:p>
        </p:txBody>
      </p:sp>
      <p:sp>
        <p:nvSpPr>
          <p:cNvPr id="404" name="Google Shape;404;p36"/>
          <p:cNvSpPr txBox="1"/>
          <p:nvPr>
            <p:ph idx="1" type="body"/>
          </p:nvPr>
        </p:nvSpPr>
        <p:spPr>
          <a:xfrm>
            <a:off x="525717" y="2521885"/>
            <a:ext cx="10077557"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Removal of an element from the queue.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An element can only be </a:t>
            </a:r>
            <a:r>
              <a:rPr b="1" i="1" lang="en-US" sz="2200"/>
              <a:t>deleted </a:t>
            </a:r>
            <a:r>
              <a:rPr lang="en-US" sz="2200"/>
              <a:t>when there is at least an element to delete i.e. rear &gt; 0.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Now, the element at </a:t>
            </a:r>
            <a:r>
              <a:rPr b="1" lang="en-US" sz="2200"/>
              <a:t>array[front] </a:t>
            </a:r>
            <a:r>
              <a:rPr lang="en-US" sz="2200"/>
              <a:t>can be deleted but all the remaining elements have to shift to the left by one position in order for the dequeue operation </a:t>
            </a:r>
            <a:r>
              <a:rPr b="1" i="1" lang="en-US" sz="2200"/>
              <a:t>to delete the second element </a:t>
            </a:r>
            <a:r>
              <a:rPr lang="en-US" sz="2200"/>
              <a:t>from the left on another dequeue operation.</a:t>
            </a:r>
            <a:endParaRPr sz="2200"/>
          </a:p>
        </p:txBody>
      </p:sp>
      <p:sp>
        <p:nvSpPr>
          <p:cNvPr id="405" name="Google Shape;405;p3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9" name="Shape 409"/>
        <p:cNvGrpSpPr/>
        <p:nvPr/>
      </p:nvGrpSpPr>
      <p:grpSpPr>
        <a:xfrm>
          <a:off x="0" y="0"/>
          <a:ext cx="0" cy="0"/>
          <a:chOff x="0" y="0"/>
          <a:chExt cx="0" cy="0"/>
        </a:xfrm>
      </p:grpSpPr>
      <p:sp>
        <p:nvSpPr>
          <p:cNvPr id="410" name="Google Shape;410;p37"/>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411" name="Google Shape;411;p37"/>
          <p:cNvSpPr txBox="1"/>
          <p:nvPr>
            <p:ph type="title"/>
          </p:nvPr>
        </p:nvSpPr>
        <p:spPr>
          <a:xfrm>
            <a:off x="525717" y="787068"/>
            <a:ext cx="4663649" cy="14550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Front and Display</a:t>
            </a:r>
            <a:endParaRPr/>
          </a:p>
        </p:txBody>
      </p:sp>
      <p:sp>
        <p:nvSpPr>
          <p:cNvPr id="412" name="Google Shape;412;p37"/>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13" name="Google Shape;413;p37"/>
          <p:cNvGrpSpPr/>
          <p:nvPr/>
        </p:nvGrpSpPr>
        <p:grpSpPr>
          <a:xfrm>
            <a:off x="525717" y="2585111"/>
            <a:ext cx="972241" cy="45718"/>
            <a:chOff x="4886325" y="3371754"/>
            <a:chExt cx="2418492" cy="113728"/>
          </a:xfrm>
        </p:grpSpPr>
        <p:sp>
          <p:nvSpPr>
            <p:cNvPr id="414" name="Google Shape;414;p37"/>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415" name="Google Shape;415;p37"/>
            <p:cNvGrpSpPr/>
            <p:nvPr/>
          </p:nvGrpSpPr>
          <p:grpSpPr>
            <a:xfrm>
              <a:off x="4886709" y="3371754"/>
              <a:ext cx="2418108" cy="113728"/>
              <a:chOff x="4886709" y="3371754"/>
              <a:chExt cx="2418108" cy="113728"/>
            </a:xfrm>
          </p:grpSpPr>
          <p:sp>
            <p:nvSpPr>
              <p:cNvPr id="416" name="Google Shape;416;p37"/>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17" name="Google Shape;417;p37"/>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18" name="Google Shape;418;p37"/>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19" name="Google Shape;419;p37"/>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420" name="Google Shape;420;p37"/>
          <p:cNvSpPr txBox="1"/>
          <p:nvPr>
            <p:ph idx="1" type="body"/>
          </p:nvPr>
        </p:nvSpPr>
        <p:spPr>
          <a:xfrm>
            <a:off x="525717" y="2796427"/>
            <a:ext cx="4814043" cy="3264477"/>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Get the front element from the queue i.e. arr[front] if the queue is not empty.</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Print all elements of the queue. If the queue is non-empty, traverse and print all the elements from the index front to rear.</a:t>
            </a:r>
            <a:endParaRPr/>
          </a:p>
          <a:p>
            <a:pPr indent="-203200" lvl="0" marL="342900" rtl="0" algn="l">
              <a:lnSpc>
                <a:spcPct val="110000"/>
              </a:lnSpc>
              <a:spcBef>
                <a:spcPts val="1000"/>
              </a:spcBef>
              <a:spcAft>
                <a:spcPts val="0"/>
              </a:spcAft>
              <a:buClr>
                <a:schemeClr val="dk1"/>
              </a:buClr>
              <a:buSzPts val="2200"/>
              <a:buFont typeface="Noto Sans Symbols"/>
              <a:buNone/>
            </a:pPr>
            <a:r>
              <a:t/>
            </a:r>
            <a:endParaRPr sz="2200"/>
          </a:p>
        </p:txBody>
      </p:sp>
      <p:pic>
        <p:nvPicPr>
          <p:cNvPr descr="Diagram, schematic&#10;&#10;Description automatically generated" id="421" name="Google Shape;421;p37"/>
          <p:cNvPicPr preferRelativeResize="0"/>
          <p:nvPr/>
        </p:nvPicPr>
        <p:blipFill rotWithShape="1">
          <a:blip r:embed="rId3">
            <a:alphaModFix/>
          </a:blip>
          <a:srcRect b="0" l="0" r="0" t="0"/>
          <a:stretch/>
        </p:blipFill>
        <p:spPr>
          <a:xfrm>
            <a:off x="5611857" y="83841"/>
            <a:ext cx="6441748" cy="6110898"/>
          </a:xfrm>
          <a:prstGeom prst="rect">
            <a:avLst/>
          </a:prstGeom>
          <a:noFill/>
          <a:ln>
            <a:noFill/>
          </a:ln>
        </p:spPr>
      </p:pic>
      <p:sp>
        <p:nvSpPr>
          <p:cNvPr id="422" name="Google Shape;422;p37"/>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23" name="Google Shape;423;p37"/>
          <p:cNvGrpSpPr/>
          <p:nvPr/>
        </p:nvGrpSpPr>
        <p:grpSpPr>
          <a:xfrm>
            <a:off x="10776050" y="5204025"/>
            <a:ext cx="886141" cy="802496"/>
            <a:chOff x="10948005" y="3272152"/>
            <a:chExt cx="868640" cy="786648"/>
          </a:xfrm>
        </p:grpSpPr>
        <p:sp>
          <p:nvSpPr>
            <p:cNvPr id="424" name="Google Shape;424;p37"/>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25" name="Google Shape;425;p37"/>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26" name="Google Shape;426;p37"/>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27" name="Google Shape;427;p37"/>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 name="Google Shape;428;p37"/>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 name="Google Shape;429;p37"/>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 name="Google Shape;430;p37"/>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431" name="Google Shape;431;p3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5" name="Shape 435"/>
        <p:cNvGrpSpPr/>
        <p:nvPr/>
      </p:nvGrpSpPr>
      <p:grpSpPr>
        <a:xfrm>
          <a:off x="0" y="0"/>
          <a:ext cx="0" cy="0"/>
          <a:chOff x="0" y="0"/>
          <a:chExt cx="0" cy="0"/>
        </a:xfrm>
      </p:grpSpPr>
      <p:sp>
        <p:nvSpPr>
          <p:cNvPr id="436" name="Google Shape;436;p38"/>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868E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37" name="Google Shape;437;p38"/>
          <p:cNvGrpSpPr/>
          <p:nvPr/>
        </p:nvGrpSpPr>
        <p:grpSpPr>
          <a:xfrm>
            <a:off x="10776050" y="5204025"/>
            <a:ext cx="886141" cy="802496"/>
            <a:chOff x="10948005" y="3272152"/>
            <a:chExt cx="868640" cy="786648"/>
          </a:xfrm>
        </p:grpSpPr>
        <p:sp>
          <p:nvSpPr>
            <p:cNvPr id="438" name="Google Shape;438;p38"/>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39" name="Google Shape;439;p38"/>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40" name="Google Shape;440;p38"/>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41" name="Google Shape;441;p38"/>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 name="Google Shape;442;p38"/>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 name="Google Shape;443;p38"/>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 name="Google Shape;444;p38"/>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445" name="Google Shape;445;p38"/>
          <p:cNvSpPr/>
          <p:nvPr/>
        </p:nvSpPr>
        <p:spPr>
          <a:xfrm rot="5400000">
            <a:off x="615181"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A7BFF5">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46" name="Google Shape;446;p38"/>
          <p:cNvGrpSpPr/>
          <p:nvPr/>
        </p:nvGrpSpPr>
        <p:grpSpPr>
          <a:xfrm>
            <a:off x="530225" y="3267662"/>
            <a:ext cx="972241" cy="45718"/>
            <a:chOff x="4886325" y="3371754"/>
            <a:chExt cx="2418492" cy="113728"/>
          </a:xfrm>
        </p:grpSpPr>
        <p:sp>
          <p:nvSpPr>
            <p:cNvPr id="447" name="Google Shape;447;p38"/>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448" name="Google Shape;448;p38"/>
            <p:cNvGrpSpPr/>
            <p:nvPr/>
          </p:nvGrpSpPr>
          <p:grpSpPr>
            <a:xfrm>
              <a:off x="4886709" y="3371754"/>
              <a:ext cx="2418108" cy="113728"/>
              <a:chOff x="4886709" y="3371754"/>
              <a:chExt cx="2418108" cy="113728"/>
            </a:xfrm>
          </p:grpSpPr>
          <p:sp>
            <p:nvSpPr>
              <p:cNvPr id="449" name="Google Shape;449;p38"/>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50" name="Google Shape;450;p38"/>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51" name="Google Shape;451;p38"/>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52" name="Google Shape;452;p38"/>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453" name="Google Shape;453;p3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pic>
        <p:nvPicPr>
          <p:cNvPr descr="Colourful carved figures of humans" id="454" name="Google Shape;454;p38"/>
          <p:cNvPicPr preferRelativeResize="0"/>
          <p:nvPr/>
        </p:nvPicPr>
        <p:blipFill rotWithShape="1">
          <a:blip r:embed="rId3">
            <a:alphaModFix/>
          </a:blip>
          <a:srcRect b="3" l="0" r="4" t="20997"/>
          <a:stretch/>
        </p:blipFill>
        <p:spPr>
          <a:xfrm>
            <a:off x="20" y="10"/>
            <a:ext cx="12185156" cy="6857990"/>
          </a:xfrm>
          <a:prstGeom prst="rect">
            <a:avLst/>
          </a:prstGeom>
          <a:noFill/>
          <a:ln>
            <a:noFill/>
          </a:ln>
        </p:spPr>
      </p:pic>
      <p:sp>
        <p:nvSpPr>
          <p:cNvPr id="455" name="Google Shape;455;p38"/>
          <p:cNvSpPr/>
          <p:nvPr/>
        </p:nvSpPr>
        <p:spPr>
          <a:xfrm rot="-5400000">
            <a:off x="389239" y="-389238"/>
            <a:ext cx="6858000" cy="7636476"/>
          </a:xfrm>
          <a:prstGeom prst="rect">
            <a:avLst/>
          </a:prstGeom>
          <a:gradFill>
            <a:gsLst>
              <a:gs pos="0">
                <a:schemeClr val="dk1"/>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56" name="Google Shape;456;p38"/>
          <p:cNvSpPr txBox="1"/>
          <p:nvPr>
            <p:ph type="title"/>
          </p:nvPr>
        </p:nvSpPr>
        <p:spPr>
          <a:xfrm>
            <a:off x="530352" y="799521"/>
            <a:ext cx="5565648" cy="217960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4400"/>
              <a:buFont typeface="Geo"/>
              <a:buNone/>
            </a:pPr>
            <a:r>
              <a:rPr lang="en-US" sz="4400">
                <a:solidFill>
                  <a:srgbClr val="FFFFFF"/>
                </a:solidFill>
              </a:rPr>
              <a:t>Priority Queues</a:t>
            </a:r>
            <a:endParaRPr/>
          </a:p>
        </p:txBody>
      </p:sp>
      <p:grpSp>
        <p:nvGrpSpPr>
          <p:cNvPr id="457" name="Google Shape;457;p38"/>
          <p:cNvGrpSpPr/>
          <p:nvPr/>
        </p:nvGrpSpPr>
        <p:grpSpPr>
          <a:xfrm>
            <a:off x="530225" y="3267662"/>
            <a:ext cx="972241" cy="45718"/>
            <a:chOff x="4886325" y="3371754"/>
            <a:chExt cx="2418492" cy="113728"/>
          </a:xfrm>
        </p:grpSpPr>
        <p:sp>
          <p:nvSpPr>
            <p:cNvPr id="458" name="Google Shape;458;p38"/>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459" name="Google Shape;459;p38"/>
            <p:cNvGrpSpPr/>
            <p:nvPr/>
          </p:nvGrpSpPr>
          <p:grpSpPr>
            <a:xfrm>
              <a:off x="4886709" y="3371754"/>
              <a:ext cx="2418108" cy="113728"/>
              <a:chOff x="4886709" y="3371754"/>
              <a:chExt cx="2418108" cy="113728"/>
            </a:xfrm>
          </p:grpSpPr>
          <p:sp>
            <p:nvSpPr>
              <p:cNvPr id="460" name="Google Shape;460;p38"/>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61" name="Google Shape;461;p38"/>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62" name="Google Shape;462;p38"/>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63" name="Google Shape;463;p38"/>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464" name="Google Shape;464;p3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9"/>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Priority Queue</a:t>
            </a:r>
            <a:endParaRPr/>
          </a:p>
        </p:txBody>
      </p:sp>
      <p:sp>
        <p:nvSpPr>
          <p:cNvPr id="470" name="Google Shape;470;p39"/>
          <p:cNvSpPr txBox="1"/>
          <p:nvPr>
            <p:ph idx="1" type="body"/>
          </p:nvPr>
        </p:nvSpPr>
        <p:spPr>
          <a:xfrm>
            <a:off x="525717" y="2521885"/>
            <a:ext cx="11020854" cy="4089532"/>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Priority Queues are abstract data structures where each </a:t>
            </a:r>
            <a:r>
              <a:rPr b="1" i="1" lang="en-US" sz="2200"/>
              <a:t>data/value in the queue has a certain priority.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For example, In airlines, baggage with the title “Business” or “First-class” arrives earlier than the rest.</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Various applications of the Priority queue in Computer Science are:</a:t>
            </a:r>
            <a:endParaRPr/>
          </a:p>
          <a:p>
            <a:pPr indent="-285750" lvl="1" marL="342900" rtl="0" algn="l">
              <a:lnSpc>
                <a:spcPct val="110000"/>
              </a:lnSpc>
              <a:spcBef>
                <a:spcPts val="500"/>
              </a:spcBef>
              <a:spcAft>
                <a:spcPts val="0"/>
              </a:spcAft>
              <a:buClr>
                <a:schemeClr val="dk1"/>
              </a:buClr>
              <a:buSzPts val="2200"/>
              <a:buFont typeface="Noto Sans Symbols"/>
              <a:buChar char="⮚"/>
            </a:pPr>
            <a:r>
              <a:rPr i="1" lang="en-US" sz="2200"/>
              <a:t>Job Scheduling algorithms, CPU and Disk Scheduling, managing resources that are shared among different processes, etc.</a:t>
            </a:r>
            <a:endParaRPr i="1" sz="2200"/>
          </a:p>
        </p:txBody>
      </p:sp>
      <p:sp>
        <p:nvSpPr>
          <p:cNvPr id="471" name="Google Shape;471;p3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0"/>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Priority Queue</a:t>
            </a:r>
            <a:endParaRPr/>
          </a:p>
        </p:txBody>
      </p:sp>
      <p:sp>
        <p:nvSpPr>
          <p:cNvPr id="477" name="Google Shape;477;p40"/>
          <p:cNvSpPr txBox="1"/>
          <p:nvPr>
            <p:ph idx="1" type="body"/>
          </p:nvPr>
        </p:nvSpPr>
        <p:spPr>
          <a:xfrm>
            <a:off x="623409" y="2521885"/>
            <a:ext cx="10581239" cy="4089532"/>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A priority Queue is an </a:t>
            </a:r>
            <a:r>
              <a:rPr b="1" i="1" lang="en-US" sz="2200"/>
              <a:t>extension of the queue</a:t>
            </a:r>
            <a:r>
              <a:rPr lang="en-US" sz="2200"/>
              <a:t> with the following properties:</a:t>
            </a:r>
            <a:endParaRPr sz="2200"/>
          </a:p>
          <a:p>
            <a:pPr indent="-342900" lvl="1" marL="457200" rtl="0" algn="l">
              <a:lnSpc>
                <a:spcPct val="110000"/>
              </a:lnSpc>
              <a:spcBef>
                <a:spcPts val="500"/>
              </a:spcBef>
              <a:spcAft>
                <a:spcPts val="0"/>
              </a:spcAft>
              <a:buClr>
                <a:schemeClr val="dk1"/>
              </a:buClr>
              <a:buSzPts val="2200"/>
              <a:buFont typeface="Courier New"/>
              <a:buChar char="o"/>
            </a:pPr>
            <a:r>
              <a:rPr lang="en-US" sz="2200"/>
              <a:t>Every item has a priority associated with it.</a:t>
            </a:r>
            <a:endParaRPr sz="2200"/>
          </a:p>
          <a:p>
            <a:pPr indent="-342900" lvl="1" marL="457200" rtl="0" algn="l">
              <a:lnSpc>
                <a:spcPct val="110000"/>
              </a:lnSpc>
              <a:spcBef>
                <a:spcPts val="500"/>
              </a:spcBef>
              <a:spcAft>
                <a:spcPts val="0"/>
              </a:spcAft>
              <a:buClr>
                <a:schemeClr val="dk1"/>
              </a:buClr>
              <a:buSzPts val="2200"/>
              <a:buFont typeface="Courier New"/>
              <a:buChar char="o"/>
            </a:pPr>
            <a:r>
              <a:rPr lang="en-US" sz="2200"/>
              <a:t>An element with high priority is dequeued before an element with low priority.</a:t>
            </a:r>
            <a:endParaRPr sz="2200"/>
          </a:p>
          <a:p>
            <a:pPr indent="-342900" lvl="1" marL="457200" rtl="0" algn="l">
              <a:lnSpc>
                <a:spcPct val="110000"/>
              </a:lnSpc>
              <a:spcBef>
                <a:spcPts val="500"/>
              </a:spcBef>
              <a:spcAft>
                <a:spcPts val="0"/>
              </a:spcAft>
              <a:buClr>
                <a:schemeClr val="dk1"/>
              </a:buClr>
              <a:buSzPts val="2200"/>
              <a:buFont typeface="Courier New"/>
              <a:buChar char="o"/>
            </a:pPr>
            <a:r>
              <a:rPr lang="en-US" sz="2200"/>
              <a:t>If two elements have the same priority, they are served according to their order in the queue.</a:t>
            </a:r>
            <a:endParaRPr/>
          </a:p>
        </p:txBody>
      </p:sp>
      <p:sp>
        <p:nvSpPr>
          <p:cNvPr id="478" name="Google Shape;478;p4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1"/>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Priority Queue</a:t>
            </a:r>
            <a:endParaRPr/>
          </a:p>
        </p:txBody>
      </p:sp>
      <p:sp>
        <p:nvSpPr>
          <p:cNvPr id="484" name="Google Shape;484;p41"/>
          <p:cNvSpPr txBox="1"/>
          <p:nvPr>
            <p:ph idx="1" type="body"/>
          </p:nvPr>
        </p:nvSpPr>
        <p:spPr>
          <a:xfrm>
            <a:off x="525717" y="2648885"/>
            <a:ext cx="3346556" cy="3422045"/>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lang="en-US"/>
              <a:t>In the priority queue, an element with a maximum ASCII value will have the highest priority.  The elements with higher priority are served first. </a:t>
            </a:r>
            <a:endParaRPr/>
          </a:p>
          <a:p>
            <a:pPr indent="0" lvl="0" marL="0" rtl="0" algn="l">
              <a:lnSpc>
                <a:spcPct val="110000"/>
              </a:lnSpc>
              <a:spcBef>
                <a:spcPts val="1000"/>
              </a:spcBef>
              <a:spcAft>
                <a:spcPts val="0"/>
              </a:spcAft>
              <a:buClr>
                <a:schemeClr val="dk1"/>
              </a:buClr>
              <a:buSzPts val="2000"/>
              <a:buNone/>
            </a:pPr>
            <a:r>
              <a:t/>
            </a:r>
            <a:endParaRPr/>
          </a:p>
          <a:p>
            <a:pPr indent="0" lvl="0" marL="0" rtl="0" algn="l">
              <a:lnSpc>
                <a:spcPct val="110000"/>
              </a:lnSpc>
              <a:spcBef>
                <a:spcPts val="1000"/>
              </a:spcBef>
              <a:spcAft>
                <a:spcPts val="0"/>
              </a:spcAft>
              <a:buClr>
                <a:schemeClr val="dk1"/>
              </a:buClr>
              <a:buSzPts val="2000"/>
              <a:buNone/>
            </a:pPr>
            <a:r>
              <a:t/>
            </a:r>
            <a:endParaRPr/>
          </a:p>
        </p:txBody>
      </p:sp>
      <p:sp>
        <p:nvSpPr>
          <p:cNvPr id="485" name="Google Shape;485;p4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A picture containing chart&#10;&#10;Description automatically generated" id="486" name="Google Shape;486;p41"/>
          <p:cNvPicPr preferRelativeResize="0"/>
          <p:nvPr/>
        </p:nvPicPr>
        <p:blipFill rotWithShape="1">
          <a:blip r:embed="rId3">
            <a:alphaModFix/>
          </a:blip>
          <a:srcRect b="0" l="0" r="0" t="0"/>
          <a:stretch/>
        </p:blipFill>
        <p:spPr>
          <a:xfrm>
            <a:off x="4050324" y="1101970"/>
            <a:ext cx="8096737" cy="4038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Data Types</a:t>
            </a:r>
            <a:endParaRPr/>
          </a:p>
        </p:txBody>
      </p:sp>
      <p:sp>
        <p:nvSpPr>
          <p:cNvPr id="206" name="Google Shape;206;p15"/>
          <p:cNvSpPr txBox="1"/>
          <p:nvPr>
            <p:ph idx="1" type="body"/>
          </p:nvPr>
        </p:nvSpPr>
        <p:spPr>
          <a:xfrm>
            <a:off x="525717" y="2421244"/>
            <a:ext cx="10077557" cy="4181313"/>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b="1" lang="en-US" sz="2400"/>
              <a:t>Two important things about data types:</a:t>
            </a:r>
            <a:endParaRPr/>
          </a:p>
          <a:p>
            <a:pPr indent="-285750" lvl="1" marL="400050" rtl="0" algn="l">
              <a:lnSpc>
                <a:spcPct val="110000"/>
              </a:lnSpc>
              <a:spcBef>
                <a:spcPts val="500"/>
              </a:spcBef>
              <a:spcAft>
                <a:spcPts val="0"/>
              </a:spcAft>
              <a:buClr>
                <a:schemeClr val="dk1"/>
              </a:buClr>
              <a:buSzPts val="2000"/>
              <a:buChar char="•"/>
            </a:pPr>
            <a:r>
              <a:rPr lang="en-US" sz="2000"/>
              <a:t>Defines a certain domain of values.</a:t>
            </a:r>
            <a:endParaRPr/>
          </a:p>
          <a:p>
            <a:pPr indent="-285750" lvl="1" marL="400050" rtl="0" algn="l">
              <a:lnSpc>
                <a:spcPct val="110000"/>
              </a:lnSpc>
              <a:spcBef>
                <a:spcPts val="500"/>
              </a:spcBef>
              <a:spcAft>
                <a:spcPts val="0"/>
              </a:spcAft>
              <a:buClr>
                <a:schemeClr val="dk1"/>
              </a:buClr>
              <a:buSzPts val="2000"/>
              <a:buChar char="•"/>
            </a:pPr>
            <a:r>
              <a:rPr lang="en-US" sz="2000"/>
              <a:t>Defines Operations allowed on those values.</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Example: int type</a:t>
            </a:r>
            <a:endParaRPr/>
          </a:p>
          <a:p>
            <a:pPr indent="-228600" lvl="1" marL="342900" rtl="0" algn="l">
              <a:lnSpc>
                <a:spcPct val="110000"/>
              </a:lnSpc>
              <a:spcBef>
                <a:spcPts val="500"/>
              </a:spcBef>
              <a:spcAft>
                <a:spcPts val="0"/>
              </a:spcAft>
              <a:buClr>
                <a:schemeClr val="dk1"/>
              </a:buClr>
              <a:buSzPts val="2000"/>
              <a:buChar char="•"/>
            </a:pPr>
            <a:r>
              <a:rPr lang="en-US" sz="2000"/>
              <a:t>Takes only integer values</a:t>
            </a:r>
            <a:endParaRPr/>
          </a:p>
          <a:p>
            <a:pPr indent="-228600" lvl="1" marL="342900" rtl="0" algn="l">
              <a:lnSpc>
                <a:spcPct val="110000"/>
              </a:lnSpc>
              <a:spcBef>
                <a:spcPts val="500"/>
              </a:spcBef>
              <a:spcAft>
                <a:spcPts val="0"/>
              </a:spcAft>
              <a:buClr>
                <a:schemeClr val="dk1"/>
              </a:buClr>
              <a:buSzPts val="2000"/>
              <a:buChar char="•"/>
            </a:pPr>
            <a:r>
              <a:rPr lang="en-US" sz="2000"/>
              <a:t>Operations: </a:t>
            </a:r>
            <a:r>
              <a:rPr b="1" lang="en-US" sz="2000"/>
              <a:t>addition, subtraction, multiplication, bitwise operations</a:t>
            </a:r>
            <a:r>
              <a:rPr lang="en-US" sz="2000"/>
              <a:t> etc.</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We cannot perform </a:t>
            </a:r>
            <a:r>
              <a:rPr b="1" lang="en-US" sz="2400"/>
              <a:t>bitwise </a:t>
            </a:r>
            <a:r>
              <a:rPr lang="en-US" sz="2400"/>
              <a:t>and </a:t>
            </a:r>
            <a:r>
              <a:rPr b="1" lang="en-US" sz="2400"/>
              <a:t>%</a:t>
            </a:r>
            <a:r>
              <a:rPr lang="en-US" sz="2400"/>
              <a:t> operations in float.</a:t>
            </a:r>
            <a:endParaRPr/>
          </a:p>
        </p:txBody>
      </p:sp>
      <p:sp>
        <p:nvSpPr>
          <p:cNvPr id="207" name="Google Shape;207;p1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2"/>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Insertion </a:t>
            </a:r>
            <a:r>
              <a:rPr b="1" i="0" lang="en-US"/>
              <a:t>Operations of a Priority Queue</a:t>
            </a:r>
            <a:endParaRPr/>
          </a:p>
        </p:txBody>
      </p:sp>
      <p:sp>
        <p:nvSpPr>
          <p:cNvPr id="492" name="Google Shape;492;p42"/>
          <p:cNvSpPr txBox="1"/>
          <p:nvPr>
            <p:ph idx="1" type="body"/>
          </p:nvPr>
        </p:nvSpPr>
        <p:spPr>
          <a:xfrm>
            <a:off x="525717" y="2521885"/>
            <a:ext cx="10790710" cy="4017968"/>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Create a new element:</a:t>
            </a:r>
            <a:r>
              <a:rPr lang="en-US" sz="2200"/>
              <a:t> Create a new element to be inserted into the queue. This element should include the data value to be stored in the queue and its associated priority value.</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Add the element to the queue: </a:t>
            </a:r>
            <a:r>
              <a:rPr lang="en-US" sz="2200"/>
              <a:t>Append the new element to the end of the queue. This temporarily violates the heap property of the queue.</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Restore the heap property:</a:t>
            </a:r>
            <a:r>
              <a:rPr lang="en-US" sz="2200"/>
              <a:t> Perform heapify operations to restore the heap property of the queue. This involves recursively comparing the newly added element with its parent nodes and swapping them if their priorities are not in order.</a:t>
            </a:r>
            <a:endParaRPr/>
          </a:p>
        </p:txBody>
      </p:sp>
      <p:sp>
        <p:nvSpPr>
          <p:cNvPr id="493" name="Google Shape;493;p4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3"/>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How is Priority assigned?</a:t>
            </a:r>
            <a:endParaRPr/>
          </a:p>
        </p:txBody>
      </p:sp>
      <p:sp>
        <p:nvSpPr>
          <p:cNvPr id="499" name="Google Shape;499;p43"/>
          <p:cNvSpPr txBox="1"/>
          <p:nvPr>
            <p:ph idx="1" type="body"/>
          </p:nvPr>
        </p:nvSpPr>
        <p:spPr>
          <a:xfrm>
            <a:off x="525717" y="2521885"/>
            <a:ext cx="10722326"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In a priority queue, generally, the value of an element is considered for assigning the priority. </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For example, the element with the highest value is assigned the highest priority and the element with the lowest value is assigned the lowest priority.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 reverse case can also be used i.e., the element with the lowest value can be assigned the highest priority. Also, the priority can be assigned according to our needs. </a:t>
            </a:r>
            <a:endParaRPr sz="2200"/>
          </a:p>
        </p:txBody>
      </p:sp>
      <p:sp>
        <p:nvSpPr>
          <p:cNvPr id="500" name="Google Shape;500;p4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4"/>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Deletion </a:t>
            </a:r>
            <a:r>
              <a:rPr b="1" i="0" lang="en-US"/>
              <a:t>Operations of a Priority Queue</a:t>
            </a:r>
            <a:endParaRPr/>
          </a:p>
        </p:txBody>
      </p:sp>
      <p:sp>
        <p:nvSpPr>
          <p:cNvPr id="506" name="Google Shape;506;p44"/>
          <p:cNvSpPr txBox="1"/>
          <p:nvPr>
            <p:ph idx="1" type="body"/>
          </p:nvPr>
        </p:nvSpPr>
        <p:spPr>
          <a:xfrm>
            <a:off x="525717" y="2473039"/>
            <a:ext cx="10792981" cy="4388970"/>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Deleting an element from a priority queue involves </a:t>
            </a:r>
            <a:r>
              <a:rPr i="1" lang="en-US" sz="2200" u="sng"/>
              <a:t>removing the element with the highest priority while maintaining the heap property of the queue. </a:t>
            </a:r>
            <a:endParaRPr i="1"/>
          </a:p>
          <a:p>
            <a:pPr indent="-342900" lvl="0" marL="342900" rtl="0" algn="l">
              <a:lnSpc>
                <a:spcPct val="110000"/>
              </a:lnSpc>
              <a:spcBef>
                <a:spcPts val="1000"/>
              </a:spcBef>
              <a:spcAft>
                <a:spcPts val="0"/>
              </a:spcAft>
              <a:buClr>
                <a:schemeClr val="dk1"/>
              </a:buClr>
              <a:buSzPts val="2200"/>
              <a:buFont typeface="Noto Sans Symbols"/>
              <a:buChar char="▪"/>
            </a:pPr>
            <a:r>
              <a:rPr b="1" lang="en-US" sz="2200" u="sng"/>
              <a:t>Identify the highest priority element: </a:t>
            </a:r>
            <a:r>
              <a:rPr lang="en-US" sz="2200"/>
              <a:t>Locate the element with the highest priority in the queue. This is typically the root node in a max heap or the last element in a min heap.</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u="sng"/>
              <a:t>Remove the highest priority element:</a:t>
            </a:r>
            <a:r>
              <a:rPr lang="en-US" sz="2200"/>
              <a:t> Extract the identified element from the queue. This creates an empty slot in the heap structure.</a:t>
            </a:r>
            <a:endParaRPr/>
          </a:p>
        </p:txBody>
      </p:sp>
      <p:sp>
        <p:nvSpPr>
          <p:cNvPr id="507" name="Google Shape;507;p4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5"/>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Deletion </a:t>
            </a:r>
            <a:r>
              <a:rPr b="1" i="0" lang="en-US"/>
              <a:t>Operations of a Priority Queue</a:t>
            </a:r>
            <a:endParaRPr/>
          </a:p>
        </p:txBody>
      </p:sp>
      <p:sp>
        <p:nvSpPr>
          <p:cNvPr id="513" name="Google Shape;513;p45"/>
          <p:cNvSpPr txBox="1"/>
          <p:nvPr>
            <p:ph idx="1" type="body"/>
          </p:nvPr>
        </p:nvSpPr>
        <p:spPr>
          <a:xfrm>
            <a:off x="525717" y="2433962"/>
            <a:ext cx="11017673" cy="4428047"/>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u="sng"/>
              <a:t>Fill the empty slot:</a:t>
            </a:r>
            <a:r>
              <a:rPr lang="en-US" sz="2200"/>
              <a:t> To maintain the heap property, a new element needs to be placed in the empty slot. This is done by moving the last element of the heap to the empty slot and then performing heapify operations to ensure that the heap property is restored.</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u="sng"/>
              <a:t>Heapify: </a:t>
            </a:r>
            <a:r>
              <a:rPr lang="en-US" sz="2200"/>
              <a:t>The heapify operation involves recursively comparing the new element with its parent nodes and swapping them if necessary until the heap property is restored. This ensures that the heap remains sorted after the deletion.</a:t>
            </a:r>
            <a:endParaRPr/>
          </a:p>
        </p:txBody>
      </p:sp>
      <p:sp>
        <p:nvSpPr>
          <p:cNvPr id="514" name="Google Shape;514;p4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6"/>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b="1" i="0" lang="en-US"/>
              <a:t>Operations of a Priority Queue</a:t>
            </a:r>
            <a:endParaRPr/>
          </a:p>
        </p:txBody>
      </p:sp>
      <p:sp>
        <p:nvSpPr>
          <p:cNvPr id="520" name="Google Shape;520;p46"/>
          <p:cNvSpPr txBox="1"/>
          <p:nvPr>
            <p:ph idx="1" type="body"/>
          </p:nvPr>
        </p:nvSpPr>
        <p:spPr>
          <a:xfrm>
            <a:off x="525717" y="2521885"/>
            <a:ext cx="10626904" cy="4027509"/>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Peek in a Priority Queue</a:t>
            </a:r>
            <a:endParaRPr sz="2200"/>
          </a:p>
          <a:p>
            <a:pPr indent="-228600" lvl="1" marL="342900" rtl="0" algn="l">
              <a:lnSpc>
                <a:spcPct val="110000"/>
              </a:lnSpc>
              <a:spcBef>
                <a:spcPts val="500"/>
              </a:spcBef>
              <a:spcAft>
                <a:spcPts val="0"/>
              </a:spcAft>
              <a:buClr>
                <a:schemeClr val="dk1"/>
              </a:buClr>
              <a:buSzPts val="2200"/>
              <a:buFont typeface="Courier New"/>
              <a:buChar char="o"/>
            </a:pPr>
            <a:r>
              <a:rPr lang="en-US" sz="2200"/>
              <a:t>This operation helps to return the maximum element from Max Heap or the minimum element from Min Heap without deleting the node from the priority queue.</a:t>
            </a:r>
            <a:endParaRPr b="1" sz="2200"/>
          </a:p>
        </p:txBody>
      </p:sp>
      <p:sp>
        <p:nvSpPr>
          <p:cNvPr id="521" name="Google Shape;521;p4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7"/>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Types of Priority Queue</a:t>
            </a:r>
            <a:endParaRPr/>
          </a:p>
        </p:txBody>
      </p:sp>
      <p:sp>
        <p:nvSpPr>
          <p:cNvPr id="527" name="Google Shape;527;p47"/>
          <p:cNvSpPr txBox="1"/>
          <p:nvPr>
            <p:ph idx="1" type="body"/>
          </p:nvPr>
        </p:nvSpPr>
        <p:spPr>
          <a:xfrm>
            <a:off x="525717" y="2344676"/>
            <a:ext cx="10808205" cy="4293323"/>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 Ascending Order Priority Queue: </a:t>
            </a:r>
            <a:r>
              <a:rPr lang="en-US" sz="2200"/>
              <a:t>As the name suggests, in ascending order priority queue, the element with a lower priority value is given a higher priority in the priority list.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For example, if we have the following elements in a priority queue arranged in ascending order like 4,6,8,9,10. Here, 4 is the smallest number, therefore, it will get the highest priority in a priority queue.</a:t>
            </a:r>
            <a:endParaRPr sz="2200"/>
          </a:p>
        </p:txBody>
      </p:sp>
      <p:sp>
        <p:nvSpPr>
          <p:cNvPr id="528" name="Google Shape;528;p4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8"/>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Types of Priority Queue</a:t>
            </a:r>
            <a:endParaRPr/>
          </a:p>
        </p:txBody>
      </p:sp>
      <p:sp>
        <p:nvSpPr>
          <p:cNvPr id="534" name="Google Shape;534;p48"/>
          <p:cNvSpPr txBox="1"/>
          <p:nvPr>
            <p:ph idx="1" type="body"/>
          </p:nvPr>
        </p:nvSpPr>
        <p:spPr>
          <a:xfrm>
            <a:off x="525717" y="2452137"/>
            <a:ext cx="11032897" cy="4185862"/>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Descending order Priority Queue : </a:t>
            </a:r>
            <a:r>
              <a:rPr lang="en-US" sz="2200"/>
              <a:t>The root node is the maximum element in a max heap, as you may know. It will also remove the element with the highest priority first. </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As a result, the root node is removed from the queue. This deletion leaves an empty space, which will be filled with fresh insertions in the future.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 heap invariant is then maintained by comparing the newly inserted element to all other entries in the queue.</a:t>
            </a:r>
            <a:endParaRPr sz="2200"/>
          </a:p>
        </p:txBody>
      </p:sp>
      <p:sp>
        <p:nvSpPr>
          <p:cNvPr id="535" name="Google Shape;535;p4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9"/>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Difference between Priority Queue and Normal Queue?</a:t>
            </a:r>
            <a:endParaRPr/>
          </a:p>
        </p:txBody>
      </p:sp>
      <p:sp>
        <p:nvSpPr>
          <p:cNvPr id="541" name="Google Shape;541;p49"/>
          <p:cNvSpPr txBox="1"/>
          <p:nvPr>
            <p:ph idx="1" type="body"/>
          </p:nvPr>
        </p:nvSpPr>
        <p:spPr>
          <a:xfrm>
            <a:off x="525717" y="2521885"/>
            <a:ext cx="11132178"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In Queue, the oldest element is dequeued first. While, in Priority Queue, an element based on the highest priority is dequeued.</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When elements are popped out of a priority queue the result obtained is either sorted in Increasing order or in Decreasing Order. While, when elements are popped from a simple queue, a FIFO order of data is obtained in the result.</a:t>
            </a:r>
            <a:endParaRPr/>
          </a:p>
        </p:txBody>
      </p:sp>
      <p:sp>
        <p:nvSpPr>
          <p:cNvPr id="542" name="Google Shape;542;p4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46" name="Shape 546"/>
        <p:cNvGrpSpPr/>
        <p:nvPr/>
      </p:nvGrpSpPr>
      <p:grpSpPr>
        <a:xfrm>
          <a:off x="0" y="0"/>
          <a:ext cx="0" cy="0"/>
          <a:chOff x="0" y="0"/>
          <a:chExt cx="0" cy="0"/>
        </a:xfrm>
      </p:grpSpPr>
      <p:sp>
        <p:nvSpPr>
          <p:cNvPr id="547" name="Google Shape;547;p5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548" name="Google Shape;548;p50"/>
          <p:cNvSpPr txBox="1"/>
          <p:nvPr>
            <p:ph type="title"/>
          </p:nvPr>
        </p:nvSpPr>
        <p:spPr>
          <a:xfrm>
            <a:off x="525717" y="787068"/>
            <a:ext cx="4663649" cy="14550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Tree Data Structure</a:t>
            </a:r>
            <a:endParaRPr/>
          </a:p>
        </p:txBody>
      </p:sp>
      <p:sp>
        <p:nvSpPr>
          <p:cNvPr id="549" name="Google Shape;549;p50"/>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550" name="Google Shape;550;p50"/>
          <p:cNvGrpSpPr/>
          <p:nvPr/>
        </p:nvGrpSpPr>
        <p:grpSpPr>
          <a:xfrm>
            <a:off x="525717" y="2585111"/>
            <a:ext cx="972241" cy="45718"/>
            <a:chOff x="4886325" y="3371754"/>
            <a:chExt cx="2418492" cy="113728"/>
          </a:xfrm>
        </p:grpSpPr>
        <p:sp>
          <p:nvSpPr>
            <p:cNvPr id="551" name="Google Shape;551;p50"/>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552" name="Google Shape;552;p50"/>
            <p:cNvGrpSpPr/>
            <p:nvPr/>
          </p:nvGrpSpPr>
          <p:grpSpPr>
            <a:xfrm>
              <a:off x="4886709" y="3371754"/>
              <a:ext cx="2418108" cy="113728"/>
              <a:chOff x="4886709" y="3371754"/>
              <a:chExt cx="2418108" cy="113728"/>
            </a:xfrm>
          </p:grpSpPr>
          <p:sp>
            <p:nvSpPr>
              <p:cNvPr id="553" name="Google Shape;553;p50"/>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54" name="Google Shape;554;p50"/>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55" name="Google Shape;555;p50"/>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56" name="Google Shape;556;p50"/>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557" name="Google Shape;557;p50"/>
          <p:cNvSpPr txBox="1"/>
          <p:nvPr>
            <p:ph idx="1" type="body"/>
          </p:nvPr>
        </p:nvSpPr>
        <p:spPr>
          <a:xfrm>
            <a:off x="305139" y="2716217"/>
            <a:ext cx="5596095" cy="400642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Noto Sans Symbols"/>
              <a:buChar char="▪"/>
            </a:pPr>
            <a:r>
              <a:rPr lang="en-US"/>
              <a:t>A Tree is a Data structure in which data items are connected using references in a hierarchical manner. </a:t>
            </a:r>
            <a:endParaRPr/>
          </a:p>
          <a:p>
            <a:pPr indent="-342900" lvl="0" marL="342900" rtl="0" algn="l">
              <a:lnSpc>
                <a:spcPct val="100000"/>
              </a:lnSpc>
              <a:spcBef>
                <a:spcPts val="1000"/>
              </a:spcBef>
              <a:spcAft>
                <a:spcPts val="0"/>
              </a:spcAft>
              <a:buClr>
                <a:schemeClr val="dk1"/>
              </a:buClr>
              <a:buSzPts val="2000"/>
              <a:buFont typeface="Noto Sans Symbols"/>
              <a:buChar char="▪"/>
            </a:pPr>
            <a:r>
              <a:rPr lang="en-US"/>
              <a:t>Each Tree consists of a root node from which we can access each element of the tree. </a:t>
            </a:r>
            <a:endParaRPr/>
          </a:p>
          <a:p>
            <a:pPr indent="-342900" lvl="0" marL="342900" rtl="0" algn="l">
              <a:lnSpc>
                <a:spcPct val="100000"/>
              </a:lnSpc>
              <a:spcBef>
                <a:spcPts val="1000"/>
              </a:spcBef>
              <a:spcAft>
                <a:spcPts val="0"/>
              </a:spcAft>
              <a:buClr>
                <a:schemeClr val="dk1"/>
              </a:buClr>
              <a:buSzPts val="2000"/>
              <a:buFont typeface="Noto Sans Symbols"/>
              <a:buChar char="▪"/>
            </a:pPr>
            <a:r>
              <a:rPr lang="en-US"/>
              <a:t>Starting from the root node, each node contains zero or more nodes connected to it as children. </a:t>
            </a:r>
            <a:endParaRPr/>
          </a:p>
          <a:p>
            <a:pPr indent="-342900" lvl="0" marL="342900" rtl="0" algn="l">
              <a:lnSpc>
                <a:spcPct val="100000"/>
              </a:lnSpc>
              <a:spcBef>
                <a:spcPts val="1000"/>
              </a:spcBef>
              <a:spcAft>
                <a:spcPts val="0"/>
              </a:spcAft>
              <a:buClr>
                <a:schemeClr val="dk1"/>
              </a:buClr>
              <a:buSzPts val="2000"/>
              <a:buFont typeface="Noto Sans Symbols"/>
              <a:buChar char="▪"/>
            </a:pPr>
            <a:r>
              <a:rPr lang="en-US"/>
              <a:t>A simple tree can be depicted as seen in the following figure.</a:t>
            </a:r>
            <a:endParaRPr/>
          </a:p>
        </p:txBody>
      </p:sp>
      <p:pic>
        <p:nvPicPr>
          <p:cNvPr descr="Graphical user interface, application, timeline, Teams&#10;&#10;Description automatically generated" id="558" name="Google Shape;558;p50"/>
          <p:cNvPicPr preferRelativeResize="0"/>
          <p:nvPr/>
        </p:nvPicPr>
        <p:blipFill rotWithShape="1">
          <a:blip r:embed="rId3">
            <a:alphaModFix/>
          </a:blip>
          <a:srcRect b="0" l="0" r="0" t="0"/>
          <a:stretch/>
        </p:blipFill>
        <p:spPr>
          <a:xfrm>
            <a:off x="5763280" y="1556822"/>
            <a:ext cx="6301895" cy="3312504"/>
          </a:xfrm>
          <a:prstGeom prst="rect">
            <a:avLst/>
          </a:prstGeom>
          <a:noFill/>
          <a:ln>
            <a:noFill/>
          </a:ln>
        </p:spPr>
      </p:pic>
      <p:sp>
        <p:nvSpPr>
          <p:cNvPr id="559" name="Google Shape;559;p50"/>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560" name="Google Shape;560;p50"/>
          <p:cNvGrpSpPr/>
          <p:nvPr/>
        </p:nvGrpSpPr>
        <p:grpSpPr>
          <a:xfrm>
            <a:off x="10776050" y="5204025"/>
            <a:ext cx="886141" cy="802496"/>
            <a:chOff x="10948005" y="3272152"/>
            <a:chExt cx="868640" cy="786648"/>
          </a:xfrm>
        </p:grpSpPr>
        <p:sp>
          <p:nvSpPr>
            <p:cNvPr id="561" name="Google Shape;561;p50"/>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62" name="Google Shape;562;p50"/>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63" name="Google Shape;563;p50"/>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64" name="Google Shape;564;p50"/>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 name="Google Shape;565;p50"/>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 name="Google Shape;566;p50"/>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 name="Google Shape;567;p50"/>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568" name="Google Shape;568;p5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Parts of a Tree Data structure</a:t>
            </a:r>
            <a:endParaRPr/>
          </a:p>
        </p:txBody>
      </p:sp>
      <p:sp>
        <p:nvSpPr>
          <p:cNvPr id="574" name="Google Shape;574;p51"/>
          <p:cNvSpPr txBox="1"/>
          <p:nvPr>
            <p:ph idx="1" type="body"/>
          </p:nvPr>
        </p:nvSpPr>
        <p:spPr>
          <a:xfrm>
            <a:off x="525717" y="2521885"/>
            <a:ext cx="10538767" cy="4070413"/>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000"/>
              <a:buFont typeface="Noto Sans Symbols"/>
              <a:buChar char="▪"/>
            </a:pPr>
            <a:r>
              <a:rPr b="1" lang="en-US"/>
              <a:t>Root Node</a:t>
            </a:r>
            <a:r>
              <a:rPr lang="en-US"/>
              <a:t>: Root node is the topmost node of a tree. It is always the first node created while creating the tree and we can access each element of the tree starting from the root node. In the above example, the node containing element 50 is the root node.</a:t>
            </a:r>
            <a:endParaRPr/>
          </a:p>
          <a:p>
            <a:pPr indent="-342900" lvl="0" marL="342900" rtl="0" algn="l">
              <a:lnSpc>
                <a:spcPct val="110000"/>
              </a:lnSpc>
              <a:spcBef>
                <a:spcPts val="1000"/>
              </a:spcBef>
              <a:spcAft>
                <a:spcPts val="0"/>
              </a:spcAft>
              <a:buClr>
                <a:schemeClr val="dk1"/>
              </a:buClr>
              <a:buSzPts val="2000"/>
              <a:buFont typeface="Noto Sans Symbols"/>
              <a:buChar char="▪"/>
            </a:pPr>
            <a:r>
              <a:rPr b="1" lang="en-US"/>
              <a:t>Parent Node: </a:t>
            </a:r>
            <a:r>
              <a:rPr lang="en-US"/>
              <a:t>The parent of any node is the node which references the current node. In the above example, 50 is the parent of 20 and 45, 20 is parent of 11, 46 and 15. Similarly 45 is the parent of 30 and 78.</a:t>
            </a:r>
            <a:endParaRPr/>
          </a:p>
          <a:p>
            <a:pPr indent="-342900" lvl="0" marL="342900" rtl="0" algn="l">
              <a:lnSpc>
                <a:spcPct val="110000"/>
              </a:lnSpc>
              <a:spcBef>
                <a:spcPts val="1000"/>
              </a:spcBef>
              <a:spcAft>
                <a:spcPts val="0"/>
              </a:spcAft>
              <a:buClr>
                <a:schemeClr val="dk1"/>
              </a:buClr>
              <a:buSzPts val="2000"/>
              <a:buFont typeface="Noto Sans Symbols"/>
              <a:buChar char="▪"/>
            </a:pPr>
            <a:r>
              <a:rPr b="1" lang="en-US"/>
              <a:t>Child Node:</a:t>
            </a:r>
            <a:r>
              <a:rPr lang="en-US"/>
              <a:t> Child nodes of a parent node are the nodes at which the parent node is pointing using the references. In the example above, 20 and 45 are children of 50. The nodes 11, 46, and 15 are children of 20 and 30 and 78 are children of 45.</a:t>
            </a:r>
            <a:endParaRPr/>
          </a:p>
          <a:p>
            <a:pPr indent="0" lvl="0" marL="0" rtl="0" algn="l">
              <a:lnSpc>
                <a:spcPct val="110000"/>
              </a:lnSpc>
              <a:spcBef>
                <a:spcPts val="1000"/>
              </a:spcBef>
              <a:spcAft>
                <a:spcPts val="0"/>
              </a:spcAft>
              <a:buClr>
                <a:schemeClr val="dk1"/>
              </a:buClr>
              <a:buSzPts val="2000"/>
              <a:buFont typeface="Arial"/>
              <a:buNone/>
            </a:pPr>
            <a:r>
              <a:t/>
            </a:r>
            <a:endParaRPr/>
          </a:p>
          <a:p>
            <a:pPr indent="-215900" lvl="0" marL="342900" rtl="0" algn="l">
              <a:lnSpc>
                <a:spcPct val="110000"/>
              </a:lnSpc>
              <a:spcBef>
                <a:spcPts val="1000"/>
              </a:spcBef>
              <a:spcAft>
                <a:spcPts val="0"/>
              </a:spcAft>
              <a:buClr>
                <a:schemeClr val="dk1"/>
              </a:buClr>
              <a:buSzPts val="2000"/>
              <a:buFont typeface="Noto Sans Symbols"/>
              <a:buNone/>
            </a:pPr>
            <a:r>
              <a:t/>
            </a:r>
            <a:endParaRPr/>
          </a:p>
        </p:txBody>
      </p:sp>
      <p:sp>
        <p:nvSpPr>
          <p:cNvPr id="575" name="Google Shape;575;p5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User Defined Data Types</a:t>
            </a:r>
            <a:endParaRPr/>
          </a:p>
        </p:txBody>
      </p:sp>
      <p:sp>
        <p:nvSpPr>
          <p:cNvPr id="213" name="Google Shape;213;p16"/>
          <p:cNvSpPr txBox="1"/>
          <p:nvPr>
            <p:ph idx="1" type="body"/>
          </p:nvPr>
        </p:nvSpPr>
        <p:spPr>
          <a:xfrm>
            <a:off x="525717" y="2463270"/>
            <a:ext cx="11309388" cy="4325357"/>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2000"/>
              <a:buFont typeface="Noto Sans Symbols"/>
              <a:buChar char="▪"/>
            </a:pPr>
            <a:r>
              <a:rPr lang="en-US"/>
              <a:t>In contrast to </a:t>
            </a:r>
            <a:r>
              <a:rPr b="1" lang="en-US"/>
              <a:t>primitive data types </a:t>
            </a:r>
            <a:r>
              <a:rPr lang="en-US"/>
              <a:t>(int, float, char), there is a concept of a </a:t>
            </a:r>
            <a:r>
              <a:rPr b="1" lang="en-US"/>
              <a:t>user defined data types.</a:t>
            </a:r>
            <a:endParaRPr/>
          </a:p>
          <a:p>
            <a:pPr indent="-342900" lvl="0" marL="342900" rtl="0" algn="l">
              <a:lnSpc>
                <a:spcPct val="110000"/>
              </a:lnSpc>
              <a:spcBef>
                <a:spcPts val="1000"/>
              </a:spcBef>
              <a:spcAft>
                <a:spcPts val="0"/>
              </a:spcAft>
              <a:buClr>
                <a:schemeClr val="dk1"/>
              </a:buClr>
              <a:buSzPts val="2000"/>
              <a:buFont typeface="Noto Sans Symbols"/>
              <a:buChar char="▪"/>
            </a:pPr>
            <a:r>
              <a:rPr lang="en-US"/>
              <a:t>The operations and values of user defined data types are not specified in the language itself but is specified by the user. </a:t>
            </a:r>
            <a:endParaRPr/>
          </a:p>
          <a:p>
            <a:pPr indent="-342900" lvl="0" marL="342900" rtl="0" algn="l">
              <a:lnSpc>
                <a:spcPct val="110000"/>
              </a:lnSpc>
              <a:spcBef>
                <a:spcPts val="1000"/>
              </a:spcBef>
              <a:spcAft>
                <a:spcPts val="0"/>
              </a:spcAft>
              <a:buClr>
                <a:schemeClr val="dk1"/>
              </a:buClr>
              <a:buSzPts val="2000"/>
              <a:buFont typeface="Noto Sans Symbols"/>
              <a:buChar char="▪"/>
            </a:pPr>
            <a:r>
              <a:rPr b="1" lang="en-US"/>
              <a:t>Example</a:t>
            </a:r>
            <a:r>
              <a:rPr lang="en-US"/>
              <a:t>: </a:t>
            </a:r>
            <a:r>
              <a:rPr b="1" i="1" lang="en-US"/>
              <a:t>Structure in C</a:t>
            </a:r>
            <a:r>
              <a:rPr lang="en-US"/>
              <a:t> -&gt; By using structures, we are defining our own type by combining other data types.</a:t>
            </a:r>
            <a:endParaRPr/>
          </a:p>
          <a:p>
            <a:pPr indent="-342900" lvl="0" marL="342900" rtl="0" algn="l">
              <a:lnSpc>
                <a:spcPct val="100000"/>
              </a:lnSpc>
              <a:spcBef>
                <a:spcPts val="1000"/>
              </a:spcBef>
              <a:spcAft>
                <a:spcPts val="0"/>
              </a:spcAft>
              <a:buClr>
                <a:schemeClr val="dk1"/>
              </a:buClr>
              <a:buSzPts val="2000"/>
              <a:buFont typeface="Noto Sans Symbols"/>
              <a:buChar char="▪"/>
            </a:pPr>
            <a:r>
              <a:rPr lang="en-US"/>
              <a:t>struct student {</a:t>
            </a:r>
            <a:endParaRPr/>
          </a:p>
          <a:p>
            <a:pPr indent="0" lvl="0" marL="0" rtl="0" algn="l">
              <a:lnSpc>
                <a:spcPct val="100000"/>
              </a:lnSpc>
              <a:spcBef>
                <a:spcPts val="1000"/>
              </a:spcBef>
              <a:spcAft>
                <a:spcPts val="0"/>
              </a:spcAft>
              <a:buClr>
                <a:schemeClr val="dk1"/>
              </a:buClr>
              <a:buSzPts val="2000"/>
              <a:buNone/>
            </a:pPr>
            <a:r>
              <a:rPr lang="en-US"/>
              <a:t>          int id;</a:t>
            </a:r>
            <a:endParaRPr/>
          </a:p>
          <a:p>
            <a:pPr indent="0" lvl="0" marL="0" rtl="0" algn="l">
              <a:lnSpc>
                <a:spcPct val="100000"/>
              </a:lnSpc>
              <a:spcBef>
                <a:spcPts val="1000"/>
              </a:spcBef>
              <a:spcAft>
                <a:spcPts val="0"/>
              </a:spcAft>
              <a:buClr>
                <a:schemeClr val="dk1"/>
              </a:buClr>
              <a:buSzPts val="2000"/>
              <a:buNone/>
            </a:pPr>
            <a:r>
              <a:rPr lang="en-US"/>
              <a:t>          char name[50];</a:t>
            </a:r>
            <a:endParaRPr/>
          </a:p>
          <a:p>
            <a:pPr indent="0" lvl="0" marL="0" rtl="0" algn="l">
              <a:lnSpc>
                <a:spcPct val="100000"/>
              </a:lnSpc>
              <a:spcBef>
                <a:spcPts val="1000"/>
              </a:spcBef>
              <a:spcAft>
                <a:spcPts val="0"/>
              </a:spcAft>
              <a:buClr>
                <a:schemeClr val="dk1"/>
              </a:buClr>
              <a:buSzPts val="2000"/>
              <a:buNone/>
            </a:pPr>
            <a:r>
              <a:rPr lang="en-US"/>
              <a:t>         }</a:t>
            </a:r>
            <a:endParaRPr/>
          </a:p>
          <a:p>
            <a:pPr indent="0" lvl="0" marL="0" rtl="0" algn="l">
              <a:lnSpc>
                <a:spcPct val="110000"/>
              </a:lnSpc>
              <a:spcBef>
                <a:spcPts val="1000"/>
              </a:spcBef>
              <a:spcAft>
                <a:spcPts val="0"/>
              </a:spcAft>
              <a:buClr>
                <a:schemeClr val="dk1"/>
              </a:buClr>
              <a:buSzPts val="2000"/>
              <a:buNone/>
            </a:pPr>
            <a:r>
              <a:t/>
            </a:r>
            <a:endParaRPr/>
          </a:p>
          <a:p>
            <a:pPr indent="-215900" lvl="0" marL="342900" rtl="0" algn="l">
              <a:lnSpc>
                <a:spcPct val="110000"/>
              </a:lnSpc>
              <a:spcBef>
                <a:spcPts val="1000"/>
              </a:spcBef>
              <a:spcAft>
                <a:spcPts val="0"/>
              </a:spcAft>
              <a:buClr>
                <a:schemeClr val="dk1"/>
              </a:buClr>
              <a:buSzPts val="2000"/>
              <a:buFont typeface="Noto Sans Symbols"/>
              <a:buNone/>
            </a:pPr>
            <a:r>
              <a:t/>
            </a:r>
            <a:endParaRPr/>
          </a:p>
        </p:txBody>
      </p:sp>
      <p:sp>
        <p:nvSpPr>
          <p:cNvPr id="214" name="Google Shape;214;p1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2"/>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Parts of a Tree Data structure</a:t>
            </a:r>
            <a:endParaRPr/>
          </a:p>
        </p:txBody>
      </p:sp>
      <p:sp>
        <p:nvSpPr>
          <p:cNvPr id="581" name="Google Shape;581;p52"/>
          <p:cNvSpPr txBox="1"/>
          <p:nvPr>
            <p:ph idx="1" type="body"/>
          </p:nvPr>
        </p:nvSpPr>
        <p:spPr>
          <a:xfrm>
            <a:off x="525717" y="2521885"/>
            <a:ext cx="10538767" cy="4070413"/>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000"/>
              <a:buFont typeface="Noto Sans Symbols"/>
              <a:buChar char="▪"/>
            </a:pPr>
            <a:r>
              <a:rPr b="1" lang="en-US"/>
              <a:t>Edge: </a:t>
            </a:r>
            <a:r>
              <a:rPr lang="en-US"/>
              <a:t>The reference through which a parent node is connected to a child node is called an edge. In the above example, each arrow that connects any two nodes is an edge.</a:t>
            </a:r>
            <a:endParaRPr/>
          </a:p>
          <a:p>
            <a:pPr indent="-342900" lvl="0" marL="342900" rtl="0" algn="l">
              <a:lnSpc>
                <a:spcPct val="110000"/>
              </a:lnSpc>
              <a:spcBef>
                <a:spcPts val="1000"/>
              </a:spcBef>
              <a:spcAft>
                <a:spcPts val="0"/>
              </a:spcAft>
              <a:buClr>
                <a:schemeClr val="dk1"/>
              </a:buClr>
              <a:buSzPts val="2000"/>
              <a:buFont typeface="Noto Sans Symbols"/>
              <a:buChar char="▪"/>
            </a:pPr>
            <a:r>
              <a:rPr b="1" lang="en-US"/>
              <a:t>Leaf Node:</a:t>
            </a:r>
            <a:r>
              <a:rPr lang="en-US"/>
              <a:t> These are those nodes in the tree which have no children. In the above example, 11, 46, 15, 30, and 78 are leaf nodes.</a:t>
            </a:r>
            <a:endParaRPr/>
          </a:p>
          <a:p>
            <a:pPr indent="-342900" lvl="0" marL="342900" rtl="0" algn="l">
              <a:lnSpc>
                <a:spcPct val="110000"/>
              </a:lnSpc>
              <a:spcBef>
                <a:spcPts val="1000"/>
              </a:spcBef>
              <a:spcAft>
                <a:spcPts val="0"/>
              </a:spcAft>
              <a:buClr>
                <a:schemeClr val="dk1"/>
              </a:buClr>
              <a:buSzPts val="2000"/>
              <a:buFont typeface="Noto Sans Symbols"/>
              <a:buChar char="▪"/>
            </a:pPr>
            <a:r>
              <a:rPr b="1" lang="en-US"/>
              <a:t>Internal Nodes: </a:t>
            </a:r>
            <a:r>
              <a:rPr lang="en-US"/>
              <a:t>Internal Nodes are the nodes which have at least one child. In the above example, 50, 20 and 45 are internal nodes.</a:t>
            </a:r>
            <a:endParaRPr/>
          </a:p>
        </p:txBody>
      </p:sp>
      <p:sp>
        <p:nvSpPr>
          <p:cNvPr id="582" name="Google Shape;582;p5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6" name="Shape 586"/>
        <p:cNvGrpSpPr/>
        <p:nvPr/>
      </p:nvGrpSpPr>
      <p:grpSpPr>
        <a:xfrm>
          <a:off x="0" y="0"/>
          <a:ext cx="0" cy="0"/>
          <a:chOff x="0" y="0"/>
          <a:chExt cx="0" cy="0"/>
        </a:xfrm>
      </p:grpSpPr>
      <p:sp>
        <p:nvSpPr>
          <p:cNvPr id="587" name="Google Shape;587;p53"/>
          <p:cNvSpPr/>
          <p:nvPr/>
        </p:nvSpPr>
        <p:spPr>
          <a:xfrm>
            <a:off x="0" y="0"/>
            <a:ext cx="12188952" cy="68579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88" name="Google Shape;588;p53"/>
          <p:cNvSpPr txBox="1"/>
          <p:nvPr>
            <p:ph type="title"/>
          </p:nvPr>
        </p:nvSpPr>
        <p:spPr>
          <a:xfrm>
            <a:off x="517871" y="976160"/>
            <a:ext cx="4767930" cy="1848734"/>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Binary Trees</a:t>
            </a:r>
            <a:endParaRPr/>
          </a:p>
        </p:txBody>
      </p:sp>
      <p:sp>
        <p:nvSpPr>
          <p:cNvPr id="589" name="Google Shape;589;p53"/>
          <p:cNvSpPr/>
          <p:nvPr/>
        </p:nvSpPr>
        <p:spPr>
          <a:xfrm flipH="1">
            <a:off x="-2" y="-21648"/>
            <a:ext cx="1839951" cy="1423657"/>
          </a:xfrm>
          <a:custGeom>
            <a:rect b="b" l="l" r="r" t="t"/>
            <a:pathLst>
              <a:path extrusionOk="0" h="3352676" w="2331138">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rgbClr val="D1A7F5">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590" name="Google Shape;590;p53"/>
          <p:cNvGrpSpPr/>
          <p:nvPr/>
        </p:nvGrpSpPr>
        <p:grpSpPr>
          <a:xfrm>
            <a:off x="574415" y="3039261"/>
            <a:ext cx="1020166" cy="45718"/>
            <a:chOff x="4886325" y="3371754"/>
            <a:chExt cx="2418492" cy="113728"/>
          </a:xfrm>
        </p:grpSpPr>
        <p:sp>
          <p:nvSpPr>
            <p:cNvPr id="591" name="Google Shape;591;p53"/>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592" name="Google Shape;592;p53"/>
            <p:cNvGrpSpPr/>
            <p:nvPr/>
          </p:nvGrpSpPr>
          <p:grpSpPr>
            <a:xfrm>
              <a:off x="4886709" y="3371754"/>
              <a:ext cx="2418108" cy="113728"/>
              <a:chOff x="4886709" y="3371754"/>
              <a:chExt cx="2418108" cy="113728"/>
            </a:xfrm>
          </p:grpSpPr>
          <p:sp>
            <p:nvSpPr>
              <p:cNvPr id="593" name="Google Shape;593;p53"/>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94" name="Google Shape;594;p53"/>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95" name="Google Shape;595;p53"/>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96" name="Google Shape;596;p53"/>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597" name="Google Shape;597;p53"/>
          <p:cNvSpPr txBox="1"/>
          <p:nvPr>
            <p:ph idx="1" type="body"/>
          </p:nvPr>
        </p:nvSpPr>
        <p:spPr>
          <a:xfrm>
            <a:off x="517871" y="3299404"/>
            <a:ext cx="4767930" cy="2745750"/>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000"/>
              <a:buFont typeface="Noto Sans Symbols"/>
              <a:buChar char="▪"/>
            </a:pPr>
            <a:r>
              <a:rPr lang="en-US"/>
              <a:t>Binary Tree is defined as </a:t>
            </a:r>
            <a:r>
              <a:rPr b="1" lang="en-US"/>
              <a:t>a tree data structure</a:t>
            </a:r>
            <a:r>
              <a:rPr lang="en-US"/>
              <a:t> with at most 2 children. Since each element in a binary tree can have </a:t>
            </a:r>
            <a:r>
              <a:rPr b="1" lang="en-US"/>
              <a:t>only 2 children</a:t>
            </a:r>
            <a:r>
              <a:rPr lang="en-US"/>
              <a:t>, we typically name them the left and right child.</a:t>
            </a:r>
            <a:endParaRPr/>
          </a:p>
        </p:txBody>
      </p:sp>
      <p:pic>
        <p:nvPicPr>
          <p:cNvPr descr="Diagram&#10;&#10;Description automatically generated" id="598" name="Google Shape;598;p53"/>
          <p:cNvPicPr preferRelativeResize="0"/>
          <p:nvPr/>
        </p:nvPicPr>
        <p:blipFill rotWithShape="1">
          <a:blip r:embed="rId3">
            <a:alphaModFix/>
          </a:blip>
          <a:srcRect b="0" l="0" r="0" t="0"/>
          <a:stretch/>
        </p:blipFill>
        <p:spPr>
          <a:xfrm>
            <a:off x="5980742" y="1278732"/>
            <a:ext cx="5654663" cy="4227533"/>
          </a:xfrm>
          <a:prstGeom prst="rect">
            <a:avLst/>
          </a:prstGeom>
          <a:noFill/>
          <a:ln>
            <a:noFill/>
          </a:ln>
        </p:spPr>
      </p:pic>
      <p:sp>
        <p:nvSpPr>
          <p:cNvPr id="599" name="Google Shape;599;p53"/>
          <p:cNvSpPr/>
          <p:nvPr/>
        </p:nvSpPr>
        <p:spPr>
          <a:xfrm flipH="1">
            <a:off x="7899042" y="5602884"/>
            <a:ext cx="4292956" cy="1255116"/>
          </a:xfrm>
          <a:custGeom>
            <a:rect b="b" l="l" r="r" t="t"/>
            <a:pathLst>
              <a:path extrusionOk="0" h="1903025" w="4238069">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rgbClr val="9BDB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00" name="Google Shape;600;p53"/>
          <p:cNvGrpSpPr/>
          <p:nvPr/>
        </p:nvGrpSpPr>
        <p:grpSpPr>
          <a:xfrm flipH="1">
            <a:off x="8891063" y="5736410"/>
            <a:ext cx="886141" cy="802496"/>
            <a:chOff x="10948005" y="3272152"/>
            <a:chExt cx="868640" cy="786648"/>
          </a:xfrm>
        </p:grpSpPr>
        <p:sp>
          <p:nvSpPr>
            <p:cNvPr id="601" name="Google Shape;601;p53"/>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02" name="Google Shape;602;p53"/>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03" name="Google Shape;603;p53"/>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04" name="Google Shape;604;p53"/>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 name="Google Shape;605;p53"/>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 name="Google Shape;606;p53"/>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 name="Google Shape;607;p53"/>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08" name="Google Shape;608;p5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12" name="Shape 612"/>
        <p:cNvGrpSpPr/>
        <p:nvPr/>
      </p:nvGrpSpPr>
      <p:grpSpPr>
        <a:xfrm>
          <a:off x="0" y="0"/>
          <a:ext cx="0" cy="0"/>
          <a:chOff x="0" y="0"/>
          <a:chExt cx="0" cy="0"/>
        </a:xfrm>
      </p:grpSpPr>
      <p:sp>
        <p:nvSpPr>
          <p:cNvPr id="613" name="Google Shape;613;p5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614" name="Google Shape;614;p54"/>
          <p:cNvSpPr txBox="1"/>
          <p:nvPr>
            <p:ph type="title"/>
          </p:nvPr>
        </p:nvSpPr>
        <p:spPr>
          <a:xfrm>
            <a:off x="525717" y="787068"/>
            <a:ext cx="4663649" cy="14550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Binary Tree Representation</a:t>
            </a:r>
            <a:endParaRPr/>
          </a:p>
        </p:txBody>
      </p:sp>
      <p:sp>
        <p:nvSpPr>
          <p:cNvPr id="615" name="Google Shape;615;p54"/>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16" name="Google Shape;616;p54"/>
          <p:cNvGrpSpPr/>
          <p:nvPr/>
        </p:nvGrpSpPr>
        <p:grpSpPr>
          <a:xfrm>
            <a:off x="525717" y="2585111"/>
            <a:ext cx="972241" cy="45718"/>
            <a:chOff x="4886325" y="3371754"/>
            <a:chExt cx="2418492" cy="113728"/>
          </a:xfrm>
        </p:grpSpPr>
        <p:sp>
          <p:nvSpPr>
            <p:cNvPr id="617" name="Google Shape;617;p54"/>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618" name="Google Shape;618;p54"/>
            <p:cNvGrpSpPr/>
            <p:nvPr/>
          </p:nvGrpSpPr>
          <p:grpSpPr>
            <a:xfrm>
              <a:off x="4886709" y="3371754"/>
              <a:ext cx="2418108" cy="113728"/>
              <a:chOff x="4886709" y="3371754"/>
              <a:chExt cx="2418108" cy="113728"/>
            </a:xfrm>
          </p:grpSpPr>
          <p:sp>
            <p:nvSpPr>
              <p:cNvPr id="619" name="Google Shape;619;p54"/>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20" name="Google Shape;620;p54"/>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21" name="Google Shape;621;p54"/>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22" name="Google Shape;622;p54"/>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623" name="Google Shape;623;p54"/>
          <p:cNvSpPr txBox="1"/>
          <p:nvPr>
            <p:ph idx="1" type="body"/>
          </p:nvPr>
        </p:nvSpPr>
        <p:spPr>
          <a:xfrm>
            <a:off x="525717" y="2956848"/>
            <a:ext cx="5846753" cy="348505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Noto Sans Symbols"/>
              <a:buChar char="▪"/>
            </a:pPr>
            <a:r>
              <a:rPr lang="en-US"/>
              <a:t>A Binary tree is represented by a pointer to the topmost node of the tree. If the tree is empty, then the value of the root is NULL.</a:t>
            </a:r>
            <a:endParaRPr/>
          </a:p>
          <a:p>
            <a:pPr indent="-342900" lvl="0" marL="342900" rtl="0" algn="l">
              <a:lnSpc>
                <a:spcPct val="100000"/>
              </a:lnSpc>
              <a:spcBef>
                <a:spcPts val="1000"/>
              </a:spcBef>
              <a:spcAft>
                <a:spcPts val="0"/>
              </a:spcAft>
              <a:buClr>
                <a:schemeClr val="dk1"/>
              </a:buClr>
              <a:buSzPts val="2000"/>
              <a:buFont typeface="Noto Sans Symbols"/>
              <a:buChar char="▪"/>
            </a:pPr>
            <a:r>
              <a:rPr lang="en-US"/>
              <a:t>Binary Tree node contains the following parts:</a:t>
            </a:r>
            <a:endParaRPr/>
          </a:p>
          <a:p>
            <a:pPr indent="-228600" lvl="1" marL="342900" rtl="0" algn="l">
              <a:lnSpc>
                <a:spcPct val="100000"/>
              </a:lnSpc>
              <a:spcBef>
                <a:spcPts val="500"/>
              </a:spcBef>
              <a:spcAft>
                <a:spcPts val="0"/>
              </a:spcAft>
              <a:buClr>
                <a:schemeClr val="dk1"/>
              </a:buClr>
              <a:buSzPts val="1800"/>
              <a:buFont typeface="Noto Sans Symbols"/>
              <a:buChar char="▪"/>
            </a:pPr>
            <a:r>
              <a:rPr b="1" lang="en-US"/>
              <a:t>Data</a:t>
            </a:r>
            <a:endParaRPr/>
          </a:p>
          <a:p>
            <a:pPr indent="-228600" lvl="1" marL="342900" rtl="0" algn="l">
              <a:lnSpc>
                <a:spcPct val="100000"/>
              </a:lnSpc>
              <a:spcBef>
                <a:spcPts val="500"/>
              </a:spcBef>
              <a:spcAft>
                <a:spcPts val="0"/>
              </a:spcAft>
              <a:buClr>
                <a:schemeClr val="dk1"/>
              </a:buClr>
              <a:buSzPts val="1800"/>
              <a:buFont typeface="Noto Sans Symbols"/>
              <a:buChar char="▪"/>
            </a:pPr>
            <a:r>
              <a:rPr b="1" lang="en-US"/>
              <a:t>Pointer to left child</a:t>
            </a:r>
            <a:endParaRPr/>
          </a:p>
          <a:p>
            <a:pPr indent="-228600" lvl="1" marL="342900" rtl="0" algn="l">
              <a:lnSpc>
                <a:spcPct val="100000"/>
              </a:lnSpc>
              <a:spcBef>
                <a:spcPts val="500"/>
              </a:spcBef>
              <a:spcAft>
                <a:spcPts val="0"/>
              </a:spcAft>
              <a:buClr>
                <a:schemeClr val="dk1"/>
              </a:buClr>
              <a:buSzPts val="1800"/>
              <a:buFont typeface="Noto Sans Symbols"/>
              <a:buChar char="▪"/>
            </a:pPr>
            <a:r>
              <a:rPr b="1" lang="en-US"/>
              <a:t>Pointer to right child</a:t>
            </a:r>
            <a:endParaRPr b="1"/>
          </a:p>
        </p:txBody>
      </p:sp>
      <p:pic>
        <p:nvPicPr>
          <p:cNvPr descr="Worm's-eye view of a large tree" id="624" name="Google Shape;624;p54"/>
          <p:cNvPicPr preferRelativeResize="0"/>
          <p:nvPr/>
        </p:nvPicPr>
        <p:blipFill rotWithShape="1">
          <a:blip r:embed="rId3">
            <a:alphaModFix/>
          </a:blip>
          <a:srcRect b="-3" l="11076" r="33913" t="0"/>
          <a:stretch/>
        </p:blipFill>
        <p:spPr>
          <a:xfrm>
            <a:off x="6451054" y="552793"/>
            <a:ext cx="4665663" cy="5661456"/>
          </a:xfrm>
          <a:prstGeom prst="rect">
            <a:avLst/>
          </a:prstGeom>
          <a:noFill/>
          <a:ln>
            <a:noFill/>
          </a:ln>
        </p:spPr>
      </p:pic>
      <p:sp>
        <p:nvSpPr>
          <p:cNvPr id="625" name="Google Shape;625;p54"/>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26" name="Google Shape;626;p54"/>
          <p:cNvGrpSpPr/>
          <p:nvPr/>
        </p:nvGrpSpPr>
        <p:grpSpPr>
          <a:xfrm>
            <a:off x="10776050" y="5204025"/>
            <a:ext cx="886141" cy="802496"/>
            <a:chOff x="10948005" y="3272152"/>
            <a:chExt cx="868640" cy="786648"/>
          </a:xfrm>
        </p:grpSpPr>
        <p:sp>
          <p:nvSpPr>
            <p:cNvPr id="627" name="Google Shape;627;p54"/>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28" name="Google Shape;628;p54"/>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29" name="Google Shape;629;p54"/>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30" name="Google Shape;630;p54"/>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1" name="Google Shape;631;p54"/>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2" name="Google Shape;632;p54"/>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3" name="Google Shape;633;p54"/>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34" name="Google Shape;634;p5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38" name="Shape 638"/>
        <p:cNvGrpSpPr/>
        <p:nvPr/>
      </p:nvGrpSpPr>
      <p:grpSpPr>
        <a:xfrm>
          <a:off x="0" y="0"/>
          <a:ext cx="0" cy="0"/>
          <a:chOff x="0" y="0"/>
          <a:chExt cx="0" cy="0"/>
        </a:xfrm>
      </p:grpSpPr>
      <p:sp>
        <p:nvSpPr>
          <p:cNvPr id="639" name="Google Shape;639;p5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640" name="Google Shape;640;p55"/>
          <p:cNvSpPr txBox="1"/>
          <p:nvPr>
            <p:ph type="title"/>
          </p:nvPr>
        </p:nvSpPr>
        <p:spPr>
          <a:xfrm>
            <a:off x="525718" y="775403"/>
            <a:ext cx="5512288" cy="183560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Binary Tree</a:t>
            </a:r>
            <a:endParaRPr/>
          </a:p>
        </p:txBody>
      </p:sp>
      <p:grpSp>
        <p:nvGrpSpPr>
          <p:cNvPr id="641" name="Google Shape;641;p55"/>
          <p:cNvGrpSpPr/>
          <p:nvPr/>
        </p:nvGrpSpPr>
        <p:grpSpPr>
          <a:xfrm>
            <a:off x="6563724" y="776109"/>
            <a:ext cx="972241" cy="45718"/>
            <a:chOff x="4886325" y="3371754"/>
            <a:chExt cx="2418492" cy="113728"/>
          </a:xfrm>
        </p:grpSpPr>
        <p:sp>
          <p:nvSpPr>
            <p:cNvPr id="642" name="Google Shape;642;p55"/>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643" name="Google Shape;643;p55"/>
            <p:cNvGrpSpPr/>
            <p:nvPr/>
          </p:nvGrpSpPr>
          <p:grpSpPr>
            <a:xfrm>
              <a:off x="4886709" y="3371754"/>
              <a:ext cx="2418108" cy="113728"/>
              <a:chOff x="4886709" y="3371754"/>
              <a:chExt cx="2418108" cy="113728"/>
            </a:xfrm>
          </p:grpSpPr>
          <p:sp>
            <p:nvSpPr>
              <p:cNvPr id="644" name="Google Shape;644;p55"/>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45" name="Google Shape;645;p55"/>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46" name="Google Shape;646;p55"/>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47" name="Google Shape;647;p55"/>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pic>
        <p:nvPicPr>
          <p:cNvPr id="648" name="Google Shape;648;p55"/>
          <p:cNvPicPr preferRelativeResize="0"/>
          <p:nvPr/>
        </p:nvPicPr>
        <p:blipFill rotWithShape="1">
          <a:blip r:embed="rId3">
            <a:alphaModFix/>
          </a:blip>
          <a:srcRect b="0" l="0" r="0" t="0"/>
          <a:stretch/>
        </p:blipFill>
        <p:spPr>
          <a:xfrm>
            <a:off x="518452" y="3408156"/>
            <a:ext cx="5598213" cy="2297773"/>
          </a:xfrm>
          <a:prstGeom prst="rect">
            <a:avLst/>
          </a:prstGeom>
          <a:noFill/>
          <a:ln>
            <a:noFill/>
          </a:ln>
        </p:spPr>
      </p:pic>
      <p:sp>
        <p:nvSpPr>
          <p:cNvPr id="649" name="Google Shape;649;p55"/>
          <p:cNvSpPr txBox="1"/>
          <p:nvPr>
            <p:ph idx="1" type="body"/>
          </p:nvPr>
        </p:nvSpPr>
        <p:spPr>
          <a:xfrm>
            <a:off x="6444040" y="1114691"/>
            <a:ext cx="5021496" cy="514445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A binary tree is a tree data structure in which each node can have a maximum of 2 children.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It means that each node in a binary tree can have either one, or two or no children.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Each node in a binary tree contains data and references to its children. Both the children are named as left child and the right child according to their position.</a:t>
            </a:r>
            <a:endParaRPr/>
          </a:p>
          <a:p>
            <a:pPr indent="0" lvl="0" marL="0" rtl="0" algn="l">
              <a:lnSpc>
                <a:spcPct val="110000"/>
              </a:lnSpc>
              <a:spcBef>
                <a:spcPts val="1000"/>
              </a:spcBef>
              <a:spcAft>
                <a:spcPts val="0"/>
              </a:spcAft>
              <a:buClr>
                <a:schemeClr val="dk1"/>
              </a:buClr>
              <a:buSzPts val="2200"/>
              <a:buNone/>
            </a:pPr>
            <a:r>
              <a:t/>
            </a:r>
            <a:endParaRPr sz="2200"/>
          </a:p>
        </p:txBody>
      </p:sp>
      <p:sp>
        <p:nvSpPr>
          <p:cNvPr id="650" name="Google Shape;650;p55"/>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F9B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51" name="Google Shape;651;p55"/>
          <p:cNvGrpSpPr/>
          <p:nvPr/>
        </p:nvGrpSpPr>
        <p:grpSpPr>
          <a:xfrm flipH="1" rot="10800000">
            <a:off x="10732601" y="5351135"/>
            <a:ext cx="886141" cy="802496"/>
            <a:chOff x="10948005" y="3272152"/>
            <a:chExt cx="868640" cy="786648"/>
          </a:xfrm>
        </p:grpSpPr>
        <p:sp>
          <p:nvSpPr>
            <p:cNvPr id="652" name="Google Shape;652;p55"/>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53" name="Google Shape;653;p55"/>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54" name="Google Shape;654;p55"/>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55" name="Google Shape;655;p55"/>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6" name="Google Shape;656;p55"/>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7" name="Google Shape;657;p55"/>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8" name="Google Shape;658;p55"/>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59" name="Google Shape;659;p5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6"/>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Example</a:t>
            </a:r>
            <a:endParaRPr/>
          </a:p>
        </p:txBody>
      </p:sp>
      <p:pic>
        <p:nvPicPr>
          <p:cNvPr id="665" name="Google Shape;665;p56"/>
          <p:cNvPicPr preferRelativeResize="0"/>
          <p:nvPr>
            <p:ph idx="1" type="body"/>
          </p:nvPr>
        </p:nvPicPr>
        <p:blipFill rotWithShape="1">
          <a:blip r:embed="rId3">
            <a:alphaModFix/>
          </a:blip>
          <a:srcRect b="0" l="0" r="0" t="0"/>
          <a:stretch/>
        </p:blipFill>
        <p:spPr>
          <a:xfrm>
            <a:off x="2751111" y="2299416"/>
            <a:ext cx="6609347" cy="3823535"/>
          </a:xfrm>
          <a:prstGeom prst="rect">
            <a:avLst/>
          </a:prstGeom>
          <a:noFill/>
          <a:ln>
            <a:noFill/>
          </a:ln>
        </p:spPr>
      </p:pic>
      <p:sp>
        <p:nvSpPr>
          <p:cNvPr id="666" name="Google Shape;666;p5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7"/>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Basic Operation On Binary Tree</a:t>
            </a:r>
            <a:endParaRPr/>
          </a:p>
        </p:txBody>
      </p:sp>
      <p:sp>
        <p:nvSpPr>
          <p:cNvPr id="672" name="Google Shape;672;p57"/>
          <p:cNvSpPr txBox="1"/>
          <p:nvPr>
            <p:ph idx="1" type="body"/>
          </p:nvPr>
        </p:nvSpPr>
        <p:spPr>
          <a:xfrm>
            <a:off x="525717" y="2521885"/>
            <a:ext cx="10077557" cy="4178138"/>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lang="en-US" sz="2400"/>
              <a:t>Inserting an element.</a:t>
            </a:r>
            <a:endParaRPr sz="2400"/>
          </a:p>
          <a:p>
            <a:pPr indent="-342900" lvl="0" marL="342900" rtl="0" algn="l">
              <a:lnSpc>
                <a:spcPct val="110000"/>
              </a:lnSpc>
              <a:spcBef>
                <a:spcPts val="1000"/>
              </a:spcBef>
              <a:spcAft>
                <a:spcPts val="0"/>
              </a:spcAft>
              <a:buClr>
                <a:schemeClr val="dk1"/>
              </a:buClr>
              <a:buSzPts val="2400"/>
              <a:buFont typeface="Noto Sans Symbols"/>
              <a:buChar char="▪"/>
            </a:pPr>
            <a:r>
              <a:rPr lang="en-US" sz="2400"/>
              <a:t>Removing an element.</a:t>
            </a:r>
            <a:endParaRPr sz="2400"/>
          </a:p>
          <a:p>
            <a:pPr indent="-342900" lvl="0" marL="342900" rtl="0" algn="l">
              <a:lnSpc>
                <a:spcPct val="110000"/>
              </a:lnSpc>
              <a:spcBef>
                <a:spcPts val="1000"/>
              </a:spcBef>
              <a:spcAft>
                <a:spcPts val="0"/>
              </a:spcAft>
              <a:buClr>
                <a:schemeClr val="dk1"/>
              </a:buClr>
              <a:buSzPts val="2400"/>
              <a:buFont typeface="Noto Sans Symbols"/>
              <a:buChar char="▪"/>
            </a:pPr>
            <a:r>
              <a:rPr lang="en-US" sz="2400"/>
              <a:t>Searching for an element.</a:t>
            </a:r>
            <a:endParaRPr sz="2400"/>
          </a:p>
          <a:p>
            <a:pPr indent="-342900" lvl="0" marL="342900" rtl="0" algn="l">
              <a:lnSpc>
                <a:spcPct val="110000"/>
              </a:lnSpc>
              <a:spcBef>
                <a:spcPts val="1000"/>
              </a:spcBef>
              <a:spcAft>
                <a:spcPts val="0"/>
              </a:spcAft>
              <a:buClr>
                <a:schemeClr val="dk1"/>
              </a:buClr>
              <a:buSzPts val="2400"/>
              <a:buFont typeface="Noto Sans Symbols"/>
              <a:buChar char="▪"/>
            </a:pPr>
            <a:r>
              <a:rPr lang="en-US" sz="2400"/>
              <a:t>Traversing an element.</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Auxiliary Operation On Binary Tree:</a:t>
            </a:r>
            <a:endParaRPr/>
          </a:p>
          <a:p>
            <a:pPr indent="-228600" lvl="1" marL="342900" rtl="0" algn="l">
              <a:lnSpc>
                <a:spcPct val="110000"/>
              </a:lnSpc>
              <a:spcBef>
                <a:spcPts val="500"/>
              </a:spcBef>
              <a:spcAft>
                <a:spcPts val="0"/>
              </a:spcAft>
              <a:buClr>
                <a:schemeClr val="dk1"/>
              </a:buClr>
              <a:buSzPts val="2200"/>
              <a:buFont typeface="Noto Sans Symbols"/>
              <a:buChar char="▪"/>
            </a:pPr>
            <a:r>
              <a:rPr lang="en-US" sz="2200"/>
              <a:t>Finding the height of the tree</a:t>
            </a:r>
            <a:endParaRPr/>
          </a:p>
          <a:p>
            <a:pPr indent="-228600" lvl="1" marL="342900" rtl="0" algn="l">
              <a:lnSpc>
                <a:spcPct val="110000"/>
              </a:lnSpc>
              <a:spcBef>
                <a:spcPts val="500"/>
              </a:spcBef>
              <a:spcAft>
                <a:spcPts val="0"/>
              </a:spcAft>
              <a:buClr>
                <a:schemeClr val="dk1"/>
              </a:buClr>
              <a:buSzPts val="2400"/>
              <a:buFont typeface="Noto Sans Symbols"/>
              <a:buChar char="▪"/>
            </a:pPr>
            <a:r>
              <a:rPr lang="en-US" sz="2400"/>
              <a:t>Find the level of the tree</a:t>
            </a:r>
            <a:endParaRPr/>
          </a:p>
          <a:p>
            <a:pPr indent="-228600" lvl="1" marL="342900" rtl="0" algn="l">
              <a:lnSpc>
                <a:spcPct val="110000"/>
              </a:lnSpc>
              <a:spcBef>
                <a:spcPts val="500"/>
              </a:spcBef>
              <a:spcAft>
                <a:spcPts val="0"/>
              </a:spcAft>
              <a:buClr>
                <a:schemeClr val="dk1"/>
              </a:buClr>
              <a:buSzPts val="2400"/>
              <a:buFont typeface="Noto Sans Symbols"/>
              <a:buChar char="▪"/>
            </a:pPr>
            <a:r>
              <a:rPr lang="en-US" sz="2400"/>
              <a:t>Finding the size of the entire tree.</a:t>
            </a:r>
            <a:endParaRPr/>
          </a:p>
        </p:txBody>
      </p:sp>
      <p:sp>
        <p:nvSpPr>
          <p:cNvPr id="673" name="Google Shape;673;p5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8"/>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Arrays</a:t>
            </a:r>
            <a:endParaRPr/>
          </a:p>
        </p:txBody>
      </p:sp>
      <p:sp>
        <p:nvSpPr>
          <p:cNvPr id="679" name="Google Shape;679;p58"/>
          <p:cNvSpPr txBox="1"/>
          <p:nvPr>
            <p:ph idx="1" type="body"/>
          </p:nvPr>
        </p:nvSpPr>
        <p:spPr>
          <a:xfrm>
            <a:off x="525717" y="2521885"/>
            <a:ext cx="10663710"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The array is a collection of the same type of elements at </a:t>
            </a:r>
            <a:r>
              <a:rPr b="1" i="1" lang="en-US" sz="2200" u="sng"/>
              <a:t>contiguous memory locations under the same name. </a:t>
            </a:r>
            <a:endParaRPr b="1" i="1" sz="2200" u="sng"/>
          </a:p>
          <a:p>
            <a:pPr indent="-342900" lvl="0" marL="342900" rtl="0" algn="l">
              <a:lnSpc>
                <a:spcPct val="110000"/>
              </a:lnSpc>
              <a:spcBef>
                <a:spcPts val="1000"/>
              </a:spcBef>
              <a:spcAft>
                <a:spcPts val="0"/>
              </a:spcAft>
              <a:buClr>
                <a:schemeClr val="dk1"/>
              </a:buClr>
              <a:buSzPts val="2200"/>
              <a:buFont typeface="Noto Sans Symbols"/>
              <a:buChar char="▪"/>
            </a:pPr>
            <a:r>
              <a:rPr lang="en-US" sz="2200"/>
              <a:t>It is easier to access the element in the case of an array. </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The</a:t>
            </a:r>
            <a:r>
              <a:rPr b="1" i="1" lang="en-US" sz="2200" u="sng"/>
              <a:t> size</a:t>
            </a:r>
            <a:r>
              <a:rPr lang="en-US" sz="2200"/>
              <a:t> is the key issue in the case of an array which must be known in advance so as to store the elements in it. </a:t>
            </a:r>
            <a:endParaRPr sz="2200"/>
          </a:p>
          <a:p>
            <a:pPr indent="-342900" lvl="0" marL="342900" rtl="0" algn="l">
              <a:lnSpc>
                <a:spcPct val="110000"/>
              </a:lnSpc>
              <a:spcBef>
                <a:spcPts val="1000"/>
              </a:spcBef>
              <a:spcAft>
                <a:spcPts val="0"/>
              </a:spcAft>
              <a:buClr>
                <a:schemeClr val="dk1"/>
              </a:buClr>
              <a:buSzPts val="2200"/>
              <a:buFont typeface="Noto Sans Symbols"/>
              <a:buChar char="▪"/>
            </a:pPr>
            <a:r>
              <a:rPr b="1" i="1" lang="en-US" sz="2200" u="sng"/>
              <a:t>No modification</a:t>
            </a:r>
            <a:r>
              <a:rPr lang="en-US" sz="2200"/>
              <a:t> is possible at the runtime after the array is created and memory wastage can also occur if the size of the array is greater than the number of elements stored in the array</a:t>
            </a:r>
            <a:endParaRPr sz="2200"/>
          </a:p>
        </p:txBody>
      </p:sp>
      <p:sp>
        <p:nvSpPr>
          <p:cNvPr id="680" name="Google Shape;680;p5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9"/>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Dictionaries</a:t>
            </a:r>
            <a:endParaRPr/>
          </a:p>
        </p:txBody>
      </p:sp>
      <p:sp>
        <p:nvSpPr>
          <p:cNvPr id="686" name="Google Shape;686;p59"/>
          <p:cNvSpPr txBox="1"/>
          <p:nvPr>
            <p:ph idx="1" type="body"/>
          </p:nvPr>
        </p:nvSpPr>
        <p:spPr>
          <a:xfrm>
            <a:off x="525717" y="2521885"/>
            <a:ext cx="10901580" cy="4160417"/>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A dictionary is a collection of data values. </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It holds a</a:t>
            </a:r>
            <a:r>
              <a:rPr b="1" lang="en-US" sz="2200"/>
              <a:t> </a:t>
            </a:r>
            <a:r>
              <a:rPr b="1" i="1" lang="en-US" sz="2200" u="sng"/>
              <a:t>key: value pair</a:t>
            </a:r>
            <a:r>
              <a:rPr b="1" lang="en-US" sz="2200"/>
              <a:t> </a:t>
            </a:r>
            <a:r>
              <a:rPr lang="en-US" sz="2200"/>
              <a:t>in which we can easily access a value if the key is known. </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It improves the readability of your code and makes it easier to debug.</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It is fast as the access of a value through a key is a constant time operation.</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A dictionary is also called a hash, a map, a </a:t>
            </a:r>
            <a:r>
              <a:rPr b="1" i="1" lang="en-US" sz="2200" u="sng"/>
              <a:t>HashMap </a:t>
            </a:r>
            <a:r>
              <a:rPr lang="en-US" sz="2200"/>
              <a:t>in different programming languages.</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Keys in a dictionary must be unique an attempt to create a duplicate key will typically overwrite the existing value for that key.</a:t>
            </a:r>
            <a:endParaRPr sz="2200"/>
          </a:p>
        </p:txBody>
      </p:sp>
      <p:sp>
        <p:nvSpPr>
          <p:cNvPr id="687" name="Google Shape;687;p5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0"/>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Dictionaries</a:t>
            </a:r>
            <a:endParaRPr/>
          </a:p>
        </p:txBody>
      </p:sp>
      <p:sp>
        <p:nvSpPr>
          <p:cNvPr id="693" name="Google Shape;693;p60"/>
          <p:cNvSpPr txBox="1"/>
          <p:nvPr>
            <p:ph idx="1" type="body"/>
          </p:nvPr>
        </p:nvSpPr>
        <p:spPr>
          <a:xfrm>
            <a:off x="525717" y="2521885"/>
            <a:ext cx="10901580" cy="4160417"/>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Dictionary is an abstract data structure that supports the following operations: </a:t>
            </a:r>
            <a:endParaRPr/>
          </a:p>
          <a:p>
            <a:pPr indent="-139700" lvl="2" marL="800100" rtl="0" algn="l">
              <a:lnSpc>
                <a:spcPct val="110000"/>
              </a:lnSpc>
              <a:spcBef>
                <a:spcPts val="500"/>
              </a:spcBef>
              <a:spcAft>
                <a:spcPts val="0"/>
              </a:spcAft>
              <a:buClr>
                <a:schemeClr val="dk1"/>
              </a:buClr>
              <a:buSzPts val="2200"/>
              <a:buFont typeface="Noto Sans Symbols"/>
              <a:buChar char="▪"/>
            </a:pPr>
            <a:r>
              <a:rPr b="1" i="1" lang="en-US" sz="2200"/>
              <a:t> Search (K key) (returns the value associated with the given key) </a:t>
            </a:r>
            <a:endParaRPr/>
          </a:p>
          <a:p>
            <a:pPr indent="-139700" lvl="2" marL="800100" rtl="0" algn="l">
              <a:lnSpc>
                <a:spcPct val="110000"/>
              </a:lnSpc>
              <a:spcBef>
                <a:spcPts val="500"/>
              </a:spcBef>
              <a:spcAft>
                <a:spcPts val="0"/>
              </a:spcAft>
              <a:buClr>
                <a:schemeClr val="dk1"/>
              </a:buClr>
              <a:buSzPts val="2200"/>
              <a:buFont typeface="Noto Sans Symbols"/>
              <a:buChar char="▪"/>
            </a:pPr>
            <a:r>
              <a:rPr b="1" i="1" lang="en-US" sz="2200"/>
              <a:t> Insert (K key, V value) </a:t>
            </a:r>
            <a:endParaRPr/>
          </a:p>
          <a:p>
            <a:pPr indent="-139700" lvl="2" marL="800100" rtl="0" algn="l">
              <a:lnSpc>
                <a:spcPct val="110000"/>
              </a:lnSpc>
              <a:spcBef>
                <a:spcPts val="500"/>
              </a:spcBef>
              <a:spcAft>
                <a:spcPts val="0"/>
              </a:spcAft>
              <a:buClr>
                <a:schemeClr val="dk1"/>
              </a:buClr>
              <a:buSzPts val="2200"/>
              <a:buFont typeface="Noto Sans Symbols"/>
              <a:buChar char="▪"/>
            </a:pPr>
            <a:r>
              <a:rPr b="1" i="1" lang="en-US" sz="2200"/>
              <a:t> Delete (K key)</a:t>
            </a:r>
            <a:endParaRPr/>
          </a:p>
          <a:p>
            <a:pPr indent="-342900" lvl="1" marL="342900" rtl="0" algn="l">
              <a:lnSpc>
                <a:spcPct val="110000"/>
              </a:lnSpc>
              <a:spcBef>
                <a:spcPts val="500"/>
              </a:spcBef>
              <a:spcAft>
                <a:spcPts val="0"/>
              </a:spcAft>
              <a:buClr>
                <a:schemeClr val="dk1"/>
              </a:buClr>
              <a:buSzPts val="2400"/>
              <a:buFont typeface="Noto Sans Symbols"/>
              <a:buChar char="▪"/>
            </a:pPr>
            <a:r>
              <a:rPr lang="en-US" sz="2400"/>
              <a:t>Each element stored in a dictionary is identified by a key of type K.</a:t>
            </a:r>
            <a:endParaRPr/>
          </a:p>
          <a:p>
            <a:pPr indent="-342900" lvl="1" marL="342900" rtl="0" algn="l">
              <a:lnSpc>
                <a:spcPct val="110000"/>
              </a:lnSpc>
              <a:spcBef>
                <a:spcPts val="500"/>
              </a:spcBef>
              <a:spcAft>
                <a:spcPts val="0"/>
              </a:spcAft>
              <a:buClr>
                <a:schemeClr val="dk1"/>
              </a:buClr>
              <a:buSzPts val="2400"/>
              <a:buFont typeface="Noto Sans Symbols"/>
              <a:buChar char="▪"/>
            </a:pPr>
            <a:r>
              <a:rPr lang="en-US" sz="2400"/>
              <a:t>Dictionary represents a mapping from keys to values.</a:t>
            </a:r>
            <a:endParaRPr sz="2400"/>
          </a:p>
          <a:p>
            <a:pPr indent="-342900" lvl="1" marL="342900" rtl="0" algn="l">
              <a:lnSpc>
                <a:spcPct val="110000"/>
              </a:lnSpc>
              <a:spcBef>
                <a:spcPts val="500"/>
              </a:spcBef>
              <a:spcAft>
                <a:spcPts val="0"/>
              </a:spcAft>
              <a:buClr>
                <a:schemeClr val="dk1"/>
              </a:buClr>
              <a:buSzPts val="2400"/>
              <a:buFont typeface="Noto Sans Symbols"/>
              <a:buChar char="▪"/>
            </a:pPr>
            <a:r>
              <a:rPr lang="en-US" sz="2400"/>
              <a:t>Other terms for keyed containers include the names </a:t>
            </a:r>
            <a:r>
              <a:rPr i="1" lang="en-US" sz="2400" u="sng"/>
              <a:t>map, table, search table, associative array, or hash.</a:t>
            </a:r>
            <a:endParaRPr i="1" u="sng"/>
          </a:p>
          <a:p>
            <a:pPr indent="-190500" lvl="1" marL="342900" rtl="0" algn="l">
              <a:lnSpc>
                <a:spcPct val="110000"/>
              </a:lnSpc>
              <a:spcBef>
                <a:spcPts val="500"/>
              </a:spcBef>
              <a:spcAft>
                <a:spcPts val="0"/>
              </a:spcAft>
              <a:buClr>
                <a:schemeClr val="dk1"/>
              </a:buClr>
              <a:buSzPts val="2400"/>
              <a:buFont typeface="Noto Sans Symbols"/>
              <a:buNone/>
            </a:pPr>
            <a:r>
              <a:t/>
            </a:r>
            <a:endParaRPr sz="2400"/>
          </a:p>
          <a:p>
            <a:pPr indent="-190500" lvl="1" marL="342900" rtl="0" algn="l">
              <a:lnSpc>
                <a:spcPct val="110000"/>
              </a:lnSpc>
              <a:spcBef>
                <a:spcPts val="500"/>
              </a:spcBef>
              <a:spcAft>
                <a:spcPts val="0"/>
              </a:spcAft>
              <a:buClr>
                <a:schemeClr val="dk1"/>
              </a:buClr>
              <a:buSzPts val="2400"/>
              <a:buFont typeface="Noto Sans Symbols"/>
              <a:buNone/>
            </a:pPr>
            <a:r>
              <a:t/>
            </a:r>
            <a:endParaRPr sz="2400"/>
          </a:p>
        </p:txBody>
      </p:sp>
      <p:sp>
        <p:nvSpPr>
          <p:cNvPr id="694" name="Google Shape;694;p6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1"/>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Comparison Between Array and Dictionary:</a:t>
            </a:r>
            <a:endParaRPr/>
          </a:p>
        </p:txBody>
      </p:sp>
      <p:graphicFrame>
        <p:nvGraphicFramePr>
          <p:cNvPr id="700" name="Google Shape;700;p61"/>
          <p:cNvGraphicFramePr/>
          <p:nvPr/>
        </p:nvGraphicFramePr>
        <p:xfrm>
          <a:off x="534323" y="2504817"/>
          <a:ext cx="3000000" cy="3000000"/>
        </p:xfrm>
        <a:graphic>
          <a:graphicData uri="http://schemas.openxmlformats.org/drawingml/2006/table">
            <a:tbl>
              <a:tblPr bandRow="1" firstRow="1">
                <a:noFill/>
                <a:tableStyleId>{F177F65D-FA0D-4545-ABE1-52AAC177CE7C}</a:tableStyleId>
              </a:tblPr>
              <a:tblGrid>
                <a:gridCol w="777500"/>
                <a:gridCol w="4804575"/>
                <a:gridCol w="4495350"/>
              </a:tblGrid>
              <a:tr h="370850">
                <a:tc>
                  <a:txBody>
                    <a:bodyPr/>
                    <a:lstStyle/>
                    <a:p>
                      <a:pPr indent="0" lvl="0" marL="0" marR="0" rtl="0" algn="l">
                        <a:spcBef>
                          <a:spcPts val="0"/>
                        </a:spcBef>
                        <a:spcAft>
                          <a:spcPts val="0"/>
                        </a:spcAft>
                        <a:buNone/>
                      </a:pPr>
                      <a:r>
                        <a:rPr b="1" lang="en-US" sz="2000" u="none" cap="none" strike="noStrike"/>
                        <a:t>S.N.</a:t>
                      </a:r>
                      <a:endParaRPr/>
                    </a:p>
                  </a:txBody>
                  <a:tcPr marT="45725" marB="45725" marR="91450" marL="91450"/>
                </a:tc>
                <a:tc>
                  <a:txBody>
                    <a:bodyPr/>
                    <a:lstStyle/>
                    <a:p>
                      <a:pPr indent="0" lvl="0" marL="0" marR="0" rtl="0" algn="l">
                        <a:spcBef>
                          <a:spcPts val="0"/>
                        </a:spcBef>
                        <a:spcAft>
                          <a:spcPts val="0"/>
                        </a:spcAft>
                        <a:buNone/>
                      </a:pPr>
                      <a:r>
                        <a:rPr b="1" lang="en-US" sz="2000"/>
                        <a:t>Array</a:t>
                      </a:r>
                      <a:endParaRPr/>
                    </a:p>
                  </a:txBody>
                  <a:tcPr marT="45725" marB="45725" marR="91450" marL="91450"/>
                </a:tc>
                <a:tc>
                  <a:txBody>
                    <a:bodyPr/>
                    <a:lstStyle/>
                    <a:p>
                      <a:pPr indent="0" lvl="0" marL="0" marR="0" rtl="0" algn="l">
                        <a:spcBef>
                          <a:spcPts val="0"/>
                        </a:spcBef>
                        <a:spcAft>
                          <a:spcPts val="0"/>
                        </a:spcAft>
                        <a:buNone/>
                      </a:pPr>
                      <a:r>
                        <a:rPr b="1" lang="en-US" sz="2000"/>
                        <a:t>Dictionary</a:t>
                      </a:r>
                      <a:endParaRPr/>
                    </a:p>
                  </a:txBody>
                  <a:tcPr marT="45725" marB="45725" marR="91450" marL="91450"/>
                </a:tc>
              </a:tr>
              <a:tr h="370850">
                <a:tc>
                  <a:txBody>
                    <a:bodyPr/>
                    <a:lstStyle/>
                    <a:p>
                      <a:pPr indent="0" lvl="0" marL="0" marR="0" rtl="0" algn="l">
                        <a:spcBef>
                          <a:spcPts val="0"/>
                        </a:spcBef>
                        <a:spcAft>
                          <a:spcPts val="0"/>
                        </a:spcAft>
                        <a:buNone/>
                      </a:pPr>
                      <a:r>
                        <a:rPr b="1" lang="en-US" sz="2000"/>
                        <a:t>1.</a:t>
                      </a:r>
                      <a:endParaRPr/>
                    </a:p>
                  </a:txBody>
                  <a:tcPr marT="45725" marB="45725" marR="91450" marL="91450"/>
                </a:tc>
                <a:tc>
                  <a:txBody>
                    <a:bodyPr/>
                    <a:lstStyle/>
                    <a:p>
                      <a:pPr indent="0" lvl="0" marL="0" marR="0" rtl="0" algn="l">
                        <a:spcBef>
                          <a:spcPts val="0"/>
                        </a:spcBef>
                        <a:spcAft>
                          <a:spcPts val="0"/>
                        </a:spcAft>
                        <a:buNone/>
                      </a:pPr>
                      <a:r>
                        <a:rPr b="1" lang="en-US" sz="2000"/>
                        <a:t>Stores just a set of objects.</a:t>
                      </a:r>
                      <a:endParaRPr/>
                    </a:p>
                  </a:txBody>
                  <a:tcPr marT="45725" marB="45725" marR="91450" marL="91450"/>
                </a:tc>
                <a:tc>
                  <a:txBody>
                    <a:bodyPr/>
                    <a:lstStyle/>
                    <a:p>
                      <a:pPr indent="0" lvl="0" marL="0" marR="0" rtl="0" algn="l">
                        <a:spcBef>
                          <a:spcPts val="0"/>
                        </a:spcBef>
                        <a:spcAft>
                          <a:spcPts val="0"/>
                        </a:spcAft>
                        <a:buNone/>
                      </a:pPr>
                      <a:r>
                        <a:rPr b="1" lang="en-US" sz="2000"/>
                        <a:t>Represents the relationship between pair of objects</a:t>
                      </a:r>
                      <a:endParaRPr/>
                    </a:p>
                  </a:txBody>
                  <a:tcPr marT="45725" marB="45725" marR="91450" marL="91450"/>
                </a:tc>
              </a:tr>
              <a:tr h="370850">
                <a:tc>
                  <a:txBody>
                    <a:bodyPr/>
                    <a:lstStyle/>
                    <a:p>
                      <a:pPr indent="0" lvl="0" marL="0" marR="0" rtl="0" algn="l">
                        <a:spcBef>
                          <a:spcPts val="0"/>
                        </a:spcBef>
                        <a:spcAft>
                          <a:spcPts val="0"/>
                        </a:spcAft>
                        <a:buNone/>
                      </a:pPr>
                      <a:r>
                        <a:rPr b="1" lang="en-US" sz="2000"/>
                        <a:t>2.</a:t>
                      </a:r>
                      <a:endParaRPr/>
                    </a:p>
                  </a:txBody>
                  <a:tcPr marT="45725" marB="45725" marR="91450" marL="91450"/>
                </a:tc>
                <a:tc>
                  <a:txBody>
                    <a:bodyPr/>
                    <a:lstStyle/>
                    <a:p>
                      <a:pPr indent="0" lvl="0" marL="0" marR="0" rtl="0" algn="l">
                        <a:spcBef>
                          <a:spcPts val="0"/>
                        </a:spcBef>
                        <a:spcAft>
                          <a:spcPts val="0"/>
                        </a:spcAft>
                        <a:buNone/>
                      </a:pPr>
                      <a:r>
                        <a:rPr b="1" lang="en-US" sz="2000"/>
                        <a:t>Lookup time is more in the case of array O(N), where N is the size of the array.</a:t>
                      </a:r>
                      <a:endParaRPr/>
                    </a:p>
                  </a:txBody>
                  <a:tcPr marT="45725" marB="45725" marR="91450" marL="91450"/>
                </a:tc>
                <a:tc>
                  <a:txBody>
                    <a:bodyPr/>
                    <a:lstStyle/>
                    <a:p>
                      <a:pPr indent="0" lvl="0" marL="0" marR="0" rtl="0" algn="l">
                        <a:spcBef>
                          <a:spcPts val="0"/>
                        </a:spcBef>
                        <a:spcAft>
                          <a:spcPts val="0"/>
                        </a:spcAft>
                        <a:buNone/>
                      </a:pPr>
                      <a:r>
                        <a:rPr b="1" lang="en-US" sz="2000"/>
                        <a:t>Lookup time is less compared to an array. Generally, it is O(1)</a:t>
                      </a:r>
                      <a:endParaRPr/>
                    </a:p>
                  </a:txBody>
                  <a:tcPr marT="45725" marB="45725" marR="91450" marL="91450"/>
                </a:tc>
              </a:tr>
              <a:tr h="370850">
                <a:tc>
                  <a:txBody>
                    <a:bodyPr/>
                    <a:lstStyle/>
                    <a:p>
                      <a:pPr indent="0" lvl="0" marL="0" marR="0" rtl="0" algn="l">
                        <a:spcBef>
                          <a:spcPts val="0"/>
                        </a:spcBef>
                        <a:spcAft>
                          <a:spcPts val="0"/>
                        </a:spcAft>
                        <a:buNone/>
                      </a:pPr>
                      <a:r>
                        <a:rPr b="1" lang="en-US" sz="2000"/>
                        <a:t>3. </a:t>
                      </a:r>
                      <a:endParaRPr/>
                    </a:p>
                  </a:txBody>
                  <a:tcPr marT="45725" marB="45725" marR="91450" marL="91450"/>
                </a:tc>
                <a:tc>
                  <a:txBody>
                    <a:bodyPr/>
                    <a:lstStyle/>
                    <a:p>
                      <a:pPr indent="0" lvl="0" marL="0" marR="0" rtl="0" algn="l">
                        <a:spcBef>
                          <a:spcPts val="0"/>
                        </a:spcBef>
                        <a:spcAft>
                          <a:spcPts val="0"/>
                        </a:spcAft>
                        <a:buNone/>
                      </a:pPr>
                      <a:r>
                        <a:rPr b="1" lang="en-US" sz="2000"/>
                        <a:t>Elements are stored at contagious memory locations.</a:t>
                      </a:r>
                      <a:endParaRPr/>
                    </a:p>
                  </a:txBody>
                  <a:tcPr marT="45725" marB="45725" marR="91450" marL="91450"/>
                </a:tc>
                <a:tc>
                  <a:txBody>
                    <a:bodyPr/>
                    <a:lstStyle/>
                    <a:p>
                      <a:pPr indent="0" lvl="0" marL="0" marR="0" rtl="0" algn="l">
                        <a:spcBef>
                          <a:spcPts val="0"/>
                        </a:spcBef>
                        <a:spcAft>
                          <a:spcPts val="0"/>
                        </a:spcAft>
                        <a:buNone/>
                      </a:pPr>
                      <a:r>
                        <a:rPr b="1" lang="en-US" sz="2000"/>
                        <a:t>Elements may or may not be stored at a contagious memory location.</a:t>
                      </a:r>
                      <a:endParaRPr/>
                    </a:p>
                  </a:txBody>
                  <a:tcPr marT="45725" marB="45725" marR="91450" marL="91450"/>
                </a:tc>
              </a:tr>
              <a:tr h="370850">
                <a:tc>
                  <a:txBody>
                    <a:bodyPr/>
                    <a:lstStyle/>
                    <a:p>
                      <a:pPr indent="0" lvl="0" marL="0" marR="0" rtl="0" algn="l">
                        <a:spcBef>
                          <a:spcPts val="0"/>
                        </a:spcBef>
                        <a:spcAft>
                          <a:spcPts val="0"/>
                        </a:spcAft>
                        <a:buNone/>
                      </a:pPr>
                      <a:r>
                        <a:rPr b="1" lang="en-US" sz="2000"/>
                        <a:t>4. </a:t>
                      </a:r>
                      <a:endParaRPr/>
                    </a:p>
                  </a:txBody>
                  <a:tcPr marT="45725" marB="45725" marR="91450" marL="91450"/>
                </a:tc>
                <a:tc>
                  <a:txBody>
                    <a:bodyPr/>
                    <a:lstStyle/>
                    <a:p>
                      <a:pPr indent="0" lvl="0" marL="0" marR="0" rtl="0" algn="l">
                        <a:spcBef>
                          <a:spcPts val="0"/>
                        </a:spcBef>
                        <a:spcAft>
                          <a:spcPts val="0"/>
                        </a:spcAft>
                        <a:buNone/>
                      </a:pPr>
                      <a:r>
                        <a:rPr b="1" lang="en-US" sz="2000"/>
                        <a:t>Items are unordered, changeable, and do allow duplicates. </a:t>
                      </a:r>
                      <a:endParaRPr/>
                    </a:p>
                  </a:txBody>
                  <a:tcPr marT="45725" marB="45725" marR="91450" marL="91450"/>
                </a:tc>
                <a:tc>
                  <a:txBody>
                    <a:bodyPr/>
                    <a:lstStyle/>
                    <a:p>
                      <a:pPr indent="0" lvl="0" marL="0" marR="0" rtl="0" algn="l">
                        <a:spcBef>
                          <a:spcPts val="0"/>
                        </a:spcBef>
                        <a:spcAft>
                          <a:spcPts val="0"/>
                        </a:spcAft>
                        <a:buNone/>
                      </a:pPr>
                      <a:r>
                        <a:rPr b="1" lang="en-US" sz="2000"/>
                        <a:t>Items are ordered, changeable, and do not allow duplicates.</a:t>
                      </a:r>
                      <a:endParaRPr/>
                    </a:p>
                  </a:txBody>
                  <a:tcPr marT="45725" marB="45725" marR="91450" marL="91450"/>
                </a:tc>
              </a:tr>
            </a:tbl>
          </a:graphicData>
        </a:graphic>
      </p:graphicFrame>
      <p:sp>
        <p:nvSpPr>
          <p:cNvPr id="701" name="Google Shape;701;p6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20" name="Google Shape;220;p17"/>
          <p:cNvSpPr txBox="1"/>
          <p:nvPr>
            <p:ph idx="1" type="body"/>
          </p:nvPr>
        </p:nvSpPr>
        <p:spPr>
          <a:xfrm>
            <a:off x="525717" y="2551420"/>
            <a:ext cx="11042665" cy="37487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lang="en-US" sz="2400"/>
              <a:t>ADTs are like </a:t>
            </a:r>
            <a:r>
              <a:rPr b="1" i="1" lang="en-US" sz="2400"/>
              <a:t>user defined data types</a:t>
            </a:r>
            <a:r>
              <a:rPr lang="en-US" sz="2400"/>
              <a:t> which defines operations on values using functions </a:t>
            </a:r>
            <a:r>
              <a:rPr i="1" lang="en-US" sz="2400"/>
              <a:t>without specifying what is there inside the function</a:t>
            </a:r>
            <a:r>
              <a:rPr lang="en-US" sz="2400"/>
              <a:t> and how the operation are performed. </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An ADT specifies </a:t>
            </a:r>
            <a:r>
              <a:rPr i="1" lang="en-US" sz="2400" u="sng"/>
              <a:t>what operations can be performed </a:t>
            </a:r>
            <a:r>
              <a:rPr lang="en-US" sz="2400"/>
              <a:t>on a particular data structure, but it </a:t>
            </a:r>
            <a:r>
              <a:rPr i="1" lang="en-US" sz="2400" u="sng"/>
              <a:t>does not prescribe how these operations should be implemented.</a:t>
            </a:r>
            <a:endParaRPr i="1" sz="2400" u="sng"/>
          </a:p>
          <a:p>
            <a:pPr indent="-342900" lvl="0" marL="342900" rtl="0" algn="l">
              <a:lnSpc>
                <a:spcPct val="110000"/>
              </a:lnSpc>
              <a:spcBef>
                <a:spcPts val="1000"/>
              </a:spcBef>
              <a:spcAft>
                <a:spcPts val="0"/>
              </a:spcAft>
              <a:buClr>
                <a:schemeClr val="dk1"/>
              </a:buClr>
              <a:buSzPts val="2400"/>
              <a:buFont typeface="Noto Sans Symbols"/>
              <a:buChar char="▪"/>
            </a:pPr>
            <a:r>
              <a:rPr b="1" lang="en-US" sz="2400"/>
              <a:t>Example:</a:t>
            </a:r>
            <a:r>
              <a:rPr lang="en-US" sz="2400"/>
              <a:t> Stack ADT</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A stack consists of elements of same type arranged in a sequential order. </a:t>
            </a:r>
            <a:endParaRPr/>
          </a:p>
        </p:txBody>
      </p:sp>
      <p:sp>
        <p:nvSpPr>
          <p:cNvPr id="221" name="Google Shape;221;p1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2"/>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Comparison Between Array and Dictionary:</a:t>
            </a:r>
            <a:endParaRPr/>
          </a:p>
        </p:txBody>
      </p:sp>
      <p:graphicFrame>
        <p:nvGraphicFramePr>
          <p:cNvPr id="707" name="Google Shape;707;p62"/>
          <p:cNvGraphicFramePr/>
          <p:nvPr/>
        </p:nvGraphicFramePr>
        <p:xfrm>
          <a:off x="534323" y="2504817"/>
          <a:ext cx="3000000" cy="3000000"/>
        </p:xfrm>
        <a:graphic>
          <a:graphicData uri="http://schemas.openxmlformats.org/drawingml/2006/table">
            <a:tbl>
              <a:tblPr bandRow="1" firstRow="1">
                <a:noFill/>
                <a:tableStyleId>{F177F65D-FA0D-4545-ABE1-52AAC177CE7C}</a:tableStyleId>
              </a:tblPr>
              <a:tblGrid>
                <a:gridCol w="777500"/>
                <a:gridCol w="4804575"/>
                <a:gridCol w="4495350"/>
              </a:tblGrid>
              <a:tr h="370850">
                <a:tc>
                  <a:txBody>
                    <a:bodyPr/>
                    <a:lstStyle/>
                    <a:p>
                      <a:pPr indent="0" lvl="0" marL="0" marR="0" rtl="0" algn="l">
                        <a:spcBef>
                          <a:spcPts val="0"/>
                        </a:spcBef>
                        <a:spcAft>
                          <a:spcPts val="0"/>
                        </a:spcAft>
                        <a:buNone/>
                      </a:pPr>
                      <a:r>
                        <a:rPr b="1" lang="en-US" sz="2000"/>
                        <a:t>S.N.</a:t>
                      </a:r>
                      <a:endParaRPr/>
                    </a:p>
                  </a:txBody>
                  <a:tcPr marT="45725" marB="45725" marR="91450" marL="91450"/>
                </a:tc>
                <a:tc>
                  <a:txBody>
                    <a:bodyPr/>
                    <a:lstStyle/>
                    <a:p>
                      <a:pPr indent="0" lvl="0" marL="0" marR="0" rtl="0" algn="l">
                        <a:spcBef>
                          <a:spcPts val="0"/>
                        </a:spcBef>
                        <a:spcAft>
                          <a:spcPts val="0"/>
                        </a:spcAft>
                        <a:buNone/>
                      </a:pPr>
                      <a:r>
                        <a:rPr b="1" lang="en-US" sz="2000"/>
                        <a:t>Array</a:t>
                      </a:r>
                      <a:endParaRPr/>
                    </a:p>
                  </a:txBody>
                  <a:tcPr marT="45725" marB="45725" marR="91450" marL="91450"/>
                </a:tc>
                <a:tc>
                  <a:txBody>
                    <a:bodyPr/>
                    <a:lstStyle/>
                    <a:p>
                      <a:pPr indent="0" lvl="0" marL="0" marR="0" rtl="0" algn="l">
                        <a:spcBef>
                          <a:spcPts val="0"/>
                        </a:spcBef>
                        <a:spcAft>
                          <a:spcPts val="0"/>
                        </a:spcAft>
                        <a:buNone/>
                      </a:pPr>
                      <a:r>
                        <a:rPr b="1" lang="en-US" sz="2000"/>
                        <a:t>Dictionary</a:t>
                      </a:r>
                      <a:endParaRPr/>
                    </a:p>
                  </a:txBody>
                  <a:tcPr marT="45725" marB="45725" marR="91450" marL="91450"/>
                </a:tc>
              </a:tr>
              <a:tr h="370850">
                <a:tc>
                  <a:txBody>
                    <a:bodyPr/>
                    <a:lstStyle/>
                    <a:p>
                      <a:pPr indent="0" lvl="0" marL="0" marR="0" rtl="0" algn="l">
                        <a:spcBef>
                          <a:spcPts val="0"/>
                        </a:spcBef>
                        <a:spcAft>
                          <a:spcPts val="0"/>
                        </a:spcAft>
                        <a:buNone/>
                      </a:pPr>
                      <a:r>
                        <a:rPr b="1" lang="en-US" sz="2000"/>
                        <a:t>5.</a:t>
                      </a:r>
                      <a:endParaRPr/>
                    </a:p>
                  </a:txBody>
                  <a:tcPr marT="45725" marB="45725" marR="91450" marL="91450"/>
                </a:tc>
                <a:tc>
                  <a:txBody>
                    <a:bodyPr/>
                    <a:lstStyle/>
                    <a:p>
                      <a:pPr indent="0" lvl="0" marL="0" marR="0" rtl="0" algn="l">
                        <a:spcBef>
                          <a:spcPts val="0"/>
                        </a:spcBef>
                        <a:spcAft>
                          <a:spcPts val="0"/>
                        </a:spcAft>
                        <a:buNone/>
                      </a:pPr>
                      <a:r>
                        <a:rPr b="1" lang="en-US" sz="2000"/>
                        <a:t>Items are not represented as key: value pair</a:t>
                      </a:r>
                      <a:endParaRPr/>
                    </a:p>
                  </a:txBody>
                  <a:tcPr marT="45725" marB="45725" marR="91450" marL="91450"/>
                </a:tc>
                <a:tc>
                  <a:txBody>
                    <a:bodyPr/>
                    <a:lstStyle/>
                    <a:p>
                      <a:pPr indent="0" lvl="0" marL="0" marR="0" rtl="0" algn="l">
                        <a:spcBef>
                          <a:spcPts val="0"/>
                        </a:spcBef>
                        <a:spcAft>
                          <a:spcPts val="0"/>
                        </a:spcAft>
                        <a:buNone/>
                      </a:pPr>
                      <a:r>
                        <a:rPr b="1" lang="en-US" sz="2000"/>
                        <a:t>Items are represented as key: value pair</a:t>
                      </a:r>
                      <a:endParaRPr/>
                    </a:p>
                  </a:txBody>
                  <a:tcPr marT="45725" marB="45725" marR="91450" marL="91450"/>
                </a:tc>
              </a:tr>
              <a:tr h="370850">
                <a:tc>
                  <a:txBody>
                    <a:bodyPr/>
                    <a:lstStyle/>
                    <a:p>
                      <a:pPr indent="0" lvl="0" marL="0" marR="0" rtl="0" algn="l">
                        <a:spcBef>
                          <a:spcPts val="0"/>
                        </a:spcBef>
                        <a:spcAft>
                          <a:spcPts val="0"/>
                        </a:spcAft>
                        <a:buNone/>
                      </a:pPr>
                      <a:r>
                        <a:rPr b="1" lang="en-US" sz="2000"/>
                        <a:t>6.</a:t>
                      </a:r>
                      <a:endParaRPr/>
                    </a:p>
                  </a:txBody>
                  <a:tcPr marT="45725" marB="45725" marR="91450" marL="91450"/>
                </a:tc>
                <a:tc>
                  <a:txBody>
                    <a:bodyPr/>
                    <a:lstStyle/>
                    <a:p>
                      <a:pPr indent="0" lvl="0" marL="0" marR="0" rtl="0" algn="l">
                        <a:spcBef>
                          <a:spcPts val="0"/>
                        </a:spcBef>
                        <a:spcAft>
                          <a:spcPts val="0"/>
                        </a:spcAft>
                        <a:buNone/>
                      </a:pPr>
                      <a:r>
                        <a:rPr b="1" lang="en-US" sz="2000"/>
                        <a:t>The values in the array are of the same data type</a:t>
                      </a:r>
                      <a:endParaRPr/>
                    </a:p>
                  </a:txBody>
                  <a:tcPr marT="45725" marB="45725" marR="91450" marL="91450"/>
                </a:tc>
                <a:tc>
                  <a:txBody>
                    <a:bodyPr/>
                    <a:lstStyle/>
                    <a:p>
                      <a:pPr indent="0" lvl="0" marL="0" marR="0" rtl="0" algn="l">
                        <a:spcBef>
                          <a:spcPts val="0"/>
                        </a:spcBef>
                        <a:spcAft>
                          <a:spcPts val="0"/>
                        </a:spcAft>
                        <a:buNone/>
                      </a:pPr>
                      <a:r>
                        <a:rPr b="1" lang="en-US" sz="2000"/>
                        <a:t>The values in dictionary items can be of any data type</a:t>
                      </a:r>
                      <a:endParaRPr/>
                    </a:p>
                  </a:txBody>
                  <a:tcPr marT="45725" marB="45725" marR="91450" marL="91450"/>
                </a:tc>
              </a:tr>
              <a:tr h="370850">
                <a:tc>
                  <a:txBody>
                    <a:bodyPr/>
                    <a:lstStyle/>
                    <a:p>
                      <a:pPr indent="0" lvl="0" marL="0" marR="0" rtl="0" algn="l">
                        <a:spcBef>
                          <a:spcPts val="0"/>
                        </a:spcBef>
                        <a:spcAft>
                          <a:spcPts val="0"/>
                        </a:spcAft>
                        <a:buNone/>
                      </a:pPr>
                      <a:r>
                        <a:rPr b="1" lang="en-US" sz="2000"/>
                        <a:t>7. </a:t>
                      </a:r>
                      <a:endParaRPr/>
                    </a:p>
                  </a:txBody>
                  <a:tcPr marT="45725" marB="45725" marR="91450" marL="91450"/>
                </a:tc>
                <a:tc>
                  <a:txBody>
                    <a:bodyPr/>
                    <a:lstStyle/>
                    <a:p>
                      <a:pPr indent="0" lvl="0" marL="0" marR="0" rtl="0" algn="l">
                        <a:spcBef>
                          <a:spcPts val="0"/>
                        </a:spcBef>
                        <a:spcAft>
                          <a:spcPts val="0"/>
                        </a:spcAft>
                        <a:buNone/>
                      </a:pPr>
                      <a:r>
                        <a:rPr b="1" lang="en-US" sz="2000"/>
                        <a:t>Values can be accessed randomly without the need for any key</a:t>
                      </a:r>
                      <a:endParaRPr/>
                    </a:p>
                  </a:txBody>
                  <a:tcPr marT="45725" marB="45725" marR="91450" marL="91450"/>
                </a:tc>
                <a:tc>
                  <a:txBody>
                    <a:bodyPr/>
                    <a:lstStyle/>
                    <a:p>
                      <a:pPr indent="0" lvl="0" marL="0" marR="0" rtl="0" algn="l">
                        <a:spcBef>
                          <a:spcPts val="0"/>
                        </a:spcBef>
                        <a:spcAft>
                          <a:spcPts val="0"/>
                        </a:spcAft>
                        <a:buNone/>
                      </a:pPr>
                      <a:r>
                        <a:rPr b="1" lang="en-US" sz="2000"/>
                        <a:t>To access a value the key is required.</a:t>
                      </a:r>
                      <a:endParaRPr/>
                    </a:p>
                  </a:txBody>
                  <a:tcPr marT="45725" marB="45725" marR="91450" marL="91450"/>
                </a:tc>
              </a:tr>
            </a:tbl>
          </a:graphicData>
        </a:graphic>
      </p:graphicFrame>
      <p:sp>
        <p:nvSpPr>
          <p:cNvPr id="708" name="Google Shape;708;p6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63"/>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Sets and disjoint sets union</a:t>
            </a:r>
            <a:endParaRPr/>
          </a:p>
        </p:txBody>
      </p:sp>
      <p:sp>
        <p:nvSpPr>
          <p:cNvPr id="714" name="Google Shape;714;p63"/>
          <p:cNvSpPr txBox="1"/>
          <p:nvPr>
            <p:ph idx="1" type="body"/>
          </p:nvPr>
        </p:nvSpPr>
        <p:spPr>
          <a:xfrm>
            <a:off x="525717" y="2404655"/>
            <a:ext cx="11590878" cy="4307408"/>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Set:</a:t>
            </a:r>
            <a:r>
              <a:rPr lang="en-US" sz="2200"/>
              <a:t> A set is a collection of distinct elements. The Set can be represented, for examples, as S1= {1,2,5,10}.</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Disjoint Sets:</a:t>
            </a:r>
            <a:r>
              <a:rPr lang="en-US" sz="2200"/>
              <a:t> The disjoints sets are those do not have any common element. For example S1={1,7,8,9} and S2={2,5,10}, then we can say that S1 and S2 are two disjoint sets.</a:t>
            </a:r>
            <a:endParaRPr b="1" sz="2200"/>
          </a:p>
          <a:p>
            <a:pPr indent="-342900" lvl="0" marL="342900" rtl="0" algn="l">
              <a:lnSpc>
                <a:spcPct val="110000"/>
              </a:lnSpc>
              <a:spcBef>
                <a:spcPts val="1000"/>
              </a:spcBef>
              <a:spcAft>
                <a:spcPts val="0"/>
              </a:spcAft>
              <a:buClr>
                <a:schemeClr val="dk1"/>
              </a:buClr>
              <a:buSzPts val="2200"/>
              <a:buFont typeface="Noto Sans Symbols"/>
              <a:buChar char="▪"/>
            </a:pPr>
            <a:r>
              <a:rPr lang="en-US" sz="2200"/>
              <a:t>Two sets are called disjoint sets if they don’t have any element in common, the intersection of sets is a null set.</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Disjoint Set Operations: </a:t>
            </a:r>
            <a:r>
              <a:rPr lang="en-US" sz="2200"/>
              <a:t>The disjoint set operations are:</a:t>
            </a:r>
            <a:endParaRPr/>
          </a:p>
          <a:p>
            <a:pPr indent="-139700" lvl="2" marL="800100" rtl="0" algn="l">
              <a:lnSpc>
                <a:spcPct val="110000"/>
              </a:lnSpc>
              <a:spcBef>
                <a:spcPts val="500"/>
              </a:spcBef>
              <a:spcAft>
                <a:spcPts val="0"/>
              </a:spcAft>
              <a:buClr>
                <a:schemeClr val="dk1"/>
              </a:buClr>
              <a:buSzPts val="2200"/>
              <a:buFont typeface="Noto Sans Symbols"/>
              <a:buChar char="▪"/>
            </a:pPr>
            <a:r>
              <a:rPr b="1" lang="en-US" sz="2200"/>
              <a:t>  Union</a:t>
            </a:r>
            <a:endParaRPr sz="2200"/>
          </a:p>
          <a:p>
            <a:pPr indent="-139700" lvl="2" marL="800100" rtl="0" algn="l">
              <a:lnSpc>
                <a:spcPct val="110000"/>
              </a:lnSpc>
              <a:spcBef>
                <a:spcPts val="500"/>
              </a:spcBef>
              <a:spcAft>
                <a:spcPts val="0"/>
              </a:spcAft>
              <a:buClr>
                <a:schemeClr val="dk1"/>
              </a:buClr>
              <a:buSzPts val="2200"/>
              <a:buFont typeface="Noto Sans Symbols"/>
              <a:buChar char="▪"/>
            </a:pPr>
            <a:r>
              <a:rPr b="1" lang="en-US" sz="2200"/>
              <a:t>  Find</a:t>
            </a:r>
            <a:endParaRPr b="1" sz="2200"/>
          </a:p>
        </p:txBody>
      </p:sp>
      <p:sp>
        <p:nvSpPr>
          <p:cNvPr id="715" name="Google Shape;715;p6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4"/>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Sets and disjoint sets union</a:t>
            </a:r>
            <a:endParaRPr/>
          </a:p>
        </p:txBody>
      </p:sp>
      <p:sp>
        <p:nvSpPr>
          <p:cNvPr id="721" name="Google Shape;721;p64"/>
          <p:cNvSpPr txBox="1"/>
          <p:nvPr>
            <p:ph idx="1" type="body"/>
          </p:nvPr>
        </p:nvSpPr>
        <p:spPr>
          <a:xfrm>
            <a:off x="525717" y="2521885"/>
            <a:ext cx="11191249"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Disjoint set Union:</a:t>
            </a:r>
            <a:r>
              <a:rPr lang="en-US" sz="2200"/>
              <a:t> If S</a:t>
            </a:r>
            <a:r>
              <a:rPr baseline="-25000" lang="en-US" sz="2200"/>
              <a:t>i</a:t>
            </a:r>
            <a:r>
              <a:rPr lang="en-US" sz="2200"/>
              <a:t> and S</a:t>
            </a:r>
            <a:r>
              <a:rPr baseline="-25000" lang="en-US" sz="2200"/>
              <a:t>j</a:t>
            </a:r>
            <a:r>
              <a:rPr lang="en-US" sz="2200"/>
              <a:t> are tow disjoint sets, then their union</a:t>
            </a:r>
            <a:r>
              <a:rPr b="1" lang="en-US" sz="2200"/>
              <a:t> S</a:t>
            </a:r>
            <a:r>
              <a:rPr b="1" baseline="-25000" lang="en-US" sz="2200"/>
              <a:t>i </a:t>
            </a:r>
            <a:r>
              <a:rPr b="1" lang="en-US" sz="2200"/>
              <a:t>U S</a:t>
            </a:r>
            <a:r>
              <a:rPr b="1" baseline="-25000" lang="en-US" sz="2200"/>
              <a:t>j</a:t>
            </a:r>
            <a:r>
              <a:rPr lang="en-US" sz="2200"/>
              <a:t> consists of all the elements x such that x is in S</a:t>
            </a:r>
            <a:r>
              <a:rPr baseline="-25000" lang="en-US" sz="2200"/>
              <a:t>i</a:t>
            </a:r>
            <a:r>
              <a:rPr lang="en-US" sz="2200"/>
              <a:t> or S</a:t>
            </a:r>
            <a:r>
              <a:rPr baseline="-25000" lang="en-US" sz="2200"/>
              <a:t>j</a:t>
            </a:r>
            <a:r>
              <a:rPr lang="en-US" sz="2200"/>
              <a:t>.</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Example: S</a:t>
            </a:r>
            <a:r>
              <a:rPr baseline="-25000" lang="en-US" sz="2200"/>
              <a:t>1</a:t>
            </a:r>
            <a:r>
              <a:rPr lang="en-US" sz="2200"/>
              <a:t>= {1,7,8,9} and  S</a:t>
            </a:r>
            <a:r>
              <a:rPr baseline="-25000" lang="en-US" sz="2200"/>
              <a:t>2</a:t>
            </a:r>
            <a:r>
              <a:rPr lang="en-US" sz="2200"/>
              <a:t>= {2,5,10} , so S</a:t>
            </a:r>
            <a:r>
              <a:rPr baseline="-25000" lang="en-US" sz="2200"/>
              <a:t>1</a:t>
            </a:r>
            <a:r>
              <a:rPr lang="en-US" sz="2200"/>
              <a:t> U S</a:t>
            </a:r>
            <a:r>
              <a:rPr baseline="-25000" lang="en-US" sz="2200"/>
              <a:t>2</a:t>
            </a:r>
            <a:r>
              <a:rPr lang="en-US" sz="2200"/>
              <a:t>={1,2,5,7,8,9,10}</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Find: Given the element I, find the set containing i.</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Example:</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S1={1,7,8,9}    S2={2,5,10}    S3={3,4,6}</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Find(4)= S</a:t>
            </a:r>
            <a:r>
              <a:rPr baseline="-25000" lang="en-US" sz="2200"/>
              <a:t>3</a:t>
            </a:r>
            <a:r>
              <a:rPr lang="en-US" sz="2200"/>
              <a:t>     Find(5)=S</a:t>
            </a:r>
            <a:r>
              <a:rPr baseline="-25000" lang="en-US" sz="2200"/>
              <a:t>2 </a:t>
            </a:r>
            <a:r>
              <a:rPr lang="en-US" sz="2200"/>
              <a:t>    Find(7)=S</a:t>
            </a:r>
            <a:r>
              <a:rPr baseline="-25000" lang="en-US" sz="2200"/>
              <a:t>1</a:t>
            </a:r>
            <a:endParaRPr baseline="-25000" sz="2200"/>
          </a:p>
          <a:p>
            <a:pPr indent="-203200" lvl="0" marL="342900" rtl="0" algn="l">
              <a:lnSpc>
                <a:spcPct val="110000"/>
              </a:lnSpc>
              <a:spcBef>
                <a:spcPts val="1000"/>
              </a:spcBef>
              <a:spcAft>
                <a:spcPts val="0"/>
              </a:spcAft>
              <a:buClr>
                <a:schemeClr val="dk1"/>
              </a:buClr>
              <a:buSzPts val="2200"/>
              <a:buFont typeface="Noto Sans Symbols"/>
              <a:buNone/>
            </a:pPr>
            <a:r>
              <a:t/>
            </a:r>
            <a:endParaRPr sz="2200"/>
          </a:p>
          <a:p>
            <a:pPr indent="-203200" lvl="0" marL="342900" rtl="0" algn="l">
              <a:lnSpc>
                <a:spcPct val="110000"/>
              </a:lnSpc>
              <a:spcBef>
                <a:spcPts val="1000"/>
              </a:spcBef>
              <a:spcAft>
                <a:spcPts val="0"/>
              </a:spcAft>
              <a:buClr>
                <a:schemeClr val="dk1"/>
              </a:buClr>
              <a:buSzPts val="2200"/>
              <a:buFont typeface="Noto Sans Symbols"/>
              <a:buNone/>
            </a:pPr>
            <a:r>
              <a:t/>
            </a:r>
            <a:endParaRPr sz="2200"/>
          </a:p>
        </p:txBody>
      </p:sp>
      <p:sp>
        <p:nvSpPr>
          <p:cNvPr id="722" name="Google Shape;722;p6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5"/>
          <p:cNvSpPr txBox="1"/>
          <p:nvPr>
            <p:ph idx="1" type="body"/>
          </p:nvPr>
        </p:nvSpPr>
        <p:spPr>
          <a:xfrm>
            <a:off x="525717" y="2521885"/>
            <a:ext cx="11344496" cy="3549045"/>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rPr b="1" lang="en-US" sz="2800"/>
              <a:t>Q1. Briefly Explain the Queue data structure. Write an algorithm to add and remove</a:t>
            </a:r>
            <a:r>
              <a:rPr b="1" lang="en-US" sz="2800"/>
              <a:t> </a:t>
            </a:r>
            <a:r>
              <a:rPr b="1" lang="en-US" sz="2800"/>
              <a:t>an element from the circular queue and compute the complexity of your algorithm.</a:t>
            </a:r>
            <a:endParaRPr/>
          </a:p>
        </p:txBody>
      </p:sp>
      <p:sp>
        <p:nvSpPr>
          <p:cNvPr id="728" name="Google Shape;728;p6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32" name="Shape 732"/>
        <p:cNvGrpSpPr/>
        <p:nvPr/>
      </p:nvGrpSpPr>
      <p:grpSpPr>
        <a:xfrm>
          <a:off x="0" y="0"/>
          <a:ext cx="0" cy="0"/>
          <a:chOff x="0" y="0"/>
          <a:chExt cx="0" cy="0"/>
        </a:xfrm>
      </p:grpSpPr>
      <p:sp>
        <p:nvSpPr>
          <p:cNvPr id="733" name="Google Shape;733;p66"/>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734" name="Google Shape;734;p66"/>
          <p:cNvSpPr txBox="1"/>
          <p:nvPr>
            <p:ph type="title"/>
          </p:nvPr>
        </p:nvSpPr>
        <p:spPr>
          <a:xfrm>
            <a:off x="525718" y="775403"/>
            <a:ext cx="5512288" cy="183560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Queue Data Structure</a:t>
            </a:r>
            <a:endParaRPr/>
          </a:p>
        </p:txBody>
      </p:sp>
      <p:grpSp>
        <p:nvGrpSpPr>
          <p:cNvPr id="735" name="Google Shape;735;p66"/>
          <p:cNvGrpSpPr/>
          <p:nvPr/>
        </p:nvGrpSpPr>
        <p:grpSpPr>
          <a:xfrm>
            <a:off x="6563724" y="776109"/>
            <a:ext cx="972241" cy="45718"/>
            <a:chOff x="4886325" y="3371754"/>
            <a:chExt cx="2418492" cy="113728"/>
          </a:xfrm>
        </p:grpSpPr>
        <p:sp>
          <p:nvSpPr>
            <p:cNvPr id="736" name="Google Shape;736;p66"/>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737" name="Google Shape;737;p66"/>
            <p:cNvGrpSpPr/>
            <p:nvPr/>
          </p:nvGrpSpPr>
          <p:grpSpPr>
            <a:xfrm>
              <a:off x="4886709" y="3371754"/>
              <a:ext cx="2418108" cy="113728"/>
              <a:chOff x="4886709" y="3371754"/>
              <a:chExt cx="2418108" cy="113728"/>
            </a:xfrm>
          </p:grpSpPr>
          <p:sp>
            <p:nvSpPr>
              <p:cNvPr id="738" name="Google Shape;738;p66"/>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39" name="Google Shape;739;p66"/>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40" name="Google Shape;740;p66"/>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41" name="Google Shape;741;p66"/>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pic>
        <p:nvPicPr>
          <p:cNvPr descr="Diagram&#10;&#10;Description automatically generated" id="742" name="Google Shape;742;p66"/>
          <p:cNvPicPr preferRelativeResize="0"/>
          <p:nvPr/>
        </p:nvPicPr>
        <p:blipFill rotWithShape="1">
          <a:blip r:embed="rId3">
            <a:alphaModFix/>
          </a:blip>
          <a:srcRect b="0" l="0" r="0" t="0"/>
          <a:stretch/>
        </p:blipFill>
        <p:spPr>
          <a:xfrm>
            <a:off x="3297" y="2406223"/>
            <a:ext cx="6446072" cy="3239134"/>
          </a:xfrm>
          <a:prstGeom prst="rect">
            <a:avLst/>
          </a:prstGeom>
          <a:noFill/>
          <a:ln>
            <a:noFill/>
          </a:ln>
        </p:spPr>
      </p:pic>
      <p:sp>
        <p:nvSpPr>
          <p:cNvPr id="743" name="Google Shape;743;p66"/>
          <p:cNvSpPr txBox="1"/>
          <p:nvPr>
            <p:ph idx="1" type="body"/>
          </p:nvPr>
        </p:nvSpPr>
        <p:spPr>
          <a:xfrm>
            <a:off x="6454772" y="802352"/>
            <a:ext cx="5737857" cy="5456794"/>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2400"/>
              <a:buFont typeface="Noto Sans Symbols"/>
              <a:buChar char="▪"/>
            </a:pPr>
            <a:r>
              <a:rPr i="1" lang="en-US" sz="2400"/>
              <a:t>A </a:t>
            </a:r>
            <a:r>
              <a:rPr b="1" i="1" lang="en-US" sz="2400"/>
              <a:t>Queue</a:t>
            </a:r>
            <a:r>
              <a:rPr i="1" lang="en-US" sz="2400"/>
              <a:t> is defined as a linear data structure that is open at both ends and the operations are performed in First In First Out (FIFO) order.</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We define a queue to be a list in which all additions to the list are made at one end, and all deletions from the list are made at the other end.</a:t>
            </a:r>
            <a:endParaRPr i="1" sz="2400"/>
          </a:p>
          <a:p>
            <a:pPr indent="-342900" lvl="0" marL="342900" rtl="0" algn="l">
              <a:lnSpc>
                <a:spcPct val="110000"/>
              </a:lnSpc>
              <a:spcBef>
                <a:spcPts val="1000"/>
              </a:spcBef>
              <a:spcAft>
                <a:spcPts val="0"/>
              </a:spcAft>
              <a:buClr>
                <a:schemeClr val="dk1"/>
              </a:buClr>
              <a:buSzPts val="2400"/>
              <a:buFont typeface="Noto Sans Symbols"/>
              <a:buChar char="▪"/>
            </a:pPr>
            <a:r>
              <a:rPr lang="en-US" sz="2400"/>
              <a:t> The element which is first pushed into the order, the operation is first performed on that.</a:t>
            </a:r>
            <a:endParaRPr i="1" sz="2400"/>
          </a:p>
        </p:txBody>
      </p:sp>
      <p:sp>
        <p:nvSpPr>
          <p:cNvPr id="744" name="Google Shape;744;p66"/>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F9B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745" name="Google Shape;745;p66"/>
          <p:cNvGrpSpPr/>
          <p:nvPr/>
        </p:nvGrpSpPr>
        <p:grpSpPr>
          <a:xfrm flipH="1" rot="10800000">
            <a:off x="10732601" y="5351135"/>
            <a:ext cx="886141" cy="802496"/>
            <a:chOff x="10948005" y="3272152"/>
            <a:chExt cx="868640" cy="786648"/>
          </a:xfrm>
        </p:grpSpPr>
        <p:sp>
          <p:nvSpPr>
            <p:cNvPr id="746" name="Google Shape;746;p66"/>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47" name="Google Shape;747;p66"/>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48" name="Google Shape;748;p66"/>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49" name="Google Shape;749;p66"/>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0" name="Google Shape;750;p66"/>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1" name="Google Shape;751;p66"/>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2" name="Google Shape;752;p66"/>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753" name="Google Shape;753;p6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57" name="Shape 757"/>
        <p:cNvGrpSpPr/>
        <p:nvPr/>
      </p:nvGrpSpPr>
      <p:grpSpPr>
        <a:xfrm>
          <a:off x="0" y="0"/>
          <a:ext cx="0" cy="0"/>
          <a:chOff x="0" y="0"/>
          <a:chExt cx="0" cy="0"/>
        </a:xfrm>
      </p:grpSpPr>
      <p:sp>
        <p:nvSpPr>
          <p:cNvPr id="758" name="Google Shape;758;p67"/>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759" name="Google Shape;759;p67"/>
          <p:cNvSpPr txBox="1"/>
          <p:nvPr>
            <p:ph type="title"/>
          </p:nvPr>
        </p:nvSpPr>
        <p:spPr>
          <a:xfrm>
            <a:off x="364732" y="787068"/>
            <a:ext cx="7529196" cy="145509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300"/>
              <a:buFont typeface="Geo"/>
              <a:buNone/>
            </a:pPr>
            <a:r>
              <a:rPr b="1" i="0" lang="en-US" sz="2300"/>
              <a:t>Write an algorithm to add and remove an element from the circular queue and compute the complexity of your algorithm.</a:t>
            </a:r>
            <a:endParaRPr sz="2300"/>
          </a:p>
        </p:txBody>
      </p:sp>
      <p:sp>
        <p:nvSpPr>
          <p:cNvPr id="760" name="Google Shape;760;p67"/>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761" name="Google Shape;761;p67"/>
          <p:cNvGrpSpPr/>
          <p:nvPr/>
        </p:nvGrpSpPr>
        <p:grpSpPr>
          <a:xfrm>
            <a:off x="525717" y="2585111"/>
            <a:ext cx="972241" cy="45718"/>
            <a:chOff x="4886325" y="3371754"/>
            <a:chExt cx="2418492" cy="113728"/>
          </a:xfrm>
        </p:grpSpPr>
        <p:sp>
          <p:nvSpPr>
            <p:cNvPr id="762" name="Google Shape;762;p67"/>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763" name="Google Shape;763;p67"/>
            <p:cNvGrpSpPr/>
            <p:nvPr/>
          </p:nvGrpSpPr>
          <p:grpSpPr>
            <a:xfrm>
              <a:off x="4886709" y="3371754"/>
              <a:ext cx="2418108" cy="113728"/>
              <a:chOff x="4886709" y="3371754"/>
              <a:chExt cx="2418108" cy="113728"/>
            </a:xfrm>
          </p:grpSpPr>
          <p:sp>
            <p:nvSpPr>
              <p:cNvPr id="764" name="Google Shape;764;p67"/>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65" name="Google Shape;765;p67"/>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66" name="Google Shape;766;p67"/>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67" name="Google Shape;767;p67"/>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768" name="Google Shape;768;p67"/>
          <p:cNvSpPr txBox="1"/>
          <p:nvPr>
            <p:ph idx="1" type="body"/>
          </p:nvPr>
        </p:nvSpPr>
        <p:spPr>
          <a:xfrm>
            <a:off x="364732" y="3030888"/>
            <a:ext cx="10780147" cy="3694717"/>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A </a:t>
            </a:r>
            <a:r>
              <a:rPr i="1" lang="en-US" sz="2200" u="sng"/>
              <a:t>circular queue is similar to a linear queue</a:t>
            </a:r>
            <a:r>
              <a:rPr lang="en-US" sz="2200"/>
              <a:t> as it is also based on the FIFO (First In First Out) principle except that the last position is connected to the first position in a circular queue that forms a circle. It is also known as a </a:t>
            </a:r>
            <a:r>
              <a:rPr b="1" i="1" lang="en-US" sz="2200"/>
              <a:t>Ring Buffer</a:t>
            </a:r>
            <a:r>
              <a:rPr lang="en-US" sz="2200"/>
              <a:t>.</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 circular queue solves the major limitation of the normal queue. In a normal queue, after a bit of insertion and deletion, there will be non-usable empty space.</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Here, indexes </a:t>
            </a:r>
            <a:r>
              <a:rPr b="1" lang="en-US" sz="2200"/>
              <a:t>0</a:t>
            </a:r>
            <a:r>
              <a:rPr lang="en-US" sz="2200"/>
              <a:t> and </a:t>
            </a:r>
            <a:r>
              <a:rPr b="1" lang="en-US" sz="2200"/>
              <a:t>1</a:t>
            </a:r>
            <a:r>
              <a:rPr lang="en-US" sz="2200"/>
              <a:t> can only be used after resetting the queue (deletion of all elements). This reduces the actual size of the queue.</a:t>
            </a:r>
            <a:endParaRPr/>
          </a:p>
          <a:p>
            <a:pPr indent="-203200" lvl="0" marL="342900" rtl="0" algn="l">
              <a:lnSpc>
                <a:spcPct val="110000"/>
              </a:lnSpc>
              <a:spcBef>
                <a:spcPts val="1000"/>
              </a:spcBef>
              <a:spcAft>
                <a:spcPts val="0"/>
              </a:spcAft>
              <a:buClr>
                <a:schemeClr val="dk1"/>
              </a:buClr>
              <a:buSzPts val="2200"/>
              <a:buFont typeface="Noto Sans Symbols"/>
              <a:buNone/>
            </a:pPr>
            <a:r>
              <a:t/>
            </a:r>
            <a:endParaRPr sz="2200"/>
          </a:p>
        </p:txBody>
      </p:sp>
      <p:pic>
        <p:nvPicPr>
          <p:cNvPr descr="Chart, sunburst chart&#10;&#10;Description automatically generated" id="769" name="Google Shape;769;p67"/>
          <p:cNvPicPr preferRelativeResize="0"/>
          <p:nvPr/>
        </p:nvPicPr>
        <p:blipFill rotWithShape="1">
          <a:blip r:embed="rId3">
            <a:alphaModFix/>
          </a:blip>
          <a:srcRect b="0" l="0" r="0" t="0"/>
          <a:stretch/>
        </p:blipFill>
        <p:spPr>
          <a:xfrm>
            <a:off x="8562439" y="65784"/>
            <a:ext cx="3256156" cy="2804282"/>
          </a:xfrm>
          <a:prstGeom prst="rect">
            <a:avLst/>
          </a:prstGeom>
          <a:noFill/>
          <a:ln>
            <a:noFill/>
          </a:ln>
        </p:spPr>
      </p:pic>
      <p:sp>
        <p:nvSpPr>
          <p:cNvPr id="770" name="Google Shape;770;p67"/>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771" name="Google Shape;771;p67"/>
          <p:cNvGrpSpPr/>
          <p:nvPr/>
        </p:nvGrpSpPr>
        <p:grpSpPr>
          <a:xfrm>
            <a:off x="10776050" y="5204025"/>
            <a:ext cx="886141" cy="802496"/>
            <a:chOff x="10948005" y="3272152"/>
            <a:chExt cx="868640" cy="786648"/>
          </a:xfrm>
        </p:grpSpPr>
        <p:sp>
          <p:nvSpPr>
            <p:cNvPr id="772" name="Google Shape;772;p67"/>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73" name="Google Shape;773;p67"/>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74" name="Google Shape;774;p67"/>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75" name="Google Shape;775;p67"/>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6" name="Google Shape;776;p67"/>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7" name="Google Shape;777;p67"/>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8" name="Google Shape;778;p67"/>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779" name="Google Shape;779;p6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83" name="Shape 783"/>
        <p:cNvGrpSpPr/>
        <p:nvPr/>
      </p:nvGrpSpPr>
      <p:grpSpPr>
        <a:xfrm>
          <a:off x="0" y="0"/>
          <a:ext cx="0" cy="0"/>
          <a:chOff x="0" y="0"/>
          <a:chExt cx="0" cy="0"/>
        </a:xfrm>
      </p:grpSpPr>
      <p:sp>
        <p:nvSpPr>
          <p:cNvPr id="784" name="Google Shape;784;p6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785" name="Google Shape;785;p68"/>
          <p:cNvSpPr txBox="1"/>
          <p:nvPr>
            <p:ph type="title"/>
          </p:nvPr>
        </p:nvSpPr>
        <p:spPr>
          <a:xfrm>
            <a:off x="364732" y="787068"/>
            <a:ext cx="10779171" cy="145509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Geo"/>
              <a:buNone/>
            </a:pPr>
            <a:r>
              <a:rPr b="1" i="0" lang="en-US" sz="2800"/>
              <a:t>Write an algorithm to add and remove an element from the circular queue and compute the complexity of your algorithm.</a:t>
            </a:r>
            <a:endParaRPr sz="2800"/>
          </a:p>
        </p:txBody>
      </p:sp>
      <p:sp>
        <p:nvSpPr>
          <p:cNvPr id="786" name="Google Shape;786;p68"/>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787" name="Google Shape;787;p68"/>
          <p:cNvGrpSpPr/>
          <p:nvPr/>
        </p:nvGrpSpPr>
        <p:grpSpPr>
          <a:xfrm>
            <a:off x="525717" y="2585111"/>
            <a:ext cx="972241" cy="45718"/>
            <a:chOff x="4886325" y="3371754"/>
            <a:chExt cx="2418492" cy="113728"/>
          </a:xfrm>
        </p:grpSpPr>
        <p:sp>
          <p:nvSpPr>
            <p:cNvPr id="788" name="Google Shape;788;p68"/>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789" name="Google Shape;789;p68"/>
            <p:cNvGrpSpPr/>
            <p:nvPr/>
          </p:nvGrpSpPr>
          <p:grpSpPr>
            <a:xfrm>
              <a:off x="4886709" y="3371754"/>
              <a:ext cx="2418108" cy="113728"/>
              <a:chOff x="4886709" y="3371754"/>
              <a:chExt cx="2418108" cy="113728"/>
            </a:xfrm>
          </p:grpSpPr>
          <p:sp>
            <p:nvSpPr>
              <p:cNvPr id="790" name="Google Shape;790;p68"/>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91" name="Google Shape;791;p68"/>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92" name="Google Shape;792;p68"/>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93" name="Google Shape;793;p68"/>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794" name="Google Shape;794;p68"/>
          <p:cNvSpPr txBox="1"/>
          <p:nvPr>
            <p:ph idx="1" type="body"/>
          </p:nvPr>
        </p:nvSpPr>
        <p:spPr>
          <a:xfrm>
            <a:off x="364732" y="2796427"/>
            <a:ext cx="10779558" cy="3929178"/>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A circular queue is similar to a linear queue as it is also based on the FIFO (First In First Out) principle except that the last position is connected to the first position in a circular queue that forms a circle. It is also known as a </a:t>
            </a:r>
            <a:r>
              <a:rPr b="1" i="1" lang="en-US" sz="2200"/>
              <a:t>Ring Buffer</a:t>
            </a:r>
            <a:r>
              <a:rPr lang="en-US" sz="2200"/>
              <a:t>.</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 circular queue solves the major limitation of the normal queue. In a normal queue, after a bit of insertion and deletion, there will be non-usable empty space.</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Here, indexes </a:t>
            </a:r>
            <a:r>
              <a:rPr b="1" lang="en-US" sz="2200"/>
              <a:t>0</a:t>
            </a:r>
            <a:r>
              <a:rPr lang="en-US" sz="2200"/>
              <a:t> and </a:t>
            </a:r>
            <a:r>
              <a:rPr b="1" lang="en-US" sz="2200"/>
              <a:t>1</a:t>
            </a:r>
            <a:r>
              <a:rPr lang="en-US" sz="2200"/>
              <a:t> can only be used after resetting the queue (deletion of all elements). This reduces the actual size of the queue.</a:t>
            </a:r>
            <a:endParaRPr/>
          </a:p>
          <a:p>
            <a:pPr indent="-203200" lvl="0" marL="342900" rtl="0" algn="l">
              <a:lnSpc>
                <a:spcPct val="110000"/>
              </a:lnSpc>
              <a:spcBef>
                <a:spcPts val="1000"/>
              </a:spcBef>
              <a:spcAft>
                <a:spcPts val="0"/>
              </a:spcAft>
              <a:buClr>
                <a:schemeClr val="dk1"/>
              </a:buClr>
              <a:buSzPts val="2200"/>
              <a:buFont typeface="Noto Sans Symbols"/>
              <a:buNone/>
            </a:pPr>
            <a:r>
              <a:t/>
            </a:r>
            <a:endParaRPr sz="2200"/>
          </a:p>
        </p:txBody>
      </p:sp>
      <p:sp>
        <p:nvSpPr>
          <p:cNvPr id="795" name="Google Shape;795;p68"/>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796" name="Google Shape;796;p68"/>
          <p:cNvGrpSpPr/>
          <p:nvPr/>
        </p:nvGrpSpPr>
        <p:grpSpPr>
          <a:xfrm>
            <a:off x="10776050" y="5204025"/>
            <a:ext cx="886141" cy="802496"/>
            <a:chOff x="10948005" y="3272152"/>
            <a:chExt cx="868640" cy="786648"/>
          </a:xfrm>
        </p:grpSpPr>
        <p:sp>
          <p:nvSpPr>
            <p:cNvPr id="797" name="Google Shape;797;p68"/>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98" name="Google Shape;798;p68"/>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99" name="Google Shape;799;p68"/>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00" name="Google Shape;800;p68"/>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1" name="Google Shape;801;p68"/>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2" name="Google Shape;802;p68"/>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3" name="Google Shape;803;p68"/>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804" name="Google Shape;804;p6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8" name="Shape 808"/>
        <p:cNvGrpSpPr/>
        <p:nvPr/>
      </p:nvGrpSpPr>
      <p:grpSpPr>
        <a:xfrm>
          <a:off x="0" y="0"/>
          <a:ext cx="0" cy="0"/>
          <a:chOff x="0" y="0"/>
          <a:chExt cx="0" cy="0"/>
        </a:xfrm>
      </p:grpSpPr>
      <p:sp>
        <p:nvSpPr>
          <p:cNvPr id="809" name="Google Shape;809;p6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10" name="Google Shape;810;p69"/>
          <p:cNvSpPr txBox="1"/>
          <p:nvPr>
            <p:ph type="title"/>
          </p:nvPr>
        </p:nvSpPr>
        <p:spPr>
          <a:xfrm>
            <a:off x="1292004" y="3149702"/>
            <a:ext cx="4421700" cy="454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b="1" i="0" lang="en-US"/>
              <a:t>Algorithm to insert an element in a circular queue</a:t>
            </a:r>
            <a:endParaRPr/>
          </a:p>
        </p:txBody>
      </p:sp>
      <p:sp>
        <p:nvSpPr>
          <p:cNvPr id="811" name="Google Shape;811;p69"/>
          <p:cNvSpPr/>
          <p:nvPr/>
        </p:nvSpPr>
        <p:spPr>
          <a:xfrm rot="10800000">
            <a:off x="-1" y="0"/>
            <a:ext cx="3976378" cy="127377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12" name="Google Shape;812;p6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grpSp>
        <p:nvGrpSpPr>
          <p:cNvPr id="813" name="Google Shape;813;p69"/>
          <p:cNvGrpSpPr/>
          <p:nvPr/>
        </p:nvGrpSpPr>
        <p:grpSpPr>
          <a:xfrm>
            <a:off x="5068561" y="597561"/>
            <a:ext cx="6449246" cy="5458319"/>
            <a:chOff x="0" y="14719"/>
            <a:chExt cx="6449246" cy="5458319"/>
          </a:xfrm>
        </p:grpSpPr>
        <p:sp>
          <p:nvSpPr>
            <p:cNvPr id="814" name="Google Shape;814;p69"/>
            <p:cNvSpPr/>
            <p:nvPr/>
          </p:nvSpPr>
          <p:spPr>
            <a:xfrm>
              <a:off x="0" y="14719"/>
              <a:ext cx="6449246" cy="1312739"/>
            </a:xfrm>
            <a:prstGeom prst="roundRect">
              <a:avLst>
                <a:gd fmla="val 16667" name="adj"/>
              </a:avLst>
            </a:prstGeom>
            <a:solidFill>
              <a:srgbClr val="CA14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9"/>
            <p:cNvSpPr txBox="1"/>
            <p:nvPr/>
          </p:nvSpPr>
          <p:spPr>
            <a:xfrm>
              <a:off x="64083" y="7880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b="1" lang="en-US" sz="2400">
                  <a:solidFill>
                    <a:schemeClr val="lt1"/>
                  </a:solidFill>
                  <a:latin typeface="Avenir"/>
                  <a:ea typeface="Avenir"/>
                  <a:cs typeface="Avenir"/>
                  <a:sym typeface="Avenir"/>
                </a:rPr>
                <a:t>The steps of enqueue operation are given below:</a:t>
              </a:r>
              <a:endParaRPr sz="2400">
                <a:solidFill>
                  <a:schemeClr val="lt1"/>
                </a:solidFill>
                <a:latin typeface="Avenir"/>
                <a:ea typeface="Avenir"/>
                <a:cs typeface="Avenir"/>
                <a:sym typeface="Avenir"/>
              </a:endParaRPr>
            </a:p>
          </p:txBody>
        </p:sp>
        <p:sp>
          <p:nvSpPr>
            <p:cNvPr id="816" name="Google Shape;816;p69"/>
            <p:cNvSpPr/>
            <p:nvPr/>
          </p:nvSpPr>
          <p:spPr>
            <a:xfrm>
              <a:off x="0" y="1396579"/>
              <a:ext cx="6449246" cy="1312739"/>
            </a:xfrm>
            <a:prstGeom prst="roundRect">
              <a:avLst>
                <a:gd fmla="val 16667" name="adj"/>
              </a:avLst>
            </a:prstGeom>
            <a:solidFill>
              <a:srgbClr val="B717D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9"/>
            <p:cNvSpPr txBox="1"/>
            <p:nvPr/>
          </p:nvSpPr>
          <p:spPr>
            <a:xfrm>
              <a:off x="64083" y="146066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First, we will check whether the Queue is full or not.</a:t>
              </a:r>
              <a:endParaRPr/>
            </a:p>
          </p:txBody>
        </p:sp>
        <p:sp>
          <p:nvSpPr>
            <p:cNvPr id="818" name="Google Shape;818;p69"/>
            <p:cNvSpPr/>
            <p:nvPr/>
          </p:nvSpPr>
          <p:spPr>
            <a:xfrm>
              <a:off x="0" y="2778439"/>
              <a:ext cx="6449246" cy="1312739"/>
            </a:xfrm>
            <a:prstGeom prst="roundRect">
              <a:avLst>
                <a:gd fmla="val 16667" name="adj"/>
              </a:avLst>
            </a:prstGeom>
            <a:solidFill>
              <a:srgbClr val="A31AE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9"/>
            <p:cNvSpPr txBox="1"/>
            <p:nvPr/>
          </p:nvSpPr>
          <p:spPr>
            <a:xfrm>
              <a:off x="64083" y="284252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Initially the front and rear are set to -1. When we insert the first element in a Queue, front and rear both are set to 0.</a:t>
              </a:r>
              <a:endParaRPr/>
            </a:p>
          </p:txBody>
        </p:sp>
        <p:sp>
          <p:nvSpPr>
            <p:cNvPr id="820" name="Google Shape;820;p69"/>
            <p:cNvSpPr/>
            <p:nvPr/>
          </p:nvSpPr>
          <p:spPr>
            <a:xfrm>
              <a:off x="0" y="4160299"/>
              <a:ext cx="6449246" cy="1312739"/>
            </a:xfrm>
            <a:prstGeom prst="roundRect">
              <a:avLst>
                <a:gd fmla="val 16667" name="adj"/>
              </a:avLst>
            </a:prstGeom>
            <a:solidFill>
              <a:srgbClr val="8D25E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9"/>
            <p:cNvSpPr txBox="1"/>
            <p:nvPr/>
          </p:nvSpPr>
          <p:spPr>
            <a:xfrm>
              <a:off x="64083" y="422438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When we insert a new element, the rear gets incremented, i.e., </a:t>
              </a:r>
              <a:r>
                <a:rPr b="1" i="1" lang="en-US" sz="2400">
                  <a:solidFill>
                    <a:schemeClr val="lt1"/>
                  </a:solidFill>
                  <a:latin typeface="Avenir"/>
                  <a:ea typeface="Avenir"/>
                  <a:cs typeface="Avenir"/>
                  <a:sym typeface="Avenir"/>
                </a:rPr>
                <a:t>rear=rear+1</a:t>
              </a:r>
              <a:r>
                <a:rPr lang="en-US" sz="2400">
                  <a:solidFill>
                    <a:schemeClr val="lt1"/>
                  </a:solidFill>
                  <a:latin typeface="Avenir"/>
                  <a:ea typeface="Avenir"/>
                  <a:cs typeface="Avenir"/>
                  <a:sym typeface="Avenir"/>
                </a:rPr>
                <a:t>.</a:t>
              </a: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25" name="Shape 825"/>
        <p:cNvGrpSpPr/>
        <p:nvPr/>
      </p:nvGrpSpPr>
      <p:grpSpPr>
        <a:xfrm>
          <a:off x="0" y="0"/>
          <a:ext cx="0" cy="0"/>
          <a:chOff x="0" y="0"/>
          <a:chExt cx="0" cy="0"/>
        </a:xfrm>
      </p:grpSpPr>
      <p:sp>
        <p:nvSpPr>
          <p:cNvPr id="826" name="Google Shape;826;p7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27" name="Google Shape;827;p70"/>
          <p:cNvSpPr txBox="1"/>
          <p:nvPr>
            <p:ph type="title"/>
          </p:nvPr>
        </p:nvSpPr>
        <p:spPr>
          <a:xfrm>
            <a:off x="430907" y="431307"/>
            <a:ext cx="10779300" cy="654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Geo"/>
              <a:buNone/>
            </a:pPr>
            <a:r>
              <a:rPr b="1" i="0" lang="en-US" sz="2800"/>
              <a:t>Algorithm to insert an element in a circular queue</a:t>
            </a:r>
            <a:endParaRPr/>
          </a:p>
        </p:txBody>
      </p:sp>
      <p:sp>
        <p:nvSpPr>
          <p:cNvPr id="828" name="Google Shape;828;p70"/>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29" name="Google Shape;829;p70"/>
          <p:cNvGrpSpPr/>
          <p:nvPr/>
        </p:nvGrpSpPr>
        <p:grpSpPr>
          <a:xfrm>
            <a:off x="525717" y="2585111"/>
            <a:ext cx="972241" cy="45718"/>
            <a:chOff x="4886325" y="3371754"/>
            <a:chExt cx="2418492" cy="113728"/>
          </a:xfrm>
        </p:grpSpPr>
        <p:sp>
          <p:nvSpPr>
            <p:cNvPr id="830" name="Google Shape;830;p70"/>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831" name="Google Shape;831;p70"/>
            <p:cNvGrpSpPr/>
            <p:nvPr/>
          </p:nvGrpSpPr>
          <p:grpSpPr>
            <a:xfrm>
              <a:off x="4886709" y="3371754"/>
              <a:ext cx="2418108" cy="113728"/>
              <a:chOff x="4886709" y="3371754"/>
              <a:chExt cx="2418108" cy="113728"/>
            </a:xfrm>
          </p:grpSpPr>
          <p:sp>
            <p:nvSpPr>
              <p:cNvPr id="832" name="Google Shape;832;p70"/>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33" name="Google Shape;833;p70"/>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34" name="Google Shape;834;p70"/>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35" name="Google Shape;835;p70"/>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pic>
        <p:nvPicPr>
          <p:cNvPr descr="Text&#10;&#10;Description automatically generated" id="836" name="Google Shape;836;p70"/>
          <p:cNvPicPr preferRelativeResize="0"/>
          <p:nvPr>
            <p:ph idx="1" type="body"/>
          </p:nvPr>
        </p:nvPicPr>
        <p:blipFill rotWithShape="1">
          <a:blip r:embed="rId3">
            <a:alphaModFix/>
          </a:blip>
          <a:srcRect b="1646" l="0" r="0" t="916"/>
          <a:stretch/>
        </p:blipFill>
        <p:spPr>
          <a:xfrm>
            <a:off x="2479403" y="1399862"/>
            <a:ext cx="7242867" cy="4601734"/>
          </a:xfrm>
          <a:prstGeom prst="rect">
            <a:avLst/>
          </a:prstGeom>
          <a:noFill/>
          <a:ln>
            <a:noFill/>
          </a:ln>
        </p:spPr>
      </p:pic>
      <p:sp>
        <p:nvSpPr>
          <p:cNvPr id="837" name="Google Shape;837;p70"/>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38" name="Google Shape;838;p70"/>
          <p:cNvGrpSpPr/>
          <p:nvPr/>
        </p:nvGrpSpPr>
        <p:grpSpPr>
          <a:xfrm>
            <a:off x="10776050" y="5204025"/>
            <a:ext cx="886141" cy="802496"/>
            <a:chOff x="10948005" y="3272152"/>
            <a:chExt cx="868640" cy="786648"/>
          </a:xfrm>
        </p:grpSpPr>
        <p:sp>
          <p:nvSpPr>
            <p:cNvPr id="839" name="Google Shape;839;p70"/>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40" name="Google Shape;840;p70"/>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41" name="Google Shape;841;p70"/>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42" name="Google Shape;842;p70"/>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3" name="Google Shape;843;p70"/>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4" name="Google Shape;844;p70"/>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5" name="Google Shape;845;p70"/>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846" name="Google Shape;846;p7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0" name="Shape 850"/>
        <p:cNvGrpSpPr/>
        <p:nvPr/>
      </p:nvGrpSpPr>
      <p:grpSpPr>
        <a:xfrm>
          <a:off x="0" y="0"/>
          <a:ext cx="0" cy="0"/>
          <a:chOff x="0" y="0"/>
          <a:chExt cx="0" cy="0"/>
        </a:xfrm>
      </p:grpSpPr>
      <p:sp>
        <p:nvSpPr>
          <p:cNvPr id="851" name="Google Shape;851;p7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52" name="Google Shape;852;p71"/>
          <p:cNvSpPr txBox="1"/>
          <p:nvPr>
            <p:ph type="title"/>
          </p:nvPr>
        </p:nvSpPr>
        <p:spPr>
          <a:xfrm>
            <a:off x="646829" y="1528527"/>
            <a:ext cx="4070039" cy="453230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b="1" i="0" lang="en-US"/>
              <a:t>Algorithm to remove an element in a circular queue</a:t>
            </a:r>
            <a:endParaRPr/>
          </a:p>
        </p:txBody>
      </p:sp>
      <p:sp>
        <p:nvSpPr>
          <p:cNvPr id="853" name="Google Shape;853;p71"/>
          <p:cNvSpPr/>
          <p:nvPr/>
        </p:nvSpPr>
        <p:spPr>
          <a:xfrm rot="10800000">
            <a:off x="-1" y="0"/>
            <a:ext cx="3976378" cy="127377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54" name="Google Shape;854;p7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grpSp>
        <p:nvGrpSpPr>
          <p:cNvPr id="855" name="Google Shape;855;p71"/>
          <p:cNvGrpSpPr/>
          <p:nvPr/>
        </p:nvGrpSpPr>
        <p:grpSpPr>
          <a:xfrm>
            <a:off x="5068561" y="597561"/>
            <a:ext cx="6449246" cy="5458319"/>
            <a:chOff x="0" y="14719"/>
            <a:chExt cx="6449246" cy="5458319"/>
          </a:xfrm>
        </p:grpSpPr>
        <p:sp>
          <p:nvSpPr>
            <p:cNvPr id="856" name="Google Shape;856;p71"/>
            <p:cNvSpPr/>
            <p:nvPr/>
          </p:nvSpPr>
          <p:spPr>
            <a:xfrm>
              <a:off x="0" y="14719"/>
              <a:ext cx="6449246" cy="1312739"/>
            </a:xfrm>
            <a:prstGeom prst="roundRect">
              <a:avLst>
                <a:gd fmla="val 16667" name="adj"/>
              </a:avLst>
            </a:prstGeom>
            <a:solidFill>
              <a:srgbClr val="CA14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1"/>
            <p:cNvSpPr txBox="1"/>
            <p:nvPr/>
          </p:nvSpPr>
          <p:spPr>
            <a:xfrm>
              <a:off x="64083" y="7880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The steps of dequeue operation are given below:</a:t>
              </a:r>
              <a:endParaRPr/>
            </a:p>
          </p:txBody>
        </p:sp>
        <p:sp>
          <p:nvSpPr>
            <p:cNvPr id="858" name="Google Shape;858;p71"/>
            <p:cNvSpPr/>
            <p:nvPr/>
          </p:nvSpPr>
          <p:spPr>
            <a:xfrm>
              <a:off x="0" y="1396579"/>
              <a:ext cx="6449246" cy="1312739"/>
            </a:xfrm>
            <a:prstGeom prst="roundRect">
              <a:avLst>
                <a:gd fmla="val 16667" name="adj"/>
              </a:avLst>
            </a:prstGeom>
            <a:solidFill>
              <a:srgbClr val="B717D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1"/>
            <p:cNvSpPr txBox="1"/>
            <p:nvPr/>
          </p:nvSpPr>
          <p:spPr>
            <a:xfrm>
              <a:off x="64083" y="146066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First, we check whether the Queue is empty or not. If the queue is empty, we cannot perform the dequeue operation.</a:t>
              </a:r>
              <a:endParaRPr/>
            </a:p>
          </p:txBody>
        </p:sp>
        <p:sp>
          <p:nvSpPr>
            <p:cNvPr id="860" name="Google Shape;860;p71"/>
            <p:cNvSpPr/>
            <p:nvPr/>
          </p:nvSpPr>
          <p:spPr>
            <a:xfrm>
              <a:off x="0" y="2778439"/>
              <a:ext cx="6449246" cy="1312739"/>
            </a:xfrm>
            <a:prstGeom prst="roundRect">
              <a:avLst>
                <a:gd fmla="val 16667" name="adj"/>
              </a:avLst>
            </a:prstGeom>
            <a:solidFill>
              <a:srgbClr val="A31AE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1"/>
            <p:cNvSpPr txBox="1"/>
            <p:nvPr/>
          </p:nvSpPr>
          <p:spPr>
            <a:xfrm>
              <a:off x="64083" y="284252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When the element is deleted, the value of front gets decremented by 1.</a:t>
              </a:r>
              <a:endParaRPr/>
            </a:p>
          </p:txBody>
        </p:sp>
        <p:sp>
          <p:nvSpPr>
            <p:cNvPr id="862" name="Google Shape;862;p71"/>
            <p:cNvSpPr/>
            <p:nvPr/>
          </p:nvSpPr>
          <p:spPr>
            <a:xfrm>
              <a:off x="0" y="4160299"/>
              <a:ext cx="6449246" cy="1312739"/>
            </a:xfrm>
            <a:prstGeom prst="roundRect">
              <a:avLst>
                <a:gd fmla="val 16667" name="adj"/>
              </a:avLst>
            </a:prstGeom>
            <a:solidFill>
              <a:srgbClr val="8D25E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1"/>
            <p:cNvSpPr txBox="1"/>
            <p:nvPr/>
          </p:nvSpPr>
          <p:spPr>
            <a:xfrm>
              <a:off x="64083" y="422438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If there is only one element left which is to be deleted, then the front and rear are reset to -1.</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27" name="Google Shape;227;p18"/>
          <p:cNvSpPr txBox="1"/>
          <p:nvPr>
            <p:ph idx="1" type="body"/>
          </p:nvPr>
        </p:nvSpPr>
        <p:spPr>
          <a:xfrm>
            <a:off x="525717" y="2551420"/>
            <a:ext cx="11042665" cy="37487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lang="en-US" sz="2400"/>
              <a:t>The idea behind ADTs is </a:t>
            </a:r>
            <a:r>
              <a:rPr b="1" i="1" lang="en-US" sz="2400"/>
              <a:t>to separate the logical view </a:t>
            </a:r>
            <a:r>
              <a:rPr lang="en-US" sz="2400"/>
              <a:t>of a data structure from its implementation details. </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This separation </a:t>
            </a:r>
            <a:r>
              <a:rPr b="1" i="1" lang="en-US" sz="2400">
                <a:solidFill>
                  <a:srgbClr val="000000"/>
                </a:solidFill>
              </a:rPr>
              <a:t>allows </a:t>
            </a:r>
            <a:r>
              <a:rPr lang="en-US" sz="2400"/>
              <a:t>programmers to focus on the </a:t>
            </a:r>
            <a:r>
              <a:rPr i="1" lang="en-US" sz="2400"/>
              <a:t>functionality and behavior of the data structure without worrying about the specific implementation. </a:t>
            </a:r>
            <a:endParaRPr i="1"/>
          </a:p>
          <a:p>
            <a:pPr indent="-342900" lvl="0" marL="342900" rtl="0" algn="l">
              <a:lnSpc>
                <a:spcPct val="110000"/>
              </a:lnSpc>
              <a:spcBef>
                <a:spcPts val="1000"/>
              </a:spcBef>
              <a:spcAft>
                <a:spcPts val="0"/>
              </a:spcAft>
              <a:buClr>
                <a:schemeClr val="dk1"/>
              </a:buClr>
              <a:buSzPts val="2400"/>
              <a:buFont typeface="Noto Sans Symbols"/>
              <a:buChar char="▪"/>
            </a:pPr>
            <a:r>
              <a:rPr lang="en-US" sz="2400"/>
              <a:t>As a result, ADTs provide a way to </a:t>
            </a:r>
            <a:r>
              <a:rPr b="1" i="1" lang="en-US" sz="2400"/>
              <a:t>abstract away </a:t>
            </a:r>
            <a:r>
              <a:rPr lang="en-US" sz="2400"/>
              <a:t>the underlying complexities of data structures and promote modularity and code reusability.</a:t>
            </a:r>
            <a:endParaRPr/>
          </a:p>
        </p:txBody>
      </p:sp>
      <p:sp>
        <p:nvSpPr>
          <p:cNvPr id="228" name="Google Shape;228;p1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67" name="Shape 867"/>
        <p:cNvGrpSpPr/>
        <p:nvPr/>
      </p:nvGrpSpPr>
      <p:grpSpPr>
        <a:xfrm>
          <a:off x="0" y="0"/>
          <a:ext cx="0" cy="0"/>
          <a:chOff x="0" y="0"/>
          <a:chExt cx="0" cy="0"/>
        </a:xfrm>
      </p:grpSpPr>
      <p:sp>
        <p:nvSpPr>
          <p:cNvPr id="868" name="Google Shape;868;p72"/>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69" name="Google Shape;869;p72"/>
          <p:cNvSpPr txBox="1"/>
          <p:nvPr>
            <p:ph type="title"/>
          </p:nvPr>
        </p:nvSpPr>
        <p:spPr>
          <a:xfrm>
            <a:off x="364732" y="445145"/>
            <a:ext cx="10779171" cy="54655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Geo"/>
              <a:buNone/>
            </a:pPr>
            <a:r>
              <a:rPr b="1" i="0" lang="en-US" sz="2800"/>
              <a:t>Algorithm to remove an element in a circular queue</a:t>
            </a:r>
            <a:endParaRPr/>
          </a:p>
        </p:txBody>
      </p:sp>
      <p:sp>
        <p:nvSpPr>
          <p:cNvPr id="870" name="Google Shape;870;p72"/>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71" name="Google Shape;871;p72"/>
          <p:cNvGrpSpPr/>
          <p:nvPr/>
        </p:nvGrpSpPr>
        <p:grpSpPr>
          <a:xfrm>
            <a:off x="525717" y="2585111"/>
            <a:ext cx="972241" cy="45718"/>
            <a:chOff x="4886325" y="3371754"/>
            <a:chExt cx="2418492" cy="113728"/>
          </a:xfrm>
        </p:grpSpPr>
        <p:sp>
          <p:nvSpPr>
            <p:cNvPr id="872" name="Google Shape;872;p72"/>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873" name="Google Shape;873;p72"/>
            <p:cNvGrpSpPr/>
            <p:nvPr/>
          </p:nvGrpSpPr>
          <p:grpSpPr>
            <a:xfrm>
              <a:off x="4886709" y="3371754"/>
              <a:ext cx="2418108" cy="113728"/>
              <a:chOff x="4886709" y="3371754"/>
              <a:chExt cx="2418108" cy="113728"/>
            </a:xfrm>
          </p:grpSpPr>
          <p:sp>
            <p:nvSpPr>
              <p:cNvPr id="874" name="Google Shape;874;p72"/>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75" name="Google Shape;875;p72"/>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76" name="Google Shape;876;p72"/>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77" name="Google Shape;877;p72"/>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878" name="Google Shape;878;p72"/>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79" name="Google Shape;879;p72"/>
          <p:cNvGrpSpPr/>
          <p:nvPr/>
        </p:nvGrpSpPr>
        <p:grpSpPr>
          <a:xfrm>
            <a:off x="10776050" y="5204025"/>
            <a:ext cx="886141" cy="802496"/>
            <a:chOff x="10948005" y="3272152"/>
            <a:chExt cx="868640" cy="786648"/>
          </a:xfrm>
        </p:grpSpPr>
        <p:sp>
          <p:nvSpPr>
            <p:cNvPr id="880" name="Google Shape;880;p72"/>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81" name="Google Shape;881;p72"/>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82" name="Google Shape;882;p72"/>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83" name="Google Shape;883;p72"/>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4" name="Google Shape;884;p72"/>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5" name="Google Shape;885;p72"/>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6" name="Google Shape;886;p72"/>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887" name="Google Shape;887;p7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pic>
        <p:nvPicPr>
          <p:cNvPr id="888" name="Google Shape;888;p72"/>
          <p:cNvPicPr preferRelativeResize="0"/>
          <p:nvPr>
            <p:ph idx="1" type="body"/>
          </p:nvPr>
        </p:nvPicPr>
        <p:blipFill rotWithShape="1">
          <a:blip r:embed="rId3">
            <a:alphaModFix/>
          </a:blip>
          <a:srcRect b="0" l="0" r="0" t="0"/>
          <a:stretch/>
        </p:blipFill>
        <p:spPr>
          <a:xfrm>
            <a:off x="3290891" y="1899707"/>
            <a:ext cx="5691600" cy="5063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73"/>
          <p:cNvSpPr txBox="1"/>
          <p:nvPr>
            <p:ph idx="1" type="body"/>
          </p:nvPr>
        </p:nvSpPr>
        <p:spPr>
          <a:xfrm>
            <a:off x="525717" y="2521885"/>
            <a:ext cx="11344496" cy="3549045"/>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rPr b="1" lang="en-US" sz="2800"/>
              <a:t>Q1. Briefly Explain the Stack data structure. Write an algorithm to add and remove an element from the stack and compute the complexity of your algorithm.</a:t>
            </a:r>
            <a:endParaRPr/>
          </a:p>
        </p:txBody>
      </p:sp>
      <p:sp>
        <p:nvSpPr>
          <p:cNvPr id="894" name="Google Shape;894;p7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74"/>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Stack Data Structure</a:t>
            </a:r>
            <a:endParaRPr/>
          </a:p>
        </p:txBody>
      </p:sp>
      <p:sp>
        <p:nvSpPr>
          <p:cNvPr id="900" name="Google Shape;900;p74"/>
          <p:cNvSpPr txBox="1"/>
          <p:nvPr>
            <p:ph idx="1" type="body"/>
          </p:nvPr>
        </p:nvSpPr>
        <p:spPr>
          <a:xfrm>
            <a:off x="525717" y="2521885"/>
            <a:ext cx="11179243" cy="3907093"/>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2400"/>
              <a:buFont typeface="Noto Sans Symbols"/>
              <a:buChar char="▪"/>
            </a:pPr>
            <a:r>
              <a:rPr lang="en-US" sz="2400"/>
              <a:t>Stack is a linear data structure which follows a particular order in which the operations are performed. The order may be LIFO(Last In First Out) or FILO(First In Last Out).</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Stack operations may involve initializing the stack, using it and then de-initializing it. Apart from these basic stuffs, a stack is used for the following two primary operations</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push()</a:t>
            </a:r>
            <a:r>
              <a:rPr lang="en-US" sz="2400"/>
              <a:t> − Pushing (storing) an element on the stack.</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pop()</a:t>
            </a:r>
            <a:r>
              <a:rPr lang="en-US" sz="2400"/>
              <a:t> − Removing (accessing) an element from the stack.</a:t>
            </a:r>
            <a:endParaRPr/>
          </a:p>
          <a:p>
            <a:pPr indent="-190500" lvl="0" marL="342900" rtl="0" algn="l">
              <a:lnSpc>
                <a:spcPct val="110000"/>
              </a:lnSpc>
              <a:spcBef>
                <a:spcPts val="1000"/>
              </a:spcBef>
              <a:spcAft>
                <a:spcPts val="0"/>
              </a:spcAft>
              <a:buClr>
                <a:schemeClr val="dk1"/>
              </a:buClr>
              <a:buSzPts val="2400"/>
              <a:buFont typeface="Noto Sans Symbols"/>
              <a:buNone/>
            </a:pPr>
            <a:r>
              <a:t/>
            </a:r>
            <a:endParaRPr sz="2400"/>
          </a:p>
        </p:txBody>
      </p:sp>
      <p:sp>
        <p:nvSpPr>
          <p:cNvPr id="901" name="Google Shape;901;p7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75"/>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Stack Data Structure</a:t>
            </a:r>
            <a:endParaRPr/>
          </a:p>
        </p:txBody>
      </p:sp>
      <p:pic>
        <p:nvPicPr>
          <p:cNvPr id="907" name="Google Shape;907;p75"/>
          <p:cNvPicPr preferRelativeResize="0"/>
          <p:nvPr>
            <p:ph idx="1" type="body"/>
          </p:nvPr>
        </p:nvPicPr>
        <p:blipFill rotWithShape="1">
          <a:blip r:embed="rId3">
            <a:alphaModFix/>
          </a:blip>
          <a:srcRect b="0" l="0" r="0" t="0"/>
          <a:stretch/>
        </p:blipFill>
        <p:spPr>
          <a:xfrm>
            <a:off x="3394402" y="2722200"/>
            <a:ext cx="5276620" cy="3644173"/>
          </a:xfrm>
          <a:prstGeom prst="rect">
            <a:avLst/>
          </a:prstGeom>
          <a:noFill/>
          <a:ln>
            <a:noFill/>
          </a:ln>
        </p:spPr>
      </p:pic>
      <p:sp>
        <p:nvSpPr>
          <p:cNvPr id="908" name="Google Shape;908;p7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12" name="Shape 912"/>
        <p:cNvGrpSpPr/>
        <p:nvPr/>
      </p:nvGrpSpPr>
      <p:grpSpPr>
        <a:xfrm>
          <a:off x="0" y="0"/>
          <a:ext cx="0" cy="0"/>
          <a:chOff x="0" y="0"/>
          <a:chExt cx="0" cy="0"/>
        </a:xfrm>
      </p:grpSpPr>
      <p:sp>
        <p:nvSpPr>
          <p:cNvPr id="913" name="Google Shape;913;p76"/>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914" name="Google Shape;914;p76"/>
          <p:cNvSpPr txBox="1"/>
          <p:nvPr>
            <p:ph type="title"/>
          </p:nvPr>
        </p:nvSpPr>
        <p:spPr>
          <a:xfrm>
            <a:off x="525717" y="787068"/>
            <a:ext cx="5073955" cy="14550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Stack Data Structure</a:t>
            </a:r>
            <a:endParaRPr/>
          </a:p>
        </p:txBody>
      </p:sp>
      <p:sp>
        <p:nvSpPr>
          <p:cNvPr id="915" name="Google Shape;915;p76"/>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16" name="Google Shape;916;p76"/>
          <p:cNvGrpSpPr/>
          <p:nvPr/>
        </p:nvGrpSpPr>
        <p:grpSpPr>
          <a:xfrm>
            <a:off x="525717" y="2585111"/>
            <a:ext cx="972241" cy="45718"/>
            <a:chOff x="4886325" y="3371754"/>
            <a:chExt cx="2418492" cy="113728"/>
          </a:xfrm>
        </p:grpSpPr>
        <p:sp>
          <p:nvSpPr>
            <p:cNvPr id="917" name="Google Shape;917;p76"/>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918" name="Google Shape;918;p76"/>
            <p:cNvGrpSpPr/>
            <p:nvPr/>
          </p:nvGrpSpPr>
          <p:grpSpPr>
            <a:xfrm>
              <a:off x="4886709" y="3371754"/>
              <a:ext cx="2418108" cy="113728"/>
              <a:chOff x="4886709" y="3371754"/>
              <a:chExt cx="2418108" cy="113728"/>
            </a:xfrm>
          </p:grpSpPr>
          <p:sp>
            <p:nvSpPr>
              <p:cNvPr id="919" name="Google Shape;919;p76"/>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20" name="Google Shape;920;p76"/>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21" name="Google Shape;921;p76"/>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22" name="Google Shape;922;p76"/>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923" name="Google Shape;923;p76"/>
          <p:cNvSpPr txBox="1"/>
          <p:nvPr>
            <p:ph idx="1" type="body"/>
          </p:nvPr>
        </p:nvSpPr>
        <p:spPr>
          <a:xfrm>
            <a:off x="525717" y="2620582"/>
            <a:ext cx="5516048" cy="4098419"/>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200"/>
              <a:buFont typeface="Noto Sans Symbols"/>
              <a:buChar char="▪"/>
            </a:pPr>
            <a:r>
              <a:rPr b="1" lang="en-US" sz="2200"/>
              <a:t>Step 1</a:t>
            </a:r>
            <a:r>
              <a:rPr lang="en-US" sz="2200"/>
              <a:t> − Checks if the stack is full.</a:t>
            </a:r>
            <a:endParaRPr/>
          </a:p>
          <a:p>
            <a:pPr indent="-342900" lvl="0" marL="342900" rtl="0" algn="l">
              <a:lnSpc>
                <a:spcPct val="100000"/>
              </a:lnSpc>
              <a:spcBef>
                <a:spcPts val="1000"/>
              </a:spcBef>
              <a:spcAft>
                <a:spcPts val="0"/>
              </a:spcAft>
              <a:buClr>
                <a:schemeClr val="dk1"/>
              </a:buClr>
              <a:buSzPts val="2200"/>
              <a:buFont typeface="Noto Sans Symbols"/>
              <a:buChar char="▪"/>
            </a:pPr>
            <a:r>
              <a:rPr b="1" lang="en-US" sz="2200"/>
              <a:t>Step 2</a:t>
            </a:r>
            <a:r>
              <a:rPr lang="en-US" sz="2200"/>
              <a:t> − If the stack is full, produces an error and exit.</a:t>
            </a:r>
            <a:endParaRPr/>
          </a:p>
          <a:p>
            <a:pPr indent="-342900" lvl="0" marL="342900" rtl="0" algn="l">
              <a:lnSpc>
                <a:spcPct val="100000"/>
              </a:lnSpc>
              <a:spcBef>
                <a:spcPts val="1000"/>
              </a:spcBef>
              <a:spcAft>
                <a:spcPts val="0"/>
              </a:spcAft>
              <a:buClr>
                <a:schemeClr val="dk1"/>
              </a:buClr>
              <a:buSzPts val="2200"/>
              <a:buFont typeface="Noto Sans Symbols"/>
              <a:buChar char="▪"/>
            </a:pPr>
            <a:r>
              <a:rPr b="1" lang="en-US" sz="2200"/>
              <a:t>Step 3</a:t>
            </a:r>
            <a:r>
              <a:rPr lang="en-US" sz="2200"/>
              <a:t> − If the stack is not full, increments </a:t>
            </a:r>
            <a:r>
              <a:rPr b="1" lang="en-US" sz="2200"/>
              <a:t>top</a:t>
            </a:r>
            <a:r>
              <a:rPr lang="en-US" sz="2200"/>
              <a:t> to point next empty space.</a:t>
            </a:r>
            <a:endParaRPr/>
          </a:p>
          <a:p>
            <a:pPr indent="-342900" lvl="0" marL="342900" rtl="0" algn="l">
              <a:lnSpc>
                <a:spcPct val="100000"/>
              </a:lnSpc>
              <a:spcBef>
                <a:spcPts val="1000"/>
              </a:spcBef>
              <a:spcAft>
                <a:spcPts val="0"/>
              </a:spcAft>
              <a:buClr>
                <a:schemeClr val="dk1"/>
              </a:buClr>
              <a:buSzPts val="2200"/>
              <a:buFont typeface="Noto Sans Symbols"/>
              <a:buChar char="▪"/>
            </a:pPr>
            <a:r>
              <a:rPr b="1" lang="en-US" sz="2200"/>
              <a:t>Step 4</a:t>
            </a:r>
            <a:r>
              <a:rPr lang="en-US" sz="2200"/>
              <a:t> − Adds data element to the stack location, where top is pointing.</a:t>
            </a:r>
            <a:endParaRPr sz="2200"/>
          </a:p>
          <a:p>
            <a:pPr indent="-342900" lvl="0" marL="342900" rtl="0" algn="l">
              <a:lnSpc>
                <a:spcPct val="100000"/>
              </a:lnSpc>
              <a:spcBef>
                <a:spcPts val="1000"/>
              </a:spcBef>
              <a:spcAft>
                <a:spcPts val="0"/>
              </a:spcAft>
              <a:buClr>
                <a:schemeClr val="dk1"/>
              </a:buClr>
              <a:buSzPts val="2200"/>
              <a:buFont typeface="Noto Sans Symbols"/>
              <a:buChar char="▪"/>
            </a:pPr>
            <a:r>
              <a:rPr b="1" lang="en-US" sz="2200"/>
              <a:t>Step 5</a:t>
            </a:r>
            <a:r>
              <a:rPr lang="en-US" sz="2200"/>
              <a:t> − Returns success.</a:t>
            </a:r>
            <a:endParaRPr/>
          </a:p>
          <a:p>
            <a:pPr indent="0" lvl="0" marL="0" rtl="0" algn="l">
              <a:lnSpc>
                <a:spcPct val="100000"/>
              </a:lnSpc>
              <a:spcBef>
                <a:spcPts val="1000"/>
              </a:spcBef>
              <a:spcAft>
                <a:spcPts val="0"/>
              </a:spcAft>
              <a:buClr>
                <a:schemeClr val="dk1"/>
              </a:buClr>
              <a:buSzPts val="2200"/>
              <a:buNone/>
            </a:pPr>
            <a:r>
              <a:t/>
            </a:r>
            <a:endParaRPr sz="2200"/>
          </a:p>
        </p:txBody>
      </p:sp>
      <p:pic>
        <p:nvPicPr>
          <p:cNvPr descr="Text&#10;&#10;Description automatically generated" id="924" name="Google Shape;924;p76"/>
          <p:cNvPicPr preferRelativeResize="0"/>
          <p:nvPr/>
        </p:nvPicPr>
        <p:blipFill rotWithShape="1">
          <a:blip r:embed="rId3">
            <a:alphaModFix/>
          </a:blip>
          <a:srcRect b="0" l="0" r="0" t="0"/>
          <a:stretch/>
        </p:blipFill>
        <p:spPr>
          <a:xfrm>
            <a:off x="6154118" y="1087303"/>
            <a:ext cx="6025112" cy="4260280"/>
          </a:xfrm>
          <a:prstGeom prst="rect">
            <a:avLst/>
          </a:prstGeom>
          <a:noFill/>
          <a:ln>
            <a:noFill/>
          </a:ln>
        </p:spPr>
      </p:pic>
      <p:sp>
        <p:nvSpPr>
          <p:cNvPr id="925" name="Google Shape;925;p76"/>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26" name="Google Shape;926;p76"/>
          <p:cNvGrpSpPr/>
          <p:nvPr/>
        </p:nvGrpSpPr>
        <p:grpSpPr>
          <a:xfrm>
            <a:off x="10776050" y="5204025"/>
            <a:ext cx="886141" cy="802496"/>
            <a:chOff x="10948005" y="3272152"/>
            <a:chExt cx="868640" cy="786648"/>
          </a:xfrm>
        </p:grpSpPr>
        <p:sp>
          <p:nvSpPr>
            <p:cNvPr id="927" name="Google Shape;927;p76"/>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28" name="Google Shape;928;p76"/>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29" name="Google Shape;929;p76"/>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30" name="Google Shape;930;p76"/>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1" name="Google Shape;931;p76"/>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2" name="Google Shape;932;p76"/>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3" name="Google Shape;933;p76"/>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934" name="Google Shape;934;p7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38" name="Shape 938"/>
        <p:cNvGrpSpPr/>
        <p:nvPr/>
      </p:nvGrpSpPr>
      <p:grpSpPr>
        <a:xfrm>
          <a:off x="0" y="0"/>
          <a:ext cx="0" cy="0"/>
          <a:chOff x="0" y="0"/>
          <a:chExt cx="0" cy="0"/>
        </a:xfrm>
      </p:grpSpPr>
      <p:sp>
        <p:nvSpPr>
          <p:cNvPr id="939" name="Google Shape;939;p77"/>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940" name="Google Shape;940;p77"/>
          <p:cNvSpPr txBox="1"/>
          <p:nvPr>
            <p:ph type="title"/>
          </p:nvPr>
        </p:nvSpPr>
        <p:spPr>
          <a:xfrm>
            <a:off x="525717" y="787068"/>
            <a:ext cx="4663649" cy="14550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Stack Data Structure</a:t>
            </a:r>
            <a:endParaRPr/>
          </a:p>
        </p:txBody>
      </p:sp>
      <p:sp>
        <p:nvSpPr>
          <p:cNvPr id="941" name="Google Shape;941;p77"/>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42" name="Google Shape;942;p77"/>
          <p:cNvGrpSpPr/>
          <p:nvPr/>
        </p:nvGrpSpPr>
        <p:grpSpPr>
          <a:xfrm>
            <a:off x="525717" y="2585111"/>
            <a:ext cx="972241" cy="45718"/>
            <a:chOff x="4886325" y="3371754"/>
            <a:chExt cx="2418492" cy="113728"/>
          </a:xfrm>
        </p:grpSpPr>
        <p:sp>
          <p:nvSpPr>
            <p:cNvPr id="943" name="Google Shape;943;p77"/>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944" name="Google Shape;944;p77"/>
            <p:cNvGrpSpPr/>
            <p:nvPr/>
          </p:nvGrpSpPr>
          <p:grpSpPr>
            <a:xfrm>
              <a:off x="4886709" y="3371754"/>
              <a:ext cx="2418108" cy="113728"/>
              <a:chOff x="4886709" y="3371754"/>
              <a:chExt cx="2418108" cy="113728"/>
            </a:xfrm>
          </p:grpSpPr>
          <p:sp>
            <p:nvSpPr>
              <p:cNvPr id="945" name="Google Shape;945;p77"/>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46" name="Google Shape;946;p77"/>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47" name="Google Shape;947;p77"/>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48" name="Google Shape;948;p77"/>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949" name="Google Shape;949;p77"/>
          <p:cNvSpPr txBox="1"/>
          <p:nvPr>
            <p:ph idx="1" type="body"/>
          </p:nvPr>
        </p:nvSpPr>
        <p:spPr>
          <a:xfrm>
            <a:off x="-85211" y="2482327"/>
            <a:ext cx="5372100" cy="37467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Noto Sans Symbols"/>
              <a:buChar char="▪"/>
            </a:pPr>
            <a:r>
              <a:rPr b="1" lang="en-US"/>
              <a:t>Step 1</a:t>
            </a:r>
            <a:r>
              <a:rPr lang="en-US"/>
              <a:t> − Checks if the stack is empty.</a:t>
            </a:r>
            <a:endParaRPr/>
          </a:p>
          <a:p>
            <a:pPr indent="-342900" lvl="0" marL="342900" rtl="0" algn="l">
              <a:lnSpc>
                <a:spcPct val="100000"/>
              </a:lnSpc>
              <a:spcBef>
                <a:spcPts val="1000"/>
              </a:spcBef>
              <a:spcAft>
                <a:spcPts val="0"/>
              </a:spcAft>
              <a:buClr>
                <a:schemeClr val="dk1"/>
              </a:buClr>
              <a:buSzPts val="2000"/>
              <a:buFont typeface="Noto Sans Symbols"/>
              <a:buChar char="▪"/>
            </a:pPr>
            <a:r>
              <a:rPr b="1" lang="en-US"/>
              <a:t>Step 2</a:t>
            </a:r>
            <a:r>
              <a:rPr lang="en-US"/>
              <a:t> − If the stack is empty, produces an error and exit.</a:t>
            </a:r>
            <a:endParaRPr/>
          </a:p>
          <a:p>
            <a:pPr indent="-342900" lvl="0" marL="342900" rtl="0" algn="l">
              <a:lnSpc>
                <a:spcPct val="100000"/>
              </a:lnSpc>
              <a:spcBef>
                <a:spcPts val="1000"/>
              </a:spcBef>
              <a:spcAft>
                <a:spcPts val="0"/>
              </a:spcAft>
              <a:buClr>
                <a:schemeClr val="dk1"/>
              </a:buClr>
              <a:buSzPts val="2000"/>
              <a:buFont typeface="Noto Sans Symbols"/>
              <a:buChar char="▪"/>
            </a:pPr>
            <a:r>
              <a:rPr b="1" lang="en-US"/>
              <a:t>Step 3</a:t>
            </a:r>
            <a:r>
              <a:rPr lang="en-US"/>
              <a:t> − If the stack is not empty, accesses the data element at which </a:t>
            </a:r>
            <a:r>
              <a:rPr b="1" lang="en-US"/>
              <a:t>top</a:t>
            </a:r>
            <a:r>
              <a:rPr lang="en-US"/>
              <a:t> is pointing.</a:t>
            </a:r>
            <a:endParaRPr/>
          </a:p>
          <a:p>
            <a:pPr indent="-342900" lvl="0" marL="342900" rtl="0" algn="l">
              <a:lnSpc>
                <a:spcPct val="100000"/>
              </a:lnSpc>
              <a:spcBef>
                <a:spcPts val="1000"/>
              </a:spcBef>
              <a:spcAft>
                <a:spcPts val="0"/>
              </a:spcAft>
              <a:buClr>
                <a:schemeClr val="dk1"/>
              </a:buClr>
              <a:buSzPts val="2000"/>
              <a:buFont typeface="Noto Sans Symbols"/>
              <a:buChar char="▪"/>
            </a:pPr>
            <a:r>
              <a:rPr b="1" lang="en-US"/>
              <a:t>Step 4</a:t>
            </a:r>
            <a:r>
              <a:rPr lang="en-US"/>
              <a:t> − Decreases the value of top by 1.</a:t>
            </a:r>
            <a:endParaRPr/>
          </a:p>
          <a:p>
            <a:pPr indent="-342900" lvl="0" marL="342900" rtl="0" algn="l">
              <a:lnSpc>
                <a:spcPct val="100000"/>
              </a:lnSpc>
              <a:spcBef>
                <a:spcPts val="1000"/>
              </a:spcBef>
              <a:spcAft>
                <a:spcPts val="0"/>
              </a:spcAft>
              <a:buClr>
                <a:schemeClr val="dk1"/>
              </a:buClr>
              <a:buSzPts val="2000"/>
              <a:buFont typeface="Noto Sans Symbols"/>
              <a:buChar char="▪"/>
            </a:pPr>
            <a:r>
              <a:rPr b="1" lang="en-US"/>
              <a:t>Step 5</a:t>
            </a:r>
            <a:r>
              <a:rPr lang="en-US"/>
              <a:t> − Returns success.</a:t>
            </a:r>
            <a:endParaRPr/>
          </a:p>
        </p:txBody>
      </p:sp>
      <p:pic>
        <p:nvPicPr>
          <p:cNvPr descr="Text&#10;&#10;Description automatically generated" id="950" name="Google Shape;950;p77"/>
          <p:cNvPicPr preferRelativeResize="0"/>
          <p:nvPr/>
        </p:nvPicPr>
        <p:blipFill rotWithShape="1">
          <a:blip r:embed="rId3">
            <a:alphaModFix/>
          </a:blip>
          <a:srcRect b="0" l="0" r="0" t="0"/>
          <a:stretch/>
        </p:blipFill>
        <p:spPr>
          <a:xfrm>
            <a:off x="6307949" y="1078599"/>
            <a:ext cx="5660211" cy="4674238"/>
          </a:xfrm>
          <a:prstGeom prst="rect">
            <a:avLst/>
          </a:prstGeom>
          <a:noFill/>
          <a:ln>
            <a:noFill/>
          </a:ln>
        </p:spPr>
      </p:pic>
      <p:sp>
        <p:nvSpPr>
          <p:cNvPr id="951" name="Google Shape;951;p77"/>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52" name="Google Shape;952;p77"/>
          <p:cNvGrpSpPr/>
          <p:nvPr/>
        </p:nvGrpSpPr>
        <p:grpSpPr>
          <a:xfrm>
            <a:off x="10776050" y="5204025"/>
            <a:ext cx="886141" cy="802496"/>
            <a:chOff x="10948005" y="3272152"/>
            <a:chExt cx="868640" cy="786648"/>
          </a:xfrm>
        </p:grpSpPr>
        <p:sp>
          <p:nvSpPr>
            <p:cNvPr id="953" name="Google Shape;953;p77"/>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54" name="Google Shape;954;p77"/>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55" name="Google Shape;955;p77"/>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56" name="Google Shape;956;p77"/>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7" name="Google Shape;957;p77"/>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8" name="Google Shape;958;p77"/>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9" name="Google Shape;959;p77"/>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960" name="Google Shape;960;p7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4" name="Shape 964"/>
        <p:cNvGrpSpPr/>
        <p:nvPr/>
      </p:nvGrpSpPr>
      <p:grpSpPr>
        <a:xfrm>
          <a:off x="0" y="0"/>
          <a:ext cx="0" cy="0"/>
          <a:chOff x="0" y="0"/>
          <a:chExt cx="0" cy="0"/>
        </a:xfrm>
      </p:grpSpPr>
      <p:sp>
        <p:nvSpPr>
          <p:cNvPr id="965" name="Google Shape;965;p78"/>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868E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66" name="Google Shape;966;p78"/>
          <p:cNvGrpSpPr/>
          <p:nvPr/>
        </p:nvGrpSpPr>
        <p:grpSpPr>
          <a:xfrm>
            <a:off x="10776050" y="5204025"/>
            <a:ext cx="886141" cy="802496"/>
            <a:chOff x="10948005" y="3272152"/>
            <a:chExt cx="868640" cy="786648"/>
          </a:xfrm>
        </p:grpSpPr>
        <p:sp>
          <p:nvSpPr>
            <p:cNvPr id="967" name="Google Shape;967;p78"/>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68" name="Google Shape;968;p78"/>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69" name="Google Shape;969;p78"/>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70" name="Google Shape;970;p78"/>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1" name="Google Shape;971;p78"/>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2" name="Google Shape;972;p78"/>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3" name="Google Shape;973;p78"/>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974" name="Google Shape;974;p78"/>
          <p:cNvSpPr/>
          <p:nvPr/>
        </p:nvSpPr>
        <p:spPr>
          <a:xfrm rot="5400000">
            <a:off x="615181"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A7BFF5">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75" name="Google Shape;975;p7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pic>
        <p:nvPicPr>
          <p:cNvPr descr="Woman's hand touching wheat in field" id="976" name="Google Shape;976;p78"/>
          <p:cNvPicPr preferRelativeResize="0"/>
          <p:nvPr>
            <p:ph idx="1" type="body"/>
          </p:nvPr>
        </p:nvPicPr>
        <p:blipFill rotWithShape="1">
          <a:blip r:embed="rId3">
            <a:alphaModFix/>
          </a:blip>
          <a:srcRect b="13168" l="0" r="0" t="11832"/>
          <a:stretch/>
        </p:blipFill>
        <p:spPr>
          <a:xfrm>
            <a:off x="20" y="10"/>
            <a:ext cx="12191980" cy="6857990"/>
          </a:xfrm>
          <a:prstGeom prst="rect">
            <a:avLst/>
          </a:prstGeom>
          <a:noFill/>
          <a:ln>
            <a:noFill/>
          </a:ln>
        </p:spPr>
      </p:pic>
      <p:sp>
        <p:nvSpPr>
          <p:cNvPr id="977" name="Google Shape;977;p78"/>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9BDB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78" name="Google Shape;978;p78"/>
          <p:cNvGrpSpPr/>
          <p:nvPr/>
        </p:nvGrpSpPr>
        <p:grpSpPr>
          <a:xfrm>
            <a:off x="10776050" y="5204025"/>
            <a:ext cx="886141" cy="802496"/>
            <a:chOff x="10948005" y="3272152"/>
            <a:chExt cx="868640" cy="786648"/>
          </a:xfrm>
        </p:grpSpPr>
        <p:sp>
          <p:nvSpPr>
            <p:cNvPr id="979" name="Google Shape;979;p78"/>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rgbClr val="68CA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80" name="Google Shape;980;p78"/>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rgbClr val="68CA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81" name="Google Shape;981;p78"/>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rgbClr val="68CA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82" name="Google Shape;982;p78"/>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rgbClr val="68CA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3" name="Google Shape;983;p78"/>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68CA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4" name="Google Shape;984;p78"/>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68CA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5" name="Google Shape;985;p78"/>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rgbClr val="68CA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986" name="Google Shape;986;p7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Examples of ADT</a:t>
            </a:r>
            <a:endParaRPr/>
          </a:p>
        </p:txBody>
      </p:sp>
      <p:sp>
        <p:nvSpPr>
          <p:cNvPr id="234" name="Google Shape;234;p19"/>
          <p:cNvSpPr txBox="1"/>
          <p:nvPr>
            <p:ph idx="1" type="body"/>
          </p:nvPr>
        </p:nvSpPr>
        <p:spPr>
          <a:xfrm>
            <a:off x="525717" y="2519223"/>
            <a:ext cx="11042665" cy="419950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b="1" lang="en-US" sz="2400"/>
              <a:t>Stack:</a:t>
            </a:r>
            <a:r>
              <a:rPr lang="en-US" sz="2400"/>
              <a:t> A data structure that follows the</a:t>
            </a:r>
            <a:r>
              <a:rPr i="1" lang="en-US" sz="2400" u="sng"/>
              <a:t> Last In, First Out (LIFO) principle</a:t>
            </a:r>
            <a:r>
              <a:rPr lang="en-US" sz="2400"/>
              <a:t>, where elements are added and removed from the same end (top).</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Queue:</a:t>
            </a:r>
            <a:r>
              <a:rPr lang="en-US" sz="2400"/>
              <a:t> A data structure that follows the </a:t>
            </a:r>
            <a:r>
              <a:rPr i="1" lang="en-US" sz="2400" u="sng"/>
              <a:t>First In, First Out (FIFO) principle,</a:t>
            </a:r>
            <a:r>
              <a:rPr lang="en-US" sz="2400"/>
              <a:t> where elements are added at the rear and removed from the front.</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List:</a:t>
            </a:r>
            <a:r>
              <a:rPr lang="en-US" sz="2400"/>
              <a:t> A collection of elements where</a:t>
            </a:r>
            <a:r>
              <a:rPr i="1" lang="en-US" sz="2400" u="sng"/>
              <a:t> each element has a position or index</a:t>
            </a:r>
            <a:r>
              <a:rPr lang="en-US" sz="2400"/>
              <a:t>, and operations can include adding, removing, or accessing elements at a specific position.</a:t>
            </a:r>
            <a:endParaRPr/>
          </a:p>
        </p:txBody>
      </p:sp>
      <p:sp>
        <p:nvSpPr>
          <p:cNvPr id="235" name="Google Shape;235;p1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Examples of ADT</a:t>
            </a:r>
            <a:endParaRPr/>
          </a:p>
        </p:txBody>
      </p:sp>
      <p:sp>
        <p:nvSpPr>
          <p:cNvPr id="241" name="Google Shape;241;p20"/>
          <p:cNvSpPr txBox="1"/>
          <p:nvPr>
            <p:ph idx="1" type="body"/>
          </p:nvPr>
        </p:nvSpPr>
        <p:spPr>
          <a:xfrm>
            <a:off x="525717" y="2422632"/>
            <a:ext cx="11042665" cy="4296096"/>
          </a:xfrm>
          <a:prstGeom prst="rect">
            <a:avLst/>
          </a:prstGeom>
          <a:noFill/>
          <a:ln>
            <a:noFill/>
          </a:ln>
        </p:spPr>
        <p:txBody>
          <a:bodyPr anchorCtr="0" anchor="t" bIns="45700" lIns="91425" spcFirstLastPara="1" rIns="91425" wrap="square" tIns="45700">
            <a:normAutofit/>
          </a:bodyPr>
          <a:lstStyle/>
          <a:p>
            <a:pPr indent="-457200" lvl="0" marL="457200" rtl="0" algn="l">
              <a:lnSpc>
                <a:spcPct val="110000"/>
              </a:lnSpc>
              <a:spcBef>
                <a:spcPts val="0"/>
              </a:spcBef>
              <a:spcAft>
                <a:spcPts val="0"/>
              </a:spcAft>
              <a:buClr>
                <a:schemeClr val="dk1"/>
              </a:buClr>
              <a:buSzPts val="2400"/>
              <a:buFont typeface="Noto Sans Symbols"/>
              <a:buChar char="▪"/>
            </a:pPr>
            <a:r>
              <a:rPr b="1" lang="en-US" sz="2400"/>
              <a:t>Set: </a:t>
            </a:r>
            <a:r>
              <a:rPr lang="en-US" sz="2400"/>
              <a:t>A collection of </a:t>
            </a:r>
            <a:r>
              <a:rPr i="1" lang="en-US" sz="2400" u="sng"/>
              <a:t>unique elements </a:t>
            </a:r>
            <a:r>
              <a:rPr lang="en-US" sz="2400"/>
              <a:t>with operations like adding, removing, and checking for the presence of an element.</a:t>
            </a:r>
            <a:endParaRPr/>
          </a:p>
          <a:p>
            <a:pPr indent="-457200" lvl="0" marL="457200" rtl="0" algn="l">
              <a:lnSpc>
                <a:spcPct val="110000"/>
              </a:lnSpc>
              <a:spcBef>
                <a:spcPts val="1000"/>
              </a:spcBef>
              <a:spcAft>
                <a:spcPts val="0"/>
              </a:spcAft>
              <a:buClr>
                <a:schemeClr val="dk1"/>
              </a:buClr>
              <a:buSzPts val="2400"/>
              <a:buFont typeface="Noto Sans Symbols"/>
              <a:buChar char="▪"/>
            </a:pPr>
            <a:r>
              <a:rPr b="1" lang="en-US" sz="2400"/>
              <a:t>Map (or Dictionary):</a:t>
            </a:r>
            <a:r>
              <a:rPr lang="en-US" sz="2400"/>
              <a:t> A collection of </a:t>
            </a:r>
            <a:r>
              <a:rPr i="1" lang="en-US" sz="2400" u="sng"/>
              <a:t>key-value pairs</a:t>
            </a:r>
            <a:r>
              <a:rPr lang="en-US" sz="2400"/>
              <a:t>, where each key is associated with a value. Operations include inserting, deleting, and looking up values based on their keys.</a:t>
            </a:r>
            <a:endParaRPr/>
          </a:p>
          <a:p>
            <a:pPr indent="-457200" lvl="0" marL="457200" rtl="0" algn="l">
              <a:lnSpc>
                <a:spcPct val="110000"/>
              </a:lnSpc>
              <a:spcBef>
                <a:spcPts val="1000"/>
              </a:spcBef>
              <a:spcAft>
                <a:spcPts val="0"/>
              </a:spcAft>
              <a:buClr>
                <a:schemeClr val="dk1"/>
              </a:buClr>
              <a:buSzPts val="2400"/>
              <a:buFont typeface="Noto Sans Symbols"/>
              <a:buChar char="▪"/>
            </a:pPr>
            <a:r>
              <a:rPr b="1" lang="en-US" sz="2400"/>
              <a:t>Graph: </a:t>
            </a:r>
            <a:r>
              <a:rPr lang="en-US" sz="2400"/>
              <a:t>A collection of </a:t>
            </a:r>
            <a:r>
              <a:rPr i="1" lang="en-US" sz="2400" u="sng"/>
              <a:t>nodes and edges</a:t>
            </a:r>
            <a:r>
              <a:rPr lang="en-US" sz="2400"/>
              <a:t>, where nodes represent entities, and edges represent relationships between entities.</a:t>
            </a:r>
            <a:endParaRPr/>
          </a:p>
        </p:txBody>
      </p:sp>
      <p:sp>
        <p:nvSpPr>
          <p:cNvPr id="242" name="Google Shape;242;p2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48" name="Google Shape;248;p21"/>
          <p:cNvSpPr txBox="1"/>
          <p:nvPr>
            <p:ph idx="1" type="body"/>
          </p:nvPr>
        </p:nvSpPr>
        <p:spPr>
          <a:xfrm>
            <a:off x="525717" y="2424420"/>
            <a:ext cx="10954742" cy="4364206"/>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b="1" i="1" lang="en-US" sz="2400"/>
              <a:t>Initialization/Creation:</a:t>
            </a:r>
            <a:endParaRPr b="1" i="1"/>
          </a:p>
          <a:p>
            <a:pPr indent="-342900" lvl="1" marL="342900" rtl="0" algn="l">
              <a:lnSpc>
                <a:spcPct val="110000"/>
              </a:lnSpc>
              <a:spcBef>
                <a:spcPts val="500"/>
              </a:spcBef>
              <a:spcAft>
                <a:spcPts val="0"/>
              </a:spcAft>
              <a:buClr>
                <a:schemeClr val="dk1"/>
              </a:buClr>
              <a:buSzPts val="2200"/>
              <a:buFont typeface="Courier New"/>
              <a:buChar char="o"/>
            </a:pPr>
            <a:r>
              <a:rPr lang="en-US" sz="2200"/>
              <a:t>Description: Initializes a new instance of the ADT.</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Creates a new instance of the data structure.</a:t>
            </a:r>
            <a:endParaRPr/>
          </a:p>
          <a:p>
            <a:pPr indent="-342900" lvl="0" marL="342900" rtl="0" algn="l">
              <a:lnSpc>
                <a:spcPct val="110000"/>
              </a:lnSpc>
              <a:spcBef>
                <a:spcPts val="1000"/>
              </a:spcBef>
              <a:spcAft>
                <a:spcPts val="0"/>
              </a:spcAft>
              <a:buClr>
                <a:schemeClr val="dk1"/>
              </a:buClr>
              <a:buSzPts val="2400"/>
              <a:buFont typeface="Noto Sans Symbols"/>
              <a:buChar char="▪"/>
            </a:pPr>
            <a:r>
              <a:rPr b="1" i="1" lang="en-US" sz="2400"/>
              <a:t>Insertion/Adding:</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Description: Adds a new element to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Increases the size of the data structure by including a new element.</a:t>
            </a:r>
            <a:endParaRPr/>
          </a:p>
          <a:p>
            <a:pPr indent="-342900" lvl="0" marL="342900" rtl="0" algn="l">
              <a:lnSpc>
                <a:spcPct val="110000"/>
              </a:lnSpc>
              <a:spcBef>
                <a:spcPts val="1000"/>
              </a:spcBef>
              <a:spcAft>
                <a:spcPts val="0"/>
              </a:spcAft>
              <a:buClr>
                <a:schemeClr val="dk1"/>
              </a:buClr>
              <a:buSzPts val="2400"/>
              <a:buFont typeface="Noto Sans Symbols"/>
              <a:buChar char="▪"/>
            </a:pPr>
            <a:r>
              <a:rPr b="1" i="1" lang="en-US" sz="2400"/>
              <a:t>Deletion/Removing:</a:t>
            </a:r>
            <a:endParaRPr b="1" i="1" sz="2400"/>
          </a:p>
          <a:p>
            <a:pPr indent="-342900" lvl="1" marL="342900" rtl="0" algn="l">
              <a:lnSpc>
                <a:spcPct val="110000"/>
              </a:lnSpc>
              <a:spcBef>
                <a:spcPts val="500"/>
              </a:spcBef>
              <a:spcAft>
                <a:spcPts val="0"/>
              </a:spcAft>
              <a:buClr>
                <a:schemeClr val="dk1"/>
              </a:buClr>
              <a:buSzPts val="2200"/>
              <a:buFont typeface="Courier New"/>
              <a:buChar char="o"/>
            </a:pPr>
            <a:r>
              <a:rPr lang="en-US" sz="2200"/>
              <a:t>Description: Removes an element from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Decreases the size of the data structure by eliminating an element.</a:t>
            </a:r>
            <a:endParaRPr/>
          </a:p>
        </p:txBody>
      </p:sp>
      <p:sp>
        <p:nvSpPr>
          <p:cNvPr id="249" name="Google Shape;249;p2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ocaVTI">
  <a:themeElements>
    <a:clrScheme name="AnalogousFromRegularSeedLeftStep">
      <a:dk1>
        <a:srgbClr val="000000"/>
      </a:dk1>
      <a:lt1>
        <a:srgbClr val="FFFFFF"/>
      </a:lt1>
      <a:dk2>
        <a:srgbClr val="1B212F"/>
      </a:dk2>
      <a:lt2>
        <a:srgbClr val="F0F3F1"/>
      </a:lt2>
      <a:accent1>
        <a:srgbClr val="E729A2"/>
      </a:accent1>
      <a:accent2>
        <a:srgbClr val="CB17D5"/>
      </a:accent2>
      <a:accent3>
        <a:srgbClr val="8E29E7"/>
      </a:accent3>
      <a:accent4>
        <a:srgbClr val="422FD9"/>
      </a:accent4>
      <a:accent5>
        <a:srgbClr val="2963E7"/>
      </a:accent5>
      <a:accent6>
        <a:srgbClr val="17A0D5"/>
      </a:accent6>
      <a:hlink>
        <a:srgbClr val="349D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