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ED86045-5E4E-49F4-9863-13E19ADD0AC5}">
  <a:tblStyle styleId="{1ED86045-5E4E-49F4-9863-13E19ADD0AC5}"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US"/>
              <a:t>Graph Traversal and Search Techniques</a:t>
            </a:r>
            <a:endParaRPr b="1"/>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By: Ashok Basnet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599502" y="365125"/>
            <a:ext cx="10754298" cy="10593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Depth First Search </a:t>
            </a:r>
            <a:endParaRPr b="1"/>
          </a:p>
        </p:txBody>
      </p:sp>
      <p:sp>
        <p:nvSpPr>
          <p:cNvPr id="144" name="Google Shape;144;p22"/>
          <p:cNvSpPr txBox="1"/>
          <p:nvPr>
            <p:ph idx="1" type="body"/>
          </p:nvPr>
        </p:nvSpPr>
        <p:spPr>
          <a:xfrm>
            <a:off x="562779" y="1712741"/>
            <a:ext cx="11415310" cy="487735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For example consider the figure. The circled letters are state and arrows are branches.</a:t>
            </a:r>
            <a:endParaRPr/>
          </a:p>
          <a:p>
            <a:pPr indent="-228600" lvl="0" marL="228600" rtl="0" algn="l">
              <a:lnSpc>
                <a:spcPct val="90000"/>
              </a:lnSpc>
              <a:spcBef>
                <a:spcPts val="1000"/>
              </a:spcBef>
              <a:spcAft>
                <a:spcPts val="0"/>
              </a:spcAft>
              <a:buClr>
                <a:schemeClr val="dk1"/>
              </a:buClr>
              <a:buSzPts val="2400"/>
              <a:buChar char="•"/>
            </a:pPr>
            <a:r>
              <a:rPr lang="en-US" sz="2400"/>
              <a:t>Suppose S is the start and G is the only goal state. Depth first search will first visit S, then A then D. But D has no successors, so we must back up to A and try its second successor, E. But this doesn’t have any successors either, so we back up to A again.</a:t>
            </a:r>
            <a:endParaRPr sz="2400"/>
          </a:p>
          <a:p>
            <a:pPr indent="-228600" lvl="0" marL="228600" rtl="0" algn="l">
              <a:lnSpc>
                <a:spcPct val="90000"/>
              </a:lnSpc>
              <a:spcBef>
                <a:spcPts val="1000"/>
              </a:spcBef>
              <a:spcAft>
                <a:spcPts val="0"/>
              </a:spcAft>
              <a:buClr>
                <a:schemeClr val="dk1"/>
              </a:buClr>
              <a:buSzPts val="2400"/>
              <a:buChar char="•"/>
            </a:pPr>
            <a:r>
              <a:rPr lang="en-US" sz="2400"/>
              <a:t>But now we have tried all the successors of A and haven’t found the goal state G so we must back to ‘S’. </a:t>
            </a:r>
            <a:endParaRPr/>
          </a:p>
          <a:p>
            <a:pPr indent="-228600" lvl="0" marL="228600" rtl="0" algn="l">
              <a:lnSpc>
                <a:spcPct val="90000"/>
              </a:lnSpc>
              <a:spcBef>
                <a:spcPts val="1000"/>
              </a:spcBef>
              <a:spcAft>
                <a:spcPts val="0"/>
              </a:spcAft>
              <a:buClr>
                <a:schemeClr val="dk1"/>
              </a:buClr>
              <a:buSzPts val="2400"/>
              <a:buChar char="•"/>
            </a:pPr>
            <a:r>
              <a:rPr lang="en-US" sz="2400"/>
              <a:t>Now ‘S’ has a second successor, B. But B has no successors, so we back up to S again and choose its third successor, C.</a:t>
            </a:r>
            <a:endParaRPr/>
          </a:p>
          <a:p>
            <a:pPr indent="-228600" lvl="0" marL="228600" rtl="0" algn="l">
              <a:lnSpc>
                <a:spcPct val="90000"/>
              </a:lnSpc>
              <a:spcBef>
                <a:spcPts val="1000"/>
              </a:spcBef>
              <a:spcAft>
                <a:spcPts val="0"/>
              </a:spcAft>
              <a:buClr>
                <a:schemeClr val="dk1"/>
              </a:buClr>
              <a:buSzPts val="2400"/>
              <a:buChar char="•"/>
            </a:pPr>
            <a:r>
              <a:rPr lang="en-US" sz="2400"/>
              <a:t> C has one successor, F. The first successor of F is H, and the first of H is J. J doesn’t have any successors, so we back up to H and try its second successor. And that’s G, the only goal state. So the solution path to the goal is S, C, F, H and G and the states considered were in order S, A, D, E, B, C, F, H, J, G.</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599502" y="365125"/>
            <a:ext cx="10754298" cy="10593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Depth First Search </a:t>
            </a:r>
            <a:endParaRPr b="1"/>
          </a:p>
        </p:txBody>
      </p:sp>
      <p:sp>
        <p:nvSpPr>
          <p:cNvPr id="150" name="Google Shape;150;p23"/>
          <p:cNvSpPr txBox="1"/>
          <p:nvPr>
            <p:ph idx="1" type="body"/>
          </p:nvPr>
        </p:nvSpPr>
        <p:spPr>
          <a:xfrm>
            <a:off x="562779" y="1712741"/>
            <a:ext cx="11415310" cy="487735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Disadvantages:</a:t>
            </a:r>
            <a:endParaRPr b="1"/>
          </a:p>
          <a:p>
            <a:pPr indent="-228600" lvl="0" marL="228600" rtl="0" algn="l">
              <a:lnSpc>
                <a:spcPct val="90000"/>
              </a:lnSpc>
              <a:spcBef>
                <a:spcPts val="1000"/>
              </a:spcBef>
              <a:spcAft>
                <a:spcPts val="0"/>
              </a:spcAft>
              <a:buClr>
                <a:schemeClr val="dk1"/>
              </a:buClr>
              <a:buSzPts val="2400"/>
              <a:buFont typeface="Noto Sans Symbols"/>
              <a:buChar char="▪"/>
            </a:pPr>
            <a:r>
              <a:rPr lang="en-US" sz="2400"/>
              <a:t>It works very fine when search graphs are trees or lattices, but can get struck in an infinite loop on graphs. This is because depth first search can travel around a cycle in the graph forever.</a:t>
            </a:r>
            <a:r>
              <a:rPr b="1" lang="en-US" sz="2400"/>
              <a:t> To eliminate this keep a list of states previously visited, and never permit search to return to any of them.</a:t>
            </a:r>
            <a:endParaRPr b="1" sz="2400"/>
          </a:p>
          <a:p>
            <a:pPr indent="-228600" lvl="0" marL="228600" rtl="0" algn="l">
              <a:lnSpc>
                <a:spcPct val="90000"/>
              </a:lnSpc>
              <a:spcBef>
                <a:spcPts val="1000"/>
              </a:spcBef>
              <a:spcAft>
                <a:spcPts val="0"/>
              </a:spcAft>
              <a:buClr>
                <a:schemeClr val="dk1"/>
              </a:buClr>
              <a:buSzPts val="2400"/>
              <a:buFont typeface="Noto Sans Symbols"/>
              <a:buChar char="▪"/>
            </a:pPr>
            <a:r>
              <a:rPr lang="en-US" sz="2400"/>
              <a:t>One more problem is that, the state space tree may be of infinite depth, to prevent consideration of paths that are too long, a maximum is often placed on the depth of nodes to be expanded, and any node at that depth is treated as if it had no successors.</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t>We cannot come up with shortest solution to the problem.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599502" y="365125"/>
            <a:ext cx="10754298" cy="10593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Breadth First Search</a:t>
            </a:r>
            <a:endParaRPr/>
          </a:p>
        </p:txBody>
      </p:sp>
      <p:sp>
        <p:nvSpPr>
          <p:cNvPr id="156" name="Google Shape;156;p24"/>
          <p:cNvSpPr txBox="1"/>
          <p:nvPr>
            <p:ph idx="1" type="body"/>
          </p:nvPr>
        </p:nvSpPr>
        <p:spPr>
          <a:xfrm>
            <a:off x="562779" y="1787868"/>
            <a:ext cx="11415310" cy="480222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600"/>
              <a:buChar char="•"/>
            </a:pPr>
            <a:r>
              <a:rPr lang="en-US" sz="2600"/>
              <a:t>Given an graph </a:t>
            </a:r>
            <a:r>
              <a:rPr b="1" lang="en-US" sz="2600"/>
              <a:t>G = (V, E),</a:t>
            </a:r>
            <a:r>
              <a:rPr lang="en-US" sz="2600"/>
              <a:t> breadth-first search starts at some source vertex S and “discovers" which vertices are reachable from S. Define the distance between a vertex V and S to be the minimum number of edges on a path from S to V. </a:t>
            </a:r>
            <a:endParaRPr/>
          </a:p>
          <a:p>
            <a:pPr indent="-228600" lvl="0" marL="228600" rtl="0" algn="l">
              <a:lnSpc>
                <a:spcPct val="90000"/>
              </a:lnSpc>
              <a:spcBef>
                <a:spcPts val="1000"/>
              </a:spcBef>
              <a:spcAft>
                <a:spcPts val="0"/>
              </a:spcAft>
              <a:buClr>
                <a:schemeClr val="dk1"/>
              </a:buClr>
              <a:buSzPts val="2600"/>
              <a:buChar char="•"/>
            </a:pPr>
            <a:r>
              <a:rPr lang="en-US" sz="2600"/>
              <a:t>Breadth-first search discovers vertices in increasing order of distance, and hence can be used as an algorithm for computing shortest paths (where the length of a path = number of edges on the path). </a:t>
            </a:r>
            <a:endParaRPr/>
          </a:p>
          <a:p>
            <a:pPr indent="-228600" lvl="0" marL="228600" rtl="0" algn="l">
              <a:lnSpc>
                <a:spcPct val="90000"/>
              </a:lnSpc>
              <a:spcBef>
                <a:spcPts val="1000"/>
              </a:spcBef>
              <a:spcAft>
                <a:spcPts val="0"/>
              </a:spcAft>
              <a:buClr>
                <a:schemeClr val="dk1"/>
              </a:buClr>
              <a:buSzPts val="2600"/>
              <a:buChar char="•"/>
            </a:pPr>
            <a:r>
              <a:rPr lang="en-US" sz="2600"/>
              <a:t>Breadth-first search is named because it visits vertices across the entire breadth.</a:t>
            </a:r>
            <a:endParaRPr/>
          </a:p>
          <a:p>
            <a:pPr indent="-228600" lvl="0" marL="228600" rtl="0" algn="l">
              <a:lnSpc>
                <a:spcPct val="90000"/>
              </a:lnSpc>
              <a:spcBef>
                <a:spcPts val="1000"/>
              </a:spcBef>
              <a:spcAft>
                <a:spcPts val="0"/>
              </a:spcAft>
              <a:buClr>
                <a:schemeClr val="dk1"/>
              </a:buClr>
              <a:buSzPts val="2600"/>
              <a:buChar char="•"/>
            </a:pPr>
            <a:r>
              <a:rPr lang="en-US" sz="2600"/>
              <a:t>Breadth first search does not have the danger of infinite loops as we consider states in order of increasing number of branches (level) from the start state.</a:t>
            </a:r>
            <a:endParaRPr sz="2600"/>
          </a:p>
          <a:p>
            <a:pPr indent="-228600" lvl="0" marL="228600" rtl="0" algn="l">
              <a:lnSpc>
                <a:spcPct val="90000"/>
              </a:lnSpc>
              <a:spcBef>
                <a:spcPts val="1000"/>
              </a:spcBef>
              <a:spcAft>
                <a:spcPts val="0"/>
              </a:spcAft>
              <a:buClr>
                <a:schemeClr val="dk1"/>
              </a:buClr>
              <a:buSzPts val="2600"/>
              <a:buChar char="•"/>
            </a:pPr>
            <a:r>
              <a:rPr lang="en-US" sz="2600"/>
              <a:t>To illustrate this let us consider the following tree:</a:t>
            </a:r>
            <a:endParaRPr sz="2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 name="Shape 160"/>
        <p:cNvGrpSpPr/>
        <p:nvPr/>
      </p:nvGrpSpPr>
      <p:grpSpPr>
        <a:xfrm>
          <a:off x="0" y="0"/>
          <a:ext cx="0" cy="0"/>
          <a:chOff x="0" y="0"/>
          <a:chExt cx="0" cy="0"/>
        </a:xfrm>
      </p:grpSpPr>
      <p:sp>
        <p:nvSpPr>
          <p:cNvPr id="161" name="Google Shape;161;p25"/>
          <p:cNvSpPr txBox="1"/>
          <p:nvPr>
            <p:ph type="title"/>
          </p:nvPr>
        </p:nvSpPr>
        <p:spPr>
          <a:xfrm>
            <a:off x="648929" y="360957"/>
            <a:ext cx="3505495" cy="13540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Breadth First Search</a:t>
            </a:r>
            <a:endParaRPr/>
          </a:p>
        </p:txBody>
      </p:sp>
      <p:sp>
        <p:nvSpPr>
          <p:cNvPr id="162" name="Google Shape;162;p25"/>
          <p:cNvSpPr txBox="1"/>
          <p:nvPr>
            <p:ph idx="1" type="body"/>
          </p:nvPr>
        </p:nvSpPr>
        <p:spPr>
          <a:xfrm>
            <a:off x="101579" y="2052034"/>
            <a:ext cx="4407014" cy="459034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US" sz="2000"/>
              <a:t>Breadth first search finds states level by level. Here we first check all the immediate successors of the start state. Then all the immediate successors of these, then all the immediate successors of these, and so on until we find a goal node. Suppose S is the start state and G is the goal state. In the figure, start state S is at level 0; A, B and C are at level 1; D, e and F at level 2; H and I at level 3; and J, G and K at level 4. So breadth first search, will consider in order S, A, B, C, D, E, F, H, I, J and G and then stop because it has reached the goal node.</a:t>
            </a:r>
            <a:endParaRPr/>
          </a:p>
        </p:txBody>
      </p:sp>
      <p:sp>
        <p:nvSpPr>
          <p:cNvPr id="163" name="Google Shape;163;p25"/>
          <p:cNvSpPr/>
          <p:nvPr/>
        </p:nvSpPr>
        <p:spPr>
          <a:xfrm>
            <a:off x="4639056" y="0"/>
            <a:ext cx="7552944" cy="6858000"/>
          </a:xfrm>
          <a:prstGeom prst="rect">
            <a:avLst/>
          </a:prstGeom>
          <a:solidFill>
            <a:srgbClr val="C8CA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4" name="Google Shape;164;p25"/>
          <p:cNvSpPr/>
          <p:nvPr/>
        </p:nvSpPr>
        <p:spPr>
          <a:xfrm>
            <a:off x="5123688" y="557784"/>
            <a:ext cx="6584098" cy="5739187"/>
          </a:xfrm>
          <a:prstGeom prst="roundRect">
            <a:avLst>
              <a:gd fmla="val 0" name="adj"/>
            </a:avLst>
          </a:prstGeom>
          <a:solidFill>
            <a:srgbClr val="FFFFFF"/>
          </a:solidFill>
          <a:ln cap="flat" cmpd="sng" w="9525">
            <a:solidFill>
              <a:srgbClr val="C8CACA"/>
            </a:solidFill>
            <a:prstDash val="solid"/>
            <a:miter lim="800000"/>
            <a:headEnd len="sm" w="sm" type="none"/>
            <a:tailEnd len="sm" w="sm" type="none"/>
          </a:ln>
          <a:effectLst>
            <a:outerShdw blurRad="57150" rotWithShape="0" algn="t"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Diagram&#10;&#10;Description automatically generated" id="165" name="Google Shape;165;p25"/>
          <p:cNvPicPr preferRelativeResize="0"/>
          <p:nvPr/>
        </p:nvPicPr>
        <p:blipFill rotWithShape="1">
          <a:blip r:embed="rId3">
            <a:alphaModFix/>
          </a:blip>
          <a:srcRect b="0" l="0" r="0" t="0"/>
          <a:stretch/>
        </p:blipFill>
        <p:spPr>
          <a:xfrm>
            <a:off x="5126820" y="1530642"/>
            <a:ext cx="6588146" cy="351443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599502" y="365125"/>
            <a:ext cx="10754298" cy="10593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Depth First and Breadth Spanning Trees</a:t>
            </a:r>
            <a:endParaRPr/>
          </a:p>
        </p:txBody>
      </p:sp>
      <p:sp>
        <p:nvSpPr>
          <p:cNvPr id="171" name="Google Shape;171;p26"/>
          <p:cNvSpPr txBox="1"/>
          <p:nvPr>
            <p:ph idx="1" type="body"/>
          </p:nvPr>
        </p:nvSpPr>
        <p:spPr>
          <a:xfrm>
            <a:off x="562779" y="1787868"/>
            <a:ext cx="11415310" cy="480222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BFS and DFS impose a tree (the BFS/DFS tree) along with some auxiliary edges (cross edges) on the structure of graph. So, we can compute a spanning tree in a graph. </a:t>
            </a:r>
            <a:endParaRPr/>
          </a:p>
          <a:p>
            <a:pPr indent="-228600" lvl="0" marL="228600" rtl="0" algn="l">
              <a:lnSpc>
                <a:spcPct val="90000"/>
              </a:lnSpc>
              <a:spcBef>
                <a:spcPts val="1000"/>
              </a:spcBef>
              <a:spcAft>
                <a:spcPts val="0"/>
              </a:spcAft>
              <a:buClr>
                <a:schemeClr val="dk1"/>
              </a:buClr>
              <a:buSzPts val="2400"/>
              <a:buChar char="•"/>
            </a:pPr>
            <a:r>
              <a:rPr lang="en-US" sz="2400"/>
              <a:t>The computed spanning tree is not a minimum spanning tree. Trees are much more structured objects than graphs. For example, trees break up nicely into subtrees, upon which subproblems can be solved recursively.</a:t>
            </a:r>
            <a:endParaRPr/>
          </a:p>
          <a:p>
            <a:pPr indent="-228600" lvl="0" marL="228600" rtl="0" algn="l">
              <a:lnSpc>
                <a:spcPct val="90000"/>
              </a:lnSpc>
              <a:spcBef>
                <a:spcPts val="1000"/>
              </a:spcBef>
              <a:spcAft>
                <a:spcPts val="0"/>
              </a:spcAft>
              <a:buClr>
                <a:schemeClr val="dk1"/>
              </a:buClr>
              <a:buSzPts val="2400"/>
              <a:buChar char="•"/>
            </a:pPr>
            <a:r>
              <a:rPr lang="en-US" sz="2400"/>
              <a:t>For directed graphs the other edges of the graph can be classified as follows:</a:t>
            </a:r>
            <a:endParaRPr sz="2400"/>
          </a:p>
          <a:p>
            <a:pPr indent="-228600" lvl="0" marL="228600" rtl="0" algn="l">
              <a:lnSpc>
                <a:spcPct val="90000"/>
              </a:lnSpc>
              <a:spcBef>
                <a:spcPts val="1000"/>
              </a:spcBef>
              <a:spcAft>
                <a:spcPts val="0"/>
              </a:spcAft>
              <a:buClr>
                <a:schemeClr val="dk1"/>
              </a:buClr>
              <a:buSzPts val="2400"/>
              <a:buChar char="•"/>
            </a:pPr>
            <a:r>
              <a:rPr b="1" lang="en-US" sz="2400"/>
              <a:t>Back edges: </a:t>
            </a:r>
            <a:r>
              <a:rPr lang="en-US" sz="2400"/>
              <a:t>(u, v) where v is a (not necessarily proper) ancestor of u in the tree. (Thus, a self-loop is considered to be a back edge).</a:t>
            </a:r>
            <a:endParaRPr/>
          </a:p>
          <a:p>
            <a:pPr indent="-228600" lvl="0" marL="228600" rtl="0" algn="l">
              <a:lnSpc>
                <a:spcPct val="90000"/>
              </a:lnSpc>
              <a:spcBef>
                <a:spcPts val="1000"/>
              </a:spcBef>
              <a:spcAft>
                <a:spcPts val="0"/>
              </a:spcAft>
              <a:buClr>
                <a:schemeClr val="dk1"/>
              </a:buClr>
              <a:buSzPts val="2400"/>
              <a:buChar char="•"/>
            </a:pPr>
            <a:r>
              <a:rPr b="1" lang="en-US" sz="2400"/>
              <a:t>Forward edges: </a:t>
            </a:r>
            <a:r>
              <a:rPr lang="en-US" sz="2400"/>
              <a:t>(u, v) where v is a proper descendent of u in the tree.</a:t>
            </a:r>
            <a:endParaRPr/>
          </a:p>
          <a:p>
            <a:pPr indent="-228600" lvl="0" marL="228600" rtl="0" algn="l">
              <a:lnSpc>
                <a:spcPct val="90000"/>
              </a:lnSpc>
              <a:spcBef>
                <a:spcPts val="1000"/>
              </a:spcBef>
              <a:spcAft>
                <a:spcPts val="0"/>
              </a:spcAft>
              <a:buClr>
                <a:schemeClr val="dk1"/>
              </a:buClr>
              <a:buSzPts val="2400"/>
              <a:buChar char="•"/>
            </a:pPr>
            <a:r>
              <a:rPr b="1" lang="en-US" sz="2400"/>
              <a:t>Cross edges: </a:t>
            </a:r>
            <a:r>
              <a:rPr lang="en-US" sz="2400"/>
              <a:t>(u, v) where u and v are not ancestors or descendants of one another (in fact, the edge may go between different trees of the forest).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5" name="Shape 175"/>
        <p:cNvGrpSpPr/>
        <p:nvPr/>
      </p:nvGrpSpPr>
      <p:grpSpPr>
        <a:xfrm>
          <a:off x="0" y="0"/>
          <a:ext cx="0" cy="0"/>
          <a:chOff x="0" y="0"/>
          <a:chExt cx="0" cy="0"/>
        </a:xfrm>
      </p:grpSpPr>
      <p:sp>
        <p:nvSpPr>
          <p:cNvPr id="176" name="Google Shape;176;p27"/>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7" name="Google Shape;177;p27"/>
          <p:cNvSpPr/>
          <p:nvPr/>
        </p:nvSpPr>
        <p:spPr>
          <a:xfrm>
            <a:off x="0" y="0"/>
            <a:ext cx="2013557" cy="68580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8" name="Google Shape;178;p27"/>
          <p:cNvSpPr/>
          <p:nvPr>
            <p:ph type="title"/>
          </p:nvPr>
        </p:nvSpPr>
        <p:spPr>
          <a:xfrm>
            <a:off x="640080" y="2074363"/>
            <a:ext cx="2752354" cy="2709275"/>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2600"/>
              <a:buFont typeface="Calibri"/>
              <a:buNone/>
            </a:pPr>
            <a:r>
              <a:rPr lang="en-US" sz="2600">
                <a:solidFill>
                  <a:srgbClr val="FFFFFF"/>
                </a:solidFill>
                <a:latin typeface="Calibri"/>
                <a:ea typeface="Calibri"/>
                <a:cs typeface="Calibri"/>
                <a:sym typeface="Calibri"/>
              </a:rPr>
              <a:t>BF and DF Spanning Tree</a:t>
            </a:r>
            <a:endParaRPr/>
          </a:p>
        </p:txBody>
      </p:sp>
      <p:pic>
        <p:nvPicPr>
          <p:cNvPr descr="Diagram, shape&#10;&#10;Description automatically generated" id="179" name="Google Shape;179;p27"/>
          <p:cNvPicPr preferRelativeResize="0"/>
          <p:nvPr>
            <p:ph idx="1" type="body"/>
          </p:nvPr>
        </p:nvPicPr>
        <p:blipFill rotWithShape="1">
          <a:blip r:embed="rId3">
            <a:alphaModFix/>
          </a:blip>
          <a:srcRect b="0" l="0" r="0" t="0"/>
          <a:stretch/>
        </p:blipFill>
        <p:spPr>
          <a:xfrm>
            <a:off x="4038600" y="1145052"/>
            <a:ext cx="7188199" cy="456450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556436" y="365125"/>
            <a:ext cx="10797364" cy="10593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Articulation Points</a:t>
            </a:r>
            <a:endParaRPr b="1" sz="4000"/>
          </a:p>
        </p:txBody>
      </p:sp>
      <p:sp>
        <p:nvSpPr>
          <p:cNvPr id="185" name="Google Shape;185;p28"/>
          <p:cNvSpPr txBox="1"/>
          <p:nvPr>
            <p:ph idx="1" type="body"/>
          </p:nvPr>
        </p:nvSpPr>
        <p:spPr>
          <a:xfrm>
            <a:off x="455456" y="1573221"/>
            <a:ext cx="11522633" cy="5016874"/>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374151"/>
              </a:buClr>
              <a:buSzPts val="2400"/>
              <a:buChar char="•"/>
            </a:pPr>
            <a:r>
              <a:rPr lang="en-US" sz="2400">
                <a:solidFill>
                  <a:srgbClr val="374151"/>
                </a:solidFill>
              </a:rPr>
              <a:t>An </a:t>
            </a:r>
            <a:r>
              <a:rPr b="1" lang="en-US" sz="2400">
                <a:solidFill>
                  <a:srgbClr val="374151"/>
                </a:solidFill>
              </a:rPr>
              <a:t>articulation point</a:t>
            </a:r>
            <a:r>
              <a:rPr lang="en-US" sz="2400">
                <a:solidFill>
                  <a:srgbClr val="374151"/>
                </a:solidFill>
              </a:rPr>
              <a:t> (or cut vertex) in a graph is a vertex whose removal disconnects the graph. </a:t>
            </a:r>
            <a:endParaRPr sz="2400">
              <a:solidFill>
                <a:srgbClr val="000000"/>
              </a:solidFill>
            </a:endParaRPr>
          </a:p>
          <a:p>
            <a:pPr indent="-228600" lvl="0" marL="228600" rtl="0" algn="l">
              <a:lnSpc>
                <a:spcPct val="100000"/>
              </a:lnSpc>
              <a:spcBef>
                <a:spcPts val="1000"/>
              </a:spcBef>
              <a:spcAft>
                <a:spcPts val="0"/>
              </a:spcAft>
              <a:buClr>
                <a:srgbClr val="374151"/>
              </a:buClr>
              <a:buSzPts val="2400"/>
              <a:buChar char="•"/>
            </a:pPr>
            <a:r>
              <a:rPr lang="en-US" sz="2400">
                <a:solidFill>
                  <a:srgbClr val="374151"/>
                </a:solidFill>
              </a:rPr>
              <a:t>In other words, if you were to remove an articulation point, the graph would become disconnected or have more components than before. </a:t>
            </a:r>
            <a:endParaRPr sz="2400"/>
          </a:p>
          <a:p>
            <a:pPr indent="-228600" lvl="0" marL="228600" rtl="0" algn="l">
              <a:lnSpc>
                <a:spcPct val="100000"/>
              </a:lnSpc>
              <a:spcBef>
                <a:spcPts val="1000"/>
              </a:spcBef>
              <a:spcAft>
                <a:spcPts val="0"/>
              </a:spcAft>
              <a:buClr>
                <a:srgbClr val="374151"/>
              </a:buClr>
              <a:buSzPts val="2400"/>
              <a:buChar char="•"/>
            </a:pPr>
            <a:r>
              <a:rPr lang="en-US" sz="2400">
                <a:solidFill>
                  <a:srgbClr val="374151"/>
                </a:solidFill>
              </a:rPr>
              <a:t>Articulation points are critical for maintaining the connectivity of a graph. </a:t>
            </a:r>
            <a:endParaRPr sz="2400">
              <a:solidFill>
                <a:srgbClr val="000000"/>
              </a:solidFill>
            </a:endParaRPr>
          </a:p>
          <a:p>
            <a:pPr indent="-228600" lvl="0" marL="228600" rtl="0" algn="l">
              <a:lnSpc>
                <a:spcPct val="100000"/>
              </a:lnSpc>
              <a:spcBef>
                <a:spcPts val="1000"/>
              </a:spcBef>
              <a:spcAft>
                <a:spcPts val="0"/>
              </a:spcAft>
              <a:buClr>
                <a:srgbClr val="374151"/>
              </a:buClr>
              <a:buSzPts val="2400"/>
              <a:buChar char="•"/>
            </a:pPr>
            <a:r>
              <a:rPr lang="en-US" sz="2400">
                <a:solidFill>
                  <a:srgbClr val="374151"/>
                </a:solidFill>
              </a:rPr>
              <a:t>The presence of articulation points is often associated with vulnerabilities in network communication.</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537145" y="365125"/>
            <a:ext cx="10816655" cy="10593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Biconnected Components</a:t>
            </a:r>
            <a:endParaRPr b="1" sz="4000"/>
          </a:p>
        </p:txBody>
      </p:sp>
      <p:sp>
        <p:nvSpPr>
          <p:cNvPr id="191" name="Google Shape;191;p29"/>
          <p:cNvSpPr txBox="1"/>
          <p:nvPr>
            <p:ph idx="1" type="body"/>
          </p:nvPr>
        </p:nvSpPr>
        <p:spPr>
          <a:xfrm>
            <a:off x="455456" y="1573221"/>
            <a:ext cx="11522633" cy="5016874"/>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Char char="•"/>
            </a:pPr>
            <a:r>
              <a:rPr lang="en-US" sz="2400"/>
              <a:t>A biconnected component in a graph is a maximal subgraph in which any two vertices are connected by at least two disjoint simple paths. </a:t>
            </a:r>
            <a:endParaRPr/>
          </a:p>
          <a:p>
            <a:pPr indent="-228600" lvl="0" marL="228600" rtl="0" algn="l">
              <a:lnSpc>
                <a:spcPct val="100000"/>
              </a:lnSpc>
              <a:spcBef>
                <a:spcPts val="1000"/>
              </a:spcBef>
              <a:spcAft>
                <a:spcPts val="0"/>
              </a:spcAft>
              <a:buClr>
                <a:schemeClr val="dk1"/>
              </a:buClr>
              <a:buSzPts val="2400"/>
              <a:buChar char="•"/>
            </a:pPr>
            <a:r>
              <a:rPr lang="en-US" sz="2400"/>
              <a:t>In simpler terms, a biconnected component is a portion of the graph that is highly connected; even if you remove any single vertex (and its incident edges), the remaining graph will still be connected. </a:t>
            </a:r>
            <a:endParaRPr/>
          </a:p>
          <a:p>
            <a:pPr indent="-228600" lvl="0" marL="228600" rtl="0" algn="l">
              <a:lnSpc>
                <a:spcPct val="100000"/>
              </a:lnSpc>
              <a:spcBef>
                <a:spcPts val="1000"/>
              </a:spcBef>
              <a:spcAft>
                <a:spcPts val="0"/>
              </a:spcAft>
              <a:buClr>
                <a:schemeClr val="dk1"/>
              </a:buClr>
              <a:buSzPts val="2400"/>
              <a:buChar char="•"/>
            </a:pPr>
            <a:r>
              <a:rPr lang="en-US" sz="2400"/>
              <a:t>Biconnected components are important for understanding the robustness of a graph and identifying parts of the graph that can withstand the removal of certain nodes.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459981" y="365125"/>
            <a:ext cx="10893819" cy="105932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a:t>Articulation Points and Biconnected Components</a:t>
            </a:r>
            <a:endParaRPr b="1"/>
          </a:p>
        </p:txBody>
      </p:sp>
      <p:sp>
        <p:nvSpPr>
          <p:cNvPr id="197" name="Google Shape;197;p30"/>
          <p:cNvSpPr txBox="1"/>
          <p:nvPr>
            <p:ph idx="1" type="body"/>
          </p:nvPr>
        </p:nvSpPr>
        <p:spPr>
          <a:xfrm>
            <a:off x="455456" y="1428538"/>
            <a:ext cx="11522633" cy="5161557"/>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400"/>
              <a:buChar char="•"/>
            </a:pPr>
            <a:r>
              <a:rPr lang="en-US" sz="2400"/>
              <a:t>Articulation points and biconnected components are concepts related to the analysis of connectivity in a graph.</a:t>
            </a:r>
            <a:endParaRPr/>
          </a:p>
          <a:p>
            <a:pPr indent="-228600" lvl="0" marL="228600" rtl="0" algn="l">
              <a:lnSpc>
                <a:spcPct val="100000"/>
              </a:lnSpc>
              <a:spcBef>
                <a:spcPts val="1000"/>
              </a:spcBef>
              <a:spcAft>
                <a:spcPts val="0"/>
              </a:spcAft>
              <a:buClr>
                <a:schemeClr val="dk1"/>
              </a:buClr>
              <a:buSzPts val="2400"/>
              <a:buChar char="•"/>
            </a:pPr>
            <a:r>
              <a:rPr lang="en-US" sz="2400"/>
              <a:t>Articulation points play a crucial role in the identification of biconnected components.</a:t>
            </a:r>
            <a:endParaRPr sz="2400"/>
          </a:p>
          <a:p>
            <a:pPr indent="-228600" lvl="0" marL="228600" rtl="0" algn="l">
              <a:lnSpc>
                <a:spcPct val="100000"/>
              </a:lnSpc>
              <a:spcBef>
                <a:spcPts val="1000"/>
              </a:spcBef>
              <a:spcAft>
                <a:spcPts val="0"/>
              </a:spcAft>
              <a:buClr>
                <a:schemeClr val="dk1"/>
              </a:buClr>
              <a:buSzPts val="2400"/>
              <a:buChar char="•"/>
            </a:pPr>
            <a:r>
              <a:rPr lang="en-US" sz="2400"/>
              <a:t>Removing an articulation point often results in breaking the graph into multiple biconnected components.</a:t>
            </a:r>
            <a:endParaRPr sz="2400"/>
          </a:p>
          <a:p>
            <a:pPr indent="-228600" lvl="0" marL="228600" rtl="0" algn="l">
              <a:lnSpc>
                <a:spcPct val="100000"/>
              </a:lnSpc>
              <a:spcBef>
                <a:spcPts val="1000"/>
              </a:spcBef>
              <a:spcAft>
                <a:spcPts val="0"/>
              </a:spcAft>
              <a:buClr>
                <a:schemeClr val="dk1"/>
              </a:buClr>
              <a:buSzPts val="2400"/>
              <a:buChar char="•"/>
            </a:pPr>
            <a:r>
              <a:rPr lang="en-US" sz="2400"/>
              <a:t>The graph itself can be viewed as a union of its biconnected components, and articulation points are the vertices that connect these components.</a:t>
            </a:r>
            <a:endParaRPr sz="2400"/>
          </a:p>
          <a:p>
            <a:pPr indent="-228600" lvl="0" marL="228600" rtl="0" algn="l">
              <a:lnSpc>
                <a:spcPct val="100000"/>
              </a:lnSpc>
              <a:spcBef>
                <a:spcPts val="1000"/>
              </a:spcBef>
              <a:spcAft>
                <a:spcPts val="0"/>
              </a:spcAft>
              <a:buClr>
                <a:schemeClr val="dk1"/>
              </a:buClr>
              <a:buSzPts val="2400"/>
              <a:buChar char="•"/>
            </a:pPr>
            <a:r>
              <a:rPr lang="en-US" sz="2400"/>
              <a:t>In summary, articulation points are key vertices whose removal can separate a graph into multiple connected components, and biconnected components are maximal subgraphs that remain connected even after the removal of any single vertex. </a:t>
            </a:r>
            <a:endParaRPr/>
          </a:p>
          <a:p>
            <a:pPr indent="-228600" lvl="0" marL="228600" rtl="0" algn="l">
              <a:lnSpc>
                <a:spcPct val="100000"/>
              </a:lnSpc>
              <a:spcBef>
                <a:spcPts val="1000"/>
              </a:spcBef>
              <a:spcAft>
                <a:spcPts val="0"/>
              </a:spcAft>
              <a:buClr>
                <a:schemeClr val="dk1"/>
              </a:buClr>
              <a:buSzPts val="2400"/>
              <a:buChar char="•"/>
            </a:pPr>
            <a:r>
              <a:rPr lang="en-US" sz="2400"/>
              <a:t>The analysis of these concepts helps in understanding the connectivity and robustness of a graph</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459981" y="365125"/>
            <a:ext cx="10893819" cy="86641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a:t>Articulation Points and Biconnected Components</a:t>
            </a:r>
            <a:endParaRPr b="1"/>
          </a:p>
        </p:txBody>
      </p:sp>
      <p:sp>
        <p:nvSpPr>
          <p:cNvPr id="203" name="Google Shape;203;p31"/>
          <p:cNvSpPr txBox="1"/>
          <p:nvPr>
            <p:ph idx="1" type="body"/>
          </p:nvPr>
        </p:nvSpPr>
        <p:spPr>
          <a:xfrm>
            <a:off x="455456" y="1322437"/>
            <a:ext cx="11522633" cy="544127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Char char="•"/>
            </a:pPr>
            <a:r>
              <a:rPr lang="en-US" sz="2400"/>
              <a:t>Let G = (V, E) be a connected undirected graph. Consider the following definitions:</a:t>
            </a:r>
            <a:endParaRPr sz="2400"/>
          </a:p>
          <a:p>
            <a:pPr indent="-228600" lvl="0" marL="228600" rtl="0" algn="l">
              <a:lnSpc>
                <a:spcPct val="100000"/>
              </a:lnSpc>
              <a:spcBef>
                <a:spcPts val="1000"/>
              </a:spcBef>
              <a:spcAft>
                <a:spcPts val="0"/>
              </a:spcAft>
              <a:buClr>
                <a:schemeClr val="dk1"/>
              </a:buClr>
              <a:buSzPts val="2400"/>
              <a:buChar char="•"/>
            </a:pPr>
            <a:r>
              <a:rPr b="1" lang="en-US" sz="2400"/>
              <a:t>Articulation Point (or Cut Vertex): </a:t>
            </a:r>
            <a:r>
              <a:rPr lang="en-US" sz="2400"/>
              <a:t>An articulation point in a connected graph is a vertex (together with the removal of any incident edges) that, if deleted, would break the graph into two or more pieces.</a:t>
            </a:r>
            <a:endParaRPr/>
          </a:p>
          <a:p>
            <a:pPr indent="-228600" lvl="0" marL="228600" rtl="0" algn="l">
              <a:lnSpc>
                <a:spcPct val="100000"/>
              </a:lnSpc>
              <a:spcBef>
                <a:spcPts val="1000"/>
              </a:spcBef>
              <a:spcAft>
                <a:spcPts val="0"/>
              </a:spcAft>
              <a:buClr>
                <a:schemeClr val="dk1"/>
              </a:buClr>
              <a:buSzPts val="2400"/>
              <a:buChar char="•"/>
            </a:pPr>
            <a:r>
              <a:rPr b="1" lang="en-US" sz="2400"/>
              <a:t>Bridge</a:t>
            </a:r>
            <a:r>
              <a:rPr lang="en-US" sz="2400"/>
              <a:t>: Is an edge whose removal results in a disconnected graph.</a:t>
            </a:r>
            <a:endParaRPr/>
          </a:p>
          <a:p>
            <a:pPr indent="-228600" lvl="0" marL="228600" rtl="0" algn="l">
              <a:lnSpc>
                <a:spcPct val="100000"/>
              </a:lnSpc>
              <a:spcBef>
                <a:spcPts val="1000"/>
              </a:spcBef>
              <a:spcAft>
                <a:spcPts val="0"/>
              </a:spcAft>
              <a:buClr>
                <a:schemeClr val="dk1"/>
              </a:buClr>
              <a:buSzPts val="2400"/>
              <a:buChar char="•"/>
            </a:pPr>
            <a:r>
              <a:rPr b="1" lang="en-US" sz="2400"/>
              <a:t>Biconnected: </a:t>
            </a:r>
            <a:r>
              <a:rPr lang="en-US" sz="2400"/>
              <a:t>A graph is biconnected if it contains no articulation points. In a biconnected graph, two distinct paths connect each pair of vertices.  A graph that is not biconnected divides into biconnected components. </a:t>
            </a:r>
            <a:endParaRPr/>
          </a:p>
          <a:p>
            <a:pPr indent="-228600" lvl="0" marL="228600" rtl="0" algn="l">
              <a:lnSpc>
                <a:spcPct val="100000"/>
              </a:lnSpc>
              <a:spcBef>
                <a:spcPts val="1000"/>
              </a:spcBef>
              <a:spcAft>
                <a:spcPts val="0"/>
              </a:spcAft>
              <a:buClr>
                <a:schemeClr val="dk1"/>
              </a:buClr>
              <a:buSzPts val="2400"/>
              <a:buChar char="•"/>
            </a:pPr>
            <a:r>
              <a:rPr lang="en-US" sz="2400"/>
              <a:t>Biconnected graphs and articulation points are of great interest in the design of network algorithms, because these are the “critical" points, whose failure will result in the network becoming disconnected.</a:t>
            </a:r>
            <a:endParaRPr sz="2400"/>
          </a:p>
          <a:p>
            <a:pPr indent="-228600" lvl="0" marL="228600" rtl="0" algn="l">
              <a:lnSpc>
                <a:spcPct val="100000"/>
              </a:lnSpc>
              <a:spcBef>
                <a:spcPts val="1000"/>
              </a:spcBef>
              <a:spcAft>
                <a:spcPts val="0"/>
              </a:spcAft>
              <a:buClr>
                <a:schemeClr val="dk1"/>
              </a:buClr>
              <a:buSzPts val="2400"/>
              <a:buChar char="•"/>
            </a:pPr>
            <a:r>
              <a:rPr lang="en-US" sz="2400"/>
              <a:t>This is illustrated in the following figure:</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Lecture Outline</a:t>
            </a:r>
            <a:endParaRPr b="1"/>
          </a:p>
        </p:txBody>
      </p:sp>
      <p:sp>
        <p:nvSpPr>
          <p:cNvPr id="91" name="Google Shape;9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Graphs</a:t>
            </a:r>
            <a:endParaRPr/>
          </a:p>
          <a:p>
            <a:pPr indent="-228600" lvl="0" marL="228600" rtl="0" algn="l">
              <a:lnSpc>
                <a:spcPct val="90000"/>
              </a:lnSpc>
              <a:spcBef>
                <a:spcPts val="1000"/>
              </a:spcBef>
              <a:spcAft>
                <a:spcPts val="0"/>
              </a:spcAft>
              <a:buClr>
                <a:schemeClr val="dk1"/>
              </a:buClr>
              <a:buSzPts val="2800"/>
              <a:buChar char="•"/>
            </a:pPr>
            <a:r>
              <a:rPr lang="en-US"/>
              <a:t>Binary Tree Traversal Technique and Search</a:t>
            </a:r>
            <a:endParaRPr/>
          </a:p>
          <a:p>
            <a:pPr indent="-228600" lvl="0" marL="228600" rtl="0" algn="l">
              <a:lnSpc>
                <a:spcPct val="90000"/>
              </a:lnSpc>
              <a:spcBef>
                <a:spcPts val="1000"/>
              </a:spcBef>
              <a:spcAft>
                <a:spcPts val="0"/>
              </a:spcAft>
              <a:buClr>
                <a:schemeClr val="dk1"/>
              </a:buClr>
              <a:buSzPts val="2800"/>
              <a:buChar char="•"/>
            </a:pPr>
            <a:r>
              <a:rPr lang="en-US"/>
              <a:t>Graph Traversal Technique and Search: BFS and DFS</a:t>
            </a:r>
            <a:endParaRPr/>
          </a:p>
          <a:p>
            <a:pPr indent="-228600" lvl="0" marL="228600" rtl="0" algn="l">
              <a:lnSpc>
                <a:spcPct val="90000"/>
              </a:lnSpc>
              <a:spcBef>
                <a:spcPts val="1000"/>
              </a:spcBef>
              <a:spcAft>
                <a:spcPts val="0"/>
              </a:spcAft>
              <a:buClr>
                <a:schemeClr val="dk1"/>
              </a:buClr>
              <a:buSzPts val="2800"/>
              <a:buChar char="•"/>
            </a:pPr>
            <a:r>
              <a:rPr lang="en-US"/>
              <a:t>Connected Components and Spanning Trees</a:t>
            </a:r>
            <a:endParaRPr/>
          </a:p>
          <a:p>
            <a:pPr indent="-228600" lvl="0" marL="228600" rtl="0" algn="l">
              <a:lnSpc>
                <a:spcPct val="90000"/>
              </a:lnSpc>
              <a:spcBef>
                <a:spcPts val="1000"/>
              </a:spcBef>
              <a:spcAft>
                <a:spcPts val="0"/>
              </a:spcAft>
              <a:buClr>
                <a:schemeClr val="dk1"/>
              </a:buClr>
              <a:buSzPts val="2800"/>
              <a:buChar char="•"/>
            </a:pPr>
            <a:r>
              <a:rPr lang="en-US"/>
              <a:t>Bi-connected Components and DFS</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7" name="Shape 207"/>
        <p:cNvGrpSpPr/>
        <p:nvPr/>
      </p:nvGrpSpPr>
      <p:grpSpPr>
        <a:xfrm>
          <a:off x="0" y="0"/>
          <a:ext cx="0" cy="0"/>
          <a:chOff x="0" y="0"/>
          <a:chExt cx="0" cy="0"/>
        </a:xfrm>
      </p:grpSpPr>
      <p:sp>
        <p:nvSpPr>
          <p:cNvPr id="208" name="Google Shape;208;p3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9" name="Google Shape;209;p32"/>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0" name="Google Shape;210;p32"/>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1" name="Google Shape;211;p32"/>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2" name="Google Shape;212;p32"/>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3" name="Google Shape;213;p32"/>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Diagram&#10;&#10;Description automatically generated" id="214" name="Google Shape;214;p32"/>
          <p:cNvPicPr preferRelativeResize="0"/>
          <p:nvPr/>
        </p:nvPicPr>
        <p:blipFill rotWithShape="1">
          <a:blip r:embed="rId3">
            <a:alphaModFix/>
          </a:blip>
          <a:srcRect b="0" l="0" r="0" t="0"/>
          <a:stretch/>
        </p:blipFill>
        <p:spPr>
          <a:xfrm>
            <a:off x="643467" y="1016253"/>
            <a:ext cx="10905066" cy="4825492"/>
          </a:xfrm>
          <a:prstGeom prst="rect">
            <a:avLst/>
          </a:prstGeom>
          <a:noFill/>
          <a:ln>
            <a:noFill/>
          </a:ln>
        </p:spPr>
      </p:pic>
      <p:sp>
        <p:nvSpPr>
          <p:cNvPr id="215" name="Google Shape;215;p32"/>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Find Articulation Point</a:t>
            </a:r>
            <a:endParaRPr/>
          </a:p>
        </p:txBody>
      </p:sp>
      <p:sp>
        <p:nvSpPr>
          <p:cNvPr id="221" name="Google Shape;221;p33"/>
          <p:cNvSpPr/>
          <p:nvPr/>
        </p:nvSpPr>
        <p:spPr>
          <a:xfrm>
            <a:off x="5359246" y="2386987"/>
            <a:ext cx="550843" cy="550843"/>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1</a:t>
            </a:r>
            <a:endParaRPr b="0" i="0" sz="1800" u="none" cap="none" strike="noStrike">
              <a:solidFill>
                <a:schemeClr val="lt1"/>
              </a:solidFill>
              <a:latin typeface="Calibri"/>
              <a:ea typeface="Calibri"/>
              <a:cs typeface="Calibri"/>
              <a:sym typeface="Calibri"/>
            </a:endParaRPr>
          </a:p>
        </p:txBody>
      </p:sp>
      <p:sp>
        <p:nvSpPr>
          <p:cNvPr id="222" name="Google Shape;222;p33"/>
          <p:cNvSpPr/>
          <p:nvPr/>
        </p:nvSpPr>
        <p:spPr>
          <a:xfrm>
            <a:off x="4220835" y="3433589"/>
            <a:ext cx="550843" cy="550843"/>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4</a:t>
            </a:r>
            <a:endParaRPr b="0" i="0" sz="1800" u="none" cap="none" strike="noStrike">
              <a:solidFill>
                <a:schemeClr val="lt1"/>
              </a:solidFill>
              <a:latin typeface="Calibri"/>
              <a:ea typeface="Calibri"/>
              <a:cs typeface="Calibri"/>
              <a:sym typeface="Calibri"/>
            </a:endParaRPr>
          </a:p>
        </p:txBody>
      </p:sp>
      <p:sp>
        <p:nvSpPr>
          <p:cNvPr id="223" name="Google Shape;223;p33"/>
          <p:cNvSpPr/>
          <p:nvPr/>
        </p:nvSpPr>
        <p:spPr>
          <a:xfrm>
            <a:off x="6644547" y="3433590"/>
            <a:ext cx="550843" cy="550843"/>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2</a:t>
            </a:r>
            <a:endParaRPr b="0" i="0" sz="1800" u="none" cap="none" strike="noStrike">
              <a:solidFill>
                <a:schemeClr val="lt1"/>
              </a:solidFill>
              <a:latin typeface="Calibri"/>
              <a:ea typeface="Calibri"/>
              <a:cs typeface="Calibri"/>
              <a:sym typeface="Calibri"/>
            </a:endParaRPr>
          </a:p>
        </p:txBody>
      </p:sp>
      <p:sp>
        <p:nvSpPr>
          <p:cNvPr id="224" name="Google Shape;224;p33"/>
          <p:cNvSpPr/>
          <p:nvPr/>
        </p:nvSpPr>
        <p:spPr>
          <a:xfrm>
            <a:off x="6644547" y="5554336"/>
            <a:ext cx="550843" cy="550843"/>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6</a:t>
            </a:r>
            <a:endParaRPr b="0" i="0" sz="1800" u="none" cap="none" strike="noStrike">
              <a:solidFill>
                <a:schemeClr val="lt1"/>
              </a:solidFill>
              <a:latin typeface="Calibri"/>
              <a:ea typeface="Calibri"/>
              <a:cs typeface="Calibri"/>
              <a:sym typeface="Calibri"/>
            </a:endParaRPr>
          </a:p>
        </p:txBody>
      </p:sp>
      <p:sp>
        <p:nvSpPr>
          <p:cNvPr id="225" name="Google Shape;225;p33"/>
          <p:cNvSpPr/>
          <p:nvPr/>
        </p:nvSpPr>
        <p:spPr>
          <a:xfrm>
            <a:off x="4220836" y="5554336"/>
            <a:ext cx="550843" cy="550843"/>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5</a:t>
            </a:r>
            <a:endParaRPr b="0" i="0" sz="1800" u="none" cap="none" strike="noStrike">
              <a:solidFill>
                <a:schemeClr val="lt1"/>
              </a:solidFill>
              <a:latin typeface="Calibri"/>
              <a:ea typeface="Calibri"/>
              <a:cs typeface="Calibri"/>
              <a:sym typeface="Calibri"/>
            </a:endParaRPr>
          </a:p>
        </p:txBody>
      </p:sp>
      <p:sp>
        <p:nvSpPr>
          <p:cNvPr id="226" name="Google Shape;226;p33"/>
          <p:cNvSpPr/>
          <p:nvPr/>
        </p:nvSpPr>
        <p:spPr>
          <a:xfrm>
            <a:off x="5359245" y="4296577"/>
            <a:ext cx="550843" cy="550843"/>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3</a:t>
            </a:r>
            <a:endParaRPr b="0" i="0" sz="1800" u="none" cap="none" strike="noStrike">
              <a:solidFill>
                <a:schemeClr val="lt1"/>
              </a:solidFill>
              <a:latin typeface="Calibri"/>
              <a:ea typeface="Calibri"/>
              <a:cs typeface="Calibri"/>
              <a:sym typeface="Calibri"/>
            </a:endParaRPr>
          </a:p>
        </p:txBody>
      </p:sp>
      <p:cxnSp>
        <p:nvCxnSpPr>
          <p:cNvPr id="227" name="Google Shape;227;p33"/>
          <p:cNvCxnSpPr/>
          <p:nvPr/>
        </p:nvCxnSpPr>
        <p:spPr>
          <a:xfrm flipH="1">
            <a:off x="5915713" y="3922578"/>
            <a:ext cx="885022" cy="666519"/>
          </a:xfrm>
          <a:prstGeom prst="straightConnector1">
            <a:avLst/>
          </a:prstGeom>
          <a:noFill/>
          <a:ln cap="flat" cmpd="sng" w="9525">
            <a:solidFill>
              <a:schemeClr val="accent1"/>
            </a:solidFill>
            <a:prstDash val="solid"/>
            <a:miter lim="800000"/>
            <a:headEnd len="sm" w="sm" type="none"/>
            <a:tailEnd len="sm" w="sm" type="none"/>
          </a:ln>
        </p:spPr>
      </p:cxnSp>
      <p:cxnSp>
        <p:nvCxnSpPr>
          <p:cNvPr id="228" name="Google Shape;228;p33"/>
          <p:cNvCxnSpPr/>
          <p:nvPr/>
        </p:nvCxnSpPr>
        <p:spPr>
          <a:xfrm>
            <a:off x="5827578" y="4822288"/>
            <a:ext cx="923579" cy="914399"/>
          </a:xfrm>
          <a:prstGeom prst="straightConnector1">
            <a:avLst/>
          </a:prstGeom>
          <a:noFill/>
          <a:ln cap="flat" cmpd="sng" w="9525">
            <a:solidFill>
              <a:schemeClr val="accent1"/>
            </a:solidFill>
            <a:prstDash val="solid"/>
            <a:miter lim="800000"/>
            <a:headEnd len="sm" w="sm" type="none"/>
            <a:tailEnd len="sm" w="sm" type="none"/>
          </a:ln>
        </p:spPr>
      </p:cxnSp>
      <p:cxnSp>
        <p:nvCxnSpPr>
          <p:cNvPr id="229" name="Google Shape;229;p33"/>
          <p:cNvCxnSpPr/>
          <p:nvPr/>
        </p:nvCxnSpPr>
        <p:spPr>
          <a:xfrm>
            <a:off x="4652446" y="3839951"/>
            <a:ext cx="923579" cy="914399"/>
          </a:xfrm>
          <a:prstGeom prst="straightConnector1">
            <a:avLst/>
          </a:prstGeom>
          <a:noFill/>
          <a:ln cap="flat" cmpd="sng" w="9525">
            <a:solidFill>
              <a:schemeClr val="accent1"/>
            </a:solidFill>
            <a:prstDash val="solid"/>
            <a:miter lim="800000"/>
            <a:headEnd len="sm" w="sm" type="none"/>
            <a:tailEnd len="sm" w="sm" type="none"/>
          </a:ln>
        </p:spPr>
      </p:cxnSp>
      <p:cxnSp>
        <p:nvCxnSpPr>
          <p:cNvPr id="230" name="Google Shape;230;p33"/>
          <p:cNvCxnSpPr/>
          <p:nvPr/>
        </p:nvCxnSpPr>
        <p:spPr>
          <a:xfrm flipH="1" rot="10800000">
            <a:off x="4459650" y="2679505"/>
            <a:ext cx="997025" cy="940106"/>
          </a:xfrm>
          <a:prstGeom prst="straightConnector1">
            <a:avLst/>
          </a:prstGeom>
          <a:noFill/>
          <a:ln cap="flat" cmpd="sng" w="9525">
            <a:solidFill>
              <a:schemeClr val="accent1"/>
            </a:solidFill>
            <a:prstDash val="solid"/>
            <a:miter lim="800000"/>
            <a:headEnd len="sm" w="sm" type="none"/>
            <a:tailEnd len="sm" w="sm" type="none"/>
          </a:ln>
        </p:spPr>
      </p:cxnSp>
      <p:cxnSp>
        <p:nvCxnSpPr>
          <p:cNvPr id="231" name="Google Shape;231;p33"/>
          <p:cNvCxnSpPr/>
          <p:nvPr/>
        </p:nvCxnSpPr>
        <p:spPr>
          <a:xfrm>
            <a:off x="5891844" y="2692361"/>
            <a:ext cx="923579" cy="914399"/>
          </a:xfrm>
          <a:prstGeom prst="straightConnector1">
            <a:avLst/>
          </a:prstGeom>
          <a:noFill/>
          <a:ln cap="flat" cmpd="sng" w="9525">
            <a:solidFill>
              <a:schemeClr val="accent1"/>
            </a:solidFill>
            <a:prstDash val="solid"/>
            <a:miter lim="800000"/>
            <a:headEnd len="sm" w="sm" type="none"/>
            <a:tailEnd len="sm" w="sm" type="none"/>
          </a:ln>
        </p:spPr>
      </p:cxnSp>
      <p:cxnSp>
        <p:nvCxnSpPr>
          <p:cNvPr id="232" name="Google Shape;232;p33"/>
          <p:cNvCxnSpPr/>
          <p:nvPr/>
        </p:nvCxnSpPr>
        <p:spPr>
          <a:xfrm flipH="1">
            <a:off x="4538603" y="4822288"/>
            <a:ext cx="903385" cy="730785"/>
          </a:xfrm>
          <a:prstGeom prst="straightConnector1">
            <a:avLst/>
          </a:prstGeom>
          <a:noFill/>
          <a:ln cap="flat" cmpd="sng" w="9525">
            <a:solidFill>
              <a:schemeClr val="accent1"/>
            </a:solidFill>
            <a:prstDash val="solid"/>
            <a:miter lim="800000"/>
            <a:headEnd len="sm" w="sm" type="none"/>
            <a:tailEnd len="sm" w="sm" type="none"/>
          </a:ln>
        </p:spPr>
      </p:cxnSp>
      <p:cxnSp>
        <p:nvCxnSpPr>
          <p:cNvPr id="233" name="Google Shape;233;p33"/>
          <p:cNvCxnSpPr/>
          <p:nvPr/>
        </p:nvCxnSpPr>
        <p:spPr>
          <a:xfrm rot="10800000">
            <a:off x="4768124" y="5828495"/>
            <a:ext cx="1968345" cy="49577"/>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txBox="1"/>
          <p:nvPr>
            <p:ph type="title"/>
          </p:nvPr>
        </p:nvSpPr>
        <p:spPr>
          <a:xfrm>
            <a:off x="599502" y="365125"/>
            <a:ext cx="10754298" cy="105932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a:t>Articulation Points and Biconnected Components</a:t>
            </a:r>
            <a:endParaRPr b="1"/>
          </a:p>
        </p:txBody>
      </p:sp>
      <p:sp>
        <p:nvSpPr>
          <p:cNvPr id="239" name="Google Shape;239;p34"/>
          <p:cNvSpPr txBox="1"/>
          <p:nvPr>
            <p:ph idx="1" type="body"/>
          </p:nvPr>
        </p:nvSpPr>
        <p:spPr>
          <a:xfrm>
            <a:off x="562779" y="1508147"/>
            <a:ext cx="11415310" cy="508194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600"/>
              <a:buChar char="•"/>
            </a:pPr>
            <a:r>
              <a:rPr lang="en-US" sz="2600"/>
              <a:t>Let G = (V, E) be a connected undirected graph. Consider the following definitions:</a:t>
            </a:r>
            <a:endParaRPr/>
          </a:p>
          <a:p>
            <a:pPr indent="-228600" lvl="0" marL="228600" rtl="0" algn="l">
              <a:lnSpc>
                <a:spcPct val="100000"/>
              </a:lnSpc>
              <a:spcBef>
                <a:spcPts val="1000"/>
              </a:spcBef>
              <a:spcAft>
                <a:spcPts val="0"/>
              </a:spcAft>
              <a:buClr>
                <a:schemeClr val="dk1"/>
              </a:buClr>
              <a:buSzPts val="2600"/>
              <a:buChar char="•"/>
            </a:pPr>
            <a:r>
              <a:rPr b="1" lang="en-US" sz="2600"/>
              <a:t>Articulation Point (or Cut Vertex): </a:t>
            </a:r>
            <a:r>
              <a:rPr lang="en-US" sz="2600"/>
              <a:t>An articulation point in a connected graph is a vertex (together with the removal of any incident edges) that, if deleted, would break the graph into two or more pieces.</a:t>
            </a:r>
            <a:endParaRPr/>
          </a:p>
          <a:p>
            <a:pPr indent="-228600" lvl="0" marL="228600" rtl="0" algn="l">
              <a:lnSpc>
                <a:spcPct val="100000"/>
              </a:lnSpc>
              <a:spcBef>
                <a:spcPts val="1000"/>
              </a:spcBef>
              <a:spcAft>
                <a:spcPts val="0"/>
              </a:spcAft>
              <a:buClr>
                <a:schemeClr val="dk1"/>
              </a:buClr>
              <a:buSzPts val="2600"/>
              <a:buChar char="•"/>
            </a:pPr>
            <a:r>
              <a:rPr b="1" lang="en-US" sz="2600"/>
              <a:t>Bridge</a:t>
            </a:r>
            <a:r>
              <a:rPr lang="en-US" sz="2600"/>
              <a:t>: Is an edge whose removal results in a disconnected graph.</a:t>
            </a:r>
            <a:endParaRPr/>
          </a:p>
          <a:p>
            <a:pPr indent="-228600" lvl="0" marL="228600" rtl="0" algn="l">
              <a:lnSpc>
                <a:spcPct val="100000"/>
              </a:lnSpc>
              <a:spcBef>
                <a:spcPts val="1000"/>
              </a:spcBef>
              <a:spcAft>
                <a:spcPts val="0"/>
              </a:spcAft>
              <a:buClr>
                <a:schemeClr val="dk1"/>
              </a:buClr>
              <a:buSzPts val="2600"/>
              <a:buChar char="•"/>
            </a:pPr>
            <a:r>
              <a:rPr b="1" lang="en-US" sz="2600"/>
              <a:t>Biconnected: </a:t>
            </a:r>
            <a:r>
              <a:rPr lang="en-US" sz="2600"/>
              <a:t>A graph is biconnected if it contains no articulation points. In a biconnected graph, two distinct paths connect each pair of vertices.  A graph that is not biconnected divides into biconnected components. </a:t>
            </a:r>
            <a:endParaRPr/>
          </a:p>
          <a:p>
            <a:pPr indent="-228600" lvl="0" marL="228600" rtl="0" algn="l">
              <a:lnSpc>
                <a:spcPct val="100000"/>
              </a:lnSpc>
              <a:spcBef>
                <a:spcPts val="1000"/>
              </a:spcBef>
              <a:spcAft>
                <a:spcPts val="0"/>
              </a:spcAft>
              <a:buClr>
                <a:schemeClr val="dk1"/>
              </a:buClr>
              <a:buSzPts val="2600"/>
              <a:buChar char="•"/>
            </a:pPr>
            <a:r>
              <a:rPr lang="en-US" sz="2600"/>
              <a:t>This is illustrated in the following figure:</a:t>
            </a:r>
            <a:endParaRPr sz="2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3" name="Shape 243"/>
        <p:cNvGrpSpPr/>
        <p:nvPr/>
      </p:nvGrpSpPr>
      <p:grpSpPr>
        <a:xfrm>
          <a:off x="0" y="0"/>
          <a:ext cx="0" cy="0"/>
          <a:chOff x="0" y="0"/>
          <a:chExt cx="0" cy="0"/>
        </a:xfrm>
      </p:grpSpPr>
      <p:sp>
        <p:nvSpPr>
          <p:cNvPr id="244" name="Google Shape;244;p35"/>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5" name="Google Shape;245;p35"/>
          <p:cNvSpPr/>
          <p:nvPr/>
        </p:nvSpPr>
        <p:spPr>
          <a:xfrm>
            <a:off x="0" y="0"/>
            <a:ext cx="2013557" cy="68580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6" name="Google Shape;246;p35"/>
          <p:cNvSpPr/>
          <p:nvPr>
            <p:ph type="title"/>
          </p:nvPr>
        </p:nvSpPr>
        <p:spPr>
          <a:xfrm>
            <a:off x="640080" y="2074363"/>
            <a:ext cx="2752354" cy="2709275"/>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2600"/>
              <a:buFont typeface="Calibri"/>
              <a:buNone/>
            </a:pPr>
            <a:r>
              <a:rPr b="1" lang="en-US" sz="2600">
                <a:solidFill>
                  <a:srgbClr val="FFFFFF"/>
                </a:solidFill>
                <a:latin typeface="Calibri"/>
                <a:ea typeface="Calibri"/>
                <a:cs typeface="Calibri"/>
                <a:sym typeface="Calibri"/>
              </a:rPr>
              <a:t>Compute discovery time</a:t>
            </a:r>
            <a:endParaRPr/>
          </a:p>
        </p:txBody>
      </p:sp>
      <p:pic>
        <p:nvPicPr>
          <p:cNvPr descr="A picture containing text, whiteboard&#10;&#10;Description automatically generated" id="247" name="Google Shape;247;p35"/>
          <p:cNvPicPr preferRelativeResize="0"/>
          <p:nvPr>
            <p:ph idx="1" type="body"/>
          </p:nvPr>
        </p:nvPicPr>
        <p:blipFill rotWithShape="1">
          <a:blip r:embed="rId3">
            <a:alphaModFix/>
          </a:blip>
          <a:srcRect b="0" l="0" r="0" t="0"/>
          <a:stretch/>
        </p:blipFill>
        <p:spPr>
          <a:xfrm>
            <a:off x="4078974" y="360798"/>
            <a:ext cx="7150380" cy="614374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Make table for identifying articulation point</a:t>
            </a:r>
            <a:endParaRPr/>
          </a:p>
        </p:txBody>
      </p:sp>
      <p:graphicFrame>
        <p:nvGraphicFramePr>
          <p:cNvPr id="253" name="Google Shape;253;p36"/>
          <p:cNvGraphicFramePr/>
          <p:nvPr/>
        </p:nvGraphicFramePr>
        <p:xfrm>
          <a:off x="838200" y="1825625"/>
          <a:ext cx="3000000" cy="3000000"/>
        </p:xfrm>
        <a:graphic>
          <a:graphicData uri="http://schemas.openxmlformats.org/drawingml/2006/table">
            <a:tbl>
              <a:tblPr bandRow="1" firstRow="1">
                <a:noFill/>
                <a:tableStyleId>{1ED86045-5E4E-49F4-9863-13E19ADD0AC5}</a:tableStyleId>
              </a:tblPr>
              <a:tblGrid>
                <a:gridCol w="1905000"/>
                <a:gridCol w="1489125"/>
                <a:gridCol w="1354975"/>
                <a:gridCol w="1422050"/>
                <a:gridCol w="1489125"/>
                <a:gridCol w="1502525"/>
                <a:gridCol w="1352800"/>
              </a:tblGrid>
              <a:tr h="370850">
                <a:tc>
                  <a:txBody>
                    <a:bodyPr/>
                    <a:lstStyle/>
                    <a:p>
                      <a:pPr indent="0" lvl="0" marL="0" marR="0" rtl="0" algn="l">
                        <a:spcBef>
                          <a:spcPts val="0"/>
                        </a:spcBef>
                        <a:spcAft>
                          <a:spcPts val="0"/>
                        </a:spcAft>
                        <a:buNone/>
                      </a:pPr>
                      <a:r>
                        <a:rPr b="1" lang="en-US" sz="2800" u="none" cap="none" strike="noStrike"/>
                        <a:t>node</a:t>
                      </a:r>
                      <a:endParaRPr/>
                    </a:p>
                  </a:txBody>
                  <a:tcPr marT="45725" marB="45725" marR="91450" marL="91450"/>
                </a:tc>
                <a:tc>
                  <a:txBody>
                    <a:bodyPr/>
                    <a:lstStyle/>
                    <a:p>
                      <a:pPr indent="0" lvl="0" marL="0" marR="0" rtl="0" algn="l">
                        <a:spcBef>
                          <a:spcPts val="0"/>
                        </a:spcBef>
                        <a:spcAft>
                          <a:spcPts val="0"/>
                        </a:spcAft>
                        <a:buNone/>
                      </a:pPr>
                      <a:r>
                        <a:rPr b="1" lang="en-US" sz="2800"/>
                        <a:t>1</a:t>
                      </a:r>
                      <a:endParaRPr/>
                    </a:p>
                  </a:txBody>
                  <a:tcPr marT="45725" marB="45725" marR="91450" marL="91450"/>
                </a:tc>
                <a:tc>
                  <a:txBody>
                    <a:bodyPr/>
                    <a:lstStyle/>
                    <a:p>
                      <a:pPr indent="0" lvl="0" marL="0" marR="0" rtl="0" algn="l">
                        <a:spcBef>
                          <a:spcPts val="0"/>
                        </a:spcBef>
                        <a:spcAft>
                          <a:spcPts val="0"/>
                        </a:spcAft>
                        <a:buNone/>
                      </a:pPr>
                      <a:r>
                        <a:rPr b="1" lang="en-US" sz="2800"/>
                        <a:t>2</a:t>
                      </a:r>
                      <a:endParaRPr/>
                    </a:p>
                  </a:txBody>
                  <a:tcPr marT="45725" marB="45725" marR="91450" marL="91450"/>
                </a:tc>
                <a:tc>
                  <a:txBody>
                    <a:bodyPr/>
                    <a:lstStyle/>
                    <a:p>
                      <a:pPr indent="0" lvl="0" marL="0" marR="0" rtl="0" algn="l">
                        <a:spcBef>
                          <a:spcPts val="0"/>
                        </a:spcBef>
                        <a:spcAft>
                          <a:spcPts val="0"/>
                        </a:spcAft>
                        <a:buNone/>
                      </a:pPr>
                      <a:r>
                        <a:rPr b="1" lang="en-US" sz="2800"/>
                        <a:t>3</a:t>
                      </a:r>
                      <a:endParaRPr/>
                    </a:p>
                  </a:txBody>
                  <a:tcPr marT="45725" marB="45725" marR="91450" marL="91450"/>
                </a:tc>
                <a:tc>
                  <a:txBody>
                    <a:bodyPr/>
                    <a:lstStyle/>
                    <a:p>
                      <a:pPr indent="0" lvl="0" marL="0" marR="0" rtl="0" algn="l">
                        <a:spcBef>
                          <a:spcPts val="0"/>
                        </a:spcBef>
                        <a:spcAft>
                          <a:spcPts val="0"/>
                        </a:spcAft>
                        <a:buNone/>
                      </a:pPr>
                      <a:r>
                        <a:rPr b="1" lang="en-US" sz="2800"/>
                        <a:t>4</a:t>
                      </a:r>
                      <a:endParaRPr/>
                    </a:p>
                  </a:txBody>
                  <a:tcPr marT="45725" marB="45725" marR="91450" marL="91450"/>
                </a:tc>
                <a:tc>
                  <a:txBody>
                    <a:bodyPr/>
                    <a:lstStyle/>
                    <a:p>
                      <a:pPr indent="0" lvl="0" marL="0" marR="0" rtl="0" algn="l">
                        <a:spcBef>
                          <a:spcPts val="0"/>
                        </a:spcBef>
                        <a:spcAft>
                          <a:spcPts val="0"/>
                        </a:spcAft>
                        <a:buNone/>
                      </a:pPr>
                      <a:r>
                        <a:rPr b="1" lang="en-US" sz="2800"/>
                        <a:t>5</a:t>
                      </a:r>
                      <a:endParaRPr/>
                    </a:p>
                  </a:txBody>
                  <a:tcPr marT="45725" marB="45725" marR="91450" marL="91450"/>
                </a:tc>
                <a:tc>
                  <a:txBody>
                    <a:bodyPr/>
                    <a:lstStyle/>
                    <a:p>
                      <a:pPr indent="0" lvl="0" marL="0" marR="0" rtl="0" algn="l">
                        <a:spcBef>
                          <a:spcPts val="0"/>
                        </a:spcBef>
                        <a:spcAft>
                          <a:spcPts val="0"/>
                        </a:spcAft>
                        <a:buNone/>
                      </a:pPr>
                      <a:r>
                        <a:rPr b="1" lang="en-US" sz="2800"/>
                        <a:t>6</a:t>
                      </a:r>
                      <a:endParaRPr/>
                    </a:p>
                  </a:txBody>
                  <a:tcPr marT="45725" marB="45725" marR="91450" marL="91450"/>
                </a:tc>
              </a:tr>
              <a:tr h="370850">
                <a:tc>
                  <a:txBody>
                    <a:bodyPr/>
                    <a:lstStyle/>
                    <a:p>
                      <a:pPr indent="0" lvl="0" marL="0" marR="0" rtl="0" algn="l">
                        <a:spcBef>
                          <a:spcPts val="0"/>
                        </a:spcBef>
                        <a:spcAft>
                          <a:spcPts val="0"/>
                        </a:spcAft>
                        <a:buNone/>
                      </a:pPr>
                      <a:r>
                        <a:rPr b="1" lang="en-US" sz="2800"/>
                        <a:t>Discovery time(d)</a:t>
                      </a:r>
                      <a:endParaRPr/>
                    </a:p>
                  </a:txBody>
                  <a:tcPr marT="45725" marB="45725" marR="91450" marL="91450"/>
                </a:tc>
                <a:tc>
                  <a:txBody>
                    <a:bodyPr/>
                    <a:lstStyle/>
                    <a:p>
                      <a:pPr indent="0" lvl="0" marL="0" marR="0" rtl="0" algn="l">
                        <a:spcBef>
                          <a:spcPts val="0"/>
                        </a:spcBef>
                        <a:spcAft>
                          <a:spcPts val="0"/>
                        </a:spcAft>
                        <a:buNone/>
                      </a:pPr>
                      <a:r>
                        <a:rPr b="1" lang="en-US" sz="2800"/>
                        <a:t>1</a:t>
                      </a:r>
                      <a:endParaRPr/>
                    </a:p>
                  </a:txBody>
                  <a:tcPr marT="45725" marB="45725" marR="91450" marL="91450"/>
                </a:tc>
                <a:tc>
                  <a:txBody>
                    <a:bodyPr/>
                    <a:lstStyle/>
                    <a:p>
                      <a:pPr indent="0" lvl="0" marL="0" marR="0" rtl="0" algn="l">
                        <a:spcBef>
                          <a:spcPts val="0"/>
                        </a:spcBef>
                        <a:spcAft>
                          <a:spcPts val="0"/>
                        </a:spcAft>
                        <a:buNone/>
                      </a:pPr>
                      <a:r>
                        <a:rPr b="1" lang="en-US" sz="2800"/>
                        <a:t>6</a:t>
                      </a:r>
                      <a:endParaRPr/>
                    </a:p>
                  </a:txBody>
                  <a:tcPr marT="45725" marB="45725" marR="91450" marL="91450"/>
                </a:tc>
                <a:tc>
                  <a:txBody>
                    <a:bodyPr/>
                    <a:lstStyle/>
                    <a:p>
                      <a:pPr indent="0" lvl="0" marL="0" marR="0" rtl="0" algn="l">
                        <a:spcBef>
                          <a:spcPts val="0"/>
                        </a:spcBef>
                        <a:spcAft>
                          <a:spcPts val="0"/>
                        </a:spcAft>
                        <a:buNone/>
                      </a:pPr>
                      <a:r>
                        <a:rPr b="1" lang="en-US" sz="2800"/>
                        <a:t>3</a:t>
                      </a:r>
                      <a:endParaRPr/>
                    </a:p>
                  </a:txBody>
                  <a:tcPr marT="45725" marB="45725" marR="91450" marL="91450"/>
                </a:tc>
                <a:tc>
                  <a:txBody>
                    <a:bodyPr/>
                    <a:lstStyle/>
                    <a:p>
                      <a:pPr indent="0" lvl="0" marL="0" marR="0" rtl="0" algn="l">
                        <a:spcBef>
                          <a:spcPts val="0"/>
                        </a:spcBef>
                        <a:spcAft>
                          <a:spcPts val="0"/>
                        </a:spcAft>
                        <a:buNone/>
                      </a:pPr>
                      <a:r>
                        <a:rPr b="1" lang="en-US" sz="2800"/>
                        <a:t>2</a:t>
                      </a:r>
                      <a:endParaRPr/>
                    </a:p>
                  </a:txBody>
                  <a:tcPr marT="45725" marB="45725" marR="91450" marL="91450"/>
                </a:tc>
                <a:tc>
                  <a:txBody>
                    <a:bodyPr/>
                    <a:lstStyle/>
                    <a:p>
                      <a:pPr indent="0" lvl="0" marL="0" marR="0" rtl="0" algn="l">
                        <a:spcBef>
                          <a:spcPts val="0"/>
                        </a:spcBef>
                        <a:spcAft>
                          <a:spcPts val="0"/>
                        </a:spcAft>
                        <a:buNone/>
                      </a:pPr>
                      <a:r>
                        <a:rPr b="1" lang="en-US" sz="2800"/>
                        <a:t>4</a:t>
                      </a:r>
                      <a:endParaRPr/>
                    </a:p>
                  </a:txBody>
                  <a:tcPr marT="45725" marB="45725" marR="91450" marL="91450"/>
                </a:tc>
                <a:tc>
                  <a:txBody>
                    <a:bodyPr/>
                    <a:lstStyle/>
                    <a:p>
                      <a:pPr indent="0" lvl="0" marL="0" marR="0" rtl="0" algn="l">
                        <a:spcBef>
                          <a:spcPts val="0"/>
                        </a:spcBef>
                        <a:spcAft>
                          <a:spcPts val="0"/>
                        </a:spcAft>
                        <a:buNone/>
                      </a:pPr>
                      <a:r>
                        <a:rPr b="1" lang="en-US" sz="2800"/>
                        <a:t>5</a:t>
                      </a:r>
                      <a:endParaRPr/>
                    </a:p>
                  </a:txBody>
                  <a:tcPr marT="45725" marB="45725" marR="91450" marL="91450"/>
                </a:tc>
              </a:tr>
              <a:tr h="370850">
                <a:tc>
                  <a:txBody>
                    <a:bodyPr/>
                    <a:lstStyle/>
                    <a:p>
                      <a:pPr indent="0" lvl="0" marL="0" marR="0" rtl="0" algn="l">
                        <a:spcBef>
                          <a:spcPts val="0"/>
                        </a:spcBef>
                        <a:spcAft>
                          <a:spcPts val="0"/>
                        </a:spcAft>
                        <a:buNone/>
                      </a:pPr>
                      <a:r>
                        <a:rPr b="1" lang="en-US" sz="2800"/>
                        <a:t>L</a:t>
                      </a:r>
                      <a:endParaRPr/>
                    </a:p>
                  </a:txBody>
                  <a:tcPr marT="45725" marB="45725" marR="91450" marL="91450"/>
                </a:tc>
                <a:tc>
                  <a:txBody>
                    <a:bodyPr/>
                    <a:lstStyle/>
                    <a:p>
                      <a:pPr indent="0" lvl="0" marL="0" marR="0" rtl="0" algn="l">
                        <a:spcBef>
                          <a:spcPts val="0"/>
                        </a:spcBef>
                        <a:spcAft>
                          <a:spcPts val="0"/>
                        </a:spcAft>
                        <a:buNone/>
                      </a:pPr>
                      <a:r>
                        <a:rPr b="1" lang="en-US" sz="2800"/>
                        <a:t>1</a:t>
                      </a:r>
                      <a:endParaRPr/>
                    </a:p>
                  </a:txBody>
                  <a:tcPr marT="45725" marB="45725" marR="91450" marL="91450"/>
                </a:tc>
                <a:tc>
                  <a:txBody>
                    <a:bodyPr/>
                    <a:lstStyle/>
                    <a:p>
                      <a:pPr indent="0" lvl="0" marL="0" marR="0" rtl="0" algn="l">
                        <a:spcBef>
                          <a:spcPts val="0"/>
                        </a:spcBef>
                        <a:spcAft>
                          <a:spcPts val="0"/>
                        </a:spcAft>
                        <a:buNone/>
                      </a:pPr>
                      <a:r>
                        <a:rPr b="1" lang="en-US" sz="2800"/>
                        <a:t>1</a:t>
                      </a:r>
                      <a:endParaRPr/>
                    </a:p>
                  </a:txBody>
                  <a:tcPr marT="45725" marB="45725" marR="91450" marL="91450"/>
                </a:tc>
                <a:tc>
                  <a:txBody>
                    <a:bodyPr/>
                    <a:lstStyle/>
                    <a:p>
                      <a:pPr indent="0" lvl="0" marL="0" marR="0" rtl="0" algn="l">
                        <a:spcBef>
                          <a:spcPts val="0"/>
                        </a:spcBef>
                        <a:spcAft>
                          <a:spcPts val="0"/>
                        </a:spcAft>
                        <a:buNone/>
                      </a:pPr>
                      <a:r>
                        <a:rPr b="1" lang="en-US" sz="2800"/>
                        <a:t>1</a:t>
                      </a:r>
                      <a:endParaRPr/>
                    </a:p>
                  </a:txBody>
                  <a:tcPr marT="45725" marB="45725" marR="91450" marL="91450"/>
                </a:tc>
                <a:tc>
                  <a:txBody>
                    <a:bodyPr/>
                    <a:lstStyle/>
                    <a:p>
                      <a:pPr indent="0" lvl="0" marL="0" marR="0" rtl="0" algn="l">
                        <a:spcBef>
                          <a:spcPts val="0"/>
                        </a:spcBef>
                        <a:spcAft>
                          <a:spcPts val="0"/>
                        </a:spcAft>
                        <a:buNone/>
                      </a:pPr>
                      <a:r>
                        <a:rPr b="1" lang="en-US" sz="2800"/>
                        <a:t>1</a:t>
                      </a:r>
                      <a:endParaRPr/>
                    </a:p>
                  </a:txBody>
                  <a:tcPr marT="45725" marB="45725" marR="91450" marL="91450"/>
                </a:tc>
                <a:tc>
                  <a:txBody>
                    <a:bodyPr/>
                    <a:lstStyle/>
                    <a:p>
                      <a:pPr indent="0" lvl="0" marL="0" marR="0" rtl="0" algn="l">
                        <a:spcBef>
                          <a:spcPts val="0"/>
                        </a:spcBef>
                        <a:spcAft>
                          <a:spcPts val="0"/>
                        </a:spcAft>
                        <a:buNone/>
                      </a:pPr>
                      <a:r>
                        <a:rPr b="1" lang="en-US" sz="2800"/>
                        <a:t>3</a:t>
                      </a:r>
                      <a:endParaRPr/>
                    </a:p>
                  </a:txBody>
                  <a:tcPr marT="45725" marB="45725" marR="91450" marL="91450"/>
                </a:tc>
                <a:tc>
                  <a:txBody>
                    <a:bodyPr/>
                    <a:lstStyle/>
                    <a:p>
                      <a:pPr indent="0" lvl="0" marL="0" marR="0" rtl="0" algn="l">
                        <a:spcBef>
                          <a:spcPts val="0"/>
                        </a:spcBef>
                        <a:spcAft>
                          <a:spcPts val="0"/>
                        </a:spcAft>
                        <a:buNone/>
                      </a:pPr>
                      <a:r>
                        <a:rPr b="1" lang="en-US" sz="2800"/>
                        <a:t>3</a:t>
                      </a:r>
                      <a:endParaRPr/>
                    </a:p>
                  </a:txBody>
                  <a:tcPr marT="45725" marB="45725" marR="91450" marL="9145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Compute articulation point</a:t>
            </a:r>
            <a:endParaRPr/>
          </a:p>
        </p:txBody>
      </p:sp>
      <p:sp>
        <p:nvSpPr>
          <p:cNvPr id="259" name="Google Shape;259;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(u, v) = (parent, child)</a:t>
            </a:r>
            <a:endParaRPr/>
          </a:p>
          <a:p>
            <a:pPr indent="-228600" lvl="0" marL="228600" rtl="0" algn="l">
              <a:lnSpc>
                <a:spcPct val="90000"/>
              </a:lnSpc>
              <a:spcBef>
                <a:spcPts val="1000"/>
              </a:spcBef>
              <a:spcAft>
                <a:spcPts val="0"/>
              </a:spcAft>
              <a:buClr>
                <a:schemeClr val="dk1"/>
              </a:buClr>
              <a:buSzPts val="2800"/>
              <a:buChar char="•"/>
            </a:pPr>
            <a:r>
              <a:rPr lang="en-US"/>
              <a:t>If L[v] &gt;= d[u] then articulation point exist at u except for root, otherwise not articulation point.</a:t>
            </a:r>
            <a:endParaRPr/>
          </a:p>
          <a:p>
            <a:pPr indent="-228600" lvl="0" marL="228600" rtl="0" algn="l">
              <a:lnSpc>
                <a:spcPct val="90000"/>
              </a:lnSpc>
              <a:spcBef>
                <a:spcPts val="1000"/>
              </a:spcBef>
              <a:spcAft>
                <a:spcPts val="0"/>
              </a:spcAft>
              <a:buClr>
                <a:schemeClr val="dk1"/>
              </a:buClr>
              <a:buSzPts val="2800"/>
              <a:buChar char="•"/>
            </a:pPr>
            <a:r>
              <a:rPr lang="en-US"/>
              <a:t>Different condition will be applied for root vertex.</a:t>
            </a:r>
            <a:endParaRPr/>
          </a:p>
          <a:p>
            <a:pPr indent="-228600" lvl="0" marL="228600" rtl="0" algn="l">
              <a:lnSpc>
                <a:spcPct val="90000"/>
              </a:lnSpc>
              <a:spcBef>
                <a:spcPts val="1000"/>
              </a:spcBef>
              <a:spcAft>
                <a:spcPts val="0"/>
              </a:spcAft>
              <a:buClr>
                <a:schemeClr val="dk1"/>
              </a:buClr>
              <a:buSzPts val="2800"/>
              <a:buChar char="•"/>
            </a:pPr>
            <a:r>
              <a:rPr lang="en-US"/>
              <a:t>If root is having multiple child then root is an articulation point.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8"/>
          <p:cNvSpPr txBox="1"/>
          <p:nvPr>
            <p:ph type="title"/>
          </p:nvPr>
        </p:nvSpPr>
        <p:spPr>
          <a:xfrm>
            <a:off x="548833" y="365125"/>
            <a:ext cx="10804967" cy="79505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Compute articulation point</a:t>
            </a:r>
            <a:endParaRPr/>
          </a:p>
        </p:txBody>
      </p:sp>
      <p:sp>
        <p:nvSpPr>
          <p:cNvPr id="265" name="Google Shape;265;p38"/>
          <p:cNvSpPr txBox="1"/>
          <p:nvPr>
            <p:ph idx="1" type="body"/>
          </p:nvPr>
        </p:nvSpPr>
        <p:spPr>
          <a:xfrm>
            <a:off x="587416" y="1275828"/>
            <a:ext cx="11354763" cy="5335185"/>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Char char="•"/>
            </a:pPr>
            <a:r>
              <a:rPr b="1" lang="en-US" sz="2400"/>
              <a:t>Initialization:</a:t>
            </a:r>
            <a:endParaRPr sz="2400"/>
          </a:p>
          <a:p>
            <a:pPr indent="-228600" lvl="1" marL="685800" rtl="0" algn="l">
              <a:lnSpc>
                <a:spcPct val="100000"/>
              </a:lnSpc>
              <a:spcBef>
                <a:spcPts val="500"/>
              </a:spcBef>
              <a:spcAft>
                <a:spcPts val="0"/>
              </a:spcAft>
              <a:buClr>
                <a:srgbClr val="374151"/>
              </a:buClr>
              <a:buSzPts val="2400"/>
              <a:buChar char="•"/>
            </a:pPr>
            <a:r>
              <a:rPr lang="en-US">
                <a:solidFill>
                  <a:srgbClr val="374151"/>
                </a:solidFill>
              </a:rPr>
              <a:t>Perform a DFS traversal of the graph starting from any vertex (usually the root).</a:t>
            </a:r>
            <a:endParaRPr/>
          </a:p>
          <a:p>
            <a:pPr indent="-228600" lvl="1" marL="685800" rtl="0" algn="l">
              <a:lnSpc>
                <a:spcPct val="100000"/>
              </a:lnSpc>
              <a:spcBef>
                <a:spcPts val="500"/>
              </a:spcBef>
              <a:spcAft>
                <a:spcPts val="0"/>
              </a:spcAft>
              <a:buClr>
                <a:srgbClr val="374151"/>
              </a:buClr>
              <a:buSzPts val="2400"/>
              <a:buChar char="•"/>
            </a:pPr>
            <a:r>
              <a:rPr lang="en-US">
                <a:solidFill>
                  <a:srgbClr val="374151"/>
                </a:solidFill>
              </a:rPr>
              <a:t>Initialize variables to keep track of the discovery time and low-link values for each vertex.</a:t>
            </a:r>
            <a:endParaRPr/>
          </a:p>
          <a:p>
            <a:pPr indent="-228600" lvl="1" marL="685800" rtl="0" algn="l">
              <a:lnSpc>
                <a:spcPct val="100000"/>
              </a:lnSpc>
              <a:spcBef>
                <a:spcPts val="500"/>
              </a:spcBef>
              <a:spcAft>
                <a:spcPts val="0"/>
              </a:spcAft>
              <a:buClr>
                <a:srgbClr val="374151"/>
              </a:buClr>
              <a:buSzPts val="2400"/>
              <a:buChar char="•"/>
            </a:pPr>
            <a:r>
              <a:rPr lang="en-US">
                <a:solidFill>
                  <a:srgbClr val="374151"/>
                </a:solidFill>
              </a:rPr>
              <a:t>Use a stack to keep track of the vertices in the current DFS traversal.</a:t>
            </a:r>
            <a:endParaRPr/>
          </a:p>
          <a:p>
            <a:pPr indent="-228600" lvl="0" marL="228600" rtl="0" algn="l">
              <a:lnSpc>
                <a:spcPct val="100000"/>
              </a:lnSpc>
              <a:spcBef>
                <a:spcPts val="1000"/>
              </a:spcBef>
              <a:spcAft>
                <a:spcPts val="0"/>
              </a:spcAft>
              <a:buClr>
                <a:schemeClr val="dk1"/>
              </a:buClr>
              <a:buSzPts val="2400"/>
              <a:buChar char="•"/>
            </a:pPr>
            <a:r>
              <a:rPr b="1" lang="en-US" sz="2400"/>
              <a:t>DFS Traversal:</a:t>
            </a:r>
            <a:endParaRPr sz="2400"/>
          </a:p>
          <a:p>
            <a:pPr indent="-228600" lvl="1" marL="685800" rtl="0" algn="l">
              <a:lnSpc>
                <a:spcPct val="100000"/>
              </a:lnSpc>
              <a:spcBef>
                <a:spcPts val="500"/>
              </a:spcBef>
              <a:spcAft>
                <a:spcPts val="0"/>
              </a:spcAft>
              <a:buClr>
                <a:srgbClr val="374151"/>
              </a:buClr>
              <a:buSzPts val="2400"/>
              <a:buChar char="•"/>
            </a:pPr>
            <a:r>
              <a:rPr lang="en-US">
                <a:solidFill>
                  <a:srgbClr val="374151"/>
                </a:solidFill>
              </a:rPr>
              <a:t>During the DFS traversal, assign a unique discovery time to each vertex as you visit it for the first time.</a:t>
            </a:r>
            <a:endParaRPr/>
          </a:p>
          <a:p>
            <a:pPr indent="-228600" lvl="1" marL="685800" rtl="0" algn="l">
              <a:lnSpc>
                <a:spcPct val="100000"/>
              </a:lnSpc>
              <a:spcBef>
                <a:spcPts val="500"/>
              </a:spcBef>
              <a:spcAft>
                <a:spcPts val="0"/>
              </a:spcAft>
              <a:buClr>
                <a:srgbClr val="374151"/>
              </a:buClr>
              <a:buSzPts val="2400"/>
              <a:buChar char="•"/>
            </a:pPr>
            <a:r>
              <a:rPr lang="en-US">
                <a:solidFill>
                  <a:srgbClr val="374151"/>
                </a:solidFill>
              </a:rPr>
              <a:t>Keep track of the lowest discovery time (low-link value) reachable from the current vertex, considering both forward and backward edges.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9"/>
          <p:cNvSpPr txBox="1"/>
          <p:nvPr>
            <p:ph type="title"/>
          </p:nvPr>
        </p:nvSpPr>
        <p:spPr>
          <a:xfrm>
            <a:off x="558479" y="365125"/>
            <a:ext cx="10795321" cy="79505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Compute articulation point</a:t>
            </a:r>
            <a:endParaRPr/>
          </a:p>
        </p:txBody>
      </p:sp>
      <p:sp>
        <p:nvSpPr>
          <p:cNvPr id="271" name="Google Shape;271;p39"/>
          <p:cNvSpPr txBox="1"/>
          <p:nvPr>
            <p:ph idx="1" type="body"/>
          </p:nvPr>
        </p:nvSpPr>
        <p:spPr>
          <a:xfrm>
            <a:off x="558479" y="1275828"/>
            <a:ext cx="11383700" cy="5335185"/>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400"/>
              <a:buChar char="•"/>
            </a:pPr>
            <a:r>
              <a:rPr b="1" lang="en-US" sz="2400"/>
              <a:t>Identifying Articulation Points:</a:t>
            </a:r>
            <a:endParaRPr sz="2400">
              <a:solidFill>
                <a:srgbClr val="000000"/>
              </a:solidFill>
            </a:endParaRPr>
          </a:p>
          <a:p>
            <a:pPr indent="-228600" lvl="1" marL="685800" rtl="0" algn="l">
              <a:lnSpc>
                <a:spcPct val="100000"/>
              </a:lnSpc>
              <a:spcBef>
                <a:spcPts val="500"/>
              </a:spcBef>
              <a:spcAft>
                <a:spcPts val="0"/>
              </a:spcAft>
              <a:buClr>
                <a:srgbClr val="374151"/>
              </a:buClr>
              <a:buSzPts val="2400"/>
              <a:buChar char="•"/>
            </a:pPr>
            <a:r>
              <a:rPr lang="en-US">
                <a:solidFill>
                  <a:srgbClr val="374151"/>
                </a:solidFill>
              </a:rPr>
              <a:t>An articulation point is identified based on the following conditions:</a:t>
            </a:r>
            <a:endParaRPr/>
          </a:p>
          <a:p>
            <a:pPr indent="-228600" lvl="2" marL="1143000" rtl="0" algn="l">
              <a:lnSpc>
                <a:spcPct val="100000"/>
              </a:lnSpc>
              <a:spcBef>
                <a:spcPts val="500"/>
              </a:spcBef>
              <a:spcAft>
                <a:spcPts val="0"/>
              </a:spcAft>
              <a:buClr>
                <a:srgbClr val="374151"/>
              </a:buClr>
              <a:buSzPts val="2400"/>
              <a:buChar char="•"/>
            </a:pPr>
            <a:r>
              <a:rPr lang="en-US" sz="2400">
                <a:solidFill>
                  <a:srgbClr val="374151"/>
                </a:solidFill>
              </a:rPr>
              <a:t>If the current vertex is the root of the DFS tree and has more than one child, it is an articulation point.</a:t>
            </a:r>
            <a:endParaRPr sz="2400"/>
          </a:p>
          <a:p>
            <a:pPr indent="-228600" lvl="2" marL="1143000" rtl="0" algn="l">
              <a:lnSpc>
                <a:spcPct val="100000"/>
              </a:lnSpc>
              <a:spcBef>
                <a:spcPts val="500"/>
              </a:spcBef>
              <a:spcAft>
                <a:spcPts val="0"/>
              </a:spcAft>
              <a:buClr>
                <a:srgbClr val="374151"/>
              </a:buClr>
              <a:buSzPts val="2400"/>
              <a:buChar char="•"/>
            </a:pPr>
            <a:r>
              <a:rPr lang="en-US" sz="2400">
                <a:solidFill>
                  <a:srgbClr val="374151"/>
                </a:solidFill>
              </a:rPr>
              <a:t>For other vertices, if there exists a child </a:t>
            </a:r>
            <a:r>
              <a:rPr b="1" lang="en-US" sz="2400">
                <a:latin typeface="Consolas"/>
                <a:ea typeface="Consolas"/>
                <a:cs typeface="Consolas"/>
                <a:sym typeface="Consolas"/>
              </a:rPr>
              <a:t>v</a:t>
            </a:r>
            <a:r>
              <a:rPr lang="en-US" sz="2400">
                <a:solidFill>
                  <a:srgbClr val="374151"/>
                </a:solidFill>
              </a:rPr>
              <a:t> such that </a:t>
            </a:r>
            <a:r>
              <a:rPr b="1" lang="en-US" sz="2400">
                <a:latin typeface="Consolas"/>
                <a:ea typeface="Consolas"/>
                <a:cs typeface="Consolas"/>
                <a:sym typeface="Consolas"/>
              </a:rPr>
              <a:t>low[v] &gt;= discovery_time[current]</a:t>
            </a:r>
            <a:r>
              <a:rPr lang="en-US" sz="2400">
                <a:solidFill>
                  <a:srgbClr val="374151"/>
                </a:solidFill>
              </a:rPr>
              <a:t>, then the current vertex is an articulation point.</a:t>
            </a:r>
            <a:endParaRPr sz="2400"/>
          </a:p>
          <a:p>
            <a:pPr indent="-228600" lvl="0" marL="228600" rtl="0" algn="l">
              <a:lnSpc>
                <a:spcPct val="100000"/>
              </a:lnSpc>
              <a:spcBef>
                <a:spcPts val="1000"/>
              </a:spcBef>
              <a:spcAft>
                <a:spcPts val="0"/>
              </a:spcAft>
              <a:buClr>
                <a:schemeClr val="dk1"/>
              </a:buClr>
              <a:buSzPts val="2400"/>
              <a:buChar char="•"/>
            </a:pPr>
            <a:r>
              <a:rPr b="1" lang="en-US" sz="2400"/>
              <a:t>Backtracking:</a:t>
            </a:r>
            <a:endParaRPr sz="2400"/>
          </a:p>
          <a:p>
            <a:pPr indent="-228600" lvl="1" marL="685800" rtl="0" algn="l">
              <a:lnSpc>
                <a:spcPct val="100000"/>
              </a:lnSpc>
              <a:spcBef>
                <a:spcPts val="500"/>
              </a:spcBef>
              <a:spcAft>
                <a:spcPts val="0"/>
              </a:spcAft>
              <a:buClr>
                <a:srgbClr val="374151"/>
              </a:buClr>
              <a:buSzPts val="2400"/>
              <a:buChar char="•"/>
            </a:pPr>
            <a:r>
              <a:rPr lang="en-US">
                <a:solidFill>
                  <a:srgbClr val="374151"/>
                </a:solidFill>
              </a:rPr>
              <a:t>During the backtracking phase of DFS, update the low-link values of the current vertex based on the low-link values of its children.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5" name="Shape 275"/>
        <p:cNvGrpSpPr/>
        <p:nvPr/>
      </p:nvGrpSpPr>
      <p:grpSpPr>
        <a:xfrm>
          <a:off x="0" y="0"/>
          <a:ext cx="0" cy="0"/>
          <a:chOff x="0" y="0"/>
          <a:chExt cx="0" cy="0"/>
        </a:xfrm>
      </p:grpSpPr>
      <p:pic>
        <p:nvPicPr>
          <p:cNvPr id="276" name="Google Shape;276;p40"/>
          <p:cNvPicPr preferRelativeResize="0"/>
          <p:nvPr>
            <p:ph idx="1" type="body"/>
          </p:nvPr>
        </p:nvPicPr>
        <p:blipFill rotWithShape="1">
          <a:blip r:embed="rId3">
            <a:alphaModFix/>
          </a:blip>
          <a:srcRect b="15730" l="0" r="0" t="0"/>
          <a:stretch/>
        </p:blipFill>
        <p:spPr>
          <a:xfrm>
            <a:off x="20" y="10"/>
            <a:ext cx="12191980" cy="6857990"/>
          </a:xfrm>
          <a:prstGeom prst="rect">
            <a:avLst/>
          </a:prstGeom>
          <a:noFill/>
          <a:ln>
            <a:noFill/>
          </a:ln>
        </p:spPr>
      </p:pic>
      <p:sp>
        <p:nvSpPr>
          <p:cNvPr id="277" name="Google Shape;277;p40"/>
          <p:cNvSpPr/>
          <p:nvPr/>
        </p:nvSpPr>
        <p:spPr>
          <a:xfrm>
            <a:off x="7488621" y="2277613"/>
            <a:ext cx="4703379" cy="4580387"/>
          </a:xfrm>
          <a:custGeom>
            <a:rect b="b" l="l" r="r" t="t"/>
            <a:pathLst>
              <a:path extrusionOk="0" h="1298" w="1333">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lt1">
              <a:alpha val="69803"/>
            </a:schemeClr>
          </a:solid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sp>
        <p:nvSpPr>
          <p:cNvPr id="278" name="Google Shape;278;p40"/>
          <p:cNvSpPr txBox="1"/>
          <p:nvPr>
            <p:ph type="title"/>
          </p:nvPr>
        </p:nvSpPr>
        <p:spPr>
          <a:xfrm>
            <a:off x="8022021" y="3231931"/>
            <a:ext cx="3852041" cy="1834056"/>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alibri"/>
              <a:buNone/>
            </a:pPr>
            <a:r>
              <a:rPr b="1" lang="en-US" sz="4000"/>
              <a:t>Thank You</a:t>
            </a:r>
            <a:endParaRPr/>
          </a:p>
        </p:txBody>
      </p:sp>
      <p:cxnSp>
        <p:nvCxnSpPr>
          <p:cNvPr id="279" name="Google Shape;279;p40"/>
          <p:cNvCxnSpPr/>
          <p:nvPr/>
        </p:nvCxnSpPr>
        <p:spPr>
          <a:xfrm>
            <a:off x="9480331" y="5123793"/>
            <a:ext cx="935420" cy="0"/>
          </a:xfrm>
          <a:prstGeom prst="straightConnector1">
            <a:avLst/>
          </a:prstGeom>
          <a:noFill/>
          <a:ln cap="sq" cmpd="sng" w="25400">
            <a:solidFill>
              <a:srgbClr val="262626"/>
            </a:solidFill>
            <a:prstDash val="solid"/>
            <a:bevel/>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Binary Tree Traversal Technique</a:t>
            </a:r>
            <a:endParaRPr b="1"/>
          </a:p>
        </p:txBody>
      </p:sp>
      <p:sp>
        <p:nvSpPr>
          <p:cNvPr id="97" name="Google Shape;97;p15"/>
          <p:cNvSpPr txBox="1"/>
          <p:nvPr>
            <p:ph idx="1" type="body"/>
          </p:nvPr>
        </p:nvSpPr>
        <p:spPr>
          <a:xfrm>
            <a:off x="838200" y="1642011"/>
            <a:ext cx="11185792" cy="5049072"/>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2400"/>
              <a:buChar char="•"/>
            </a:pPr>
            <a:r>
              <a:rPr lang="en-US" sz="2400"/>
              <a:t>Search means finding a path or traversal between a start node and one of a set of goal nodes. </a:t>
            </a:r>
            <a:endParaRPr/>
          </a:p>
          <a:p>
            <a:pPr indent="-228600" lvl="0" marL="228600" rtl="0" algn="l">
              <a:lnSpc>
                <a:spcPct val="110000"/>
              </a:lnSpc>
              <a:spcBef>
                <a:spcPts val="1000"/>
              </a:spcBef>
              <a:spcAft>
                <a:spcPts val="0"/>
              </a:spcAft>
              <a:buClr>
                <a:schemeClr val="dk1"/>
              </a:buClr>
              <a:buSzPts val="2400"/>
              <a:buChar char="•"/>
            </a:pPr>
            <a:r>
              <a:rPr lang="en-US" sz="2400"/>
              <a:t>Search is a study of states and their transitions. Search involves visiting nodes in a graph in a systematic manner, and may or may not result into a visit to all nodes. </a:t>
            </a:r>
            <a:endParaRPr/>
          </a:p>
          <a:p>
            <a:pPr indent="-228600" lvl="0" marL="228600" rtl="0" algn="l">
              <a:lnSpc>
                <a:spcPct val="110000"/>
              </a:lnSpc>
              <a:spcBef>
                <a:spcPts val="1000"/>
              </a:spcBef>
              <a:spcAft>
                <a:spcPts val="0"/>
              </a:spcAft>
              <a:buClr>
                <a:schemeClr val="dk1"/>
              </a:buClr>
              <a:buSzPts val="2400"/>
              <a:buChar char="•"/>
            </a:pPr>
            <a:r>
              <a:rPr lang="en-US" sz="2400"/>
              <a:t>When the search necessarily involved the examination of every vertex in the tree, it is called the traversal.</a:t>
            </a:r>
            <a:endParaRPr/>
          </a:p>
          <a:p>
            <a:pPr indent="-228600" lvl="0" marL="228600" rtl="0" algn="l">
              <a:lnSpc>
                <a:spcPct val="110000"/>
              </a:lnSpc>
              <a:spcBef>
                <a:spcPts val="1000"/>
              </a:spcBef>
              <a:spcAft>
                <a:spcPts val="0"/>
              </a:spcAft>
              <a:buClr>
                <a:schemeClr val="dk1"/>
              </a:buClr>
              <a:buSzPts val="2400"/>
              <a:buChar char="•"/>
            </a:pPr>
            <a:r>
              <a:rPr lang="en-US" sz="2400"/>
              <a:t>There are three common ways to traverse a binary tree:</a:t>
            </a:r>
            <a:endParaRPr/>
          </a:p>
          <a:p>
            <a:pPr indent="-228600" lvl="1" marL="685800" rtl="0" algn="l">
              <a:lnSpc>
                <a:spcPct val="110000"/>
              </a:lnSpc>
              <a:spcBef>
                <a:spcPts val="500"/>
              </a:spcBef>
              <a:spcAft>
                <a:spcPts val="0"/>
              </a:spcAft>
              <a:buClr>
                <a:schemeClr val="dk1"/>
              </a:buClr>
              <a:buSzPts val="2400"/>
              <a:buChar char="•"/>
            </a:pPr>
            <a:r>
              <a:rPr b="1" lang="en-US"/>
              <a:t>Preorder</a:t>
            </a:r>
            <a:endParaRPr/>
          </a:p>
          <a:p>
            <a:pPr indent="-228600" lvl="1" marL="685800" rtl="0" algn="l">
              <a:lnSpc>
                <a:spcPct val="110000"/>
              </a:lnSpc>
              <a:spcBef>
                <a:spcPts val="500"/>
              </a:spcBef>
              <a:spcAft>
                <a:spcPts val="0"/>
              </a:spcAft>
              <a:buClr>
                <a:schemeClr val="dk1"/>
              </a:buClr>
              <a:buSzPts val="2400"/>
              <a:buChar char="•"/>
            </a:pPr>
            <a:r>
              <a:rPr b="1" lang="en-US"/>
              <a:t> Inorder</a:t>
            </a:r>
            <a:endParaRPr b="1"/>
          </a:p>
          <a:p>
            <a:pPr indent="-228600" lvl="1" marL="685800" rtl="0" algn="l">
              <a:lnSpc>
                <a:spcPct val="110000"/>
              </a:lnSpc>
              <a:spcBef>
                <a:spcPts val="500"/>
              </a:spcBef>
              <a:spcAft>
                <a:spcPts val="0"/>
              </a:spcAft>
              <a:buClr>
                <a:schemeClr val="dk1"/>
              </a:buClr>
              <a:buSzPts val="2400"/>
              <a:buChar char="•"/>
            </a:pPr>
            <a:r>
              <a:rPr b="1" lang="en-US"/>
              <a:t>postorder</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599502" y="365125"/>
            <a:ext cx="10754298" cy="10593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Binary Tree Traversal Technique</a:t>
            </a:r>
            <a:endParaRPr b="1"/>
          </a:p>
        </p:txBody>
      </p:sp>
      <p:sp>
        <p:nvSpPr>
          <p:cNvPr id="103" name="Google Shape;103;p16"/>
          <p:cNvSpPr txBox="1"/>
          <p:nvPr>
            <p:ph idx="1" type="body"/>
          </p:nvPr>
        </p:nvSpPr>
        <p:spPr>
          <a:xfrm>
            <a:off x="562779" y="1541023"/>
            <a:ext cx="11415310" cy="504907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In all the three traversal methods, the left subtree of a node is traversed before the right subtree. </a:t>
            </a:r>
            <a:endParaRPr/>
          </a:p>
          <a:p>
            <a:pPr indent="-228600" lvl="0" marL="228600" rtl="0" algn="l">
              <a:lnSpc>
                <a:spcPct val="90000"/>
              </a:lnSpc>
              <a:spcBef>
                <a:spcPts val="1000"/>
              </a:spcBef>
              <a:spcAft>
                <a:spcPts val="0"/>
              </a:spcAft>
              <a:buClr>
                <a:schemeClr val="dk1"/>
              </a:buClr>
              <a:buSzPts val="2400"/>
              <a:buChar char="•"/>
            </a:pPr>
            <a:r>
              <a:rPr lang="en-US" sz="2400"/>
              <a:t>The difference among the three orders comes from the difference in the time at which a node is visited.</a:t>
            </a:r>
            <a:endParaRPr/>
          </a:p>
          <a:p>
            <a:pPr indent="-228600" lvl="0" marL="228600" rtl="0" algn="l">
              <a:lnSpc>
                <a:spcPct val="90000"/>
              </a:lnSpc>
              <a:spcBef>
                <a:spcPts val="1000"/>
              </a:spcBef>
              <a:spcAft>
                <a:spcPts val="0"/>
              </a:spcAft>
              <a:buClr>
                <a:schemeClr val="dk1"/>
              </a:buClr>
              <a:buSzPts val="2400"/>
              <a:buChar char="•"/>
            </a:pPr>
            <a:r>
              <a:rPr b="1" i="1" lang="en-US" sz="2400"/>
              <a:t>Inorder Traversal:</a:t>
            </a:r>
            <a:endParaRPr/>
          </a:p>
          <a:p>
            <a:pPr indent="-228600" lvl="0" marL="228600" rtl="0" algn="l">
              <a:lnSpc>
                <a:spcPct val="90000"/>
              </a:lnSpc>
              <a:spcBef>
                <a:spcPts val="1000"/>
              </a:spcBef>
              <a:spcAft>
                <a:spcPts val="0"/>
              </a:spcAft>
              <a:buClr>
                <a:schemeClr val="dk1"/>
              </a:buClr>
              <a:buSzPts val="2400"/>
              <a:buChar char="•"/>
            </a:pPr>
            <a:r>
              <a:rPr lang="en-US" sz="2400"/>
              <a:t>In the case of inorder traversal, the root of each subtree is visited after its left subtree has been traversed but before the traversal of its right subtree begins. The steps for traversing a binary tree in inorder traversal are:</a:t>
            </a:r>
            <a:endParaRPr/>
          </a:p>
          <a:p>
            <a:pPr indent="-228600" lvl="1" marL="685800" rtl="0" algn="l">
              <a:lnSpc>
                <a:spcPct val="90000"/>
              </a:lnSpc>
              <a:spcBef>
                <a:spcPts val="500"/>
              </a:spcBef>
              <a:spcAft>
                <a:spcPts val="0"/>
              </a:spcAft>
              <a:buClr>
                <a:schemeClr val="dk1"/>
              </a:buClr>
              <a:buSzPts val="2400"/>
              <a:buChar char="•"/>
            </a:pPr>
            <a:r>
              <a:rPr lang="en-US"/>
              <a:t>Visit the left subtree, using inorder.</a:t>
            </a:r>
            <a:endParaRPr/>
          </a:p>
          <a:p>
            <a:pPr indent="-228600" lvl="1" marL="685800" rtl="0" algn="l">
              <a:lnSpc>
                <a:spcPct val="90000"/>
              </a:lnSpc>
              <a:spcBef>
                <a:spcPts val="500"/>
              </a:spcBef>
              <a:spcAft>
                <a:spcPts val="0"/>
              </a:spcAft>
              <a:buClr>
                <a:schemeClr val="dk1"/>
              </a:buClr>
              <a:buSzPts val="2400"/>
              <a:buChar char="•"/>
            </a:pPr>
            <a:r>
              <a:rPr lang="en-US"/>
              <a:t> Visit the root.</a:t>
            </a:r>
            <a:endParaRPr/>
          </a:p>
          <a:p>
            <a:pPr indent="-228600" lvl="1" marL="685800" rtl="0" algn="l">
              <a:lnSpc>
                <a:spcPct val="90000"/>
              </a:lnSpc>
              <a:spcBef>
                <a:spcPts val="500"/>
              </a:spcBef>
              <a:spcAft>
                <a:spcPts val="0"/>
              </a:spcAft>
              <a:buClr>
                <a:schemeClr val="dk1"/>
              </a:buClr>
              <a:buSzPts val="2400"/>
              <a:buChar char="•"/>
            </a:pPr>
            <a:r>
              <a:rPr lang="en-US"/>
              <a:t> Visit the right subtree, using inorder.</a:t>
            </a:r>
            <a:endParaRPr/>
          </a:p>
          <a:p>
            <a:pPr indent="-76200" lvl="0" marL="228600" rtl="0" algn="l">
              <a:lnSpc>
                <a:spcPct val="90000"/>
              </a:lnSpc>
              <a:spcBef>
                <a:spcPts val="1000"/>
              </a:spcBef>
              <a:spcAft>
                <a:spcPts val="0"/>
              </a:spcAft>
              <a:buClr>
                <a:schemeClr val="dk1"/>
              </a:buClr>
              <a:buSzPts val="2400"/>
              <a:buNone/>
            </a:pPr>
            <a:r>
              <a:t/>
            </a:r>
            <a:endParaRPr sz="2400"/>
          </a:p>
          <a:p>
            <a:pPr indent="-76200" lvl="0" marL="228600" rtl="0" algn="l">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599502" y="365125"/>
            <a:ext cx="10754298" cy="10593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Binary Tree Traversal Technique</a:t>
            </a:r>
            <a:endParaRPr b="1"/>
          </a:p>
        </p:txBody>
      </p:sp>
      <p:sp>
        <p:nvSpPr>
          <p:cNvPr id="109" name="Google Shape;109;p17"/>
          <p:cNvSpPr txBox="1"/>
          <p:nvPr>
            <p:ph idx="1" type="body"/>
          </p:nvPr>
        </p:nvSpPr>
        <p:spPr>
          <a:xfrm>
            <a:off x="562779" y="1541023"/>
            <a:ext cx="11415310" cy="5049072"/>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400"/>
              <a:buChar char="•"/>
            </a:pPr>
            <a:r>
              <a:rPr b="1" i="1" lang="en-US" sz="2400"/>
              <a:t>Preorder Traversal:</a:t>
            </a:r>
            <a:endParaRPr/>
          </a:p>
          <a:p>
            <a:pPr indent="-228600" lvl="0" marL="228600" rtl="0" algn="l">
              <a:lnSpc>
                <a:spcPct val="90000"/>
              </a:lnSpc>
              <a:spcBef>
                <a:spcPts val="1000"/>
              </a:spcBef>
              <a:spcAft>
                <a:spcPts val="0"/>
              </a:spcAft>
              <a:buClr>
                <a:schemeClr val="dk1"/>
              </a:buClr>
              <a:buSzPts val="2400"/>
              <a:buChar char="•"/>
            </a:pPr>
            <a:r>
              <a:rPr lang="en-US" sz="2400"/>
              <a:t>In a preorder traversal, each node is visited before its left and right subtrees are traversed. Preorder search is also called backtracking. The steps for traversing a binary tree in preorder traversal are:</a:t>
            </a:r>
            <a:endParaRPr/>
          </a:p>
          <a:p>
            <a:pPr indent="-228600" lvl="1" marL="685800" rtl="0" algn="l">
              <a:lnSpc>
                <a:spcPct val="90000"/>
              </a:lnSpc>
              <a:spcBef>
                <a:spcPts val="500"/>
              </a:spcBef>
              <a:spcAft>
                <a:spcPts val="0"/>
              </a:spcAft>
              <a:buClr>
                <a:schemeClr val="dk1"/>
              </a:buClr>
              <a:buSzPts val="2400"/>
              <a:buChar char="•"/>
            </a:pPr>
            <a:r>
              <a:rPr lang="en-US"/>
              <a:t>Visit the root.</a:t>
            </a:r>
            <a:endParaRPr/>
          </a:p>
          <a:p>
            <a:pPr indent="-228600" lvl="1" marL="685800" rtl="0" algn="l">
              <a:lnSpc>
                <a:spcPct val="90000"/>
              </a:lnSpc>
              <a:spcBef>
                <a:spcPts val="500"/>
              </a:spcBef>
              <a:spcAft>
                <a:spcPts val="0"/>
              </a:spcAft>
              <a:buClr>
                <a:schemeClr val="dk1"/>
              </a:buClr>
              <a:buSzPts val="2400"/>
              <a:buChar char="•"/>
            </a:pPr>
            <a:r>
              <a:rPr lang="en-US"/>
              <a:t> Visit the left subtree, using preorder.</a:t>
            </a:r>
            <a:endParaRPr/>
          </a:p>
          <a:p>
            <a:pPr indent="-228600" lvl="1" marL="685800" rtl="0" algn="l">
              <a:lnSpc>
                <a:spcPct val="90000"/>
              </a:lnSpc>
              <a:spcBef>
                <a:spcPts val="500"/>
              </a:spcBef>
              <a:spcAft>
                <a:spcPts val="0"/>
              </a:spcAft>
              <a:buClr>
                <a:schemeClr val="dk1"/>
              </a:buClr>
              <a:buSzPts val="2400"/>
              <a:buChar char="•"/>
            </a:pPr>
            <a:r>
              <a:rPr lang="en-US"/>
              <a:t> Visit the right subtree, using preorder.</a:t>
            </a:r>
            <a:endParaRPr/>
          </a:p>
          <a:p>
            <a:pPr indent="-228600" lvl="0" marL="228600" rtl="0" algn="l">
              <a:lnSpc>
                <a:spcPct val="90000"/>
              </a:lnSpc>
              <a:spcBef>
                <a:spcPts val="1000"/>
              </a:spcBef>
              <a:spcAft>
                <a:spcPts val="0"/>
              </a:spcAft>
              <a:buClr>
                <a:schemeClr val="dk1"/>
              </a:buClr>
              <a:buSzPts val="2400"/>
              <a:buChar char="•"/>
            </a:pPr>
            <a:r>
              <a:rPr b="1" i="1" lang="en-US" sz="2400"/>
              <a:t>Postorder Traversal:</a:t>
            </a:r>
            <a:endParaRPr/>
          </a:p>
          <a:p>
            <a:pPr indent="-228600" lvl="0" marL="228600" rtl="0" algn="l">
              <a:lnSpc>
                <a:spcPct val="90000"/>
              </a:lnSpc>
              <a:spcBef>
                <a:spcPts val="1000"/>
              </a:spcBef>
              <a:spcAft>
                <a:spcPts val="0"/>
              </a:spcAft>
              <a:buClr>
                <a:schemeClr val="dk1"/>
              </a:buClr>
              <a:buSzPts val="2400"/>
              <a:buChar char="•"/>
            </a:pPr>
            <a:r>
              <a:rPr lang="en-US" sz="2400"/>
              <a:t>In a postorder traversal, each root is visited after its left and right subtrees have been traversed. The steps for traversing a binary tree in postorder traversal are:</a:t>
            </a:r>
            <a:endParaRPr sz="2400"/>
          </a:p>
          <a:p>
            <a:pPr indent="-228600" lvl="1" marL="685800" rtl="0" algn="l">
              <a:lnSpc>
                <a:spcPct val="90000"/>
              </a:lnSpc>
              <a:spcBef>
                <a:spcPts val="500"/>
              </a:spcBef>
              <a:spcAft>
                <a:spcPts val="0"/>
              </a:spcAft>
              <a:buClr>
                <a:schemeClr val="dk1"/>
              </a:buClr>
              <a:buSzPts val="2400"/>
              <a:buChar char="•"/>
            </a:pPr>
            <a:r>
              <a:rPr lang="en-US"/>
              <a:t>Visit the left subtree, using postorder.</a:t>
            </a:r>
            <a:endParaRPr/>
          </a:p>
          <a:p>
            <a:pPr indent="-228600" lvl="1" marL="685800" rtl="0" algn="l">
              <a:lnSpc>
                <a:spcPct val="90000"/>
              </a:lnSpc>
              <a:spcBef>
                <a:spcPts val="500"/>
              </a:spcBef>
              <a:spcAft>
                <a:spcPts val="0"/>
              </a:spcAft>
              <a:buClr>
                <a:schemeClr val="dk1"/>
              </a:buClr>
              <a:buSzPts val="2400"/>
              <a:buChar char="•"/>
            </a:pPr>
            <a:r>
              <a:rPr lang="en-US"/>
              <a:t> Visit the right subtree, using postorder</a:t>
            </a:r>
            <a:endParaRPr/>
          </a:p>
          <a:p>
            <a:pPr indent="-228600" lvl="1" marL="685800" rtl="0" algn="l">
              <a:lnSpc>
                <a:spcPct val="90000"/>
              </a:lnSpc>
              <a:spcBef>
                <a:spcPts val="500"/>
              </a:spcBef>
              <a:spcAft>
                <a:spcPts val="0"/>
              </a:spcAft>
              <a:buClr>
                <a:schemeClr val="dk1"/>
              </a:buClr>
              <a:buSzPts val="2400"/>
              <a:buChar char="•"/>
            </a:pPr>
            <a:r>
              <a:rPr lang="en-US"/>
              <a:t> Visit the root.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sp>
        <p:nvSpPr>
          <p:cNvPr id="114" name="Google Shape;114;p18"/>
          <p:cNvSpPr/>
          <p:nvPr/>
        </p:nvSpPr>
        <p:spPr>
          <a:xfrm>
            <a:off x="0" y="651752"/>
            <a:ext cx="12192000" cy="73655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5" name="Google Shape;115;p18"/>
          <p:cNvSpPr txBox="1"/>
          <p:nvPr>
            <p:ph type="title"/>
          </p:nvPr>
        </p:nvSpPr>
        <p:spPr>
          <a:xfrm>
            <a:off x="556532" y="643467"/>
            <a:ext cx="11210925" cy="74483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Calibri"/>
              <a:buNone/>
            </a:pPr>
            <a:r>
              <a:rPr b="1" lang="en-US" sz="3200">
                <a:solidFill>
                  <a:schemeClr val="lt1"/>
                </a:solidFill>
                <a:latin typeface="Calibri"/>
                <a:ea typeface="Calibri"/>
                <a:cs typeface="Calibri"/>
                <a:sym typeface="Calibri"/>
              </a:rPr>
              <a:t>Binary Tree Traversal Technique</a:t>
            </a:r>
            <a:endParaRPr/>
          </a:p>
        </p:txBody>
      </p:sp>
      <p:pic>
        <p:nvPicPr>
          <p:cNvPr descr="Diagram&#10;&#10;Description automatically generated" id="116" name="Google Shape;116;p18"/>
          <p:cNvPicPr preferRelativeResize="0"/>
          <p:nvPr>
            <p:ph idx="1" type="body"/>
          </p:nvPr>
        </p:nvPicPr>
        <p:blipFill rotWithShape="1">
          <a:blip r:embed="rId3">
            <a:alphaModFix/>
          </a:blip>
          <a:srcRect b="0" l="0" r="0" t="0"/>
          <a:stretch/>
        </p:blipFill>
        <p:spPr>
          <a:xfrm>
            <a:off x="600526" y="1458542"/>
            <a:ext cx="11118649" cy="540358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sp>
        <p:nvSpPr>
          <p:cNvPr id="121" name="Google Shape;121;p19"/>
          <p:cNvSpPr/>
          <p:nvPr/>
        </p:nvSpPr>
        <p:spPr>
          <a:xfrm>
            <a:off x="0" y="651752"/>
            <a:ext cx="12192000" cy="73655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2" name="Google Shape;122;p19"/>
          <p:cNvSpPr txBox="1"/>
          <p:nvPr>
            <p:ph type="title"/>
          </p:nvPr>
        </p:nvSpPr>
        <p:spPr>
          <a:xfrm>
            <a:off x="556532" y="643467"/>
            <a:ext cx="11210925" cy="74483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Calibri"/>
              <a:buNone/>
            </a:pPr>
            <a:r>
              <a:rPr b="1" lang="en-US" sz="3200">
                <a:solidFill>
                  <a:schemeClr val="lt1"/>
                </a:solidFill>
                <a:latin typeface="Calibri"/>
                <a:ea typeface="Calibri"/>
                <a:cs typeface="Calibri"/>
                <a:sym typeface="Calibri"/>
              </a:rPr>
              <a:t>Binary Tree Traversal Technique</a:t>
            </a:r>
            <a:endParaRPr/>
          </a:p>
        </p:txBody>
      </p:sp>
      <p:pic>
        <p:nvPicPr>
          <p:cNvPr descr="Diagram&#10;&#10;Description automatically generated" id="123" name="Google Shape;123;p19"/>
          <p:cNvPicPr preferRelativeResize="0"/>
          <p:nvPr>
            <p:ph idx="1" type="body"/>
          </p:nvPr>
        </p:nvPicPr>
        <p:blipFill rotWithShape="1">
          <a:blip r:embed="rId3">
            <a:alphaModFix/>
          </a:blip>
          <a:srcRect b="0" l="0" r="0" t="0"/>
          <a:stretch/>
        </p:blipFill>
        <p:spPr>
          <a:xfrm>
            <a:off x="666195" y="1535706"/>
            <a:ext cx="10977665" cy="499521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599502" y="365125"/>
            <a:ext cx="10754298" cy="10593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BFS and DFS</a:t>
            </a:r>
            <a:endParaRPr/>
          </a:p>
        </p:txBody>
      </p:sp>
      <p:sp>
        <p:nvSpPr>
          <p:cNvPr id="129" name="Google Shape;129;p20"/>
          <p:cNvSpPr txBox="1"/>
          <p:nvPr>
            <p:ph idx="1" type="body"/>
          </p:nvPr>
        </p:nvSpPr>
        <p:spPr>
          <a:xfrm>
            <a:off x="562779" y="1787868"/>
            <a:ext cx="11415310" cy="480222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Given a graph G = (V, E) and a vertex V in V (G) traversing can be done in two ways.</a:t>
            </a:r>
            <a:endParaRPr/>
          </a:p>
          <a:p>
            <a:pPr indent="-228600" lvl="1" marL="685800" rtl="0" algn="l">
              <a:lnSpc>
                <a:spcPct val="90000"/>
              </a:lnSpc>
              <a:spcBef>
                <a:spcPts val="500"/>
              </a:spcBef>
              <a:spcAft>
                <a:spcPts val="0"/>
              </a:spcAft>
              <a:buClr>
                <a:schemeClr val="dk1"/>
              </a:buClr>
              <a:buSzPts val="2400"/>
              <a:buChar char="•"/>
            </a:pPr>
            <a:r>
              <a:rPr b="1" i="1" lang="en-US"/>
              <a:t> Depth first search</a:t>
            </a:r>
            <a:endParaRPr b="1" i="1"/>
          </a:p>
          <a:p>
            <a:pPr indent="-228600" lvl="1" marL="685800" rtl="0" algn="l">
              <a:lnSpc>
                <a:spcPct val="90000"/>
              </a:lnSpc>
              <a:spcBef>
                <a:spcPts val="500"/>
              </a:spcBef>
              <a:spcAft>
                <a:spcPts val="0"/>
              </a:spcAft>
              <a:buClr>
                <a:schemeClr val="dk1"/>
              </a:buClr>
              <a:buSzPts val="2400"/>
              <a:buChar char="•"/>
            </a:pPr>
            <a:r>
              <a:rPr b="1" i="1" lang="en-US"/>
              <a:t> Breadth first search</a:t>
            </a:r>
            <a:endParaRPr/>
          </a:p>
          <a:p>
            <a:pPr indent="-76200" lvl="1" marL="685800" rtl="0" algn="l">
              <a:lnSpc>
                <a:spcPct val="90000"/>
              </a:lnSpc>
              <a:spcBef>
                <a:spcPts val="500"/>
              </a:spcBef>
              <a:spcAft>
                <a:spcPts val="0"/>
              </a:spcAft>
              <a:buClr>
                <a:schemeClr val="dk1"/>
              </a:buClr>
              <a:buSzPts val="2400"/>
              <a:buNone/>
            </a:pPr>
            <a:r>
              <a:t/>
            </a:r>
            <a:endParaRPr b="1" i="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21"/>
          <p:cNvSpPr txBox="1"/>
          <p:nvPr>
            <p:ph type="title"/>
          </p:nvPr>
        </p:nvSpPr>
        <p:spPr>
          <a:xfrm>
            <a:off x="648929" y="360957"/>
            <a:ext cx="3505495" cy="13540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Depth First Search</a:t>
            </a:r>
            <a:endParaRPr/>
          </a:p>
        </p:txBody>
      </p:sp>
      <p:sp>
        <p:nvSpPr>
          <p:cNvPr id="135" name="Google Shape;135;p21"/>
          <p:cNvSpPr txBox="1"/>
          <p:nvPr>
            <p:ph idx="1" type="body"/>
          </p:nvPr>
        </p:nvSpPr>
        <p:spPr>
          <a:xfrm>
            <a:off x="101579" y="2052034"/>
            <a:ext cx="4299691" cy="459034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US" sz="2000"/>
              <a:t>With depth first search, the start state is chosen to begin, then some successor of the start state, then some successor of that state, then some successor of that and so on, trying to reach a goal state.</a:t>
            </a:r>
            <a:endParaRPr/>
          </a:p>
          <a:p>
            <a:pPr indent="-228600" lvl="0" marL="228600" rtl="0" algn="l">
              <a:lnSpc>
                <a:spcPct val="90000"/>
              </a:lnSpc>
              <a:spcBef>
                <a:spcPts val="1000"/>
              </a:spcBef>
              <a:spcAft>
                <a:spcPts val="0"/>
              </a:spcAft>
              <a:buClr>
                <a:schemeClr val="dk1"/>
              </a:buClr>
              <a:buSzPts val="2000"/>
              <a:buChar char="•"/>
            </a:pPr>
            <a:r>
              <a:rPr lang="en-US" sz="2000"/>
              <a:t>If depth first search reaches a state S without successors, or if all the successors of a state S have been chosen (visited) and a goal state has not get been found, then it “backs up” that means it goes to the immediately previous state or predecessor formally, the state whose successor was ‘S’ originally.</a:t>
            </a:r>
            <a:endParaRPr sz="2000"/>
          </a:p>
        </p:txBody>
      </p:sp>
      <p:sp>
        <p:nvSpPr>
          <p:cNvPr id="136" name="Google Shape;136;p21"/>
          <p:cNvSpPr/>
          <p:nvPr/>
        </p:nvSpPr>
        <p:spPr>
          <a:xfrm>
            <a:off x="4639056" y="0"/>
            <a:ext cx="7552944" cy="6858000"/>
          </a:xfrm>
          <a:prstGeom prst="rect">
            <a:avLst/>
          </a:prstGeom>
          <a:solidFill>
            <a:srgbClr val="C8CA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7" name="Google Shape;137;p21"/>
          <p:cNvSpPr/>
          <p:nvPr/>
        </p:nvSpPr>
        <p:spPr>
          <a:xfrm>
            <a:off x="5123688" y="557784"/>
            <a:ext cx="6584098" cy="5739187"/>
          </a:xfrm>
          <a:prstGeom prst="roundRect">
            <a:avLst>
              <a:gd fmla="val 0" name="adj"/>
            </a:avLst>
          </a:prstGeom>
          <a:solidFill>
            <a:srgbClr val="FFFFFF"/>
          </a:solidFill>
          <a:ln cap="flat" cmpd="sng" w="9525">
            <a:solidFill>
              <a:srgbClr val="C8CACA"/>
            </a:solidFill>
            <a:prstDash val="solid"/>
            <a:miter lim="800000"/>
            <a:headEnd len="sm" w="sm" type="none"/>
            <a:tailEnd len="sm" w="sm" type="none"/>
          </a:ln>
          <a:effectLst>
            <a:outerShdw blurRad="57150" rotWithShape="0" algn="t"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Diagram&#10;&#10;Description automatically generated" id="138" name="Google Shape;138;p21"/>
          <p:cNvPicPr preferRelativeResize="0"/>
          <p:nvPr/>
        </p:nvPicPr>
        <p:blipFill rotWithShape="1">
          <a:blip r:embed="rId3">
            <a:alphaModFix/>
          </a:blip>
          <a:srcRect b="0" l="0" r="0" t="0"/>
          <a:stretch/>
        </p:blipFill>
        <p:spPr>
          <a:xfrm>
            <a:off x="5126820" y="1498445"/>
            <a:ext cx="6588147" cy="354662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