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Backtracking</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By: Ashok Basnet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22"/>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22"/>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22"/>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22"/>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22"/>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able&#10;&#10;Description automatically generated" id="157" name="Google Shape;157;p22"/>
          <p:cNvPicPr preferRelativeResize="0"/>
          <p:nvPr/>
        </p:nvPicPr>
        <p:blipFill rotWithShape="1">
          <a:blip r:embed="rId3">
            <a:alphaModFix/>
          </a:blip>
          <a:srcRect b="0" l="0" r="0" t="0"/>
          <a:stretch/>
        </p:blipFill>
        <p:spPr>
          <a:xfrm>
            <a:off x="643467" y="1070779"/>
            <a:ext cx="10905066" cy="4716440"/>
          </a:xfrm>
          <a:prstGeom prst="rect">
            <a:avLst/>
          </a:prstGeom>
          <a:noFill/>
          <a:ln>
            <a:noFill/>
          </a:ln>
        </p:spPr>
      </p:pic>
      <p:sp>
        <p:nvSpPr>
          <p:cNvPr id="158" name="Google Shape;158;p22"/>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23"/>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23"/>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23"/>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23"/>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23"/>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9" name="Google Shape;169;p23"/>
          <p:cNvPicPr preferRelativeResize="0"/>
          <p:nvPr/>
        </p:nvPicPr>
        <p:blipFill rotWithShape="1">
          <a:blip r:embed="rId3">
            <a:alphaModFix/>
          </a:blip>
          <a:srcRect b="0" l="0" r="0" t="0"/>
          <a:stretch/>
        </p:blipFill>
        <p:spPr>
          <a:xfrm>
            <a:off x="228708" y="1718149"/>
            <a:ext cx="11811749" cy="3961853"/>
          </a:xfrm>
          <a:prstGeom prst="rect">
            <a:avLst/>
          </a:prstGeom>
          <a:noFill/>
          <a:ln>
            <a:noFill/>
          </a:ln>
        </p:spPr>
      </p:pic>
      <p:sp>
        <p:nvSpPr>
          <p:cNvPr id="170" name="Google Shape;170;p23"/>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24"/>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24"/>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8" name="Google Shape;178;p24"/>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24"/>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24"/>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1" name="Google Shape;181;p24"/>
          <p:cNvPicPr preferRelativeResize="0"/>
          <p:nvPr/>
        </p:nvPicPr>
        <p:blipFill rotWithShape="1">
          <a:blip r:embed="rId3">
            <a:alphaModFix/>
          </a:blip>
          <a:srcRect b="0" l="0" r="0" t="0"/>
          <a:stretch/>
        </p:blipFill>
        <p:spPr>
          <a:xfrm>
            <a:off x="756737" y="289299"/>
            <a:ext cx="11054158" cy="6461853"/>
          </a:xfrm>
          <a:prstGeom prst="rect">
            <a:avLst/>
          </a:prstGeom>
          <a:noFill/>
          <a:ln>
            <a:noFill/>
          </a:ln>
        </p:spPr>
      </p:pic>
      <p:sp>
        <p:nvSpPr>
          <p:cNvPr id="182" name="Google Shape;182;p24"/>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25"/>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25"/>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25"/>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25"/>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2" name="Google Shape;192;p25"/>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able&#10;&#10;Description automatically generated" id="193" name="Google Shape;193;p25"/>
          <p:cNvPicPr preferRelativeResize="0"/>
          <p:nvPr/>
        </p:nvPicPr>
        <p:blipFill rotWithShape="1">
          <a:blip r:embed="rId3">
            <a:alphaModFix/>
          </a:blip>
          <a:srcRect b="0" l="0" r="0" t="0"/>
          <a:stretch/>
        </p:blipFill>
        <p:spPr>
          <a:xfrm>
            <a:off x="82149" y="1002620"/>
            <a:ext cx="12033649" cy="5352653"/>
          </a:xfrm>
          <a:prstGeom prst="rect">
            <a:avLst/>
          </a:prstGeom>
          <a:noFill/>
          <a:ln>
            <a:noFill/>
          </a:ln>
        </p:spPr>
      </p:pic>
      <p:sp>
        <p:nvSpPr>
          <p:cNvPr id="194" name="Google Shape;194;p25"/>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838200" y="365125"/>
            <a:ext cx="10515600" cy="920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Sum of Sub-set problem</a:t>
            </a:r>
            <a:endParaRPr b="1" sz="4000"/>
          </a:p>
        </p:txBody>
      </p:sp>
      <p:sp>
        <p:nvSpPr>
          <p:cNvPr id="200" name="Google Shape;200;p26"/>
          <p:cNvSpPr txBox="1"/>
          <p:nvPr>
            <p:ph idx="1" type="body"/>
          </p:nvPr>
        </p:nvSpPr>
        <p:spPr>
          <a:xfrm>
            <a:off x="838200" y="1589483"/>
            <a:ext cx="11149069" cy="500979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73239"/>
              </a:buClr>
              <a:buSzPts val="2400"/>
              <a:buChar char="•"/>
            </a:pPr>
            <a:r>
              <a:rPr lang="en-US" sz="2400">
                <a:solidFill>
                  <a:srgbClr val="273239"/>
                </a:solidFill>
              </a:rPr>
              <a:t>Given a set of non-negative integers and a value </a:t>
            </a:r>
            <a:r>
              <a:rPr b="1" lang="en-US" sz="2400">
                <a:solidFill>
                  <a:srgbClr val="273239"/>
                </a:solidFill>
              </a:rPr>
              <a:t>sum</a:t>
            </a:r>
            <a:r>
              <a:rPr lang="en-US" sz="2400">
                <a:solidFill>
                  <a:srgbClr val="273239"/>
                </a:solidFill>
              </a:rPr>
              <a:t>, the task is to check if there is a subset of the given set whose sum is equal to the given </a:t>
            </a:r>
            <a:r>
              <a:rPr b="1" lang="en-US" sz="2400">
                <a:solidFill>
                  <a:srgbClr val="273239"/>
                </a:solidFill>
              </a:rPr>
              <a:t>sum</a:t>
            </a:r>
            <a:r>
              <a:rPr lang="en-US" sz="2400">
                <a:solidFill>
                  <a:srgbClr val="273239"/>
                </a:solidFill>
              </a:rPr>
              <a:t>. </a:t>
            </a:r>
            <a:endParaRPr sz="2400"/>
          </a:p>
          <a:p>
            <a:pPr indent="-228600" lvl="0" marL="228600" rtl="0" algn="l">
              <a:lnSpc>
                <a:spcPct val="90000"/>
              </a:lnSpc>
              <a:spcBef>
                <a:spcPts val="1000"/>
              </a:spcBef>
              <a:spcAft>
                <a:spcPts val="0"/>
              </a:spcAft>
              <a:buClr>
                <a:srgbClr val="273239"/>
              </a:buClr>
              <a:buSzPts val="2400"/>
              <a:buChar char="•"/>
            </a:pPr>
            <a:r>
              <a:rPr b="1" lang="en-US" sz="2400">
                <a:solidFill>
                  <a:srgbClr val="273239"/>
                </a:solidFill>
              </a:rPr>
              <a:t>Examples:</a:t>
            </a:r>
            <a:r>
              <a:rPr lang="en-US" sz="2400">
                <a:solidFill>
                  <a:srgbClr val="273239"/>
                </a:solidFill>
              </a:rPr>
              <a:t> </a:t>
            </a:r>
            <a:endParaRPr sz="2400"/>
          </a:p>
          <a:p>
            <a:pPr indent="-228600" lvl="0" marL="228600" rtl="0" algn="l">
              <a:lnSpc>
                <a:spcPct val="90000"/>
              </a:lnSpc>
              <a:spcBef>
                <a:spcPts val="1000"/>
              </a:spcBef>
              <a:spcAft>
                <a:spcPts val="0"/>
              </a:spcAft>
              <a:buClr>
                <a:schemeClr val="dk1"/>
              </a:buClr>
              <a:buSzPts val="2400"/>
              <a:buChar char="•"/>
            </a:pPr>
            <a:r>
              <a:rPr b="1" i="1" lang="en-US" sz="2400"/>
              <a:t>Input:</a:t>
            </a:r>
            <a:r>
              <a:rPr i="1" lang="en-US" sz="2400"/>
              <a:t> set[] = {3, 34, 4, 12, 5, 2}, sum = 9</a:t>
            </a:r>
            <a:br>
              <a:rPr i="1" lang="en-US" sz="2400"/>
            </a:br>
            <a:r>
              <a:rPr i="1" lang="en-US" sz="2400"/>
              <a:t>Output: True</a:t>
            </a:r>
            <a:br>
              <a:rPr i="1" lang="en-US" sz="2400"/>
            </a:br>
            <a:r>
              <a:rPr i="1" lang="en-US" sz="2400"/>
              <a:t>Explanation: There is a subset (4, 5) with sum 9.</a:t>
            </a:r>
            <a:endParaRPr sz="2400"/>
          </a:p>
          <a:p>
            <a:pPr indent="-228600" lvl="0" marL="228600" rtl="0" algn="l">
              <a:lnSpc>
                <a:spcPct val="90000"/>
              </a:lnSpc>
              <a:spcBef>
                <a:spcPts val="1000"/>
              </a:spcBef>
              <a:spcAft>
                <a:spcPts val="0"/>
              </a:spcAft>
              <a:buClr>
                <a:schemeClr val="dk1"/>
              </a:buClr>
              <a:buSzPts val="2400"/>
              <a:buChar char="•"/>
            </a:pPr>
            <a:r>
              <a:rPr b="1" i="1" lang="en-US" sz="2400"/>
              <a:t>Input:</a:t>
            </a:r>
            <a:r>
              <a:rPr i="1" lang="en-US" sz="2400"/>
              <a:t> set[] = {3, 34, 4, 12, 5, 2}, sum = 30</a:t>
            </a:r>
            <a:br>
              <a:rPr i="1" lang="en-US" sz="2400"/>
            </a:br>
            <a:r>
              <a:rPr i="1" lang="en-US" sz="2400"/>
              <a:t>Output: False</a:t>
            </a:r>
            <a:br>
              <a:rPr i="1" lang="en-US" sz="2400"/>
            </a:br>
            <a:r>
              <a:rPr i="1" lang="en-US" sz="2400"/>
              <a:t>Explanation: There is no subset that add up to 30.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838200" y="365125"/>
            <a:ext cx="10515600" cy="920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Sum of Sub-set problem</a:t>
            </a:r>
            <a:endParaRPr b="1" sz="4000"/>
          </a:p>
        </p:txBody>
      </p:sp>
      <p:sp>
        <p:nvSpPr>
          <p:cNvPr id="206" name="Google Shape;206;p27"/>
          <p:cNvSpPr txBox="1"/>
          <p:nvPr>
            <p:ph idx="1" type="body"/>
          </p:nvPr>
        </p:nvSpPr>
        <p:spPr>
          <a:xfrm>
            <a:off x="838200" y="1589483"/>
            <a:ext cx="11149069" cy="500979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Given positive numbers w</a:t>
            </a:r>
            <a:r>
              <a:rPr baseline="-25000" lang="en-US" sz="2400"/>
              <a:t>i</a:t>
            </a:r>
            <a:r>
              <a:rPr lang="en-US" sz="2400"/>
              <a:t>, 1 ≤ i ≤ n, and m, this problem requires finding all subsets of w</a:t>
            </a:r>
            <a:r>
              <a:rPr baseline="-25000" lang="en-US" sz="2400"/>
              <a:t>i</a:t>
            </a:r>
            <a:r>
              <a:rPr lang="en-US" sz="2400"/>
              <a:t> whose sums are ‘m’.</a:t>
            </a:r>
            <a:endParaRPr/>
          </a:p>
          <a:p>
            <a:pPr indent="-228600" lvl="0" marL="228600" rtl="0" algn="l">
              <a:lnSpc>
                <a:spcPct val="100000"/>
              </a:lnSpc>
              <a:spcBef>
                <a:spcPts val="1000"/>
              </a:spcBef>
              <a:spcAft>
                <a:spcPts val="0"/>
              </a:spcAft>
              <a:buClr>
                <a:schemeClr val="dk1"/>
              </a:buClr>
              <a:buSzPts val="2400"/>
              <a:buChar char="•"/>
            </a:pPr>
            <a:r>
              <a:rPr lang="en-US" sz="2400"/>
              <a:t>All solutions are k-tuples, 1 ≤ k ≤ n.</a:t>
            </a:r>
            <a:endParaRPr/>
          </a:p>
          <a:p>
            <a:pPr indent="-228600" lvl="0" marL="228600" rtl="0" algn="l">
              <a:lnSpc>
                <a:spcPct val="100000"/>
              </a:lnSpc>
              <a:spcBef>
                <a:spcPts val="1000"/>
              </a:spcBef>
              <a:spcAft>
                <a:spcPts val="0"/>
              </a:spcAft>
              <a:buClr>
                <a:schemeClr val="dk1"/>
              </a:buClr>
              <a:buSzPts val="2400"/>
              <a:buChar char="•"/>
            </a:pPr>
            <a:r>
              <a:rPr lang="en-US" sz="2400"/>
              <a:t>For example, n = 4, w = (11, 13, 24, 7) and m = 31, the desired subsets are (11, 13, 7) and (24, 7).</a:t>
            </a:r>
            <a:endParaRPr/>
          </a:p>
          <a:p>
            <a:pPr indent="-228600" lvl="0" marL="228600" rtl="0" algn="l">
              <a:lnSpc>
                <a:spcPct val="100000"/>
              </a:lnSpc>
              <a:spcBef>
                <a:spcPts val="1000"/>
              </a:spcBef>
              <a:spcAft>
                <a:spcPts val="0"/>
              </a:spcAft>
              <a:buClr>
                <a:schemeClr val="dk1"/>
              </a:buClr>
              <a:buSzPts val="2400"/>
              <a:buChar char="•"/>
            </a:pPr>
            <a:r>
              <a:rPr lang="en-US" sz="2400"/>
              <a:t>Draw the tree for the given problem to find the solution.</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838200" y="365125"/>
            <a:ext cx="10515600" cy="804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Graph coloring problem</a:t>
            </a:r>
            <a:endParaRPr/>
          </a:p>
        </p:txBody>
      </p:sp>
      <p:sp>
        <p:nvSpPr>
          <p:cNvPr id="212" name="Google Shape;212;p28"/>
          <p:cNvSpPr txBox="1"/>
          <p:nvPr>
            <p:ph idx="1" type="body"/>
          </p:nvPr>
        </p:nvSpPr>
        <p:spPr>
          <a:xfrm>
            <a:off x="838200" y="1280825"/>
            <a:ext cx="11149069" cy="54149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Let G be a graph and m be a given positive integer. </a:t>
            </a:r>
            <a:endParaRPr/>
          </a:p>
          <a:p>
            <a:pPr indent="-228600" lvl="0" marL="228600" rtl="0" algn="l">
              <a:lnSpc>
                <a:spcPct val="90000"/>
              </a:lnSpc>
              <a:spcBef>
                <a:spcPts val="1000"/>
              </a:spcBef>
              <a:spcAft>
                <a:spcPts val="0"/>
              </a:spcAft>
              <a:buClr>
                <a:schemeClr val="dk1"/>
              </a:buClr>
              <a:buSzPts val="2400"/>
              <a:buChar char="•"/>
            </a:pPr>
            <a:r>
              <a:rPr lang="en-US" sz="2400"/>
              <a:t>We want to discover whether the nodes of G can be colored in such a way that no two adjacent nodes have the same color, yet only m colors are used. </a:t>
            </a:r>
            <a:endParaRPr/>
          </a:p>
          <a:p>
            <a:pPr indent="-228600" lvl="0" marL="228600" rtl="0" algn="l">
              <a:lnSpc>
                <a:spcPct val="90000"/>
              </a:lnSpc>
              <a:spcBef>
                <a:spcPts val="1000"/>
              </a:spcBef>
              <a:spcAft>
                <a:spcPts val="0"/>
              </a:spcAft>
              <a:buClr>
                <a:schemeClr val="dk1"/>
              </a:buClr>
              <a:buSzPts val="2400"/>
              <a:buChar char="•"/>
            </a:pPr>
            <a:r>
              <a:rPr lang="en-US" sz="2400"/>
              <a:t>This is termed the m-colorabiltiy decision problem.</a:t>
            </a:r>
            <a:endParaRPr/>
          </a:p>
          <a:p>
            <a:pPr indent="-228600" lvl="0" marL="228600" rtl="0" algn="l">
              <a:lnSpc>
                <a:spcPct val="90000"/>
              </a:lnSpc>
              <a:spcBef>
                <a:spcPts val="1000"/>
              </a:spcBef>
              <a:spcAft>
                <a:spcPts val="0"/>
              </a:spcAft>
              <a:buClr>
                <a:schemeClr val="dk1"/>
              </a:buClr>
              <a:buSzPts val="2400"/>
              <a:buChar char="•"/>
            </a:pPr>
            <a:r>
              <a:rPr lang="en-US" sz="2400"/>
              <a:t>The m-colorability optimization problem asks for the smallest integer m for which the graph G can be colored.</a:t>
            </a:r>
            <a:endParaRPr/>
          </a:p>
          <a:p>
            <a:pPr indent="-228600" lvl="0" marL="228600" rtl="0" algn="l">
              <a:lnSpc>
                <a:spcPct val="90000"/>
              </a:lnSpc>
              <a:spcBef>
                <a:spcPts val="1000"/>
              </a:spcBef>
              <a:spcAft>
                <a:spcPts val="0"/>
              </a:spcAft>
              <a:buClr>
                <a:schemeClr val="dk1"/>
              </a:buClr>
              <a:buSzPts val="2400"/>
              <a:buChar char="•"/>
            </a:pPr>
            <a:r>
              <a:rPr lang="en-US" sz="2400"/>
              <a:t>Given any map, if the regions are to be colored in such a way that no two adjacent regions have the same color, only four colors are needed.</a:t>
            </a:r>
            <a:endParaRPr/>
          </a:p>
          <a:p>
            <a:pPr indent="-228600" lvl="0" marL="228600" rtl="0" algn="l">
              <a:lnSpc>
                <a:spcPct val="90000"/>
              </a:lnSpc>
              <a:spcBef>
                <a:spcPts val="1000"/>
              </a:spcBef>
              <a:spcAft>
                <a:spcPts val="0"/>
              </a:spcAft>
              <a:buClr>
                <a:schemeClr val="dk1"/>
              </a:buClr>
              <a:buSzPts val="2400"/>
              <a:buChar char="•"/>
            </a:pPr>
            <a:r>
              <a:rPr lang="en-US" sz="2400"/>
              <a:t>For many years it was known that five colors were sufficient to color any map, but no map that required more than four colors had ever been found. </a:t>
            </a:r>
            <a:endParaRPr/>
          </a:p>
          <a:p>
            <a:pPr indent="-228600" lvl="0" marL="228600" rtl="0" algn="l">
              <a:lnSpc>
                <a:spcPct val="90000"/>
              </a:lnSpc>
              <a:spcBef>
                <a:spcPts val="1000"/>
              </a:spcBef>
              <a:spcAft>
                <a:spcPts val="0"/>
              </a:spcAft>
              <a:buClr>
                <a:schemeClr val="dk1"/>
              </a:buClr>
              <a:buSzPts val="2400"/>
              <a:buChar char="•"/>
            </a:pPr>
            <a:r>
              <a:rPr lang="en-US" sz="2400"/>
              <a:t>After several hundred years, this problem was solved by a group of mathematicians with the help of a computer. They showed that in fact four colors are sufficient for planar graphs.</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635644" y="365125"/>
            <a:ext cx="10718156" cy="8239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Graph coloring problem</a:t>
            </a:r>
            <a:endParaRPr/>
          </a:p>
        </p:txBody>
      </p:sp>
      <p:sp>
        <p:nvSpPr>
          <p:cNvPr id="218" name="Google Shape;218;p29"/>
          <p:cNvSpPr txBox="1"/>
          <p:nvPr>
            <p:ph idx="1" type="body"/>
          </p:nvPr>
        </p:nvSpPr>
        <p:spPr>
          <a:xfrm>
            <a:off x="683871" y="1512319"/>
            <a:ext cx="11303398" cy="508695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The function m-coloring will begin by first assigning the graph to its adjacency matrix, setting the array x [] to zero. </a:t>
            </a:r>
            <a:endParaRPr/>
          </a:p>
          <a:p>
            <a:pPr indent="-228600" lvl="0" marL="228600" rtl="0" algn="l">
              <a:lnSpc>
                <a:spcPct val="100000"/>
              </a:lnSpc>
              <a:spcBef>
                <a:spcPts val="1000"/>
              </a:spcBef>
              <a:spcAft>
                <a:spcPts val="0"/>
              </a:spcAft>
              <a:buClr>
                <a:schemeClr val="dk1"/>
              </a:buClr>
              <a:buSzPts val="2400"/>
              <a:buChar char="•"/>
            </a:pPr>
            <a:r>
              <a:rPr lang="en-US" sz="2400"/>
              <a:t>The colors are represented by the integers 1, 2, . . . , m and the solutions are given by the n-tuple (x1, x2, . . ., xn), where xi is the color of node 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pic>
        <p:nvPicPr>
          <p:cNvPr descr="Diagram&#10;&#10;Description automatically generated" id="223" name="Google Shape;223;p30"/>
          <p:cNvPicPr preferRelativeResize="0"/>
          <p:nvPr>
            <p:ph idx="1" type="body"/>
          </p:nvPr>
        </p:nvPicPr>
        <p:blipFill rotWithShape="1">
          <a:blip r:embed="rId3">
            <a:alphaModFix/>
          </a:blip>
          <a:srcRect b="0" l="0" r="0" t="0"/>
          <a:stretch/>
        </p:blipFill>
        <p:spPr>
          <a:xfrm>
            <a:off x="342960" y="593373"/>
            <a:ext cx="11516812" cy="56712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838200" y="365125"/>
            <a:ext cx="10515600" cy="79505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Hamilton Cycle</a:t>
            </a:r>
            <a:endParaRPr b="1" sz="4000"/>
          </a:p>
        </p:txBody>
      </p:sp>
      <p:sp>
        <p:nvSpPr>
          <p:cNvPr id="229" name="Google Shape;229;p31"/>
          <p:cNvSpPr txBox="1"/>
          <p:nvPr>
            <p:ph idx="1" type="body"/>
          </p:nvPr>
        </p:nvSpPr>
        <p:spPr>
          <a:xfrm>
            <a:off x="838200" y="1271180"/>
            <a:ext cx="11149069" cy="532809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Let G = (V, E) be a connected graph with n vertices. A Hamiltonian cycle (suggested by William Hamilton) is a round-trip path along n edges of G that visits every vertex once and returns to its starting position. </a:t>
            </a:r>
            <a:endParaRPr/>
          </a:p>
          <a:p>
            <a:pPr indent="-228600" lvl="0" marL="228600" rtl="0" algn="l">
              <a:lnSpc>
                <a:spcPct val="90000"/>
              </a:lnSpc>
              <a:spcBef>
                <a:spcPts val="1000"/>
              </a:spcBef>
              <a:spcAft>
                <a:spcPts val="0"/>
              </a:spcAft>
              <a:buClr>
                <a:schemeClr val="dk1"/>
              </a:buClr>
              <a:buSzPts val="2400"/>
              <a:buChar char="•"/>
            </a:pPr>
            <a:r>
              <a:rPr lang="en-US" sz="2400"/>
              <a:t>The graph G1 contains the Hamiltonian cycle 1, 2, 8, 7, 6, 5, 4, 3, 1. The graph G2 contains no Hamiltonian cycle.</a:t>
            </a:r>
            <a:endParaRPr/>
          </a:p>
          <a:p>
            <a:pPr indent="-76200" lvl="0" marL="228600" rtl="0" algn="l">
              <a:lnSpc>
                <a:spcPct val="90000"/>
              </a:lnSpc>
              <a:spcBef>
                <a:spcPts val="1000"/>
              </a:spcBef>
              <a:spcAft>
                <a:spcPts val="0"/>
              </a:spcAft>
              <a:buClr>
                <a:schemeClr val="dk1"/>
              </a:buClr>
              <a:buSzPts val="2400"/>
              <a:buNone/>
            </a:pPr>
            <a:r>
              <a:t/>
            </a:r>
            <a:endParaRPr sz="2400"/>
          </a:p>
        </p:txBody>
      </p:sp>
      <p:pic>
        <p:nvPicPr>
          <p:cNvPr descr="Diagram, rectangle&#10;&#10;Description automatically generated" id="230" name="Google Shape;230;p31"/>
          <p:cNvPicPr preferRelativeResize="0"/>
          <p:nvPr/>
        </p:nvPicPr>
        <p:blipFill rotWithShape="1">
          <a:blip r:embed="rId3">
            <a:alphaModFix/>
          </a:blip>
          <a:srcRect b="0" l="0" r="0" t="0"/>
          <a:stretch/>
        </p:blipFill>
        <p:spPr>
          <a:xfrm>
            <a:off x="1331468" y="3308409"/>
            <a:ext cx="9529061" cy="32353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Lecture Outline</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Introduction to Backtracking method of problem solving</a:t>
            </a:r>
            <a:endParaRPr/>
          </a:p>
          <a:p>
            <a:pPr indent="-228600" lvl="0" marL="228600" rtl="0" algn="l">
              <a:lnSpc>
                <a:spcPct val="90000"/>
              </a:lnSpc>
              <a:spcBef>
                <a:spcPts val="1000"/>
              </a:spcBef>
              <a:spcAft>
                <a:spcPts val="0"/>
              </a:spcAft>
              <a:buClr>
                <a:schemeClr val="dk1"/>
              </a:buClr>
              <a:buSzPts val="2800"/>
              <a:buChar char="•"/>
            </a:pPr>
            <a:r>
              <a:rPr lang="en-US"/>
              <a:t>The 8-queen problem</a:t>
            </a:r>
            <a:endParaRPr/>
          </a:p>
          <a:p>
            <a:pPr indent="-228600" lvl="0" marL="228600" rtl="0" algn="l">
              <a:lnSpc>
                <a:spcPct val="90000"/>
              </a:lnSpc>
              <a:spcBef>
                <a:spcPts val="1000"/>
              </a:spcBef>
              <a:spcAft>
                <a:spcPts val="0"/>
              </a:spcAft>
              <a:buClr>
                <a:schemeClr val="dk1"/>
              </a:buClr>
              <a:buSzPts val="2800"/>
              <a:buChar char="•"/>
            </a:pPr>
            <a:r>
              <a:rPr lang="en-US"/>
              <a:t>Sum of Sub-set problem</a:t>
            </a:r>
            <a:endParaRPr/>
          </a:p>
          <a:p>
            <a:pPr indent="-228600" lvl="0" marL="228600" rtl="0" algn="l">
              <a:lnSpc>
                <a:spcPct val="90000"/>
              </a:lnSpc>
              <a:spcBef>
                <a:spcPts val="1000"/>
              </a:spcBef>
              <a:spcAft>
                <a:spcPts val="0"/>
              </a:spcAft>
              <a:buClr>
                <a:schemeClr val="dk1"/>
              </a:buClr>
              <a:buSzPts val="2800"/>
              <a:buChar char="•"/>
            </a:pPr>
            <a:r>
              <a:rPr lang="en-US"/>
              <a:t>Graph coloring problem</a:t>
            </a:r>
            <a:endParaRPr/>
          </a:p>
          <a:p>
            <a:pPr indent="-228600" lvl="0" marL="228600" rtl="0" algn="l">
              <a:lnSpc>
                <a:spcPct val="90000"/>
              </a:lnSpc>
              <a:spcBef>
                <a:spcPts val="1000"/>
              </a:spcBef>
              <a:spcAft>
                <a:spcPts val="0"/>
              </a:spcAft>
              <a:buClr>
                <a:schemeClr val="dk1"/>
              </a:buClr>
              <a:buSzPts val="2800"/>
              <a:buChar char="•"/>
            </a:pPr>
            <a:r>
              <a:rPr lang="en-US"/>
              <a:t>Hamilton Cycle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32"/>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6" name="Google Shape;236;p32"/>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a:solidFill>
                  <a:schemeClr val="lt1"/>
                </a:solidFill>
                <a:latin typeface="Calibri"/>
                <a:ea typeface="Calibri"/>
                <a:cs typeface="Calibri"/>
                <a:sym typeface="Calibri"/>
              </a:rPr>
              <a:t>Hamilton Cycle</a:t>
            </a:r>
            <a:endParaRPr/>
          </a:p>
        </p:txBody>
      </p:sp>
      <p:pic>
        <p:nvPicPr>
          <p:cNvPr descr="A picture containing diagram&#10;&#10;Description automatically generated" id="237" name="Google Shape;237;p32"/>
          <p:cNvPicPr preferRelativeResize="0"/>
          <p:nvPr>
            <p:ph idx="1" type="body"/>
          </p:nvPr>
        </p:nvPicPr>
        <p:blipFill rotWithShape="1">
          <a:blip r:embed="rId3">
            <a:alphaModFix/>
          </a:blip>
          <a:srcRect b="0" l="0" r="0" t="0"/>
          <a:stretch/>
        </p:blipFill>
        <p:spPr>
          <a:xfrm>
            <a:off x="1589130" y="1675227"/>
            <a:ext cx="9013739" cy="43941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3"/>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3" name="Google Shape;243;p33"/>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a:solidFill>
                  <a:schemeClr val="lt1"/>
                </a:solidFill>
                <a:latin typeface="Calibri"/>
                <a:ea typeface="Calibri"/>
                <a:cs typeface="Calibri"/>
                <a:sym typeface="Calibri"/>
              </a:rPr>
              <a:t>Hamilton Cycle</a:t>
            </a:r>
            <a:endParaRPr/>
          </a:p>
        </p:txBody>
      </p:sp>
      <p:pic>
        <p:nvPicPr>
          <p:cNvPr descr="A picture containing map, text, linedrawing&#10;&#10;Description automatically generated" id="244" name="Google Shape;244;p33"/>
          <p:cNvPicPr preferRelativeResize="0"/>
          <p:nvPr>
            <p:ph idx="1" type="body"/>
          </p:nvPr>
        </p:nvPicPr>
        <p:blipFill rotWithShape="1">
          <a:blip r:embed="rId3">
            <a:alphaModFix/>
          </a:blip>
          <a:srcRect b="0" l="0" r="0" t="0"/>
          <a:stretch/>
        </p:blipFill>
        <p:spPr>
          <a:xfrm>
            <a:off x="488122" y="2470989"/>
            <a:ext cx="11333810" cy="307134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34"/>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0" name="Google Shape;250;p34"/>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a:solidFill>
                  <a:schemeClr val="lt1"/>
                </a:solidFill>
                <a:latin typeface="Calibri"/>
                <a:ea typeface="Calibri"/>
                <a:cs typeface="Calibri"/>
                <a:sym typeface="Calibri"/>
              </a:rPr>
              <a:t>Hamilton Cycle</a:t>
            </a:r>
            <a:endParaRPr/>
          </a:p>
        </p:txBody>
      </p:sp>
      <p:pic>
        <p:nvPicPr>
          <p:cNvPr descr="Diagram&#10;&#10;Description automatically generated" id="251" name="Google Shape;251;p34"/>
          <p:cNvPicPr preferRelativeResize="0"/>
          <p:nvPr>
            <p:ph idx="1" type="body"/>
          </p:nvPr>
        </p:nvPicPr>
        <p:blipFill rotWithShape="1">
          <a:blip r:embed="rId3">
            <a:alphaModFix/>
          </a:blip>
          <a:srcRect b="0" l="0" r="0" t="0"/>
          <a:stretch/>
        </p:blipFill>
        <p:spPr>
          <a:xfrm>
            <a:off x="2586776" y="1817856"/>
            <a:ext cx="7018448" cy="43454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35"/>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7" name="Google Shape;257;p35"/>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a:solidFill>
                  <a:schemeClr val="lt1"/>
                </a:solidFill>
                <a:latin typeface="Calibri"/>
                <a:ea typeface="Calibri"/>
                <a:cs typeface="Calibri"/>
                <a:sym typeface="Calibri"/>
              </a:rPr>
              <a:t>Hamilton Cycle</a:t>
            </a:r>
            <a:endParaRPr/>
          </a:p>
        </p:txBody>
      </p:sp>
      <p:pic>
        <p:nvPicPr>
          <p:cNvPr descr="Diagram, engineering drawing&#10;&#10;Description automatically generated" id="258" name="Google Shape;258;p35"/>
          <p:cNvPicPr preferRelativeResize="0"/>
          <p:nvPr>
            <p:ph idx="1" type="body"/>
          </p:nvPr>
        </p:nvPicPr>
        <p:blipFill rotWithShape="1">
          <a:blip r:embed="rId3">
            <a:alphaModFix/>
          </a:blip>
          <a:srcRect b="0" l="0" r="0" t="0"/>
          <a:stretch/>
        </p:blipFill>
        <p:spPr>
          <a:xfrm>
            <a:off x="2215099" y="1816649"/>
            <a:ext cx="7751069" cy="43907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36"/>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ropical Beach Free Stock Photo - Public Domain Pictures" id="264" name="Google Shape;264;p36"/>
          <p:cNvPicPr preferRelativeResize="0"/>
          <p:nvPr>
            <p:ph idx="1" type="body"/>
          </p:nvPr>
        </p:nvPicPr>
        <p:blipFill rotWithShape="1">
          <a:blip r:embed="rId3">
            <a:alphaModFix/>
          </a:blip>
          <a:srcRect b="14789" l="0" r="0" t="0"/>
          <a:stretch/>
        </p:blipFill>
        <p:spPr>
          <a:xfrm>
            <a:off x="20" y="1282"/>
            <a:ext cx="12191980" cy="68567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Introduction to Backtracking method of problem solving</a:t>
            </a:r>
            <a:endParaRPr b="1" sz="4000"/>
          </a:p>
        </p:txBody>
      </p:sp>
      <p:sp>
        <p:nvSpPr>
          <p:cNvPr id="97" name="Google Shape;97;p15"/>
          <p:cNvSpPr txBox="1"/>
          <p:nvPr>
            <p:ph idx="1" type="body"/>
          </p:nvPr>
        </p:nvSpPr>
        <p:spPr>
          <a:xfrm>
            <a:off x="838200" y="1917432"/>
            <a:ext cx="11132916" cy="4259531"/>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Backtracking is used to solve problem in which a sequence of objects is chosen from a specified set so that the sequence satisfies some criterion.</a:t>
            </a:r>
            <a:endParaRPr/>
          </a:p>
          <a:p>
            <a:pPr indent="-228600" lvl="0" marL="228600" rtl="0" algn="l">
              <a:lnSpc>
                <a:spcPct val="100000"/>
              </a:lnSpc>
              <a:spcBef>
                <a:spcPts val="1000"/>
              </a:spcBef>
              <a:spcAft>
                <a:spcPts val="0"/>
              </a:spcAft>
              <a:buClr>
                <a:schemeClr val="dk1"/>
              </a:buClr>
              <a:buSzPts val="2400"/>
              <a:buChar char="•"/>
            </a:pPr>
            <a:r>
              <a:rPr lang="en-US" sz="2400"/>
              <a:t>Backtracking is a modified </a:t>
            </a:r>
            <a:r>
              <a:rPr b="1" lang="en-US" sz="2400"/>
              <a:t>depth first search</a:t>
            </a:r>
            <a:r>
              <a:rPr lang="en-US" sz="2400"/>
              <a:t> of a tree. </a:t>
            </a:r>
            <a:endParaRPr/>
          </a:p>
          <a:p>
            <a:pPr indent="-228600" lvl="0" marL="228600" rtl="0" algn="l">
              <a:lnSpc>
                <a:spcPct val="100000"/>
              </a:lnSpc>
              <a:spcBef>
                <a:spcPts val="1000"/>
              </a:spcBef>
              <a:spcAft>
                <a:spcPts val="0"/>
              </a:spcAft>
              <a:buClr>
                <a:schemeClr val="dk1"/>
              </a:buClr>
              <a:buSzPts val="2400"/>
              <a:buChar char="•"/>
            </a:pPr>
            <a:r>
              <a:rPr lang="en-US" sz="2400"/>
              <a:t>Backtracking algorithms determine problem solutions by systematically searching the solution space for the given problem instance. </a:t>
            </a:r>
            <a:endParaRPr/>
          </a:p>
          <a:p>
            <a:pPr indent="-228600" lvl="0" marL="228600" rtl="0" algn="l">
              <a:lnSpc>
                <a:spcPct val="100000"/>
              </a:lnSpc>
              <a:spcBef>
                <a:spcPts val="1000"/>
              </a:spcBef>
              <a:spcAft>
                <a:spcPts val="0"/>
              </a:spcAft>
              <a:buClr>
                <a:schemeClr val="dk1"/>
              </a:buClr>
              <a:buSzPts val="2400"/>
              <a:buChar char="•"/>
            </a:pPr>
            <a:r>
              <a:rPr lang="en-US" sz="2400"/>
              <a:t>This search is facilitated by using a tree organization for the solution space.</a:t>
            </a:r>
            <a:endParaRPr sz="2400"/>
          </a:p>
          <a:p>
            <a:pPr indent="-228600" lvl="0" marL="228600" rtl="0" algn="l">
              <a:lnSpc>
                <a:spcPct val="100000"/>
              </a:lnSpc>
              <a:spcBef>
                <a:spcPts val="1000"/>
              </a:spcBef>
              <a:spcAft>
                <a:spcPts val="0"/>
              </a:spcAft>
              <a:buClr>
                <a:schemeClr val="dk1"/>
              </a:buClr>
              <a:buSzPts val="2400"/>
              <a:buChar char="•"/>
            </a:pPr>
            <a:r>
              <a:rPr lang="en-US" sz="2400"/>
              <a:t>Backtracking is the procedure where by, after determining that a node can lead to nothing but dead end, we go back (backtrack) to the nodes parent and proceed with the search on the next child.</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693517" y="365125"/>
            <a:ext cx="10660283" cy="6986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Terminology</a:t>
            </a:r>
            <a:endParaRPr sz="4000"/>
          </a:p>
        </p:txBody>
      </p:sp>
      <p:sp>
        <p:nvSpPr>
          <p:cNvPr id="103" name="Google Shape;103;p16"/>
          <p:cNvSpPr txBox="1"/>
          <p:nvPr>
            <p:ph idx="1" type="body"/>
          </p:nvPr>
        </p:nvSpPr>
        <p:spPr>
          <a:xfrm>
            <a:off x="761036" y="1232597"/>
            <a:ext cx="11226233" cy="53666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Problem state </a:t>
            </a:r>
            <a:r>
              <a:rPr lang="en-US" sz="2400"/>
              <a:t>is each node in the depth first search tree.</a:t>
            </a:r>
            <a:endParaRPr sz="2400"/>
          </a:p>
          <a:p>
            <a:pPr indent="-228600" lvl="0" marL="228600" rtl="0" algn="l">
              <a:lnSpc>
                <a:spcPct val="90000"/>
              </a:lnSpc>
              <a:spcBef>
                <a:spcPts val="1000"/>
              </a:spcBef>
              <a:spcAft>
                <a:spcPts val="0"/>
              </a:spcAft>
              <a:buClr>
                <a:schemeClr val="dk1"/>
              </a:buClr>
              <a:buSzPts val="2400"/>
              <a:buChar char="•"/>
            </a:pPr>
            <a:r>
              <a:rPr b="1" lang="en-US" sz="2400"/>
              <a:t>Solution states</a:t>
            </a:r>
            <a:r>
              <a:rPr lang="en-US" sz="2400"/>
              <a:t> are the problem states ‘S’ for which the path from the root node to ‘S’ defines a tuple in the solution space.</a:t>
            </a:r>
            <a:endParaRPr/>
          </a:p>
          <a:p>
            <a:pPr indent="-228600" lvl="0" marL="228600" rtl="0" algn="l">
              <a:lnSpc>
                <a:spcPct val="90000"/>
              </a:lnSpc>
              <a:spcBef>
                <a:spcPts val="1000"/>
              </a:spcBef>
              <a:spcAft>
                <a:spcPts val="0"/>
              </a:spcAft>
              <a:buClr>
                <a:schemeClr val="dk1"/>
              </a:buClr>
              <a:buSzPts val="2400"/>
              <a:buChar char="•"/>
            </a:pPr>
            <a:r>
              <a:rPr b="1" lang="en-US" sz="2400"/>
              <a:t>Answer states </a:t>
            </a:r>
            <a:r>
              <a:rPr lang="en-US" sz="2400"/>
              <a:t>are those solution states for which the path from root node to s defines a tuple that is a member of the set of solutions.</a:t>
            </a:r>
            <a:endParaRPr/>
          </a:p>
          <a:p>
            <a:pPr indent="-228600" lvl="0" marL="228600" rtl="0" algn="l">
              <a:lnSpc>
                <a:spcPct val="90000"/>
              </a:lnSpc>
              <a:spcBef>
                <a:spcPts val="1000"/>
              </a:spcBef>
              <a:spcAft>
                <a:spcPts val="0"/>
              </a:spcAft>
              <a:buClr>
                <a:schemeClr val="dk1"/>
              </a:buClr>
              <a:buSzPts val="2400"/>
              <a:buChar char="•"/>
            </a:pPr>
            <a:r>
              <a:rPr b="1" lang="en-US" sz="2400"/>
              <a:t>State space</a:t>
            </a:r>
            <a:r>
              <a:rPr lang="en-US" sz="2400"/>
              <a:t> is the set of paths from root node to other nodes. State space tree is the tree organization of the solution space.</a:t>
            </a:r>
            <a:endParaRPr/>
          </a:p>
          <a:p>
            <a:pPr indent="-228600" lvl="0" marL="228600" rtl="0" algn="l">
              <a:lnSpc>
                <a:spcPct val="90000"/>
              </a:lnSpc>
              <a:spcBef>
                <a:spcPts val="1000"/>
              </a:spcBef>
              <a:spcAft>
                <a:spcPts val="0"/>
              </a:spcAft>
              <a:buClr>
                <a:schemeClr val="dk1"/>
              </a:buClr>
              <a:buSzPts val="2400"/>
              <a:buChar char="•"/>
            </a:pPr>
            <a:r>
              <a:rPr b="1" lang="en-US" sz="2400"/>
              <a:t>Live node</a:t>
            </a:r>
            <a:r>
              <a:rPr lang="en-US" sz="2400"/>
              <a:t> is a node that has been generated but whose children have not yet been generated.</a:t>
            </a:r>
            <a:endParaRPr/>
          </a:p>
          <a:p>
            <a:pPr indent="-228600" lvl="0" marL="228600" rtl="0" algn="l">
              <a:lnSpc>
                <a:spcPct val="90000"/>
              </a:lnSpc>
              <a:spcBef>
                <a:spcPts val="1000"/>
              </a:spcBef>
              <a:spcAft>
                <a:spcPts val="0"/>
              </a:spcAft>
              <a:buClr>
                <a:schemeClr val="dk1"/>
              </a:buClr>
              <a:buSzPts val="2400"/>
              <a:buChar char="•"/>
            </a:pPr>
            <a:r>
              <a:rPr b="1" lang="en-US" sz="2400"/>
              <a:t>E-node</a:t>
            </a:r>
            <a:r>
              <a:rPr lang="en-US" sz="2400"/>
              <a:t> is a live node whose children are currently being explored. In other words, an E-node is a node currently being expanded.</a:t>
            </a:r>
            <a:endParaRPr/>
          </a:p>
          <a:p>
            <a:pPr indent="-228600" lvl="0" marL="228600" rtl="0" algn="l">
              <a:lnSpc>
                <a:spcPct val="90000"/>
              </a:lnSpc>
              <a:spcBef>
                <a:spcPts val="1000"/>
              </a:spcBef>
              <a:spcAft>
                <a:spcPts val="0"/>
              </a:spcAft>
              <a:buClr>
                <a:schemeClr val="dk1"/>
              </a:buClr>
              <a:buSzPts val="2400"/>
              <a:buChar char="•"/>
            </a:pPr>
            <a:r>
              <a:rPr b="1" lang="en-US" sz="2400"/>
              <a:t>Dead node</a:t>
            </a:r>
            <a:r>
              <a:rPr lang="en-US" sz="2400"/>
              <a:t> is a generated node that is not to be expanded or explored any further. All children of a dead node have already been expanded.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6793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Planar Graphs</a:t>
            </a:r>
            <a:endParaRPr b="1" sz="4000"/>
          </a:p>
        </p:txBody>
      </p:sp>
      <p:sp>
        <p:nvSpPr>
          <p:cNvPr id="109" name="Google Shape;109;p17"/>
          <p:cNvSpPr txBox="1"/>
          <p:nvPr>
            <p:ph idx="1" type="body"/>
          </p:nvPr>
        </p:nvSpPr>
        <p:spPr>
          <a:xfrm>
            <a:off x="838200" y="1406217"/>
            <a:ext cx="11149069" cy="519305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When drawing a graph on a piece of a paper, we often find it convenient to permit edges to intersect at points other than at vertices of the graph. </a:t>
            </a:r>
            <a:endParaRPr/>
          </a:p>
          <a:p>
            <a:pPr indent="-228600" lvl="0" marL="228600" rtl="0" algn="l">
              <a:lnSpc>
                <a:spcPct val="90000"/>
              </a:lnSpc>
              <a:spcBef>
                <a:spcPts val="1000"/>
              </a:spcBef>
              <a:spcAft>
                <a:spcPts val="0"/>
              </a:spcAft>
              <a:buClr>
                <a:schemeClr val="dk1"/>
              </a:buClr>
              <a:buSzPts val="2400"/>
              <a:buChar char="•"/>
            </a:pPr>
            <a:r>
              <a:rPr lang="en-US" sz="2400"/>
              <a:t>These points of interactions are called crossovers.</a:t>
            </a:r>
            <a:endParaRPr/>
          </a:p>
          <a:p>
            <a:pPr indent="-228600" lvl="0" marL="228600" rtl="0" algn="l">
              <a:lnSpc>
                <a:spcPct val="90000"/>
              </a:lnSpc>
              <a:spcBef>
                <a:spcPts val="1000"/>
              </a:spcBef>
              <a:spcAft>
                <a:spcPts val="0"/>
              </a:spcAft>
              <a:buClr>
                <a:schemeClr val="dk1"/>
              </a:buClr>
              <a:buSzPts val="2400"/>
              <a:buChar char="•"/>
            </a:pPr>
            <a:r>
              <a:rPr lang="en-US" sz="2400"/>
              <a:t>A graph G is said to be planar if it can be drawn on a plane without any crossovers; otherwise G is said to be non-planar i.e., A graph is said to be planar.</a:t>
            </a:r>
            <a:endParaRPr/>
          </a:p>
        </p:txBody>
      </p:sp>
      <p:pic>
        <p:nvPicPr>
          <p:cNvPr descr="Graphical user interface, text, application, email&#10;&#10;Description automatically generated" id="110" name="Google Shape;110;p17"/>
          <p:cNvPicPr preferRelativeResize="0"/>
          <p:nvPr/>
        </p:nvPicPr>
        <p:blipFill rotWithShape="1">
          <a:blip r:embed="rId3">
            <a:alphaModFix/>
          </a:blip>
          <a:srcRect b="0" l="0" r="0" t="0"/>
          <a:stretch/>
        </p:blipFill>
        <p:spPr>
          <a:xfrm>
            <a:off x="190847" y="3627695"/>
            <a:ext cx="11806502" cy="27372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838200" y="365125"/>
            <a:ext cx="10515600" cy="8047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N-Queens Problem </a:t>
            </a:r>
            <a:endParaRPr sz="4000"/>
          </a:p>
        </p:txBody>
      </p:sp>
      <p:sp>
        <p:nvSpPr>
          <p:cNvPr id="116" name="Google Shape;116;p18"/>
          <p:cNvSpPr txBox="1"/>
          <p:nvPr>
            <p:ph idx="1" type="body"/>
          </p:nvPr>
        </p:nvSpPr>
        <p:spPr>
          <a:xfrm>
            <a:off x="838200" y="1165079"/>
            <a:ext cx="11149069" cy="543419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Let us consider, N = 8. Then 8-Queens Problem is to place eight queens on an 8 x 8 chessboard so that no two “attack”, that is, no two of them are on the same row, column, or diagonal.</a:t>
            </a:r>
            <a:endParaRPr/>
          </a:p>
          <a:p>
            <a:pPr indent="-228600" lvl="0" marL="228600" rtl="0" algn="l">
              <a:lnSpc>
                <a:spcPct val="100000"/>
              </a:lnSpc>
              <a:spcBef>
                <a:spcPts val="1000"/>
              </a:spcBef>
              <a:spcAft>
                <a:spcPts val="0"/>
              </a:spcAft>
              <a:buClr>
                <a:schemeClr val="dk1"/>
              </a:buClr>
              <a:buSzPts val="2400"/>
              <a:buChar char="•"/>
            </a:pPr>
            <a:r>
              <a:rPr lang="en-US" sz="2400"/>
              <a:t>All solutions to the 8-queens problem can be represented as 8-tuples (x1, . . . . , x8), where x</a:t>
            </a:r>
            <a:r>
              <a:rPr baseline="30000" lang="en-US" sz="2400"/>
              <a:t>i </a:t>
            </a:r>
            <a:r>
              <a:rPr lang="en-US" sz="2400"/>
              <a:t>is the column of the i</a:t>
            </a:r>
            <a:r>
              <a:rPr baseline="30000" lang="en-US" sz="2400"/>
              <a:t>th</a:t>
            </a:r>
            <a:r>
              <a:rPr lang="en-US" sz="2400"/>
              <a:t> row where the i</a:t>
            </a:r>
            <a:r>
              <a:rPr baseline="30000" lang="en-US" sz="2400"/>
              <a:t>th</a:t>
            </a:r>
            <a:r>
              <a:rPr lang="en-US" sz="2400"/>
              <a:t> queen is placed.</a:t>
            </a:r>
            <a:endParaRPr/>
          </a:p>
          <a:p>
            <a:pPr indent="-228600" lvl="0" marL="228600" rtl="0" algn="l">
              <a:lnSpc>
                <a:spcPct val="100000"/>
              </a:lnSpc>
              <a:spcBef>
                <a:spcPts val="1000"/>
              </a:spcBef>
              <a:spcAft>
                <a:spcPts val="0"/>
              </a:spcAft>
              <a:buClr>
                <a:schemeClr val="dk1"/>
              </a:buClr>
              <a:buSzPts val="2400"/>
              <a:buChar char="•"/>
            </a:pPr>
            <a:r>
              <a:rPr lang="en-US" sz="2400"/>
              <a:t>The explicit constraints using this formulation are S</a:t>
            </a:r>
            <a:r>
              <a:rPr baseline="-25000" lang="en-US" sz="2400"/>
              <a:t>i </a:t>
            </a:r>
            <a:r>
              <a:rPr lang="en-US" sz="2400"/>
              <a:t>= {1, 2, 3, 4, 5, 6, 7, 8}, 1 &lt; i &lt; 8. Therefore the solution space consists of 8</a:t>
            </a:r>
            <a:r>
              <a:rPr baseline="30000" lang="en-US" sz="2400"/>
              <a:t>8</a:t>
            </a:r>
            <a:r>
              <a:rPr lang="en-US" sz="2400"/>
              <a:t> 8-tuples.</a:t>
            </a:r>
            <a:endParaRPr/>
          </a:p>
          <a:p>
            <a:pPr indent="-228600" lvl="0" marL="228600" rtl="0" algn="l">
              <a:lnSpc>
                <a:spcPct val="100000"/>
              </a:lnSpc>
              <a:spcBef>
                <a:spcPts val="1000"/>
              </a:spcBef>
              <a:spcAft>
                <a:spcPts val="0"/>
              </a:spcAft>
              <a:buClr>
                <a:schemeClr val="dk1"/>
              </a:buClr>
              <a:buSzPts val="2400"/>
              <a:buChar char="•"/>
            </a:pPr>
            <a:r>
              <a:rPr lang="en-US" sz="2400"/>
              <a:t>The implicit constraints for this problem are that no two xi’s can be the same (i.e., all queens must be on different columns) and no two queens can be on the same diagonal.</a:t>
            </a:r>
            <a:endParaRPr/>
          </a:p>
          <a:p>
            <a:pPr indent="-228600" lvl="0" marL="228600" rtl="0" algn="l">
              <a:lnSpc>
                <a:spcPct val="100000"/>
              </a:lnSpc>
              <a:spcBef>
                <a:spcPts val="1000"/>
              </a:spcBef>
              <a:spcAft>
                <a:spcPts val="0"/>
              </a:spcAft>
              <a:buClr>
                <a:schemeClr val="dk1"/>
              </a:buClr>
              <a:buSzPts val="2400"/>
              <a:buChar char="•"/>
            </a:pPr>
            <a:r>
              <a:rPr lang="en-US" sz="2400"/>
              <a:t>This realization reduces the size of the solution space from 8</a:t>
            </a:r>
            <a:r>
              <a:rPr baseline="30000" lang="en-US" sz="2400"/>
              <a:t>8</a:t>
            </a:r>
            <a:r>
              <a:rPr lang="en-US" sz="2400"/>
              <a:t> tuples to 8! Tuples.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8336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N-Queens Problem </a:t>
            </a:r>
            <a:endParaRPr sz="4000"/>
          </a:p>
        </p:txBody>
      </p:sp>
      <p:sp>
        <p:nvSpPr>
          <p:cNvPr id="122" name="Google Shape;122;p19"/>
          <p:cNvSpPr txBox="1"/>
          <p:nvPr>
            <p:ph idx="1" type="body"/>
          </p:nvPr>
        </p:nvSpPr>
        <p:spPr>
          <a:xfrm>
            <a:off x="838200" y="1377281"/>
            <a:ext cx="11149069" cy="522199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The promising function must check whether two queens are in the same column or diagonal:</a:t>
            </a:r>
            <a:endParaRPr/>
          </a:p>
          <a:p>
            <a:pPr indent="-228600" lvl="0" marL="228600" rtl="0" algn="l">
              <a:lnSpc>
                <a:spcPct val="100000"/>
              </a:lnSpc>
              <a:spcBef>
                <a:spcPts val="1000"/>
              </a:spcBef>
              <a:spcAft>
                <a:spcPts val="0"/>
              </a:spcAft>
              <a:buClr>
                <a:schemeClr val="dk1"/>
              </a:buClr>
              <a:buSzPts val="2400"/>
              <a:buChar char="•"/>
            </a:pPr>
            <a:r>
              <a:rPr lang="en-US" sz="2400"/>
              <a:t>Suppose two queens are placed at positions (i, j) and (k, l) Then:</a:t>
            </a:r>
            <a:endParaRPr/>
          </a:p>
          <a:p>
            <a:pPr indent="-228600" lvl="0" marL="228600" rtl="0" algn="l">
              <a:lnSpc>
                <a:spcPct val="100000"/>
              </a:lnSpc>
              <a:spcBef>
                <a:spcPts val="1000"/>
              </a:spcBef>
              <a:spcAft>
                <a:spcPts val="0"/>
              </a:spcAft>
              <a:buClr>
                <a:schemeClr val="dk1"/>
              </a:buClr>
              <a:buSzPts val="2400"/>
              <a:buChar char="•"/>
            </a:pPr>
            <a:r>
              <a:rPr b="1" lang="en-US" sz="2400"/>
              <a:t>Column Conflicts:</a:t>
            </a:r>
            <a:r>
              <a:rPr lang="en-US" sz="2400"/>
              <a:t> Two queens conflict if their x</a:t>
            </a:r>
            <a:r>
              <a:rPr baseline="-25000" lang="en-US" sz="2400"/>
              <a:t>i</a:t>
            </a:r>
            <a:r>
              <a:rPr lang="en-US" sz="2400"/>
              <a:t> values are identical.</a:t>
            </a:r>
            <a:endParaRPr/>
          </a:p>
          <a:p>
            <a:pPr indent="-228600" lvl="0" marL="228600" rtl="0" algn="l">
              <a:lnSpc>
                <a:spcPct val="100000"/>
              </a:lnSpc>
              <a:spcBef>
                <a:spcPts val="1000"/>
              </a:spcBef>
              <a:spcAft>
                <a:spcPts val="0"/>
              </a:spcAft>
              <a:buClr>
                <a:schemeClr val="dk1"/>
              </a:buClr>
              <a:buSzPts val="2400"/>
              <a:buChar char="•"/>
            </a:pPr>
            <a:r>
              <a:rPr b="1" lang="en-US" sz="2400"/>
              <a:t>Diag 45 conflict: </a:t>
            </a:r>
            <a:r>
              <a:rPr lang="en-US" sz="2400"/>
              <a:t>Two queens i and j are on the same 45</a:t>
            </a:r>
            <a:r>
              <a:rPr baseline="30000" lang="en-US" sz="2400"/>
              <a:t>0</a:t>
            </a:r>
            <a:r>
              <a:rPr lang="en-US" sz="2400"/>
              <a:t> diagonal if: i – j = k – l. This implies, j – l = i – k.</a:t>
            </a:r>
            <a:endParaRPr/>
          </a:p>
          <a:p>
            <a:pPr indent="-228600" lvl="0" marL="228600" rtl="0" algn="l">
              <a:lnSpc>
                <a:spcPct val="100000"/>
              </a:lnSpc>
              <a:spcBef>
                <a:spcPts val="1000"/>
              </a:spcBef>
              <a:spcAft>
                <a:spcPts val="0"/>
              </a:spcAft>
              <a:buClr>
                <a:schemeClr val="dk1"/>
              </a:buClr>
              <a:buSzPts val="2400"/>
              <a:buChar char="•"/>
            </a:pPr>
            <a:r>
              <a:rPr b="1" lang="en-US" sz="2400"/>
              <a:t>Diag 135 conflict:</a:t>
            </a:r>
            <a:r>
              <a:rPr lang="en-US" sz="2400"/>
              <a:t> i + j = k + l. This implies, j – l = k – i.</a:t>
            </a:r>
            <a:endParaRPr/>
          </a:p>
          <a:p>
            <a:pPr indent="-228600" lvl="0" marL="228600" rtl="0" algn="l">
              <a:lnSpc>
                <a:spcPct val="100000"/>
              </a:lnSpc>
              <a:spcBef>
                <a:spcPts val="1000"/>
              </a:spcBef>
              <a:spcAft>
                <a:spcPts val="0"/>
              </a:spcAft>
              <a:buClr>
                <a:schemeClr val="dk1"/>
              </a:buClr>
              <a:buSzPts val="2400"/>
              <a:buChar char="•"/>
            </a:pPr>
            <a:r>
              <a:rPr lang="en-US" sz="2400"/>
              <a:t>Therefore, two queens lie on the same diagonal if and only if: |j – l| = |i – k |</a:t>
            </a:r>
            <a:endParaRPr/>
          </a:p>
          <a:p>
            <a:pPr indent="-228600" lvl="0" marL="228600" rtl="0" algn="l">
              <a:lnSpc>
                <a:spcPct val="100000"/>
              </a:lnSpc>
              <a:spcBef>
                <a:spcPts val="1000"/>
              </a:spcBef>
              <a:spcAft>
                <a:spcPts val="0"/>
              </a:spcAft>
              <a:buClr>
                <a:schemeClr val="dk1"/>
              </a:buClr>
              <a:buSzPts val="2400"/>
              <a:buChar char="•"/>
            </a:pPr>
            <a:r>
              <a:rPr lang="en-US" sz="2400"/>
              <a:t>Where, j be the column of object in row i for the i</a:t>
            </a:r>
            <a:r>
              <a:rPr baseline="30000" lang="en-US" sz="2400"/>
              <a:t>th</a:t>
            </a:r>
            <a:r>
              <a:rPr lang="en-US" sz="2400"/>
              <a:t> queen and l be the column of object in row ‘k’ for the kth queen.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20"/>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20"/>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20"/>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20"/>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20"/>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ext, table&#10;&#10;Description automatically generated" id="133" name="Google Shape;133;p20"/>
          <p:cNvPicPr preferRelativeResize="0"/>
          <p:nvPr/>
        </p:nvPicPr>
        <p:blipFill rotWithShape="1">
          <a:blip r:embed="rId3">
            <a:alphaModFix/>
          </a:blip>
          <a:srcRect b="0" l="0" r="0" t="0"/>
          <a:stretch/>
        </p:blipFill>
        <p:spPr>
          <a:xfrm>
            <a:off x="167181" y="128313"/>
            <a:ext cx="11857638" cy="6461853"/>
          </a:xfrm>
          <a:prstGeom prst="rect">
            <a:avLst/>
          </a:prstGeom>
          <a:noFill/>
          <a:ln>
            <a:noFill/>
          </a:ln>
        </p:spPr>
      </p:pic>
      <p:sp>
        <p:nvSpPr>
          <p:cNvPr id="134" name="Google Shape;134;p20"/>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21"/>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21"/>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21"/>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21"/>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21"/>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able&#10;&#10;Description automatically generated" id="145" name="Google Shape;145;p21"/>
          <p:cNvPicPr preferRelativeResize="0"/>
          <p:nvPr/>
        </p:nvPicPr>
        <p:blipFill rotWithShape="1">
          <a:blip r:embed="rId3">
            <a:alphaModFix/>
          </a:blip>
          <a:srcRect b="0" l="0" r="0" t="0"/>
          <a:stretch/>
        </p:blipFill>
        <p:spPr>
          <a:xfrm>
            <a:off x="106848" y="390322"/>
            <a:ext cx="11989037" cy="5766114"/>
          </a:xfrm>
          <a:prstGeom prst="rect">
            <a:avLst/>
          </a:prstGeom>
          <a:noFill/>
          <a:ln>
            <a:noFill/>
          </a:ln>
        </p:spPr>
      </p:pic>
      <p:sp>
        <p:nvSpPr>
          <p:cNvPr id="146" name="Google Shape;146;p21"/>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