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" name="Google Shape;5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" name="Google Shape;8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n"/>
          <p:cNvSpPr txBox="1"/>
          <p:nvPr>
            <p:ph idx="4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n"/>
          <p:cNvSpPr txBox="1"/>
          <p:nvPr>
            <p:ph idx="5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lvl="4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on left, text on right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on left, two objects on right" type="txAndTwoObj">
  <p:cSld name="TEXT_AND_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  <a:defRPr b="0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93700" lvl="1" marL="9144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  <a:defRPr b="0" i="0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74650" lvl="2" marL="1371600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Noto Sans Symbols"/>
              <a:buChar char="□"/>
              <a:defRPr b="0" i="0" sz="2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4" name="Google Shape;14;p1"/>
          <p:cNvSpPr/>
          <p:nvPr/>
        </p:nvSpPr>
        <p:spPr>
          <a:xfrm>
            <a:off x="609600" y="1566862"/>
            <a:ext cx="7958137" cy="109537"/>
          </a:xfrm>
          <a:custGeom>
            <a:rect b="b" l="l" r="r" t="t"/>
            <a:pathLst>
              <a:path extrusionOk="0" h="1000" w="100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extrusionOk="0" h="1000" w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1"/>
          <p:cNvCxnSpPr/>
          <p:nvPr/>
        </p:nvCxnSpPr>
        <p:spPr>
          <a:xfrm>
            <a:off x="609600" y="6172200"/>
            <a:ext cx="7924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" name="Google Shape;16;p1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5" Type="http://schemas.openxmlformats.org/officeDocument/2006/relationships/image" Target="../media/image28.png"/><Relationship Id="rId6" Type="http://schemas.openxmlformats.org/officeDocument/2006/relationships/image" Target="../media/image27.png"/><Relationship Id="rId7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4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5.png"/><Relationship Id="rId6" Type="http://schemas.openxmlformats.org/officeDocument/2006/relationships/image" Target="../media/image10.png"/><Relationship Id="rId7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5" name="Google Shape;45;p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Computer Graphics (L11)</a:t>
            </a:r>
            <a:b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21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EG678EX</a:t>
            </a:r>
            <a:endParaRPr/>
          </a:p>
        </p:txBody>
      </p:sp>
      <p:sp>
        <p:nvSpPr>
          <p:cNvPr id="46" name="Google Shape;46;p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3-D Viewing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246" name="Google Shape;246;p15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7" name="Google Shape;247;p15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3-D Viewing Pipeline</a:t>
            </a:r>
            <a:endParaRPr/>
          </a:p>
        </p:txBody>
      </p:sp>
      <p:sp>
        <p:nvSpPr>
          <p:cNvPr id="248" name="Google Shape;248;p15"/>
          <p:cNvSpPr txBox="1"/>
          <p:nvPr>
            <p:ph idx="1" type="body"/>
          </p:nvPr>
        </p:nvSpPr>
        <p:spPr>
          <a:xfrm>
            <a:off x="566737" y="1752600"/>
            <a:ext cx="5453062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□"/>
            </a:pPr>
            <a:r>
              <a:rPr b="0" i="0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Analogous  to 2-D scene generation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□"/>
            </a:pPr>
            <a:r>
              <a:rPr b="0" i="0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3-D scene generation process analogous to taking photographs with camera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■"/>
            </a:pPr>
            <a:r>
              <a:rPr b="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More flexible method than camera analogy in graphics to generate 3-D scene</a:t>
            </a:r>
            <a:endParaRPr/>
          </a:p>
        </p:txBody>
      </p:sp>
      <p:pic>
        <p:nvPicPr>
          <p:cNvPr id="249" name="Google Shape;24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3600" y="1828800"/>
            <a:ext cx="2609850" cy="1866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0" name="Google Shape;250;p15"/>
          <p:cNvGrpSpPr/>
          <p:nvPr/>
        </p:nvGrpSpPr>
        <p:grpSpPr>
          <a:xfrm>
            <a:off x="609600" y="5562600"/>
            <a:ext cx="8001000" cy="508000"/>
            <a:chOff x="432" y="1920"/>
            <a:chExt cx="5040" cy="320"/>
          </a:xfrm>
        </p:grpSpPr>
        <p:sp>
          <p:nvSpPr>
            <p:cNvPr id="251" name="Google Shape;251;p15"/>
            <p:cNvSpPr txBox="1"/>
            <p:nvPr/>
          </p:nvSpPr>
          <p:spPr>
            <a:xfrm>
              <a:off x="1968" y="1984"/>
              <a:ext cx="768" cy="25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Viewing Transformation</a:t>
              </a:r>
              <a:endParaRPr/>
            </a:p>
          </p:txBody>
        </p:sp>
        <p:sp>
          <p:nvSpPr>
            <p:cNvPr id="252" name="Google Shape;252;p15"/>
            <p:cNvSpPr txBox="1"/>
            <p:nvPr/>
          </p:nvSpPr>
          <p:spPr>
            <a:xfrm>
              <a:off x="720" y="1968"/>
              <a:ext cx="816" cy="25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Modeling Transformations</a:t>
              </a:r>
              <a:endParaRPr/>
            </a:p>
          </p:txBody>
        </p:sp>
        <p:sp>
          <p:nvSpPr>
            <p:cNvPr id="253" name="Google Shape;253;p15"/>
            <p:cNvSpPr txBox="1"/>
            <p:nvPr/>
          </p:nvSpPr>
          <p:spPr>
            <a:xfrm>
              <a:off x="3120" y="1984"/>
              <a:ext cx="864" cy="25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Projection Transformation</a:t>
              </a:r>
              <a:endParaRPr/>
            </a:p>
          </p:txBody>
        </p:sp>
        <p:sp>
          <p:nvSpPr>
            <p:cNvPr id="254" name="Google Shape;254;p15"/>
            <p:cNvSpPr txBox="1"/>
            <p:nvPr/>
          </p:nvSpPr>
          <p:spPr>
            <a:xfrm>
              <a:off x="4368" y="1976"/>
              <a:ext cx="768" cy="25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Workstation Transformation</a:t>
              </a:r>
              <a:endParaRPr/>
            </a:p>
          </p:txBody>
        </p:sp>
        <p:cxnSp>
          <p:nvCxnSpPr>
            <p:cNvPr id="255" name="Google Shape;255;p15"/>
            <p:cNvCxnSpPr/>
            <p:nvPr/>
          </p:nvCxnSpPr>
          <p:spPr>
            <a:xfrm>
              <a:off x="432" y="2112"/>
              <a:ext cx="28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56" name="Google Shape;256;p15"/>
            <p:cNvCxnSpPr/>
            <p:nvPr/>
          </p:nvCxnSpPr>
          <p:spPr>
            <a:xfrm>
              <a:off x="1536" y="2112"/>
              <a:ext cx="43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57" name="Google Shape;257;p15"/>
            <p:cNvCxnSpPr/>
            <p:nvPr/>
          </p:nvCxnSpPr>
          <p:spPr>
            <a:xfrm>
              <a:off x="2736" y="2112"/>
              <a:ext cx="38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58" name="Google Shape;258;p15"/>
            <p:cNvCxnSpPr/>
            <p:nvPr/>
          </p:nvCxnSpPr>
          <p:spPr>
            <a:xfrm>
              <a:off x="3984" y="2112"/>
              <a:ext cx="38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59" name="Google Shape;259;p15"/>
            <p:cNvSpPr txBox="1"/>
            <p:nvPr/>
          </p:nvSpPr>
          <p:spPr>
            <a:xfrm>
              <a:off x="432" y="1920"/>
              <a:ext cx="25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MC</a:t>
              </a:r>
              <a:endParaRPr/>
            </a:p>
          </p:txBody>
        </p:sp>
        <p:sp>
          <p:nvSpPr>
            <p:cNvPr id="260" name="Google Shape;260;p15"/>
            <p:cNvSpPr txBox="1"/>
            <p:nvPr/>
          </p:nvSpPr>
          <p:spPr>
            <a:xfrm>
              <a:off x="1584" y="1920"/>
              <a:ext cx="26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WC</a:t>
              </a:r>
              <a:endParaRPr/>
            </a:p>
          </p:txBody>
        </p:sp>
        <p:sp>
          <p:nvSpPr>
            <p:cNvPr id="261" name="Google Shape;261;p15"/>
            <p:cNvSpPr txBox="1"/>
            <p:nvPr/>
          </p:nvSpPr>
          <p:spPr>
            <a:xfrm>
              <a:off x="2784" y="1920"/>
              <a:ext cx="235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VC</a:t>
              </a:r>
              <a:endParaRPr/>
            </a:p>
          </p:txBody>
        </p:sp>
        <p:sp>
          <p:nvSpPr>
            <p:cNvPr id="262" name="Google Shape;262;p15"/>
            <p:cNvSpPr txBox="1"/>
            <p:nvPr/>
          </p:nvSpPr>
          <p:spPr>
            <a:xfrm>
              <a:off x="4032" y="1920"/>
              <a:ext cx="233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PC</a:t>
              </a:r>
              <a:endParaRPr/>
            </a:p>
          </p:txBody>
        </p:sp>
        <p:cxnSp>
          <p:nvCxnSpPr>
            <p:cNvPr id="263" name="Google Shape;263;p15"/>
            <p:cNvCxnSpPr/>
            <p:nvPr/>
          </p:nvCxnSpPr>
          <p:spPr>
            <a:xfrm>
              <a:off x="5136" y="2112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64" name="Google Shape;264;p15"/>
            <p:cNvSpPr txBox="1"/>
            <p:nvPr/>
          </p:nvSpPr>
          <p:spPr>
            <a:xfrm>
              <a:off x="5184" y="1920"/>
              <a:ext cx="24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DC</a:t>
              </a:r>
              <a:endParaRPr/>
            </a:p>
          </p:txBody>
        </p:sp>
      </p:grpSp>
      <p:grpSp>
        <p:nvGrpSpPr>
          <p:cNvPr id="265" name="Google Shape;265;p15"/>
          <p:cNvGrpSpPr/>
          <p:nvPr/>
        </p:nvGrpSpPr>
        <p:grpSpPr>
          <a:xfrm>
            <a:off x="2667000" y="3505200"/>
            <a:ext cx="2895600" cy="1828800"/>
            <a:chOff x="1248" y="2880"/>
            <a:chExt cx="1728" cy="912"/>
          </a:xfrm>
        </p:grpSpPr>
        <p:pic>
          <p:nvPicPr>
            <p:cNvPr id="266" name="Google Shape;266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48" y="2880"/>
              <a:ext cx="449" cy="9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7" name="Google Shape;267;p1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208" y="2880"/>
              <a:ext cx="768" cy="5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8" name="Google Shape;268;p15"/>
            <p:cNvSpPr txBox="1"/>
            <p:nvPr/>
          </p:nvSpPr>
          <p:spPr>
            <a:xfrm>
              <a:off x="1536" y="3264"/>
              <a:ext cx="250" cy="1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MC</a:t>
              </a:r>
              <a:endParaRPr/>
            </a:p>
          </p:txBody>
        </p:sp>
        <p:cxnSp>
          <p:nvCxnSpPr>
            <p:cNvPr id="269" name="Google Shape;269;p15"/>
            <p:cNvCxnSpPr/>
            <p:nvPr/>
          </p:nvCxnSpPr>
          <p:spPr>
            <a:xfrm>
              <a:off x="1728" y="2976"/>
              <a:ext cx="384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70" name="Google Shape;270;p15"/>
            <p:cNvCxnSpPr/>
            <p:nvPr/>
          </p:nvCxnSpPr>
          <p:spPr>
            <a:xfrm flipH="1" rot="10800000">
              <a:off x="1776" y="3408"/>
              <a:ext cx="240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71" name="Google Shape;271;p15"/>
            <p:cNvSpPr txBox="1"/>
            <p:nvPr/>
          </p:nvSpPr>
          <p:spPr>
            <a:xfrm>
              <a:off x="2304" y="3408"/>
              <a:ext cx="264" cy="1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WC</a:t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277" name="Google Shape;277;p16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8" name="Google Shape;278;p16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Viewing Coordinates</a:t>
            </a:r>
            <a:endParaRPr/>
          </a:p>
        </p:txBody>
      </p:sp>
      <p:sp>
        <p:nvSpPr>
          <p:cNvPr id="279" name="Google Shape;279;p16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□"/>
            </a:pPr>
            <a:r>
              <a:rPr b="0" i="0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Specifying Viewing Plane similar to camera orientation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□"/>
            </a:pPr>
            <a:r>
              <a:rPr b="0" i="0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Steps: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■"/>
            </a:pPr>
            <a:r>
              <a:rPr b="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Setup viewing Coordinate Reference 🡪 how?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■"/>
            </a:pPr>
            <a:r>
              <a:rPr b="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Setup a view plane (projection plane) perpendicular to a viewing </a:t>
            </a:r>
            <a:r>
              <a:rPr b="0" i="1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</a:t>
            </a:r>
            <a:r>
              <a:rPr b="0" baseline="-25000" i="1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axis</a:t>
            </a:r>
            <a:endParaRPr/>
          </a:p>
          <a:p>
            <a:pPr indent="-395287" lvl="2" marL="130492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□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Note: plane could be assumed to be similar to camera film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■"/>
            </a:pPr>
            <a:r>
              <a:rPr b="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Transform world co-ordinate scene to viewing coordinate scene</a:t>
            </a:r>
            <a:endParaRPr/>
          </a:p>
          <a:p>
            <a:pPr indent="-328612" lvl="1" marL="908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28612" lvl="1" marL="908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28612" lvl="1" marL="908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28612" lvl="1" marL="908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28612" lvl="1" marL="908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36562" lvl="1" marL="908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pic>
        <p:nvPicPr>
          <p:cNvPr id="280" name="Google Shape;28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7800" y="3733800"/>
            <a:ext cx="3400425" cy="205422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16"/>
          <p:cNvSpPr txBox="1"/>
          <p:nvPr/>
        </p:nvSpPr>
        <p:spPr>
          <a:xfrm>
            <a:off x="914400" y="4343400"/>
            <a:ext cx="3810000" cy="590550"/>
          </a:xfrm>
          <a:prstGeom prst="rect">
            <a:avLst/>
          </a:prstGeom>
          <a:solidFill>
            <a:srgbClr val="FFCC99">
              <a:alpha val="36862"/>
            </a:srgbClr>
          </a:solidFill>
          <a:ln cap="flat" cmpd="sng" w="9525">
            <a:solidFill>
              <a:srgbClr val="E19C1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Viewing co-ordinates are projected unto the view plane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287" name="Google Shape;287;p17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8" name="Google Shape;288;p17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Verdana"/>
              <a:buNone/>
            </a:pPr>
            <a:r>
              <a:rPr b="0" i="0" lang="en-US" sz="3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Setting Viewing Coordinates Reference</a:t>
            </a:r>
            <a:endParaRPr/>
          </a:p>
        </p:txBody>
      </p:sp>
      <p:sp>
        <p:nvSpPr>
          <p:cNvPr id="289" name="Google Shape;289;p17"/>
          <p:cNvSpPr txBox="1"/>
          <p:nvPr>
            <p:ph idx="1" type="body"/>
          </p:nvPr>
        </p:nvSpPr>
        <p:spPr>
          <a:xfrm>
            <a:off x="566737" y="1752600"/>
            <a:ext cx="4767262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□"/>
            </a:pP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Pick a point in world coordinate as </a:t>
            </a:r>
            <a:r>
              <a:rPr b="1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view reference point</a:t>
            </a: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(origin of viewing coordinate system)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■"/>
            </a:pPr>
            <a:r>
              <a:rPr b="0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view reference point often chosen closed to or on the surface of some object or at center of a group of objects.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■"/>
            </a:pPr>
            <a:r>
              <a:rPr b="0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it is near to object🡪 we aim camera to that object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■"/>
            </a:pPr>
            <a:r>
              <a:rPr b="0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it is some distance away from scene🡪 camera position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□"/>
            </a:pP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Specify view plane orientation with Normal vector </a:t>
            </a:r>
            <a:r>
              <a:rPr b="1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i.e. </a:t>
            </a:r>
            <a:r>
              <a:rPr b="0" i="1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</a:t>
            </a:r>
            <a:r>
              <a:rPr b="0" baseline="-25000" i="1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axis direction. </a:t>
            </a:r>
            <a:r>
              <a:rPr b="1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How?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■"/>
            </a:pPr>
            <a:r>
              <a:rPr b="0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Chose a point in world coordinate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■"/>
            </a:pPr>
            <a:r>
              <a:rPr b="0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Vector from world origin to that point or vector from that point to view reference point is direction of Normal Vector </a:t>
            </a:r>
            <a:r>
              <a:rPr b="1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□"/>
            </a:pP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Specify </a:t>
            </a:r>
            <a:r>
              <a:rPr b="0" i="1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view-up vector</a:t>
            </a: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to establish positive direction for </a:t>
            </a:r>
            <a:r>
              <a:rPr b="1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</a:t>
            </a:r>
            <a:r>
              <a:rPr b="1" baseline="-2500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axis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■"/>
            </a:pPr>
            <a:r>
              <a:rPr b="0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Specifying </a:t>
            </a:r>
            <a:r>
              <a:rPr b="1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b="0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that is perpendicular to </a:t>
            </a:r>
            <a:r>
              <a:rPr b="1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 </a:t>
            </a:r>
            <a:r>
              <a:rPr b="0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 difficult so</a:t>
            </a:r>
            <a:r>
              <a:rPr b="1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V</a:t>
            </a:r>
            <a:r>
              <a:rPr b="0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is specified in any convenient direction and establish </a:t>
            </a:r>
            <a:r>
              <a:rPr b="1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</a:t>
            </a:r>
            <a:r>
              <a:rPr b="1" baseline="-25000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b="1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direction by projecting </a:t>
            </a:r>
            <a:r>
              <a:rPr b="1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rPr b="0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to View plane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■"/>
            </a:pPr>
            <a:r>
              <a:rPr b="0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some packages </a:t>
            </a:r>
            <a:r>
              <a:rPr b="1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b="0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is specified as the twist angle </a:t>
            </a:r>
            <a:r>
              <a:rPr b="1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θ</a:t>
            </a:r>
            <a:r>
              <a:rPr b="1" baseline="-25000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b="0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about the </a:t>
            </a:r>
            <a:r>
              <a:rPr b="1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</a:t>
            </a:r>
            <a:r>
              <a:rPr b="1" baseline="-25000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b="0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axis and adjusted by projecting to view plane. The projection specifies the desired direction of </a:t>
            </a:r>
            <a:r>
              <a:rPr b="1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</a:t>
            </a:r>
            <a:r>
              <a:rPr b="1" baseline="-25000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b="0" baseline="-25000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axis.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■"/>
            </a:pPr>
            <a:r>
              <a:rPr b="0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some packages view reference point P</a:t>
            </a:r>
            <a:r>
              <a:rPr b="0" baseline="-25000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 </a:t>
            </a:r>
            <a:r>
              <a:rPr b="0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 at the center of the object, </a:t>
            </a:r>
            <a:r>
              <a:rPr b="1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b="0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is specified by world vector (0,1,0) and this vector is projected to the plane perpendicular to </a:t>
            </a:r>
            <a:r>
              <a:rPr b="1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rPr b="0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to establish y</a:t>
            </a:r>
            <a:r>
              <a:rPr b="0" baseline="-25000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 </a:t>
            </a:r>
            <a:r>
              <a:rPr b="0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axis as shown in figure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□"/>
            </a:pP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Establish third vector </a:t>
            </a:r>
            <a:r>
              <a:rPr b="1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 </a:t>
            </a: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perpendicular to both the vectors y</a:t>
            </a:r>
            <a:r>
              <a:rPr b="0" baseline="-2500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and z</a:t>
            </a:r>
            <a:r>
              <a:rPr b="0" baseline="-2500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 </a:t>
            </a: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 specify vector x</a:t>
            </a:r>
            <a:r>
              <a:rPr b="0" baseline="-2500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pic>
        <p:nvPicPr>
          <p:cNvPr id="290" name="Google Shape;29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1400" y="4648200"/>
            <a:ext cx="1647825" cy="152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1" name="Google Shape;291;p17"/>
          <p:cNvGrpSpPr/>
          <p:nvPr/>
        </p:nvGrpSpPr>
        <p:grpSpPr>
          <a:xfrm>
            <a:off x="5546725" y="1305292"/>
            <a:ext cx="2719387" cy="1988770"/>
            <a:chOff x="3494" y="822"/>
            <a:chExt cx="1713" cy="1253"/>
          </a:xfrm>
        </p:grpSpPr>
        <p:grpSp>
          <p:nvGrpSpPr>
            <p:cNvPr id="292" name="Google Shape;292;p17"/>
            <p:cNvGrpSpPr/>
            <p:nvPr/>
          </p:nvGrpSpPr>
          <p:grpSpPr>
            <a:xfrm>
              <a:off x="3504" y="822"/>
              <a:ext cx="1536" cy="1098"/>
              <a:chOff x="4080" y="1158"/>
              <a:chExt cx="1536" cy="1098"/>
            </a:xfrm>
          </p:grpSpPr>
          <p:grpSp>
            <p:nvGrpSpPr>
              <p:cNvPr id="293" name="Google Shape;293;p17"/>
              <p:cNvGrpSpPr/>
              <p:nvPr/>
            </p:nvGrpSpPr>
            <p:grpSpPr>
              <a:xfrm>
                <a:off x="4560" y="1434"/>
                <a:ext cx="247" cy="349"/>
                <a:chOff x="4560" y="1434"/>
                <a:chExt cx="247" cy="349"/>
              </a:xfrm>
            </p:grpSpPr>
            <p:grpSp>
              <p:nvGrpSpPr>
                <p:cNvPr id="294" name="Google Shape;294;p17"/>
                <p:cNvGrpSpPr/>
                <p:nvPr/>
              </p:nvGrpSpPr>
              <p:grpSpPr>
                <a:xfrm>
                  <a:off x="4560" y="1434"/>
                  <a:ext cx="247" cy="349"/>
                  <a:chOff x="5184" y="1242"/>
                  <a:chExt cx="247" cy="349"/>
                </a:xfrm>
              </p:grpSpPr>
              <p:cxnSp>
                <p:nvCxnSpPr>
                  <p:cNvPr id="295" name="Google Shape;295;p17"/>
                  <p:cNvCxnSpPr/>
                  <p:nvPr/>
                </p:nvCxnSpPr>
                <p:spPr>
                  <a:xfrm flipH="1">
                    <a:off x="5184" y="1248"/>
                    <a:ext cx="128" cy="288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96" name="Google Shape;296;p17"/>
                  <p:cNvCxnSpPr/>
                  <p:nvPr/>
                </p:nvCxnSpPr>
                <p:spPr>
                  <a:xfrm>
                    <a:off x="5184" y="1536"/>
                    <a:ext cx="144" cy="48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297" name="Google Shape;297;p17"/>
                  <p:cNvSpPr/>
                  <p:nvPr/>
                </p:nvSpPr>
                <p:spPr>
                  <a:xfrm rot="-1200000">
                    <a:off x="5280" y="1248"/>
                    <a:ext cx="96" cy="336"/>
                  </a:xfrm>
                  <a:prstGeom prst="triangle">
                    <a:avLst>
                      <a:gd fmla="val 21600" name="adj"/>
                    </a:avLst>
                  </a:prstGeom>
                  <a:solidFill>
                    <a:schemeClr val="accent1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298" name="Google Shape;298;p17"/>
                <p:cNvSpPr/>
                <p:nvPr/>
              </p:nvSpPr>
              <p:spPr>
                <a:xfrm rot="10800000">
                  <a:off x="4731" y="1680"/>
                  <a:ext cx="29" cy="29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99" name="Google Shape;299;p17"/>
              <p:cNvCxnSpPr/>
              <p:nvPr/>
            </p:nvCxnSpPr>
            <p:spPr>
              <a:xfrm flipH="1" rot="10800000">
                <a:off x="4752" y="1528"/>
                <a:ext cx="528" cy="16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300" name="Google Shape;300;p17"/>
              <p:cNvCxnSpPr/>
              <p:nvPr/>
            </p:nvCxnSpPr>
            <p:spPr>
              <a:xfrm>
                <a:off x="4464" y="1296"/>
                <a:ext cx="0" cy="57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01" name="Google Shape;301;p17"/>
              <p:cNvCxnSpPr/>
              <p:nvPr/>
            </p:nvCxnSpPr>
            <p:spPr>
              <a:xfrm>
                <a:off x="4464" y="1872"/>
                <a:ext cx="624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02" name="Google Shape;302;p17"/>
              <p:cNvCxnSpPr/>
              <p:nvPr/>
            </p:nvCxnSpPr>
            <p:spPr>
              <a:xfrm flipH="1">
                <a:off x="4080" y="1872"/>
                <a:ext cx="384" cy="3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grpSp>
            <p:nvGrpSpPr>
              <p:cNvPr id="303" name="Google Shape;303;p17"/>
              <p:cNvGrpSpPr/>
              <p:nvPr/>
            </p:nvGrpSpPr>
            <p:grpSpPr>
              <a:xfrm>
                <a:off x="5005" y="1158"/>
                <a:ext cx="585" cy="660"/>
                <a:chOff x="5005" y="1158"/>
                <a:chExt cx="585" cy="660"/>
              </a:xfrm>
            </p:grpSpPr>
            <p:sp>
              <p:nvSpPr>
                <p:cNvPr id="304" name="Google Shape;304;p17"/>
                <p:cNvSpPr/>
                <p:nvPr/>
              </p:nvSpPr>
              <p:spPr>
                <a:xfrm rot="-3420000">
                  <a:off x="5010" y="1326"/>
                  <a:ext cx="576" cy="324"/>
                </a:xfrm>
                <a:prstGeom prst="parallelogram">
                  <a:avLst>
                    <a:gd fmla="val 8505" name="adj"/>
                  </a:avLst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5" name="Google Shape;305;p17"/>
                <p:cNvSpPr/>
                <p:nvPr/>
              </p:nvSpPr>
              <p:spPr>
                <a:xfrm rot="10800000">
                  <a:off x="5280" y="1507"/>
                  <a:ext cx="29" cy="29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306" name="Google Shape;306;p17"/>
              <p:cNvCxnSpPr/>
              <p:nvPr/>
            </p:nvCxnSpPr>
            <p:spPr>
              <a:xfrm flipH="1" rot="10800000">
                <a:off x="5288" y="1423"/>
                <a:ext cx="328" cy="9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sp>
          <p:nvSpPr>
            <p:cNvPr id="307" name="Google Shape;307;p17"/>
            <p:cNvSpPr txBox="1"/>
            <p:nvPr/>
          </p:nvSpPr>
          <p:spPr>
            <a:xfrm>
              <a:off x="4368" y="1497"/>
              <a:ext cx="28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x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w</a:t>
              </a:r>
              <a:endParaRPr/>
            </a:p>
          </p:txBody>
        </p:sp>
        <p:sp>
          <p:nvSpPr>
            <p:cNvPr id="308" name="Google Shape;308;p17"/>
            <p:cNvSpPr txBox="1"/>
            <p:nvPr/>
          </p:nvSpPr>
          <p:spPr>
            <a:xfrm>
              <a:off x="3648" y="921"/>
              <a:ext cx="28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y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w</a:t>
              </a:r>
              <a:endParaRPr/>
            </a:p>
          </p:txBody>
        </p:sp>
        <p:sp>
          <p:nvSpPr>
            <p:cNvPr id="309" name="Google Shape;309;p17"/>
            <p:cNvSpPr txBox="1"/>
            <p:nvPr/>
          </p:nvSpPr>
          <p:spPr>
            <a:xfrm>
              <a:off x="3494" y="1844"/>
              <a:ext cx="27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z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w</a:t>
              </a:r>
              <a:endParaRPr/>
            </a:p>
          </p:txBody>
        </p:sp>
        <p:sp>
          <p:nvSpPr>
            <p:cNvPr id="310" name="Google Shape;310;p17"/>
            <p:cNvSpPr txBox="1"/>
            <p:nvPr/>
          </p:nvSpPr>
          <p:spPr>
            <a:xfrm>
              <a:off x="4272" y="1139"/>
              <a:ext cx="197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1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N</a:t>
              </a:r>
              <a:endParaRPr/>
            </a:p>
          </p:txBody>
        </p:sp>
        <p:sp>
          <p:nvSpPr>
            <p:cNvPr id="311" name="Google Shape;311;p17"/>
            <p:cNvSpPr txBox="1"/>
            <p:nvPr/>
          </p:nvSpPr>
          <p:spPr>
            <a:xfrm>
              <a:off x="4992" y="1104"/>
              <a:ext cx="215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1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z</a:t>
              </a:r>
              <a:r>
                <a:rPr b="1" baseline="-2500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v</a:t>
              </a:r>
              <a:endParaRPr/>
            </a:p>
          </p:txBody>
        </p:sp>
        <p:sp>
          <p:nvSpPr>
            <p:cNvPr id="312" name="Google Shape;312;p17"/>
            <p:cNvSpPr txBox="1"/>
            <p:nvPr/>
          </p:nvSpPr>
          <p:spPr>
            <a:xfrm>
              <a:off x="4000" y="1272"/>
              <a:ext cx="174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</a:t>
              </a:r>
              <a:endParaRPr/>
            </a:p>
          </p:txBody>
        </p:sp>
        <p:sp>
          <p:nvSpPr>
            <p:cNvPr id="313" name="Google Shape;313;p17"/>
            <p:cNvSpPr txBox="1"/>
            <p:nvPr/>
          </p:nvSpPr>
          <p:spPr>
            <a:xfrm>
              <a:off x="4624" y="1176"/>
              <a:ext cx="215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</a:t>
              </a:r>
              <a:r>
                <a:rPr b="0" baseline="-2500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0</a:t>
              </a:r>
              <a:endParaRPr/>
            </a:p>
          </p:txBody>
        </p:sp>
      </p:grpSp>
      <p:grpSp>
        <p:nvGrpSpPr>
          <p:cNvPr id="314" name="Google Shape;314;p17"/>
          <p:cNvGrpSpPr/>
          <p:nvPr/>
        </p:nvGrpSpPr>
        <p:grpSpPr>
          <a:xfrm>
            <a:off x="4860925" y="3775127"/>
            <a:ext cx="2625566" cy="2490735"/>
            <a:chOff x="3062" y="2378"/>
            <a:chExt cx="1654" cy="1569"/>
          </a:xfrm>
        </p:grpSpPr>
        <p:cxnSp>
          <p:nvCxnSpPr>
            <p:cNvPr id="315" name="Google Shape;315;p17"/>
            <p:cNvCxnSpPr/>
            <p:nvPr/>
          </p:nvCxnSpPr>
          <p:spPr>
            <a:xfrm>
              <a:off x="3456" y="2928"/>
              <a:ext cx="0" cy="74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16" name="Google Shape;316;p17"/>
            <p:cNvCxnSpPr/>
            <p:nvPr/>
          </p:nvCxnSpPr>
          <p:spPr>
            <a:xfrm>
              <a:off x="3456" y="3677"/>
              <a:ext cx="8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317" name="Google Shape;317;p17"/>
            <p:cNvGrpSpPr/>
            <p:nvPr/>
          </p:nvGrpSpPr>
          <p:grpSpPr>
            <a:xfrm>
              <a:off x="3544" y="2378"/>
              <a:ext cx="1172" cy="1248"/>
              <a:chOff x="4504" y="2391"/>
              <a:chExt cx="1172" cy="1248"/>
            </a:xfrm>
          </p:grpSpPr>
          <p:sp>
            <p:nvSpPr>
              <p:cNvPr id="318" name="Google Shape;318;p17"/>
              <p:cNvSpPr/>
              <p:nvPr/>
            </p:nvSpPr>
            <p:spPr>
              <a:xfrm rot="-4440000">
                <a:off x="4381" y="2880"/>
                <a:ext cx="960" cy="467"/>
              </a:xfrm>
              <a:prstGeom prst="parallelogram">
                <a:avLst>
                  <a:gd fmla="val 4859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19" name="Google Shape;319;p17"/>
              <p:cNvGrpSpPr/>
              <p:nvPr/>
            </p:nvGrpSpPr>
            <p:grpSpPr>
              <a:xfrm>
                <a:off x="4692" y="2391"/>
                <a:ext cx="984" cy="928"/>
                <a:chOff x="4692" y="2391"/>
                <a:chExt cx="984" cy="928"/>
              </a:xfrm>
            </p:grpSpPr>
            <p:sp>
              <p:nvSpPr>
                <p:cNvPr id="320" name="Google Shape;320;p17"/>
                <p:cNvSpPr/>
                <p:nvPr/>
              </p:nvSpPr>
              <p:spPr>
                <a:xfrm rot="1980000">
                  <a:off x="4791" y="2557"/>
                  <a:ext cx="786" cy="596"/>
                </a:xfrm>
                <a:prstGeom prst="parallelogram">
                  <a:avLst>
                    <a:gd fmla="val 8598" name="adj"/>
                  </a:avLst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1" name="Google Shape;321;p17"/>
                <p:cNvSpPr/>
                <p:nvPr/>
              </p:nvSpPr>
              <p:spPr>
                <a:xfrm rot="9780000">
                  <a:off x="5010" y="3091"/>
                  <a:ext cx="29" cy="29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22" name="Google Shape;322;p17"/>
                <p:cNvCxnSpPr/>
                <p:nvPr/>
              </p:nvCxnSpPr>
              <p:spPr>
                <a:xfrm flipH="1" rot="9840000">
                  <a:off x="4992" y="2896"/>
                  <a:ext cx="576" cy="12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cxnSp>
              <p:nvCxnSpPr>
                <p:cNvPr id="323" name="Google Shape;323;p17"/>
                <p:cNvCxnSpPr/>
                <p:nvPr/>
              </p:nvCxnSpPr>
              <p:spPr>
                <a:xfrm flipH="1" rot="9840000">
                  <a:off x="4974" y="2774"/>
                  <a:ext cx="336" cy="28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cxnSp>
              <p:nvCxnSpPr>
                <p:cNvPr id="324" name="Google Shape;324;p17"/>
                <p:cNvCxnSpPr/>
                <p:nvPr/>
              </p:nvCxnSpPr>
              <p:spPr>
                <a:xfrm flipH="1" rot="-960000">
                  <a:off x="4783" y="2806"/>
                  <a:ext cx="480" cy="9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25" name="Google Shape;325;p17"/>
                <p:cNvCxnSpPr/>
                <p:nvPr/>
              </p:nvCxnSpPr>
              <p:spPr>
                <a:xfrm rot="9780000">
                  <a:off x="4840" y="2934"/>
                  <a:ext cx="148" cy="19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</p:grpSp>
        </p:grpSp>
        <p:cxnSp>
          <p:nvCxnSpPr>
            <p:cNvPr id="326" name="Google Shape;326;p17"/>
            <p:cNvCxnSpPr/>
            <p:nvPr/>
          </p:nvCxnSpPr>
          <p:spPr>
            <a:xfrm flipH="1">
              <a:off x="3216" y="3672"/>
              <a:ext cx="240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27" name="Google Shape;327;p17"/>
            <p:cNvSpPr txBox="1"/>
            <p:nvPr/>
          </p:nvSpPr>
          <p:spPr>
            <a:xfrm>
              <a:off x="4310" y="3572"/>
              <a:ext cx="28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x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w</a:t>
              </a:r>
              <a:endParaRPr/>
            </a:p>
          </p:txBody>
        </p:sp>
        <p:sp>
          <p:nvSpPr>
            <p:cNvPr id="328" name="Google Shape;328;p17"/>
            <p:cNvSpPr txBox="1"/>
            <p:nvPr/>
          </p:nvSpPr>
          <p:spPr>
            <a:xfrm>
              <a:off x="3416" y="2804"/>
              <a:ext cx="28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y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w</a:t>
              </a:r>
              <a:endParaRPr/>
            </a:p>
          </p:txBody>
        </p:sp>
        <p:sp>
          <p:nvSpPr>
            <p:cNvPr id="329" name="Google Shape;329;p17"/>
            <p:cNvSpPr txBox="1"/>
            <p:nvPr/>
          </p:nvSpPr>
          <p:spPr>
            <a:xfrm>
              <a:off x="3062" y="3716"/>
              <a:ext cx="27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z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w</a:t>
              </a:r>
              <a:endParaRPr/>
            </a:p>
          </p:txBody>
        </p:sp>
        <p:sp>
          <p:nvSpPr>
            <p:cNvPr id="330" name="Google Shape;330;p17"/>
            <p:cNvSpPr txBox="1"/>
            <p:nvPr/>
          </p:nvSpPr>
          <p:spPr>
            <a:xfrm>
              <a:off x="4411" y="2651"/>
              <a:ext cx="211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Verdana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N</a:t>
              </a:r>
              <a:endParaRPr/>
            </a:p>
          </p:txBody>
        </p:sp>
        <p:sp>
          <p:nvSpPr>
            <p:cNvPr id="331" name="Google Shape;331;p17"/>
            <p:cNvSpPr txBox="1"/>
            <p:nvPr/>
          </p:nvSpPr>
          <p:spPr>
            <a:xfrm>
              <a:off x="4272" y="2576"/>
              <a:ext cx="202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Verdana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V</a:t>
              </a:r>
              <a:endParaRPr/>
            </a:p>
          </p:txBody>
        </p:sp>
        <p:sp>
          <p:nvSpPr>
            <p:cNvPr id="332" name="Google Shape;332;p17"/>
            <p:cNvSpPr/>
            <p:nvPr/>
          </p:nvSpPr>
          <p:spPr>
            <a:xfrm>
              <a:off x="4176" y="2880"/>
              <a:ext cx="96" cy="96"/>
            </a:xfrm>
            <a:custGeom>
              <a:rect b="b" l="l" r="r" t="t"/>
              <a:pathLst>
                <a:path extrusionOk="0" h="96" w="96">
                  <a:moveTo>
                    <a:pt x="96" y="96"/>
                  </a:moveTo>
                  <a:cubicBezTo>
                    <a:pt x="92" y="83"/>
                    <a:pt x="88" y="32"/>
                    <a:pt x="72" y="16"/>
                  </a:cubicBezTo>
                  <a:cubicBezTo>
                    <a:pt x="56" y="0"/>
                    <a:pt x="15" y="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7"/>
            <p:cNvSpPr txBox="1"/>
            <p:nvPr/>
          </p:nvSpPr>
          <p:spPr>
            <a:xfrm>
              <a:off x="4198" y="2784"/>
              <a:ext cx="20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θ</a:t>
              </a:r>
              <a:r>
                <a:rPr b="0" baseline="-2500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t</a:t>
              </a:r>
              <a:endParaRPr/>
            </a:p>
          </p:txBody>
        </p:sp>
        <p:sp>
          <p:nvSpPr>
            <p:cNvPr id="334" name="Google Shape;334;p17"/>
            <p:cNvSpPr txBox="1"/>
            <p:nvPr/>
          </p:nvSpPr>
          <p:spPr>
            <a:xfrm>
              <a:off x="3744" y="3168"/>
              <a:ext cx="648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Adjusted </a:t>
              </a:r>
              <a:r>
                <a:rPr b="1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V</a:t>
              </a:r>
              <a:endParaRPr/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3832" y="3024"/>
              <a:ext cx="104" cy="144"/>
            </a:xfrm>
            <a:custGeom>
              <a:rect b="b" l="l" r="r" t="t"/>
              <a:pathLst>
                <a:path extrusionOk="0" h="144" w="104">
                  <a:moveTo>
                    <a:pt x="104" y="0"/>
                  </a:moveTo>
                  <a:cubicBezTo>
                    <a:pt x="60" y="12"/>
                    <a:pt x="16" y="24"/>
                    <a:pt x="8" y="48"/>
                  </a:cubicBezTo>
                  <a:cubicBezTo>
                    <a:pt x="0" y="72"/>
                    <a:pt x="28" y="108"/>
                    <a:pt x="56" y="144"/>
                  </a:cubicBezTo>
                </a:path>
              </a:pathLst>
            </a:custGeom>
            <a:noFill/>
            <a:ln cap="flat" cmpd="sng" w="9525">
              <a:solidFill>
                <a:srgbClr val="5A5A5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7"/>
            <p:cNvSpPr txBox="1"/>
            <p:nvPr/>
          </p:nvSpPr>
          <p:spPr>
            <a:xfrm>
              <a:off x="3712" y="2899"/>
              <a:ext cx="211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y</a:t>
              </a:r>
              <a:r>
                <a:rPr b="0" baseline="-2500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v</a:t>
              </a:r>
              <a:endParaRPr/>
            </a:p>
          </p:txBody>
        </p:sp>
        <p:sp>
          <p:nvSpPr>
            <p:cNvPr id="337" name="Google Shape;337;p17"/>
            <p:cNvSpPr txBox="1"/>
            <p:nvPr/>
          </p:nvSpPr>
          <p:spPr>
            <a:xfrm>
              <a:off x="4404" y="2832"/>
              <a:ext cx="204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z</a:t>
              </a:r>
              <a:r>
                <a:rPr b="0" baseline="-2500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v</a:t>
              </a:r>
              <a:endParaRPr/>
            </a:p>
          </p:txBody>
        </p:sp>
        <p:sp>
          <p:nvSpPr>
            <p:cNvPr id="338" name="Google Shape;338;p17"/>
            <p:cNvSpPr txBox="1"/>
            <p:nvPr/>
          </p:nvSpPr>
          <p:spPr>
            <a:xfrm>
              <a:off x="3920" y="3048"/>
              <a:ext cx="215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</a:t>
              </a:r>
              <a:r>
                <a:rPr b="0" baseline="-2500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0</a:t>
              </a:r>
              <a:endParaRPr/>
            </a:p>
          </p:txBody>
        </p:sp>
      </p:grpSp>
      <p:grpSp>
        <p:nvGrpSpPr>
          <p:cNvPr id="339" name="Google Shape;339;p17"/>
          <p:cNvGrpSpPr/>
          <p:nvPr/>
        </p:nvGrpSpPr>
        <p:grpSpPr>
          <a:xfrm>
            <a:off x="5334000" y="2524949"/>
            <a:ext cx="3008312" cy="1818451"/>
            <a:chOff x="3360" y="1591"/>
            <a:chExt cx="1895" cy="1145"/>
          </a:xfrm>
        </p:grpSpPr>
        <p:grpSp>
          <p:nvGrpSpPr>
            <p:cNvPr id="340" name="Google Shape;340;p17"/>
            <p:cNvGrpSpPr/>
            <p:nvPr/>
          </p:nvGrpSpPr>
          <p:grpSpPr>
            <a:xfrm>
              <a:off x="3552" y="1591"/>
              <a:ext cx="1536" cy="1145"/>
              <a:chOff x="4080" y="2023"/>
              <a:chExt cx="1536" cy="1145"/>
            </a:xfrm>
          </p:grpSpPr>
          <p:cxnSp>
            <p:nvCxnSpPr>
              <p:cNvPr id="341" name="Google Shape;341;p17"/>
              <p:cNvCxnSpPr/>
              <p:nvPr/>
            </p:nvCxnSpPr>
            <p:spPr>
              <a:xfrm>
                <a:off x="4416" y="2304"/>
                <a:ext cx="0" cy="52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42" name="Google Shape;342;p17"/>
              <p:cNvCxnSpPr/>
              <p:nvPr/>
            </p:nvCxnSpPr>
            <p:spPr>
              <a:xfrm>
                <a:off x="4416" y="2832"/>
                <a:ext cx="624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43" name="Google Shape;343;p17"/>
              <p:cNvCxnSpPr/>
              <p:nvPr/>
            </p:nvCxnSpPr>
            <p:spPr>
              <a:xfrm flipH="1">
                <a:off x="4080" y="2832"/>
                <a:ext cx="336" cy="33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44" name="Google Shape;344;p17"/>
              <p:cNvCxnSpPr/>
              <p:nvPr/>
            </p:nvCxnSpPr>
            <p:spPr>
              <a:xfrm flipH="1" rot="10800000">
                <a:off x="4416" y="2648"/>
                <a:ext cx="312" cy="18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grpSp>
            <p:nvGrpSpPr>
              <p:cNvPr id="345" name="Google Shape;345;p17"/>
              <p:cNvGrpSpPr/>
              <p:nvPr/>
            </p:nvGrpSpPr>
            <p:grpSpPr>
              <a:xfrm>
                <a:off x="4616" y="2394"/>
                <a:ext cx="247" cy="349"/>
                <a:chOff x="5184" y="1242"/>
                <a:chExt cx="247" cy="349"/>
              </a:xfrm>
            </p:grpSpPr>
            <p:cxnSp>
              <p:nvCxnSpPr>
                <p:cNvPr id="346" name="Google Shape;346;p17"/>
                <p:cNvCxnSpPr/>
                <p:nvPr/>
              </p:nvCxnSpPr>
              <p:spPr>
                <a:xfrm flipH="1">
                  <a:off x="5184" y="1248"/>
                  <a:ext cx="128" cy="28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47" name="Google Shape;347;p17"/>
                <p:cNvCxnSpPr/>
                <p:nvPr/>
              </p:nvCxnSpPr>
              <p:spPr>
                <a:xfrm>
                  <a:off x="5184" y="1536"/>
                  <a:ext cx="144" cy="4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sp>
              <p:nvSpPr>
                <p:cNvPr id="348" name="Google Shape;348;p17"/>
                <p:cNvSpPr/>
                <p:nvPr/>
              </p:nvSpPr>
              <p:spPr>
                <a:xfrm rot="-1200000">
                  <a:off x="5280" y="1248"/>
                  <a:ext cx="96" cy="336"/>
                </a:xfrm>
                <a:prstGeom prst="triangle">
                  <a:avLst>
                    <a:gd fmla="val 21600" name="adj"/>
                  </a:avLst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49" name="Google Shape;349;p17"/>
              <p:cNvSpPr/>
              <p:nvPr/>
            </p:nvSpPr>
            <p:spPr>
              <a:xfrm rot="10800000">
                <a:off x="4779" y="2584"/>
                <a:ext cx="29" cy="29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50" name="Google Shape;350;p17"/>
              <p:cNvCxnSpPr/>
              <p:nvPr/>
            </p:nvCxnSpPr>
            <p:spPr>
              <a:xfrm flipH="1" rot="10800000">
                <a:off x="4800" y="2344"/>
                <a:ext cx="432" cy="24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351" name="Google Shape;351;p17"/>
              <p:cNvSpPr/>
              <p:nvPr/>
            </p:nvSpPr>
            <p:spPr>
              <a:xfrm rot="-3900000">
                <a:off x="4962" y="2190"/>
                <a:ext cx="576" cy="324"/>
              </a:xfrm>
              <a:prstGeom prst="parallelogram">
                <a:avLst>
                  <a:gd fmla="val 8505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17"/>
              <p:cNvSpPr/>
              <p:nvPr/>
            </p:nvSpPr>
            <p:spPr>
              <a:xfrm rot="10800000">
                <a:off x="5232" y="2320"/>
                <a:ext cx="29" cy="29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53" name="Google Shape;353;p17"/>
              <p:cNvCxnSpPr/>
              <p:nvPr/>
            </p:nvCxnSpPr>
            <p:spPr>
              <a:xfrm flipH="1" rot="10800000">
                <a:off x="5232" y="2112"/>
                <a:ext cx="384" cy="23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sp>
          <p:nvSpPr>
            <p:cNvPr id="354" name="Google Shape;354;p17"/>
            <p:cNvSpPr txBox="1"/>
            <p:nvPr/>
          </p:nvSpPr>
          <p:spPr>
            <a:xfrm>
              <a:off x="4502" y="2276"/>
              <a:ext cx="28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x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w</a:t>
              </a:r>
              <a:endParaRPr/>
            </a:p>
          </p:txBody>
        </p:sp>
        <p:sp>
          <p:nvSpPr>
            <p:cNvPr id="355" name="Google Shape;355;p17"/>
            <p:cNvSpPr txBox="1"/>
            <p:nvPr/>
          </p:nvSpPr>
          <p:spPr>
            <a:xfrm>
              <a:off x="3848" y="1785"/>
              <a:ext cx="28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y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w</a:t>
              </a:r>
              <a:endParaRPr/>
            </a:p>
          </p:txBody>
        </p:sp>
        <p:sp>
          <p:nvSpPr>
            <p:cNvPr id="356" name="Google Shape;356;p17"/>
            <p:cNvSpPr txBox="1"/>
            <p:nvPr/>
          </p:nvSpPr>
          <p:spPr>
            <a:xfrm>
              <a:off x="3360" y="2505"/>
              <a:ext cx="27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z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w</a:t>
              </a:r>
              <a:endParaRPr/>
            </a:p>
          </p:txBody>
        </p:sp>
        <p:sp>
          <p:nvSpPr>
            <p:cNvPr id="357" name="Google Shape;357;p17"/>
            <p:cNvSpPr txBox="1"/>
            <p:nvPr/>
          </p:nvSpPr>
          <p:spPr>
            <a:xfrm>
              <a:off x="3915" y="2171"/>
              <a:ext cx="197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1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N</a:t>
              </a:r>
              <a:endParaRPr/>
            </a:p>
          </p:txBody>
        </p:sp>
        <p:sp>
          <p:nvSpPr>
            <p:cNvPr id="358" name="Google Shape;358;p17"/>
            <p:cNvSpPr txBox="1"/>
            <p:nvPr/>
          </p:nvSpPr>
          <p:spPr>
            <a:xfrm>
              <a:off x="5040" y="1651"/>
              <a:ext cx="215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1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z</a:t>
              </a:r>
              <a:r>
                <a:rPr b="1" baseline="-2500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v</a:t>
              </a:r>
              <a:endParaRPr/>
            </a:p>
          </p:txBody>
        </p:sp>
        <p:sp>
          <p:nvSpPr>
            <p:cNvPr id="359" name="Google Shape;359;p17"/>
            <p:cNvSpPr txBox="1"/>
            <p:nvPr/>
          </p:nvSpPr>
          <p:spPr>
            <a:xfrm>
              <a:off x="4094" y="2083"/>
              <a:ext cx="174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</a:t>
              </a:r>
              <a:endParaRPr/>
            </a:p>
          </p:txBody>
        </p:sp>
        <p:sp>
          <p:nvSpPr>
            <p:cNvPr id="360" name="Google Shape;360;p17"/>
            <p:cNvSpPr txBox="1"/>
            <p:nvPr/>
          </p:nvSpPr>
          <p:spPr>
            <a:xfrm>
              <a:off x="4624" y="1888"/>
              <a:ext cx="215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</a:t>
              </a:r>
              <a:r>
                <a:rPr b="0" baseline="-2500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0</a:t>
              </a:r>
              <a:endParaRPr/>
            </a:p>
          </p:txBody>
        </p:sp>
        <p:sp>
          <p:nvSpPr>
            <p:cNvPr id="361" name="Google Shape;361;p17"/>
            <p:cNvSpPr txBox="1"/>
            <p:nvPr/>
          </p:nvSpPr>
          <p:spPr>
            <a:xfrm>
              <a:off x="4624" y="1888"/>
              <a:ext cx="23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1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</a:t>
              </a:r>
              <a:r>
                <a:rPr b="1" baseline="-2500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0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367" name="Google Shape;367;p18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8" name="Google Shape;368;p18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Verdana"/>
              <a:buNone/>
            </a:pPr>
            <a:r>
              <a:rPr b="0" i="0" lang="en-US" sz="3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Setting Viewing Coordinates Reference (contd…)</a:t>
            </a:r>
            <a:endParaRPr/>
          </a:p>
        </p:txBody>
      </p:sp>
      <p:sp>
        <p:nvSpPr>
          <p:cNvPr id="369" name="Google Shape;369;p18"/>
          <p:cNvSpPr txBox="1"/>
          <p:nvPr>
            <p:ph idx="1" type="body"/>
          </p:nvPr>
        </p:nvSpPr>
        <p:spPr>
          <a:xfrm>
            <a:off x="566737" y="1752600"/>
            <a:ext cx="7891462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□"/>
            </a:pP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Normalized viewing reference axis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Specified by unit vectors u, v and n (uvn system) along viewing axes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□"/>
            </a:pP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View plane position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Specified by view-plane-distance from viewing origin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View plane is always parallel to x</a:t>
            </a:r>
            <a:r>
              <a:rPr b="0" baseline="-2500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</a:t>
            </a:r>
            <a:r>
              <a:rPr b="0" baseline="-2500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plane</a:t>
            </a:r>
            <a:endParaRPr/>
          </a:p>
          <a:p>
            <a:pPr indent="-341312" lvl="1" marL="908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36562" lvl="1" marL="908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Series of view is obtained by changing direction of </a:t>
            </a:r>
            <a:r>
              <a:rPr b="1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and keeping view reference point fixed. (How to obtain view along the line of </a:t>
            </a:r>
            <a:r>
              <a:rPr b="1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?)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 simulate camera motion through a scene keep the direction of N fixed and change the view reference point</a:t>
            </a:r>
            <a:endParaRPr/>
          </a:p>
          <a:p>
            <a:pPr indent="-341312" lvl="1" marL="908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1312" lvl="1" marL="908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1312" lvl="1" marL="908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1312" lvl="1" marL="908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1312" lvl="1" marL="908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1312" lvl="1" marL="908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36562" lvl="1" marL="908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grpSp>
        <p:nvGrpSpPr>
          <p:cNvPr id="370" name="Google Shape;370;p18"/>
          <p:cNvGrpSpPr/>
          <p:nvPr/>
        </p:nvGrpSpPr>
        <p:grpSpPr>
          <a:xfrm>
            <a:off x="304800" y="4419600"/>
            <a:ext cx="1785937" cy="1568450"/>
            <a:chOff x="720" y="1920"/>
            <a:chExt cx="1125" cy="988"/>
          </a:xfrm>
        </p:grpSpPr>
        <p:grpSp>
          <p:nvGrpSpPr>
            <p:cNvPr id="371" name="Google Shape;371;p18"/>
            <p:cNvGrpSpPr/>
            <p:nvPr/>
          </p:nvGrpSpPr>
          <p:grpSpPr>
            <a:xfrm>
              <a:off x="727" y="1956"/>
              <a:ext cx="980" cy="829"/>
              <a:chOff x="4128" y="1920"/>
              <a:chExt cx="1392" cy="1104"/>
            </a:xfrm>
          </p:grpSpPr>
          <p:cxnSp>
            <p:nvCxnSpPr>
              <p:cNvPr id="372" name="Google Shape;372;p18"/>
              <p:cNvCxnSpPr/>
              <p:nvPr/>
            </p:nvCxnSpPr>
            <p:spPr>
              <a:xfrm rot="10800000">
                <a:off x="4560" y="1920"/>
                <a:ext cx="0" cy="67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73" name="Google Shape;373;p18"/>
              <p:cNvCxnSpPr/>
              <p:nvPr/>
            </p:nvCxnSpPr>
            <p:spPr>
              <a:xfrm>
                <a:off x="4560" y="2592"/>
                <a:ext cx="96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74" name="Google Shape;374;p18"/>
              <p:cNvCxnSpPr/>
              <p:nvPr/>
            </p:nvCxnSpPr>
            <p:spPr>
              <a:xfrm flipH="1">
                <a:off x="4128" y="2592"/>
                <a:ext cx="432" cy="43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75" name="Google Shape;375;p18"/>
              <p:cNvCxnSpPr/>
              <p:nvPr/>
            </p:nvCxnSpPr>
            <p:spPr>
              <a:xfrm>
                <a:off x="4560" y="2592"/>
                <a:ext cx="52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376" name="Google Shape;376;p18"/>
              <p:cNvCxnSpPr/>
              <p:nvPr/>
            </p:nvCxnSpPr>
            <p:spPr>
              <a:xfrm rot="10800000">
                <a:off x="4560" y="2256"/>
                <a:ext cx="0" cy="33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377" name="Google Shape;377;p18"/>
              <p:cNvCxnSpPr/>
              <p:nvPr/>
            </p:nvCxnSpPr>
            <p:spPr>
              <a:xfrm flipH="1">
                <a:off x="4320" y="2592"/>
                <a:ext cx="240" cy="24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sp>
          <p:nvSpPr>
            <p:cNvPr id="378" name="Google Shape;378;p18"/>
            <p:cNvSpPr txBox="1"/>
            <p:nvPr/>
          </p:nvSpPr>
          <p:spPr>
            <a:xfrm>
              <a:off x="720" y="2716"/>
              <a:ext cx="21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Verdan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z</a:t>
              </a:r>
              <a:r>
                <a:rPr b="0" baseline="-2500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v</a:t>
              </a:r>
              <a:endParaRPr/>
            </a:p>
          </p:txBody>
        </p:sp>
        <p:sp>
          <p:nvSpPr>
            <p:cNvPr id="379" name="Google Shape;379;p18"/>
            <p:cNvSpPr txBox="1"/>
            <p:nvPr/>
          </p:nvSpPr>
          <p:spPr>
            <a:xfrm>
              <a:off x="1620" y="2442"/>
              <a:ext cx="225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Verdan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x</a:t>
              </a:r>
              <a:r>
                <a:rPr b="0" baseline="-2500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v</a:t>
              </a:r>
              <a:endParaRPr/>
            </a:p>
          </p:txBody>
        </p:sp>
        <p:sp>
          <p:nvSpPr>
            <p:cNvPr id="380" name="Google Shape;380;p18"/>
            <p:cNvSpPr txBox="1"/>
            <p:nvPr/>
          </p:nvSpPr>
          <p:spPr>
            <a:xfrm>
              <a:off x="1031" y="1920"/>
              <a:ext cx="225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Verdan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y</a:t>
              </a:r>
              <a:r>
                <a:rPr b="0" baseline="-2500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v</a:t>
              </a:r>
              <a:endParaRPr/>
            </a:p>
          </p:txBody>
        </p:sp>
        <p:sp>
          <p:nvSpPr>
            <p:cNvPr id="381" name="Google Shape;381;p18"/>
            <p:cNvSpPr txBox="1"/>
            <p:nvPr/>
          </p:nvSpPr>
          <p:spPr>
            <a:xfrm>
              <a:off x="860" y="2544"/>
              <a:ext cx="19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Verdana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n</a:t>
              </a:r>
              <a:endParaRPr/>
            </a:p>
          </p:txBody>
        </p:sp>
        <p:sp>
          <p:nvSpPr>
            <p:cNvPr id="382" name="Google Shape;382;p18"/>
            <p:cNvSpPr txBox="1"/>
            <p:nvPr/>
          </p:nvSpPr>
          <p:spPr>
            <a:xfrm>
              <a:off x="1217" y="2288"/>
              <a:ext cx="19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Verdana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u</a:t>
              </a:r>
              <a:endParaRPr/>
            </a:p>
          </p:txBody>
        </p:sp>
        <p:sp>
          <p:nvSpPr>
            <p:cNvPr id="383" name="Google Shape;383;p18"/>
            <p:cNvSpPr txBox="1"/>
            <p:nvPr/>
          </p:nvSpPr>
          <p:spPr>
            <a:xfrm>
              <a:off x="1008" y="2160"/>
              <a:ext cx="189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Verdana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v</a:t>
              </a:r>
              <a:endParaRPr/>
            </a:p>
          </p:txBody>
        </p:sp>
      </p:grpSp>
      <p:pic>
        <p:nvPicPr>
          <p:cNvPr id="384" name="Google Shape;38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4343400"/>
            <a:ext cx="1981200" cy="1417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8200" y="4191000"/>
            <a:ext cx="1981200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58000" y="4191000"/>
            <a:ext cx="1981200" cy="178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392" name="Google Shape;392;p19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93" name="Google Shape;393;p19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Verdana"/>
              <a:buNone/>
            </a:pPr>
            <a:r>
              <a:rPr b="0" i="0" lang="en-US" sz="3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Transformation From World To Viewing Coordinates</a:t>
            </a:r>
            <a:endParaRPr/>
          </a:p>
        </p:txBody>
      </p:sp>
      <p:sp>
        <p:nvSpPr>
          <p:cNvPr id="394" name="Google Shape;394;p19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AutoNum type="arabicPeriod"/>
            </a:pPr>
            <a:r>
              <a:rPr b="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Translate the view reference point to world origin</a:t>
            </a:r>
            <a:endParaRPr/>
          </a:p>
          <a:p>
            <a:pPr indent="-469900" lvl="0" marL="4699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AutoNum type="arabicPeriod"/>
            </a:pPr>
            <a:r>
              <a:rPr b="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Rotate the view reference axis x</a:t>
            </a:r>
            <a:r>
              <a:rPr b="0" baseline="-2500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b="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y</a:t>
            </a:r>
            <a:r>
              <a:rPr b="0" baseline="-2500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b="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z</a:t>
            </a:r>
            <a:r>
              <a:rPr b="0" baseline="-2500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b="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to align with world axes x</a:t>
            </a:r>
            <a:r>
              <a:rPr b="0" baseline="-2500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</a:t>
            </a:r>
            <a:r>
              <a:rPr b="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y</a:t>
            </a:r>
            <a:r>
              <a:rPr b="0" baseline="-2500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</a:t>
            </a:r>
            <a:r>
              <a:rPr b="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z</a:t>
            </a:r>
            <a:r>
              <a:rPr b="0" baseline="-2500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</a:t>
            </a:r>
            <a:r>
              <a:rPr b="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respectively</a:t>
            </a:r>
            <a:endParaRPr/>
          </a:p>
          <a:p>
            <a:pPr indent="-336550" lvl="0" marL="4699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699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699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699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699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rPr b="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  <a:p>
            <a:pPr indent="-469900" lvl="0" marL="4699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rPr b="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pic>
        <p:nvPicPr>
          <p:cNvPr id="395" name="Google Shape;39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4419600"/>
            <a:ext cx="1743075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6800" y="2819400"/>
            <a:ext cx="5153025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62200" y="4419600"/>
            <a:ext cx="201930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00600" y="4419600"/>
            <a:ext cx="1771650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00600" y="5486400"/>
            <a:ext cx="1143000" cy="228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0" name="Google Shape;400;p19"/>
          <p:cNvGrpSpPr/>
          <p:nvPr/>
        </p:nvGrpSpPr>
        <p:grpSpPr>
          <a:xfrm>
            <a:off x="6934200" y="2743200"/>
            <a:ext cx="1981200" cy="3387725"/>
            <a:chOff x="4368" y="1728"/>
            <a:chExt cx="1248" cy="2134"/>
          </a:xfrm>
        </p:grpSpPr>
        <p:sp>
          <p:nvSpPr>
            <p:cNvPr id="401" name="Google Shape;401;p19"/>
            <p:cNvSpPr txBox="1"/>
            <p:nvPr/>
          </p:nvSpPr>
          <p:spPr>
            <a:xfrm>
              <a:off x="4368" y="1728"/>
              <a:ext cx="1248" cy="2134"/>
            </a:xfrm>
            <a:prstGeom prst="rect">
              <a:avLst/>
            </a:prstGeom>
            <a:solidFill>
              <a:srgbClr val="FFDCB9"/>
            </a:solidFill>
            <a:ln cap="flat" cmpd="sng" w="9525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Thus the rotation matrix aligns vector </a:t>
              </a:r>
              <a:r>
                <a:rPr b="1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u</a:t>
              </a: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 to x-axis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Similarly it alligns vectors </a:t>
              </a:r>
              <a:r>
                <a:rPr b="1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v</a:t>
              </a: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 and </a:t>
              </a:r>
              <a:r>
                <a:rPr b="1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n</a:t>
              </a: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 to y and z axis of world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Thus the rotation matrix is the desired matrix to align view reference frame to world coordinate frame</a:t>
              </a:r>
              <a:endParaRPr/>
            </a:p>
          </p:txBody>
        </p:sp>
        <p:grpSp>
          <p:nvGrpSpPr>
            <p:cNvPr id="402" name="Google Shape;402;p19"/>
            <p:cNvGrpSpPr/>
            <p:nvPr/>
          </p:nvGrpSpPr>
          <p:grpSpPr>
            <a:xfrm>
              <a:off x="4368" y="1824"/>
              <a:ext cx="864" cy="518"/>
              <a:chOff x="4752" y="2736"/>
              <a:chExt cx="864" cy="518"/>
            </a:xfrm>
          </p:grpSpPr>
          <p:sp>
            <p:nvSpPr>
              <p:cNvPr id="403" name="Google Shape;403;p19"/>
              <p:cNvSpPr txBox="1"/>
              <p:nvPr/>
            </p:nvSpPr>
            <p:spPr>
              <a:xfrm>
                <a:off x="4752" y="2832"/>
                <a:ext cx="538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Verdana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R.</a:t>
                </a:r>
                <a:endParaRPr/>
              </a:p>
            </p:txBody>
          </p:sp>
          <p:sp>
            <p:nvSpPr>
              <p:cNvPr id="404" name="Google Shape;404;p19"/>
              <p:cNvSpPr/>
              <p:nvPr/>
            </p:nvSpPr>
            <p:spPr>
              <a:xfrm>
                <a:off x="4992" y="2736"/>
                <a:ext cx="240" cy="480"/>
              </a:xfrm>
              <a:prstGeom prst="bracketPair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19"/>
              <p:cNvSpPr txBox="1"/>
              <p:nvPr/>
            </p:nvSpPr>
            <p:spPr>
              <a:xfrm>
                <a:off x="5040" y="2736"/>
                <a:ext cx="528" cy="5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Verdana"/>
                  <a:buNone/>
                </a:pPr>
                <a:r>
                  <a:rPr b="0" i="0" lang="en-US" sz="12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u</a:t>
                </a:r>
                <a:r>
                  <a:rPr b="0" baseline="-25000" i="0" lang="en-US" sz="12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1          </a:t>
                </a:r>
                <a:r>
                  <a:rPr b="0" i="0" lang="en-US" sz="12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1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Verdana"/>
                  <a:buNone/>
                </a:pPr>
                <a:r>
                  <a:rPr b="0" i="0" lang="en-US" sz="12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u</a:t>
                </a:r>
                <a:r>
                  <a:rPr b="0" baseline="-25000" i="0" lang="en-US" sz="12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2    =    </a:t>
                </a:r>
                <a:r>
                  <a:rPr b="0" i="0" lang="en-US" sz="12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0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Verdana"/>
                  <a:buNone/>
                </a:pPr>
                <a:r>
                  <a:rPr b="0" i="0" lang="en-US" sz="12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u</a:t>
                </a:r>
                <a:r>
                  <a:rPr b="0" baseline="-25000" i="0" lang="en-US" sz="12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3          </a:t>
                </a:r>
                <a:r>
                  <a:rPr b="0" i="0" lang="en-US" sz="12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0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Verdana"/>
                  <a:buNone/>
                </a:pPr>
                <a:r>
                  <a:rPr b="0" i="0" lang="en-US" sz="12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1        1     </a:t>
                </a:r>
                <a:endParaRPr/>
              </a:p>
            </p:txBody>
          </p:sp>
          <p:sp>
            <p:nvSpPr>
              <p:cNvPr id="406" name="Google Shape;406;p19"/>
              <p:cNvSpPr/>
              <p:nvPr/>
            </p:nvSpPr>
            <p:spPr>
              <a:xfrm>
                <a:off x="5376" y="2736"/>
                <a:ext cx="240" cy="480"/>
              </a:xfrm>
              <a:prstGeom prst="bracketPair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412" name="Google Shape;412;p20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13" name="Google Shape;413;p20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Projections</a:t>
            </a:r>
            <a:endParaRPr/>
          </a:p>
        </p:txBody>
      </p:sp>
      <p:sp>
        <p:nvSpPr>
          <p:cNvPr id="414" name="Google Shape;414;p20"/>
          <p:cNvSpPr txBox="1"/>
          <p:nvPr>
            <p:ph idx="1" type="body"/>
          </p:nvPr>
        </p:nvSpPr>
        <p:spPr>
          <a:xfrm>
            <a:off x="566737" y="1752600"/>
            <a:ext cx="5300662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□"/>
            </a:pPr>
            <a:r>
              <a:rPr b="0" i="0" lang="en-US" sz="15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Converts 3-D viewing co-ordinates to </a:t>
            </a: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2-D projection co-ordinates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Two types of projection</a:t>
            </a:r>
            <a:endParaRPr/>
          </a:p>
          <a:p>
            <a:pPr indent="-395287" lvl="2" marL="130492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Parallel Projection</a:t>
            </a:r>
            <a:endParaRPr/>
          </a:p>
          <a:p>
            <a:pPr indent="-387348" lvl="3" marL="1693861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□"/>
            </a:pPr>
            <a:r>
              <a:rPr b="0" i="0" lang="en-US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Coordinate positions are transformed to view plane along parallel lines (projection lines)</a:t>
            </a:r>
            <a:endParaRPr/>
          </a:p>
          <a:p>
            <a:pPr indent="-387348" lvl="3" marL="1693861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□"/>
            </a:pPr>
            <a:r>
              <a:rPr b="1" i="0" lang="en-US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Orthographic</a:t>
            </a:r>
            <a:r>
              <a:rPr b="0" i="0" lang="en-US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and </a:t>
            </a:r>
            <a:r>
              <a:rPr b="1" i="0" lang="en-US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Oblique</a:t>
            </a:r>
            <a:r>
              <a:rPr b="0" i="0" lang="en-US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Projection</a:t>
            </a:r>
            <a:endParaRPr/>
          </a:p>
          <a:p>
            <a:pPr indent="-395287" lvl="2" marL="130492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Perspective Projection</a:t>
            </a:r>
            <a:endParaRPr/>
          </a:p>
          <a:p>
            <a:pPr indent="-387348" lvl="3" marL="1693861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□"/>
            </a:pPr>
            <a:r>
              <a:rPr b="0" i="0" lang="en-US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Coordinate positions are transformed to view plane along lines (projection lines) that converges to a point called projection reference point (center of projection)</a:t>
            </a:r>
            <a:endParaRPr/>
          </a:p>
          <a:p>
            <a:pPr indent="-387348" lvl="3" marL="1693861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□"/>
            </a:pPr>
            <a:r>
              <a:rPr b="0" i="0" lang="en-US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Equal sized object appears in different size according as distance from view plane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Intersection of projection lines and view plane gives the projected view of the object</a:t>
            </a:r>
            <a:endParaRPr/>
          </a:p>
        </p:txBody>
      </p:sp>
      <p:grpSp>
        <p:nvGrpSpPr>
          <p:cNvPr id="415" name="Google Shape;415;p20"/>
          <p:cNvGrpSpPr/>
          <p:nvPr/>
        </p:nvGrpSpPr>
        <p:grpSpPr>
          <a:xfrm>
            <a:off x="5807075" y="1524000"/>
            <a:ext cx="3184525" cy="1640874"/>
            <a:chOff x="408" y="1440"/>
            <a:chExt cx="2006" cy="1034"/>
          </a:xfrm>
        </p:grpSpPr>
        <p:sp>
          <p:nvSpPr>
            <p:cNvPr id="416" name="Google Shape;416;p20"/>
            <p:cNvSpPr txBox="1"/>
            <p:nvPr/>
          </p:nvSpPr>
          <p:spPr>
            <a:xfrm>
              <a:off x="408" y="1768"/>
              <a:ext cx="232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Verdan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</a:t>
              </a:r>
              <a:r>
                <a:rPr b="0" baseline="-2500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</a:t>
              </a:r>
              <a:endParaRPr/>
            </a:p>
          </p:txBody>
        </p:sp>
        <p:sp>
          <p:nvSpPr>
            <p:cNvPr id="417" name="Google Shape;417;p20"/>
            <p:cNvSpPr txBox="1"/>
            <p:nvPr/>
          </p:nvSpPr>
          <p:spPr>
            <a:xfrm>
              <a:off x="824" y="1440"/>
              <a:ext cx="232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Verdan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</a:t>
              </a:r>
              <a:r>
                <a:rPr b="0" baseline="-2500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</a:t>
              </a:r>
              <a:endParaRPr/>
            </a:p>
          </p:txBody>
        </p:sp>
        <p:sp>
          <p:nvSpPr>
            <p:cNvPr id="418" name="Google Shape;418;p20"/>
            <p:cNvSpPr/>
            <p:nvPr/>
          </p:nvSpPr>
          <p:spPr>
            <a:xfrm rot="-2220000">
              <a:off x="1081" y="1698"/>
              <a:ext cx="889" cy="565"/>
            </a:xfrm>
            <a:prstGeom prst="parallelogram">
              <a:avLst>
                <a:gd fmla="val 10119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19" name="Google Shape;419;p20"/>
            <p:cNvCxnSpPr/>
            <p:nvPr/>
          </p:nvCxnSpPr>
          <p:spPr>
            <a:xfrm flipH="1">
              <a:off x="1432" y="1827"/>
              <a:ext cx="96" cy="31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420" name="Google Shape;420;p20"/>
            <p:cNvCxnSpPr/>
            <p:nvPr/>
          </p:nvCxnSpPr>
          <p:spPr>
            <a:xfrm flipH="1">
              <a:off x="634" y="1607"/>
              <a:ext cx="415" cy="31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421" name="Google Shape;421;p20"/>
            <p:cNvCxnSpPr/>
            <p:nvPr/>
          </p:nvCxnSpPr>
          <p:spPr>
            <a:xfrm>
              <a:off x="1049" y="1607"/>
              <a:ext cx="479" cy="2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2" name="Google Shape;422;p20"/>
            <p:cNvCxnSpPr/>
            <p:nvPr/>
          </p:nvCxnSpPr>
          <p:spPr>
            <a:xfrm>
              <a:off x="634" y="1921"/>
              <a:ext cx="798" cy="2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23" name="Google Shape;423;p20"/>
            <p:cNvSpPr txBox="1"/>
            <p:nvPr/>
          </p:nvSpPr>
          <p:spPr>
            <a:xfrm>
              <a:off x="1412" y="2088"/>
              <a:ext cx="260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Verdan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</a:t>
              </a:r>
              <a:r>
                <a:rPr b="0" baseline="-2500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</a:t>
              </a:r>
              <a:r>
                <a:rPr b="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’</a:t>
              </a:r>
              <a:endParaRPr/>
            </a:p>
          </p:txBody>
        </p:sp>
        <p:sp>
          <p:nvSpPr>
            <p:cNvPr id="424" name="Google Shape;424;p20"/>
            <p:cNvSpPr txBox="1"/>
            <p:nvPr/>
          </p:nvSpPr>
          <p:spPr>
            <a:xfrm>
              <a:off x="1496" y="1796"/>
              <a:ext cx="260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Verdan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</a:t>
              </a:r>
              <a:r>
                <a:rPr b="0" baseline="-2500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</a:t>
              </a:r>
              <a:r>
                <a:rPr b="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’</a:t>
              </a:r>
              <a:endParaRPr/>
            </a:p>
          </p:txBody>
        </p:sp>
        <p:sp>
          <p:nvSpPr>
            <p:cNvPr id="425" name="Google Shape;425;p20"/>
            <p:cNvSpPr txBox="1"/>
            <p:nvPr/>
          </p:nvSpPr>
          <p:spPr>
            <a:xfrm>
              <a:off x="1688" y="1440"/>
              <a:ext cx="72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Verdan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View Plane</a:t>
              </a:r>
              <a:endParaRPr/>
            </a:p>
          </p:txBody>
        </p:sp>
      </p:grpSp>
      <p:grpSp>
        <p:nvGrpSpPr>
          <p:cNvPr id="426" name="Google Shape;426;p20"/>
          <p:cNvGrpSpPr/>
          <p:nvPr/>
        </p:nvGrpSpPr>
        <p:grpSpPr>
          <a:xfrm>
            <a:off x="5791200" y="2895600"/>
            <a:ext cx="3402012" cy="1828800"/>
            <a:chOff x="2552" y="1440"/>
            <a:chExt cx="2143" cy="1152"/>
          </a:xfrm>
        </p:grpSpPr>
        <p:sp>
          <p:nvSpPr>
            <p:cNvPr id="427" name="Google Shape;427;p20"/>
            <p:cNvSpPr txBox="1"/>
            <p:nvPr/>
          </p:nvSpPr>
          <p:spPr>
            <a:xfrm>
              <a:off x="2552" y="1761"/>
              <a:ext cx="230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Verdan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</a:t>
              </a:r>
              <a:r>
                <a:rPr b="0" baseline="-2500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</a:t>
              </a:r>
              <a:endParaRPr/>
            </a:p>
          </p:txBody>
        </p:sp>
        <p:sp>
          <p:nvSpPr>
            <p:cNvPr id="428" name="Google Shape;428;p20"/>
            <p:cNvSpPr txBox="1"/>
            <p:nvPr/>
          </p:nvSpPr>
          <p:spPr>
            <a:xfrm>
              <a:off x="2929" y="1447"/>
              <a:ext cx="230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Verdan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</a:t>
              </a:r>
              <a:r>
                <a:rPr b="0" baseline="-2500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</a:t>
              </a:r>
              <a:endParaRPr/>
            </a:p>
          </p:txBody>
        </p:sp>
        <p:sp>
          <p:nvSpPr>
            <p:cNvPr id="429" name="Google Shape;429;p20"/>
            <p:cNvSpPr/>
            <p:nvPr/>
          </p:nvSpPr>
          <p:spPr>
            <a:xfrm rot="-2220000">
              <a:off x="3173" y="1692"/>
              <a:ext cx="826" cy="553"/>
            </a:xfrm>
            <a:prstGeom prst="parallelogram">
              <a:avLst>
                <a:gd fmla="val 10119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0" name="Google Shape;430;p20"/>
            <p:cNvCxnSpPr/>
            <p:nvPr/>
          </p:nvCxnSpPr>
          <p:spPr>
            <a:xfrm flipH="1">
              <a:off x="3529" y="1870"/>
              <a:ext cx="59" cy="2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431" name="Google Shape;431;p20"/>
            <p:cNvCxnSpPr/>
            <p:nvPr/>
          </p:nvCxnSpPr>
          <p:spPr>
            <a:xfrm flipH="1">
              <a:off x="2759" y="1604"/>
              <a:ext cx="385" cy="3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cxnSp>
          <p:nvCxnSpPr>
            <p:cNvPr id="432" name="Google Shape;432;p20"/>
            <p:cNvCxnSpPr/>
            <p:nvPr/>
          </p:nvCxnSpPr>
          <p:spPr>
            <a:xfrm>
              <a:off x="3144" y="1604"/>
              <a:ext cx="1161" cy="68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oval"/>
            </a:ln>
          </p:spPr>
        </p:cxnSp>
        <p:cxnSp>
          <p:nvCxnSpPr>
            <p:cNvPr id="433" name="Google Shape;433;p20"/>
            <p:cNvCxnSpPr/>
            <p:nvPr/>
          </p:nvCxnSpPr>
          <p:spPr>
            <a:xfrm>
              <a:off x="2759" y="1911"/>
              <a:ext cx="1560" cy="37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34" name="Google Shape;434;p20"/>
            <p:cNvSpPr txBox="1"/>
            <p:nvPr/>
          </p:nvSpPr>
          <p:spPr>
            <a:xfrm>
              <a:off x="3408" y="2094"/>
              <a:ext cx="260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Verdan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</a:t>
              </a:r>
              <a:r>
                <a:rPr b="0" baseline="-2500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</a:t>
              </a:r>
              <a:r>
                <a:rPr b="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’</a:t>
              </a:r>
              <a:endParaRPr/>
            </a:p>
          </p:txBody>
        </p:sp>
        <p:sp>
          <p:nvSpPr>
            <p:cNvPr id="435" name="Google Shape;435;p20"/>
            <p:cNvSpPr txBox="1"/>
            <p:nvPr/>
          </p:nvSpPr>
          <p:spPr>
            <a:xfrm>
              <a:off x="3532" y="1688"/>
              <a:ext cx="260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Verdan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</a:t>
              </a:r>
              <a:r>
                <a:rPr b="0" baseline="-2500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</a:t>
              </a:r>
              <a:r>
                <a:rPr b="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’</a:t>
              </a:r>
              <a:endParaRPr/>
            </a:p>
          </p:txBody>
        </p:sp>
        <p:sp>
          <p:nvSpPr>
            <p:cNvPr id="436" name="Google Shape;436;p20"/>
            <p:cNvSpPr txBox="1"/>
            <p:nvPr/>
          </p:nvSpPr>
          <p:spPr>
            <a:xfrm>
              <a:off x="3737" y="1440"/>
              <a:ext cx="72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Verdan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View Plane</a:t>
              </a:r>
              <a:endParaRPr/>
            </a:p>
          </p:txBody>
        </p:sp>
        <p:sp>
          <p:nvSpPr>
            <p:cNvPr id="437" name="Google Shape;437;p20"/>
            <p:cNvSpPr txBox="1"/>
            <p:nvPr/>
          </p:nvSpPr>
          <p:spPr>
            <a:xfrm>
              <a:off x="3696" y="2266"/>
              <a:ext cx="999" cy="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Verdan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Projection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Verdan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Reference Point</a:t>
              </a:r>
              <a:endParaRPr/>
            </a:p>
          </p:txBody>
        </p:sp>
      </p:grpSp>
      <p:grpSp>
        <p:nvGrpSpPr>
          <p:cNvPr id="438" name="Google Shape;438;p20"/>
          <p:cNvGrpSpPr/>
          <p:nvPr/>
        </p:nvGrpSpPr>
        <p:grpSpPr>
          <a:xfrm>
            <a:off x="4149725" y="4762296"/>
            <a:ext cx="4994275" cy="1515283"/>
            <a:chOff x="2448" y="2563"/>
            <a:chExt cx="5193" cy="1653"/>
          </a:xfrm>
        </p:grpSpPr>
        <p:sp>
          <p:nvSpPr>
            <p:cNvPr id="439" name="Google Shape;439;p20"/>
            <p:cNvSpPr/>
            <p:nvPr/>
          </p:nvSpPr>
          <p:spPr>
            <a:xfrm flipH="1" rot="1440000">
              <a:off x="4224" y="2795"/>
              <a:ext cx="1393" cy="1189"/>
            </a:xfrm>
            <a:prstGeom prst="parallelogram">
              <a:avLst>
                <a:gd fmla="val 8228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40" name="Google Shape;440;p20"/>
            <p:cNvCxnSpPr/>
            <p:nvPr/>
          </p:nvCxnSpPr>
          <p:spPr>
            <a:xfrm>
              <a:off x="2448" y="3264"/>
              <a:ext cx="2408" cy="23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1" name="Google Shape;441;p20"/>
            <p:cNvCxnSpPr/>
            <p:nvPr/>
          </p:nvCxnSpPr>
          <p:spPr>
            <a:xfrm flipH="1" rot="10800000">
              <a:off x="2448" y="3672"/>
              <a:ext cx="2392" cy="1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42" name="Google Shape;442;p20"/>
            <p:cNvSpPr txBox="1"/>
            <p:nvPr/>
          </p:nvSpPr>
          <p:spPr>
            <a:xfrm>
              <a:off x="5281" y="2878"/>
              <a:ext cx="1198" cy="3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Verdan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View Plane</a:t>
              </a:r>
              <a:endParaRPr/>
            </a:p>
          </p:txBody>
        </p:sp>
        <p:cxnSp>
          <p:nvCxnSpPr>
            <p:cNvPr id="443" name="Google Shape;443;p20"/>
            <p:cNvCxnSpPr/>
            <p:nvPr/>
          </p:nvCxnSpPr>
          <p:spPr>
            <a:xfrm>
              <a:off x="4848" y="3120"/>
              <a:ext cx="0" cy="299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4" name="Google Shape;444;p20"/>
            <p:cNvCxnSpPr/>
            <p:nvPr/>
          </p:nvCxnSpPr>
          <p:spPr>
            <a:xfrm>
              <a:off x="4848" y="3504"/>
              <a:ext cx="0" cy="176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5" name="Google Shape;445;p20"/>
            <p:cNvCxnSpPr/>
            <p:nvPr/>
          </p:nvCxnSpPr>
          <p:spPr>
            <a:xfrm>
              <a:off x="3744" y="2688"/>
              <a:ext cx="0" cy="576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6" name="Google Shape;446;p20"/>
            <p:cNvCxnSpPr/>
            <p:nvPr/>
          </p:nvCxnSpPr>
          <p:spPr>
            <a:xfrm>
              <a:off x="2448" y="3264"/>
              <a:ext cx="0" cy="576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7" name="Google Shape;447;p20"/>
            <p:cNvCxnSpPr/>
            <p:nvPr/>
          </p:nvCxnSpPr>
          <p:spPr>
            <a:xfrm>
              <a:off x="3744" y="2688"/>
              <a:ext cx="1112" cy="4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8" name="Google Shape;448;p20"/>
            <p:cNvCxnSpPr/>
            <p:nvPr/>
          </p:nvCxnSpPr>
          <p:spPr>
            <a:xfrm>
              <a:off x="3744" y="3264"/>
              <a:ext cx="1104" cy="1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49" name="Google Shape;449;p20"/>
            <p:cNvCxnSpPr/>
            <p:nvPr/>
          </p:nvCxnSpPr>
          <p:spPr>
            <a:xfrm>
              <a:off x="5312" y="3328"/>
              <a:ext cx="656" cy="26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0" name="Google Shape;450;p20"/>
            <p:cNvCxnSpPr/>
            <p:nvPr/>
          </p:nvCxnSpPr>
          <p:spPr>
            <a:xfrm>
              <a:off x="5312" y="3472"/>
              <a:ext cx="640" cy="12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1" name="Google Shape;451;p20"/>
            <p:cNvCxnSpPr/>
            <p:nvPr/>
          </p:nvCxnSpPr>
          <p:spPr>
            <a:xfrm>
              <a:off x="5336" y="3544"/>
              <a:ext cx="600" cy="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2" name="Google Shape;452;p20"/>
            <p:cNvCxnSpPr/>
            <p:nvPr/>
          </p:nvCxnSpPr>
          <p:spPr>
            <a:xfrm flipH="1" rot="10800000">
              <a:off x="5328" y="3600"/>
              <a:ext cx="632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oval"/>
            </a:ln>
          </p:spPr>
        </p:cxnSp>
        <p:sp>
          <p:nvSpPr>
            <p:cNvPr id="453" name="Google Shape;453;p20"/>
            <p:cNvSpPr txBox="1"/>
            <p:nvPr/>
          </p:nvSpPr>
          <p:spPr>
            <a:xfrm>
              <a:off x="5992" y="3556"/>
              <a:ext cx="1649" cy="5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Verdan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Projection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Verdan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Reference Point</a:t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459" name="Google Shape;459;p21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60" name="Google Shape;460;p21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Parallel Projection</a:t>
            </a:r>
            <a:endParaRPr/>
          </a:p>
        </p:txBody>
      </p:sp>
      <p:sp>
        <p:nvSpPr>
          <p:cNvPr id="461" name="Google Shape;461;p21"/>
          <p:cNvSpPr txBox="1"/>
          <p:nvPr>
            <p:ph idx="1" type="body"/>
          </p:nvPr>
        </p:nvSpPr>
        <p:spPr>
          <a:xfrm>
            <a:off x="566737" y="1752600"/>
            <a:ext cx="4919662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□"/>
            </a:pPr>
            <a:r>
              <a:rPr b="1" i="0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Orthographic projection</a:t>
            </a:r>
            <a:r>
              <a:rPr b="0" i="0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■"/>
            </a:pPr>
            <a:r>
              <a:rPr b="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Projection lines are perpendicular to view plane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■"/>
            </a:pPr>
            <a:r>
              <a:rPr b="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Used to produce Front, Side and Top view of an object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■"/>
            </a:pPr>
            <a:r>
              <a:rPr b="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Axonometric Orthographic Projection:</a:t>
            </a:r>
            <a:endParaRPr/>
          </a:p>
          <a:p>
            <a:pPr indent="-395287" lvl="2" marL="130492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□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 display more than one face</a:t>
            </a:r>
            <a:endParaRPr/>
          </a:p>
          <a:p>
            <a:pPr indent="-395287" lvl="2" marL="130492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□"/>
            </a:pPr>
            <a:r>
              <a:rPr b="1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Isometric Projection</a:t>
            </a: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is commonly used orthographic projection</a:t>
            </a:r>
            <a:endParaRPr/>
          </a:p>
          <a:p>
            <a:pPr indent="-387348" lvl="3" marL="1693861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□"/>
            </a:pP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Generated by aligning the projection plane so that it intersect each coordinate axis in which object is defined at same distance from origin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□"/>
            </a:pPr>
            <a:r>
              <a:rPr b="1" i="0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Oblique projection</a:t>
            </a:r>
            <a:r>
              <a:rPr b="0" i="0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Projection lines are not perpendicular to view plane</a:t>
            </a:r>
            <a:endParaRPr/>
          </a:p>
          <a:p>
            <a:pPr indent="-349250" lvl="0" marL="46990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462" name="Google Shape;462;p21"/>
          <p:cNvGrpSpPr/>
          <p:nvPr/>
        </p:nvGrpSpPr>
        <p:grpSpPr>
          <a:xfrm>
            <a:off x="5486400" y="1676400"/>
            <a:ext cx="1703387" cy="838200"/>
            <a:chOff x="3264" y="2448"/>
            <a:chExt cx="1073" cy="528"/>
          </a:xfrm>
        </p:grpSpPr>
        <p:cxnSp>
          <p:nvCxnSpPr>
            <p:cNvPr id="463" name="Google Shape;463;p21"/>
            <p:cNvCxnSpPr/>
            <p:nvPr/>
          </p:nvCxnSpPr>
          <p:spPr>
            <a:xfrm>
              <a:off x="3264" y="2448"/>
              <a:ext cx="76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4" name="Google Shape;464;p21"/>
            <p:cNvCxnSpPr/>
            <p:nvPr/>
          </p:nvCxnSpPr>
          <p:spPr>
            <a:xfrm rot="10800000">
              <a:off x="3648" y="2496"/>
              <a:ext cx="0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65" name="Google Shape;465;p21"/>
            <p:cNvSpPr txBox="1"/>
            <p:nvPr/>
          </p:nvSpPr>
          <p:spPr>
            <a:xfrm>
              <a:off x="3264" y="2822"/>
              <a:ext cx="1073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Orthographic Projection</a:t>
              </a:r>
              <a:endParaRPr/>
            </a:p>
          </p:txBody>
        </p:sp>
      </p:grpSp>
      <p:grpSp>
        <p:nvGrpSpPr>
          <p:cNvPr id="466" name="Google Shape;466;p21"/>
          <p:cNvGrpSpPr/>
          <p:nvPr/>
        </p:nvGrpSpPr>
        <p:grpSpPr>
          <a:xfrm>
            <a:off x="7315200" y="1676400"/>
            <a:ext cx="1524000" cy="838200"/>
            <a:chOff x="4512" y="2448"/>
            <a:chExt cx="960" cy="528"/>
          </a:xfrm>
        </p:grpSpPr>
        <p:cxnSp>
          <p:nvCxnSpPr>
            <p:cNvPr id="467" name="Google Shape;467;p21"/>
            <p:cNvCxnSpPr/>
            <p:nvPr/>
          </p:nvCxnSpPr>
          <p:spPr>
            <a:xfrm>
              <a:off x="4512" y="2448"/>
              <a:ext cx="76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8" name="Google Shape;468;p21"/>
            <p:cNvCxnSpPr/>
            <p:nvPr/>
          </p:nvCxnSpPr>
          <p:spPr>
            <a:xfrm rot="10800000">
              <a:off x="4848" y="2496"/>
              <a:ext cx="288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69" name="Google Shape;469;p21"/>
            <p:cNvSpPr txBox="1"/>
            <p:nvPr/>
          </p:nvSpPr>
          <p:spPr>
            <a:xfrm>
              <a:off x="4619" y="2822"/>
              <a:ext cx="853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Oblique Projection</a:t>
              </a:r>
              <a:endParaRPr/>
            </a:p>
          </p:txBody>
        </p:sp>
      </p:grpSp>
      <p:pic>
        <p:nvPicPr>
          <p:cNvPr id="470" name="Google Shape;47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0200" y="4572000"/>
            <a:ext cx="3505200" cy="1752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1" name="Google Shape;471;p21"/>
          <p:cNvGrpSpPr/>
          <p:nvPr/>
        </p:nvGrpSpPr>
        <p:grpSpPr>
          <a:xfrm>
            <a:off x="5638800" y="2438400"/>
            <a:ext cx="3230562" cy="2516187"/>
            <a:chOff x="3456" y="1440"/>
            <a:chExt cx="2035" cy="1585"/>
          </a:xfrm>
        </p:grpSpPr>
        <p:sp>
          <p:nvSpPr>
            <p:cNvPr id="472" name="Google Shape;472;p21"/>
            <p:cNvSpPr/>
            <p:nvPr/>
          </p:nvSpPr>
          <p:spPr>
            <a:xfrm rot="-1860000">
              <a:off x="3888" y="1799"/>
              <a:ext cx="1343" cy="841"/>
            </a:xfrm>
            <a:prstGeom prst="parallelogram">
              <a:avLst>
                <a:gd fmla="val 8221" name="adj"/>
              </a:avLst>
            </a:prstGeom>
            <a:solidFill>
              <a:schemeClr val="accent1">
                <a:alpha val="53725"/>
              </a:scheme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73" name="Google Shape;473;p21"/>
            <p:cNvCxnSpPr/>
            <p:nvPr/>
          </p:nvCxnSpPr>
          <p:spPr>
            <a:xfrm rot="10800000">
              <a:off x="4608" y="1488"/>
              <a:ext cx="0" cy="100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4" name="Google Shape;474;p21"/>
            <p:cNvCxnSpPr/>
            <p:nvPr/>
          </p:nvCxnSpPr>
          <p:spPr>
            <a:xfrm flipH="1" rot="10800000">
              <a:off x="4608" y="2112"/>
              <a:ext cx="72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5" name="Google Shape;475;p21"/>
            <p:cNvCxnSpPr/>
            <p:nvPr/>
          </p:nvCxnSpPr>
          <p:spPr>
            <a:xfrm>
              <a:off x="4608" y="2496"/>
              <a:ext cx="720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76" name="Google Shape;476;p21"/>
            <p:cNvSpPr txBox="1"/>
            <p:nvPr/>
          </p:nvSpPr>
          <p:spPr>
            <a:xfrm>
              <a:off x="5222" y="2852"/>
              <a:ext cx="204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z</a:t>
              </a:r>
              <a:r>
                <a:rPr b="0" baseline="-2500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v</a:t>
              </a:r>
              <a:endParaRPr/>
            </a:p>
          </p:txBody>
        </p:sp>
        <p:sp>
          <p:nvSpPr>
            <p:cNvPr id="477" name="Google Shape;477;p21"/>
            <p:cNvSpPr txBox="1"/>
            <p:nvPr/>
          </p:nvSpPr>
          <p:spPr>
            <a:xfrm>
              <a:off x="5280" y="2083"/>
              <a:ext cx="211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x</a:t>
              </a:r>
              <a:r>
                <a:rPr b="0" baseline="-2500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v</a:t>
              </a:r>
              <a:endParaRPr/>
            </a:p>
          </p:txBody>
        </p:sp>
        <p:sp>
          <p:nvSpPr>
            <p:cNvPr id="478" name="Google Shape;478;p21"/>
            <p:cNvSpPr txBox="1"/>
            <p:nvPr/>
          </p:nvSpPr>
          <p:spPr>
            <a:xfrm>
              <a:off x="4416" y="1440"/>
              <a:ext cx="211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y</a:t>
              </a:r>
              <a:r>
                <a:rPr b="0" baseline="-2500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v</a:t>
              </a:r>
              <a:endParaRPr/>
            </a:p>
          </p:txBody>
        </p:sp>
        <p:cxnSp>
          <p:nvCxnSpPr>
            <p:cNvPr id="479" name="Google Shape;479;p21"/>
            <p:cNvCxnSpPr/>
            <p:nvPr/>
          </p:nvCxnSpPr>
          <p:spPr>
            <a:xfrm>
              <a:off x="3888" y="1728"/>
              <a:ext cx="57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sp>
          <p:nvSpPr>
            <p:cNvPr id="480" name="Google Shape;480;p21"/>
            <p:cNvSpPr txBox="1"/>
            <p:nvPr/>
          </p:nvSpPr>
          <p:spPr>
            <a:xfrm>
              <a:off x="4303" y="1920"/>
              <a:ext cx="353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(x,y)</a:t>
              </a:r>
              <a:endParaRPr/>
            </a:p>
          </p:txBody>
        </p:sp>
        <p:sp>
          <p:nvSpPr>
            <p:cNvPr id="481" name="Google Shape;481;p21"/>
            <p:cNvSpPr txBox="1"/>
            <p:nvPr/>
          </p:nvSpPr>
          <p:spPr>
            <a:xfrm>
              <a:off x="3456" y="1728"/>
              <a:ext cx="438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(x,y,z)</a:t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487" name="Google Shape;487;p22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88" name="Google Shape;488;p22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Oblique Projection</a:t>
            </a:r>
            <a:endParaRPr/>
          </a:p>
        </p:txBody>
      </p:sp>
      <p:sp>
        <p:nvSpPr>
          <p:cNvPr id="489" name="Google Shape;489;p22"/>
          <p:cNvSpPr txBox="1"/>
          <p:nvPr>
            <p:ph idx="4294967295" type="body"/>
          </p:nvPr>
        </p:nvSpPr>
        <p:spPr>
          <a:xfrm>
            <a:off x="566737" y="1752600"/>
            <a:ext cx="7967662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□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Oblique projection vectors are specified by two angles </a:t>
            </a:r>
            <a:r>
              <a:rPr b="0" i="1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α 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and </a:t>
            </a:r>
            <a:r>
              <a:rPr b="0" i="1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Ø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□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(x,y) are also the orthographic co-ordinates on view plane</a:t>
            </a:r>
            <a:endParaRPr/>
          </a:p>
          <a:p>
            <a:pPr indent="-368300" lvl="0" marL="469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Projection Matrix Calculation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  <a:p>
            <a:pPr indent="-395287" lvl="2" marL="1304925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None/>
            </a:pPr>
            <a:r>
              <a:rPr b="0" i="1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</a:t>
            </a:r>
            <a:r>
              <a:rPr b="0" baseline="-25000" i="1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</a:t>
            </a:r>
            <a:r>
              <a:rPr b="0" i="1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x + L.cosØ</a:t>
            </a:r>
            <a:endParaRPr/>
          </a:p>
          <a:p>
            <a:pPr indent="-395287" lvl="2" marL="1304925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None/>
            </a:pPr>
            <a:r>
              <a:rPr b="0" i="1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</a:t>
            </a:r>
            <a:r>
              <a:rPr b="0" baseline="-25000" i="1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</a:t>
            </a:r>
            <a:r>
              <a:rPr b="0" i="1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y + L.sinØ</a:t>
            </a:r>
            <a:endParaRPr/>
          </a:p>
          <a:p>
            <a:pPr indent="-368300" lvl="0" marL="469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95287" lvl="2" marL="1304925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None/>
            </a:pPr>
            <a:r>
              <a:rPr b="0" i="1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tanα = z/L</a:t>
            </a:r>
            <a:endParaRPr/>
          </a:p>
          <a:p>
            <a:pPr indent="-395287" lvl="2" marL="1304925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None/>
            </a:pPr>
            <a:r>
              <a:rPr b="0" i="1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 = z/tanα = z.L</a:t>
            </a:r>
            <a:r>
              <a:rPr b="0" baseline="-25000" i="1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1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where, L</a:t>
            </a:r>
            <a:r>
              <a:rPr b="0" baseline="-25000" i="1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1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1/tanα</a:t>
            </a:r>
            <a:endParaRPr/>
          </a:p>
          <a:p>
            <a:pPr indent="-395287" lvl="2" marL="1304925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None/>
            </a:pPr>
            <a:r>
              <a:t/>
            </a:r>
            <a:endParaRPr b="0" i="1" sz="13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95287" lvl="2" marL="1304925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None/>
            </a:pPr>
            <a:r>
              <a:rPr b="0" i="1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</a:t>
            </a:r>
            <a:r>
              <a:rPr b="0" baseline="-25000" i="1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</a:t>
            </a:r>
            <a:r>
              <a:rPr b="0" i="1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x + z(L</a:t>
            </a:r>
            <a:r>
              <a:rPr b="0" baseline="-25000" i="1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1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cosØ)</a:t>
            </a:r>
            <a:endParaRPr/>
          </a:p>
          <a:p>
            <a:pPr indent="-395287" lvl="2" marL="1304925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None/>
            </a:pPr>
            <a:r>
              <a:rPr b="0" i="1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</a:t>
            </a:r>
            <a:r>
              <a:rPr b="0" baseline="-25000" i="1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</a:t>
            </a:r>
            <a:r>
              <a:rPr b="0" i="1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y + z(L</a:t>
            </a:r>
            <a:r>
              <a:rPr b="0" baseline="-25000" i="1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1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sinØ)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□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Final projection matrix will be</a:t>
            </a:r>
            <a:endParaRPr/>
          </a:p>
        </p:txBody>
      </p:sp>
      <p:grpSp>
        <p:nvGrpSpPr>
          <p:cNvPr id="490" name="Google Shape;490;p22"/>
          <p:cNvGrpSpPr/>
          <p:nvPr/>
        </p:nvGrpSpPr>
        <p:grpSpPr>
          <a:xfrm>
            <a:off x="5891212" y="1940263"/>
            <a:ext cx="3390362" cy="2555537"/>
            <a:chOff x="2496" y="2377"/>
            <a:chExt cx="2136" cy="1610"/>
          </a:xfrm>
        </p:grpSpPr>
        <p:sp>
          <p:nvSpPr>
            <p:cNvPr id="491" name="Google Shape;491;p22"/>
            <p:cNvSpPr/>
            <p:nvPr/>
          </p:nvSpPr>
          <p:spPr>
            <a:xfrm rot="-1860000">
              <a:off x="3168" y="2663"/>
              <a:ext cx="1343" cy="841"/>
            </a:xfrm>
            <a:prstGeom prst="parallelogram">
              <a:avLst>
                <a:gd fmla="val 8221" name="adj"/>
              </a:avLst>
            </a:prstGeom>
            <a:solidFill>
              <a:schemeClr val="accent1">
                <a:alpha val="53725"/>
              </a:scheme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2" name="Google Shape;492;p22"/>
            <p:cNvCxnSpPr/>
            <p:nvPr/>
          </p:nvCxnSpPr>
          <p:spPr>
            <a:xfrm rot="10800000">
              <a:off x="3600" y="2496"/>
              <a:ext cx="0" cy="100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93" name="Google Shape;493;p22"/>
            <p:cNvCxnSpPr/>
            <p:nvPr/>
          </p:nvCxnSpPr>
          <p:spPr>
            <a:xfrm flipH="1" rot="10800000">
              <a:off x="3600" y="3072"/>
              <a:ext cx="816" cy="43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94" name="Google Shape;494;p22"/>
            <p:cNvCxnSpPr/>
            <p:nvPr/>
          </p:nvCxnSpPr>
          <p:spPr>
            <a:xfrm>
              <a:off x="3600" y="3504"/>
              <a:ext cx="720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95" name="Google Shape;495;p22"/>
            <p:cNvSpPr txBox="1"/>
            <p:nvPr/>
          </p:nvSpPr>
          <p:spPr>
            <a:xfrm>
              <a:off x="4176" y="3795"/>
              <a:ext cx="21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Verdan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z</a:t>
              </a:r>
              <a:r>
                <a:rPr b="0" baseline="-2500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v</a:t>
              </a:r>
              <a:endParaRPr/>
            </a:p>
          </p:txBody>
        </p:sp>
        <p:sp>
          <p:nvSpPr>
            <p:cNvPr id="496" name="Google Shape;496;p22"/>
            <p:cNvSpPr txBox="1"/>
            <p:nvPr/>
          </p:nvSpPr>
          <p:spPr>
            <a:xfrm>
              <a:off x="4368" y="3027"/>
              <a:ext cx="225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Verdan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x</a:t>
              </a:r>
              <a:r>
                <a:rPr b="0" baseline="-2500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v</a:t>
              </a:r>
              <a:endParaRPr/>
            </a:p>
          </p:txBody>
        </p:sp>
        <p:sp>
          <p:nvSpPr>
            <p:cNvPr id="497" name="Google Shape;497;p22"/>
            <p:cNvSpPr txBox="1"/>
            <p:nvPr/>
          </p:nvSpPr>
          <p:spPr>
            <a:xfrm>
              <a:off x="3408" y="2403"/>
              <a:ext cx="225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Verdan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y</a:t>
              </a:r>
              <a:r>
                <a:rPr b="0" baseline="-2500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v</a:t>
              </a:r>
              <a:endParaRPr/>
            </a:p>
          </p:txBody>
        </p:sp>
        <p:cxnSp>
          <p:nvCxnSpPr>
            <p:cNvPr id="498" name="Google Shape;498;p22"/>
            <p:cNvCxnSpPr/>
            <p:nvPr/>
          </p:nvCxnSpPr>
          <p:spPr>
            <a:xfrm>
              <a:off x="2928" y="3024"/>
              <a:ext cx="864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none"/>
            </a:ln>
          </p:spPr>
        </p:cxnSp>
        <p:sp>
          <p:nvSpPr>
            <p:cNvPr id="499" name="Google Shape;499;p22"/>
            <p:cNvSpPr txBox="1"/>
            <p:nvPr/>
          </p:nvSpPr>
          <p:spPr>
            <a:xfrm>
              <a:off x="3792" y="2544"/>
              <a:ext cx="433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(x</a:t>
              </a:r>
              <a:r>
                <a:rPr b="0" baseline="-2500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</a:t>
              </a: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,y</a:t>
              </a:r>
              <a:r>
                <a:rPr b="0" baseline="-2500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</a:t>
              </a: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)</a:t>
              </a:r>
              <a:endParaRPr/>
            </a:p>
          </p:txBody>
        </p:sp>
        <p:sp>
          <p:nvSpPr>
            <p:cNvPr id="500" name="Google Shape;500;p22"/>
            <p:cNvSpPr txBox="1"/>
            <p:nvPr/>
          </p:nvSpPr>
          <p:spPr>
            <a:xfrm>
              <a:off x="2496" y="2899"/>
              <a:ext cx="438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(x,y,z)</a:t>
              </a:r>
              <a:endParaRPr/>
            </a:p>
          </p:txBody>
        </p:sp>
        <p:cxnSp>
          <p:nvCxnSpPr>
            <p:cNvPr id="501" name="Google Shape;501;p22"/>
            <p:cNvCxnSpPr/>
            <p:nvPr/>
          </p:nvCxnSpPr>
          <p:spPr>
            <a:xfrm flipH="1" rot="10800000">
              <a:off x="3792" y="2736"/>
              <a:ext cx="240" cy="52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02" name="Google Shape;502;p22"/>
            <p:cNvCxnSpPr/>
            <p:nvPr/>
          </p:nvCxnSpPr>
          <p:spPr>
            <a:xfrm flipH="1">
              <a:off x="2928" y="2736"/>
              <a:ext cx="1104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03" name="Google Shape;503;p22"/>
            <p:cNvCxnSpPr/>
            <p:nvPr/>
          </p:nvCxnSpPr>
          <p:spPr>
            <a:xfrm flipH="1" rot="10800000">
              <a:off x="3840" y="3120"/>
              <a:ext cx="288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04" name="Google Shape;504;p22"/>
            <p:cNvCxnSpPr/>
            <p:nvPr/>
          </p:nvCxnSpPr>
          <p:spPr>
            <a:xfrm flipH="1" rot="10800000">
              <a:off x="3696" y="3120"/>
              <a:ext cx="48" cy="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05" name="Google Shape;505;p22"/>
            <p:cNvCxnSpPr/>
            <p:nvPr/>
          </p:nvCxnSpPr>
          <p:spPr>
            <a:xfrm>
              <a:off x="3744" y="3120"/>
              <a:ext cx="96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06" name="Google Shape;506;p22"/>
            <p:cNvSpPr/>
            <p:nvPr/>
          </p:nvSpPr>
          <p:spPr>
            <a:xfrm>
              <a:off x="3888" y="2766"/>
              <a:ext cx="56" cy="82"/>
            </a:xfrm>
            <a:custGeom>
              <a:rect b="b" l="l" r="r" t="t"/>
              <a:pathLst>
                <a:path extrusionOk="0" h="82" w="56">
                  <a:moveTo>
                    <a:pt x="8" y="0"/>
                  </a:moveTo>
                  <a:cubicBezTo>
                    <a:pt x="8" y="9"/>
                    <a:pt x="0" y="42"/>
                    <a:pt x="8" y="56"/>
                  </a:cubicBezTo>
                  <a:cubicBezTo>
                    <a:pt x="16" y="70"/>
                    <a:pt x="46" y="77"/>
                    <a:pt x="56" y="82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2"/>
            <p:cNvSpPr/>
            <p:nvPr/>
          </p:nvSpPr>
          <p:spPr>
            <a:xfrm>
              <a:off x="3864" y="3127"/>
              <a:ext cx="104" cy="65"/>
            </a:xfrm>
            <a:custGeom>
              <a:rect b="b" l="l" r="r" t="t"/>
              <a:pathLst>
                <a:path extrusionOk="0" h="65" w="104">
                  <a:moveTo>
                    <a:pt x="0" y="0"/>
                  </a:moveTo>
                  <a:cubicBezTo>
                    <a:pt x="13" y="3"/>
                    <a:pt x="63" y="6"/>
                    <a:pt x="80" y="17"/>
                  </a:cubicBezTo>
                  <a:cubicBezTo>
                    <a:pt x="97" y="28"/>
                    <a:pt x="99" y="55"/>
                    <a:pt x="104" y="6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2"/>
            <p:cNvSpPr txBox="1"/>
            <p:nvPr/>
          </p:nvSpPr>
          <p:spPr>
            <a:xfrm>
              <a:off x="3552" y="3235"/>
              <a:ext cx="353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(x,y)</a:t>
              </a:r>
              <a:endParaRPr/>
            </a:p>
          </p:txBody>
        </p:sp>
        <p:sp>
          <p:nvSpPr>
            <p:cNvPr id="509" name="Google Shape;509;p22"/>
            <p:cNvSpPr txBox="1"/>
            <p:nvPr/>
          </p:nvSpPr>
          <p:spPr>
            <a:xfrm>
              <a:off x="3888" y="3000"/>
              <a:ext cx="19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Ø</a:t>
              </a:r>
              <a:endParaRPr/>
            </a:p>
          </p:txBody>
        </p:sp>
        <p:sp>
          <p:nvSpPr>
            <p:cNvPr id="510" name="Google Shape;510;p22"/>
            <p:cNvSpPr txBox="1"/>
            <p:nvPr/>
          </p:nvSpPr>
          <p:spPr>
            <a:xfrm>
              <a:off x="3792" y="2784"/>
              <a:ext cx="144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α</a:t>
              </a:r>
              <a:endParaRPr/>
            </a:p>
          </p:txBody>
        </p:sp>
        <p:sp>
          <p:nvSpPr>
            <p:cNvPr id="511" name="Google Shape;511;p22"/>
            <p:cNvSpPr txBox="1"/>
            <p:nvPr/>
          </p:nvSpPr>
          <p:spPr>
            <a:xfrm>
              <a:off x="3974" y="3428"/>
              <a:ext cx="37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View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Plane</a:t>
              </a:r>
              <a:endParaRPr/>
            </a:p>
          </p:txBody>
        </p:sp>
        <p:sp>
          <p:nvSpPr>
            <p:cNvPr id="512" name="Google Shape;512;p22"/>
            <p:cNvSpPr txBox="1"/>
            <p:nvPr/>
          </p:nvSpPr>
          <p:spPr>
            <a:xfrm>
              <a:off x="3936" y="2832"/>
              <a:ext cx="177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1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L</a:t>
              </a:r>
              <a:endParaRPr/>
            </a:p>
          </p:txBody>
        </p:sp>
      </p:grpSp>
      <p:pic>
        <p:nvPicPr>
          <p:cNvPr id="513" name="Google Shape;513;p22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4916487"/>
            <a:ext cx="2366962" cy="11445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4" name="Google Shape;514;p22"/>
          <p:cNvGrpSpPr/>
          <p:nvPr/>
        </p:nvGrpSpPr>
        <p:grpSpPr>
          <a:xfrm>
            <a:off x="3276600" y="2895600"/>
            <a:ext cx="2149475" cy="649287"/>
            <a:chOff x="2774" y="1604"/>
            <a:chExt cx="1354" cy="409"/>
          </a:xfrm>
        </p:grpSpPr>
        <p:sp>
          <p:nvSpPr>
            <p:cNvPr id="515" name="Google Shape;515;p22"/>
            <p:cNvSpPr txBox="1"/>
            <p:nvPr/>
          </p:nvSpPr>
          <p:spPr>
            <a:xfrm>
              <a:off x="2774" y="1604"/>
              <a:ext cx="1354" cy="409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1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Coordinates (x,y,z)  are viewing coordinates</a:t>
              </a:r>
              <a:endParaRPr/>
            </a:p>
          </p:txBody>
        </p:sp>
        <p:sp>
          <p:nvSpPr>
            <p:cNvPr id="516" name="Google Shape;516;p22"/>
            <p:cNvSpPr/>
            <p:nvPr/>
          </p:nvSpPr>
          <p:spPr>
            <a:xfrm>
              <a:off x="2832" y="1680"/>
              <a:ext cx="201" cy="255"/>
            </a:xfrm>
            <a:custGeom>
              <a:rect b="b" l="l" r="r" t="t"/>
              <a:pathLst>
                <a:path extrusionOk="0" h="21600" w="2160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extrusionOk="0" h="21600" w="2160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rgbClr val="FFFF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7" name="Google Shape;517;p22"/>
          <p:cNvSpPr txBox="1"/>
          <p:nvPr/>
        </p:nvSpPr>
        <p:spPr>
          <a:xfrm>
            <a:off x="4267200" y="4267200"/>
            <a:ext cx="4267200" cy="1562100"/>
          </a:xfrm>
          <a:prstGeom prst="rect">
            <a:avLst/>
          </a:prstGeom>
          <a:solidFill>
            <a:srgbClr val="FFCC99"/>
          </a:solidFill>
          <a:ln cap="flat" cmpd="sng" w="9525">
            <a:solidFill>
              <a:srgbClr val="FF6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1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Orthographic projection</a:t>
            </a: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When L</a:t>
            </a:r>
            <a:r>
              <a:rPr b="0" baseline="-2500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 </a:t>
            </a: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 0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</a:t>
            </a:r>
            <a:r>
              <a:rPr b="0" i="0" lang="en-US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</a:t>
            </a:r>
            <a:r>
              <a:rPr b="0" i="0" lang="en-US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x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</a:t>
            </a:r>
            <a:r>
              <a:rPr b="0" baseline="-25000" i="0" lang="en-US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</a:t>
            </a:r>
            <a:r>
              <a:rPr b="0" i="0" lang="en-US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1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Cavalier projection</a:t>
            </a: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when tan</a:t>
            </a:r>
            <a:r>
              <a:rPr b="0" i="1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α = 1 (i.e α = 45</a:t>
            </a:r>
            <a:r>
              <a:rPr b="0" baseline="30000" i="1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0" i="1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1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Ø = 30</a:t>
            </a:r>
            <a:r>
              <a:rPr b="0" baseline="30000" i="1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0" i="1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or 45</a:t>
            </a:r>
            <a:r>
              <a:rPr b="0" baseline="30000" i="1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1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Cabinet Projection:</a:t>
            </a: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when tan</a:t>
            </a:r>
            <a:r>
              <a:rPr b="0" i="1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α = 2 (i.e α = 63.4</a:t>
            </a:r>
            <a:r>
              <a:rPr b="0" baseline="30000" i="1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0" i="1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1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Ø = 30</a:t>
            </a:r>
            <a:r>
              <a:rPr b="0" baseline="30000" i="1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0" i="1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or 45</a:t>
            </a:r>
            <a:r>
              <a:rPr b="0" baseline="30000" i="1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523" name="Google Shape;523;p23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24" name="Google Shape;524;p23"/>
          <p:cNvSpPr txBox="1"/>
          <p:nvPr/>
        </p:nvSpPr>
        <p:spPr>
          <a:xfrm>
            <a:off x="5257800" y="1676400"/>
            <a:ext cx="3886200" cy="2867025"/>
          </a:xfrm>
          <a:prstGeom prst="rect">
            <a:avLst/>
          </a:prstGeom>
          <a:noFill/>
          <a:ln cap="flat" cmpd="sng" w="9525">
            <a:solidFill>
              <a:srgbClr val="FF6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1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Projection Equation in homogeneous coordinates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25" name="Google Shape;525;p23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Perspective Projection</a:t>
            </a:r>
            <a:endParaRPr/>
          </a:p>
        </p:txBody>
      </p:sp>
      <p:sp>
        <p:nvSpPr>
          <p:cNvPr id="526" name="Google Shape;526;p23"/>
          <p:cNvSpPr txBox="1"/>
          <p:nvPr>
            <p:ph idx="4294967295" type="body"/>
          </p:nvPr>
        </p:nvSpPr>
        <p:spPr>
          <a:xfrm>
            <a:off x="566737" y="1752600"/>
            <a:ext cx="39243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□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Projection vectors meet at projection reference point z</a:t>
            </a:r>
            <a:r>
              <a:rPr b="0" baseline="-25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prp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along the z</a:t>
            </a:r>
            <a:r>
              <a:rPr b="0" baseline="-25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axis</a:t>
            </a:r>
            <a:endParaRPr/>
          </a:p>
          <a:p>
            <a:pPr indent="-395287" lvl="2" marL="130492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x’ = x – xu</a:t>
            </a:r>
            <a:endParaRPr/>
          </a:p>
          <a:p>
            <a:pPr indent="-395287" lvl="2" marL="130492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y’ = y – yu</a:t>
            </a:r>
            <a:endParaRPr/>
          </a:p>
          <a:p>
            <a:pPr indent="-395287" lvl="2" marL="130492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z’ = z – (z-z</a:t>
            </a:r>
            <a:r>
              <a:rPr b="0" baseline="-2500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prp</a:t>
            </a: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)u</a:t>
            </a:r>
            <a:endParaRPr/>
          </a:p>
          <a:p>
            <a:pPr indent="-368300" lvl="0" marL="469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□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On view plane</a:t>
            </a:r>
            <a:endParaRPr/>
          </a:p>
          <a:p>
            <a:pPr indent="-395287" lvl="2" marL="130492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z’ = z</a:t>
            </a:r>
            <a:r>
              <a:rPr b="0" baseline="-2500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vp</a:t>
            </a: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; therefore</a:t>
            </a:r>
            <a:endParaRPr b="0" baseline="-2500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95287" lvl="2" marL="130492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 = (z</a:t>
            </a:r>
            <a:r>
              <a:rPr b="0" baseline="-2500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vp</a:t>
            </a: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z)/(z</a:t>
            </a:r>
            <a:r>
              <a:rPr b="0" baseline="-2500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prp</a:t>
            </a: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– z)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□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thus projection transformation equations are</a:t>
            </a:r>
            <a:endParaRPr/>
          </a:p>
          <a:p>
            <a:pPr indent="-368300" lvl="0" marL="469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68300" lvl="0" marL="469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27" name="Google Shape;527;p23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4572000"/>
            <a:ext cx="3124200" cy="1471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23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7800" y="2209800"/>
            <a:ext cx="3810000" cy="1317625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23"/>
          <p:cNvSpPr txBox="1"/>
          <p:nvPr/>
        </p:nvSpPr>
        <p:spPr>
          <a:xfrm>
            <a:off x="5867400" y="3673475"/>
            <a:ext cx="25908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Where,  h = (z</a:t>
            </a:r>
            <a:r>
              <a:rPr b="0" baseline="-2500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prp</a:t>
            </a: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–z)/d</a:t>
            </a:r>
            <a:r>
              <a:rPr b="0" baseline="-2500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and x</a:t>
            </a:r>
            <a:r>
              <a:rPr b="0" baseline="-2500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</a:t>
            </a: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 x</a:t>
            </a:r>
            <a:r>
              <a:rPr b="0" baseline="-2500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</a:t>
            </a: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/h, y</a:t>
            </a:r>
            <a:r>
              <a:rPr b="0" baseline="-2500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</a:t>
            </a: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y</a:t>
            </a:r>
            <a:r>
              <a:rPr b="0" baseline="-2500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</a:t>
            </a: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/h</a:t>
            </a:r>
            <a:endParaRPr/>
          </a:p>
        </p:txBody>
      </p:sp>
      <p:grpSp>
        <p:nvGrpSpPr>
          <p:cNvPr id="530" name="Google Shape;530;p23"/>
          <p:cNvGrpSpPr/>
          <p:nvPr/>
        </p:nvGrpSpPr>
        <p:grpSpPr>
          <a:xfrm>
            <a:off x="3533775" y="4170362"/>
            <a:ext cx="2943225" cy="2001837"/>
            <a:chOff x="2153" y="2627"/>
            <a:chExt cx="1854" cy="1261"/>
          </a:xfrm>
        </p:grpSpPr>
        <p:cxnSp>
          <p:nvCxnSpPr>
            <p:cNvPr id="531" name="Google Shape;531;p23"/>
            <p:cNvCxnSpPr/>
            <p:nvPr/>
          </p:nvCxnSpPr>
          <p:spPr>
            <a:xfrm rot="10800000">
              <a:off x="2896" y="2627"/>
              <a:ext cx="0" cy="79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none"/>
            </a:ln>
          </p:spPr>
        </p:cxnSp>
        <p:cxnSp>
          <p:nvCxnSpPr>
            <p:cNvPr id="532" name="Google Shape;532;p23"/>
            <p:cNvCxnSpPr/>
            <p:nvPr/>
          </p:nvCxnSpPr>
          <p:spPr>
            <a:xfrm>
              <a:off x="2318" y="2892"/>
              <a:ext cx="578" cy="22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none"/>
            </a:ln>
          </p:spPr>
        </p:cxnSp>
        <p:cxnSp>
          <p:nvCxnSpPr>
            <p:cNvPr id="533" name="Google Shape;533;p23"/>
            <p:cNvCxnSpPr/>
            <p:nvPr/>
          </p:nvCxnSpPr>
          <p:spPr>
            <a:xfrm>
              <a:off x="2352" y="3421"/>
              <a:ext cx="54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34" name="Google Shape;534;p23"/>
            <p:cNvSpPr/>
            <p:nvPr/>
          </p:nvSpPr>
          <p:spPr>
            <a:xfrm rot="-1860000">
              <a:off x="2277" y="2945"/>
              <a:ext cx="1154" cy="663"/>
            </a:xfrm>
            <a:prstGeom prst="parallelogram">
              <a:avLst>
                <a:gd fmla="val 8221" name="adj"/>
              </a:avLst>
            </a:prstGeom>
            <a:solidFill>
              <a:schemeClr val="accent1">
                <a:alpha val="53725"/>
              </a:scheme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35" name="Google Shape;535;p23"/>
            <p:cNvCxnSpPr/>
            <p:nvPr/>
          </p:nvCxnSpPr>
          <p:spPr>
            <a:xfrm>
              <a:off x="2896" y="3421"/>
              <a:ext cx="107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36" name="Google Shape;536;p23"/>
            <p:cNvSpPr txBox="1"/>
            <p:nvPr/>
          </p:nvSpPr>
          <p:spPr>
            <a:xfrm>
              <a:off x="2783" y="3397"/>
              <a:ext cx="263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Verdan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z</a:t>
              </a:r>
              <a:r>
                <a:rPr b="0" baseline="-2500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vp</a:t>
              </a:r>
              <a:endParaRPr/>
            </a:p>
          </p:txBody>
        </p:sp>
        <p:sp>
          <p:nvSpPr>
            <p:cNvPr id="537" name="Google Shape;537;p23"/>
            <p:cNvSpPr txBox="1"/>
            <p:nvPr/>
          </p:nvSpPr>
          <p:spPr>
            <a:xfrm>
              <a:off x="3789" y="3230"/>
              <a:ext cx="21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Verdan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z</a:t>
              </a:r>
              <a:r>
                <a:rPr b="0" baseline="-2500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v</a:t>
              </a:r>
              <a:endParaRPr/>
            </a:p>
          </p:txBody>
        </p:sp>
        <p:sp>
          <p:nvSpPr>
            <p:cNvPr id="538" name="Google Shape;538;p23"/>
            <p:cNvSpPr txBox="1"/>
            <p:nvPr/>
          </p:nvSpPr>
          <p:spPr>
            <a:xfrm>
              <a:off x="2847" y="2951"/>
              <a:ext cx="669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Verdan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(x</a:t>
              </a:r>
              <a:r>
                <a:rPr b="0" baseline="-2500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</a:t>
              </a:r>
              <a:r>
                <a:rPr b="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,y</a:t>
              </a:r>
              <a:r>
                <a:rPr b="0" baseline="-2500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</a:t>
              </a:r>
              <a:r>
                <a:rPr b="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,z</a:t>
              </a:r>
              <a:r>
                <a:rPr b="0" baseline="-2500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vp</a:t>
              </a:r>
              <a:r>
                <a:rPr b="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)</a:t>
              </a:r>
              <a:endParaRPr/>
            </a:p>
          </p:txBody>
        </p:sp>
        <p:sp>
          <p:nvSpPr>
            <p:cNvPr id="539" name="Google Shape;539;p23"/>
            <p:cNvSpPr txBox="1"/>
            <p:nvPr/>
          </p:nvSpPr>
          <p:spPr>
            <a:xfrm>
              <a:off x="2153" y="2739"/>
              <a:ext cx="643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 = (x,y,z)</a:t>
              </a:r>
              <a:endParaRPr/>
            </a:p>
          </p:txBody>
        </p:sp>
        <p:cxnSp>
          <p:nvCxnSpPr>
            <p:cNvPr id="540" name="Google Shape;540;p23"/>
            <p:cNvCxnSpPr/>
            <p:nvPr/>
          </p:nvCxnSpPr>
          <p:spPr>
            <a:xfrm rot="10800000">
              <a:off x="2896" y="3119"/>
              <a:ext cx="701" cy="30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sp>
          <p:nvSpPr>
            <p:cNvPr id="541" name="Google Shape;541;p23"/>
            <p:cNvSpPr txBox="1"/>
            <p:nvPr/>
          </p:nvSpPr>
          <p:spPr>
            <a:xfrm>
              <a:off x="2496" y="3600"/>
              <a:ext cx="37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View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Plane</a:t>
              </a:r>
              <a:endParaRPr/>
            </a:p>
          </p:txBody>
        </p:sp>
        <p:sp>
          <p:nvSpPr>
            <p:cNvPr id="542" name="Google Shape;542;p23"/>
            <p:cNvSpPr txBox="1"/>
            <p:nvPr/>
          </p:nvSpPr>
          <p:spPr>
            <a:xfrm>
              <a:off x="3472" y="3402"/>
              <a:ext cx="296" cy="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Verdan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z</a:t>
              </a:r>
              <a:r>
                <a:rPr b="0" baseline="-2500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prp</a:t>
              </a:r>
              <a:endParaRPr/>
            </a:p>
          </p:txBody>
        </p:sp>
      </p:grpSp>
      <p:sp>
        <p:nvSpPr>
          <p:cNvPr id="543" name="Google Shape;543;p23"/>
          <p:cNvSpPr txBox="1"/>
          <p:nvPr/>
        </p:nvSpPr>
        <p:spPr>
          <a:xfrm>
            <a:off x="6553200" y="4572000"/>
            <a:ext cx="2590800" cy="1562100"/>
          </a:xfrm>
          <a:prstGeom prst="rect">
            <a:avLst/>
          </a:prstGeom>
          <a:solidFill>
            <a:srgbClr val="FFCC99"/>
          </a:solidFill>
          <a:ln cap="flat" cmpd="sng" w="9525">
            <a:solidFill>
              <a:srgbClr val="FF99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1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Special cases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1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1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uv</a:t>
            </a: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plane as view plane (i.e z</a:t>
            </a:r>
            <a:r>
              <a:rPr b="0" baseline="-2500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vp</a:t>
            </a: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Viewing coordinate origin as projection reference point (i.e z</a:t>
            </a:r>
            <a:r>
              <a:rPr b="0" baseline="-2500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prp</a:t>
            </a: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0)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549" name="Google Shape;549;p24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50" name="Google Shape;550;p24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Perspective projection</a:t>
            </a:r>
            <a:endParaRPr/>
          </a:p>
        </p:txBody>
      </p:sp>
      <p:grpSp>
        <p:nvGrpSpPr>
          <p:cNvPr id="551" name="Google Shape;551;p24"/>
          <p:cNvGrpSpPr/>
          <p:nvPr/>
        </p:nvGrpSpPr>
        <p:grpSpPr>
          <a:xfrm>
            <a:off x="0" y="1676400"/>
            <a:ext cx="6934200" cy="4343400"/>
            <a:chOff x="0" y="1056"/>
            <a:chExt cx="4368" cy="2736"/>
          </a:xfrm>
        </p:grpSpPr>
        <p:sp>
          <p:nvSpPr>
            <p:cNvPr id="552" name="Google Shape;552;p24"/>
            <p:cNvSpPr txBox="1"/>
            <p:nvPr/>
          </p:nvSpPr>
          <p:spPr>
            <a:xfrm>
              <a:off x="96" y="1110"/>
              <a:ext cx="4272" cy="2682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FF66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Verdana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Vanishing Point</a:t>
              </a:r>
              <a:r>
                <a:rPr b="0" i="0" lang="en-US" sz="16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: a set of parallel lines that are not parallel to view plane are projected as converging lines that appear to converge at a point called vanishing point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-1016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Verdana"/>
                <a:buChar char="•"/>
              </a:pPr>
              <a:r>
                <a:rPr b="0" i="0" lang="en-US" sz="16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a set of parallel lines that are parallel to view plane are projected as parallel lines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-1016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Verdana"/>
                <a:buChar char="•"/>
              </a:pPr>
              <a:r>
                <a:rPr b="0" i="0" lang="en-US" sz="16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More than one set of parallel lines form more than one vanishing points in the scene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Verdana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Principal Vanishing point</a:t>
              </a:r>
              <a:r>
                <a:rPr b="0" i="0" lang="en-US" sz="16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: Vanishing point for a set of parallel lines parallel to one of the principal axis of object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-1016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Verdana"/>
                <a:buChar char="•"/>
              </a:pPr>
              <a:r>
                <a:rPr b="0" i="0" lang="en-US" sz="16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We can control the number of principal vanishing point to one, two or three with the orientation of projection plane and classify as </a:t>
              </a:r>
              <a:r>
                <a:rPr b="1" i="0" lang="en-US" sz="16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one, two or three point perspective projection</a:t>
              </a:r>
              <a:endParaRPr/>
            </a:p>
          </p:txBody>
        </p:sp>
        <p:sp>
          <p:nvSpPr>
            <p:cNvPr id="553" name="Google Shape;553;p24"/>
            <p:cNvSpPr/>
            <p:nvPr/>
          </p:nvSpPr>
          <p:spPr>
            <a:xfrm>
              <a:off x="0" y="1056"/>
              <a:ext cx="201" cy="255"/>
            </a:xfrm>
            <a:custGeom>
              <a:rect b="b" l="l" r="r" t="t"/>
              <a:pathLst>
                <a:path extrusionOk="0" h="21600" w="2160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extrusionOk="0" h="21600" w="2160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rgbClr val="FFFF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4" name="Google Shape;554;p24"/>
          <p:cNvGrpSpPr/>
          <p:nvPr/>
        </p:nvGrpSpPr>
        <p:grpSpPr>
          <a:xfrm>
            <a:off x="7239000" y="1589087"/>
            <a:ext cx="1589087" cy="1458912"/>
            <a:chOff x="4512" y="921"/>
            <a:chExt cx="1261" cy="1270"/>
          </a:xfrm>
        </p:grpSpPr>
        <p:grpSp>
          <p:nvGrpSpPr>
            <p:cNvPr id="555" name="Google Shape;555;p24"/>
            <p:cNvGrpSpPr/>
            <p:nvPr/>
          </p:nvGrpSpPr>
          <p:grpSpPr>
            <a:xfrm>
              <a:off x="4560" y="1008"/>
              <a:ext cx="1104" cy="912"/>
              <a:chOff x="4512" y="2352"/>
              <a:chExt cx="1104" cy="912"/>
            </a:xfrm>
          </p:grpSpPr>
          <p:sp>
            <p:nvSpPr>
              <p:cNvPr id="556" name="Google Shape;556;p24"/>
              <p:cNvSpPr/>
              <p:nvPr/>
            </p:nvSpPr>
            <p:spPr>
              <a:xfrm>
                <a:off x="4704" y="2640"/>
                <a:ext cx="624" cy="624"/>
              </a:xfrm>
              <a:prstGeom prst="cube">
                <a:avLst>
                  <a:gd fmla="val 25000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57" name="Google Shape;557;p24"/>
              <p:cNvCxnSpPr/>
              <p:nvPr/>
            </p:nvCxnSpPr>
            <p:spPr>
              <a:xfrm rot="10800000">
                <a:off x="5016" y="2352"/>
                <a:ext cx="0" cy="33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558" name="Google Shape;558;p24"/>
              <p:cNvCxnSpPr/>
              <p:nvPr/>
            </p:nvCxnSpPr>
            <p:spPr>
              <a:xfrm flipH="1">
                <a:off x="4512" y="3072"/>
                <a:ext cx="384" cy="19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559" name="Google Shape;559;p24"/>
              <p:cNvCxnSpPr/>
              <p:nvPr/>
            </p:nvCxnSpPr>
            <p:spPr>
              <a:xfrm>
                <a:off x="5232" y="2976"/>
                <a:ext cx="384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sp>
          <p:nvSpPr>
            <p:cNvPr id="560" name="Google Shape;560;p24"/>
            <p:cNvSpPr txBox="1"/>
            <p:nvPr/>
          </p:nvSpPr>
          <p:spPr>
            <a:xfrm>
              <a:off x="4512" y="1872"/>
              <a:ext cx="242" cy="3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z</a:t>
              </a:r>
              <a:endParaRPr/>
            </a:p>
          </p:txBody>
        </p:sp>
        <p:sp>
          <p:nvSpPr>
            <p:cNvPr id="561" name="Google Shape;561;p24"/>
            <p:cNvSpPr txBox="1"/>
            <p:nvPr/>
          </p:nvSpPr>
          <p:spPr>
            <a:xfrm>
              <a:off x="5520" y="1632"/>
              <a:ext cx="253" cy="3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x</a:t>
              </a:r>
              <a:endParaRPr/>
            </a:p>
          </p:txBody>
        </p:sp>
        <p:sp>
          <p:nvSpPr>
            <p:cNvPr id="562" name="Google Shape;562;p24"/>
            <p:cNvSpPr txBox="1"/>
            <p:nvPr/>
          </p:nvSpPr>
          <p:spPr>
            <a:xfrm>
              <a:off x="5040" y="921"/>
              <a:ext cx="253" cy="3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y</a:t>
              </a:r>
              <a:endParaRPr/>
            </a:p>
          </p:txBody>
        </p:sp>
      </p:grpSp>
      <p:pic>
        <p:nvPicPr>
          <p:cNvPr id="563" name="Google Shape;56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8812" y="3048000"/>
            <a:ext cx="1423987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10400" y="4648200"/>
            <a:ext cx="1981200" cy="1084262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24"/>
          <p:cNvSpPr txBox="1"/>
          <p:nvPr/>
        </p:nvSpPr>
        <p:spPr>
          <a:xfrm>
            <a:off x="8229600" y="3124200"/>
            <a:ext cx="9286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Vanishing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Point</a:t>
            </a:r>
            <a:endParaRPr/>
          </a:p>
        </p:txBody>
      </p:sp>
      <p:sp>
        <p:nvSpPr>
          <p:cNvPr id="566" name="Google Shape;566;p24"/>
          <p:cNvSpPr txBox="1"/>
          <p:nvPr/>
        </p:nvSpPr>
        <p:spPr>
          <a:xfrm>
            <a:off x="8534400" y="5410200"/>
            <a:ext cx="9144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z-axis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vanishing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Point</a:t>
            </a:r>
            <a:endParaRPr/>
          </a:p>
        </p:txBody>
      </p:sp>
      <p:sp>
        <p:nvSpPr>
          <p:cNvPr id="567" name="Google Shape;567;p24"/>
          <p:cNvSpPr txBox="1"/>
          <p:nvPr/>
        </p:nvSpPr>
        <p:spPr>
          <a:xfrm>
            <a:off x="7010400" y="5410200"/>
            <a:ext cx="9144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X-axis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vanishing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Point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533400" y="3200400"/>
            <a:ext cx="8001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Some Background Concepts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0" name="Google Shape;60;p8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3-D Object Representation</a:t>
            </a:r>
            <a:endParaRPr/>
          </a:p>
        </p:txBody>
      </p:sp>
      <p:sp>
        <p:nvSpPr>
          <p:cNvPr id="61" name="Google Shape;61;p8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□"/>
            </a:pPr>
            <a:r>
              <a:rPr b="0" i="0" lang="en-US" sz="2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Many kinds of objects in graphics scene. E.g. </a:t>
            </a:r>
            <a:r>
              <a:rPr b="0" i="0" lang="en-US" sz="2100" u="none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rPr>
              <a:t>flowers, trees,</a:t>
            </a:r>
            <a:r>
              <a:rPr b="0" i="0" lang="en-US" sz="2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en-US" sz="21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clouds</a:t>
            </a:r>
            <a:r>
              <a:rPr b="0" i="0" lang="en-US" sz="2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0" i="0" lang="en-US" sz="2100" u="none" cap="none" strike="noStrike">
                <a:solidFill>
                  <a:srgbClr val="E19C1F"/>
                </a:solidFill>
                <a:latin typeface="Verdana"/>
                <a:ea typeface="Verdana"/>
                <a:cs typeface="Verdana"/>
                <a:sym typeface="Verdana"/>
              </a:rPr>
              <a:t>rocks, bricks</a:t>
            </a:r>
            <a:r>
              <a:rPr b="0" i="0" lang="en-US" sz="2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0" i="0" lang="en-US" sz="2100" u="none" cap="none" strike="noStrike">
                <a:solidFill>
                  <a:srgbClr val="A71CB6"/>
                </a:solidFill>
                <a:latin typeface="Verdana"/>
                <a:ea typeface="Verdana"/>
                <a:cs typeface="Verdana"/>
                <a:sym typeface="Verdana"/>
              </a:rPr>
              <a:t>marble, steel</a:t>
            </a:r>
            <a:r>
              <a:rPr b="0" i="0" lang="en-US" sz="2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etc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□"/>
            </a:pPr>
            <a:r>
              <a:rPr b="0" i="0" lang="en-US" sz="2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All characteristics can’t be described with single way of representation of objects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□"/>
            </a:pPr>
            <a:r>
              <a:rPr b="0" i="0" lang="en-US" sz="2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Two broad categories to represent </a:t>
            </a:r>
            <a:r>
              <a:rPr b="1" i="0" lang="en-US" sz="2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Euclidean</a:t>
            </a:r>
            <a:r>
              <a:rPr b="0" i="0" lang="en-US" sz="2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(geometric) solid objects: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Boundary Representation (B-reps)🡪 object is assumed as set of surfaces that separate object from surroundings. E.g. surface polygons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Space-Partitioning Representations🡪 represented by set of non overlapping contiguous solids. E.g. Octree representation (with cubes)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□"/>
            </a:pPr>
            <a:r>
              <a:rPr b="1" i="0" lang="en-US" sz="2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Natural objects</a:t>
            </a:r>
            <a:r>
              <a:rPr b="0" i="0" lang="en-US" sz="2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(Non-Euclidean i.e. non-geometrical shape) 🡪 Represented by </a:t>
            </a:r>
            <a:r>
              <a:rPr b="1" i="0" lang="en-US" sz="2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Fractal Geometry</a:t>
            </a:r>
            <a:r>
              <a:rPr b="0" i="0" lang="en-US" sz="2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b="0" i="0" sz="2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699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8" name="Google Shape;68;p9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3-D Object Representation</a:t>
            </a:r>
            <a:endParaRPr/>
          </a:p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685800" y="1752600"/>
            <a:ext cx="6367462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□"/>
            </a:pPr>
            <a:r>
              <a:rPr b="0" i="0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Polygon Surfaces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■"/>
            </a:pPr>
            <a:r>
              <a:rPr b="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Approximate representation 3-D objects by set of surface polygons</a:t>
            </a:r>
            <a:endParaRPr/>
          </a:p>
          <a:p>
            <a:pPr indent="-395287" lvl="2" marL="130492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□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Advantage:- speeds up rendering; since all surfaces are represented with linear equations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■"/>
            </a:pPr>
            <a:r>
              <a:rPr b="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More accurate representation for polyhedron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■"/>
            </a:pPr>
            <a:r>
              <a:rPr b="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Curved surface approximation can be improved with increase in number of polygons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□"/>
            </a:pPr>
            <a:r>
              <a:rPr b="0" i="0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Polygon Tables:- To specify polygon surfaces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■"/>
            </a:pPr>
            <a:r>
              <a:rPr b="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Geometric Tables</a:t>
            </a:r>
            <a:endParaRPr/>
          </a:p>
          <a:p>
            <a:pPr indent="-395287" lvl="2" marL="130492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□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Consist of parameters that specify polygon vertices and spatial orientation of polygons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■"/>
            </a:pPr>
            <a:r>
              <a:rPr b="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Attribute Tables</a:t>
            </a:r>
            <a:endParaRPr/>
          </a:p>
          <a:p>
            <a:pPr indent="-395287" lvl="2" marL="1304925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□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Consist of parameters that specify transparency, surface texture, color etc.</a:t>
            </a:r>
            <a:endParaRPr/>
          </a:p>
        </p:txBody>
      </p:sp>
      <p:grpSp>
        <p:nvGrpSpPr>
          <p:cNvPr id="70" name="Google Shape;70;p9"/>
          <p:cNvGrpSpPr/>
          <p:nvPr/>
        </p:nvGrpSpPr>
        <p:grpSpPr>
          <a:xfrm>
            <a:off x="7384853" y="2209800"/>
            <a:ext cx="1613294" cy="2514600"/>
            <a:chOff x="4076" y="1584"/>
            <a:chExt cx="1016" cy="1584"/>
          </a:xfrm>
        </p:grpSpPr>
        <p:cxnSp>
          <p:nvCxnSpPr>
            <p:cNvPr id="71" name="Google Shape;71;p9"/>
            <p:cNvCxnSpPr/>
            <p:nvPr/>
          </p:nvCxnSpPr>
          <p:spPr>
            <a:xfrm>
              <a:off x="4080" y="1728"/>
              <a:ext cx="0" cy="1248"/>
            </a:xfrm>
            <a:prstGeom prst="straightConnector1">
              <a:avLst/>
            </a:prstGeom>
            <a:noFill/>
            <a:ln cap="flat" cmpd="sng" w="38100">
              <a:solidFill>
                <a:srgbClr val="720C9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2" name="Google Shape;72;p9"/>
            <p:cNvCxnSpPr/>
            <p:nvPr/>
          </p:nvCxnSpPr>
          <p:spPr>
            <a:xfrm>
              <a:off x="5080" y="1776"/>
              <a:ext cx="0" cy="1248"/>
            </a:xfrm>
            <a:prstGeom prst="straightConnector1">
              <a:avLst/>
            </a:prstGeom>
            <a:noFill/>
            <a:ln cap="flat" cmpd="sng" w="38100">
              <a:solidFill>
                <a:srgbClr val="720C9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3" name="Google Shape;73;p9"/>
            <p:cNvCxnSpPr/>
            <p:nvPr/>
          </p:nvCxnSpPr>
          <p:spPr>
            <a:xfrm>
              <a:off x="4472" y="1912"/>
              <a:ext cx="0" cy="1248"/>
            </a:xfrm>
            <a:prstGeom prst="straightConnector1">
              <a:avLst/>
            </a:prstGeom>
            <a:noFill/>
            <a:ln cap="flat" cmpd="sng" w="38100">
              <a:solidFill>
                <a:srgbClr val="720C9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4" name="Google Shape;74;p9"/>
            <p:cNvCxnSpPr/>
            <p:nvPr/>
          </p:nvCxnSpPr>
          <p:spPr>
            <a:xfrm>
              <a:off x="4624" y="1920"/>
              <a:ext cx="0" cy="1248"/>
            </a:xfrm>
            <a:prstGeom prst="straightConnector1">
              <a:avLst/>
            </a:prstGeom>
            <a:noFill/>
            <a:ln cap="flat" cmpd="sng" w="38100">
              <a:solidFill>
                <a:srgbClr val="720C9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5" name="Google Shape;75;p9"/>
            <p:cNvCxnSpPr/>
            <p:nvPr/>
          </p:nvCxnSpPr>
          <p:spPr>
            <a:xfrm>
              <a:off x="4944" y="1872"/>
              <a:ext cx="0" cy="1248"/>
            </a:xfrm>
            <a:prstGeom prst="straightConnector1">
              <a:avLst/>
            </a:prstGeom>
            <a:noFill/>
            <a:ln cap="flat" cmpd="sng" w="38100">
              <a:solidFill>
                <a:srgbClr val="720C9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6" name="Google Shape;76;p9"/>
            <p:cNvCxnSpPr/>
            <p:nvPr/>
          </p:nvCxnSpPr>
          <p:spPr>
            <a:xfrm>
              <a:off x="4784" y="1904"/>
              <a:ext cx="0" cy="1248"/>
            </a:xfrm>
            <a:prstGeom prst="straightConnector1">
              <a:avLst/>
            </a:prstGeom>
            <a:noFill/>
            <a:ln cap="flat" cmpd="sng" w="38100">
              <a:solidFill>
                <a:srgbClr val="720C9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7" name="Google Shape;77;p9"/>
            <p:cNvCxnSpPr/>
            <p:nvPr/>
          </p:nvCxnSpPr>
          <p:spPr>
            <a:xfrm>
              <a:off x="4192" y="1864"/>
              <a:ext cx="0" cy="1248"/>
            </a:xfrm>
            <a:prstGeom prst="straightConnector1">
              <a:avLst/>
            </a:prstGeom>
            <a:noFill/>
            <a:ln cap="flat" cmpd="sng" w="38100">
              <a:solidFill>
                <a:srgbClr val="720C9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8" name="Google Shape;78;p9"/>
            <p:cNvCxnSpPr/>
            <p:nvPr/>
          </p:nvCxnSpPr>
          <p:spPr>
            <a:xfrm>
              <a:off x="4320" y="1904"/>
              <a:ext cx="0" cy="1248"/>
            </a:xfrm>
            <a:prstGeom prst="straightConnector1">
              <a:avLst/>
            </a:prstGeom>
            <a:noFill/>
            <a:ln cap="flat" cmpd="sng" w="38100">
              <a:solidFill>
                <a:srgbClr val="720C9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79" name="Google Shape;79;p9"/>
            <p:cNvGrpSpPr/>
            <p:nvPr/>
          </p:nvGrpSpPr>
          <p:grpSpPr>
            <a:xfrm>
              <a:off x="4080" y="2976"/>
              <a:ext cx="1008" cy="192"/>
              <a:chOff x="4080" y="2976"/>
              <a:chExt cx="1008" cy="192"/>
            </a:xfrm>
          </p:grpSpPr>
          <p:cxnSp>
            <p:nvCxnSpPr>
              <p:cNvPr id="80" name="Google Shape;80;p9"/>
              <p:cNvCxnSpPr/>
              <p:nvPr/>
            </p:nvCxnSpPr>
            <p:spPr>
              <a:xfrm>
                <a:off x="4080" y="2976"/>
                <a:ext cx="112" cy="128"/>
              </a:xfrm>
              <a:prstGeom prst="straightConnector1">
                <a:avLst/>
              </a:prstGeom>
              <a:noFill/>
              <a:ln cap="flat" cmpd="sng" w="38100">
                <a:solidFill>
                  <a:srgbClr val="720C9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1" name="Google Shape;81;p9"/>
              <p:cNvCxnSpPr/>
              <p:nvPr/>
            </p:nvCxnSpPr>
            <p:spPr>
              <a:xfrm>
                <a:off x="4192" y="3104"/>
                <a:ext cx="144" cy="48"/>
              </a:xfrm>
              <a:prstGeom prst="straightConnector1">
                <a:avLst/>
              </a:prstGeom>
              <a:noFill/>
              <a:ln cap="flat" cmpd="sng" w="38100">
                <a:solidFill>
                  <a:srgbClr val="720C9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2" name="Google Shape;82;p9"/>
              <p:cNvCxnSpPr/>
              <p:nvPr/>
            </p:nvCxnSpPr>
            <p:spPr>
              <a:xfrm>
                <a:off x="4320" y="3144"/>
                <a:ext cx="152" cy="24"/>
              </a:xfrm>
              <a:prstGeom prst="straightConnector1">
                <a:avLst/>
              </a:prstGeom>
              <a:noFill/>
              <a:ln cap="flat" cmpd="sng" w="38100">
                <a:solidFill>
                  <a:srgbClr val="720C9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3" name="Google Shape;83;p9"/>
              <p:cNvCxnSpPr/>
              <p:nvPr/>
            </p:nvCxnSpPr>
            <p:spPr>
              <a:xfrm>
                <a:off x="4464" y="3168"/>
                <a:ext cx="160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720C9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4" name="Google Shape;84;p9"/>
              <p:cNvCxnSpPr/>
              <p:nvPr/>
            </p:nvCxnSpPr>
            <p:spPr>
              <a:xfrm flipH="1">
                <a:off x="4992" y="3024"/>
                <a:ext cx="96" cy="96"/>
              </a:xfrm>
              <a:prstGeom prst="straightConnector1">
                <a:avLst/>
              </a:prstGeom>
              <a:noFill/>
              <a:ln cap="flat" cmpd="sng" w="38100">
                <a:solidFill>
                  <a:srgbClr val="720C9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5" name="Google Shape;85;p9"/>
              <p:cNvCxnSpPr/>
              <p:nvPr/>
            </p:nvCxnSpPr>
            <p:spPr>
              <a:xfrm flipH="1">
                <a:off x="4870" y="3120"/>
                <a:ext cx="122" cy="36"/>
              </a:xfrm>
              <a:prstGeom prst="straightConnector1">
                <a:avLst/>
              </a:prstGeom>
              <a:noFill/>
              <a:ln cap="flat" cmpd="sng" w="38100">
                <a:solidFill>
                  <a:srgbClr val="720C9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6" name="Google Shape;86;p9"/>
              <p:cNvCxnSpPr/>
              <p:nvPr/>
            </p:nvCxnSpPr>
            <p:spPr>
              <a:xfrm flipH="1">
                <a:off x="4754" y="3150"/>
                <a:ext cx="129" cy="18"/>
              </a:xfrm>
              <a:prstGeom prst="straightConnector1">
                <a:avLst/>
              </a:prstGeom>
              <a:noFill/>
              <a:ln cap="flat" cmpd="sng" w="38100">
                <a:solidFill>
                  <a:srgbClr val="720C9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7" name="Google Shape;87;p9"/>
              <p:cNvCxnSpPr/>
              <p:nvPr/>
            </p:nvCxnSpPr>
            <p:spPr>
              <a:xfrm rot="10800000">
                <a:off x="4624" y="3168"/>
                <a:ext cx="136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720C9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88" name="Google Shape;88;p9"/>
            <p:cNvGrpSpPr/>
            <p:nvPr/>
          </p:nvGrpSpPr>
          <p:grpSpPr>
            <a:xfrm rot="-180000">
              <a:off x="4080" y="1727"/>
              <a:ext cx="1008" cy="184"/>
              <a:chOff x="4080" y="2976"/>
              <a:chExt cx="1008" cy="192"/>
            </a:xfrm>
          </p:grpSpPr>
          <p:cxnSp>
            <p:nvCxnSpPr>
              <p:cNvPr id="89" name="Google Shape;89;p9"/>
              <p:cNvCxnSpPr/>
              <p:nvPr/>
            </p:nvCxnSpPr>
            <p:spPr>
              <a:xfrm>
                <a:off x="4080" y="2976"/>
                <a:ext cx="112" cy="128"/>
              </a:xfrm>
              <a:prstGeom prst="straightConnector1">
                <a:avLst/>
              </a:prstGeom>
              <a:noFill/>
              <a:ln cap="flat" cmpd="sng" w="38100">
                <a:solidFill>
                  <a:srgbClr val="720C9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90" name="Google Shape;90;p9"/>
              <p:cNvCxnSpPr/>
              <p:nvPr/>
            </p:nvCxnSpPr>
            <p:spPr>
              <a:xfrm>
                <a:off x="4192" y="3104"/>
                <a:ext cx="144" cy="48"/>
              </a:xfrm>
              <a:prstGeom prst="straightConnector1">
                <a:avLst/>
              </a:prstGeom>
              <a:noFill/>
              <a:ln cap="flat" cmpd="sng" w="38100">
                <a:solidFill>
                  <a:srgbClr val="720C9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91" name="Google Shape;91;p9"/>
              <p:cNvCxnSpPr/>
              <p:nvPr/>
            </p:nvCxnSpPr>
            <p:spPr>
              <a:xfrm>
                <a:off x="4320" y="3144"/>
                <a:ext cx="152" cy="24"/>
              </a:xfrm>
              <a:prstGeom prst="straightConnector1">
                <a:avLst/>
              </a:prstGeom>
              <a:noFill/>
              <a:ln cap="flat" cmpd="sng" w="38100">
                <a:solidFill>
                  <a:srgbClr val="720C9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92" name="Google Shape;92;p9"/>
              <p:cNvCxnSpPr/>
              <p:nvPr/>
            </p:nvCxnSpPr>
            <p:spPr>
              <a:xfrm>
                <a:off x="4464" y="3168"/>
                <a:ext cx="160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720C9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93" name="Google Shape;93;p9"/>
              <p:cNvCxnSpPr/>
              <p:nvPr/>
            </p:nvCxnSpPr>
            <p:spPr>
              <a:xfrm flipH="1">
                <a:off x="4992" y="3024"/>
                <a:ext cx="96" cy="96"/>
              </a:xfrm>
              <a:prstGeom prst="straightConnector1">
                <a:avLst/>
              </a:prstGeom>
              <a:noFill/>
              <a:ln cap="flat" cmpd="sng" w="38100">
                <a:solidFill>
                  <a:srgbClr val="720C9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94" name="Google Shape;94;p9"/>
              <p:cNvCxnSpPr/>
              <p:nvPr/>
            </p:nvCxnSpPr>
            <p:spPr>
              <a:xfrm flipH="1">
                <a:off x="4870" y="3120"/>
                <a:ext cx="122" cy="36"/>
              </a:xfrm>
              <a:prstGeom prst="straightConnector1">
                <a:avLst/>
              </a:prstGeom>
              <a:noFill/>
              <a:ln cap="flat" cmpd="sng" w="38100">
                <a:solidFill>
                  <a:srgbClr val="720C9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95" name="Google Shape;95;p9"/>
              <p:cNvCxnSpPr/>
              <p:nvPr/>
            </p:nvCxnSpPr>
            <p:spPr>
              <a:xfrm flipH="1">
                <a:off x="4754" y="3150"/>
                <a:ext cx="129" cy="18"/>
              </a:xfrm>
              <a:prstGeom prst="straightConnector1">
                <a:avLst/>
              </a:prstGeom>
              <a:noFill/>
              <a:ln cap="flat" cmpd="sng" w="38100">
                <a:solidFill>
                  <a:srgbClr val="720C9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96" name="Google Shape;96;p9"/>
              <p:cNvCxnSpPr/>
              <p:nvPr/>
            </p:nvCxnSpPr>
            <p:spPr>
              <a:xfrm rot="10800000">
                <a:off x="4624" y="3168"/>
                <a:ext cx="136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720C9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97" name="Google Shape;97;p9"/>
            <p:cNvGrpSpPr/>
            <p:nvPr/>
          </p:nvGrpSpPr>
          <p:grpSpPr>
            <a:xfrm rot="10800000">
              <a:off x="4080" y="1584"/>
              <a:ext cx="1008" cy="184"/>
              <a:chOff x="4080" y="2976"/>
              <a:chExt cx="1008" cy="192"/>
            </a:xfrm>
          </p:grpSpPr>
          <p:cxnSp>
            <p:nvCxnSpPr>
              <p:cNvPr id="98" name="Google Shape;98;p9"/>
              <p:cNvCxnSpPr/>
              <p:nvPr/>
            </p:nvCxnSpPr>
            <p:spPr>
              <a:xfrm>
                <a:off x="4080" y="2976"/>
                <a:ext cx="112" cy="128"/>
              </a:xfrm>
              <a:prstGeom prst="straightConnector1">
                <a:avLst/>
              </a:prstGeom>
              <a:noFill/>
              <a:ln cap="flat" cmpd="sng" w="38100">
                <a:solidFill>
                  <a:srgbClr val="720C9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99" name="Google Shape;99;p9"/>
              <p:cNvCxnSpPr/>
              <p:nvPr/>
            </p:nvCxnSpPr>
            <p:spPr>
              <a:xfrm>
                <a:off x="4192" y="3104"/>
                <a:ext cx="144" cy="48"/>
              </a:xfrm>
              <a:prstGeom prst="straightConnector1">
                <a:avLst/>
              </a:prstGeom>
              <a:noFill/>
              <a:ln cap="flat" cmpd="sng" w="38100">
                <a:solidFill>
                  <a:srgbClr val="720C9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00" name="Google Shape;100;p9"/>
              <p:cNvCxnSpPr/>
              <p:nvPr/>
            </p:nvCxnSpPr>
            <p:spPr>
              <a:xfrm>
                <a:off x="4320" y="3144"/>
                <a:ext cx="152" cy="24"/>
              </a:xfrm>
              <a:prstGeom prst="straightConnector1">
                <a:avLst/>
              </a:prstGeom>
              <a:noFill/>
              <a:ln cap="flat" cmpd="sng" w="38100">
                <a:solidFill>
                  <a:srgbClr val="720C9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01" name="Google Shape;101;p9"/>
              <p:cNvCxnSpPr/>
              <p:nvPr/>
            </p:nvCxnSpPr>
            <p:spPr>
              <a:xfrm>
                <a:off x="4464" y="3168"/>
                <a:ext cx="160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720C9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02" name="Google Shape;102;p9"/>
              <p:cNvCxnSpPr/>
              <p:nvPr/>
            </p:nvCxnSpPr>
            <p:spPr>
              <a:xfrm flipH="1">
                <a:off x="4992" y="3024"/>
                <a:ext cx="96" cy="96"/>
              </a:xfrm>
              <a:prstGeom prst="straightConnector1">
                <a:avLst/>
              </a:prstGeom>
              <a:noFill/>
              <a:ln cap="flat" cmpd="sng" w="38100">
                <a:solidFill>
                  <a:srgbClr val="720C9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03" name="Google Shape;103;p9"/>
              <p:cNvCxnSpPr/>
              <p:nvPr/>
            </p:nvCxnSpPr>
            <p:spPr>
              <a:xfrm flipH="1">
                <a:off x="4870" y="3120"/>
                <a:ext cx="122" cy="36"/>
              </a:xfrm>
              <a:prstGeom prst="straightConnector1">
                <a:avLst/>
              </a:prstGeom>
              <a:noFill/>
              <a:ln cap="flat" cmpd="sng" w="38100">
                <a:solidFill>
                  <a:srgbClr val="720C9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04" name="Google Shape;104;p9"/>
              <p:cNvCxnSpPr/>
              <p:nvPr/>
            </p:nvCxnSpPr>
            <p:spPr>
              <a:xfrm flipH="1">
                <a:off x="4754" y="3150"/>
                <a:ext cx="129" cy="18"/>
              </a:xfrm>
              <a:prstGeom prst="straightConnector1">
                <a:avLst/>
              </a:prstGeom>
              <a:noFill/>
              <a:ln cap="flat" cmpd="sng" w="38100">
                <a:solidFill>
                  <a:srgbClr val="720C9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05" name="Google Shape;105;p9"/>
              <p:cNvCxnSpPr/>
              <p:nvPr/>
            </p:nvCxnSpPr>
            <p:spPr>
              <a:xfrm rot="10800000">
                <a:off x="4624" y="3168"/>
                <a:ext cx="136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720C9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sp>
        <p:nvSpPr>
          <p:cNvPr id="106" name="Google Shape;106;p9"/>
          <p:cNvSpPr txBox="1"/>
          <p:nvPr/>
        </p:nvSpPr>
        <p:spPr>
          <a:xfrm>
            <a:off x="7299325" y="4724400"/>
            <a:ext cx="1768475" cy="73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Polygon Surface Approximation of Cylinder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112" name="Google Shape;112;p10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3" name="Google Shape;113;p10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3-D Object Representation</a:t>
            </a:r>
            <a:endParaRPr/>
          </a:p>
        </p:txBody>
      </p:sp>
      <p:sp>
        <p:nvSpPr>
          <p:cNvPr id="114" name="Google Shape;114;p10"/>
          <p:cNvSpPr txBox="1"/>
          <p:nvPr>
            <p:ph idx="1" type="body"/>
          </p:nvPr>
        </p:nvSpPr>
        <p:spPr>
          <a:xfrm>
            <a:off x="566737" y="1752600"/>
            <a:ext cx="4538662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□"/>
            </a:pP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Geometric Tables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Specified by three lists (each successive tables consists of pointers back to previous table</a:t>
            </a:r>
            <a:endParaRPr/>
          </a:p>
          <a:p>
            <a:pPr indent="-395287" lvl="2" marL="130492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□"/>
            </a:pP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Vertex Table</a:t>
            </a:r>
            <a:endParaRPr/>
          </a:p>
          <a:p>
            <a:pPr indent="-395287" lvl="2" marL="130492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□"/>
            </a:pP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Edge Table</a:t>
            </a:r>
            <a:endParaRPr/>
          </a:p>
          <a:p>
            <a:pPr indent="-395287" lvl="2" marL="130492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□"/>
            </a:pP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Polygon Surface Table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Only Edge Tables or (Vertex table + Polygon Table) is sufficient ?</a:t>
            </a:r>
            <a:endParaRPr/>
          </a:p>
          <a:p>
            <a:pPr indent="-395287" lvl="2" marL="130492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□"/>
            </a:pP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Yes but redundancy (repeated) in drawing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Alternate representation:- we add extra information for quick identification of redundancy. E.g. as in figure (Alternate Representation), pointers to polygon table are added to edge table so as to notice common edges quickly.</a:t>
            </a:r>
            <a:endParaRPr/>
          </a:p>
        </p:txBody>
      </p:sp>
      <p:pic>
        <p:nvPicPr>
          <p:cNvPr id="115" name="Google Shape;11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0" y="1600200"/>
            <a:ext cx="2160587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9200" y="1524000"/>
            <a:ext cx="17399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67300" y="3429000"/>
            <a:ext cx="17018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05400" y="5791200"/>
            <a:ext cx="1676400" cy="985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15200" y="4343400"/>
            <a:ext cx="1447800" cy="1265237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0"/>
          <p:cNvSpPr txBox="1"/>
          <p:nvPr/>
        </p:nvSpPr>
        <p:spPr>
          <a:xfrm>
            <a:off x="7162800" y="5715000"/>
            <a:ext cx="1785937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Alternate Representation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126" name="Google Shape;126;p11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7" name="Google Shape;127;p11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3-D Object Representation</a:t>
            </a:r>
            <a:endParaRPr/>
          </a:p>
        </p:txBody>
      </p:sp>
      <p:sp>
        <p:nvSpPr>
          <p:cNvPr id="128" name="Google Shape;128;p11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□"/>
            </a:pP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Spatial Orientation of Surface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Orientation of surface normal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■"/>
            </a:pP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How to find surface normal if surface vertices (x</a:t>
            </a:r>
            <a:r>
              <a:rPr b="0" baseline="-2500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,y</a:t>
            </a:r>
            <a:r>
              <a:rPr b="0" baseline="-2500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,z</a:t>
            </a:r>
            <a:r>
              <a:rPr b="0" baseline="-2500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 (x</a:t>
            </a:r>
            <a:r>
              <a:rPr b="0" baseline="-2500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,y</a:t>
            </a:r>
            <a:r>
              <a:rPr b="0" baseline="-2500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,z</a:t>
            </a:r>
            <a:r>
              <a:rPr b="0" baseline="-2500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and (x</a:t>
            </a:r>
            <a:r>
              <a:rPr b="0" baseline="-2500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,y</a:t>
            </a:r>
            <a:r>
              <a:rPr b="0" baseline="-2500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,z</a:t>
            </a:r>
            <a:r>
              <a:rPr b="0" baseline="-2500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are given ?</a:t>
            </a:r>
            <a:endParaRPr/>
          </a:p>
          <a:p>
            <a:pPr indent="-395287" lvl="2" marL="130492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□"/>
            </a:pP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Plane equation:</a:t>
            </a:r>
            <a:endParaRPr/>
          </a:p>
          <a:p>
            <a:pPr indent="-306387" lvl="2" marL="130492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95287" lvl="2" marL="130492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□"/>
            </a:pP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Put the vertex coordinates to get</a:t>
            </a:r>
            <a:endParaRPr/>
          </a:p>
          <a:p>
            <a:pPr indent="-306387" lvl="2" marL="130492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6387" lvl="2" marL="130492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6387" lvl="2" marL="130492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6387" lvl="2" marL="130492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6387" lvl="2" marL="130492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6387" lvl="2" marL="130492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6387" lvl="2" marL="130492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6387" lvl="2" marL="130492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6387" lvl="2" marL="130492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95287" lvl="2" marL="1304925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□"/>
            </a:pP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One of the surface normals is: </a:t>
            </a:r>
            <a:r>
              <a:rPr b="1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(A,B,C)</a:t>
            </a:r>
            <a:endParaRPr/>
          </a:p>
          <a:p>
            <a:pPr indent="-387348" lvl="3" marL="1693861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(Note: Remember plane equation of form lx + my +nz = p </a:t>
            </a:r>
            <a:endParaRPr/>
          </a:p>
          <a:p>
            <a:pPr indent="-387348" lvl="3" marL="1693861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i.e. </a:t>
            </a:r>
            <a:r>
              <a:rPr b="1" i="0" lang="en-US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rPr b="0" i="0" lang="en-US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(l,m,n) )</a:t>
            </a:r>
            <a:endParaRPr/>
          </a:p>
          <a:p>
            <a:pPr indent="-393700" lvl="0" marL="469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9" name="Google Shape;12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5200" y="2590800"/>
            <a:ext cx="2219325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3600" y="3338512"/>
            <a:ext cx="3352800" cy="18430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1" name="Google Shape;131;p11"/>
          <p:cNvGrpSpPr/>
          <p:nvPr/>
        </p:nvGrpSpPr>
        <p:grpSpPr>
          <a:xfrm>
            <a:off x="6096000" y="2901950"/>
            <a:ext cx="2987675" cy="2341562"/>
            <a:chOff x="3840" y="1828"/>
            <a:chExt cx="1882" cy="1475"/>
          </a:xfrm>
        </p:grpSpPr>
        <p:cxnSp>
          <p:nvCxnSpPr>
            <p:cNvPr id="132" name="Google Shape;132;p11"/>
            <p:cNvCxnSpPr/>
            <p:nvPr/>
          </p:nvCxnSpPr>
          <p:spPr>
            <a:xfrm>
              <a:off x="4128" y="2160"/>
              <a:ext cx="0" cy="67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3" name="Google Shape;133;p11"/>
            <p:cNvCxnSpPr/>
            <p:nvPr/>
          </p:nvCxnSpPr>
          <p:spPr>
            <a:xfrm>
              <a:off x="4128" y="2832"/>
              <a:ext cx="91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4" name="Google Shape;134;p11"/>
            <p:cNvCxnSpPr/>
            <p:nvPr/>
          </p:nvCxnSpPr>
          <p:spPr>
            <a:xfrm flipH="1">
              <a:off x="3888" y="2832"/>
              <a:ext cx="24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35" name="Google Shape;135;p11"/>
            <p:cNvSpPr/>
            <p:nvPr/>
          </p:nvSpPr>
          <p:spPr>
            <a:xfrm rot="2700000">
              <a:off x="4416" y="2016"/>
              <a:ext cx="583" cy="696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6" name="Google Shape;136;p11"/>
            <p:cNvCxnSpPr/>
            <p:nvPr/>
          </p:nvCxnSpPr>
          <p:spPr>
            <a:xfrm flipH="1" rot="10800000">
              <a:off x="4656" y="1920"/>
              <a:ext cx="240" cy="43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37" name="Google Shape;137;p11"/>
            <p:cNvSpPr txBox="1"/>
            <p:nvPr/>
          </p:nvSpPr>
          <p:spPr>
            <a:xfrm>
              <a:off x="4886" y="1828"/>
              <a:ext cx="83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Verdana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N</a:t>
              </a:r>
              <a:r>
                <a:rPr b="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  = (A,B,C)</a:t>
              </a:r>
              <a:endParaRPr/>
            </a:p>
          </p:txBody>
        </p:sp>
        <p:sp>
          <p:nvSpPr>
            <p:cNvPr id="138" name="Google Shape;138;p11"/>
            <p:cNvSpPr txBox="1"/>
            <p:nvPr/>
          </p:nvSpPr>
          <p:spPr>
            <a:xfrm>
              <a:off x="5040" y="2736"/>
              <a:ext cx="20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x</a:t>
              </a:r>
              <a:endParaRPr/>
            </a:p>
          </p:txBody>
        </p:sp>
        <p:sp>
          <p:nvSpPr>
            <p:cNvPr id="139" name="Google Shape;139;p11"/>
            <p:cNvSpPr txBox="1"/>
            <p:nvPr/>
          </p:nvSpPr>
          <p:spPr>
            <a:xfrm>
              <a:off x="3840" y="3072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z</a:t>
              </a:r>
              <a:endParaRPr/>
            </a:p>
          </p:txBody>
        </p:sp>
        <p:sp>
          <p:nvSpPr>
            <p:cNvPr id="140" name="Google Shape;140;p11"/>
            <p:cNvSpPr txBox="1"/>
            <p:nvPr/>
          </p:nvSpPr>
          <p:spPr>
            <a:xfrm>
              <a:off x="3936" y="2064"/>
              <a:ext cx="20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y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146" name="Google Shape;146;p12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7" name="Google Shape;147;p12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3-D Object Representation</a:t>
            </a:r>
            <a:endParaRPr/>
          </a:p>
        </p:txBody>
      </p:sp>
      <p:sp>
        <p:nvSpPr>
          <p:cNvPr id="148" name="Google Shape;148;p12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Two sides of a surface</a:t>
            </a:r>
            <a:endParaRPr b="0" i="0" sz="3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36562" lvl="1" marL="908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right handed cartesian system (i.e if vertices are taken in C-Clockwise order to evaluate A,B,C and D then)</a:t>
            </a:r>
            <a:endParaRPr/>
          </a:p>
        </p:txBody>
      </p:sp>
      <p:pic>
        <p:nvPicPr>
          <p:cNvPr id="149" name="Google Shape;14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3962400"/>
            <a:ext cx="5486400" cy="644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" name="Google Shape;150;p12"/>
          <p:cNvGrpSpPr/>
          <p:nvPr/>
        </p:nvGrpSpPr>
        <p:grpSpPr>
          <a:xfrm>
            <a:off x="6097587" y="3048000"/>
            <a:ext cx="3046412" cy="3109912"/>
            <a:chOff x="3841" y="1248"/>
            <a:chExt cx="1919" cy="1959"/>
          </a:xfrm>
        </p:grpSpPr>
        <p:grpSp>
          <p:nvGrpSpPr>
            <p:cNvPr id="151" name="Google Shape;151;p12"/>
            <p:cNvGrpSpPr/>
            <p:nvPr/>
          </p:nvGrpSpPr>
          <p:grpSpPr>
            <a:xfrm>
              <a:off x="3841" y="1248"/>
              <a:ext cx="1919" cy="1959"/>
              <a:chOff x="3648" y="1008"/>
              <a:chExt cx="1919" cy="1959"/>
            </a:xfrm>
          </p:grpSpPr>
          <p:grpSp>
            <p:nvGrpSpPr>
              <p:cNvPr id="152" name="Google Shape;152;p12"/>
              <p:cNvGrpSpPr/>
              <p:nvPr/>
            </p:nvGrpSpPr>
            <p:grpSpPr>
              <a:xfrm>
                <a:off x="3696" y="1104"/>
                <a:ext cx="1680" cy="1680"/>
                <a:chOff x="3696" y="1104"/>
                <a:chExt cx="1680" cy="1680"/>
              </a:xfrm>
            </p:grpSpPr>
            <p:sp>
              <p:nvSpPr>
                <p:cNvPr id="153" name="Google Shape;153;p12"/>
                <p:cNvSpPr/>
                <p:nvPr/>
              </p:nvSpPr>
              <p:spPr>
                <a:xfrm>
                  <a:off x="3936" y="1440"/>
                  <a:ext cx="1152" cy="1104"/>
                </a:xfrm>
                <a:prstGeom prst="cube">
                  <a:avLst>
                    <a:gd fmla="val 7748" name="adj"/>
                  </a:avLst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54" name="Google Shape;154;p12"/>
                <p:cNvCxnSpPr/>
                <p:nvPr/>
              </p:nvCxnSpPr>
              <p:spPr>
                <a:xfrm>
                  <a:off x="4336" y="1440"/>
                  <a:ext cx="0" cy="72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55" name="Google Shape;155;p12"/>
                <p:cNvCxnSpPr/>
                <p:nvPr/>
              </p:nvCxnSpPr>
              <p:spPr>
                <a:xfrm rot="10800000">
                  <a:off x="4320" y="2144"/>
                  <a:ext cx="760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56" name="Google Shape;156;p12"/>
                <p:cNvCxnSpPr/>
                <p:nvPr/>
              </p:nvCxnSpPr>
              <p:spPr>
                <a:xfrm flipH="1">
                  <a:off x="3936" y="2160"/>
                  <a:ext cx="384" cy="384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57" name="Google Shape;157;p12"/>
                <p:cNvCxnSpPr/>
                <p:nvPr/>
              </p:nvCxnSpPr>
              <p:spPr>
                <a:xfrm>
                  <a:off x="5088" y="2144"/>
                  <a:ext cx="288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58" name="Google Shape;158;p12"/>
                <p:cNvCxnSpPr/>
                <p:nvPr/>
              </p:nvCxnSpPr>
              <p:spPr>
                <a:xfrm rot="10800000">
                  <a:off x="4336" y="1104"/>
                  <a:ext cx="0" cy="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59" name="Google Shape;159;p12"/>
                <p:cNvCxnSpPr/>
                <p:nvPr/>
              </p:nvCxnSpPr>
              <p:spPr>
                <a:xfrm flipH="1" rot="10800000">
                  <a:off x="3696" y="2544"/>
                  <a:ext cx="240" cy="24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60" name="Google Shape;160;p12"/>
              <p:cNvSpPr txBox="1"/>
              <p:nvPr/>
            </p:nvSpPr>
            <p:spPr>
              <a:xfrm>
                <a:off x="5366" y="2036"/>
                <a:ext cx="201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Verdana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x</a:t>
                </a:r>
                <a:endParaRPr/>
              </a:p>
            </p:txBody>
          </p:sp>
          <p:sp>
            <p:nvSpPr>
              <p:cNvPr id="161" name="Google Shape;161;p12"/>
              <p:cNvSpPr txBox="1"/>
              <p:nvPr/>
            </p:nvSpPr>
            <p:spPr>
              <a:xfrm>
                <a:off x="4320" y="1008"/>
                <a:ext cx="201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Verdana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y</a:t>
                </a:r>
                <a:endParaRPr/>
              </a:p>
            </p:txBody>
          </p:sp>
          <p:sp>
            <p:nvSpPr>
              <p:cNvPr id="162" name="Google Shape;162;p12"/>
              <p:cNvSpPr txBox="1"/>
              <p:nvPr/>
            </p:nvSpPr>
            <p:spPr>
              <a:xfrm>
                <a:off x="3648" y="2736"/>
                <a:ext cx="19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Verdana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z</a:t>
                </a:r>
                <a:endParaRPr/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2700000">
                <a:off x="4352" y="1728"/>
                <a:ext cx="1065" cy="528"/>
              </a:xfrm>
              <a:prstGeom prst="parallelogram">
                <a:avLst>
                  <a:gd fmla="val 10188" name="adj"/>
                </a:avLst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64" name="Google Shape;164;p12"/>
            <p:cNvCxnSpPr/>
            <p:nvPr/>
          </p:nvCxnSpPr>
          <p:spPr>
            <a:xfrm>
              <a:off x="4704" y="2208"/>
              <a:ext cx="0" cy="48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5" name="Google Shape;165;p12"/>
            <p:cNvCxnSpPr/>
            <p:nvPr/>
          </p:nvCxnSpPr>
          <p:spPr>
            <a:xfrm>
              <a:off x="5232" y="2208"/>
              <a:ext cx="0" cy="48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171" name="Google Shape;171;p13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2" name="Google Shape;172;p13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3-D Object Representation</a:t>
            </a:r>
            <a:endParaRPr/>
          </a:p>
        </p:txBody>
      </p:sp>
      <p:sp>
        <p:nvSpPr>
          <p:cNvPr id="173" name="Google Shape;173;p13"/>
          <p:cNvSpPr txBox="1"/>
          <p:nvPr>
            <p:ph idx="1" type="body"/>
          </p:nvPr>
        </p:nvSpPr>
        <p:spPr>
          <a:xfrm>
            <a:off x="566737" y="1752600"/>
            <a:ext cx="5910262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Polygon Meshes:- object represented as:</a:t>
            </a:r>
            <a:endParaRPr/>
          </a:p>
          <a:p>
            <a:pPr indent="-436562" lvl="1" marL="90805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Triangle Strip</a:t>
            </a:r>
            <a:endParaRPr/>
          </a:p>
          <a:p>
            <a:pPr indent="-395287" lvl="2" marL="1304925" marR="0" rtl="0" algn="l">
              <a:lnSpc>
                <a:spcPct val="90000"/>
              </a:lnSpc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Noto Sans Symbols"/>
              <a:buChar char="□"/>
            </a:pPr>
            <a:r>
              <a:rPr b="0" i="0" lang="en-US" sz="2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Given n vertices co-ordinates, n-2 trangles are tiled to produce strip</a:t>
            </a:r>
            <a:endParaRPr/>
          </a:p>
          <a:p>
            <a:pPr indent="-436562" lvl="1" marL="90805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Quadrilateral Mesh</a:t>
            </a:r>
            <a:endParaRPr/>
          </a:p>
          <a:p>
            <a:pPr indent="-395287" lvl="2" marL="1304925" marR="0" rtl="0" algn="l">
              <a:lnSpc>
                <a:spcPct val="90000"/>
              </a:lnSpc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Noto Sans Symbols"/>
              <a:buChar char="□"/>
            </a:pPr>
            <a:r>
              <a:rPr b="0" i="0" lang="en-US" sz="2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Given n by m array of vertices co-ordinates, (n-1) by (m-1) quadrilaterals produce mesh</a:t>
            </a:r>
            <a:endParaRPr/>
          </a:p>
        </p:txBody>
      </p:sp>
      <p:grpSp>
        <p:nvGrpSpPr>
          <p:cNvPr id="174" name="Google Shape;174;p13"/>
          <p:cNvGrpSpPr/>
          <p:nvPr/>
        </p:nvGrpSpPr>
        <p:grpSpPr>
          <a:xfrm>
            <a:off x="6477000" y="2616200"/>
            <a:ext cx="2419350" cy="1293812"/>
            <a:chOff x="4080" y="1632"/>
            <a:chExt cx="1524" cy="815"/>
          </a:xfrm>
        </p:grpSpPr>
        <p:pic>
          <p:nvPicPr>
            <p:cNvPr id="175" name="Google Shape;175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080" y="1632"/>
              <a:ext cx="1524" cy="81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6" name="Google Shape;176;p13"/>
            <p:cNvGrpSpPr/>
            <p:nvPr/>
          </p:nvGrpSpPr>
          <p:grpSpPr>
            <a:xfrm>
              <a:off x="4112" y="1672"/>
              <a:ext cx="1456" cy="736"/>
              <a:chOff x="4112" y="1672"/>
              <a:chExt cx="1456" cy="736"/>
            </a:xfrm>
          </p:grpSpPr>
          <p:cxnSp>
            <p:nvCxnSpPr>
              <p:cNvPr id="177" name="Google Shape;177;p13"/>
              <p:cNvCxnSpPr/>
              <p:nvPr/>
            </p:nvCxnSpPr>
            <p:spPr>
              <a:xfrm flipH="1">
                <a:off x="4112" y="1824"/>
                <a:ext cx="200" cy="352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78" name="Google Shape;178;p13"/>
              <p:cNvCxnSpPr/>
              <p:nvPr/>
            </p:nvCxnSpPr>
            <p:spPr>
              <a:xfrm flipH="1">
                <a:off x="4272" y="1824"/>
                <a:ext cx="32" cy="56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79" name="Google Shape;179;p13"/>
              <p:cNvCxnSpPr/>
              <p:nvPr/>
            </p:nvCxnSpPr>
            <p:spPr>
              <a:xfrm>
                <a:off x="4304" y="1840"/>
                <a:ext cx="192" cy="448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80" name="Google Shape;180;p13"/>
              <p:cNvCxnSpPr/>
              <p:nvPr/>
            </p:nvCxnSpPr>
            <p:spPr>
              <a:xfrm flipH="1" rot="10800000">
                <a:off x="4264" y="2288"/>
                <a:ext cx="240" cy="104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81" name="Google Shape;181;p13"/>
              <p:cNvCxnSpPr/>
              <p:nvPr/>
            </p:nvCxnSpPr>
            <p:spPr>
              <a:xfrm flipH="1" rot="10800000">
                <a:off x="4488" y="1816"/>
                <a:ext cx="176" cy="464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82" name="Google Shape;182;p13"/>
              <p:cNvCxnSpPr/>
              <p:nvPr/>
            </p:nvCxnSpPr>
            <p:spPr>
              <a:xfrm flipH="1" rot="10800000">
                <a:off x="4296" y="1824"/>
                <a:ext cx="360" cy="8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83" name="Google Shape;183;p13"/>
              <p:cNvCxnSpPr/>
              <p:nvPr/>
            </p:nvCxnSpPr>
            <p:spPr>
              <a:xfrm>
                <a:off x="4664" y="1816"/>
                <a:ext cx="136" cy="56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84" name="Google Shape;184;p13"/>
              <p:cNvCxnSpPr/>
              <p:nvPr/>
            </p:nvCxnSpPr>
            <p:spPr>
              <a:xfrm>
                <a:off x="4496" y="2296"/>
                <a:ext cx="304" cy="8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85" name="Google Shape;185;p13"/>
              <p:cNvCxnSpPr/>
              <p:nvPr/>
            </p:nvCxnSpPr>
            <p:spPr>
              <a:xfrm flipH="1" rot="10800000">
                <a:off x="4800" y="1976"/>
                <a:ext cx="96" cy="4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86" name="Google Shape;186;p13"/>
              <p:cNvCxnSpPr/>
              <p:nvPr/>
            </p:nvCxnSpPr>
            <p:spPr>
              <a:xfrm>
                <a:off x="4672" y="1816"/>
                <a:ext cx="216" cy="168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87" name="Google Shape;187;p13"/>
              <p:cNvCxnSpPr/>
              <p:nvPr/>
            </p:nvCxnSpPr>
            <p:spPr>
              <a:xfrm>
                <a:off x="4888" y="1976"/>
                <a:ext cx="120" cy="416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88" name="Google Shape;188;p13"/>
              <p:cNvCxnSpPr/>
              <p:nvPr/>
            </p:nvCxnSpPr>
            <p:spPr>
              <a:xfrm>
                <a:off x="4800" y="2384"/>
                <a:ext cx="224" cy="16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89" name="Google Shape;189;p13"/>
              <p:cNvCxnSpPr/>
              <p:nvPr/>
            </p:nvCxnSpPr>
            <p:spPr>
              <a:xfrm flipH="1" rot="10800000">
                <a:off x="5008" y="1960"/>
                <a:ext cx="88" cy="424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90" name="Google Shape;190;p13"/>
              <p:cNvCxnSpPr/>
              <p:nvPr/>
            </p:nvCxnSpPr>
            <p:spPr>
              <a:xfrm flipH="1" rot="10800000">
                <a:off x="4888" y="1960"/>
                <a:ext cx="208" cy="32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91" name="Google Shape;191;p13"/>
              <p:cNvCxnSpPr/>
              <p:nvPr/>
            </p:nvCxnSpPr>
            <p:spPr>
              <a:xfrm flipH="1" rot="10800000">
                <a:off x="5096" y="1672"/>
                <a:ext cx="104" cy="288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92" name="Google Shape;192;p13"/>
              <p:cNvCxnSpPr/>
              <p:nvPr/>
            </p:nvCxnSpPr>
            <p:spPr>
              <a:xfrm>
                <a:off x="5096" y="1960"/>
                <a:ext cx="384" cy="72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93" name="Google Shape;193;p13"/>
              <p:cNvCxnSpPr/>
              <p:nvPr/>
            </p:nvCxnSpPr>
            <p:spPr>
              <a:xfrm flipH="1" rot="10800000">
                <a:off x="5016" y="2032"/>
                <a:ext cx="472" cy="36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94" name="Google Shape;194;p13"/>
              <p:cNvCxnSpPr/>
              <p:nvPr/>
            </p:nvCxnSpPr>
            <p:spPr>
              <a:xfrm>
                <a:off x="5208" y="1680"/>
                <a:ext cx="272" cy="344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95" name="Google Shape;195;p13"/>
              <p:cNvCxnSpPr/>
              <p:nvPr/>
            </p:nvCxnSpPr>
            <p:spPr>
              <a:xfrm flipH="1" rot="10800000">
                <a:off x="5496" y="1776"/>
                <a:ext cx="72" cy="264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96" name="Google Shape;196;p13"/>
              <p:cNvCxnSpPr/>
              <p:nvPr/>
            </p:nvCxnSpPr>
            <p:spPr>
              <a:xfrm>
                <a:off x="5200" y="1680"/>
                <a:ext cx="360" cy="96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97" name="Google Shape;197;p13"/>
              <p:cNvCxnSpPr/>
              <p:nvPr/>
            </p:nvCxnSpPr>
            <p:spPr>
              <a:xfrm flipH="1" rot="10800000">
                <a:off x="5200" y="1672"/>
                <a:ext cx="368" cy="8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98" name="Google Shape;198;p13"/>
              <p:cNvCxnSpPr/>
              <p:nvPr/>
            </p:nvCxnSpPr>
            <p:spPr>
              <a:xfrm>
                <a:off x="5552" y="1680"/>
                <a:ext cx="8" cy="88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99" name="Google Shape;199;p13"/>
              <p:cNvCxnSpPr/>
              <p:nvPr/>
            </p:nvCxnSpPr>
            <p:spPr>
              <a:xfrm>
                <a:off x="4112" y="2176"/>
                <a:ext cx="160" cy="232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00" name="Google Shape;200;p13"/>
          <p:cNvGrpSpPr/>
          <p:nvPr/>
        </p:nvGrpSpPr>
        <p:grpSpPr>
          <a:xfrm>
            <a:off x="6477000" y="4429125"/>
            <a:ext cx="2457450" cy="1495425"/>
            <a:chOff x="4080" y="2790"/>
            <a:chExt cx="1548" cy="942"/>
          </a:xfrm>
        </p:grpSpPr>
        <p:pic>
          <p:nvPicPr>
            <p:cNvPr id="201" name="Google Shape;201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080" y="2790"/>
              <a:ext cx="1548" cy="94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2" name="Google Shape;202;p13"/>
            <p:cNvGrpSpPr/>
            <p:nvPr/>
          </p:nvGrpSpPr>
          <p:grpSpPr>
            <a:xfrm>
              <a:off x="4096" y="2808"/>
              <a:ext cx="1520" cy="912"/>
              <a:chOff x="4096" y="2808"/>
              <a:chExt cx="1520" cy="912"/>
            </a:xfrm>
          </p:grpSpPr>
          <p:cxnSp>
            <p:nvCxnSpPr>
              <p:cNvPr id="203" name="Google Shape;203;p13"/>
              <p:cNvCxnSpPr/>
              <p:nvPr/>
            </p:nvCxnSpPr>
            <p:spPr>
              <a:xfrm>
                <a:off x="4104" y="3016"/>
                <a:ext cx="488" cy="16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04" name="Google Shape;204;p13"/>
              <p:cNvCxnSpPr/>
              <p:nvPr/>
            </p:nvCxnSpPr>
            <p:spPr>
              <a:xfrm flipH="1">
                <a:off x="4576" y="2856"/>
                <a:ext cx="24" cy="168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05" name="Google Shape;205;p13"/>
              <p:cNvCxnSpPr/>
              <p:nvPr/>
            </p:nvCxnSpPr>
            <p:spPr>
              <a:xfrm>
                <a:off x="4096" y="3024"/>
                <a:ext cx="72" cy="2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06" name="Google Shape;206;p13"/>
              <p:cNvCxnSpPr/>
              <p:nvPr/>
            </p:nvCxnSpPr>
            <p:spPr>
              <a:xfrm flipH="1" rot="10800000">
                <a:off x="4104" y="2808"/>
                <a:ext cx="72" cy="208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07" name="Google Shape;207;p13"/>
              <p:cNvCxnSpPr/>
              <p:nvPr/>
            </p:nvCxnSpPr>
            <p:spPr>
              <a:xfrm>
                <a:off x="4576" y="3024"/>
                <a:ext cx="352" cy="48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08" name="Google Shape;208;p13"/>
              <p:cNvCxnSpPr/>
              <p:nvPr/>
            </p:nvCxnSpPr>
            <p:spPr>
              <a:xfrm>
                <a:off x="4928" y="3064"/>
                <a:ext cx="336" cy="8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09" name="Google Shape;209;p13"/>
              <p:cNvCxnSpPr/>
              <p:nvPr/>
            </p:nvCxnSpPr>
            <p:spPr>
              <a:xfrm flipH="1" rot="10800000">
                <a:off x="5256" y="3136"/>
                <a:ext cx="304" cy="8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10" name="Google Shape;210;p13"/>
              <p:cNvCxnSpPr/>
              <p:nvPr/>
            </p:nvCxnSpPr>
            <p:spPr>
              <a:xfrm flipH="1" rot="10800000">
                <a:off x="4176" y="3160"/>
                <a:ext cx="344" cy="56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11" name="Google Shape;211;p13"/>
              <p:cNvCxnSpPr/>
              <p:nvPr/>
            </p:nvCxnSpPr>
            <p:spPr>
              <a:xfrm>
                <a:off x="4512" y="3168"/>
                <a:ext cx="312" cy="56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12" name="Google Shape;212;p13"/>
              <p:cNvCxnSpPr/>
              <p:nvPr/>
            </p:nvCxnSpPr>
            <p:spPr>
              <a:xfrm>
                <a:off x="4824" y="3224"/>
                <a:ext cx="392" cy="112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13" name="Google Shape;213;p13"/>
              <p:cNvCxnSpPr/>
              <p:nvPr/>
            </p:nvCxnSpPr>
            <p:spPr>
              <a:xfrm flipH="1" rot="10800000">
                <a:off x="5208" y="3296"/>
                <a:ext cx="352" cy="4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14" name="Google Shape;214;p13"/>
              <p:cNvCxnSpPr/>
              <p:nvPr/>
            </p:nvCxnSpPr>
            <p:spPr>
              <a:xfrm flipH="1">
                <a:off x="5560" y="2880"/>
                <a:ext cx="56" cy="256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15" name="Google Shape;215;p13"/>
              <p:cNvCxnSpPr/>
              <p:nvPr/>
            </p:nvCxnSpPr>
            <p:spPr>
              <a:xfrm flipH="1" rot="10800000">
                <a:off x="5248" y="2888"/>
                <a:ext cx="360" cy="24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16" name="Google Shape;216;p13"/>
              <p:cNvCxnSpPr/>
              <p:nvPr/>
            </p:nvCxnSpPr>
            <p:spPr>
              <a:xfrm>
                <a:off x="4168" y="2816"/>
                <a:ext cx="424" cy="48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17" name="Google Shape;217;p13"/>
              <p:cNvCxnSpPr/>
              <p:nvPr/>
            </p:nvCxnSpPr>
            <p:spPr>
              <a:xfrm flipH="1" rot="10800000">
                <a:off x="4592" y="2816"/>
                <a:ext cx="328" cy="48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18" name="Google Shape;218;p13"/>
              <p:cNvCxnSpPr/>
              <p:nvPr/>
            </p:nvCxnSpPr>
            <p:spPr>
              <a:xfrm>
                <a:off x="4920" y="2816"/>
                <a:ext cx="344" cy="88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19" name="Google Shape;219;p13"/>
              <p:cNvCxnSpPr/>
              <p:nvPr/>
            </p:nvCxnSpPr>
            <p:spPr>
              <a:xfrm flipH="1">
                <a:off x="4104" y="3216"/>
                <a:ext cx="56" cy="328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20" name="Google Shape;220;p13"/>
              <p:cNvCxnSpPr/>
              <p:nvPr/>
            </p:nvCxnSpPr>
            <p:spPr>
              <a:xfrm>
                <a:off x="4104" y="3552"/>
                <a:ext cx="376" cy="56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21" name="Google Shape;221;p13"/>
              <p:cNvCxnSpPr/>
              <p:nvPr/>
            </p:nvCxnSpPr>
            <p:spPr>
              <a:xfrm>
                <a:off x="4480" y="3608"/>
                <a:ext cx="320" cy="16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22" name="Google Shape;222;p13"/>
              <p:cNvCxnSpPr/>
              <p:nvPr/>
            </p:nvCxnSpPr>
            <p:spPr>
              <a:xfrm>
                <a:off x="4800" y="3624"/>
                <a:ext cx="384" cy="88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23" name="Google Shape;223;p13"/>
              <p:cNvCxnSpPr/>
              <p:nvPr/>
            </p:nvCxnSpPr>
            <p:spPr>
              <a:xfrm flipH="1" rot="10800000">
                <a:off x="5184" y="3704"/>
                <a:ext cx="240" cy="16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24" name="Google Shape;224;p13"/>
              <p:cNvCxnSpPr/>
              <p:nvPr/>
            </p:nvCxnSpPr>
            <p:spPr>
              <a:xfrm>
                <a:off x="5560" y="3136"/>
                <a:ext cx="16" cy="168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25" name="Google Shape;225;p13"/>
              <p:cNvCxnSpPr/>
              <p:nvPr/>
            </p:nvCxnSpPr>
            <p:spPr>
              <a:xfrm flipH="1">
                <a:off x="5416" y="3304"/>
                <a:ext cx="152" cy="392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26" name="Google Shape;226;p13"/>
              <p:cNvCxnSpPr/>
              <p:nvPr/>
            </p:nvCxnSpPr>
            <p:spPr>
              <a:xfrm flipH="1" rot="10800000">
                <a:off x="4504" y="3024"/>
                <a:ext cx="72" cy="144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27" name="Google Shape;227;p13"/>
              <p:cNvCxnSpPr/>
              <p:nvPr/>
            </p:nvCxnSpPr>
            <p:spPr>
              <a:xfrm flipH="1" rot="10800000">
                <a:off x="4480" y="3168"/>
                <a:ext cx="32" cy="44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28" name="Google Shape;228;p13"/>
              <p:cNvCxnSpPr/>
              <p:nvPr/>
            </p:nvCxnSpPr>
            <p:spPr>
              <a:xfrm rot="10800000">
                <a:off x="4928" y="2816"/>
                <a:ext cx="16" cy="24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29" name="Google Shape;229;p13"/>
              <p:cNvCxnSpPr/>
              <p:nvPr/>
            </p:nvCxnSpPr>
            <p:spPr>
              <a:xfrm>
                <a:off x="5256" y="2912"/>
                <a:ext cx="0" cy="248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30" name="Google Shape;230;p13"/>
              <p:cNvCxnSpPr/>
              <p:nvPr/>
            </p:nvCxnSpPr>
            <p:spPr>
              <a:xfrm flipH="1" rot="10800000">
                <a:off x="4824" y="3064"/>
                <a:ext cx="112" cy="152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31" name="Google Shape;231;p13"/>
              <p:cNvCxnSpPr/>
              <p:nvPr/>
            </p:nvCxnSpPr>
            <p:spPr>
              <a:xfrm flipH="1" rot="10800000">
                <a:off x="4800" y="3224"/>
                <a:ext cx="24" cy="408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32" name="Google Shape;232;p13"/>
              <p:cNvCxnSpPr/>
              <p:nvPr/>
            </p:nvCxnSpPr>
            <p:spPr>
              <a:xfrm flipH="1" rot="10800000">
                <a:off x="5232" y="3136"/>
                <a:ext cx="32" cy="2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33" name="Google Shape;233;p13"/>
              <p:cNvCxnSpPr/>
              <p:nvPr/>
            </p:nvCxnSpPr>
            <p:spPr>
              <a:xfrm flipH="1">
                <a:off x="5176" y="3320"/>
                <a:ext cx="56" cy="376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239" name="Google Shape;239;p14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0" name="Google Shape;240;p14"/>
          <p:cNvSpPr txBox="1"/>
          <p:nvPr>
            <p:ph idx="1" type="body"/>
          </p:nvPr>
        </p:nvSpPr>
        <p:spPr>
          <a:xfrm>
            <a:off x="685800" y="3429000"/>
            <a:ext cx="8001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3-D Viewing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file">
  <a:themeElements>
    <a:clrScheme name="Profile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A3B2C1"/>
      </a:accent4>
      <a:accent5>
        <a:srgbClr val="CC0000"/>
      </a:accent5>
      <a:accent6>
        <a:srgbClr val="FFFFFF"/>
      </a:accent6>
      <a:hlink>
        <a:srgbClr val="336699"/>
      </a:hlink>
      <a:folHlink>
        <a:srgbClr val="0033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