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460"/>
              </a:spcBef>
              <a:spcAft>
                <a:spcPts val="0"/>
              </a:spcAft>
              <a:buSzPts val="23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(L12)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Visible Surface Detection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306" name="Google Shape;306;p23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307" name="Google Shape;307;p2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Scan-Line Method (contd…)</a:t>
            </a:r>
            <a:endParaRPr/>
          </a:p>
        </p:txBody>
      </p:sp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566737" y="1752600"/>
            <a:ext cx="5529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Problem: Dealing with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cut through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surfaces and </a:t>
            </a: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cyclic overlap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problematic when used coherent properties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Solution: Divide the surface to eliminate the overlap or cut through</a:t>
            </a:r>
            <a:endParaRPr/>
          </a:p>
        </p:txBody>
      </p:sp>
      <p:grpSp>
        <p:nvGrpSpPr>
          <p:cNvPr id="309" name="Google Shape;309;p23"/>
          <p:cNvGrpSpPr/>
          <p:nvPr/>
        </p:nvGrpSpPr>
        <p:grpSpPr>
          <a:xfrm>
            <a:off x="6172200" y="1828800"/>
            <a:ext cx="2971800" cy="1422400"/>
            <a:chOff x="3792" y="1152"/>
            <a:chExt cx="1872" cy="896"/>
          </a:xfrm>
        </p:grpSpPr>
        <p:pic>
          <p:nvPicPr>
            <p:cNvPr descr="Picture2" id="310" name="Google Shape;31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92" y="1152"/>
              <a:ext cx="1104" cy="8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23"/>
            <p:cNvSpPr txBox="1"/>
            <p:nvPr/>
          </p:nvSpPr>
          <p:spPr>
            <a:xfrm>
              <a:off x="4781" y="1200"/>
              <a:ext cx="88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Subdividing line</a:t>
              </a:r>
              <a:endParaRPr/>
            </a:p>
          </p:txBody>
        </p:sp>
        <p:cxnSp>
          <p:nvCxnSpPr>
            <p:cNvPr id="312" name="Google Shape;312;p23"/>
            <p:cNvCxnSpPr/>
            <p:nvPr/>
          </p:nvCxnSpPr>
          <p:spPr>
            <a:xfrm flipH="1">
              <a:off x="4512" y="1296"/>
              <a:ext cx="24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3" name="Google Shape;313;p23"/>
          <p:cNvGrpSpPr/>
          <p:nvPr/>
        </p:nvGrpSpPr>
        <p:grpSpPr>
          <a:xfrm>
            <a:off x="5867400" y="3340100"/>
            <a:ext cx="2209800" cy="1308100"/>
            <a:chOff x="3792" y="2016"/>
            <a:chExt cx="1392" cy="824"/>
          </a:xfrm>
        </p:grpSpPr>
        <p:pic>
          <p:nvPicPr>
            <p:cNvPr descr="Picture4" id="314" name="Google Shape;31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128" y="2016"/>
              <a:ext cx="1056" cy="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3"/>
            <p:cNvSpPr txBox="1"/>
            <p:nvPr/>
          </p:nvSpPr>
          <p:spPr>
            <a:xfrm>
              <a:off x="3792" y="2016"/>
              <a:ext cx="88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Subdividing line</a:t>
              </a:r>
              <a:endParaRPr/>
            </a:p>
          </p:txBody>
        </p:sp>
        <p:cxnSp>
          <p:nvCxnSpPr>
            <p:cNvPr id="316" name="Google Shape;316;p23"/>
            <p:cNvCxnSpPr/>
            <p:nvPr/>
          </p:nvCxnSpPr>
          <p:spPr>
            <a:xfrm>
              <a:off x="3984" y="2208"/>
              <a:ext cx="432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17" name="Google Shape;317;p23"/>
          <p:cNvGrpSpPr/>
          <p:nvPr/>
        </p:nvGrpSpPr>
        <p:grpSpPr>
          <a:xfrm>
            <a:off x="6553200" y="4457700"/>
            <a:ext cx="2011362" cy="1638300"/>
            <a:chOff x="4128" y="2784"/>
            <a:chExt cx="1267" cy="1032"/>
          </a:xfrm>
        </p:grpSpPr>
        <p:pic>
          <p:nvPicPr>
            <p:cNvPr descr="Picture3" id="318" name="Google Shape;318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28" y="2832"/>
              <a:ext cx="1152" cy="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23"/>
            <p:cNvSpPr txBox="1"/>
            <p:nvPr/>
          </p:nvSpPr>
          <p:spPr>
            <a:xfrm>
              <a:off x="4512" y="2784"/>
              <a:ext cx="88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Subdividing line</a:t>
              </a:r>
              <a:endParaRPr/>
            </a:p>
          </p:txBody>
        </p:sp>
        <p:cxnSp>
          <p:nvCxnSpPr>
            <p:cNvPr id="320" name="Google Shape;320;p23"/>
            <p:cNvCxnSpPr/>
            <p:nvPr/>
          </p:nvCxnSpPr>
          <p:spPr>
            <a:xfrm flipH="1">
              <a:off x="4800" y="2880"/>
              <a:ext cx="9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21" name="Google Shape;321;p23"/>
          <p:cNvGrpSpPr/>
          <p:nvPr/>
        </p:nvGrpSpPr>
        <p:grpSpPr>
          <a:xfrm>
            <a:off x="1828800" y="3733800"/>
            <a:ext cx="2960687" cy="2378075"/>
            <a:chOff x="768" y="2496"/>
            <a:chExt cx="1865" cy="1498"/>
          </a:xfrm>
        </p:grpSpPr>
        <p:cxnSp>
          <p:nvCxnSpPr>
            <p:cNvPr id="322" name="Google Shape;322;p23"/>
            <p:cNvCxnSpPr/>
            <p:nvPr/>
          </p:nvCxnSpPr>
          <p:spPr>
            <a:xfrm>
              <a:off x="960" y="2592"/>
              <a:ext cx="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3" name="Google Shape;323;p23"/>
            <p:cNvCxnSpPr/>
            <p:nvPr/>
          </p:nvCxnSpPr>
          <p:spPr>
            <a:xfrm>
              <a:off x="960" y="3840"/>
              <a:ext cx="15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4" name="Google Shape;324;p23"/>
            <p:cNvSpPr/>
            <p:nvPr/>
          </p:nvSpPr>
          <p:spPr>
            <a:xfrm>
              <a:off x="1395" y="2640"/>
              <a:ext cx="717" cy="1059"/>
            </a:xfrm>
            <a:custGeom>
              <a:rect b="b" l="l" r="r" t="t"/>
              <a:pathLst>
                <a:path extrusionOk="0" h="1256" w="1096">
                  <a:moveTo>
                    <a:pt x="1096" y="128"/>
                  </a:moveTo>
                  <a:lnTo>
                    <a:pt x="704" y="1256"/>
                  </a:lnTo>
                  <a:lnTo>
                    <a:pt x="0" y="968"/>
                  </a:lnTo>
                  <a:lnTo>
                    <a:pt x="424" y="0"/>
                  </a:lnTo>
                  <a:lnTo>
                    <a:pt x="1096" y="120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168" y="2736"/>
              <a:ext cx="546" cy="951"/>
            </a:xfrm>
            <a:custGeom>
              <a:rect b="b" l="l" r="r" t="t"/>
              <a:pathLst>
                <a:path extrusionOk="0" h="1240" w="904">
                  <a:moveTo>
                    <a:pt x="904" y="1016"/>
                  </a:moveTo>
                  <a:lnTo>
                    <a:pt x="184" y="1240"/>
                  </a:lnTo>
                  <a:lnTo>
                    <a:pt x="0" y="352"/>
                  </a:lnTo>
                  <a:lnTo>
                    <a:pt x="384" y="0"/>
                  </a:lnTo>
                  <a:lnTo>
                    <a:pt x="896" y="1016"/>
                  </a:lnTo>
                </a:path>
              </a:pathLst>
            </a:custGeom>
            <a:solidFill>
              <a:srgbClr val="996633">
                <a:alpha val="7647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26" name="Google Shape;326;p23"/>
            <p:cNvCxnSpPr/>
            <p:nvPr/>
          </p:nvCxnSpPr>
          <p:spPr>
            <a:xfrm>
              <a:off x="960" y="2784"/>
              <a:ext cx="13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23"/>
            <p:cNvCxnSpPr/>
            <p:nvPr/>
          </p:nvCxnSpPr>
          <p:spPr>
            <a:xfrm>
              <a:off x="960" y="3251"/>
              <a:ext cx="13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23"/>
            <p:cNvCxnSpPr/>
            <p:nvPr/>
          </p:nvCxnSpPr>
          <p:spPr>
            <a:xfrm>
              <a:off x="960" y="3398"/>
              <a:ext cx="13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9" name="Google Shape;329;p23"/>
            <p:cNvSpPr txBox="1"/>
            <p:nvPr/>
          </p:nvSpPr>
          <p:spPr>
            <a:xfrm>
              <a:off x="2007" y="2918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2</a:t>
              </a:r>
              <a:endParaRPr/>
            </a:p>
          </p:txBody>
        </p:sp>
        <p:sp>
          <p:nvSpPr>
            <p:cNvPr id="330" name="Google Shape;330;p23"/>
            <p:cNvSpPr txBox="1"/>
            <p:nvPr/>
          </p:nvSpPr>
          <p:spPr>
            <a:xfrm>
              <a:off x="2016" y="3120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3</a:t>
              </a:r>
              <a:endParaRPr/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2016" y="3264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4</a:t>
              </a:r>
              <a:endParaRPr/>
            </a:p>
          </p:txBody>
        </p:sp>
        <p:sp>
          <p:nvSpPr>
            <p:cNvPr id="332" name="Google Shape;332;p23"/>
            <p:cNvSpPr txBox="1"/>
            <p:nvPr/>
          </p:nvSpPr>
          <p:spPr>
            <a:xfrm>
              <a:off x="1296" y="2592"/>
              <a:ext cx="177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333" name="Google Shape;333;p23"/>
            <p:cNvSpPr txBox="1"/>
            <p:nvPr/>
          </p:nvSpPr>
          <p:spPr>
            <a:xfrm>
              <a:off x="1029" y="2880"/>
              <a:ext cx="178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334" name="Google Shape;334;p23"/>
            <p:cNvSpPr txBox="1"/>
            <p:nvPr/>
          </p:nvSpPr>
          <p:spPr>
            <a:xfrm>
              <a:off x="1104" y="3600"/>
              <a:ext cx="18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335" name="Google Shape;335;p23"/>
            <p:cNvSpPr txBox="1"/>
            <p:nvPr/>
          </p:nvSpPr>
          <p:spPr>
            <a:xfrm>
              <a:off x="1248" y="3408"/>
              <a:ext cx="18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</a:t>
              </a:r>
              <a:endParaRPr/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1736" y="3672"/>
              <a:ext cx="18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/>
            </a:p>
          </p:txBody>
        </p:sp>
        <p:sp>
          <p:nvSpPr>
            <p:cNvPr id="337" name="Google Shape;337;p23"/>
            <p:cNvSpPr txBox="1"/>
            <p:nvPr/>
          </p:nvSpPr>
          <p:spPr>
            <a:xfrm>
              <a:off x="1664" y="3408"/>
              <a:ext cx="17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1584" y="2544"/>
              <a:ext cx="1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2040" y="2592"/>
              <a:ext cx="168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</a:t>
              </a:r>
              <a:endParaRPr/>
            </a:p>
          </p:txBody>
        </p:sp>
        <p:sp>
          <p:nvSpPr>
            <p:cNvPr id="340" name="Google Shape;340;p23"/>
            <p:cNvSpPr txBox="1"/>
            <p:nvPr/>
          </p:nvSpPr>
          <p:spPr>
            <a:xfrm>
              <a:off x="2400" y="3840"/>
              <a:ext cx="20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768" y="2496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42" name="Google Shape;342;p23"/>
            <p:cNvSpPr txBox="1"/>
            <p:nvPr/>
          </p:nvSpPr>
          <p:spPr>
            <a:xfrm>
              <a:off x="1296" y="3024"/>
              <a:ext cx="23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S1</a:t>
              </a:r>
              <a:endParaRPr/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1680" y="3024"/>
              <a:ext cx="23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S2</a:t>
              </a:r>
              <a:endParaRPr/>
            </a:p>
          </p:txBody>
        </p:sp>
        <p:cxnSp>
          <p:nvCxnSpPr>
            <p:cNvPr id="344" name="Google Shape;344;p23"/>
            <p:cNvCxnSpPr/>
            <p:nvPr/>
          </p:nvCxnSpPr>
          <p:spPr>
            <a:xfrm>
              <a:off x="960" y="2928"/>
              <a:ext cx="13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45" name="Google Shape;345;p23"/>
            <p:cNvSpPr txBox="1"/>
            <p:nvPr/>
          </p:nvSpPr>
          <p:spPr>
            <a:xfrm>
              <a:off x="2048" y="2766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1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Visible Surface Detection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approaches</a:t>
            </a:r>
            <a:endParaRPr/>
          </a:p>
          <a:p>
            <a:pPr indent="-436562" lvl="1" marL="9080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Depends upon object definition or projected image</a:t>
            </a:r>
            <a:endParaRPr/>
          </a:p>
          <a:p>
            <a:pPr indent="-395287" lvl="2" marL="1304925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Object-space</a:t>
            </a:r>
            <a:endParaRPr/>
          </a:p>
          <a:p>
            <a:pPr indent="-387348" lvl="3" marL="169386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Compares objects and parts of objects to each other within the scene</a:t>
            </a:r>
            <a:endParaRPr/>
          </a:p>
          <a:p>
            <a:pPr indent="-395287" lvl="2" marL="1304925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Image-space</a:t>
            </a:r>
            <a:endParaRPr/>
          </a:p>
          <a:p>
            <a:pPr indent="-387348" lvl="3" marL="169386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Visibility is decided point by point at each pixel position on projected plane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Back Face Detection Method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566737" y="1752600"/>
            <a:ext cx="6291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2" lvl="1" marL="908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test could be simplified by considering normal vector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(A,B,C) to polygon surface and Vector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viewing direction as: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the polygon is back face if: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V.N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&gt;0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object description is converted to viewing co-ordinates then, </a:t>
            </a:r>
            <a:r>
              <a:rPr b="1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along z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 i.e </a:t>
            </a:r>
            <a:r>
              <a:rPr b="1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(0,0,V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then: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V.N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V</a:t>
            </a:r>
            <a:r>
              <a:rPr b="0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i.e V.N &gt; 0 🡪 V</a:t>
            </a:r>
            <a:r>
              <a:rPr b="0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1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So we need to consider only sign of C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right handed viewing system with viewing direction along negative z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axis, c&lt;0 🡪 back face</a:t>
            </a:r>
            <a:endParaRPr/>
          </a:p>
          <a:p>
            <a:pPr indent="-38735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rtl="0" algn="l"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7162800" y="228600"/>
            <a:ext cx="1488978" cy="1259050"/>
            <a:chOff x="4656" y="1008"/>
            <a:chExt cx="938" cy="793"/>
          </a:xfrm>
        </p:grpSpPr>
        <p:pic>
          <p:nvPicPr>
            <p:cNvPr descr="Picture1" id="118" name="Google Shape;11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65" y="1008"/>
              <a:ext cx="345" cy="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9" name="Google Shape;119;p16"/>
            <p:cNvCxnSpPr/>
            <p:nvPr/>
          </p:nvCxnSpPr>
          <p:spPr>
            <a:xfrm rot="10800000">
              <a:off x="5021" y="1301"/>
              <a:ext cx="255" cy="21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pic>
          <p:nvPicPr>
            <p:cNvPr descr="Picture3" id="120" name="Google Shape;12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660000">
              <a:off x="5276" y="1476"/>
              <a:ext cx="292" cy="3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1" name="Google Shape;121;p16"/>
            <p:cNvCxnSpPr/>
            <p:nvPr/>
          </p:nvCxnSpPr>
          <p:spPr>
            <a:xfrm rot="10800000">
              <a:off x="4656" y="1154"/>
              <a:ext cx="255" cy="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6"/>
            <p:cNvSpPr txBox="1"/>
            <p:nvPr/>
          </p:nvSpPr>
          <p:spPr>
            <a:xfrm>
              <a:off x="5203" y="1337"/>
              <a:ext cx="20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656" y="1008"/>
              <a:ext cx="21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</p:grpSp>
      <p:pic>
        <p:nvPicPr>
          <p:cNvPr descr="Picture4" id="124" name="Google Shape;12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3429000"/>
            <a:ext cx="2362200" cy="136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34200" y="1600200"/>
            <a:ext cx="1227137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9661525" y="2779712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7" name="Google Shape;127;p16"/>
          <p:cNvGrpSpPr/>
          <p:nvPr/>
        </p:nvGrpSpPr>
        <p:grpSpPr>
          <a:xfrm>
            <a:off x="6261100" y="4876800"/>
            <a:ext cx="2844800" cy="1838325"/>
            <a:chOff x="3872" y="3264"/>
            <a:chExt cx="1792" cy="1158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3936" y="3312"/>
              <a:ext cx="1728" cy="111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3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What if C = 0 ??</a:t>
              </a:r>
              <a:endParaRPr/>
            </a:p>
            <a:p>
              <a:pPr indent="-63500" lvl="3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Char char="•"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Grazing Viewing i.e viewing direction is perpendicular to surface normal🡪 also back face</a:t>
              </a:r>
              <a:endParaRPr/>
            </a:p>
            <a:p>
              <a:pPr indent="0" lvl="3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3" marL="1371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So, back face if C≤0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872" y="3264"/>
              <a:ext cx="160" cy="207"/>
            </a:xfrm>
            <a:custGeom>
              <a:rect b="b" l="l" r="r" t="t"/>
              <a:pathLst>
                <a:path extrusionOk="0" h="21600" w="2160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extrusionOk="0" h="21600" w="2160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cap="flat" cmpd="sng" w="9525">
              <a:solidFill>
                <a:srgbClr val="00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Depth Buffer (z-Buffer) method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Image-space  method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Surface depth is compared  at each pixel position on the projection plane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Usually applied to scene containing only polygon surfaces; but possible to apply for non-planar surfaces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each pixel position (x,y) on projection plane, object depths can be compared by comparing z-values as each (x,y,z) position on a polygon surface corresponds to the orthographic projection point (x,y) on projection plane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buffers required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 buffer: to store depth value for each position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Refresh buffer: to store intensity values of  each position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Drawback: Deals only with opaque surface but not with transparent surface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Depth Buffer (contd…)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566737" y="1752600"/>
            <a:ext cx="5681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0" lvl="0" marL="495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Initialize the depth buffer and refresh buffer so that for all buffer positions (x,y),</a:t>
            </a:r>
            <a:endParaRPr/>
          </a:p>
          <a:p>
            <a:pPr indent="-436562" lvl="1" marL="908050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depth(x,y) = 0, refresh(x,y) = I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backgrnd</a:t>
            </a:r>
            <a:endParaRPr/>
          </a:p>
          <a:p>
            <a:pPr indent="-495300" lvl="0" marL="4953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each position on each polygon surface, compare depth values to previously stored values in the depth buffer to determine visibility</a:t>
            </a:r>
            <a:endParaRPr/>
          </a:p>
          <a:p>
            <a:pPr indent="-400049" lvl="2" marL="130968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the depth z for each (x,y) position on the polygon</a:t>
            </a:r>
            <a:endParaRPr/>
          </a:p>
          <a:p>
            <a:pPr indent="-400049" lvl="2" marL="1309687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z&gt;depth(x,y), then set</a:t>
            </a:r>
            <a:endParaRPr/>
          </a:p>
          <a:p>
            <a:pPr indent="-387348" lvl="3" marL="1693861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SzPts val="1000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depth(x,y)=z, refresh(x,y)=I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(x,y)</a:t>
            </a:r>
            <a:endParaRPr/>
          </a:p>
          <a:p>
            <a:pPr indent="-304798" lvl="3" marL="1693861" rtl="0" algn="l">
              <a:lnSpc>
                <a:spcPct val="9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7662" lvl="1" marL="908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81000" lvl="0" marL="469900" rtl="0" algn="l"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57200" y="4953000"/>
            <a:ext cx="6934200" cy="709612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backgrnd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background intensity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(x,y) = projected intensity value for the surface at pixel position (x,y)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7" name="Google Shape;147;p18"/>
          <p:cNvGrpSpPr/>
          <p:nvPr/>
        </p:nvGrpSpPr>
        <p:grpSpPr>
          <a:xfrm>
            <a:off x="5029200" y="3276600"/>
            <a:ext cx="4130675" cy="1982787"/>
            <a:chOff x="2304" y="1440"/>
            <a:chExt cx="2897" cy="1304"/>
          </a:xfrm>
        </p:grpSpPr>
        <p:grpSp>
          <p:nvGrpSpPr>
            <p:cNvPr id="148" name="Google Shape;148;p18"/>
            <p:cNvGrpSpPr/>
            <p:nvPr/>
          </p:nvGrpSpPr>
          <p:grpSpPr>
            <a:xfrm>
              <a:off x="4032" y="1680"/>
              <a:ext cx="1169" cy="1064"/>
              <a:chOff x="4032" y="1680"/>
              <a:chExt cx="1169" cy="1064"/>
            </a:xfrm>
          </p:grpSpPr>
          <p:grpSp>
            <p:nvGrpSpPr>
              <p:cNvPr id="149" name="Google Shape;149;p18"/>
              <p:cNvGrpSpPr/>
              <p:nvPr/>
            </p:nvGrpSpPr>
            <p:grpSpPr>
              <a:xfrm>
                <a:off x="4032" y="1776"/>
                <a:ext cx="960" cy="960"/>
                <a:chOff x="3840" y="2496"/>
                <a:chExt cx="960" cy="960"/>
              </a:xfrm>
            </p:grpSpPr>
            <p:cxnSp>
              <p:nvCxnSpPr>
                <p:cNvPr id="150" name="Google Shape;150;p18"/>
                <p:cNvCxnSpPr/>
                <p:nvPr/>
              </p:nvCxnSpPr>
              <p:spPr>
                <a:xfrm rot="10800000">
                  <a:off x="3840" y="2496"/>
                  <a:ext cx="0" cy="81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51" name="Google Shape;151;p18"/>
                <p:cNvCxnSpPr/>
                <p:nvPr/>
              </p:nvCxnSpPr>
              <p:spPr>
                <a:xfrm flipH="1" rot="10800000">
                  <a:off x="3840" y="2832"/>
                  <a:ext cx="672" cy="4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52" name="Google Shape;152;p18"/>
                <p:cNvCxnSpPr/>
                <p:nvPr/>
              </p:nvCxnSpPr>
              <p:spPr>
                <a:xfrm>
                  <a:off x="3840" y="3312"/>
                  <a:ext cx="960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153" name="Google Shape;153;p18"/>
              <p:cNvSpPr txBox="1"/>
              <p:nvPr/>
            </p:nvSpPr>
            <p:spPr>
              <a:xfrm>
                <a:off x="4655" y="2112"/>
                <a:ext cx="265" cy="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x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v</a:t>
                </a:r>
                <a:endParaRPr/>
              </a:p>
            </p:txBody>
          </p:sp>
          <p:sp>
            <p:nvSpPr>
              <p:cNvPr id="154" name="Google Shape;154;p18"/>
              <p:cNvSpPr txBox="1"/>
              <p:nvPr/>
            </p:nvSpPr>
            <p:spPr>
              <a:xfrm>
                <a:off x="4032" y="1680"/>
                <a:ext cx="263" cy="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y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v</a:t>
                </a:r>
                <a:endParaRPr/>
              </a:p>
            </p:txBody>
          </p:sp>
          <p:sp>
            <p:nvSpPr>
              <p:cNvPr id="155" name="Google Shape;155;p18"/>
              <p:cNvSpPr txBox="1"/>
              <p:nvPr/>
            </p:nvSpPr>
            <p:spPr>
              <a:xfrm>
                <a:off x="4945" y="2544"/>
                <a:ext cx="256" cy="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z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v</a:t>
                </a:r>
                <a:endParaRPr/>
              </a:p>
            </p:txBody>
          </p:sp>
        </p:grpSp>
        <p:grpSp>
          <p:nvGrpSpPr>
            <p:cNvPr id="156" name="Google Shape;156;p18"/>
            <p:cNvGrpSpPr/>
            <p:nvPr/>
          </p:nvGrpSpPr>
          <p:grpSpPr>
            <a:xfrm>
              <a:off x="2304" y="1440"/>
              <a:ext cx="1824" cy="1008"/>
              <a:chOff x="2304" y="1440"/>
              <a:chExt cx="1824" cy="1008"/>
            </a:xfrm>
          </p:grpSpPr>
          <p:grpSp>
            <p:nvGrpSpPr>
              <p:cNvPr id="157" name="Google Shape;157;p18"/>
              <p:cNvGrpSpPr/>
              <p:nvPr/>
            </p:nvGrpSpPr>
            <p:grpSpPr>
              <a:xfrm>
                <a:off x="2304" y="1584"/>
                <a:ext cx="1824" cy="864"/>
                <a:chOff x="2928" y="2112"/>
                <a:chExt cx="1824" cy="864"/>
              </a:xfrm>
            </p:grpSpPr>
            <p:sp>
              <p:nvSpPr>
                <p:cNvPr id="158" name="Google Shape;158;p18"/>
                <p:cNvSpPr/>
                <p:nvPr/>
              </p:nvSpPr>
              <p:spPr>
                <a:xfrm>
                  <a:off x="4176" y="2304"/>
                  <a:ext cx="288" cy="672"/>
                </a:xfrm>
                <a:custGeom>
                  <a:rect b="b" l="l" r="r" t="t"/>
                  <a:pathLst>
                    <a:path extrusionOk="0" h="1192" w="520">
                      <a:moveTo>
                        <a:pt x="86" y="268"/>
                      </a:moveTo>
                      <a:lnTo>
                        <a:pt x="78" y="268"/>
                      </a:lnTo>
                      <a:lnTo>
                        <a:pt x="384" y="0"/>
                      </a:lnTo>
                      <a:lnTo>
                        <a:pt x="520" y="840"/>
                      </a:lnTo>
                      <a:lnTo>
                        <a:pt x="0" y="1192"/>
                      </a:lnTo>
                      <a:lnTo>
                        <a:pt x="70" y="268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59" name="Google Shape;159;p18"/>
                <p:cNvSpPr/>
                <p:nvPr/>
              </p:nvSpPr>
              <p:spPr>
                <a:xfrm>
                  <a:off x="3648" y="2208"/>
                  <a:ext cx="384" cy="528"/>
                </a:xfrm>
                <a:custGeom>
                  <a:rect b="b" l="l" r="r" t="t"/>
                  <a:pathLst>
                    <a:path extrusionOk="0" h="1047" w="688">
                      <a:moveTo>
                        <a:pt x="329" y="179"/>
                      </a:moveTo>
                      <a:lnTo>
                        <a:pt x="322" y="177"/>
                      </a:lnTo>
                      <a:lnTo>
                        <a:pt x="688" y="0"/>
                      </a:lnTo>
                      <a:lnTo>
                        <a:pt x="614" y="938"/>
                      </a:lnTo>
                      <a:lnTo>
                        <a:pt x="0" y="1047"/>
                      </a:lnTo>
                      <a:lnTo>
                        <a:pt x="314" y="175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160" name="Google Shape;160;p18"/>
                <p:cNvSpPr/>
                <p:nvPr/>
              </p:nvSpPr>
              <p:spPr>
                <a:xfrm>
                  <a:off x="3312" y="2112"/>
                  <a:ext cx="256" cy="576"/>
                </a:xfrm>
                <a:custGeom>
                  <a:rect b="b" l="l" r="r" t="t"/>
                  <a:pathLst>
                    <a:path extrusionOk="0" h="960" w="496">
                      <a:moveTo>
                        <a:pt x="0" y="952"/>
                      </a:moveTo>
                      <a:lnTo>
                        <a:pt x="0" y="112"/>
                      </a:lnTo>
                      <a:lnTo>
                        <a:pt x="496" y="0"/>
                      </a:lnTo>
                      <a:lnTo>
                        <a:pt x="424" y="704"/>
                      </a:lnTo>
                      <a:lnTo>
                        <a:pt x="8" y="96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cxnSp>
              <p:nvCxnSpPr>
                <p:cNvPr id="161" name="Google Shape;161;p18"/>
                <p:cNvCxnSpPr/>
                <p:nvPr/>
              </p:nvCxnSpPr>
              <p:spPr>
                <a:xfrm rot="10800000">
                  <a:off x="4320" y="2688"/>
                  <a:ext cx="432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oval"/>
                  <a:tailEnd len="med" w="med" type="oval"/>
                </a:ln>
              </p:spPr>
            </p:cxnSp>
            <p:cxnSp>
              <p:nvCxnSpPr>
                <p:cNvPr id="162" name="Google Shape;162;p18"/>
                <p:cNvCxnSpPr/>
                <p:nvPr/>
              </p:nvCxnSpPr>
              <p:spPr>
                <a:xfrm rot="10800000">
                  <a:off x="3872" y="2536"/>
                  <a:ext cx="432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3" name="Google Shape;163;p18"/>
                <p:cNvCxnSpPr/>
                <p:nvPr/>
              </p:nvCxnSpPr>
              <p:spPr>
                <a:xfrm rot="10800000">
                  <a:off x="2928" y="2208"/>
                  <a:ext cx="432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4" name="Google Shape;164;p18"/>
                <p:cNvCxnSpPr/>
                <p:nvPr/>
              </p:nvCxnSpPr>
              <p:spPr>
                <a:xfrm rot="10800000">
                  <a:off x="3408" y="2376"/>
                  <a:ext cx="432" cy="14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oval"/>
                  <a:tailEnd len="med" w="med" type="oval"/>
                </a:ln>
              </p:spPr>
            </p:cxnSp>
          </p:grpSp>
          <p:sp>
            <p:nvSpPr>
              <p:cNvPr id="165" name="Google Shape;165;p18"/>
              <p:cNvSpPr txBox="1"/>
              <p:nvPr/>
            </p:nvSpPr>
            <p:spPr>
              <a:xfrm>
                <a:off x="3649" y="1600"/>
                <a:ext cx="260" cy="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</a:t>
                </a:r>
                <a:endParaRPr/>
              </a:p>
            </p:txBody>
          </p:sp>
          <p:sp>
            <p:nvSpPr>
              <p:cNvPr id="166" name="Google Shape;166;p18"/>
              <p:cNvSpPr txBox="1"/>
              <p:nvPr/>
            </p:nvSpPr>
            <p:spPr>
              <a:xfrm>
                <a:off x="3328" y="1528"/>
                <a:ext cx="260" cy="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</a:t>
                </a:r>
                <a:endParaRPr/>
              </a:p>
            </p:txBody>
          </p:sp>
          <p:sp>
            <p:nvSpPr>
              <p:cNvPr id="167" name="Google Shape;167;p18"/>
              <p:cNvSpPr txBox="1"/>
              <p:nvPr/>
            </p:nvSpPr>
            <p:spPr>
              <a:xfrm>
                <a:off x="2880" y="1440"/>
                <a:ext cx="259" cy="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Verdana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</a:t>
                </a:r>
                <a:r>
                  <a:rPr b="1" baseline="-25000" i="0" lang="en-US" sz="14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</a:t>
                </a:r>
                <a:endParaRPr/>
              </a:p>
            </p:txBody>
          </p:sp>
        </p:grpSp>
        <p:sp>
          <p:nvSpPr>
            <p:cNvPr id="168" name="Google Shape;168;p18"/>
            <p:cNvSpPr txBox="1"/>
            <p:nvPr/>
          </p:nvSpPr>
          <p:spPr>
            <a:xfrm>
              <a:off x="4035" y="2112"/>
              <a:ext cx="425" cy="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(x,y)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Depth Buffer (depth calculation)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566737" y="1752600"/>
            <a:ext cx="4995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plane equation, depth is</a:t>
            </a:r>
            <a:endParaRPr/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the next adjacent pixel in a scan line, depth is</a:t>
            </a:r>
            <a:endParaRPr/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Determine minimum and maximum y-coordinates for each polygon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from top scan line to bottom scan line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Starting from top vertex, calculate x position down the left edge of the polygon recursively as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x’ = x – 1/m</a:t>
            </a:r>
            <a:endParaRPr/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depth value for the next pixel in left edge is obtained as</a:t>
            </a:r>
            <a:endParaRPr/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vertical edge m = infinity, so: </a:t>
            </a:r>
            <a:endParaRPr/>
          </a:p>
          <a:p>
            <a:pPr indent="-393700" lvl="0" marL="469900" rtl="0" algn="l"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024062"/>
            <a:ext cx="1752600" cy="5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876800"/>
            <a:ext cx="1295400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62400" y="5562600"/>
            <a:ext cx="914400" cy="5032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19"/>
          <p:cNvGrpSpPr/>
          <p:nvPr/>
        </p:nvGrpSpPr>
        <p:grpSpPr>
          <a:xfrm>
            <a:off x="6781800" y="1676400"/>
            <a:ext cx="2171700" cy="1570037"/>
            <a:chOff x="1392" y="1104"/>
            <a:chExt cx="1368" cy="989"/>
          </a:xfrm>
        </p:grpSpPr>
        <p:cxnSp>
          <p:nvCxnSpPr>
            <p:cNvPr id="181" name="Google Shape;181;p19"/>
            <p:cNvCxnSpPr/>
            <p:nvPr/>
          </p:nvCxnSpPr>
          <p:spPr>
            <a:xfrm>
              <a:off x="1704" y="1104"/>
              <a:ext cx="0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19"/>
            <p:cNvCxnSpPr/>
            <p:nvPr/>
          </p:nvCxnSpPr>
          <p:spPr>
            <a:xfrm>
              <a:off x="1704" y="1824"/>
              <a:ext cx="1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19"/>
            <p:cNvCxnSpPr/>
            <p:nvPr/>
          </p:nvCxnSpPr>
          <p:spPr>
            <a:xfrm>
              <a:off x="1704" y="1344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19"/>
            <p:cNvCxnSpPr/>
            <p:nvPr/>
          </p:nvCxnSpPr>
          <p:spPr>
            <a:xfrm>
              <a:off x="1704" y="1536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" name="Google Shape;185;p19"/>
            <p:cNvSpPr/>
            <p:nvPr/>
          </p:nvSpPr>
          <p:spPr>
            <a:xfrm>
              <a:off x="1944" y="1248"/>
              <a:ext cx="192" cy="192"/>
            </a:xfrm>
            <a:prstGeom prst="ellipse">
              <a:avLst/>
            </a:prstGeom>
            <a:solidFill>
              <a:srgbClr val="4B5C6D"/>
            </a:solidFill>
            <a:ln cap="flat" cmpd="sng" w="9525">
              <a:solidFill>
                <a:srgbClr val="3947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944" y="1440"/>
              <a:ext cx="192" cy="192"/>
            </a:xfrm>
            <a:prstGeom prst="ellipse">
              <a:avLst/>
            </a:prstGeom>
            <a:solidFill>
              <a:srgbClr val="4B5C6D"/>
            </a:solidFill>
            <a:ln cap="flat" cmpd="sng" w="9525">
              <a:solidFill>
                <a:srgbClr val="3947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2136" y="1248"/>
              <a:ext cx="192" cy="192"/>
            </a:xfrm>
            <a:prstGeom prst="ellipse">
              <a:avLst/>
            </a:prstGeom>
            <a:solidFill>
              <a:srgbClr val="4B5C6D"/>
            </a:solidFill>
            <a:ln cap="flat" cmpd="sng" w="9525">
              <a:solidFill>
                <a:srgbClr val="39475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1526" y="1268"/>
              <a:ext cx="17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endParaRPr/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1392" y="1459"/>
              <a:ext cx="2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y-1</a:t>
              </a:r>
              <a:endParaRPr/>
            </a:p>
          </p:txBody>
        </p:sp>
        <p:cxnSp>
          <p:nvCxnSpPr>
            <p:cNvPr id="190" name="Google Shape;190;p19"/>
            <p:cNvCxnSpPr/>
            <p:nvPr/>
          </p:nvCxnSpPr>
          <p:spPr>
            <a:xfrm rot="10800000">
              <a:off x="2040" y="1776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10800000">
              <a:off x="2232" y="1776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2" name="Google Shape;192;p19"/>
            <p:cNvSpPr txBox="1"/>
            <p:nvPr/>
          </p:nvSpPr>
          <p:spPr>
            <a:xfrm>
              <a:off x="1944" y="1920"/>
              <a:ext cx="1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/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2136" y="1920"/>
              <a:ext cx="33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x+1</a:t>
              </a:r>
              <a:endParaRPr/>
            </a:p>
          </p:txBody>
        </p:sp>
      </p:grpSp>
      <p:grpSp>
        <p:nvGrpSpPr>
          <p:cNvPr id="194" name="Google Shape;194;p19"/>
          <p:cNvGrpSpPr/>
          <p:nvPr/>
        </p:nvGrpSpPr>
        <p:grpSpPr>
          <a:xfrm>
            <a:off x="1143000" y="2895600"/>
            <a:ext cx="3505200" cy="465137"/>
            <a:chOff x="2400" y="2400"/>
            <a:chExt cx="2208" cy="293"/>
          </a:xfrm>
        </p:grpSpPr>
        <p:pic>
          <p:nvPicPr>
            <p:cNvPr id="195" name="Google Shape;195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00" y="2400"/>
              <a:ext cx="1152" cy="2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32" y="2400"/>
              <a:ext cx="576" cy="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9"/>
            <p:cNvSpPr txBox="1"/>
            <p:nvPr/>
          </p:nvSpPr>
          <p:spPr>
            <a:xfrm>
              <a:off x="3696" y="2400"/>
              <a:ext cx="2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or</a:t>
              </a:r>
              <a:endParaRPr/>
            </a:p>
          </p:txBody>
        </p:sp>
      </p:grpSp>
      <p:grpSp>
        <p:nvGrpSpPr>
          <p:cNvPr id="198" name="Google Shape;198;p19"/>
          <p:cNvGrpSpPr/>
          <p:nvPr/>
        </p:nvGrpSpPr>
        <p:grpSpPr>
          <a:xfrm>
            <a:off x="6248400" y="4243593"/>
            <a:ext cx="2667000" cy="1928606"/>
            <a:chOff x="3936" y="2414"/>
            <a:chExt cx="1680" cy="1215"/>
          </a:xfrm>
        </p:grpSpPr>
        <p:grpSp>
          <p:nvGrpSpPr>
            <p:cNvPr id="199" name="Google Shape;199;p19"/>
            <p:cNvGrpSpPr/>
            <p:nvPr/>
          </p:nvGrpSpPr>
          <p:grpSpPr>
            <a:xfrm>
              <a:off x="4080" y="2414"/>
              <a:ext cx="1520" cy="953"/>
              <a:chOff x="4080" y="2414"/>
              <a:chExt cx="1520" cy="953"/>
            </a:xfrm>
          </p:grpSpPr>
          <p:sp>
            <p:nvSpPr>
              <p:cNvPr id="200" name="Google Shape;200;p19"/>
              <p:cNvSpPr/>
              <p:nvPr/>
            </p:nvSpPr>
            <p:spPr>
              <a:xfrm rot="1800000">
                <a:off x="4341" y="2688"/>
                <a:ext cx="1204" cy="405"/>
              </a:xfrm>
              <a:prstGeom prst="triangle">
                <a:avLst>
                  <a:gd fmla="val 19135" name="adj"/>
                </a:avLst>
              </a:prstGeom>
              <a:solidFill>
                <a:schemeClr val="accent1">
                  <a:alpha val="84705"/>
                </a:schemeClr>
              </a:solidFill>
              <a:ln cap="flat" cmpd="sng" w="9525">
                <a:solidFill>
                  <a:srgbClr val="637B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01" name="Google Shape;201;p19"/>
              <p:cNvCxnSpPr/>
              <p:nvPr/>
            </p:nvCxnSpPr>
            <p:spPr>
              <a:xfrm>
                <a:off x="4080" y="3040"/>
                <a:ext cx="15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2" name="Google Shape;202;p19"/>
              <p:cNvSpPr/>
              <p:nvPr/>
            </p:nvSpPr>
            <p:spPr>
              <a:xfrm flipH="1" rot="10800000">
                <a:off x="4773" y="3013"/>
                <a:ext cx="75" cy="64"/>
              </a:xfrm>
              <a:prstGeom prst="ellipse">
                <a:avLst/>
              </a:prstGeom>
              <a:solidFill>
                <a:srgbClr val="4B5C6D"/>
              </a:solidFill>
              <a:ln cap="flat" cmpd="sng" w="9525">
                <a:solidFill>
                  <a:srgbClr val="39475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03" name="Google Shape;203;p19"/>
              <p:cNvCxnSpPr/>
              <p:nvPr/>
            </p:nvCxnSpPr>
            <p:spPr>
              <a:xfrm>
                <a:off x="4080" y="3136"/>
                <a:ext cx="15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4" name="Google Shape;204;p19"/>
              <p:cNvSpPr/>
              <p:nvPr/>
            </p:nvSpPr>
            <p:spPr>
              <a:xfrm flipH="1" rot="10800000">
                <a:off x="4939" y="3104"/>
                <a:ext cx="74" cy="64"/>
              </a:xfrm>
              <a:prstGeom prst="ellipse">
                <a:avLst/>
              </a:prstGeom>
              <a:solidFill>
                <a:srgbClr val="4B5C6D"/>
              </a:solidFill>
              <a:ln cap="flat" cmpd="sng" w="9525">
                <a:solidFill>
                  <a:srgbClr val="39475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205" name="Google Shape;205;p19"/>
            <p:cNvCxnSpPr/>
            <p:nvPr/>
          </p:nvCxnSpPr>
          <p:spPr>
            <a:xfrm>
              <a:off x="4032" y="2640"/>
              <a:ext cx="0" cy="8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3936" y="3408"/>
              <a:ext cx="16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19"/>
            <p:cNvCxnSpPr/>
            <p:nvPr/>
          </p:nvCxnSpPr>
          <p:spPr>
            <a:xfrm>
              <a:off x="4800" y="3360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19"/>
            <p:cNvCxnSpPr/>
            <p:nvPr/>
          </p:nvCxnSpPr>
          <p:spPr>
            <a:xfrm>
              <a:off x="4944" y="3360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9" name="Google Shape;209;p19"/>
            <p:cNvSpPr txBox="1"/>
            <p:nvPr/>
          </p:nvSpPr>
          <p:spPr>
            <a:xfrm>
              <a:off x="4704" y="3456"/>
              <a:ext cx="1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4848" y="3456"/>
              <a:ext cx="22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X’</a:t>
              </a:r>
              <a:endParaRPr/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4032" y="2928"/>
              <a:ext cx="52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Verdana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 scan line’</a:t>
              </a:r>
              <a:endParaRPr/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4032" y="3024"/>
              <a:ext cx="601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Verdana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y-1 scan line’</a:t>
              </a:r>
              <a:endParaRPr/>
            </a:p>
          </p:txBody>
        </p:sp>
      </p:grpSp>
      <p:sp>
        <p:nvSpPr>
          <p:cNvPr id="213" name="Google Shape;213;p19"/>
          <p:cNvSpPr txBox="1"/>
          <p:nvPr/>
        </p:nvSpPr>
        <p:spPr>
          <a:xfrm>
            <a:off x="3184525" y="4283075"/>
            <a:ext cx="1482725" cy="284162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m(x’-x)=y’-y=-1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3276600" y="5029200"/>
            <a:ext cx="2408237" cy="284162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put x’ = x-1/m and  y’ = y-1</a:t>
            </a:r>
            <a:endParaRPr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5486400" y="2954656"/>
            <a:ext cx="3551237" cy="1464944"/>
            <a:chOff x="3456" y="1861"/>
            <a:chExt cx="2237" cy="923"/>
          </a:xfrm>
        </p:grpSpPr>
        <p:sp>
          <p:nvSpPr>
            <p:cNvPr id="216" name="Google Shape;216;p19"/>
            <p:cNvSpPr txBox="1"/>
            <p:nvPr/>
          </p:nvSpPr>
          <p:spPr>
            <a:xfrm>
              <a:off x="4944" y="2112"/>
              <a:ext cx="596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Verdana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top scan line’</a:t>
              </a:r>
              <a:endParaRPr/>
            </a:p>
          </p:txBody>
        </p:sp>
        <p:sp>
          <p:nvSpPr>
            <p:cNvPr id="217" name="Google Shape;217;p19"/>
            <p:cNvSpPr txBox="1"/>
            <p:nvPr/>
          </p:nvSpPr>
          <p:spPr>
            <a:xfrm>
              <a:off x="4974" y="2640"/>
              <a:ext cx="719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Verdana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bottom scan line</a:t>
              </a:r>
              <a:endParaRPr/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4992" y="2352"/>
              <a:ext cx="503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Verdana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 scan line</a:t>
              </a:r>
              <a:endParaRPr/>
            </a:p>
          </p:txBody>
        </p:sp>
        <p:grpSp>
          <p:nvGrpSpPr>
            <p:cNvPr id="219" name="Google Shape;219;p19"/>
            <p:cNvGrpSpPr/>
            <p:nvPr/>
          </p:nvGrpSpPr>
          <p:grpSpPr>
            <a:xfrm>
              <a:off x="3456" y="1861"/>
              <a:ext cx="1536" cy="875"/>
              <a:chOff x="3456" y="1861"/>
              <a:chExt cx="1536" cy="875"/>
            </a:xfrm>
          </p:grpSpPr>
          <p:sp>
            <p:nvSpPr>
              <p:cNvPr id="220" name="Google Shape;220;p19"/>
              <p:cNvSpPr/>
              <p:nvPr/>
            </p:nvSpPr>
            <p:spPr>
              <a:xfrm rot="1800000">
                <a:off x="3695" y="2112"/>
                <a:ext cx="1101" cy="365"/>
              </a:xfrm>
              <a:prstGeom prst="triangle">
                <a:avLst>
                  <a:gd fmla="val 19135" name="adj"/>
                </a:avLst>
              </a:prstGeom>
              <a:solidFill>
                <a:schemeClr val="accent1">
                  <a:alpha val="84705"/>
                </a:schemeClr>
              </a:solidFill>
              <a:ln cap="flat" cmpd="sng" w="9525">
                <a:solidFill>
                  <a:srgbClr val="637B9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21" name="Google Shape;221;p19"/>
              <p:cNvCxnSpPr/>
              <p:nvPr/>
            </p:nvCxnSpPr>
            <p:spPr>
              <a:xfrm>
                <a:off x="3456" y="2160"/>
                <a:ext cx="151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9"/>
              <p:cNvCxnSpPr/>
              <p:nvPr/>
            </p:nvCxnSpPr>
            <p:spPr>
              <a:xfrm>
                <a:off x="3456" y="2429"/>
                <a:ext cx="15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9"/>
              <p:cNvCxnSpPr/>
              <p:nvPr/>
            </p:nvCxnSpPr>
            <p:spPr>
              <a:xfrm>
                <a:off x="3456" y="2736"/>
                <a:ext cx="15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4" name="Google Shape;224;p19"/>
              <p:cNvSpPr/>
              <p:nvPr/>
            </p:nvSpPr>
            <p:spPr>
              <a:xfrm flipH="1" rot="10800000">
                <a:off x="4091" y="2405"/>
                <a:ext cx="69" cy="57"/>
              </a:xfrm>
              <a:prstGeom prst="ellipse">
                <a:avLst/>
              </a:prstGeom>
              <a:solidFill>
                <a:srgbClr val="4B5C6D"/>
              </a:solidFill>
              <a:ln cap="flat" cmpd="sng" w="9525">
                <a:solidFill>
                  <a:srgbClr val="39475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5" name="Google Shape;225;p19"/>
              <p:cNvSpPr txBox="1"/>
              <p:nvPr/>
            </p:nvSpPr>
            <p:spPr>
              <a:xfrm>
                <a:off x="3648" y="2448"/>
                <a:ext cx="883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Verdana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left edge intersection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32" name="Google Shape;232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A-Buffer Method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Extension of depth buffer method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Antialiased, area-average, accumulation-buffer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depth buffer is expanded so that each position in the buffer can reference a linked list of surfaces thus enabling more than one surface intensity consideration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 boundary could be antialiased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□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pixel position in the A-Buffer has two fields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 Field 🡪 stores a positive or negative real number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Positive🡪 single surface contributes to pixel intensity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Negative 🡪 multiple surfaces contribute to pixel intensity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Intensity Field 🡪 stores surface-intensity information or a pointer value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Surface intensity if single surface 🡪 stores the RGB components of the surface color at that point and percent of pixel coverage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Pointer value if multiple surfaces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case of surface linked list, the data for each surface in the linked list includes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RGB intensity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Opacity parameter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Percent of area coverage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Surface identifier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surface-rendering parameters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Pointer to next surface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Scanlines are processed to determine surface overlaps of pixels across the individual scanlines.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Surfaces are subdivided into a polygon mesh and clipped against the pixel boundaries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2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</a:pPr>
            <a:r>
              <a:rPr b="0" i="0" lang="en-US" sz="1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opacity factors and percent of surface overlaps are used to determine the pixel intensity as an average of the contribution from the overlapping surfaces</a:t>
            </a:r>
            <a:endParaRPr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6229822" y="706500"/>
            <a:ext cx="2749078" cy="1344267"/>
            <a:chOff x="1378" y="3056"/>
            <a:chExt cx="2038" cy="1147"/>
          </a:xfrm>
        </p:grpSpPr>
        <p:grpSp>
          <p:nvGrpSpPr>
            <p:cNvPr id="235" name="Google Shape;235;p20"/>
            <p:cNvGrpSpPr/>
            <p:nvPr/>
          </p:nvGrpSpPr>
          <p:grpSpPr>
            <a:xfrm>
              <a:off x="1378" y="3056"/>
              <a:ext cx="1694" cy="1147"/>
              <a:chOff x="1378" y="3056"/>
              <a:chExt cx="1694" cy="1147"/>
            </a:xfrm>
          </p:grpSpPr>
          <p:sp>
            <p:nvSpPr>
              <p:cNvPr id="236" name="Google Shape;236;p20"/>
              <p:cNvSpPr/>
              <p:nvPr/>
            </p:nvSpPr>
            <p:spPr>
              <a:xfrm rot="-2040000">
                <a:off x="1515" y="3245"/>
                <a:ext cx="912" cy="768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2016" y="3168"/>
                <a:ext cx="1056" cy="816"/>
              </a:xfrm>
              <a:custGeom>
                <a:rect b="b" l="l" r="r" t="t"/>
                <a:pathLst>
                  <a:path extrusionOk="0" h="912" w="1192">
                    <a:moveTo>
                      <a:pt x="536" y="912"/>
                    </a:moveTo>
                    <a:lnTo>
                      <a:pt x="0" y="592"/>
                    </a:lnTo>
                    <a:lnTo>
                      <a:pt x="696" y="0"/>
                    </a:lnTo>
                    <a:lnTo>
                      <a:pt x="1192" y="736"/>
                    </a:lnTo>
                    <a:lnTo>
                      <a:pt x="536" y="912"/>
                    </a:lnTo>
                  </a:path>
                </a:pathLst>
              </a:custGeom>
              <a:solidFill>
                <a:schemeClr val="accent1">
                  <a:alpha val="0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238" name="Google Shape;238;p20"/>
            <p:cNvSpPr txBox="1"/>
            <p:nvPr/>
          </p:nvSpPr>
          <p:spPr>
            <a:xfrm>
              <a:off x="2726" y="3299"/>
              <a:ext cx="690" cy="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foreground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transparent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surface</a:t>
              </a:r>
              <a:endParaRPr/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1392" y="3360"/>
              <a:ext cx="692" cy="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background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opaque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surface</a:t>
              </a:r>
              <a:endParaRPr/>
            </a:p>
          </p:txBody>
        </p:sp>
      </p:grpSp>
      <p:grpSp>
        <p:nvGrpSpPr>
          <p:cNvPr id="240" name="Google Shape;240;p20"/>
          <p:cNvGrpSpPr/>
          <p:nvPr/>
        </p:nvGrpSpPr>
        <p:grpSpPr>
          <a:xfrm>
            <a:off x="3657600" y="4191000"/>
            <a:ext cx="1268412" cy="625475"/>
            <a:chOff x="2784" y="2736"/>
            <a:chExt cx="799" cy="394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2832" y="2736"/>
              <a:ext cx="322" cy="17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d&gt;0</a:t>
              </a:r>
              <a:endParaRPr/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3152" y="2736"/>
              <a:ext cx="256" cy="17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</a:t>
              </a:r>
              <a:endParaRPr/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2784" y="2880"/>
              <a:ext cx="34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depth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field</a:t>
              </a:r>
              <a:endParaRPr/>
            </a:p>
          </p:txBody>
        </p:sp>
        <p:sp>
          <p:nvSpPr>
            <p:cNvPr id="244" name="Google Shape;244;p20"/>
            <p:cNvSpPr txBox="1"/>
            <p:nvPr/>
          </p:nvSpPr>
          <p:spPr>
            <a:xfrm>
              <a:off x="3120" y="2880"/>
              <a:ext cx="46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intensity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field</a:t>
              </a:r>
              <a:endParaRPr/>
            </a:p>
          </p:txBody>
        </p:sp>
      </p:grpSp>
      <p:grpSp>
        <p:nvGrpSpPr>
          <p:cNvPr id="245" name="Google Shape;245;p20"/>
          <p:cNvGrpSpPr/>
          <p:nvPr/>
        </p:nvGrpSpPr>
        <p:grpSpPr>
          <a:xfrm>
            <a:off x="4953000" y="4495800"/>
            <a:ext cx="4114800" cy="625475"/>
            <a:chOff x="3360" y="2880"/>
            <a:chExt cx="2592" cy="394"/>
          </a:xfrm>
        </p:grpSpPr>
        <p:grpSp>
          <p:nvGrpSpPr>
            <p:cNvPr id="246" name="Google Shape;246;p20"/>
            <p:cNvGrpSpPr/>
            <p:nvPr/>
          </p:nvGrpSpPr>
          <p:grpSpPr>
            <a:xfrm>
              <a:off x="3360" y="2880"/>
              <a:ext cx="799" cy="394"/>
              <a:chOff x="3840" y="2640"/>
              <a:chExt cx="799" cy="394"/>
            </a:xfrm>
          </p:grpSpPr>
          <p:sp>
            <p:nvSpPr>
              <p:cNvPr id="247" name="Google Shape;247;p20"/>
              <p:cNvSpPr txBox="1"/>
              <p:nvPr/>
            </p:nvSpPr>
            <p:spPr>
              <a:xfrm>
                <a:off x="3888" y="2640"/>
                <a:ext cx="322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d&lt;0</a:t>
                </a:r>
                <a:endParaRPr/>
              </a:p>
            </p:txBody>
          </p:sp>
          <p:sp>
            <p:nvSpPr>
              <p:cNvPr id="248" name="Google Shape;248;p20"/>
              <p:cNvSpPr txBox="1"/>
              <p:nvPr/>
            </p:nvSpPr>
            <p:spPr>
              <a:xfrm>
                <a:off x="4208" y="2640"/>
                <a:ext cx="256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9" name="Google Shape;249;p20"/>
              <p:cNvSpPr txBox="1"/>
              <p:nvPr/>
            </p:nvSpPr>
            <p:spPr>
              <a:xfrm>
                <a:off x="3840" y="2784"/>
                <a:ext cx="34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Verdan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depth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Verdan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field</a:t>
                </a:r>
                <a:endParaRPr/>
              </a:p>
            </p:txBody>
          </p:sp>
          <p:sp>
            <p:nvSpPr>
              <p:cNvPr id="250" name="Google Shape;250;p20"/>
              <p:cNvSpPr txBox="1"/>
              <p:nvPr/>
            </p:nvSpPr>
            <p:spPr>
              <a:xfrm>
                <a:off x="4176" y="2784"/>
                <a:ext cx="46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Verdan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intensity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Verdana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 field</a:t>
                </a:r>
                <a:endParaRPr/>
              </a:p>
            </p:txBody>
          </p:sp>
        </p:grpSp>
        <p:grpSp>
          <p:nvGrpSpPr>
            <p:cNvPr id="251" name="Google Shape;251;p20"/>
            <p:cNvGrpSpPr/>
            <p:nvPr/>
          </p:nvGrpSpPr>
          <p:grpSpPr>
            <a:xfrm>
              <a:off x="4176" y="2880"/>
              <a:ext cx="640" cy="179"/>
              <a:chOff x="4624" y="2592"/>
              <a:chExt cx="640" cy="179"/>
            </a:xfrm>
          </p:grpSpPr>
          <p:sp>
            <p:nvSpPr>
              <p:cNvPr id="252" name="Google Shape;252;p20"/>
              <p:cNvSpPr txBox="1"/>
              <p:nvPr/>
            </p:nvSpPr>
            <p:spPr>
              <a:xfrm>
                <a:off x="4624" y="2592"/>
                <a:ext cx="385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Surf1</a:t>
                </a:r>
                <a:endParaRPr/>
              </a:p>
            </p:txBody>
          </p:sp>
          <p:sp>
            <p:nvSpPr>
              <p:cNvPr id="253" name="Google Shape;253;p20"/>
              <p:cNvSpPr txBox="1"/>
              <p:nvPr/>
            </p:nvSpPr>
            <p:spPr>
              <a:xfrm>
                <a:off x="5008" y="2592"/>
                <a:ext cx="256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54" name="Google Shape;254;p20"/>
            <p:cNvGrpSpPr/>
            <p:nvPr/>
          </p:nvGrpSpPr>
          <p:grpSpPr>
            <a:xfrm>
              <a:off x="4944" y="2880"/>
              <a:ext cx="640" cy="179"/>
              <a:chOff x="5312" y="2544"/>
              <a:chExt cx="640" cy="179"/>
            </a:xfrm>
          </p:grpSpPr>
          <p:sp>
            <p:nvSpPr>
              <p:cNvPr id="255" name="Google Shape;255;p20"/>
              <p:cNvSpPr txBox="1"/>
              <p:nvPr/>
            </p:nvSpPr>
            <p:spPr>
              <a:xfrm>
                <a:off x="5312" y="2544"/>
                <a:ext cx="385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Surf2</a:t>
                </a:r>
                <a:endParaRPr/>
              </a:p>
            </p:txBody>
          </p:sp>
          <p:sp>
            <p:nvSpPr>
              <p:cNvPr id="256" name="Google Shape;256;p20"/>
              <p:cNvSpPr txBox="1"/>
              <p:nvPr/>
            </p:nvSpPr>
            <p:spPr>
              <a:xfrm>
                <a:off x="5696" y="2544"/>
                <a:ext cx="256" cy="17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257" name="Google Shape;257;p20"/>
            <p:cNvCxnSpPr/>
            <p:nvPr/>
          </p:nvCxnSpPr>
          <p:spPr>
            <a:xfrm>
              <a:off x="3888" y="2976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4656" y="2976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5472" y="2976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5760" y="2976"/>
              <a:ext cx="19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Extension of scanline algorithm for filling polygon interiors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Instead of filling just one surface, we deal with multiple surfaces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Construct edge tables and polygon tables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Edge table contains 🡪 endpoints of each edge in the scene, inverse slope of each line and pointers to the polygon table to identify its corresponding surface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table contains 🡪 plane equation coefficients, surface intensity, pointers to the edge table (optional)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Setup an active list (why active ??) of edges for those edges which cross the current scan line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edges are sorted in order of increasing x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Define flags for each surface to indicate whether a position is inside or outside the surface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leftmost boundary of surface flag ==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at rightmost boundary flag ==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off</a:t>
            </a:r>
            <a:endParaRPr/>
          </a:p>
          <a:p>
            <a:pPr indent="-361950" lvl="0" marL="469900" rtl="0" algn="l">
              <a:spcBef>
                <a:spcPts val="34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1" sz="17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2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Scan-Line Method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Prepared By: Dipesh Gautam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566737" y="1752600"/>
            <a:ext cx="59864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scan line 1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active edge list contains edges AB,BC,EH, FG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Between edges AB and BC, only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flags for s1 == on 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between edges EH and FG, only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flags for s2==on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depth calculation needed and corresponding surface intensities are entered in refresh buffer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scan line 2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active edge list contains edges AD,EH,BC and FG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Between edges AD and EH, only the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 for surface s1 == on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Between edges EH and BC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flags for both surfaces == on</a:t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 calculation (using plane coefficients) is needed.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example depth for s1 is less than for s2, so  intensities for surface s1 are loaded into the refresh buffer until boundary BC is encountered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Between edges BC and FG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 for s1 == off 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0" i="1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flag for s2 == on</a:t>
            </a:r>
            <a:endParaRPr/>
          </a:p>
          <a:p>
            <a:pPr indent="-395287" lvl="2" marL="130492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Intensities for s2 are loaded on refresh buffer</a:t>
            </a:r>
            <a:endParaRPr/>
          </a:p>
          <a:p>
            <a:pPr indent="-469900" lvl="0" marL="469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scan line 3</a:t>
            </a:r>
            <a:endParaRPr/>
          </a:p>
          <a:p>
            <a:pPr indent="-436562" lvl="1" marL="90805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■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Same </a:t>
            </a:r>
            <a:r>
              <a:rPr b="1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coherent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property as scan line 2 as noticed from active list, so no depth calculation needed between edges BC and EH</a:t>
            </a:r>
            <a:endParaRPr/>
          </a:p>
        </p:txBody>
      </p:sp>
      <p:sp>
        <p:nvSpPr>
          <p:cNvPr id="276" name="Google Shape;276;p2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Scan-Line Method (contd…)</a:t>
            </a: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6149975" y="1600200"/>
            <a:ext cx="2917825" cy="2301875"/>
            <a:chOff x="1536" y="1776"/>
            <a:chExt cx="1838" cy="1450"/>
          </a:xfrm>
        </p:grpSpPr>
        <p:grpSp>
          <p:nvGrpSpPr>
            <p:cNvPr id="278" name="Google Shape;278;p22"/>
            <p:cNvGrpSpPr/>
            <p:nvPr/>
          </p:nvGrpSpPr>
          <p:grpSpPr>
            <a:xfrm>
              <a:off x="1728" y="1968"/>
              <a:ext cx="1536" cy="1104"/>
              <a:chOff x="1632" y="1632"/>
              <a:chExt cx="2544" cy="1440"/>
            </a:xfrm>
          </p:grpSpPr>
          <p:cxnSp>
            <p:nvCxnSpPr>
              <p:cNvPr id="279" name="Google Shape;279;p22"/>
              <p:cNvCxnSpPr/>
              <p:nvPr/>
            </p:nvCxnSpPr>
            <p:spPr>
              <a:xfrm>
                <a:off x="1632" y="1632"/>
                <a:ext cx="0" cy="14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22"/>
              <p:cNvCxnSpPr/>
              <p:nvPr/>
            </p:nvCxnSpPr>
            <p:spPr>
              <a:xfrm>
                <a:off x="1632" y="3072"/>
                <a:ext cx="25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1" name="Google Shape;281;p22"/>
              <p:cNvSpPr/>
              <p:nvPr/>
            </p:nvSpPr>
            <p:spPr>
              <a:xfrm>
                <a:off x="2352" y="1632"/>
                <a:ext cx="1096" cy="1256"/>
              </a:xfrm>
              <a:custGeom>
                <a:rect b="b" l="l" r="r" t="t"/>
                <a:pathLst>
                  <a:path extrusionOk="0" h="1256" w="1096">
                    <a:moveTo>
                      <a:pt x="1096" y="128"/>
                    </a:moveTo>
                    <a:lnTo>
                      <a:pt x="704" y="1256"/>
                    </a:lnTo>
                    <a:lnTo>
                      <a:pt x="0" y="968"/>
                    </a:lnTo>
                    <a:lnTo>
                      <a:pt x="424" y="0"/>
                    </a:lnTo>
                    <a:lnTo>
                      <a:pt x="1096" y="12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1976" y="1632"/>
                <a:ext cx="904" cy="1240"/>
              </a:xfrm>
              <a:custGeom>
                <a:rect b="b" l="l" r="r" t="t"/>
                <a:pathLst>
                  <a:path extrusionOk="0" h="1240" w="904">
                    <a:moveTo>
                      <a:pt x="904" y="1016"/>
                    </a:moveTo>
                    <a:lnTo>
                      <a:pt x="184" y="1240"/>
                    </a:lnTo>
                    <a:lnTo>
                      <a:pt x="0" y="352"/>
                    </a:lnTo>
                    <a:lnTo>
                      <a:pt x="384" y="0"/>
                    </a:lnTo>
                    <a:lnTo>
                      <a:pt x="896" y="1016"/>
                    </a:lnTo>
                  </a:path>
                </a:pathLst>
              </a:custGeom>
              <a:solidFill>
                <a:srgbClr val="996633">
                  <a:alpha val="76470"/>
                </a:srgb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283" name="Google Shape;283;p22"/>
              <p:cNvCxnSpPr/>
              <p:nvPr/>
            </p:nvCxnSpPr>
            <p:spPr>
              <a:xfrm>
                <a:off x="1632" y="1824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2"/>
              <p:cNvCxnSpPr/>
              <p:nvPr/>
            </p:nvCxnSpPr>
            <p:spPr>
              <a:xfrm>
                <a:off x="1632" y="2304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22"/>
              <p:cNvCxnSpPr/>
              <p:nvPr/>
            </p:nvCxnSpPr>
            <p:spPr>
              <a:xfrm>
                <a:off x="1632" y="2496"/>
                <a:ext cx="230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86" name="Google Shape;286;p22"/>
            <p:cNvSpPr txBox="1"/>
            <p:nvPr/>
          </p:nvSpPr>
          <p:spPr>
            <a:xfrm>
              <a:off x="2775" y="2064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1</a:t>
              </a:r>
              <a:endParaRPr/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2784" y="2352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2</a:t>
              </a:r>
              <a:endParaRPr/>
            </a:p>
          </p:txBody>
        </p:sp>
        <p:sp>
          <p:nvSpPr>
            <p:cNvPr id="288" name="Google Shape;288;p22"/>
            <p:cNvSpPr txBox="1"/>
            <p:nvPr/>
          </p:nvSpPr>
          <p:spPr>
            <a:xfrm>
              <a:off x="2784" y="2496"/>
              <a:ext cx="58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Scan Line 3</a:t>
              </a:r>
              <a:endParaRPr/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2064" y="1824"/>
              <a:ext cx="177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</a:t>
              </a:r>
              <a:endParaRPr/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1797" y="2112"/>
              <a:ext cx="178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1872" y="2832"/>
              <a:ext cx="18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</a:t>
              </a:r>
              <a:endParaRPr/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2016" y="2640"/>
              <a:ext cx="18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H</a:t>
              </a:r>
              <a:endParaRPr/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2504" y="2904"/>
              <a:ext cx="18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</a:t>
              </a:r>
              <a:endParaRPr/>
            </a:p>
          </p:txBody>
        </p:sp>
        <p:sp>
          <p:nvSpPr>
            <p:cNvPr id="294" name="Google Shape;294;p22"/>
            <p:cNvSpPr txBox="1"/>
            <p:nvPr/>
          </p:nvSpPr>
          <p:spPr>
            <a:xfrm>
              <a:off x="2432" y="2640"/>
              <a:ext cx="17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/>
            </a:p>
          </p:txBody>
        </p:sp>
        <p:sp>
          <p:nvSpPr>
            <p:cNvPr id="295" name="Google Shape;295;p22"/>
            <p:cNvSpPr txBox="1"/>
            <p:nvPr/>
          </p:nvSpPr>
          <p:spPr>
            <a:xfrm>
              <a:off x="2352" y="1776"/>
              <a:ext cx="1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endParaRPr/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2760" y="1910"/>
              <a:ext cx="168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</a:t>
              </a:r>
              <a:endParaRPr/>
            </a:p>
          </p:txBody>
        </p:sp>
        <p:sp>
          <p:nvSpPr>
            <p:cNvPr id="297" name="Google Shape;297;p22"/>
            <p:cNvSpPr txBox="1"/>
            <p:nvPr/>
          </p:nvSpPr>
          <p:spPr>
            <a:xfrm>
              <a:off x="3168" y="3072"/>
              <a:ext cx="206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298" name="Google Shape;298;p22"/>
            <p:cNvSpPr txBox="1"/>
            <p:nvPr/>
          </p:nvSpPr>
          <p:spPr>
            <a:xfrm>
              <a:off x="1536" y="1872"/>
              <a:ext cx="20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2064" y="2256"/>
              <a:ext cx="23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S1</a:t>
              </a:r>
              <a:endParaRPr/>
            </a:p>
          </p:txBody>
        </p:sp>
        <p:sp>
          <p:nvSpPr>
            <p:cNvPr id="300" name="Google Shape;300;p22"/>
            <p:cNvSpPr txBox="1"/>
            <p:nvPr/>
          </p:nvSpPr>
          <p:spPr>
            <a:xfrm>
              <a:off x="2448" y="2256"/>
              <a:ext cx="23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S2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