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Gill San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F5V+rqmRfvk7Jbk1rlz/3hA2X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illSans-bold.fntdata"/><Relationship Id="rId30"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0" name="Google Shape;20;p2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6"/>
          <p:cNvSpPr txBox="1"/>
          <p:nvPr>
            <p:ph idx="1" type="body"/>
          </p:nvPr>
        </p:nvSpPr>
        <p:spPr>
          <a:xfrm rot="5400000">
            <a:off x="4544044"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6" name="Google Shape;86;p3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7"/>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7"/>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92" name="Google Shape;92;p37"/>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7"/>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23" name="Shape 23"/>
        <p:cNvGrpSpPr/>
        <p:nvPr/>
      </p:nvGrpSpPr>
      <p:grpSpPr>
        <a:xfrm>
          <a:off x="0" y="0"/>
          <a:ext cx="0" cy="0"/>
          <a:chOff x="0" y="0"/>
          <a:chExt cx="0" cy="0"/>
        </a:xfrm>
      </p:grpSpPr>
      <p:sp>
        <p:nvSpPr>
          <p:cNvPr id="24" name="Google Shape;24;p28"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25" name="Google Shape;25;p28"/>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8"/>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7" name="Google Shape;27;p28"/>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5E04"/>
                </a:solidFill>
                <a:latin typeface="Gill Sans"/>
                <a:ea typeface="Gill Sans"/>
                <a:cs typeface="Gill Sans"/>
                <a:sym typeface="Gill Sans"/>
              </a:defRPr>
            </a:lvl1pPr>
            <a:lvl2pPr indent="0" lvl="1" marL="0" algn="r">
              <a:spcBef>
                <a:spcPts val="0"/>
              </a:spcBef>
              <a:buNone/>
              <a:defRPr sz="1200">
                <a:solidFill>
                  <a:srgbClr val="895E04"/>
                </a:solidFill>
                <a:latin typeface="Gill Sans"/>
                <a:ea typeface="Gill Sans"/>
                <a:cs typeface="Gill Sans"/>
                <a:sym typeface="Gill Sans"/>
              </a:defRPr>
            </a:lvl2pPr>
            <a:lvl3pPr indent="0" lvl="2" marL="0" algn="r">
              <a:spcBef>
                <a:spcPts val="0"/>
              </a:spcBef>
              <a:buNone/>
              <a:defRPr sz="1200">
                <a:solidFill>
                  <a:srgbClr val="895E04"/>
                </a:solidFill>
                <a:latin typeface="Gill Sans"/>
                <a:ea typeface="Gill Sans"/>
                <a:cs typeface="Gill Sans"/>
                <a:sym typeface="Gill Sans"/>
              </a:defRPr>
            </a:lvl3pPr>
            <a:lvl4pPr indent="0" lvl="3" marL="0" algn="r">
              <a:spcBef>
                <a:spcPts val="0"/>
              </a:spcBef>
              <a:buNone/>
              <a:defRPr sz="1200">
                <a:solidFill>
                  <a:srgbClr val="895E04"/>
                </a:solidFill>
                <a:latin typeface="Gill Sans"/>
                <a:ea typeface="Gill Sans"/>
                <a:cs typeface="Gill Sans"/>
                <a:sym typeface="Gill Sans"/>
              </a:defRPr>
            </a:lvl4pPr>
            <a:lvl5pPr indent="0" lvl="4" marL="0" algn="r">
              <a:spcBef>
                <a:spcPts val="0"/>
              </a:spcBef>
              <a:buNone/>
              <a:defRPr sz="1200">
                <a:solidFill>
                  <a:srgbClr val="895E04"/>
                </a:solidFill>
                <a:latin typeface="Gill Sans"/>
                <a:ea typeface="Gill Sans"/>
                <a:cs typeface="Gill Sans"/>
                <a:sym typeface="Gill Sans"/>
              </a:defRPr>
            </a:lvl5pPr>
            <a:lvl6pPr indent="0" lvl="5" marL="0" algn="r">
              <a:spcBef>
                <a:spcPts val="0"/>
              </a:spcBef>
              <a:buNone/>
              <a:defRPr sz="1200">
                <a:solidFill>
                  <a:srgbClr val="895E04"/>
                </a:solidFill>
                <a:latin typeface="Gill Sans"/>
                <a:ea typeface="Gill Sans"/>
                <a:cs typeface="Gill Sans"/>
                <a:sym typeface="Gill Sans"/>
              </a:defRPr>
            </a:lvl6pPr>
            <a:lvl7pPr indent="0" lvl="6" marL="0" algn="r">
              <a:spcBef>
                <a:spcPts val="0"/>
              </a:spcBef>
              <a:buNone/>
              <a:defRPr sz="1200">
                <a:solidFill>
                  <a:srgbClr val="895E04"/>
                </a:solidFill>
                <a:latin typeface="Gill Sans"/>
                <a:ea typeface="Gill Sans"/>
                <a:cs typeface="Gill Sans"/>
                <a:sym typeface="Gill Sans"/>
              </a:defRPr>
            </a:lvl7pPr>
            <a:lvl8pPr indent="0" lvl="7" marL="0" algn="r">
              <a:spcBef>
                <a:spcPts val="0"/>
              </a:spcBef>
              <a:buNone/>
              <a:defRPr sz="1200">
                <a:solidFill>
                  <a:srgbClr val="895E04"/>
                </a:solidFill>
                <a:latin typeface="Gill Sans"/>
                <a:ea typeface="Gill Sans"/>
                <a:cs typeface="Gill Sans"/>
                <a:sym typeface="Gill Sans"/>
              </a:defRPr>
            </a:lvl8pPr>
            <a:lvl9pPr indent="0" lvl="8" marL="0" algn="r">
              <a:spcBef>
                <a:spcPts val="0"/>
              </a:spcBef>
              <a:buNone/>
              <a:defRPr sz="1200">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28"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29"/>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9"/>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4" name="Google Shape;34;p29"/>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9"/>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Gill Sans"/>
                <a:ea typeface="Gill Sans"/>
                <a:cs typeface="Gill Sans"/>
                <a:sym typeface="Gill Sans"/>
              </a:defRPr>
            </a:lvl1pPr>
            <a:lvl2pPr indent="0" lvl="1" marL="0" algn="r">
              <a:spcBef>
                <a:spcPts val="0"/>
              </a:spcBef>
              <a:buNone/>
              <a:defRPr sz="1200">
                <a:solidFill>
                  <a:schemeClr val="lt2"/>
                </a:solidFill>
                <a:latin typeface="Gill Sans"/>
                <a:ea typeface="Gill Sans"/>
                <a:cs typeface="Gill Sans"/>
                <a:sym typeface="Gill Sans"/>
              </a:defRPr>
            </a:lvl2pPr>
            <a:lvl3pPr indent="0" lvl="2" marL="0" algn="r">
              <a:spcBef>
                <a:spcPts val="0"/>
              </a:spcBef>
              <a:buNone/>
              <a:defRPr sz="1200">
                <a:solidFill>
                  <a:schemeClr val="lt2"/>
                </a:solidFill>
                <a:latin typeface="Gill Sans"/>
                <a:ea typeface="Gill Sans"/>
                <a:cs typeface="Gill Sans"/>
                <a:sym typeface="Gill Sans"/>
              </a:defRPr>
            </a:lvl3pPr>
            <a:lvl4pPr indent="0" lvl="3" marL="0" algn="r">
              <a:spcBef>
                <a:spcPts val="0"/>
              </a:spcBef>
              <a:buNone/>
              <a:defRPr sz="1200">
                <a:solidFill>
                  <a:schemeClr val="lt2"/>
                </a:solidFill>
                <a:latin typeface="Gill Sans"/>
                <a:ea typeface="Gill Sans"/>
                <a:cs typeface="Gill Sans"/>
                <a:sym typeface="Gill Sans"/>
              </a:defRPr>
            </a:lvl4pPr>
            <a:lvl5pPr indent="0" lvl="4" marL="0" algn="r">
              <a:spcBef>
                <a:spcPts val="0"/>
              </a:spcBef>
              <a:buNone/>
              <a:defRPr sz="1200">
                <a:solidFill>
                  <a:schemeClr val="lt2"/>
                </a:solidFill>
                <a:latin typeface="Gill Sans"/>
                <a:ea typeface="Gill Sans"/>
                <a:cs typeface="Gill Sans"/>
                <a:sym typeface="Gill Sans"/>
              </a:defRPr>
            </a:lvl5pPr>
            <a:lvl6pPr indent="0" lvl="5" marL="0" algn="r">
              <a:spcBef>
                <a:spcPts val="0"/>
              </a:spcBef>
              <a:buNone/>
              <a:defRPr sz="1200">
                <a:solidFill>
                  <a:schemeClr val="lt2"/>
                </a:solidFill>
                <a:latin typeface="Gill Sans"/>
                <a:ea typeface="Gill Sans"/>
                <a:cs typeface="Gill Sans"/>
                <a:sym typeface="Gill Sans"/>
              </a:defRPr>
            </a:lvl6pPr>
            <a:lvl7pPr indent="0" lvl="6" marL="0" algn="r">
              <a:spcBef>
                <a:spcPts val="0"/>
              </a:spcBef>
              <a:buNone/>
              <a:defRPr sz="1200">
                <a:solidFill>
                  <a:schemeClr val="lt2"/>
                </a:solidFill>
                <a:latin typeface="Gill Sans"/>
                <a:ea typeface="Gill Sans"/>
                <a:cs typeface="Gill Sans"/>
                <a:sym typeface="Gill Sans"/>
              </a:defRPr>
            </a:lvl7pPr>
            <a:lvl8pPr indent="0" lvl="7" marL="0" algn="r">
              <a:spcBef>
                <a:spcPts val="0"/>
              </a:spcBef>
              <a:buNone/>
              <a:defRPr sz="1200">
                <a:solidFill>
                  <a:schemeClr val="lt2"/>
                </a:solidFill>
                <a:latin typeface="Gill Sans"/>
                <a:ea typeface="Gill Sans"/>
                <a:cs typeface="Gill Sans"/>
                <a:sym typeface="Gill Sans"/>
              </a:defRPr>
            </a:lvl8pPr>
            <a:lvl9pPr indent="0" lvl="8" marL="0" algn="r">
              <a:spcBef>
                <a:spcPts val="0"/>
              </a:spcBef>
              <a:buNone/>
              <a:defRPr sz="12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7" name="Google Shape;37;p29" title="left scallop shape"/>
          <p:cNvGrpSpPr/>
          <p:nvPr/>
        </p:nvGrpSpPr>
        <p:grpSpPr>
          <a:xfrm>
            <a:off x="0" y="0"/>
            <a:ext cx="2814638" cy="6858000"/>
            <a:chOff x="0" y="0"/>
            <a:chExt cx="2814638" cy="6858000"/>
          </a:xfrm>
        </p:grpSpPr>
        <p:sp>
          <p:nvSpPr>
            <p:cNvPr id="38" name="Google Shape;38;p29"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9" name="Google Shape;39;p29"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3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3" name="Google Shape;43;p30"/>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3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31"/>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1"/>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0" name="Google Shape;50;p31"/>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1" name="Google Shape;51;p31"/>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2" name="Google Shape;52;p31"/>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3" name="Google Shape;53;p3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32"/>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2"/>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33"/>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34"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34"/>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4"/>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9" name="Google Shape;69;p34"/>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0" name="Google Shape;70;p34"/>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4"/>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4"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35"/>
          <p:cNvSpPr/>
          <p:nvPr>
            <p:ph idx="2" type="pic"/>
          </p:nvPr>
        </p:nvSpPr>
        <p:spPr>
          <a:xfrm>
            <a:off x="283464" y="0"/>
            <a:ext cx="7355585" cy="6857999"/>
          </a:xfrm>
          <a:prstGeom prst="rect">
            <a:avLst/>
          </a:prstGeom>
          <a:noFill/>
          <a:ln>
            <a:noFill/>
          </a:ln>
        </p:spPr>
      </p:sp>
      <p:sp>
        <p:nvSpPr>
          <p:cNvPr id="76" name="Google Shape;76;p35"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35"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5"/>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5"/>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80" name="Google Shape;80;p35"/>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5"/>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26"/>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26"/>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2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6"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26"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jpg"/><Relationship Id="rId5"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jpg"/><Relationship Id="rId5" Type="http://schemas.openxmlformats.org/officeDocument/2006/relationships/image" Target="../media/image13.jpg"/><Relationship Id="rId6"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9.png"/><Relationship Id="rId5"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jp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3094998" y="3412067"/>
            <a:ext cx="5100735" cy="105833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1600"/>
              <a:buFont typeface="Noto Sans Symbols"/>
              <a:buNone/>
            </a:pPr>
            <a:r>
              <a:rPr b="0" i="0" lang="en-US" sz="2000" u="none" cap="none" strike="noStrike">
                <a:solidFill>
                  <a:schemeClr val="dk1"/>
                </a:solidFill>
                <a:latin typeface="Aparajita"/>
                <a:ea typeface="Aparajita"/>
                <a:cs typeface="Aparajita"/>
                <a:sym typeface="Aparajita"/>
              </a:rPr>
              <a:t>Prepared by:  Er. Ankit Kharel</a:t>
            </a:r>
            <a:endParaRPr/>
          </a:p>
          <a:p>
            <a:pPr indent="0" lvl="0" marL="0" marR="0" rtl="0" algn="ctr">
              <a:spcBef>
                <a:spcPts val="1000"/>
              </a:spcBef>
              <a:spcAft>
                <a:spcPts val="0"/>
              </a:spcAft>
              <a:buClr>
                <a:schemeClr val="dk1"/>
              </a:buClr>
              <a:buSzPts val="1600"/>
              <a:buFont typeface="Noto Sans Symbols"/>
              <a:buNone/>
            </a:pPr>
            <a:r>
              <a:rPr b="0" i="0" lang="en-US" sz="2000" u="none" cap="none" strike="noStrike">
                <a:solidFill>
                  <a:schemeClr val="dk1"/>
                </a:solidFill>
                <a:latin typeface="Aparajita"/>
                <a:ea typeface="Aparajita"/>
                <a:cs typeface="Aparajita"/>
                <a:sym typeface="Aparajita"/>
              </a:rPr>
              <a:t>Nepal college of information technology</a:t>
            </a:r>
            <a:endParaRPr b="0" i="0" sz="2000" u="none" cap="none" strike="noStrike">
              <a:solidFill>
                <a:schemeClr val="dk1"/>
              </a:solidFill>
              <a:latin typeface="Aparajita"/>
              <a:ea typeface="Aparajita"/>
              <a:cs typeface="Aparajita"/>
              <a:sym typeface="Aparajita"/>
            </a:endParaRPr>
          </a:p>
        </p:txBody>
      </p:sp>
      <p:sp>
        <p:nvSpPr>
          <p:cNvPr id="100" name="Google Shape;100;p1"/>
          <p:cNvSpPr txBox="1"/>
          <p:nvPr/>
        </p:nvSpPr>
        <p:spPr>
          <a:xfrm>
            <a:off x="999065" y="2523067"/>
            <a:ext cx="107865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A515"/>
                </a:solidFill>
                <a:latin typeface="Algerian"/>
                <a:ea typeface="Algerian"/>
                <a:cs typeface="Algerian"/>
                <a:sym typeface="Algerian"/>
              </a:rPr>
              <a:t>MATHEMATICAL FOUNDATION FOR COMPUTER SCIENCE</a:t>
            </a:r>
            <a:endParaRPr sz="3200">
              <a:solidFill>
                <a:srgbClr val="FFA515"/>
              </a:solidFill>
              <a:latin typeface="Algerian"/>
              <a:ea typeface="Algerian"/>
              <a:cs typeface="Algerian"/>
              <a:sym typeface="Algerian"/>
            </a:endParaRPr>
          </a:p>
        </p:txBody>
      </p:sp>
      <p:sp>
        <p:nvSpPr>
          <p:cNvPr id="101" name="Google Shape;101;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59" name="Google Shape;259;p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0" name="Google Shape;260;p10"/>
          <p:cNvPicPr preferRelativeResize="0"/>
          <p:nvPr/>
        </p:nvPicPr>
        <p:blipFill rotWithShape="1">
          <a:blip r:embed="rId3">
            <a:alphaModFix/>
          </a:blip>
          <a:srcRect b="0" l="0" r="0" t="0"/>
          <a:stretch/>
        </p:blipFill>
        <p:spPr>
          <a:xfrm>
            <a:off x="1742176" y="1065228"/>
            <a:ext cx="7708070" cy="5513777"/>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1"/>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66" name="Google Shape;266;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11"/>
          <p:cNvSpPr txBox="1"/>
          <p:nvPr/>
        </p:nvSpPr>
        <p:spPr>
          <a:xfrm>
            <a:off x="984856" y="1173663"/>
            <a:ext cx="11031739" cy="707886"/>
          </a:xfrm>
          <a:prstGeom prst="rect">
            <a:avLst/>
          </a:prstGeom>
          <a:blipFill rotWithShape="1">
            <a:blip r:embed="rId3">
              <a:alphaModFix/>
            </a:blip>
            <a:stretch>
              <a:fillRect b="-104301" l="-607" r="0" t="-258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68" name="Google Shape;268;p11"/>
          <p:cNvSpPr txBox="1"/>
          <p:nvPr/>
        </p:nvSpPr>
        <p:spPr>
          <a:xfrm>
            <a:off x="7037859" y="2071129"/>
            <a:ext cx="6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69" name="Google Shape;269;p11"/>
          <p:cNvPicPr preferRelativeResize="0"/>
          <p:nvPr/>
        </p:nvPicPr>
        <p:blipFill rotWithShape="1">
          <a:blip r:embed="rId4">
            <a:alphaModFix/>
          </a:blip>
          <a:srcRect b="0" l="0" r="0" t="0"/>
          <a:stretch/>
        </p:blipFill>
        <p:spPr>
          <a:xfrm>
            <a:off x="1226392" y="2458528"/>
            <a:ext cx="4726533" cy="3112992"/>
          </a:xfrm>
          <a:prstGeom prst="rect">
            <a:avLst/>
          </a:prstGeom>
          <a:noFill/>
          <a:ln>
            <a:noFill/>
          </a:ln>
        </p:spPr>
      </p:pic>
      <p:sp>
        <p:nvSpPr>
          <p:cNvPr id="270" name="Google Shape;270;p11"/>
          <p:cNvSpPr txBox="1"/>
          <p:nvPr/>
        </p:nvSpPr>
        <p:spPr>
          <a:xfrm>
            <a:off x="6262777" y="2812211"/>
            <a:ext cx="450298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Sum of in-degree =1+1+3+2 =7</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Sum of out-degree= 1+1+1+4 =7</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Total edges = 7</a:t>
            </a:r>
            <a:endParaRPr sz="1800">
              <a:solidFill>
                <a:schemeClr val="dk1"/>
              </a:solidFill>
              <a:latin typeface="Gill Sans"/>
              <a:ea typeface="Gill Sans"/>
              <a:cs typeface="Gill Sans"/>
              <a:sym typeface="Gill Sans"/>
            </a:endParaRPr>
          </a:p>
        </p:txBody>
      </p:sp>
      <p:pic>
        <p:nvPicPr>
          <p:cNvPr id="271" name="Google Shape;271;p11"/>
          <p:cNvPicPr preferRelativeResize="0"/>
          <p:nvPr/>
        </p:nvPicPr>
        <p:blipFill rotWithShape="1">
          <a:blip r:embed="rId5">
            <a:alphaModFix/>
          </a:blip>
          <a:srcRect b="0" l="0" r="0" t="0"/>
          <a:stretch/>
        </p:blipFill>
        <p:spPr>
          <a:xfrm>
            <a:off x="1169788" y="5542264"/>
            <a:ext cx="9566273" cy="922952"/>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2"/>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277" name="Google Shape;277;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12"/>
          <p:cNvSpPr txBox="1"/>
          <p:nvPr/>
        </p:nvSpPr>
        <p:spPr>
          <a:xfrm>
            <a:off x="984857" y="1173663"/>
            <a:ext cx="10833332" cy="4374339"/>
          </a:xfrm>
          <a:prstGeom prst="rect">
            <a:avLst/>
          </a:prstGeom>
          <a:blipFill rotWithShape="1">
            <a:blip r:embed="rId3">
              <a:alphaModFix/>
            </a:blip>
            <a:stretch>
              <a:fillRect b="-1394" l="-448" r="-447" t="-8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pic>
        <p:nvPicPr>
          <p:cNvPr id="279" name="Google Shape;279;p12"/>
          <p:cNvPicPr preferRelativeResize="0"/>
          <p:nvPr/>
        </p:nvPicPr>
        <p:blipFill rotWithShape="1">
          <a:blip r:embed="rId4">
            <a:alphaModFix/>
          </a:blip>
          <a:srcRect b="0" l="0" r="0" t="0"/>
          <a:stretch/>
        </p:blipFill>
        <p:spPr>
          <a:xfrm>
            <a:off x="1505454" y="1824528"/>
            <a:ext cx="4181977" cy="1560591"/>
          </a:xfrm>
          <a:prstGeom prst="rect">
            <a:avLst/>
          </a:prstGeom>
          <a:noFill/>
          <a:ln>
            <a:noFill/>
          </a:ln>
        </p:spPr>
      </p:pic>
      <p:pic>
        <p:nvPicPr>
          <p:cNvPr id="280" name="Google Shape;280;p12"/>
          <p:cNvPicPr preferRelativeResize="0"/>
          <p:nvPr/>
        </p:nvPicPr>
        <p:blipFill rotWithShape="1">
          <a:blip r:embed="rId5">
            <a:alphaModFix/>
          </a:blip>
          <a:srcRect b="0" l="0" r="0" t="0"/>
          <a:stretch/>
        </p:blipFill>
        <p:spPr>
          <a:xfrm>
            <a:off x="5687431" y="1824527"/>
            <a:ext cx="5846340" cy="1560591"/>
          </a:xfrm>
          <a:prstGeom prst="rect">
            <a:avLst/>
          </a:prstGeom>
          <a:noFill/>
          <a:ln>
            <a:noFill/>
          </a:ln>
        </p:spPr>
      </p:pic>
      <p:pic>
        <p:nvPicPr>
          <p:cNvPr id="281" name="Google Shape;281;p12"/>
          <p:cNvPicPr preferRelativeResize="0"/>
          <p:nvPr/>
        </p:nvPicPr>
        <p:blipFill rotWithShape="1">
          <a:blip r:embed="rId6">
            <a:alphaModFix/>
          </a:blip>
          <a:srcRect b="0" l="0" r="0" t="0"/>
          <a:stretch/>
        </p:blipFill>
        <p:spPr>
          <a:xfrm>
            <a:off x="3160575" y="5396045"/>
            <a:ext cx="4404360" cy="141586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13"/>
          <p:cNvSpPr txBox="1"/>
          <p:nvPr/>
        </p:nvSpPr>
        <p:spPr>
          <a:xfrm>
            <a:off x="1293962" y="284672"/>
            <a:ext cx="8859329" cy="6544997"/>
          </a:xfrm>
          <a:prstGeom prst="rect">
            <a:avLst/>
          </a:prstGeom>
          <a:blipFill rotWithShape="1">
            <a:blip r:embed="rId3">
              <a:alphaModFix/>
            </a:blip>
            <a:stretch>
              <a:fillRect b="0" l="-548" r="0" t="-55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293" name="Google Shape;293;p1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14"/>
          <p:cNvSpPr txBox="1"/>
          <p:nvPr/>
        </p:nvSpPr>
        <p:spPr>
          <a:xfrm>
            <a:off x="1407525" y="1912174"/>
            <a:ext cx="5779800" cy="2363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3.	Wheel Graph: </a:t>
            </a:r>
            <a:r>
              <a:rPr lang="en-US" sz="1800">
                <a:solidFill>
                  <a:schemeClr val="dk1"/>
                </a:solidFill>
                <a:latin typeface="Gill Sans"/>
                <a:ea typeface="Gill Sans"/>
                <a:cs typeface="Gill Sans"/>
                <a:sym typeface="Gill Sans"/>
              </a:rPr>
              <a:t>A wheel graph W</a:t>
            </a:r>
            <a:r>
              <a:rPr baseline="-25000" lang="en-US" sz="1800">
                <a:solidFill>
                  <a:schemeClr val="dk1"/>
                </a:solidFill>
                <a:latin typeface="Gill Sans"/>
                <a:ea typeface="Gill Sans"/>
                <a:cs typeface="Gill Sans"/>
                <a:sym typeface="Gill Sans"/>
              </a:rPr>
              <a:t>n</a:t>
            </a:r>
            <a:r>
              <a:rPr lang="en-US" sz="1800">
                <a:solidFill>
                  <a:schemeClr val="dk1"/>
                </a:solidFill>
                <a:latin typeface="Gill Sans"/>
                <a:ea typeface="Gill Sans"/>
                <a:cs typeface="Gill Sans"/>
                <a:sym typeface="Gill Sans"/>
              </a:rPr>
              <a:t> of n vertices(n&gt;=4) can  formed from a cycle graph C</a:t>
            </a:r>
            <a:r>
              <a:rPr baseline="-25000" lang="en-US" sz="1800">
                <a:solidFill>
                  <a:schemeClr val="dk1"/>
                </a:solidFill>
                <a:latin typeface="Gill Sans"/>
                <a:ea typeface="Gill Sans"/>
                <a:cs typeface="Gill Sans"/>
                <a:sym typeface="Gill Sans"/>
              </a:rPr>
              <a:t>n-1</a:t>
            </a:r>
            <a:r>
              <a:rPr lang="en-US" sz="1800">
                <a:solidFill>
                  <a:schemeClr val="dk1"/>
                </a:solidFill>
                <a:latin typeface="Gill Sans"/>
                <a:ea typeface="Gill Sans"/>
                <a:cs typeface="Gill Sans"/>
                <a:sym typeface="Gill Sans"/>
              </a:rPr>
              <a:t> by adding a 	new vertex(</a:t>
            </a:r>
            <a:r>
              <a:rPr lang="en-US" sz="1800">
                <a:solidFill>
                  <a:schemeClr val="dk1"/>
                </a:solidFill>
                <a:latin typeface="Gill Sans"/>
                <a:ea typeface="Gill Sans"/>
                <a:cs typeface="Gill Sans"/>
                <a:sym typeface="Gill Sans"/>
              </a:rPr>
              <a:t>be</a:t>
            </a:r>
            <a:r>
              <a:rPr lang="en-US" sz="1800">
                <a:solidFill>
                  <a:schemeClr val="dk1"/>
                </a:solidFill>
                <a:latin typeface="Gill Sans"/>
                <a:ea typeface="Gill Sans"/>
                <a:cs typeface="Gill Sans"/>
                <a:sym typeface="Gill Sans"/>
              </a:rPr>
              <a:t>hub) which is adjacent to all vertices of C</a:t>
            </a:r>
            <a:r>
              <a:rPr baseline="-25000" lang="en-US" sz="1800">
                <a:solidFill>
                  <a:schemeClr val="dk1"/>
                </a:solidFill>
                <a:latin typeface="Gill Sans"/>
                <a:ea typeface="Gill Sans"/>
                <a:cs typeface="Gill Sans"/>
                <a:sym typeface="Gill Sans"/>
              </a:rPr>
              <a:t>n-1</a:t>
            </a:r>
            <a:r>
              <a:rPr lang="en-US" sz="1800">
                <a:solidFill>
                  <a:schemeClr val="dk1"/>
                </a:solidFill>
                <a:latin typeface="Gill Sans"/>
                <a:ea typeface="Gill Sans"/>
                <a:cs typeface="Gill Sans"/>
                <a:sym typeface="Gill Sans"/>
              </a:rPr>
              <a:t>. . The wheel graphs are displayed below.</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Impact"/>
              <a:buNone/>
            </a:pPr>
            <a:r>
              <a:t/>
            </a:r>
            <a:endParaRPr sz="1800">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28600" lvl="5" marL="262890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342900" lvl="5" marL="26289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Number of edges in W</a:t>
            </a:r>
            <a:r>
              <a:rPr b="0" baseline="-25000" i="0" lang="en-US" sz="1800" u="none" cap="none" strike="noStrike">
                <a:solidFill>
                  <a:schemeClr val="dk1"/>
                </a:solidFill>
                <a:latin typeface="Gill Sans"/>
                <a:ea typeface="Gill Sans"/>
                <a:cs typeface="Gill Sans"/>
                <a:sym typeface="Gill Sans"/>
              </a:rPr>
              <a:t>n</a:t>
            </a:r>
            <a:r>
              <a:rPr b="0" i="0" lang="en-US" sz="1800" u="none" cap="none" strike="noStrike">
                <a:solidFill>
                  <a:schemeClr val="dk1"/>
                </a:solidFill>
                <a:latin typeface="Gill Sans"/>
                <a:ea typeface="Gill Sans"/>
                <a:cs typeface="Gill Sans"/>
                <a:sym typeface="Gill Sans"/>
              </a:rPr>
              <a:t> = 2(n-1)</a:t>
            </a:r>
            <a:endParaRPr/>
          </a:p>
          <a:p>
            <a:pPr indent="0" lvl="5" marL="22860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295" name="Google Shape;295;p14"/>
          <p:cNvPicPr preferRelativeResize="0"/>
          <p:nvPr/>
        </p:nvPicPr>
        <p:blipFill rotWithShape="1">
          <a:blip r:embed="rId3">
            <a:alphaModFix/>
          </a:blip>
          <a:srcRect b="-16979" l="9620" r="-9619" t="16980"/>
          <a:stretch/>
        </p:blipFill>
        <p:spPr>
          <a:xfrm>
            <a:off x="3617752" y="3245709"/>
            <a:ext cx="6362700" cy="328612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5"/>
          <p:cNvSpPr txBox="1"/>
          <p:nvPr>
            <p:ph type="title"/>
          </p:nvPr>
        </p:nvSpPr>
        <p:spPr>
          <a:xfrm>
            <a:off x="900775" y="25055"/>
            <a:ext cx="7628100" cy="7119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SOMES PECIAL TYPES OF GRAPHS:</a:t>
            </a:r>
            <a:endParaRPr b="1" u="sng">
              <a:solidFill>
                <a:srgbClr val="FFC000"/>
              </a:solidFill>
            </a:endParaRPr>
          </a:p>
        </p:txBody>
      </p:sp>
      <p:sp>
        <p:nvSpPr>
          <p:cNvPr id="301" name="Google Shape;301;p1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15"/>
          <p:cNvSpPr txBox="1"/>
          <p:nvPr/>
        </p:nvSpPr>
        <p:spPr>
          <a:xfrm>
            <a:off x="1050473" y="1363101"/>
            <a:ext cx="92574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4.	Bipartite Graphs: </a:t>
            </a:r>
            <a:r>
              <a:rPr lang="en-US" sz="1800">
                <a:solidFill>
                  <a:schemeClr val="dk1"/>
                </a:solidFill>
                <a:latin typeface="Gill Sans"/>
                <a:ea typeface="Gill Sans"/>
                <a:cs typeface="Gill Sans"/>
                <a:sym typeface="Gill Sans"/>
              </a:rPr>
              <a:t>A simple graph G is called bipartite if its vertex set V can be partitioned into two disjoint sets V</a:t>
            </a:r>
            <a:r>
              <a:rPr baseline="-25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and V</a:t>
            </a:r>
            <a:r>
              <a:rPr baseline="-25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such that every edge in the graph connects a vertex in V</a:t>
            </a:r>
            <a:r>
              <a:rPr baseline="-25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and a vertex in V</a:t>
            </a:r>
            <a:r>
              <a:rPr baseline="-25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(so that no edge in G connects either two vertices in V</a:t>
            </a:r>
            <a:r>
              <a:rPr baseline="-25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or two vertices in V</a:t>
            </a:r>
            <a:r>
              <a:rPr baseline="-25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When this condition holds, we call the pair (V</a:t>
            </a:r>
            <a:r>
              <a:rPr baseline="-25000" lang="en-US" sz="1800">
                <a:solidFill>
                  <a:schemeClr val="dk1"/>
                </a:solidFill>
                <a:latin typeface="Gill Sans"/>
                <a:ea typeface="Gill Sans"/>
                <a:cs typeface="Gill Sans"/>
                <a:sym typeface="Gill Sans"/>
              </a:rPr>
              <a:t>1</a:t>
            </a:r>
            <a:r>
              <a:rPr lang="en-US" sz="1800">
                <a:solidFill>
                  <a:schemeClr val="dk1"/>
                </a:solidFill>
                <a:latin typeface="Gill Sans"/>
                <a:ea typeface="Gill Sans"/>
                <a:cs typeface="Gill Sans"/>
                <a:sym typeface="Gill Sans"/>
              </a:rPr>
              <a:t>, V</a:t>
            </a:r>
            <a:r>
              <a:rPr baseline="-25000" lang="en-US" sz="1800">
                <a:solidFill>
                  <a:schemeClr val="dk1"/>
                </a:solidFill>
                <a:latin typeface="Gill Sans"/>
                <a:ea typeface="Gill Sans"/>
                <a:cs typeface="Gill Sans"/>
                <a:sym typeface="Gill Sans"/>
              </a:rPr>
              <a:t>2</a:t>
            </a:r>
            <a:r>
              <a:rPr lang="en-US" sz="1800">
                <a:solidFill>
                  <a:schemeClr val="dk1"/>
                </a:solidFill>
                <a:latin typeface="Gill Sans"/>
                <a:ea typeface="Gill Sans"/>
                <a:cs typeface="Gill Sans"/>
                <a:sym typeface="Gill Sans"/>
              </a:rPr>
              <a:t>) a bipartition of the vertex set V of G.</a:t>
            </a:r>
            <a:endParaRPr sz="1800">
              <a:solidFill>
                <a:schemeClr val="dk1"/>
              </a:solidFill>
              <a:latin typeface="Gill Sans"/>
              <a:ea typeface="Gill Sans"/>
              <a:cs typeface="Gill Sans"/>
              <a:sym typeface="Gill Sans"/>
            </a:endParaRPr>
          </a:p>
        </p:txBody>
      </p:sp>
      <p:pic>
        <p:nvPicPr>
          <p:cNvPr id="303" name="Google Shape;303;p15"/>
          <p:cNvPicPr preferRelativeResize="0"/>
          <p:nvPr/>
        </p:nvPicPr>
        <p:blipFill rotWithShape="1">
          <a:blip r:embed="rId3">
            <a:alphaModFix/>
          </a:blip>
          <a:srcRect b="0" l="0" r="0" t="0"/>
          <a:stretch/>
        </p:blipFill>
        <p:spPr>
          <a:xfrm>
            <a:off x="1257300" y="2670000"/>
            <a:ext cx="7955699" cy="39512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1336225" y="380998"/>
            <a:ext cx="8383500" cy="742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309" name="Google Shape;309;p1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16"/>
          <p:cNvSpPr txBox="1"/>
          <p:nvPr/>
        </p:nvSpPr>
        <p:spPr>
          <a:xfrm>
            <a:off x="1185324" y="1831499"/>
            <a:ext cx="9711300" cy="221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Theorem 4 : </a:t>
            </a:r>
            <a:r>
              <a:rPr i="1" lang="en-US" sz="2400">
                <a:solidFill>
                  <a:schemeClr val="dk1"/>
                </a:solidFill>
                <a:latin typeface="Gill Sans"/>
                <a:ea typeface="Gill Sans"/>
                <a:cs typeface="Gill Sans"/>
                <a:sym typeface="Gill Sans"/>
              </a:rPr>
              <a:t>A simple graph is bipartite if and only if it is possible to assign one of two different colors to each vertex of the graph so that no two adjacent vertices are assigned the same color.</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The chromatic number of the following bipartite graph is 2.</a:t>
            </a:r>
            <a:endParaRPr i="1" sz="2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2400">
                <a:solidFill>
                  <a:schemeClr val="dk1"/>
                </a:solidFill>
                <a:latin typeface="Gill Sans"/>
                <a:ea typeface="Gill Sans"/>
                <a:cs typeface="Gill Sans"/>
                <a:sym typeface="Gill Sans"/>
              </a:rPr>
              <a:t>Is G and H bipartite graph??</a:t>
            </a:r>
            <a:endParaRPr sz="2400">
              <a:solidFill>
                <a:schemeClr val="dk1"/>
              </a:solidFill>
              <a:latin typeface="Gill Sans"/>
              <a:ea typeface="Gill Sans"/>
              <a:cs typeface="Gill Sans"/>
              <a:sym typeface="Gill Sans"/>
            </a:endParaRPr>
          </a:p>
        </p:txBody>
      </p:sp>
      <p:pic>
        <p:nvPicPr>
          <p:cNvPr id="311" name="Google Shape;311;p16"/>
          <p:cNvPicPr preferRelativeResize="0"/>
          <p:nvPr/>
        </p:nvPicPr>
        <p:blipFill rotWithShape="1">
          <a:blip r:embed="rId3">
            <a:alphaModFix/>
          </a:blip>
          <a:srcRect b="0" l="0" r="0" t="0"/>
          <a:stretch/>
        </p:blipFill>
        <p:spPr>
          <a:xfrm>
            <a:off x="1185322" y="3358093"/>
            <a:ext cx="4551243" cy="3363382"/>
          </a:xfrm>
          <a:prstGeom prst="rect">
            <a:avLst/>
          </a:prstGeom>
          <a:noFill/>
          <a:ln>
            <a:noFill/>
          </a:ln>
        </p:spPr>
      </p:pic>
      <p:pic>
        <p:nvPicPr>
          <p:cNvPr id="312" name="Google Shape;312;p16"/>
          <p:cNvPicPr preferRelativeResize="0"/>
          <p:nvPr/>
        </p:nvPicPr>
        <p:blipFill rotWithShape="1">
          <a:blip r:embed="rId4">
            <a:alphaModFix/>
          </a:blip>
          <a:srcRect b="-10670" l="0" r="0" t="10670"/>
          <a:stretch/>
        </p:blipFill>
        <p:spPr>
          <a:xfrm>
            <a:off x="6445895" y="3358093"/>
            <a:ext cx="4532986" cy="336338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txBox="1"/>
          <p:nvPr>
            <p:ph type="title"/>
          </p:nvPr>
        </p:nvSpPr>
        <p:spPr>
          <a:xfrm>
            <a:off x="1485900" y="371100"/>
            <a:ext cx="7964400" cy="902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318" name="Google Shape;318;p1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17"/>
          <p:cNvSpPr txBox="1"/>
          <p:nvPr/>
        </p:nvSpPr>
        <p:spPr>
          <a:xfrm>
            <a:off x="1404250" y="1726475"/>
            <a:ext cx="959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Gill Sans"/>
                <a:ea typeface="Gill Sans"/>
                <a:cs typeface="Gill Sans"/>
                <a:sym typeface="Gill Sans"/>
              </a:rPr>
              <a:t>5.	Complete Bipartite Graphs:  </a:t>
            </a:r>
            <a:r>
              <a:rPr lang="en-US" sz="2400">
                <a:solidFill>
                  <a:schemeClr val="dk1"/>
                </a:solidFill>
                <a:latin typeface="Gill Sans"/>
                <a:ea typeface="Gill Sans"/>
                <a:cs typeface="Gill Sans"/>
                <a:sym typeface="Gill Sans"/>
              </a:rPr>
              <a:t>A complete bipartite K</a:t>
            </a:r>
            <a:r>
              <a:rPr baseline="-25000" lang="en-US" sz="2400">
                <a:solidFill>
                  <a:schemeClr val="dk1"/>
                </a:solidFill>
                <a:latin typeface="Gill Sans"/>
                <a:ea typeface="Gill Sans"/>
                <a:cs typeface="Gill Sans"/>
                <a:sym typeface="Gill Sans"/>
              </a:rPr>
              <a:t>m,n </a:t>
            </a:r>
            <a:r>
              <a:rPr lang="en-US" sz="2400">
                <a:solidFill>
                  <a:schemeClr val="dk1"/>
                </a:solidFill>
                <a:latin typeface="Gill Sans"/>
                <a:ea typeface="Gill Sans"/>
                <a:cs typeface="Gill Sans"/>
                <a:sym typeface="Gill Sans"/>
              </a:rPr>
              <a:t>graph is a special type of bipartite graph where every  vertex of one set is connected to every vertex of another set.</a:t>
            </a:r>
            <a:endParaRPr sz="2400">
              <a:solidFill>
                <a:schemeClr val="dk1"/>
              </a:solidFill>
              <a:latin typeface="Gill Sans"/>
              <a:ea typeface="Gill Sans"/>
              <a:cs typeface="Gill Sans"/>
              <a:sym typeface="Gill Sans"/>
            </a:endParaRPr>
          </a:p>
        </p:txBody>
      </p:sp>
      <p:pic>
        <p:nvPicPr>
          <p:cNvPr id="320" name="Google Shape;320;p17"/>
          <p:cNvPicPr preferRelativeResize="0"/>
          <p:nvPr/>
        </p:nvPicPr>
        <p:blipFill rotWithShape="1">
          <a:blip r:embed="rId3">
            <a:alphaModFix/>
          </a:blip>
          <a:srcRect b="0" l="0" r="0" t="0"/>
          <a:stretch/>
        </p:blipFill>
        <p:spPr>
          <a:xfrm>
            <a:off x="2337187" y="2927075"/>
            <a:ext cx="8019438" cy="393092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ph type="title"/>
          </p:nvPr>
        </p:nvSpPr>
        <p:spPr>
          <a:xfrm>
            <a:off x="1458675" y="194196"/>
            <a:ext cx="8333100" cy="5760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326" name="Google Shape;326;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8"/>
          <p:cNvSpPr txBox="1"/>
          <p:nvPr/>
        </p:nvSpPr>
        <p:spPr>
          <a:xfrm>
            <a:off x="1322625" y="1504950"/>
            <a:ext cx="9500100" cy="44022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Gill Sans"/>
              <a:buAutoNum type="arabicPeriod" startAt="5"/>
            </a:pPr>
            <a:r>
              <a:rPr b="1" lang="en-US" sz="2000">
                <a:solidFill>
                  <a:schemeClr val="dk1"/>
                </a:solidFill>
                <a:latin typeface="Gill Sans"/>
                <a:ea typeface="Gill Sans"/>
                <a:cs typeface="Gill Sans"/>
                <a:sym typeface="Gill Sans"/>
              </a:rPr>
              <a:t>Subgraph Graphs:  </a:t>
            </a:r>
            <a:r>
              <a:rPr lang="en-US" sz="2000">
                <a:solidFill>
                  <a:schemeClr val="dk1"/>
                </a:solidFill>
                <a:latin typeface="Gill Sans"/>
                <a:ea typeface="Gill Sans"/>
                <a:cs typeface="Gill Sans"/>
                <a:sym typeface="Gill Sans"/>
              </a:rPr>
              <a:t>A subgraph of a graph G = (V , E) is a graph H = (W, F ), where W ⊆ V and    F ⊆ E. A subgraph H of G is a proper subgraph of G if H != G</a:t>
            </a:r>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330200" lvl="0" marL="457200" marR="0" rtl="0" algn="l">
              <a:spcBef>
                <a:spcPts val="0"/>
              </a:spcBef>
              <a:spcAft>
                <a:spcPts val="0"/>
              </a:spcAft>
              <a:buClr>
                <a:schemeClr val="dk1"/>
              </a:buClr>
              <a:buSzPts val="2000"/>
              <a:buFont typeface="Gill Sans"/>
              <a:buNone/>
            </a:pPr>
            <a:r>
              <a:t/>
            </a:r>
            <a:endParaRPr sz="20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0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GRAPH UNIONS:  </a:t>
            </a:r>
            <a:r>
              <a:rPr lang="en-US" sz="2000">
                <a:solidFill>
                  <a:schemeClr val="dk1"/>
                </a:solidFill>
                <a:latin typeface="Gill Sans"/>
                <a:ea typeface="Gill Sans"/>
                <a:cs typeface="Gill Sans"/>
                <a:sym typeface="Gill Sans"/>
              </a:rPr>
              <a:t>Two or more graphs can be combined in various ways. The new graph that contains all the vertices and edges of these graphs is called the union of the graphs.The union of two simple graphs G</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 (V</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E</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and G</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 (V</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E</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is the simple graph with vertex set V</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 V</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and edge set E</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 E</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The union of G</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and G</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 is denoted by  G</a:t>
            </a:r>
            <a:r>
              <a:rPr baseline="-25000" lang="en-US" sz="2000">
                <a:solidFill>
                  <a:schemeClr val="dk1"/>
                </a:solidFill>
                <a:latin typeface="Gill Sans"/>
                <a:ea typeface="Gill Sans"/>
                <a:cs typeface="Gill Sans"/>
                <a:sym typeface="Gill Sans"/>
              </a:rPr>
              <a:t>1</a:t>
            </a:r>
            <a:r>
              <a:rPr lang="en-US" sz="2000">
                <a:solidFill>
                  <a:schemeClr val="dk1"/>
                </a:solidFill>
                <a:latin typeface="Gill Sans"/>
                <a:ea typeface="Gill Sans"/>
                <a:cs typeface="Gill Sans"/>
                <a:sym typeface="Gill Sans"/>
              </a:rPr>
              <a:t> ∪ G</a:t>
            </a:r>
            <a:r>
              <a:rPr baseline="-25000" lang="en-US" sz="2000">
                <a:solidFill>
                  <a:schemeClr val="dk1"/>
                </a:solidFill>
                <a:latin typeface="Gill Sans"/>
                <a:ea typeface="Gill Sans"/>
                <a:cs typeface="Gill Sans"/>
                <a:sym typeface="Gill Sans"/>
              </a:rPr>
              <a:t>2</a:t>
            </a:r>
            <a:r>
              <a:rPr lang="en-US" sz="2000">
                <a:solidFill>
                  <a:schemeClr val="dk1"/>
                </a:solidFill>
                <a:latin typeface="Gill Sans"/>
                <a:ea typeface="Gill Sans"/>
                <a:cs typeface="Gill Sans"/>
                <a:sym typeface="Gill Sans"/>
              </a:rPr>
              <a:t>.</a:t>
            </a:r>
            <a:endParaRPr/>
          </a:p>
        </p:txBody>
      </p:sp>
      <p:pic>
        <p:nvPicPr>
          <p:cNvPr id="328" name="Google Shape;328;p18"/>
          <p:cNvPicPr preferRelativeResize="0"/>
          <p:nvPr/>
        </p:nvPicPr>
        <p:blipFill rotWithShape="1">
          <a:blip r:embed="rId3">
            <a:alphaModFix/>
          </a:blip>
          <a:srcRect b="0" l="0" r="0" t="0"/>
          <a:stretch/>
        </p:blipFill>
        <p:spPr>
          <a:xfrm>
            <a:off x="1458675" y="2194750"/>
            <a:ext cx="3228750" cy="1861775"/>
          </a:xfrm>
          <a:prstGeom prst="rect">
            <a:avLst/>
          </a:prstGeom>
          <a:noFill/>
          <a:ln>
            <a:noFill/>
          </a:ln>
        </p:spPr>
      </p:pic>
      <p:pic>
        <p:nvPicPr>
          <p:cNvPr id="329" name="Google Shape;329;p18"/>
          <p:cNvPicPr preferRelativeResize="0"/>
          <p:nvPr/>
        </p:nvPicPr>
        <p:blipFill rotWithShape="1">
          <a:blip r:embed="rId4">
            <a:alphaModFix/>
          </a:blip>
          <a:srcRect b="0" l="0" r="0" t="0"/>
          <a:stretch/>
        </p:blipFill>
        <p:spPr>
          <a:xfrm>
            <a:off x="3879458" y="5481054"/>
            <a:ext cx="2955363" cy="1763284"/>
          </a:xfrm>
          <a:prstGeom prst="rect">
            <a:avLst/>
          </a:prstGeom>
          <a:noFill/>
          <a:ln>
            <a:noFill/>
          </a:ln>
        </p:spPr>
      </p:pic>
      <p:pic>
        <p:nvPicPr>
          <p:cNvPr id="330" name="Google Shape;330;p18"/>
          <p:cNvPicPr preferRelativeResize="0"/>
          <p:nvPr/>
        </p:nvPicPr>
        <p:blipFill rotWithShape="1">
          <a:blip r:embed="rId5">
            <a:alphaModFix/>
          </a:blip>
          <a:srcRect b="0" l="0" r="0" t="0"/>
          <a:stretch/>
        </p:blipFill>
        <p:spPr>
          <a:xfrm>
            <a:off x="6947896" y="5617683"/>
            <a:ext cx="1795362" cy="1861788"/>
          </a:xfrm>
          <a:prstGeom prst="rect">
            <a:avLst/>
          </a:prstGeom>
          <a:noFill/>
          <a:ln>
            <a:noFill/>
          </a:ln>
        </p:spPr>
      </p:pic>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9"/>
          <p:cNvSpPr txBox="1"/>
          <p:nvPr>
            <p:ph type="title"/>
          </p:nvPr>
        </p:nvSpPr>
        <p:spPr>
          <a:xfrm>
            <a:off x="1257300" y="371101"/>
            <a:ext cx="8193000" cy="937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C000"/>
              </a:buClr>
              <a:buSzPct val="100000"/>
              <a:buFont typeface="Impact"/>
              <a:buNone/>
            </a:pPr>
            <a:r>
              <a:rPr b="1" lang="en-US" u="sng">
                <a:solidFill>
                  <a:srgbClr val="FFC000"/>
                </a:solidFill>
              </a:rPr>
              <a:t>SOME SPECIAL TYPES OF GRAPHS:</a:t>
            </a:r>
            <a:endParaRPr b="1" u="sng">
              <a:solidFill>
                <a:srgbClr val="FFC000"/>
              </a:solidFill>
            </a:endParaRPr>
          </a:p>
        </p:txBody>
      </p:sp>
      <p:sp>
        <p:nvSpPr>
          <p:cNvPr id="336" name="Google Shape;336;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9"/>
          <p:cNvSpPr txBox="1"/>
          <p:nvPr/>
        </p:nvSpPr>
        <p:spPr>
          <a:xfrm>
            <a:off x="1107600" y="1791924"/>
            <a:ext cx="10657500" cy="48948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Gill Sans"/>
              <a:buAutoNum type="arabicPeriod" startAt="6"/>
            </a:pPr>
            <a:r>
              <a:rPr b="1" lang="en-US" sz="2800">
                <a:solidFill>
                  <a:schemeClr val="dk1"/>
                </a:solidFill>
                <a:latin typeface="Gill Sans"/>
                <a:ea typeface="Gill Sans"/>
                <a:cs typeface="Gill Sans"/>
                <a:sym typeface="Gill Sans"/>
              </a:rPr>
              <a:t>Regular Graphs:  </a:t>
            </a:r>
            <a:r>
              <a:rPr lang="en-US" sz="2400">
                <a:solidFill>
                  <a:schemeClr val="dk1"/>
                </a:solidFill>
                <a:latin typeface="Gill Sans"/>
                <a:ea typeface="Gill Sans"/>
                <a:cs typeface="Gill Sans"/>
                <a:sym typeface="Gill Sans"/>
              </a:rPr>
              <a:t>A graph is called regular graph if degree of each vertex is equal. A graph is called </a:t>
            </a:r>
            <a:r>
              <a:rPr b="1" lang="en-US" sz="2400">
                <a:solidFill>
                  <a:schemeClr val="dk1"/>
                </a:solidFill>
                <a:latin typeface="Gill Sans"/>
                <a:ea typeface="Gill Sans"/>
                <a:cs typeface="Gill Sans"/>
                <a:sym typeface="Gill Sans"/>
              </a:rPr>
              <a:t>K regular</a:t>
            </a:r>
            <a:r>
              <a:rPr lang="en-US" sz="2400">
                <a:solidFill>
                  <a:schemeClr val="dk1"/>
                </a:solidFill>
                <a:latin typeface="Gill Sans"/>
                <a:ea typeface="Gill Sans"/>
                <a:cs typeface="Gill Sans"/>
                <a:sym typeface="Gill Sans"/>
              </a:rPr>
              <a:t> if degree of each vertex in the graph is K.</a:t>
            </a:r>
            <a:endParaRPr/>
          </a:p>
          <a:p>
            <a:pPr indent="-514350" lvl="4" marL="23431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Gill Sans"/>
                <a:ea typeface="Gill Sans"/>
                <a:cs typeface="Gill Sans"/>
                <a:sym typeface="Gill Sans"/>
              </a:rPr>
              <a:t>A complete graph with N vertices is </a:t>
            </a:r>
            <a:r>
              <a:rPr b="0" i="1" lang="en-US" sz="2400" u="none" cap="none" strike="noStrike">
                <a:solidFill>
                  <a:schemeClr val="dk1"/>
                </a:solidFill>
                <a:latin typeface="Gill Sans"/>
                <a:ea typeface="Gill Sans"/>
                <a:cs typeface="Gill Sans"/>
                <a:sym typeface="Gill Sans"/>
              </a:rPr>
              <a:t>(N-1)</a:t>
            </a:r>
            <a:r>
              <a:rPr b="0" i="0" lang="en-US" sz="2400" u="none" cap="none" strike="noStrike">
                <a:solidFill>
                  <a:schemeClr val="dk1"/>
                </a:solidFill>
                <a:latin typeface="Gill Sans"/>
                <a:ea typeface="Gill Sans"/>
                <a:cs typeface="Gill Sans"/>
                <a:sym typeface="Gill Sans"/>
              </a:rPr>
              <a:t> regular.</a:t>
            </a:r>
            <a:endParaRPr/>
          </a:p>
          <a:p>
            <a:pPr indent="-514350" lvl="4" marL="23431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Gill Sans"/>
                <a:ea typeface="Gill Sans"/>
                <a:cs typeface="Gill Sans"/>
                <a:sym typeface="Gill Sans"/>
              </a:rPr>
              <a:t>Cycle(C</a:t>
            </a:r>
            <a:r>
              <a:rPr b="0" baseline="-25000" i="0" lang="en-US" sz="2400" u="none" cap="none" strike="noStrike">
                <a:solidFill>
                  <a:schemeClr val="dk1"/>
                </a:solidFill>
                <a:latin typeface="Gill Sans"/>
                <a:ea typeface="Gill Sans"/>
                <a:cs typeface="Gill Sans"/>
                <a:sym typeface="Gill Sans"/>
              </a:rPr>
              <a:t>n</a:t>
            </a:r>
            <a:r>
              <a:rPr b="0" i="0" lang="en-US" sz="2400" u="none" cap="none" strike="noStrike">
                <a:solidFill>
                  <a:schemeClr val="dk1"/>
                </a:solidFill>
                <a:latin typeface="Gill Sans"/>
                <a:ea typeface="Gill Sans"/>
                <a:cs typeface="Gill Sans"/>
                <a:sym typeface="Gill Sans"/>
              </a:rPr>
              <a:t>) is always 2 Regular.</a:t>
            </a:r>
            <a:endParaRPr/>
          </a:p>
          <a:p>
            <a:pPr indent="0" lvl="4" marL="1828800" marR="0" rtl="0" algn="l">
              <a:spcBef>
                <a:spcPts val="0"/>
              </a:spcBef>
              <a:spcAft>
                <a:spcPts val="0"/>
              </a:spcAft>
              <a:buNone/>
            </a:pPr>
            <a:r>
              <a:t/>
            </a:r>
            <a:endParaRPr b="0" i="0" sz="4400" u="none" cap="none" strike="noStrike">
              <a:solidFill>
                <a:schemeClr val="dk1"/>
              </a:solidFill>
              <a:latin typeface="Gill Sans"/>
              <a:ea typeface="Gill Sans"/>
              <a:cs typeface="Gill Sans"/>
              <a:sym typeface="Gill Sans"/>
            </a:endParaRPr>
          </a:p>
          <a:p>
            <a:pPr indent="-279400" lvl="0" marL="4572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a:p>
            <a:pPr indent="-279400" lvl="0" marL="4572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a:p>
            <a:pPr indent="-279400" lvl="0" marL="4572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a:p>
            <a:pPr indent="-279400" lvl="0" marL="4572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a:p>
            <a:pPr indent="-279400" lvl="0" marL="457200" marR="0" rtl="0" algn="l">
              <a:spcBef>
                <a:spcPts val="0"/>
              </a:spcBef>
              <a:spcAft>
                <a:spcPts val="0"/>
              </a:spcAft>
              <a:buClr>
                <a:schemeClr val="dk1"/>
              </a:buClr>
              <a:buSzPts val="2800"/>
              <a:buFont typeface="Gill Sans"/>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p:txBody>
      </p:sp>
      <p:pic>
        <p:nvPicPr>
          <p:cNvPr id="338" name="Google Shape;338;p19"/>
          <p:cNvPicPr preferRelativeResize="0"/>
          <p:nvPr/>
        </p:nvPicPr>
        <p:blipFill rotWithShape="1">
          <a:blip r:embed="rId3">
            <a:alphaModFix/>
          </a:blip>
          <a:srcRect b="0" l="0" r="0" t="0"/>
          <a:stretch/>
        </p:blipFill>
        <p:spPr>
          <a:xfrm>
            <a:off x="1025946" y="4086228"/>
            <a:ext cx="2609850" cy="1819275"/>
          </a:xfrm>
          <a:prstGeom prst="rect">
            <a:avLst/>
          </a:prstGeom>
          <a:noFill/>
          <a:ln>
            <a:noFill/>
          </a:ln>
        </p:spPr>
      </p:pic>
      <p:pic>
        <p:nvPicPr>
          <p:cNvPr id="339" name="Google Shape;339;p19"/>
          <p:cNvPicPr preferRelativeResize="0"/>
          <p:nvPr/>
        </p:nvPicPr>
        <p:blipFill rotWithShape="1">
          <a:blip r:embed="rId4">
            <a:alphaModFix/>
          </a:blip>
          <a:srcRect b="0" l="0" r="0" t="0"/>
          <a:stretch/>
        </p:blipFill>
        <p:spPr>
          <a:xfrm>
            <a:off x="3724113" y="3614075"/>
            <a:ext cx="2917875" cy="3306525"/>
          </a:xfrm>
          <a:prstGeom prst="rect">
            <a:avLst/>
          </a:prstGeom>
          <a:noFill/>
          <a:ln>
            <a:noFill/>
          </a:ln>
        </p:spPr>
      </p:pic>
      <p:pic>
        <p:nvPicPr>
          <p:cNvPr id="340" name="Google Shape;340;p19"/>
          <p:cNvPicPr preferRelativeResize="0"/>
          <p:nvPr/>
        </p:nvPicPr>
        <p:blipFill rotWithShape="1">
          <a:blip r:embed="rId5">
            <a:alphaModFix/>
          </a:blip>
          <a:srcRect b="0" l="0" r="0" t="0"/>
          <a:stretch/>
        </p:blipFill>
        <p:spPr>
          <a:xfrm>
            <a:off x="7025641" y="4086231"/>
            <a:ext cx="4404360" cy="1415860"/>
          </a:xfrm>
          <a:prstGeom prst="rect">
            <a:avLst/>
          </a:prstGeom>
          <a:noFill/>
          <a:ln>
            <a:noFill/>
          </a:ln>
        </p:spPr>
      </p:pic>
      <p:sp>
        <p:nvSpPr>
          <p:cNvPr id="341" name="Google Shape;341;p19"/>
          <p:cNvSpPr txBox="1"/>
          <p:nvPr/>
        </p:nvSpPr>
        <p:spPr>
          <a:xfrm>
            <a:off x="8302180" y="5536158"/>
            <a:ext cx="1561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Regular</a:t>
            </a:r>
            <a:r>
              <a:rPr lang="en-US" sz="1800">
                <a:solidFill>
                  <a:schemeClr val="dk1"/>
                </a:solidFill>
                <a:latin typeface="Gill Sans"/>
                <a:ea typeface="Gill Sans"/>
                <a:cs typeface="Gill Sans"/>
                <a:sym typeface="Gill Sans"/>
              </a:rPr>
              <a:t>2 </a:t>
            </a:r>
            <a:endParaRPr sz="1800">
              <a:solidFill>
                <a:schemeClr val="dk1"/>
              </a:solidFill>
              <a:latin typeface="Gill Sans"/>
              <a:ea typeface="Gill Sans"/>
              <a:cs typeface="Gill Sans"/>
              <a:sym typeface="Gill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3155681" y="1390262"/>
            <a:ext cx="8955630" cy="2695035"/>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dk1"/>
              </a:buClr>
              <a:buSzPts val="6600"/>
              <a:buFont typeface="Algerian"/>
              <a:buNone/>
            </a:pPr>
            <a:r>
              <a:rPr lang="en-US" sz="6600" cap="none">
                <a:solidFill>
                  <a:schemeClr val="dk1"/>
                </a:solidFill>
                <a:latin typeface="Algerian"/>
                <a:ea typeface="Algerian"/>
                <a:cs typeface="Algerian"/>
                <a:sym typeface="Algerian"/>
              </a:rPr>
              <a:t>GRAPH THEORY</a:t>
            </a:r>
            <a:endParaRPr/>
          </a:p>
        </p:txBody>
      </p:sp>
      <p:sp>
        <p:nvSpPr>
          <p:cNvPr id="107" name="Google Shape;107;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0"/>
          <p:cNvSpPr txBox="1"/>
          <p:nvPr/>
        </p:nvSpPr>
        <p:spPr>
          <a:xfrm>
            <a:off x="1302589" y="1233578"/>
            <a:ext cx="10498347" cy="3970318"/>
          </a:xfrm>
          <a:prstGeom prst="rect">
            <a:avLst/>
          </a:prstGeom>
          <a:blipFill rotWithShape="1">
            <a:blip r:embed="rId3">
              <a:alphaModFix/>
            </a:blip>
            <a:stretch>
              <a:fillRect b="0" l="-522" r="0" t="-7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CHROMATIC NUMBER:</a:t>
            </a:r>
            <a:endParaRPr b="1" u="sng">
              <a:solidFill>
                <a:srgbClr val="FFC000"/>
              </a:solidFill>
            </a:endParaRPr>
          </a:p>
        </p:txBody>
      </p:sp>
      <p:sp>
        <p:nvSpPr>
          <p:cNvPr id="353" name="Google Shape;353;p2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21"/>
          <p:cNvSpPr txBox="1"/>
          <p:nvPr/>
        </p:nvSpPr>
        <p:spPr>
          <a:xfrm>
            <a:off x="592731" y="1268548"/>
            <a:ext cx="10248300" cy="6788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 graph can be colored by assigning a different color to each of its vertices. However, for most graphs a coloring can be found that uses fewer colors than the number of vertices in the graph. What is the least number of colors necessary?</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The chromatic number of a graph is the least number of colors needed for a coloring of this graph. The chromatic number of a graph G is denoted by χ (G). (Here χ is the Greek letter chi.)</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What are the chromatic numbers of the graphs G and H shown in Figure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 The chromatic number of G is  3, and H has a chromatic number equal to 4.</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id="355" name="Google Shape;355;p21"/>
          <p:cNvPicPr preferRelativeResize="0"/>
          <p:nvPr/>
        </p:nvPicPr>
        <p:blipFill rotWithShape="1">
          <a:blip r:embed="rId3">
            <a:alphaModFix/>
          </a:blip>
          <a:srcRect b="0" l="0" r="0" t="0"/>
          <a:stretch/>
        </p:blipFill>
        <p:spPr>
          <a:xfrm>
            <a:off x="1523442" y="3719621"/>
            <a:ext cx="5591175" cy="1885950"/>
          </a:xfrm>
          <a:prstGeom prst="rect">
            <a:avLst/>
          </a:prstGeom>
          <a:noFill/>
          <a:ln>
            <a:noFill/>
          </a:ln>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2"/>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CHROMATIC NUMBER:</a:t>
            </a:r>
            <a:endParaRPr b="1" u="sng">
              <a:solidFill>
                <a:srgbClr val="FFC000"/>
              </a:solidFill>
            </a:endParaRPr>
          </a:p>
        </p:txBody>
      </p:sp>
      <p:sp>
        <p:nvSpPr>
          <p:cNvPr id="361" name="Google Shape;361;p2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22"/>
          <p:cNvSpPr txBox="1"/>
          <p:nvPr/>
        </p:nvSpPr>
        <p:spPr>
          <a:xfrm>
            <a:off x="1268082" y="1268554"/>
            <a:ext cx="10248182"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What is the chromatic number of K</a:t>
            </a:r>
            <a:r>
              <a:rPr baseline="-25000" lang="en-US" sz="1800">
                <a:solidFill>
                  <a:schemeClr val="dk1"/>
                </a:solidFill>
                <a:latin typeface="Gill Sans"/>
                <a:ea typeface="Gill Sans"/>
                <a:cs typeface="Gill Sans"/>
                <a:sym typeface="Gill Sans"/>
              </a:rPr>
              <a:t>n</a:t>
            </a:r>
            <a:r>
              <a:rPr lang="en-US" sz="1800">
                <a:solidFill>
                  <a:schemeClr val="dk1"/>
                </a:solidFill>
                <a:latin typeface="Gill Sans"/>
                <a:ea typeface="Gill Sans"/>
                <a:cs typeface="Gill Sans"/>
                <a:sym typeface="Gill Sans"/>
              </a:rPr>
              <a: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A coloring of K</a:t>
            </a:r>
            <a:r>
              <a:rPr b="0" baseline="-25000" i="0" lang="en-US" sz="1800" u="none" cap="none" strike="noStrike">
                <a:solidFill>
                  <a:schemeClr val="dk1"/>
                </a:solidFill>
                <a:latin typeface="Gill Sans"/>
                <a:ea typeface="Gill Sans"/>
                <a:cs typeface="Gill Sans"/>
                <a:sym typeface="Gill Sans"/>
              </a:rPr>
              <a:t>n</a:t>
            </a:r>
            <a:r>
              <a:rPr b="0" i="0" lang="en-US" sz="1800" u="none" cap="none" strike="noStrike">
                <a:solidFill>
                  <a:schemeClr val="dk1"/>
                </a:solidFill>
                <a:latin typeface="Gill Sans"/>
                <a:ea typeface="Gill Sans"/>
                <a:cs typeface="Gill Sans"/>
                <a:sym typeface="Gill Sans"/>
              </a:rPr>
              <a:t> can be constructed using n colors by assigning a different color to each vertex.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Is there a coloring using fewer colors? The answer is no. No two vertices can be assigned the same color, because every two vertices of this graph are adjacent.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ill Sans"/>
                <a:ea typeface="Gill Sans"/>
                <a:cs typeface="Gill Sans"/>
                <a:sym typeface="Gill Sans"/>
              </a:rPr>
              <a:t>Hence, the chromatic number of K</a:t>
            </a:r>
            <a:r>
              <a:rPr b="1" baseline="-25000" i="0" lang="en-US" sz="1800" u="none" cap="none" strike="noStrike">
                <a:solidFill>
                  <a:schemeClr val="dk1"/>
                </a:solidFill>
                <a:latin typeface="Gill Sans"/>
                <a:ea typeface="Gill Sans"/>
                <a:cs typeface="Gill Sans"/>
                <a:sym typeface="Gill Sans"/>
              </a:rPr>
              <a:t>n</a:t>
            </a:r>
            <a:r>
              <a:rPr b="1" i="0" lang="en-US" sz="1800" u="none" cap="none" strike="noStrike">
                <a:solidFill>
                  <a:schemeClr val="dk1"/>
                </a:solidFill>
                <a:latin typeface="Gill Sans"/>
                <a:ea typeface="Gill Sans"/>
                <a:cs typeface="Gill Sans"/>
                <a:sym typeface="Gill Sans"/>
              </a:rPr>
              <a:t> is n. That is, χ (K</a:t>
            </a:r>
            <a:r>
              <a:rPr b="1" baseline="-25000" i="0" lang="en-US" sz="1800" u="none" cap="none" strike="noStrike">
                <a:solidFill>
                  <a:schemeClr val="dk1"/>
                </a:solidFill>
                <a:latin typeface="Gill Sans"/>
                <a:ea typeface="Gill Sans"/>
                <a:cs typeface="Gill Sans"/>
                <a:sym typeface="Gill Sans"/>
              </a:rPr>
              <a:t>n</a:t>
            </a:r>
            <a:r>
              <a:rPr b="1" i="0" lang="en-US" sz="1800" u="none" cap="none" strike="noStrike">
                <a:solidFill>
                  <a:schemeClr val="dk1"/>
                </a:solidFill>
                <a:latin typeface="Gill Sans"/>
                <a:ea typeface="Gill Sans"/>
                <a:cs typeface="Gill Sans"/>
                <a:sym typeface="Gill Sans"/>
              </a:rPr>
              <a:t>) = n. </a:t>
            </a:r>
            <a:endParaRPr b="1"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1"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A coloring of K</a:t>
            </a:r>
            <a:r>
              <a:rPr b="0" baseline="-25000" i="0" lang="en-US" sz="1800" u="none" cap="none" strike="noStrike">
                <a:solidFill>
                  <a:schemeClr val="dk1"/>
                </a:solidFill>
                <a:latin typeface="Gill Sans"/>
                <a:ea typeface="Gill Sans"/>
                <a:cs typeface="Gill Sans"/>
                <a:sym typeface="Gill Sans"/>
              </a:rPr>
              <a:t>5</a:t>
            </a:r>
            <a:r>
              <a:rPr b="0" i="0" lang="en-US" sz="1800" u="none" cap="none" strike="noStrike">
                <a:solidFill>
                  <a:schemeClr val="dk1"/>
                </a:solidFill>
                <a:latin typeface="Gill Sans"/>
                <a:ea typeface="Gill Sans"/>
                <a:cs typeface="Gill Sans"/>
                <a:sym typeface="Gill Sans"/>
              </a:rPr>
              <a:t> using five colors is shown in Figure .</a:t>
            </a:r>
            <a:endParaRPr b="1" i="0" sz="1800" u="none" cap="none" strike="noStrike">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id="363" name="Google Shape;363;p22"/>
          <p:cNvPicPr preferRelativeResize="0"/>
          <p:nvPr/>
        </p:nvPicPr>
        <p:blipFill rotWithShape="1">
          <a:blip r:embed="rId3">
            <a:alphaModFix/>
          </a:blip>
          <a:srcRect b="0" l="0" r="0" t="0"/>
          <a:stretch/>
        </p:blipFill>
        <p:spPr>
          <a:xfrm>
            <a:off x="4350722" y="3291699"/>
            <a:ext cx="4082901" cy="3464280"/>
          </a:xfrm>
          <a:prstGeom prst="rect">
            <a:avLst/>
          </a:prstGeom>
          <a:noFill/>
          <a:ln>
            <a:noFill/>
          </a:ln>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CHROMATIC NUMBER:</a:t>
            </a:r>
            <a:endParaRPr b="1" u="sng">
              <a:solidFill>
                <a:srgbClr val="FFC000"/>
              </a:solidFill>
            </a:endParaRPr>
          </a:p>
        </p:txBody>
      </p:sp>
      <p:sp>
        <p:nvSpPr>
          <p:cNvPr id="369" name="Google Shape;369;p2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0" name="Google Shape;370;p23"/>
          <p:cNvSpPr txBox="1"/>
          <p:nvPr/>
        </p:nvSpPr>
        <p:spPr>
          <a:xfrm>
            <a:off x="1268082" y="1268554"/>
            <a:ext cx="10696756"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What is the chromatic number of the complete bipartite graph K</a:t>
            </a:r>
            <a:r>
              <a:rPr baseline="-25000" lang="en-US" sz="1800">
                <a:solidFill>
                  <a:schemeClr val="dk1"/>
                </a:solidFill>
                <a:latin typeface="Gill Sans"/>
                <a:ea typeface="Gill Sans"/>
                <a:cs typeface="Gill Sans"/>
                <a:sym typeface="Gill Sans"/>
              </a:rPr>
              <a:t>m,n</a:t>
            </a:r>
            <a:r>
              <a:rPr lang="en-US" sz="1800">
                <a:solidFill>
                  <a:schemeClr val="dk1"/>
                </a:solidFill>
                <a:latin typeface="Gill Sans"/>
                <a:ea typeface="Gill Sans"/>
                <a:cs typeface="Gill Sans"/>
                <a:sym typeface="Gill Sans"/>
              </a:rPr>
              <a:t>, where m and n are positive integers?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We can color the set of m vertices with one color and the set of n vertices with a second color.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Because edges connect only a vertex from the set of m vertices and a vertex from the set of n vertices, no two adjacent vertices have the same color.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Hence, chromatic number of the complete bipartite graph is 2 i.e. χ (Km,n) = 2</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A coloring of K</a:t>
            </a:r>
            <a:r>
              <a:rPr b="0" baseline="-25000" i="0" lang="en-US" sz="1800" u="none" cap="none" strike="noStrike">
                <a:solidFill>
                  <a:schemeClr val="dk1"/>
                </a:solidFill>
                <a:latin typeface="Gill Sans"/>
                <a:ea typeface="Gill Sans"/>
                <a:cs typeface="Gill Sans"/>
                <a:sym typeface="Gill Sans"/>
              </a:rPr>
              <a:t>3,4</a:t>
            </a:r>
            <a:r>
              <a:rPr b="0" i="0" lang="en-US" sz="1800" u="none" cap="none" strike="noStrike">
                <a:solidFill>
                  <a:schemeClr val="dk1"/>
                </a:solidFill>
                <a:latin typeface="Gill Sans"/>
                <a:ea typeface="Gill Sans"/>
                <a:cs typeface="Gill Sans"/>
                <a:sym typeface="Gill Sans"/>
              </a:rPr>
              <a:t> with two colors is displayed in Figure.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id="371" name="Google Shape;371;p23"/>
          <p:cNvPicPr preferRelativeResize="0"/>
          <p:nvPr/>
        </p:nvPicPr>
        <p:blipFill rotWithShape="1">
          <a:blip r:embed="rId3">
            <a:alphaModFix/>
          </a:blip>
          <a:srcRect b="0" l="0" r="0" t="0"/>
          <a:stretch/>
        </p:blipFill>
        <p:spPr>
          <a:xfrm>
            <a:off x="3046561" y="3791805"/>
            <a:ext cx="5165785" cy="2929670"/>
          </a:xfrm>
          <a:prstGeom prst="rect">
            <a:avLst/>
          </a:prstGeom>
          <a:noFill/>
          <a:ln>
            <a:noFill/>
          </a:ln>
        </p:spPr>
      </p:pic>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CHROMATIC NUMBER:</a:t>
            </a:r>
            <a:endParaRPr b="1" u="sng">
              <a:solidFill>
                <a:srgbClr val="FFC000"/>
              </a:solidFill>
            </a:endParaRPr>
          </a:p>
        </p:txBody>
      </p:sp>
      <p:sp>
        <p:nvSpPr>
          <p:cNvPr id="377" name="Google Shape;377;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8" name="Google Shape;378;p24"/>
          <p:cNvSpPr txBox="1"/>
          <p:nvPr/>
        </p:nvSpPr>
        <p:spPr>
          <a:xfrm>
            <a:off x="1268082" y="1268554"/>
            <a:ext cx="10696756"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What is the chromatic number of the graph C</a:t>
            </a:r>
            <a:r>
              <a:rPr baseline="-25000" lang="en-US" sz="1800">
                <a:solidFill>
                  <a:schemeClr val="dk1"/>
                </a:solidFill>
                <a:latin typeface="Gill Sans"/>
                <a:ea typeface="Gill Sans"/>
                <a:cs typeface="Gill Sans"/>
                <a:sym typeface="Gill Sans"/>
              </a:rPr>
              <a:t>n</a:t>
            </a:r>
            <a:r>
              <a:rPr lang="en-US" sz="1800">
                <a:solidFill>
                  <a:schemeClr val="dk1"/>
                </a:solidFill>
                <a:latin typeface="Gill Sans"/>
                <a:ea typeface="Gill Sans"/>
                <a:cs typeface="Gill Sans"/>
                <a:sym typeface="Gill Sans"/>
              </a:rPr>
              <a:t>, where n ≥ 3? (C</a:t>
            </a:r>
            <a:r>
              <a:rPr baseline="-25000" lang="en-US" sz="1800">
                <a:solidFill>
                  <a:schemeClr val="dk1"/>
                </a:solidFill>
                <a:latin typeface="Gill Sans"/>
                <a:ea typeface="Gill Sans"/>
                <a:cs typeface="Gill Sans"/>
                <a:sym typeface="Gill Sans"/>
              </a:rPr>
              <a:t>n</a:t>
            </a:r>
            <a:r>
              <a:rPr lang="en-US" sz="1800">
                <a:solidFill>
                  <a:schemeClr val="dk1"/>
                </a:solidFill>
                <a:latin typeface="Gill Sans"/>
                <a:ea typeface="Gill Sans"/>
                <a:cs typeface="Gill Sans"/>
                <a:sym typeface="Gill Sans"/>
              </a:rPr>
              <a:t> is the cycle with n vertices.)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ill Sans"/>
                <a:ea typeface="Gill Sans"/>
                <a:cs typeface="Gill Sans"/>
                <a:sym typeface="Gill Sans"/>
              </a:rPr>
              <a:t>χ (Cn) = 2 if n is an even positive integer with n ≥ 4 </a:t>
            </a:r>
            <a:endParaRPr b="1"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ill Sans"/>
                <a:ea typeface="Gill Sans"/>
                <a:cs typeface="Gill Sans"/>
                <a:sym typeface="Gill Sans"/>
              </a:rPr>
              <a:t>χ (Cn) = 3 if n is an odd positive integer with n ≥ 3.</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id="379" name="Google Shape;379;p24"/>
          <p:cNvPicPr preferRelativeResize="0"/>
          <p:nvPr/>
        </p:nvPicPr>
        <p:blipFill rotWithShape="1">
          <a:blip r:embed="rId3">
            <a:alphaModFix/>
          </a:blip>
          <a:srcRect b="0" l="0" r="0" t="0"/>
          <a:stretch/>
        </p:blipFill>
        <p:spPr>
          <a:xfrm>
            <a:off x="2177810" y="1836145"/>
            <a:ext cx="4438650" cy="2447925"/>
          </a:xfrm>
          <a:prstGeom prst="rect">
            <a:avLst/>
          </a:prstGeom>
          <a:noFill/>
          <a:ln>
            <a:noFill/>
          </a:ln>
        </p:spPr>
      </p:pic>
      <p:sp>
        <p:nvSpPr>
          <p:cNvPr id="380" name="Google Shape;380;p24"/>
          <p:cNvSpPr txBox="1"/>
          <p:nvPr/>
        </p:nvSpPr>
        <p:spPr>
          <a:xfrm>
            <a:off x="6616460" y="2372264"/>
            <a:ext cx="4290203"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ill Sans"/>
                <a:ea typeface="Gill Sans"/>
                <a:cs typeface="Gill Sans"/>
                <a:sym typeface="Gill Sans"/>
              </a:rPr>
              <a:t>The chromatic number of C</a:t>
            </a:r>
            <a:r>
              <a:rPr b="1" baseline="-25000" lang="en-US" sz="1800">
                <a:solidFill>
                  <a:schemeClr val="dk1"/>
                </a:solidFill>
                <a:latin typeface="Gill Sans"/>
                <a:ea typeface="Gill Sans"/>
                <a:cs typeface="Gill Sans"/>
                <a:sym typeface="Gill Sans"/>
              </a:rPr>
              <a:t>6</a:t>
            </a:r>
            <a:r>
              <a:rPr b="1" lang="en-US" sz="1800">
                <a:solidFill>
                  <a:schemeClr val="dk1"/>
                </a:solidFill>
                <a:latin typeface="Gill Sans"/>
                <a:ea typeface="Gill Sans"/>
                <a:cs typeface="Gill Sans"/>
                <a:sym typeface="Gill Sans"/>
              </a:rPr>
              <a:t> is 2</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ill Sans"/>
                <a:ea typeface="Gill Sans"/>
                <a:cs typeface="Gill Sans"/>
                <a:sym typeface="Gill Sans"/>
              </a:rPr>
              <a:t>The chromatic number of C</a:t>
            </a:r>
            <a:r>
              <a:rPr b="1" baseline="-25000" lang="en-US" sz="1800">
                <a:solidFill>
                  <a:schemeClr val="dk1"/>
                </a:solidFill>
                <a:latin typeface="Gill Sans"/>
                <a:ea typeface="Gill Sans"/>
                <a:cs typeface="Gill Sans"/>
                <a:sym typeface="Gill Sans"/>
              </a:rPr>
              <a:t>5</a:t>
            </a:r>
            <a:r>
              <a:rPr b="1" lang="en-US" sz="1800">
                <a:solidFill>
                  <a:schemeClr val="dk1"/>
                </a:solidFill>
                <a:latin typeface="Gill Sans"/>
                <a:ea typeface="Gill Sans"/>
                <a:cs typeface="Gill Sans"/>
                <a:sym typeface="Gill Sans"/>
              </a:rPr>
              <a:t> is 3</a:t>
            </a:r>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CHROMATIC NUMBER:</a:t>
            </a:r>
            <a:endParaRPr b="1" u="sng">
              <a:solidFill>
                <a:srgbClr val="FFC000"/>
              </a:solidFill>
            </a:endParaRPr>
          </a:p>
        </p:txBody>
      </p:sp>
      <p:sp>
        <p:nvSpPr>
          <p:cNvPr id="386" name="Google Shape;386;p2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25"/>
          <p:cNvSpPr txBox="1"/>
          <p:nvPr/>
        </p:nvSpPr>
        <p:spPr>
          <a:xfrm>
            <a:off x="1268082" y="1268554"/>
            <a:ext cx="10696756" cy="56323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What is the chromatic number of W</a:t>
            </a:r>
            <a:r>
              <a:rPr baseline="-25000" lang="en-US" sz="1800">
                <a:solidFill>
                  <a:schemeClr val="dk1"/>
                </a:solidFill>
                <a:latin typeface="Gill Sans"/>
                <a:ea typeface="Gill Sans"/>
                <a:cs typeface="Gill Sans"/>
                <a:sym typeface="Gill Sans"/>
              </a:rPr>
              <a:t>n</a:t>
            </a:r>
            <a:r>
              <a:rPr lang="en-US" sz="1800">
                <a:solidFill>
                  <a:schemeClr val="dk1"/>
                </a:solidFill>
                <a:latin typeface="Gill Sans"/>
                <a:ea typeface="Gill Sans"/>
                <a:cs typeface="Gill Sans"/>
                <a:sym typeface="Gill Sans"/>
              </a:rPr>
              <a:t>?</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ill Sans"/>
                <a:ea typeface="Gill Sans"/>
                <a:cs typeface="Gill Sans"/>
                <a:sym typeface="Gill Sans"/>
              </a:rPr>
              <a:t>χ (Wn) = 4 if n is an even positive integer with n ≥ 4 </a:t>
            </a:r>
            <a:endParaRPr b="1"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1" i="0" lang="en-US" sz="1800" u="none" cap="none" strike="noStrike">
                <a:solidFill>
                  <a:schemeClr val="dk1"/>
                </a:solidFill>
                <a:latin typeface="Gill Sans"/>
                <a:ea typeface="Gill Sans"/>
                <a:cs typeface="Gill Sans"/>
                <a:sym typeface="Gill Sans"/>
              </a:rPr>
              <a:t>χ (Wn) = 3 if n is an odd positive integer with n ≥ 5.</a:t>
            </a:r>
            <a:endParaRPr b="1" i="0" sz="1800" u="none" cap="none" strike="noStrike">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sp>
        <p:nvSpPr>
          <p:cNvPr id="388" name="Google Shape;388;p25"/>
          <p:cNvSpPr txBox="1"/>
          <p:nvPr/>
        </p:nvSpPr>
        <p:spPr>
          <a:xfrm>
            <a:off x="7674635" y="2175696"/>
            <a:ext cx="4290203"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ill Sans"/>
                <a:ea typeface="Gill Sans"/>
                <a:cs typeface="Gill Sans"/>
                <a:sym typeface="Gill Sans"/>
              </a:rPr>
              <a:t>The chromatic number of W</a:t>
            </a:r>
            <a:r>
              <a:rPr b="1" baseline="-25000" lang="en-US" sz="1800">
                <a:solidFill>
                  <a:schemeClr val="dk1"/>
                </a:solidFill>
                <a:latin typeface="Gill Sans"/>
                <a:ea typeface="Gill Sans"/>
                <a:cs typeface="Gill Sans"/>
                <a:sym typeface="Gill Sans"/>
              </a:rPr>
              <a:t>5</a:t>
            </a:r>
            <a:r>
              <a:rPr b="1" lang="en-US" sz="1800">
                <a:solidFill>
                  <a:schemeClr val="dk1"/>
                </a:solidFill>
                <a:latin typeface="Gill Sans"/>
                <a:ea typeface="Gill Sans"/>
                <a:cs typeface="Gill Sans"/>
                <a:sym typeface="Gill Sans"/>
              </a:rPr>
              <a:t> is 3</a:t>
            </a:r>
            <a:endParaRPr b="1"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Gill Sans"/>
                <a:ea typeface="Gill Sans"/>
                <a:cs typeface="Gill Sans"/>
                <a:sym typeface="Gill Sans"/>
              </a:rPr>
              <a:t>The chromatic number of C</a:t>
            </a:r>
            <a:r>
              <a:rPr b="1" baseline="-25000" lang="en-US" sz="1800">
                <a:solidFill>
                  <a:schemeClr val="dk1"/>
                </a:solidFill>
                <a:latin typeface="Gill Sans"/>
                <a:ea typeface="Gill Sans"/>
                <a:cs typeface="Gill Sans"/>
                <a:sym typeface="Gill Sans"/>
              </a:rPr>
              <a:t>4</a:t>
            </a:r>
            <a:r>
              <a:rPr b="1" lang="en-US" sz="1800">
                <a:solidFill>
                  <a:schemeClr val="dk1"/>
                </a:solidFill>
                <a:latin typeface="Gill Sans"/>
                <a:ea typeface="Gill Sans"/>
                <a:cs typeface="Gill Sans"/>
                <a:sym typeface="Gill Sans"/>
              </a:rPr>
              <a:t> is 4</a:t>
            </a:r>
            <a:endParaRPr b="1" sz="1800">
              <a:solidFill>
                <a:schemeClr val="dk1"/>
              </a:solidFill>
              <a:latin typeface="Gill Sans"/>
              <a:ea typeface="Gill Sans"/>
              <a:cs typeface="Gill Sans"/>
              <a:sym typeface="Gill Sans"/>
            </a:endParaRPr>
          </a:p>
        </p:txBody>
      </p:sp>
      <p:pic>
        <p:nvPicPr>
          <p:cNvPr id="389" name="Google Shape;389;p25"/>
          <p:cNvPicPr preferRelativeResize="0"/>
          <p:nvPr/>
        </p:nvPicPr>
        <p:blipFill rotWithShape="1">
          <a:blip r:embed="rId3">
            <a:alphaModFix/>
          </a:blip>
          <a:srcRect b="0" l="0" r="0" t="0"/>
          <a:stretch/>
        </p:blipFill>
        <p:spPr>
          <a:xfrm>
            <a:off x="1030677" y="1754842"/>
            <a:ext cx="3272287" cy="3527934"/>
          </a:xfrm>
          <a:prstGeom prst="rect">
            <a:avLst/>
          </a:prstGeom>
          <a:noFill/>
          <a:ln>
            <a:noFill/>
          </a:ln>
        </p:spPr>
      </p:pic>
      <p:sp>
        <p:nvSpPr>
          <p:cNvPr id="390" name="Google Shape;390;p25"/>
          <p:cNvSpPr txBox="1"/>
          <p:nvPr/>
        </p:nvSpPr>
        <p:spPr>
          <a:xfrm>
            <a:off x="1119818" y="1754842"/>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Red</a:t>
            </a:r>
            <a:endParaRPr sz="1800">
              <a:solidFill>
                <a:srgbClr val="FF0000"/>
              </a:solidFill>
              <a:latin typeface="Gill Sans"/>
              <a:ea typeface="Gill Sans"/>
              <a:cs typeface="Gill Sans"/>
              <a:sym typeface="Gill Sans"/>
            </a:endParaRPr>
          </a:p>
        </p:txBody>
      </p:sp>
      <p:sp>
        <p:nvSpPr>
          <p:cNvPr id="391" name="Google Shape;391;p25"/>
          <p:cNvSpPr txBox="1"/>
          <p:nvPr/>
        </p:nvSpPr>
        <p:spPr>
          <a:xfrm>
            <a:off x="3516702" y="1793027"/>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Gill Sans"/>
                <a:ea typeface="Gill Sans"/>
                <a:cs typeface="Gill Sans"/>
                <a:sym typeface="Gill Sans"/>
              </a:rPr>
              <a:t>Blue</a:t>
            </a:r>
            <a:endParaRPr sz="1800">
              <a:solidFill>
                <a:srgbClr val="0070C0"/>
              </a:solidFill>
              <a:latin typeface="Gill Sans"/>
              <a:ea typeface="Gill Sans"/>
              <a:cs typeface="Gill Sans"/>
              <a:sym typeface="Gill Sans"/>
            </a:endParaRPr>
          </a:p>
        </p:txBody>
      </p:sp>
      <p:sp>
        <p:nvSpPr>
          <p:cNvPr id="392" name="Google Shape;392;p25"/>
          <p:cNvSpPr txBox="1"/>
          <p:nvPr/>
        </p:nvSpPr>
        <p:spPr>
          <a:xfrm>
            <a:off x="2364897" y="2637361"/>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Green</a:t>
            </a:r>
            <a:endParaRPr sz="1800">
              <a:solidFill>
                <a:srgbClr val="00B050"/>
              </a:solidFill>
              <a:latin typeface="Gill Sans"/>
              <a:ea typeface="Gill Sans"/>
              <a:cs typeface="Gill Sans"/>
              <a:sym typeface="Gill Sans"/>
            </a:endParaRPr>
          </a:p>
        </p:txBody>
      </p:sp>
      <p:sp>
        <p:nvSpPr>
          <p:cNvPr id="393" name="Google Shape;393;p25"/>
          <p:cNvSpPr txBox="1"/>
          <p:nvPr/>
        </p:nvSpPr>
        <p:spPr>
          <a:xfrm>
            <a:off x="1119818" y="4517770"/>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Gill Sans"/>
                <a:ea typeface="Gill Sans"/>
                <a:cs typeface="Gill Sans"/>
                <a:sym typeface="Gill Sans"/>
              </a:rPr>
              <a:t>Blue</a:t>
            </a:r>
            <a:endParaRPr sz="1800">
              <a:solidFill>
                <a:srgbClr val="0070C0"/>
              </a:solidFill>
              <a:latin typeface="Gill Sans"/>
              <a:ea typeface="Gill Sans"/>
              <a:cs typeface="Gill Sans"/>
              <a:sym typeface="Gill Sans"/>
            </a:endParaRPr>
          </a:p>
        </p:txBody>
      </p:sp>
      <p:sp>
        <p:nvSpPr>
          <p:cNvPr id="394" name="Google Shape;394;p25"/>
          <p:cNvSpPr txBox="1"/>
          <p:nvPr/>
        </p:nvSpPr>
        <p:spPr>
          <a:xfrm>
            <a:off x="3609616" y="4517770"/>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Red</a:t>
            </a:r>
            <a:endParaRPr sz="1800">
              <a:solidFill>
                <a:srgbClr val="FF0000"/>
              </a:solidFill>
              <a:latin typeface="Gill Sans"/>
              <a:ea typeface="Gill Sans"/>
              <a:cs typeface="Gill Sans"/>
              <a:sym typeface="Gill Sans"/>
            </a:endParaRPr>
          </a:p>
        </p:txBody>
      </p:sp>
      <p:pic>
        <p:nvPicPr>
          <p:cNvPr id="395" name="Google Shape;395;p25"/>
          <p:cNvPicPr preferRelativeResize="0"/>
          <p:nvPr/>
        </p:nvPicPr>
        <p:blipFill rotWithShape="1">
          <a:blip r:embed="rId4">
            <a:alphaModFix/>
          </a:blip>
          <a:srcRect b="0" l="0" r="0" t="0"/>
          <a:stretch/>
        </p:blipFill>
        <p:spPr>
          <a:xfrm>
            <a:off x="4521949" y="1742940"/>
            <a:ext cx="3010259" cy="3539836"/>
          </a:xfrm>
          <a:prstGeom prst="rect">
            <a:avLst/>
          </a:prstGeom>
          <a:noFill/>
          <a:ln>
            <a:noFill/>
          </a:ln>
        </p:spPr>
      </p:pic>
      <p:sp>
        <p:nvSpPr>
          <p:cNvPr id="396" name="Google Shape;396;p25"/>
          <p:cNvSpPr txBox="1"/>
          <p:nvPr/>
        </p:nvSpPr>
        <p:spPr>
          <a:xfrm>
            <a:off x="5648683" y="1702315"/>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Gill Sans"/>
                <a:ea typeface="Gill Sans"/>
                <a:cs typeface="Gill Sans"/>
                <a:sym typeface="Gill Sans"/>
              </a:rPr>
              <a:t>Red</a:t>
            </a:r>
            <a:endParaRPr sz="1800">
              <a:solidFill>
                <a:srgbClr val="FF0000"/>
              </a:solidFill>
              <a:latin typeface="Gill Sans"/>
              <a:ea typeface="Gill Sans"/>
              <a:cs typeface="Gill Sans"/>
              <a:sym typeface="Gill Sans"/>
            </a:endParaRPr>
          </a:p>
        </p:txBody>
      </p:sp>
      <p:sp>
        <p:nvSpPr>
          <p:cNvPr id="397" name="Google Shape;397;p25"/>
          <p:cNvSpPr txBox="1"/>
          <p:nvPr/>
        </p:nvSpPr>
        <p:spPr>
          <a:xfrm>
            <a:off x="4533001" y="4517770"/>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70C0"/>
                </a:solidFill>
                <a:latin typeface="Gill Sans"/>
                <a:ea typeface="Gill Sans"/>
                <a:cs typeface="Gill Sans"/>
                <a:sym typeface="Gill Sans"/>
              </a:rPr>
              <a:t>Blue</a:t>
            </a:r>
            <a:endParaRPr sz="1800">
              <a:solidFill>
                <a:srgbClr val="0070C0"/>
              </a:solidFill>
              <a:latin typeface="Gill Sans"/>
              <a:ea typeface="Gill Sans"/>
              <a:cs typeface="Gill Sans"/>
              <a:sym typeface="Gill Sans"/>
            </a:endParaRPr>
          </a:p>
        </p:txBody>
      </p:sp>
      <p:sp>
        <p:nvSpPr>
          <p:cNvPr id="398" name="Google Shape;398;p25"/>
          <p:cNvSpPr txBox="1"/>
          <p:nvPr/>
        </p:nvSpPr>
        <p:spPr>
          <a:xfrm>
            <a:off x="6857280" y="4562091"/>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Gill Sans"/>
                <a:ea typeface="Gill Sans"/>
                <a:cs typeface="Gill Sans"/>
                <a:sym typeface="Gill Sans"/>
              </a:rPr>
              <a:t>Green</a:t>
            </a:r>
            <a:endParaRPr sz="1800">
              <a:solidFill>
                <a:srgbClr val="00B050"/>
              </a:solidFill>
              <a:latin typeface="Gill Sans"/>
              <a:ea typeface="Gill Sans"/>
              <a:cs typeface="Gill Sans"/>
              <a:sym typeface="Gill Sans"/>
            </a:endParaRPr>
          </a:p>
        </p:txBody>
      </p:sp>
      <p:sp>
        <p:nvSpPr>
          <p:cNvPr id="399" name="Google Shape;399;p25"/>
          <p:cNvSpPr txBox="1"/>
          <p:nvPr/>
        </p:nvSpPr>
        <p:spPr>
          <a:xfrm>
            <a:off x="5562422" y="3816305"/>
            <a:ext cx="793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00"/>
                </a:solidFill>
                <a:latin typeface="Gill Sans"/>
                <a:ea typeface="Gill Sans"/>
                <a:cs typeface="Gill Sans"/>
                <a:sym typeface="Gill Sans"/>
              </a:rPr>
              <a:t>Yellow</a:t>
            </a:r>
            <a:endParaRPr sz="1800">
              <a:solidFill>
                <a:srgbClr val="FFFF00"/>
              </a:solidFill>
              <a:latin typeface="Gill Sans"/>
              <a:ea typeface="Gill Sans"/>
              <a:cs typeface="Gill Sans"/>
              <a:sym typeface="Gill Sans"/>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GRAPHS:</a:t>
            </a:r>
            <a:endParaRPr b="1" u="sng">
              <a:solidFill>
                <a:srgbClr val="FFC000"/>
              </a:solidFill>
            </a:endParaRPr>
          </a:p>
        </p:txBody>
      </p:sp>
      <p:sp>
        <p:nvSpPr>
          <p:cNvPr id="113" name="Google Shape;113;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3"/>
          <p:cNvSpPr txBox="1"/>
          <p:nvPr/>
        </p:nvSpPr>
        <p:spPr>
          <a:xfrm>
            <a:off x="734692" y="1228664"/>
            <a:ext cx="10928222" cy="378565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Graphs are discrete structures consisting of vertices and edges that connect these vertices. </a:t>
            </a:r>
            <a:endParaRPr sz="2000">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There are different kinds of graphs, depending on whether edges have directions, whether multiple edges can connect the same pair of vertices, and whether loops are allowed. </a:t>
            </a:r>
            <a:endParaRPr sz="2000">
              <a:solidFill>
                <a:schemeClr val="dk1"/>
              </a:solidFill>
              <a:latin typeface="Gill Sans"/>
              <a:ea typeface="Gill Sans"/>
              <a:cs typeface="Gill Sans"/>
              <a:sym typeface="Gill Sans"/>
            </a:endParaRPr>
          </a:p>
          <a:p>
            <a:pPr indent="0" lvl="0" marL="0" marR="0" rtl="0" algn="just">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just">
              <a:spcBef>
                <a:spcPts val="0"/>
              </a:spcBef>
              <a:spcAft>
                <a:spcPts val="0"/>
              </a:spcAft>
              <a:buClr>
                <a:schemeClr val="dk1"/>
              </a:buClr>
              <a:buSzPts val="2000"/>
              <a:buFont typeface="Noto Sans Symbols"/>
              <a:buChar char="⮚"/>
            </a:pPr>
            <a:r>
              <a:rPr b="1" lang="en-US" sz="2000">
                <a:solidFill>
                  <a:schemeClr val="dk1"/>
                </a:solidFill>
                <a:latin typeface="Gill Sans"/>
                <a:ea typeface="Gill Sans"/>
                <a:cs typeface="Gill Sans"/>
                <a:sym typeface="Gill Sans"/>
              </a:rPr>
              <a:t>A graph G = (V , E) consists of V , a nonempty set of vertices (or nodes) and E, a set of edges. Each edge has either one or two vertices associated with it, called its endpoints. An edge is said to connect its endpoints.</a:t>
            </a:r>
            <a:endParaRPr/>
          </a:p>
          <a:p>
            <a:pPr indent="0" lvl="0" marL="0" marR="0" rtl="0" algn="just">
              <a:spcBef>
                <a:spcPts val="0"/>
              </a:spcBef>
              <a:spcAft>
                <a:spcPts val="0"/>
              </a:spcAft>
              <a:buNone/>
            </a:pPr>
            <a:r>
              <a:t/>
            </a:r>
            <a:endParaRPr b="1" sz="2000">
              <a:solidFill>
                <a:schemeClr val="dk1"/>
              </a:solidFill>
              <a:latin typeface="Gill Sans"/>
              <a:ea typeface="Gill Sans"/>
              <a:cs typeface="Gill Sans"/>
              <a:sym typeface="Gill Sans"/>
            </a:endParaRPr>
          </a:p>
          <a:p>
            <a:pPr indent="-285750" lvl="0" marL="285750" marR="0" rtl="0" algn="just">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The set of vertices V of a graph G may be infinite. A graph with an infinite vertex set or an infinite number of edges is called an infinite graph, and in comparison, a graph with a finite vertex set and a finite edge set is called a finite graph. I</a:t>
            </a:r>
            <a:endParaRPr b="1" sz="2000">
              <a:solidFill>
                <a:schemeClr val="dk1"/>
              </a:solidFill>
              <a:latin typeface="Gill Sans"/>
              <a:ea typeface="Gill Sans"/>
              <a:cs typeface="Gill Sans"/>
              <a:sym typeface="Gill Sans"/>
            </a:endParaRPr>
          </a:p>
        </p:txBody>
      </p:sp>
      <p:sp>
        <p:nvSpPr>
          <p:cNvPr id="115" name="Google Shape;115;p3"/>
          <p:cNvSpPr/>
          <p:nvPr/>
        </p:nvSpPr>
        <p:spPr>
          <a:xfrm>
            <a:off x="2156602" y="5139051"/>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6" name="Google Shape;116;p3"/>
          <p:cNvSpPr txBox="1"/>
          <p:nvPr/>
        </p:nvSpPr>
        <p:spPr>
          <a:xfrm>
            <a:off x="2191108" y="5140999"/>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17" name="Google Shape;117;p3"/>
          <p:cNvSpPr/>
          <p:nvPr/>
        </p:nvSpPr>
        <p:spPr>
          <a:xfrm>
            <a:off x="3361425" y="513710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18" name="Google Shape;118;p3"/>
          <p:cNvSpPr txBox="1"/>
          <p:nvPr/>
        </p:nvSpPr>
        <p:spPr>
          <a:xfrm>
            <a:off x="3395931" y="5139051"/>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19" name="Google Shape;119;p3"/>
          <p:cNvSpPr/>
          <p:nvPr/>
        </p:nvSpPr>
        <p:spPr>
          <a:xfrm>
            <a:off x="2723070" y="6093708"/>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0" name="Google Shape;120;p3"/>
          <p:cNvSpPr txBox="1"/>
          <p:nvPr/>
        </p:nvSpPr>
        <p:spPr>
          <a:xfrm>
            <a:off x="2757576" y="6095656"/>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21" name="Google Shape;121;p3"/>
          <p:cNvSpPr/>
          <p:nvPr/>
        </p:nvSpPr>
        <p:spPr>
          <a:xfrm>
            <a:off x="6544572" y="514878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2" name="Google Shape;122;p3"/>
          <p:cNvSpPr txBox="1"/>
          <p:nvPr/>
        </p:nvSpPr>
        <p:spPr>
          <a:xfrm>
            <a:off x="6579078" y="5150731"/>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23" name="Google Shape;123;p3"/>
          <p:cNvSpPr/>
          <p:nvPr/>
        </p:nvSpPr>
        <p:spPr>
          <a:xfrm>
            <a:off x="8324489" y="5033245"/>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4" name="Google Shape;124;p3"/>
          <p:cNvSpPr txBox="1"/>
          <p:nvPr/>
        </p:nvSpPr>
        <p:spPr>
          <a:xfrm>
            <a:off x="8377687" y="5071767"/>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25" name="Google Shape;125;p3"/>
          <p:cNvSpPr/>
          <p:nvPr/>
        </p:nvSpPr>
        <p:spPr>
          <a:xfrm>
            <a:off x="6596330" y="6121780"/>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6" name="Google Shape;126;p3"/>
          <p:cNvSpPr txBox="1"/>
          <p:nvPr/>
        </p:nvSpPr>
        <p:spPr>
          <a:xfrm>
            <a:off x="6630836" y="6123728"/>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sz="1800">
              <a:solidFill>
                <a:schemeClr val="dk1"/>
              </a:solidFill>
              <a:latin typeface="Gill Sans"/>
              <a:ea typeface="Gill Sans"/>
              <a:cs typeface="Gill Sans"/>
              <a:sym typeface="Gill Sans"/>
            </a:endParaRPr>
          </a:p>
        </p:txBody>
      </p:sp>
      <p:sp>
        <p:nvSpPr>
          <p:cNvPr id="127" name="Google Shape;127;p3"/>
          <p:cNvSpPr/>
          <p:nvPr/>
        </p:nvSpPr>
        <p:spPr>
          <a:xfrm>
            <a:off x="8435195" y="6123644"/>
            <a:ext cx="431321" cy="433417"/>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28" name="Google Shape;128;p3"/>
          <p:cNvSpPr txBox="1"/>
          <p:nvPr/>
        </p:nvSpPr>
        <p:spPr>
          <a:xfrm>
            <a:off x="8469701" y="6121780"/>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cxnSp>
        <p:nvCxnSpPr>
          <p:cNvPr id="129" name="Google Shape;129;p3"/>
          <p:cNvCxnSpPr>
            <a:stCxn id="116" idx="3"/>
            <a:endCxn id="118" idx="1"/>
          </p:cNvCxnSpPr>
          <p:nvPr/>
        </p:nvCxnSpPr>
        <p:spPr>
          <a:xfrm flipH="1" rot="10800000">
            <a:off x="2587923" y="5323865"/>
            <a:ext cx="807900" cy="1800"/>
          </a:xfrm>
          <a:prstGeom prst="straightConnector1">
            <a:avLst/>
          </a:prstGeom>
          <a:noFill/>
          <a:ln cap="flat" cmpd="sng" w="28575">
            <a:solidFill>
              <a:schemeClr val="dk1"/>
            </a:solidFill>
            <a:prstDash val="solid"/>
            <a:round/>
            <a:headEnd len="sm" w="sm" type="none"/>
            <a:tailEnd len="sm" w="sm" type="none"/>
          </a:ln>
        </p:spPr>
      </p:cxnSp>
      <p:cxnSp>
        <p:nvCxnSpPr>
          <p:cNvPr id="130" name="Google Shape;130;p3"/>
          <p:cNvCxnSpPr/>
          <p:nvPr/>
        </p:nvCxnSpPr>
        <p:spPr>
          <a:xfrm>
            <a:off x="2366510" y="5567074"/>
            <a:ext cx="491707" cy="554706"/>
          </a:xfrm>
          <a:prstGeom prst="straightConnector1">
            <a:avLst/>
          </a:prstGeom>
          <a:noFill/>
          <a:ln cap="flat" cmpd="sng" w="28575">
            <a:solidFill>
              <a:schemeClr val="dk1"/>
            </a:solidFill>
            <a:prstDash val="solid"/>
            <a:round/>
            <a:headEnd len="sm" w="sm" type="none"/>
            <a:tailEnd len="sm" w="sm" type="none"/>
          </a:ln>
        </p:spPr>
      </p:cxnSp>
      <p:cxnSp>
        <p:nvCxnSpPr>
          <p:cNvPr id="131" name="Google Shape;131;p3"/>
          <p:cNvCxnSpPr/>
          <p:nvPr/>
        </p:nvCxnSpPr>
        <p:spPr>
          <a:xfrm flipH="1">
            <a:off x="3091131" y="5543346"/>
            <a:ext cx="521178" cy="641794"/>
          </a:xfrm>
          <a:prstGeom prst="straightConnector1">
            <a:avLst/>
          </a:prstGeom>
          <a:noFill/>
          <a:ln cap="flat" cmpd="sng" w="28575">
            <a:solidFill>
              <a:schemeClr val="dk1"/>
            </a:solidFill>
            <a:prstDash val="solid"/>
            <a:round/>
            <a:headEnd len="sm" w="sm" type="none"/>
            <a:tailEnd len="sm" w="sm" type="none"/>
          </a:ln>
        </p:spPr>
      </p:cxnSp>
      <p:cxnSp>
        <p:nvCxnSpPr>
          <p:cNvPr id="132" name="Google Shape;132;p3"/>
          <p:cNvCxnSpPr>
            <a:stCxn id="122" idx="3"/>
            <a:endCxn id="123" idx="2"/>
          </p:cNvCxnSpPr>
          <p:nvPr/>
        </p:nvCxnSpPr>
        <p:spPr>
          <a:xfrm flipH="1" rot="10800000">
            <a:off x="6975893" y="5251997"/>
            <a:ext cx="1348500" cy="83400"/>
          </a:xfrm>
          <a:prstGeom prst="straightConnector1">
            <a:avLst/>
          </a:prstGeom>
          <a:noFill/>
          <a:ln cap="flat" cmpd="sng" w="28575">
            <a:solidFill>
              <a:schemeClr val="dk1"/>
            </a:solidFill>
            <a:prstDash val="solid"/>
            <a:round/>
            <a:headEnd len="sm" w="sm" type="none"/>
            <a:tailEnd len="med" w="med" type="triangle"/>
          </a:ln>
        </p:spPr>
      </p:cxnSp>
      <p:cxnSp>
        <p:nvCxnSpPr>
          <p:cNvPr id="133" name="Google Shape;133;p3"/>
          <p:cNvCxnSpPr/>
          <p:nvPr/>
        </p:nvCxnSpPr>
        <p:spPr>
          <a:xfrm>
            <a:off x="6861234" y="5585031"/>
            <a:ext cx="1" cy="538613"/>
          </a:xfrm>
          <a:prstGeom prst="straightConnector1">
            <a:avLst/>
          </a:prstGeom>
          <a:noFill/>
          <a:ln cap="flat" cmpd="sng" w="28575">
            <a:solidFill>
              <a:schemeClr val="dk1"/>
            </a:solidFill>
            <a:prstDash val="solid"/>
            <a:round/>
            <a:headEnd len="sm" w="sm" type="none"/>
            <a:tailEnd len="med" w="med" type="triangle"/>
          </a:ln>
        </p:spPr>
      </p:cxnSp>
      <p:cxnSp>
        <p:nvCxnSpPr>
          <p:cNvPr id="134" name="Google Shape;134;p3"/>
          <p:cNvCxnSpPr>
            <a:endCxn id="128" idx="1"/>
          </p:cNvCxnSpPr>
          <p:nvPr/>
        </p:nvCxnSpPr>
        <p:spPr>
          <a:xfrm>
            <a:off x="6829301" y="5591846"/>
            <a:ext cx="1640400" cy="714600"/>
          </a:xfrm>
          <a:prstGeom prst="straightConnector1">
            <a:avLst/>
          </a:prstGeom>
          <a:noFill/>
          <a:ln cap="flat" cmpd="sng" w="28575">
            <a:solidFill>
              <a:schemeClr val="dk1"/>
            </a:solidFill>
            <a:prstDash val="solid"/>
            <a:round/>
            <a:headEnd len="sm" w="sm" type="none"/>
            <a:tailEnd len="med" w="med" type="triangle"/>
          </a:ln>
        </p:spPr>
      </p:cxnSp>
      <p:cxnSp>
        <p:nvCxnSpPr>
          <p:cNvPr id="135" name="Google Shape;135;p3"/>
          <p:cNvCxnSpPr>
            <a:endCxn id="128" idx="0"/>
          </p:cNvCxnSpPr>
          <p:nvPr/>
        </p:nvCxnSpPr>
        <p:spPr>
          <a:xfrm>
            <a:off x="8554409" y="5453680"/>
            <a:ext cx="113700" cy="668100"/>
          </a:xfrm>
          <a:prstGeom prst="straightConnector1">
            <a:avLst/>
          </a:prstGeom>
          <a:noFill/>
          <a:ln cap="flat" cmpd="sng" w="28575">
            <a:solidFill>
              <a:schemeClr val="dk1"/>
            </a:solidFill>
            <a:prstDash val="solid"/>
            <a:round/>
            <a:headEnd len="sm" w="sm" type="none"/>
            <a:tailEnd len="med" w="med" type="triangle"/>
          </a:ln>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 calcmode="lin" valueType="num">
                                      <p:cBhvr additive="base">
                                        <p:cTn dur="500"/>
                                        <p:tgtEl>
                                          <p:spTgt spid="1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 calcmode="lin" valueType="num">
                                      <p:cBhvr additive="base">
                                        <p:cTn dur="500"/>
                                        <p:tgtEl>
                                          <p:spTgt spid="1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 calcmode="lin" valueType="num">
                                      <p:cBhvr additive="base">
                                        <p:cTn dur="500"/>
                                        <p:tgtEl>
                                          <p:spTgt spid="1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 calcmode="lin" valueType="num">
                                      <p:cBhvr additive="base">
                                        <p:cTn dur="500"/>
                                        <p:tgtEl>
                                          <p:spTgt spid="1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967605" y="397773"/>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TYPES OF GRAPHS:</a:t>
            </a:r>
            <a:endParaRPr b="1" u="sng">
              <a:solidFill>
                <a:srgbClr val="FFC000"/>
              </a:solidFill>
            </a:endParaRPr>
          </a:p>
        </p:txBody>
      </p:sp>
      <p:sp>
        <p:nvSpPr>
          <p:cNvPr id="141" name="Google Shape;141;p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4"/>
          <p:cNvSpPr txBox="1"/>
          <p:nvPr/>
        </p:nvSpPr>
        <p:spPr>
          <a:xfrm>
            <a:off x="1122881" y="1190445"/>
            <a:ext cx="10826151" cy="535531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b="1" lang="en-US" sz="1800" u="sng">
                <a:solidFill>
                  <a:schemeClr val="dk1"/>
                </a:solidFill>
                <a:latin typeface="Gill Sans"/>
                <a:ea typeface="Gill Sans"/>
                <a:cs typeface="Gill Sans"/>
                <a:sym typeface="Gill Sans"/>
              </a:rPr>
              <a:t>Undirected Graph:</a:t>
            </a:r>
            <a:r>
              <a:rPr b="1" lang="en-US" sz="1800">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A Graph whose edges are undirected is called undirected Graph</a:t>
            </a:r>
            <a:endParaRPr/>
          </a:p>
          <a:p>
            <a:pPr indent="-228600" lvl="0" marL="342900" marR="0" rtl="0" algn="l">
              <a:spcBef>
                <a:spcPts val="0"/>
              </a:spcBef>
              <a:spcAft>
                <a:spcPts val="0"/>
              </a:spcAft>
              <a:buClr>
                <a:schemeClr val="dk1"/>
              </a:buClr>
              <a:buSzPts val="1800"/>
              <a:buFont typeface="Gill Sans"/>
              <a:buNone/>
            </a:pPr>
            <a:r>
              <a:t/>
            </a:r>
            <a:endParaRPr sz="1800" u="sng">
              <a:solidFill>
                <a:schemeClr val="dk1"/>
              </a:solidFill>
              <a:latin typeface="Gill Sans"/>
              <a:ea typeface="Gill Sans"/>
              <a:cs typeface="Gill Sans"/>
              <a:sym typeface="Gill Sans"/>
            </a:endParaRPr>
          </a:p>
          <a:p>
            <a:pPr indent="-342900" lvl="1" marL="800100" marR="0" rtl="0" algn="l">
              <a:spcBef>
                <a:spcPts val="0"/>
              </a:spcBef>
              <a:spcAft>
                <a:spcPts val="0"/>
              </a:spcAft>
              <a:buClr>
                <a:schemeClr val="dk1"/>
              </a:buClr>
              <a:buSzPts val="1800"/>
              <a:buFont typeface="Gill Sans"/>
              <a:buAutoNum type="alphaLcPeriod"/>
            </a:pPr>
            <a:r>
              <a:rPr b="0" i="1" lang="en-US" sz="1800" u="none" cap="none" strike="noStrike">
                <a:solidFill>
                  <a:schemeClr val="dk1"/>
                </a:solidFill>
                <a:latin typeface="Gill Sans"/>
                <a:ea typeface="Gill Sans"/>
                <a:cs typeface="Gill Sans"/>
                <a:sym typeface="Gill Sans"/>
              </a:rPr>
              <a:t>Simple Graph: </a:t>
            </a:r>
            <a:r>
              <a:rPr b="0" i="0" lang="en-US" sz="1800" u="none" cap="none" strike="noStrike">
                <a:solidFill>
                  <a:schemeClr val="dk1"/>
                </a:solidFill>
                <a:latin typeface="Gill Sans"/>
                <a:ea typeface="Gill Sans"/>
                <a:cs typeface="Gill Sans"/>
                <a:sym typeface="Gill Sans"/>
              </a:rPr>
              <a:t>A graph in which each edge connects to the two different vertices and no two edges connect same pair of vertices is called a Simple Graph[no- parallel edges and no loops]</a:t>
            </a:r>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342900" lvl="1" marL="800100" marR="0" rtl="0" algn="l">
              <a:spcBef>
                <a:spcPts val="0"/>
              </a:spcBef>
              <a:spcAft>
                <a:spcPts val="0"/>
              </a:spcAft>
              <a:buClr>
                <a:schemeClr val="dk1"/>
              </a:buClr>
              <a:buSzPts val="1800"/>
              <a:buFont typeface="Gill Sans"/>
              <a:buAutoNum type="alphaLcPeriod"/>
            </a:pPr>
            <a:r>
              <a:rPr b="0" i="1" lang="en-US" sz="1800" u="none" cap="none" strike="noStrike">
                <a:solidFill>
                  <a:schemeClr val="dk1"/>
                </a:solidFill>
                <a:latin typeface="Gill Sans"/>
                <a:ea typeface="Gill Sans"/>
                <a:cs typeface="Gill Sans"/>
                <a:sym typeface="Gill Sans"/>
              </a:rPr>
              <a:t>Multi Graph: </a:t>
            </a:r>
            <a:r>
              <a:rPr b="0" i="0" lang="en-US" sz="1800" u="none" cap="none" strike="noStrike">
                <a:solidFill>
                  <a:schemeClr val="dk1"/>
                </a:solidFill>
                <a:latin typeface="Gill Sans"/>
                <a:ea typeface="Gill Sans"/>
                <a:cs typeface="Gill Sans"/>
                <a:sym typeface="Gill Sans"/>
              </a:rPr>
              <a:t>If in a graph multiple edges between the same set of vertices are allowed, it is called multigraph.</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342900" lvl="1" marL="800100" marR="0" rtl="0" algn="l">
              <a:spcBef>
                <a:spcPts val="0"/>
              </a:spcBef>
              <a:spcAft>
                <a:spcPts val="0"/>
              </a:spcAft>
              <a:buClr>
                <a:schemeClr val="dk1"/>
              </a:buClr>
              <a:buSzPts val="1800"/>
              <a:buFont typeface="Gill Sans"/>
              <a:buAutoNum type="alphaLcPeriod"/>
            </a:pPr>
            <a:r>
              <a:rPr b="0" i="1" lang="en-US" sz="1800" u="none" cap="none" strike="noStrike">
                <a:solidFill>
                  <a:schemeClr val="dk1"/>
                </a:solidFill>
                <a:latin typeface="Gill Sans"/>
                <a:ea typeface="Gill Sans"/>
                <a:cs typeface="Gill Sans"/>
                <a:sym typeface="Gill Sans"/>
              </a:rPr>
              <a:t>Pseudo Graph </a:t>
            </a:r>
            <a:r>
              <a:rPr b="0" i="0" lang="en-US" sz="1800" u="none" cap="none" strike="noStrike">
                <a:solidFill>
                  <a:schemeClr val="dk1"/>
                </a:solidFill>
                <a:latin typeface="Gill Sans"/>
                <a:ea typeface="Gill Sans"/>
                <a:cs typeface="Gill Sans"/>
                <a:sym typeface="Gill Sans"/>
              </a:rPr>
              <a:t>: It is a multigraph with loops.</a:t>
            </a:r>
            <a:endParaRPr/>
          </a:p>
        </p:txBody>
      </p:sp>
      <p:sp>
        <p:nvSpPr>
          <p:cNvPr id="143" name="Google Shape;143;p4"/>
          <p:cNvSpPr txBox="1"/>
          <p:nvPr/>
        </p:nvSpPr>
        <p:spPr>
          <a:xfrm>
            <a:off x="2553417" y="242945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44" name="Google Shape;144;p4"/>
          <p:cNvSpPr/>
          <p:nvPr/>
        </p:nvSpPr>
        <p:spPr>
          <a:xfrm>
            <a:off x="3723734" y="2425559"/>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45" name="Google Shape;145;p4"/>
          <p:cNvSpPr txBox="1"/>
          <p:nvPr/>
        </p:nvSpPr>
        <p:spPr>
          <a:xfrm>
            <a:off x="3740986" y="243394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46" name="Google Shape;146;p4"/>
          <p:cNvSpPr txBox="1"/>
          <p:nvPr/>
        </p:nvSpPr>
        <p:spPr>
          <a:xfrm>
            <a:off x="3119885" y="3384112"/>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cxnSp>
        <p:nvCxnSpPr>
          <p:cNvPr id="147" name="Google Shape;147;p4"/>
          <p:cNvCxnSpPr>
            <a:stCxn id="143" idx="3"/>
            <a:endCxn id="145" idx="1"/>
          </p:cNvCxnSpPr>
          <p:nvPr/>
        </p:nvCxnSpPr>
        <p:spPr>
          <a:xfrm>
            <a:off x="2950232" y="2614121"/>
            <a:ext cx="790800" cy="4500"/>
          </a:xfrm>
          <a:prstGeom prst="straightConnector1">
            <a:avLst/>
          </a:prstGeom>
          <a:noFill/>
          <a:ln cap="flat" cmpd="sng" w="28575">
            <a:solidFill>
              <a:schemeClr val="dk1"/>
            </a:solidFill>
            <a:prstDash val="solid"/>
            <a:round/>
            <a:headEnd len="sm" w="sm" type="none"/>
            <a:tailEnd len="sm" w="sm" type="none"/>
          </a:ln>
        </p:spPr>
      </p:cxnSp>
      <p:cxnSp>
        <p:nvCxnSpPr>
          <p:cNvPr id="148" name="Google Shape;148;p4"/>
          <p:cNvCxnSpPr/>
          <p:nvPr/>
        </p:nvCxnSpPr>
        <p:spPr>
          <a:xfrm>
            <a:off x="2728819" y="2855530"/>
            <a:ext cx="491707" cy="554706"/>
          </a:xfrm>
          <a:prstGeom prst="straightConnector1">
            <a:avLst/>
          </a:prstGeom>
          <a:noFill/>
          <a:ln cap="flat" cmpd="sng" w="28575">
            <a:solidFill>
              <a:schemeClr val="dk1"/>
            </a:solidFill>
            <a:prstDash val="solid"/>
            <a:round/>
            <a:headEnd len="sm" w="sm" type="none"/>
            <a:tailEnd len="sm" w="sm" type="none"/>
          </a:ln>
        </p:spPr>
      </p:cxnSp>
      <p:cxnSp>
        <p:nvCxnSpPr>
          <p:cNvPr id="149" name="Google Shape;149;p4"/>
          <p:cNvCxnSpPr/>
          <p:nvPr/>
        </p:nvCxnSpPr>
        <p:spPr>
          <a:xfrm flipH="1">
            <a:off x="3453440" y="2831802"/>
            <a:ext cx="521178" cy="641794"/>
          </a:xfrm>
          <a:prstGeom prst="straightConnector1">
            <a:avLst/>
          </a:prstGeom>
          <a:noFill/>
          <a:ln cap="flat" cmpd="sng" w="28575">
            <a:solidFill>
              <a:schemeClr val="dk1"/>
            </a:solidFill>
            <a:prstDash val="solid"/>
            <a:round/>
            <a:headEnd len="sm" w="sm" type="none"/>
            <a:tailEnd len="sm" w="sm" type="none"/>
          </a:ln>
        </p:spPr>
      </p:cxnSp>
      <p:sp>
        <p:nvSpPr>
          <p:cNvPr id="150" name="Google Shape;150;p4"/>
          <p:cNvSpPr/>
          <p:nvPr/>
        </p:nvSpPr>
        <p:spPr>
          <a:xfrm>
            <a:off x="4969522" y="4552015"/>
            <a:ext cx="431321" cy="439021"/>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1" name="Google Shape;151;p4"/>
          <p:cNvSpPr/>
          <p:nvPr/>
        </p:nvSpPr>
        <p:spPr>
          <a:xfrm>
            <a:off x="2524669" y="244356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2" name="Google Shape;152;p4"/>
          <p:cNvSpPr/>
          <p:nvPr/>
        </p:nvSpPr>
        <p:spPr>
          <a:xfrm>
            <a:off x="3102631" y="3379862"/>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4"/>
          <p:cNvSpPr txBox="1"/>
          <p:nvPr/>
        </p:nvSpPr>
        <p:spPr>
          <a:xfrm>
            <a:off x="4425349" y="2657379"/>
            <a:ext cx="7380626" cy="773353"/>
          </a:xfrm>
          <a:prstGeom prst="rect">
            <a:avLst/>
          </a:prstGeom>
          <a:blipFill rotWithShape="1">
            <a:blip r:embed="rId3">
              <a:alphaModFix/>
            </a:blip>
            <a:stretch>
              <a:fillRect b="-784" l="-742" r="0" t="-47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154" name="Google Shape;154;p4"/>
          <p:cNvSpPr txBox="1"/>
          <p:nvPr/>
        </p:nvSpPr>
        <p:spPr>
          <a:xfrm>
            <a:off x="3808910" y="4561018"/>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55" name="Google Shape;155;p4"/>
          <p:cNvSpPr txBox="1"/>
          <p:nvPr/>
        </p:nvSpPr>
        <p:spPr>
          <a:xfrm>
            <a:off x="4996479" y="4565508"/>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56" name="Google Shape;156;p4"/>
          <p:cNvSpPr txBox="1"/>
          <p:nvPr/>
        </p:nvSpPr>
        <p:spPr>
          <a:xfrm>
            <a:off x="4375378" y="551567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cxnSp>
        <p:nvCxnSpPr>
          <p:cNvPr id="157" name="Google Shape;157;p4"/>
          <p:cNvCxnSpPr>
            <a:stCxn id="154" idx="3"/>
            <a:endCxn id="155" idx="1"/>
          </p:cNvCxnSpPr>
          <p:nvPr/>
        </p:nvCxnSpPr>
        <p:spPr>
          <a:xfrm>
            <a:off x="4205725" y="4745684"/>
            <a:ext cx="790800" cy="4500"/>
          </a:xfrm>
          <a:prstGeom prst="straightConnector1">
            <a:avLst/>
          </a:prstGeom>
          <a:noFill/>
          <a:ln cap="flat" cmpd="sng" w="28575">
            <a:solidFill>
              <a:schemeClr val="dk1"/>
            </a:solidFill>
            <a:prstDash val="solid"/>
            <a:round/>
            <a:headEnd len="sm" w="sm" type="none"/>
            <a:tailEnd len="sm" w="sm" type="none"/>
          </a:ln>
        </p:spPr>
      </p:cxnSp>
      <p:cxnSp>
        <p:nvCxnSpPr>
          <p:cNvPr id="158" name="Google Shape;158;p4"/>
          <p:cNvCxnSpPr/>
          <p:nvPr/>
        </p:nvCxnSpPr>
        <p:spPr>
          <a:xfrm flipH="1">
            <a:off x="4708933" y="4963365"/>
            <a:ext cx="521178" cy="641794"/>
          </a:xfrm>
          <a:prstGeom prst="straightConnector1">
            <a:avLst/>
          </a:prstGeom>
          <a:noFill/>
          <a:ln cap="flat" cmpd="sng" w="28575">
            <a:solidFill>
              <a:schemeClr val="dk1"/>
            </a:solidFill>
            <a:prstDash val="solid"/>
            <a:round/>
            <a:headEnd len="sm" w="sm" type="none"/>
            <a:tailEnd len="sm" w="sm" type="none"/>
          </a:ln>
        </p:spPr>
      </p:cxnSp>
      <p:sp>
        <p:nvSpPr>
          <p:cNvPr id="159" name="Google Shape;159;p4"/>
          <p:cNvSpPr/>
          <p:nvPr/>
        </p:nvSpPr>
        <p:spPr>
          <a:xfrm>
            <a:off x="3780162" y="4575126"/>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0" name="Google Shape;160;p4"/>
          <p:cNvSpPr/>
          <p:nvPr/>
        </p:nvSpPr>
        <p:spPr>
          <a:xfrm>
            <a:off x="4358124" y="5511425"/>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61" name="Google Shape;161;p4"/>
          <p:cNvCxnSpPr/>
          <p:nvPr/>
        </p:nvCxnSpPr>
        <p:spPr>
          <a:xfrm>
            <a:off x="4034633" y="4975424"/>
            <a:ext cx="491707" cy="554706"/>
          </a:xfrm>
          <a:prstGeom prst="straightConnector1">
            <a:avLst/>
          </a:prstGeom>
          <a:noFill/>
          <a:ln cap="flat" cmpd="sng" w="28575">
            <a:solidFill>
              <a:schemeClr val="dk1"/>
            </a:solidFill>
            <a:prstDash val="solid"/>
            <a:round/>
            <a:headEnd len="sm" w="sm" type="none"/>
            <a:tailEnd len="sm" w="sm" type="none"/>
          </a:ln>
        </p:spPr>
      </p:cxnSp>
      <p:sp>
        <p:nvSpPr>
          <p:cNvPr id="162" name="Google Shape;162;p4"/>
          <p:cNvSpPr/>
          <p:nvPr/>
        </p:nvSpPr>
        <p:spPr>
          <a:xfrm>
            <a:off x="3605470" y="4915163"/>
            <a:ext cx="1095914" cy="1591591"/>
          </a:xfrm>
          <a:prstGeom prst="arc">
            <a:avLst>
              <a:gd fmla="val 16200000" name="adj1"/>
              <a:gd fmla="val 20508497"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63" name="Google Shape;163;p4"/>
          <p:cNvSpPr/>
          <p:nvPr/>
        </p:nvSpPr>
        <p:spPr>
          <a:xfrm>
            <a:off x="10116616" y="5407000"/>
            <a:ext cx="431321" cy="439021"/>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4" name="Google Shape;164;p4"/>
          <p:cNvSpPr txBox="1"/>
          <p:nvPr/>
        </p:nvSpPr>
        <p:spPr>
          <a:xfrm>
            <a:off x="8956004" y="5416003"/>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65" name="Google Shape;165;p4"/>
          <p:cNvSpPr txBox="1"/>
          <p:nvPr/>
        </p:nvSpPr>
        <p:spPr>
          <a:xfrm>
            <a:off x="10143573" y="5420493"/>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66" name="Google Shape;166;p4"/>
          <p:cNvSpPr txBox="1"/>
          <p:nvPr/>
        </p:nvSpPr>
        <p:spPr>
          <a:xfrm>
            <a:off x="9522472" y="6370660"/>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cxnSp>
        <p:nvCxnSpPr>
          <p:cNvPr id="167" name="Google Shape;167;p4"/>
          <p:cNvCxnSpPr/>
          <p:nvPr/>
        </p:nvCxnSpPr>
        <p:spPr>
          <a:xfrm flipH="1">
            <a:off x="9856027" y="5818350"/>
            <a:ext cx="521178" cy="641794"/>
          </a:xfrm>
          <a:prstGeom prst="straightConnector1">
            <a:avLst/>
          </a:prstGeom>
          <a:noFill/>
          <a:ln cap="flat" cmpd="sng" w="28575">
            <a:solidFill>
              <a:schemeClr val="dk1"/>
            </a:solidFill>
            <a:prstDash val="solid"/>
            <a:round/>
            <a:headEnd len="sm" w="sm" type="none"/>
            <a:tailEnd len="sm" w="sm" type="none"/>
          </a:ln>
        </p:spPr>
      </p:cxnSp>
      <p:sp>
        <p:nvSpPr>
          <p:cNvPr id="168" name="Google Shape;168;p4"/>
          <p:cNvSpPr/>
          <p:nvPr/>
        </p:nvSpPr>
        <p:spPr>
          <a:xfrm>
            <a:off x="8927256" y="5430111"/>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4"/>
          <p:cNvSpPr/>
          <p:nvPr/>
        </p:nvSpPr>
        <p:spPr>
          <a:xfrm>
            <a:off x="9505218" y="6366410"/>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70" name="Google Shape;170;p4"/>
          <p:cNvCxnSpPr/>
          <p:nvPr/>
        </p:nvCxnSpPr>
        <p:spPr>
          <a:xfrm>
            <a:off x="9181727" y="5830409"/>
            <a:ext cx="491707" cy="554706"/>
          </a:xfrm>
          <a:prstGeom prst="straightConnector1">
            <a:avLst/>
          </a:prstGeom>
          <a:noFill/>
          <a:ln cap="flat" cmpd="sng" w="28575">
            <a:solidFill>
              <a:schemeClr val="dk1"/>
            </a:solidFill>
            <a:prstDash val="solid"/>
            <a:round/>
            <a:headEnd len="sm" w="sm" type="none"/>
            <a:tailEnd len="sm" w="sm" type="none"/>
          </a:ln>
        </p:spPr>
      </p:cxnSp>
      <p:sp>
        <p:nvSpPr>
          <p:cNvPr id="171" name="Google Shape;171;p4"/>
          <p:cNvSpPr/>
          <p:nvPr/>
        </p:nvSpPr>
        <p:spPr>
          <a:xfrm>
            <a:off x="8752564" y="5770148"/>
            <a:ext cx="1095914" cy="1591591"/>
          </a:xfrm>
          <a:prstGeom prst="arc">
            <a:avLst>
              <a:gd fmla="val 16200000" name="adj1"/>
              <a:gd fmla="val 20508497"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2" name="Google Shape;172;p4"/>
          <p:cNvSpPr/>
          <p:nvPr/>
        </p:nvSpPr>
        <p:spPr>
          <a:xfrm>
            <a:off x="10291313" y="5071478"/>
            <a:ext cx="724619" cy="501486"/>
          </a:xfrm>
          <a:custGeom>
            <a:rect b="b" l="l" r="r" t="t"/>
            <a:pathLst>
              <a:path extrusionOk="0" h="501486" w="724619">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967605" y="397773"/>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TYPES OF GRAPHS:</a:t>
            </a:r>
            <a:endParaRPr b="1" u="sng">
              <a:solidFill>
                <a:srgbClr val="FFC000"/>
              </a:solidFill>
            </a:endParaRPr>
          </a:p>
        </p:txBody>
      </p:sp>
      <p:sp>
        <p:nvSpPr>
          <p:cNvPr id="178" name="Google Shape;178;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5"/>
          <p:cNvSpPr txBox="1"/>
          <p:nvPr/>
        </p:nvSpPr>
        <p:spPr>
          <a:xfrm>
            <a:off x="967605" y="1089164"/>
            <a:ext cx="10826151" cy="674030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b="1" lang="en-US" sz="1800" u="sng">
                <a:solidFill>
                  <a:schemeClr val="dk1"/>
                </a:solidFill>
                <a:latin typeface="Gill Sans"/>
                <a:ea typeface="Gill Sans"/>
                <a:cs typeface="Gill Sans"/>
                <a:sym typeface="Gill Sans"/>
              </a:rPr>
              <a:t>Directed Graph:</a:t>
            </a:r>
            <a:r>
              <a:rPr b="1" lang="en-US" sz="1800">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A Graph whose edges are directed is called directed Graph</a:t>
            </a:r>
            <a:endParaRPr/>
          </a:p>
          <a:p>
            <a:pPr indent="-228600" lvl="0" marL="342900" marR="0" rtl="0" algn="l">
              <a:spcBef>
                <a:spcPts val="0"/>
              </a:spcBef>
              <a:spcAft>
                <a:spcPts val="0"/>
              </a:spcAft>
              <a:buClr>
                <a:schemeClr val="dk1"/>
              </a:buClr>
              <a:buSzPts val="1800"/>
              <a:buFont typeface="Gill Sans"/>
              <a:buNone/>
            </a:pPr>
            <a:r>
              <a:t/>
            </a:r>
            <a:endParaRPr sz="1800" u="sng">
              <a:solidFill>
                <a:schemeClr val="dk1"/>
              </a:solidFill>
              <a:latin typeface="Gill Sans"/>
              <a:ea typeface="Gill Sans"/>
              <a:cs typeface="Gill Sans"/>
              <a:sym typeface="Gill Sans"/>
            </a:endParaRPr>
          </a:p>
          <a:p>
            <a:pPr indent="-342900" lvl="1" marL="800100" marR="0" rtl="0" algn="l">
              <a:spcBef>
                <a:spcPts val="0"/>
              </a:spcBef>
              <a:spcAft>
                <a:spcPts val="0"/>
              </a:spcAft>
              <a:buClr>
                <a:schemeClr val="dk1"/>
              </a:buClr>
              <a:buSzPts val="1800"/>
              <a:buFont typeface="Gill Sans"/>
              <a:buAutoNum type="alphaLcPeriod"/>
            </a:pPr>
            <a:r>
              <a:rPr b="0" i="1" lang="en-US" sz="1800" u="none" cap="none" strike="noStrike">
                <a:solidFill>
                  <a:schemeClr val="dk1"/>
                </a:solidFill>
                <a:latin typeface="Gill Sans"/>
                <a:ea typeface="Gill Sans"/>
                <a:cs typeface="Gill Sans"/>
                <a:sym typeface="Gill Sans"/>
              </a:rPr>
              <a:t>Simple Directed Graph</a:t>
            </a:r>
            <a:r>
              <a:rPr b="0" i="0" lang="en-US" sz="1800" u="none" cap="none" strike="noStrike">
                <a:solidFill>
                  <a:schemeClr val="dk1"/>
                </a:solidFill>
                <a:latin typeface="Gill Sans"/>
                <a:ea typeface="Gill Sans"/>
                <a:cs typeface="Gill Sans"/>
                <a:sym typeface="Gill Sans"/>
              </a:rPr>
              <a:t>: A directed graph in which each edge connects to the two different vertices and no two edges connect same pair of vertices is called a Simple Graph[no- parallel edges and no loops]</a:t>
            </a:r>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342900" lvl="1" marL="800100" marR="0" rtl="0" algn="l">
              <a:spcBef>
                <a:spcPts val="0"/>
              </a:spcBef>
              <a:spcAft>
                <a:spcPts val="0"/>
              </a:spcAft>
              <a:buClr>
                <a:schemeClr val="dk1"/>
              </a:buClr>
              <a:buSzPts val="1800"/>
              <a:buFont typeface="Gill Sans"/>
              <a:buAutoNum type="alphaLcPeriod"/>
            </a:pPr>
            <a:r>
              <a:rPr b="0" i="1" lang="en-US" sz="1800" u="none" cap="none" strike="noStrike">
                <a:solidFill>
                  <a:schemeClr val="dk1"/>
                </a:solidFill>
                <a:latin typeface="Gill Sans"/>
                <a:ea typeface="Gill Sans"/>
                <a:cs typeface="Gill Sans"/>
                <a:sym typeface="Gill Sans"/>
              </a:rPr>
              <a:t>Multiple Directed Graph</a:t>
            </a:r>
            <a:r>
              <a:rPr b="0" i="0" lang="en-US" sz="1800" u="none" cap="none" strike="noStrike">
                <a:solidFill>
                  <a:schemeClr val="dk1"/>
                </a:solidFill>
                <a:latin typeface="Gill Sans"/>
                <a:ea typeface="Gill Sans"/>
                <a:cs typeface="Gill Sans"/>
                <a:sym typeface="Gill Sans"/>
              </a:rPr>
              <a:t>: If in a Directed graph multiple edges between the same set of vertices and loops are allowed, it is called multigraph.</a:t>
            </a:r>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 </a:t>
            </a:r>
            <a:r>
              <a:rPr b="1" lang="en-US" sz="1800" u="sng">
                <a:solidFill>
                  <a:schemeClr val="dk1"/>
                </a:solidFill>
                <a:latin typeface="Gill Sans"/>
                <a:ea typeface="Gill Sans"/>
                <a:cs typeface="Gill Sans"/>
                <a:sym typeface="Gill Sans"/>
              </a:rPr>
              <a:t>Mixed Graph:</a:t>
            </a:r>
            <a:r>
              <a:rPr b="1" lang="en-US" sz="1800">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A graph with both directed and undirected edges is called a mixed graph.</a:t>
            </a:r>
            <a:endParaRPr sz="1800" u="sng">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a:p>
            <a:pPr indent="-228600" lvl="1" marL="800100" marR="0" rtl="0" algn="l">
              <a:spcBef>
                <a:spcPts val="0"/>
              </a:spcBef>
              <a:spcAft>
                <a:spcPts val="0"/>
              </a:spcAft>
              <a:buClr>
                <a:schemeClr val="dk1"/>
              </a:buClr>
              <a:buSzPts val="1800"/>
              <a:buFont typeface="Gill Sans"/>
              <a:buNone/>
            </a:pPr>
            <a:r>
              <a:t/>
            </a:r>
            <a:endParaRPr b="0" i="0" sz="1800" u="none" cap="none" strike="noStrike">
              <a:solidFill>
                <a:schemeClr val="dk1"/>
              </a:solidFill>
              <a:latin typeface="Gill Sans"/>
              <a:ea typeface="Gill Sans"/>
              <a:cs typeface="Gill Sans"/>
              <a:sym typeface="Gill Sans"/>
            </a:endParaRPr>
          </a:p>
        </p:txBody>
      </p:sp>
      <p:sp>
        <p:nvSpPr>
          <p:cNvPr id="180" name="Google Shape;180;p5"/>
          <p:cNvSpPr txBox="1"/>
          <p:nvPr/>
        </p:nvSpPr>
        <p:spPr>
          <a:xfrm>
            <a:off x="2553417" y="242945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81" name="Google Shape;181;p5"/>
          <p:cNvSpPr/>
          <p:nvPr/>
        </p:nvSpPr>
        <p:spPr>
          <a:xfrm>
            <a:off x="3723734" y="2425559"/>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2" name="Google Shape;182;p5"/>
          <p:cNvSpPr txBox="1"/>
          <p:nvPr/>
        </p:nvSpPr>
        <p:spPr>
          <a:xfrm>
            <a:off x="3740986" y="243394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83" name="Google Shape;183;p5"/>
          <p:cNvSpPr txBox="1"/>
          <p:nvPr/>
        </p:nvSpPr>
        <p:spPr>
          <a:xfrm>
            <a:off x="3119885" y="3384112"/>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sp>
        <p:nvSpPr>
          <p:cNvPr id="184" name="Google Shape;184;p5"/>
          <p:cNvSpPr/>
          <p:nvPr/>
        </p:nvSpPr>
        <p:spPr>
          <a:xfrm>
            <a:off x="2524669" y="244356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5" name="Google Shape;185;p5"/>
          <p:cNvSpPr/>
          <p:nvPr/>
        </p:nvSpPr>
        <p:spPr>
          <a:xfrm>
            <a:off x="3102631" y="3379862"/>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86" name="Google Shape;186;p5"/>
          <p:cNvCxnSpPr/>
          <p:nvPr/>
        </p:nvCxnSpPr>
        <p:spPr>
          <a:xfrm>
            <a:off x="2941597" y="2608342"/>
            <a:ext cx="814654" cy="11557"/>
          </a:xfrm>
          <a:prstGeom prst="straightConnector1">
            <a:avLst/>
          </a:prstGeom>
          <a:noFill/>
          <a:ln cap="flat" cmpd="sng" w="28575">
            <a:solidFill>
              <a:schemeClr val="dk1"/>
            </a:solidFill>
            <a:prstDash val="solid"/>
            <a:round/>
            <a:headEnd len="sm" w="sm" type="none"/>
            <a:tailEnd len="med" w="med" type="triangle"/>
          </a:ln>
        </p:spPr>
      </p:cxnSp>
      <p:cxnSp>
        <p:nvCxnSpPr>
          <p:cNvPr id="187" name="Google Shape;187;p5"/>
          <p:cNvCxnSpPr>
            <a:endCxn id="185" idx="0"/>
          </p:cNvCxnSpPr>
          <p:nvPr/>
        </p:nvCxnSpPr>
        <p:spPr>
          <a:xfrm>
            <a:off x="2774092" y="2850662"/>
            <a:ext cx="544200" cy="529200"/>
          </a:xfrm>
          <a:prstGeom prst="straightConnector1">
            <a:avLst/>
          </a:prstGeom>
          <a:noFill/>
          <a:ln cap="flat" cmpd="sng" w="28575">
            <a:solidFill>
              <a:schemeClr val="dk1"/>
            </a:solidFill>
            <a:prstDash val="solid"/>
            <a:round/>
            <a:headEnd len="sm" w="sm" type="none"/>
            <a:tailEnd len="med" w="med" type="triangle"/>
          </a:ln>
        </p:spPr>
      </p:cxnSp>
      <p:cxnSp>
        <p:nvCxnSpPr>
          <p:cNvPr id="188" name="Google Shape;188;p5"/>
          <p:cNvCxnSpPr/>
          <p:nvPr/>
        </p:nvCxnSpPr>
        <p:spPr>
          <a:xfrm flipH="1">
            <a:off x="3453440" y="2829881"/>
            <a:ext cx="442502" cy="645925"/>
          </a:xfrm>
          <a:prstGeom prst="straightConnector1">
            <a:avLst/>
          </a:prstGeom>
          <a:noFill/>
          <a:ln cap="flat" cmpd="sng" w="28575">
            <a:solidFill>
              <a:schemeClr val="dk1"/>
            </a:solidFill>
            <a:prstDash val="solid"/>
            <a:round/>
            <a:headEnd len="sm" w="sm" type="none"/>
            <a:tailEnd len="med" w="med" type="triangle"/>
          </a:ln>
        </p:spPr>
      </p:cxnSp>
      <p:sp>
        <p:nvSpPr>
          <p:cNvPr id="189" name="Google Shape;189;p5"/>
          <p:cNvSpPr txBox="1"/>
          <p:nvPr/>
        </p:nvSpPr>
        <p:spPr>
          <a:xfrm>
            <a:off x="4183803" y="4859228"/>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90" name="Google Shape;190;p5"/>
          <p:cNvSpPr/>
          <p:nvPr/>
        </p:nvSpPr>
        <p:spPr>
          <a:xfrm>
            <a:off x="5354120" y="4855332"/>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1" name="Google Shape;191;p5"/>
          <p:cNvSpPr txBox="1"/>
          <p:nvPr/>
        </p:nvSpPr>
        <p:spPr>
          <a:xfrm>
            <a:off x="5371372" y="4863718"/>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92" name="Google Shape;192;p5"/>
          <p:cNvSpPr txBox="1"/>
          <p:nvPr/>
        </p:nvSpPr>
        <p:spPr>
          <a:xfrm>
            <a:off x="4750271" y="5813885"/>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sp>
        <p:nvSpPr>
          <p:cNvPr id="193" name="Google Shape;193;p5"/>
          <p:cNvSpPr/>
          <p:nvPr/>
        </p:nvSpPr>
        <p:spPr>
          <a:xfrm>
            <a:off x="4155055" y="4873336"/>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4" name="Google Shape;194;p5"/>
          <p:cNvSpPr/>
          <p:nvPr/>
        </p:nvSpPr>
        <p:spPr>
          <a:xfrm>
            <a:off x="4733017" y="5809635"/>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95" name="Google Shape;195;p5"/>
          <p:cNvCxnSpPr/>
          <p:nvPr/>
        </p:nvCxnSpPr>
        <p:spPr>
          <a:xfrm>
            <a:off x="4571983" y="5038115"/>
            <a:ext cx="814654" cy="11557"/>
          </a:xfrm>
          <a:prstGeom prst="straightConnector1">
            <a:avLst/>
          </a:prstGeom>
          <a:noFill/>
          <a:ln cap="flat" cmpd="sng" w="28575">
            <a:solidFill>
              <a:schemeClr val="dk1"/>
            </a:solidFill>
            <a:prstDash val="solid"/>
            <a:round/>
            <a:headEnd len="sm" w="sm" type="none"/>
            <a:tailEnd len="med" w="med" type="triangle"/>
          </a:ln>
        </p:spPr>
      </p:cxnSp>
      <p:cxnSp>
        <p:nvCxnSpPr>
          <p:cNvPr id="196" name="Google Shape;196;p5"/>
          <p:cNvCxnSpPr>
            <a:endCxn id="194" idx="0"/>
          </p:cNvCxnSpPr>
          <p:nvPr/>
        </p:nvCxnSpPr>
        <p:spPr>
          <a:xfrm>
            <a:off x="4404478" y="5280435"/>
            <a:ext cx="544200" cy="529200"/>
          </a:xfrm>
          <a:prstGeom prst="straightConnector1">
            <a:avLst/>
          </a:prstGeom>
          <a:noFill/>
          <a:ln cap="flat" cmpd="sng" w="28575">
            <a:solidFill>
              <a:schemeClr val="dk1"/>
            </a:solidFill>
            <a:prstDash val="solid"/>
            <a:round/>
            <a:headEnd len="sm" w="sm" type="none"/>
            <a:tailEnd len="med" w="med" type="triangle"/>
          </a:ln>
        </p:spPr>
      </p:cxnSp>
      <p:cxnSp>
        <p:nvCxnSpPr>
          <p:cNvPr id="197" name="Google Shape;197;p5"/>
          <p:cNvCxnSpPr/>
          <p:nvPr/>
        </p:nvCxnSpPr>
        <p:spPr>
          <a:xfrm flipH="1">
            <a:off x="5083826" y="5259654"/>
            <a:ext cx="442502" cy="645925"/>
          </a:xfrm>
          <a:prstGeom prst="straightConnector1">
            <a:avLst/>
          </a:prstGeom>
          <a:noFill/>
          <a:ln cap="flat" cmpd="sng" w="28575">
            <a:solidFill>
              <a:schemeClr val="dk1"/>
            </a:solidFill>
            <a:prstDash val="solid"/>
            <a:round/>
            <a:headEnd len="sm" w="sm" type="none"/>
            <a:tailEnd len="med" w="med" type="triangle"/>
          </a:ln>
        </p:spPr>
      </p:cxnSp>
      <p:sp>
        <p:nvSpPr>
          <p:cNvPr id="198" name="Google Shape;198;p5"/>
          <p:cNvSpPr/>
          <p:nvPr/>
        </p:nvSpPr>
        <p:spPr>
          <a:xfrm>
            <a:off x="3881887" y="5244860"/>
            <a:ext cx="905923" cy="1009291"/>
          </a:xfrm>
          <a:custGeom>
            <a:rect b="b" l="l" r="r" t="t"/>
            <a:pathLst>
              <a:path extrusionOk="0" h="1009291" w="905923">
                <a:moveTo>
                  <a:pt x="310551" y="0"/>
                </a:moveTo>
                <a:cubicBezTo>
                  <a:pt x="284672" y="25879"/>
                  <a:pt x="253215" y="47186"/>
                  <a:pt x="232913" y="77638"/>
                </a:cubicBezTo>
                <a:cubicBezTo>
                  <a:pt x="227162" y="86264"/>
                  <a:pt x="222487" y="95715"/>
                  <a:pt x="215660" y="103517"/>
                </a:cubicBezTo>
                <a:cubicBezTo>
                  <a:pt x="202271" y="118819"/>
                  <a:pt x="185403" y="130912"/>
                  <a:pt x="172528" y="146649"/>
                </a:cubicBezTo>
                <a:cubicBezTo>
                  <a:pt x="159397" y="162697"/>
                  <a:pt x="152684" y="183746"/>
                  <a:pt x="138022" y="198408"/>
                </a:cubicBezTo>
                <a:lnTo>
                  <a:pt x="69011" y="267419"/>
                </a:lnTo>
                <a:cubicBezTo>
                  <a:pt x="63260" y="281796"/>
                  <a:pt x="58247" y="296491"/>
                  <a:pt x="51758" y="310551"/>
                </a:cubicBezTo>
                <a:cubicBezTo>
                  <a:pt x="40980" y="333903"/>
                  <a:pt x="23491" y="354612"/>
                  <a:pt x="17253" y="379563"/>
                </a:cubicBezTo>
                <a:lnTo>
                  <a:pt x="0" y="448574"/>
                </a:lnTo>
                <a:cubicBezTo>
                  <a:pt x="2875" y="488831"/>
                  <a:pt x="-318" y="529988"/>
                  <a:pt x="8626" y="569344"/>
                </a:cubicBezTo>
                <a:cubicBezTo>
                  <a:pt x="11898" y="583740"/>
                  <a:pt x="48756" y="655499"/>
                  <a:pt x="69011" y="672861"/>
                </a:cubicBezTo>
                <a:cubicBezTo>
                  <a:pt x="78775" y="681230"/>
                  <a:pt x="92015" y="684363"/>
                  <a:pt x="103517" y="690114"/>
                </a:cubicBezTo>
                <a:cubicBezTo>
                  <a:pt x="109268" y="698740"/>
                  <a:pt x="112276" y="710048"/>
                  <a:pt x="120770" y="715993"/>
                </a:cubicBezTo>
                <a:cubicBezTo>
                  <a:pt x="205275" y="775146"/>
                  <a:pt x="162780" y="735088"/>
                  <a:pt x="215660" y="759125"/>
                </a:cubicBezTo>
                <a:cubicBezTo>
                  <a:pt x="239074" y="769768"/>
                  <a:pt x="259720" y="787394"/>
                  <a:pt x="284671" y="793631"/>
                </a:cubicBezTo>
                <a:lnTo>
                  <a:pt x="353683" y="810883"/>
                </a:lnTo>
                <a:cubicBezTo>
                  <a:pt x="365185" y="813758"/>
                  <a:pt x="376494" y="817561"/>
                  <a:pt x="388188" y="819510"/>
                </a:cubicBezTo>
                <a:lnTo>
                  <a:pt x="439947" y="828136"/>
                </a:lnTo>
                <a:cubicBezTo>
                  <a:pt x="513547" y="852671"/>
                  <a:pt x="436528" y="829454"/>
                  <a:pt x="603849" y="845389"/>
                </a:cubicBezTo>
                <a:cubicBezTo>
                  <a:pt x="618445" y="846779"/>
                  <a:pt x="632604" y="851140"/>
                  <a:pt x="646981" y="854015"/>
                </a:cubicBezTo>
                <a:cubicBezTo>
                  <a:pt x="710241" y="851140"/>
                  <a:pt x="774298" y="855800"/>
                  <a:pt x="836762" y="845389"/>
                </a:cubicBezTo>
                <a:cubicBezTo>
                  <a:pt x="849447" y="843275"/>
                  <a:pt x="812720" y="835610"/>
                  <a:pt x="802256" y="828136"/>
                </a:cubicBezTo>
                <a:cubicBezTo>
                  <a:pt x="792329" y="821045"/>
                  <a:pt x="785749" y="810067"/>
                  <a:pt x="776377" y="802257"/>
                </a:cubicBezTo>
                <a:cubicBezTo>
                  <a:pt x="754080" y="783676"/>
                  <a:pt x="750557" y="785024"/>
                  <a:pt x="724619" y="776378"/>
                </a:cubicBezTo>
                <a:cubicBezTo>
                  <a:pt x="718868" y="767751"/>
                  <a:pt x="714003" y="758463"/>
                  <a:pt x="707366" y="750498"/>
                </a:cubicBezTo>
                <a:cubicBezTo>
                  <a:pt x="699556" y="741126"/>
                  <a:pt x="681487" y="736818"/>
                  <a:pt x="681487" y="724619"/>
                </a:cubicBezTo>
                <a:cubicBezTo>
                  <a:pt x="681487" y="715526"/>
                  <a:pt x="698740" y="718868"/>
                  <a:pt x="707366" y="715993"/>
                </a:cubicBezTo>
                <a:cubicBezTo>
                  <a:pt x="718868" y="718868"/>
                  <a:pt x="731577" y="718737"/>
                  <a:pt x="741871" y="724619"/>
                </a:cubicBezTo>
                <a:cubicBezTo>
                  <a:pt x="752463" y="730672"/>
                  <a:pt x="757824" y="743407"/>
                  <a:pt x="767751" y="750498"/>
                </a:cubicBezTo>
                <a:cubicBezTo>
                  <a:pt x="778215" y="757972"/>
                  <a:pt x="791091" y="761371"/>
                  <a:pt x="802256" y="767751"/>
                </a:cubicBezTo>
                <a:cubicBezTo>
                  <a:pt x="811258" y="772895"/>
                  <a:pt x="818606" y="780920"/>
                  <a:pt x="828136" y="785004"/>
                </a:cubicBezTo>
                <a:cubicBezTo>
                  <a:pt x="839033" y="789674"/>
                  <a:pt x="851241" y="790374"/>
                  <a:pt x="862641" y="793631"/>
                </a:cubicBezTo>
                <a:cubicBezTo>
                  <a:pt x="871384" y="796129"/>
                  <a:pt x="879894" y="799382"/>
                  <a:pt x="888521" y="802257"/>
                </a:cubicBezTo>
                <a:cubicBezTo>
                  <a:pt x="894272" y="810883"/>
                  <a:pt x="907478" y="817910"/>
                  <a:pt x="905773" y="828136"/>
                </a:cubicBezTo>
                <a:cubicBezTo>
                  <a:pt x="903697" y="840589"/>
                  <a:pt x="863585" y="864888"/>
                  <a:pt x="854015" y="871268"/>
                </a:cubicBezTo>
                <a:cubicBezTo>
                  <a:pt x="822383" y="918717"/>
                  <a:pt x="854017" y="878455"/>
                  <a:pt x="810883" y="914400"/>
                </a:cubicBezTo>
                <a:cubicBezTo>
                  <a:pt x="801511" y="922210"/>
                  <a:pt x="792814" y="930908"/>
                  <a:pt x="785004" y="940280"/>
                </a:cubicBezTo>
                <a:cubicBezTo>
                  <a:pt x="778367" y="948245"/>
                  <a:pt x="775847" y="959683"/>
                  <a:pt x="767751" y="966159"/>
                </a:cubicBezTo>
                <a:cubicBezTo>
                  <a:pt x="760650" y="971839"/>
                  <a:pt x="750498" y="971910"/>
                  <a:pt x="741871" y="974785"/>
                </a:cubicBezTo>
                <a:cubicBezTo>
                  <a:pt x="721053" y="1006015"/>
                  <a:pt x="733892" y="996029"/>
                  <a:pt x="707366" y="1009291"/>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9" name="Google Shape;199;p5"/>
          <p:cNvSpPr/>
          <p:nvPr/>
        </p:nvSpPr>
        <p:spPr>
          <a:xfrm>
            <a:off x="5572664" y="4494362"/>
            <a:ext cx="457200" cy="539422"/>
          </a:xfrm>
          <a:custGeom>
            <a:rect b="b" l="l" r="r" t="t"/>
            <a:pathLst>
              <a:path extrusionOk="0" h="539422" w="457200">
                <a:moveTo>
                  <a:pt x="0" y="362310"/>
                </a:moveTo>
                <a:cubicBezTo>
                  <a:pt x="5751" y="339306"/>
                  <a:pt x="5053" y="313631"/>
                  <a:pt x="17253" y="293298"/>
                </a:cubicBezTo>
                <a:cubicBezTo>
                  <a:pt x="17257" y="293291"/>
                  <a:pt x="98585" y="211967"/>
                  <a:pt x="112144" y="198408"/>
                </a:cubicBezTo>
                <a:cubicBezTo>
                  <a:pt x="123646" y="186906"/>
                  <a:pt x="137626" y="177436"/>
                  <a:pt x="146649" y="163902"/>
                </a:cubicBezTo>
                <a:cubicBezTo>
                  <a:pt x="152400" y="155276"/>
                  <a:pt x="156100" y="144850"/>
                  <a:pt x="163902" y="138023"/>
                </a:cubicBezTo>
                <a:cubicBezTo>
                  <a:pt x="179507" y="124369"/>
                  <a:pt x="200999" y="118179"/>
                  <a:pt x="215661" y="103517"/>
                </a:cubicBezTo>
                <a:cubicBezTo>
                  <a:pt x="232914" y="86264"/>
                  <a:pt x="247118" y="65293"/>
                  <a:pt x="267419" y="51759"/>
                </a:cubicBezTo>
                <a:cubicBezTo>
                  <a:pt x="276045" y="46008"/>
                  <a:pt x="285333" y="41143"/>
                  <a:pt x="293298" y="34506"/>
                </a:cubicBezTo>
                <a:cubicBezTo>
                  <a:pt x="302670" y="26696"/>
                  <a:pt x="308586" y="14680"/>
                  <a:pt x="319178" y="8627"/>
                </a:cubicBezTo>
                <a:cubicBezTo>
                  <a:pt x="329472" y="2745"/>
                  <a:pt x="342181" y="2876"/>
                  <a:pt x="353683" y="0"/>
                </a:cubicBezTo>
                <a:cubicBezTo>
                  <a:pt x="368060" y="2876"/>
                  <a:pt x="383701" y="2070"/>
                  <a:pt x="396815" y="8627"/>
                </a:cubicBezTo>
                <a:cubicBezTo>
                  <a:pt x="407727" y="14083"/>
                  <a:pt x="414884" y="25134"/>
                  <a:pt x="422694" y="34506"/>
                </a:cubicBezTo>
                <a:cubicBezTo>
                  <a:pt x="437936" y="52796"/>
                  <a:pt x="446653" y="73796"/>
                  <a:pt x="457200" y="94891"/>
                </a:cubicBezTo>
                <a:cubicBezTo>
                  <a:pt x="454325" y="152400"/>
                  <a:pt x="455716" y="210282"/>
                  <a:pt x="448574" y="267419"/>
                </a:cubicBezTo>
                <a:cubicBezTo>
                  <a:pt x="446979" y="280179"/>
                  <a:pt x="437701" y="290760"/>
                  <a:pt x="431321" y="301925"/>
                </a:cubicBezTo>
                <a:cubicBezTo>
                  <a:pt x="413804" y="332579"/>
                  <a:pt x="407656" y="334216"/>
                  <a:pt x="379562" y="362310"/>
                </a:cubicBezTo>
                <a:cubicBezTo>
                  <a:pt x="376687" y="370936"/>
                  <a:pt x="376616" y="381089"/>
                  <a:pt x="370936" y="388189"/>
                </a:cubicBezTo>
                <a:cubicBezTo>
                  <a:pt x="361618" y="399837"/>
                  <a:pt x="293657" y="431141"/>
                  <a:pt x="293298" y="431321"/>
                </a:cubicBezTo>
                <a:cubicBezTo>
                  <a:pt x="287547" y="439947"/>
                  <a:pt x="283376" y="449869"/>
                  <a:pt x="276045" y="457200"/>
                </a:cubicBezTo>
                <a:cubicBezTo>
                  <a:pt x="249931" y="483314"/>
                  <a:pt x="245272" y="481836"/>
                  <a:pt x="215661" y="491706"/>
                </a:cubicBezTo>
                <a:cubicBezTo>
                  <a:pt x="195533" y="485955"/>
                  <a:pt x="170079" y="489255"/>
                  <a:pt x="155276" y="474453"/>
                </a:cubicBezTo>
                <a:cubicBezTo>
                  <a:pt x="147945" y="467122"/>
                  <a:pt x="165781" y="456446"/>
                  <a:pt x="172528" y="448574"/>
                </a:cubicBezTo>
                <a:cubicBezTo>
                  <a:pt x="261883" y="344326"/>
                  <a:pt x="157781" y="479738"/>
                  <a:pt x="232913" y="379563"/>
                </a:cubicBezTo>
                <a:cubicBezTo>
                  <a:pt x="230038" y="391065"/>
                  <a:pt x="228847" y="403124"/>
                  <a:pt x="224287" y="414068"/>
                </a:cubicBezTo>
                <a:cubicBezTo>
                  <a:pt x="214395" y="437809"/>
                  <a:pt x="189781" y="483080"/>
                  <a:pt x="189781" y="483080"/>
                </a:cubicBezTo>
                <a:cubicBezTo>
                  <a:pt x="195532" y="491706"/>
                  <a:pt x="199703" y="501628"/>
                  <a:pt x="207034" y="508959"/>
                </a:cubicBezTo>
                <a:cubicBezTo>
                  <a:pt x="253617" y="555541"/>
                  <a:pt x="264429" y="534838"/>
                  <a:pt x="345057" y="534838"/>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05" name="Google Shape;205;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6"/>
          <p:cNvSpPr txBox="1"/>
          <p:nvPr/>
        </p:nvSpPr>
        <p:spPr>
          <a:xfrm>
            <a:off x="1036616" y="1113278"/>
            <a:ext cx="10833332"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First, we give some terminology that describes the vertices and edges of undirected graphs</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Two vertices u and v in an undirected graph G are called adjacent (or neighbors) in G if u and v are endpoints of an edge e of G. Such an edge e is called incident with the vertices u and v and e is said to connect u and v.</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Gill Sans"/>
                <a:ea typeface="Gill Sans"/>
                <a:cs typeface="Gill Sans"/>
                <a:sym typeface="Gill Sans"/>
              </a:rPr>
              <a:t>The </a:t>
            </a:r>
            <a:r>
              <a:rPr b="1" lang="en-US" sz="1800">
                <a:solidFill>
                  <a:schemeClr val="dk1"/>
                </a:solidFill>
                <a:latin typeface="Gill Sans"/>
                <a:ea typeface="Gill Sans"/>
                <a:cs typeface="Gill Sans"/>
                <a:sym typeface="Gill Sans"/>
              </a:rPr>
              <a:t>degree</a:t>
            </a:r>
            <a:r>
              <a:rPr lang="en-US" sz="1800">
                <a:solidFill>
                  <a:schemeClr val="dk1"/>
                </a:solidFill>
                <a:latin typeface="Gill Sans"/>
                <a:ea typeface="Gill Sans"/>
                <a:cs typeface="Gill Sans"/>
                <a:sym typeface="Gill Sans"/>
              </a:rPr>
              <a:t> of a vertex in an undirected graph is the number of edges incident with it, except that a loop at a vertex contributes twice to the degree of that vertex. The degree of the vertex v is denoted by deg(v).</a:t>
            </a:r>
            <a:endParaRPr/>
          </a:p>
        </p:txBody>
      </p:sp>
      <p:pic>
        <p:nvPicPr>
          <p:cNvPr id="207" name="Google Shape;207;p6"/>
          <p:cNvPicPr preferRelativeResize="0"/>
          <p:nvPr/>
        </p:nvPicPr>
        <p:blipFill rotWithShape="1">
          <a:blip r:embed="rId3">
            <a:alphaModFix/>
          </a:blip>
          <a:srcRect b="0" l="0" r="0" t="0"/>
          <a:stretch/>
        </p:blipFill>
        <p:spPr>
          <a:xfrm>
            <a:off x="1036616" y="3605841"/>
            <a:ext cx="5040630" cy="2856471"/>
          </a:xfrm>
          <a:prstGeom prst="rect">
            <a:avLst/>
          </a:prstGeom>
          <a:noFill/>
          <a:ln>
            <a:noFill/>
          </a:ln>
        </p:spPr>
      </p:pic>
      <p:pic>
        <p:nvPicPr>
          <p:cNvPr id="208" name="Google Shape;208;p6"/>
          <p:cNvPicPr preferRelativeResize="0"/>
          <p:nvPr/>
        </p:nvPicPr>
        <p:blipFill rotWithShape="1">
          <a:blip r:embed="rId4">
            <a:alphaModFix/>
          </a:blip>
          <a:srcRect b="0" l="0" r="0" t="0"/>
          <a:stretch/>
        </p:blipFill>
        <p:spPr>
          <a:xfrm>
            <a:off x="6080867" y="3616735"/>
            <a:ext cx="5789081" cy="2834682"/>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14" name="Google Shape;214;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7"/>
          <p:cNvSpPr txBox="1"/>
          <p:nvPr/>
        </p:nvSpPr>
        <p:spPr>
          <a:xfrm>
            <a:off x="984857" y="1173663"/>
            <a:ext cx="10833332" cy="5724644"/>
          </a:xfrm>
          <a:prstGeom prst="rect">
            <a:avLst/>
          </a:prstGeom>
          <a:blipFill rotWithShape="1">
            <a:blip r:embed="rId3">
              <a:alphaModFix/>
            </a:blip>
            <a:stretch>
              <a:fillRect b="-744" l="-505" r="0" t="-63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16" name="Google Shape;216;p7"/>
          <p:cNvSpPr txBox="1"/>
          <p:nvPr/>
        </p:nvSpPr>
        <p:spPr>
          <a:xfrm>
            <a:off x="7037859" y="2071129"/>
            <a:ext cx="6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17" name="Google Shape;217;p7"/>
          <p:cNvSpPr txBox="1"/>
          <p:nvPr/>
        </p:nvSpPr>
        <p:spPr>
          <a:xfrm>
            <a:off x="1897810" y="3430119"/>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218" name="Google Shape;218;p7"/>
          <p:cNvSpPr/>
          <p:nvPr/>
        </p:nvSpPr>
        <p:spPr>
          <a:xfrm>
            <a:off x="3068127" y="342622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7"/>
          <p:cNvSpPr txBox="1"/>
          <p:nvPr/>
        </p:nvSpPr>
        <p:spPr>
          <a:xfrm>
            <a:off x="3085379" y="3434609"/>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220" name="Google Shape;220;p7"/>
          <p:cNvSpPr txBox="1"/>
          <p:nvPr/>
        </p:nvSpPr>
        <p:spPr>
          <a:xfrm>
            <a:off x="2464278" y="4384776"/>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cxnSp>
        <p:nvCxnSpPr>
          <p:cNvPr id="221" name="Google Shape;221;p7"/>
          <p:cNvCxnSpPr>
            <a:stCxn id="217" idx="3"/>
            <a:endCxn id="219" idx="1"/>
          </p:cNvCxnSpPr>
          <p:nvPr/>
        </p:nvCxnSpPr>
        <p:spPr>
          <a:xfrm>
            <a:off x="2294625" y="3614785"/>
            <a:ext cx="790800" cy="4500"/>
          </a:xfrm>
          <a:prstGeom prst="straightConnector1">
            <a:avLst/>
          </a:prstGeom>
          <a:noFill/>
          <a:ln cap="flat" cmpd="sng" w="28575">
            <a:solidFill>
              <a:schemeClr val="dk1"/>
            </a:solidFill>
            <a:prstDash val="solid"/>
            <a:round/>
            <a:headEnd len="sm" w="sm" type="none"/>
            <a:tailEnd len="sm" w="sm" type="none"/>
          </a:ln>
        </p:spPr>
      </p:cxnSp>
      <p:cxnSp>
        <p:nvCxnSpPr>
          <p:cNvPr id="222" name="Google Shape;222;p7"/>
          <p:cNvCxnSpPr/>
          <p:nvPr/>
        </p:nvCxnSpPr>
        <p:spPr>
          <a:xfrm>
            <a:off x="2073212" y="3856194"/>
            <a:ext cx="491707" cy="554706"/>
          </a:xfrm>
          <a:prstGeom prst="straightConnector1">
            <a:avLst/>
          </a:prstGeom>
          <a:noFill/>
          <a:ln cap="flat" cmpd="sng" w="28575">
            <a:solidFill>
              <a:schemeClr val="dk1"/>
            </a:solidFill>
            <a:prstDash val="solid"/>
            <a:round/>
            <a:headEnd len="sm" w="sm" type="none"/>
            <a:tailEnd len="sm" w="sm" type="none"/>
          </a:ln>
        </p:spPr>
      </p:cxnSp>
      <p:cxnSp>
        <p:nvCxnSpPr>
          <p:cNvPr id="223" name="Google Shape;223;p7"/>
          <p:cNvCxnSpPr/>
          <p:nvPr/>
        </p:nvCxnSpPr>
        <p:spPr>
          <a:xfrm flipH="1">
            <a:off x="2797833" y="3832466"/>
            <a:ext cx="521178" cy="641794"/>
          </a:xfrm>
          <a:prstGeom prst="straightConnector1">
            <a:avLst/>
          </a:prstGeom>
          <a:noFill/>
          <a:ln cap="flat" cmpd="sng" w="28575">
            <a:solidFill>
              <a:schemeClr val="dk1"/>
            </a:solidFill>
            <a:prstDash val="solid"/>
            <a:round/>
            <a:headEnd len="sm" w="sm" type="none"/>
            <a:tailEnd len="sm" w="sm" type="none"/>
          </a:ln>
        </p:spPr>
      </p:cxnSp>
      <p:sp>
        <p:nvSpPr>
          <p:cNvPr id="224" name="Google Shape;224;p7"/>
          <p:cNvSpPr/>
          <p:nvPr/>
        </p:nvSpPr>
        <p:spPr>
          <a:xfrm>
            <a:off x="1869062" y="3444227"/>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5" name="Google Shape;225;p7"/>
          <p:cNvSpPr/>
          <p:nvPr/>
        </p:nvSpPr>
        <p:spPr>
          <a:xfrm>
            <a:off x="2447024" y="4380526"/>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6" name="Google Shape;226;p7"/>
          <p:cNvSpPr txBox="1"/>
          <p:nvPr/>
        </p:nvSpPr>
        <p:spPr>
          <a:xfrm>
            <a:off x="3597215" y="3863452"/>
            <a:ext cx="25620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2*3 = 2+2+2</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6=6</a:t>
            </a:r>
            <a:endParaRPr sz="1800">
              <a:solidFill>
                <a:schemeClr val="dk1"/>
              </a:solidFill>
              <a:latin typeface="Gill Sans"/>
              <a:ea typeface="Gill Sans"/>
              <a:cs typeface="Gill Sans"/>
              <a:sym typeface="Gill Sans"/>
            </a:endParaRPr>
          </a:p>
        </p:txBody>
      </p:sp>
      <p:sp>
        <p:nvSpPr>
          <p:cNvPr id="227" name="Google Shape;227;p7"/>
          <p:cNvSpPr txBox="1"/>
          <p:nvPr/>
        </p:nvSpPr>
        <p:spPr>
          <a:xfrm>
            <a:off x="6665345" y="3703359"/>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228" name="Google Shape;228;p7"/>
          <p:cNvSpPr/>
          <p:nvPr/>
        </p:nvSpPr>
        <p:spPr>
          <a:xfrm>
            <a:off x="7835662" y="3699463"/>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9" name="Google Shape;229;p7"/>
          <p:cNvSpPr txBox="1"/>
          <p:nvPr/>
        </p:nvSpPr>
        <p:spPr>
          <a:xfrm>
            <a:off x="7852914" y="3707849"/>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sp>
        <p:nvSpPr>
          <p:cNvPr id="230" name="Google Shape;230;p7"/>
          <p:cNvSpPr txBox="1"/>
          <p:nvPr/>
        </p:nvSpPr>
        <p:spPr>
          <a:xfrm>
            <a:off x="7231813" y="4658016"/>
            <a:ext cx="396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cxnSp>
        <p:nvCxnSpPr>
          <p:cNvPr id="231" name="Google Shape;231;p7"/>
          <p:cNvCxnSpPr>
            <a:stCxn id="227" idx="3"/>
            <a:endCxn id="229" idx="1"/>
          </p:cNvCxnSpPr>
          <p:nvPr/>
        </p:nvCxnSpPr>
        <p:spPr>
          <a:xfrm>
            <a:off x="7062160" y="3888025"/>
            <a:ext cx="790800" cy="4500"/>
          </a:xfrm>
          <a:prstGeom prst="straightConnector1">
            <a:avLst/>
          </a:prstGeom>
          <a:noFill/>
          <a:ln cap="flat" cmpd="sng" w="28575">
            <a:solidFill>
              <a:schemeClr val="dk1"/>
            </a:solidFill>
            <a:prstDash val="solid"/>
            <a:round/>
            <a:headEnd len="sm" w="sm" type="none"/>
            <a:tailEnd len="sm" w="sm" type="none"/>
          </a:ln>
        </p:spPr>
      </p:cxnSp>
      <p:cxnSp>
        <p:nvCxnSpPr>
          <p:cNvPr id="232" name="Google Shape;232;p7"/>
          <p:cNvCxnSpPr/>
          <p:nvPr/>
        </p:nvCxnSpPr>
        <p:spPr>
          <a:xfrm>
            <a:off x="6840747" y="4129434"/>
            <a:ext cx="491707" cy="554706"/>
          </a:xfrm>
          <a:prstGeom prst="straightConnector1">
            <a:avLst/>
          </a:prstGeom>
          <a:noFill/>
          <a:ln cap="flat" cmpd="sng" w="28575">
            <a:solidFill>
              <a:schemeClr val="dk1"/>
            </a:solidFill>
            <a:prstDash val="solid"/>
            <a:round/>
            <a:headEnd len="sm" w="sm" type="none"/>
            <a:tailEnd len="sm" w="sm" type="none"/>
          </a:ln>
        </p:spPr>
      </p:cxnSp>
      <p:cxnSp>
        <p:nvCxnSpPr>
          <p:cNvPr id="233" name="Google Shape;233;p7"/>
          <p:cNvCxnSpPr/>
          <p:nvPr/>
        </p:nvCxnSpPr>
        <p:spPr>
          <a:xfrm flipH="1">
            <a:off x="7565368" y="4105706"/>
            <a:ext cx="521178" cy="641794"/>
          </a:xfrm>
          <a:prstGeom prst="straightConnector1">
            <a:avLst/>
          </a:prstGeom>
          <a:noFill/>
          <a:ln cap="flat" cmpd="sng" w="28575">
            <a:solidFill>
              <a:schemeClr val="dk1"/>
            </a:solidFill>
            <a:prstDash val="solid"/>
            <a:round/>
            <a:headEnd len="sm" w="sm" type="none"/>
            <a:tailEnd len="sm" w="sm" type="none"/>
          </a:ln>
        </p:spPr>
      </p:cxnSp>
      <p:sp>
        <p:nvSpPr>
          <p:cNvPr id="234" name="Google Shape;234;p7"/>
          <p:cNvSpPr/>
          <p:nvPr/>
        </p:nvSpPr>
        <p:spPr>
          <a:xfrm>
            <a:off x="6636597" y="3717467"/>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5" name="Google Shape;235;p7"/>
          <p:cNvSpPr/>
          <p:nvPr/>
        </p:nvSpPr>
        <p:spPr>
          <a:xfrm>
            <a:off x="7214559" y="4653766"/>
            <a:ext cx="431321" cy="43722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6" name="Google Shape;236;p7"/>
          <p:cNvSpPr/>
          <p:nvPr/>
        </p:nvSpPr>
        <p:spPr>
          <a:xfrm>
            <a:off x="8051321" y="3354708"/>
            <a:ext cx="724619" cy="501486"/>
          </a:xfrm>
          <a:custGeom>
            <a:rect b="b" l="l" r="r" t="t"/>
            <a:pathLst>
              <a:path extrusionOk="0" h="501486" w="724619">
                <a:moveTo>
                  <a:pt x="0" y="354537"/>
                </a:moveTo>
                <a:cubicBezTo>
                  <a:pt x="5751" y="337284"/>
                  <a:pt x="12027" y="320198"/>
                  <a:pt x="17253" y="302779"/>
                </a:cubicBezTo>
                <a:cubicBezTo>
                  <a:pt x="20660" y="291423"/>
                  <a:pt x="19997" y="278567"/>
                  <a:pt x="25879" y="268273"/>
                </a:cubicBezTo>
                <a:cubicBezTo>
                  <a:pt x="31932" y="257681"/>
                  <a:pt x="43132" y="251020"/>
                  <a:pt x="51759" y="242394"/>
                </a:cubicBezTo>
                <a:cubicBezTo>
                  <a:pt x="58771" y="228370"/>
                  <a:pt x="95843" y="149811"/>
                  <a:pt x="112144" y="130250"/>
                </a:cubicBezTo>
                <a:cubicBezTo>
                  <a:pt x="130367" y="108382"/>
                  <a:pt x="147068" y="82595"/>
                  <a:pt x="172529" y="69865"/>
                </a:cubicBezTo>
                <a:cubicBezTo>
                  <a:pt x="184031" y="64114"/>
                  <a:pt x="195869" y="58993"/>
                  <a:pt x="207034" y="52613"/>
                </a:cubicBezTo>
                <a:cubicBezTo>
                  <a:pt x="216036" y="47469"/>
                  <a:pt x="223170" y="38903"/>
                  <a:pt x="232913" y="35360"/>
                </a:cubicBezTo>
                <a:cubicBezTo>
                  <a:pt x="255197" y="27257"/>
                  <a:pt x="301925" y="18107"/>
                  <a:pt x="301925" y="18107"/>
                </a:cubicBezTo>
                <a:cubicBezTo>
                  <a:pt x="313427" y="12356"/>
                  <a:pt x="323590" y="1567"/>
                  <a:pt x="336430" y="854"/>
                </a:cubicBezTo>
                <a:cubicBezTo>
                  <a:pt x="376727" y="-1385"/>
                  <a:pt x="417844" y="536"/>
                  <a:pt x="457200" y="9480"/>
                </a:cubicBezTo>
                <a:cubicBezTo>
                  <a:pt x="482280" y="15180"/>
                  <a:pt x="504158" y="30754"/>
                  <a:pt x="526212" y="43986"/>
                </a:cubicBezTo>
                <a:cubicBezTo>
                  <a:pt x="540589" y="52612"/>
                  <a:pt x="555931" y="59805"/>
                  <a:pt x="569344" y="69865"/>
                </a:cubicBezTo>
                <a:cubicBezTo>
                  <a:pt x="579104" y="77185"/>
                  <a:pt x="585960" y="87805"/>
                  <a:pt x="595223" y="95745"/>
                </a:cubicBezTo>
                <a:cubicBezTo>
                  <a:pt x="613942" y="111790"/>
                  <a:pt x="635131" y="125225"/>
                  <a:pt x="655608" y="138877"/>
                </a:cubicBezTo>
                <a:cubicBezTo>
                  <a:pt x="661359" y="150379"/>
                  <a:pt x="664629" y="163503"/>
                  <a:pt x="672861" y="173382"/>
                </a:cubicBezTo>
                <a:cubicBezTo>
                  <a:pt x="679498" y="181347"/>
                  <a:pt x="692263" y="182539"/>
                  <a:pt x="698740" y="190635"/>
                </a:cubicBezTo>
                <a:cubicBezTo>
                  <a:pt x="704420" y="197735"/>
                  <a:pt x="703784" y="208156"/>
                  <a:pt x="707366" y="216514"/>
                </a:cubicBezTo>
                <a:cubicBezTo>
                  <a:pt x="712432" y="228334"/>
                  <a:pt x="718868" y="239518"/>
                  <a:pt x="724619" y="251020"/>
                </a:cubicBezTo>
                <a:cubicBezTo>
                  <a:pt x="718868" y="276899"/>
                  <a:pt x="717562" y="304187"/>
                  <a:pt x="707366" y="328658"/>
                </a:cubicBezTo>
                <a:cubicBezTo>
                  <a:pt x="694986" y="358371"/>
                  <a:pt x="672056" y="356000"/>
                  <a:pt x="646981" y="363164"/>
                </a:cubicBezTo>
                <a:cubicBezTo>
                  <a:pt x="560391" y="387904"/>
                  <a:pt x="694416" y="353462"/>
                  <a:pt x="586596" y="380416"/>
                </a:cubicBezTo>
                <a:cubicBezTo>
                  <a:pt x="577970" y="386167"/>
                  <a:pt x="569990" y="393032"/>
                  <a:pt x="560717" y="397669"/>
                </a:cubicBezTo>
                <a:cubicBezTo>
                  <a:pt x="548337" y="403859"/>
                  <a:pt x="511394" y="412157"/>
                  <a:pt x="500332" y="414922"/>
                </a:cubicBezTo>
                <a:cubicBezTo>
                  <a:pt x="491706" y="423548"/>
                  <a:pt x="484380" y="433710"/>
                  <a:pt x="474453" y="440801"/>
                </a:cubicBezTo>
                <a:cubicBezTo>
                  <a:pt x="450163" y="458151"/>
                  <a:pt x="433229" y="459734"/>
                  <a:pt x="405442" y="466680"/>
                </a:cubicBezTo>
                <a:cubicBezTo>
                  <a:pt x="344532" y="497135"/>
                  <a:pt x="393916" y="477228"/>
                  <a:pt x="301925" y="492560"/>
                </a:cubicBezTo>
                <a:cubicBezTo>
                  <a:pt x="233433" y="503975"/>
                  <a:pt x="301421" y="501186"/>
                  <a:pt x="232913" y="501186"/>
                </a:cubicBezTo>
              </a:path>
            </a:pathLst>
          </a:cu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7" name="Google Shape;237;p7"/>
          <p:cNvSpPr/>
          <p:nvPr/>
        </p:nvSpPr>
        <p:spPr>
          <a:xfrm>
            <a:off x="6469454" y="4063073"/>
            <a:ext cx="1095914" cy="1591591"/>
          </a:xfrm>
          <a:prstGeom prst="arc">
            <a:avLst>
              <a:gd fmla="val 16200000" name="adj1"/>
              <a:gd fmla="val 20508497"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38" name="Google Shape;238;p7"/>
          <p:cNvSpPr txBox="1"/>
          <p:nvPr/>
        </p:nvSpPr>
        <p:spPr>
          <a:xfrm>
            <a:off x="9256144" y="3690553"/>
            <a:ext cx="25620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2*5 = 3+3+4</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10=10</a:t>
            </a:r>
            <a:endParaRPr sz="1800">
              <a:solidFill>
                <a:schemeClr val="dk1"/>
              </a:solidFill>
              <a:latin typeface="Gill Sans"/>
              <a:ea typeface="Gill Sans"/>
              <a:cs typeface="Gill Sans"/>
              <a:sym typeface="Gill Sans"/>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8"/>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44" name="Google Shape;244;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8"/>
          <p:cNvSpPr txBox="1"/>
          <p:nvPr/>
        </p:nvSpPr>
        <p:spPr>
          <a:xfrm>
            <a:off x="984857" y="1173663"/>
            <a:ext cx="10833332" cy="4093428"/>
          </a:xfrm>
          <a:prstGeom prst="rect">
            <a:avLst/>
          </a:prstGeom>
          <a:blipFill rotWithShape="1">
            <a:blip r:embed="rId3">
              <a:alphaModFix/>
            </a:blip>
            <a:stretch>
              <a:fillRect b="-1786" l="-618" r="-1180" t="-8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Gill Sans"/>
                <a:ea typeface="Gill Sans"/>
                <a:cs typeface="Gill Sans"/>
                <a:sym typeface="Gill Sans"/>
              </a:rPr>
              <a:t> </a:t>
            </a:r>
            <a:endParaRPr/>
          </a:p>
        </p:txBody>
      </p:sp>
      <p:sp>
        <p:nvSpPr>
          <p:cNvPr id="246" name="Google Shape;246;p8"/>
          <p:cNvSpPr txBox="1"/>
          <p:nvPr/>
        </p:nvSpPr>
        <p:spPr>
          <a:xfrm>
            <a:off x="7037859" y="2071129"/>
            <a:ext cx="65"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9"/>
          <p:cNvSpPr txBox="1"/>
          <p:nvPr>
            <p:ph type="title"/>
          </p:nvPr>
        </p:nvSpPr>
        <p:spPr>
          <a:xfrm>
            <a:off x="915846" y="371088"/>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b="1" lang="en-US" u="sng">
                <a:solidFill>
                  <a:srgbClr val="FFC000"/>
                </a:solidFill>
              </a:rPr>
              <a:t>GRAPH TERMINOLOGIES:</a:t>
            </a:r>
            <a:endParaRPr b="1" u="sng">
              <a:solidFill>
                <a:srgbClr val="FFC000"/>
              </a:solidFill>
            </a:endParaRPr>
          </a:p>
        </p:txBody>
      </p:sp>
      <p:sp>
        <p:nvSpPr>
          <p:cNvPr id="252" name="Google Shape;252;p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9"/>
          <p:cNvSpPr txBox="1"/>
          <p:nvPr/>
        </p:nvSpPr>
        <p:spPr>
          <a:xfrm>
            <a:off x="1040841" y="1630863"/>
            <a:ext cx="10833332" cy="347787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Terminology for graphs with directed edges reflects the fact that edges in directed graphs have directions.</a:t>
            </a:r>
            <a:endParaRPr sz="20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Let (u, v) be an edge representing edge of a directed graph G. u is called adjacent to v and v is called adjacent from u. The vertex u is called initial vertex and the vertex v is called terminal or end vertex. Loop has same initial and terminal vertex.</a:t>
            </a:r>
            <a:endParaRPr/>
          </a:p>
          <a:p>
            <a:pPr indent="0" lvl="0" marL="0" marR="0" rtl="0" algn="l">
              <a:spcBef>
                <a:spcPts val="0"/>
              </a:spcBef>
              <a:spcAft>
                <a:spcPts val="0"/>
              </a:spcAft>
              <a:buNone/>
            </a:pPr>
            <a:r>
              <a:t/>
            </a:r>
            <a:endParaRPr sz="20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Noto Sans Symbols"/>
              <a:buChar char="⮚"/>
            </a:pPr>
            <a:r>
              <a:rPr lang="en-US" sz="2000">
                <a:solidFill>
                  <a:schemeClr val="dk1"/>
                </a:solidFill>
                <a:latin typeface="Gill Sans"/>
                <a:ea typeface="Gill Sans"/>
                <a:cs typeface="Gill Sans"/>
                <a:sym typeface="Gill Sans"/>
              </a:rPr>
              <a:t>In directed graph the in-degree of a vertex v, denoted by deg</a:t>
            </a:r>
            <a:r>
              <a:rPr baseline="30000" lang="en-US" sz="2000">
                <a:solidFill>
                  <a:schemeClr val="dk1"/>
                </a:solidFill>
                <a:latin typeface="Gill Sans"/>
                <a:ea typeface="Gill Sans"/>
                <a:cs typeface="Gill Sans"/>
                <a:sym typeface="Gill Sans"/>
              </a:rPr>
              <a:t>-</a:t>
            </a:r>
            <a:r>
              <a:rPr lang="en-US" sz="2000">
                <a:solidFill>
                  <a:schemeClr val="dk1"/>
                </a:solidFill>
                <a:latin typeface="Gill Sans"/>
                <a:ea typeface="Gill Sans"/>
                <a:cs typeface="Gill Sans"/>
                <a:sym typeface="Gill Sans"/>
              </a:rPr>
              <a:t> (v) , is the number of edges that have v as their terminal vertex(incoming edges). The out-degree of a vertex v, denoted by deg</a:t>
            </a:r>
            <a:r>
              <a:rPr baseline="30000" lang="en-US" sz="2000">
                <a:solidFill>
                  <a:schemeClr val="dk1"/>
                </a:solidFill>
                <a:latin typeface="Gill Sans"/>
                <a:ea typeface="Gill Sans"/>
                <a:cs typeface="Gill Sans"/>
                <a:sym typeface="Gill Sans"/>
              </a:rPr>
              <a:t>+</a:t>
            </a:r>
            <a:r>
              <a:rPr lang="en-US" sz="2000">
                <a:solidFill>
                  <a:schemeClr val="dk1"/>
                </a:solidFill>
                <a:latin typeface="Gill Sans"/>
                <a:ea typeface="Gill Sans"/>
                <a:cs typeface="Gill Sans"/>
                <a:sym typeface="Gill Sans"/>
              </a:rPr>
              <a:t> (v), is the number of edges that have v as their initial vertex(outgoing edges). (Note that a loop at a vertex contributes 1 to both the in-degree and the out-degree of this vertex.)</a:t>
            </a:r>
            <a:endParaRPr sz="2000">
              <a:solidFill>
                <a:schemeClr val="dk1"/>
              </a:solidFill>
              <a:latin typeface="Gill Sans"/>
              <a:ea typeface="Gill Sans"/>
              <a:cs typeface="Gill Sans"/>
              <a:sym typeface="Gill Sans"/>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2020-09-07T16:36:41Z</dcterms:created>
  <dc:creator>Ankit Kharel</dc:creator>
</cp:coreProperties>
</file>