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Gill Sans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h2ClWWYPp4f8mG7ZcxRo0OZeJO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GillSans-bold.fntdata"/><Relationship Id="rId25" Type="http://schemas.openxmlformats.org/officeDocument/2006/relationships/font" Target="fonts/GillSans-regular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1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1"/>
          <p:cNvSpPr txBox="1"/>
          <p:nvPr>
            <p:ph idx="1" type="body"/>
          </p:nvPr>
        </p:nvSpPr>
        <p:spPr>
          <a:xfrm rot="5400000">
            <a:off x="4544044" y="-1006365"/>
            <a:ext cx="3593591" cy="10178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1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1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2"/>
          <p:cNvSpPr txBox="1"/>
          <p:nvPr>
            <p:ph type="title"/>
          </p:nvPr>
        </p:nvSpPr>
        <p:spPr>
          <a:xfrm rot="5400000">
            <a:off x="8012185" y="2436522"/>
            <a:ext cx="5600404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2"/>
          <p:cNvSpPr txBox="1"/>
          <p:nvPr>
            <p:ph idx="1" type="body"/>
          </p:nvPr>
        </p:nvSpPr>
        <p:spPr>
          <a:xfrm rot="5400000">
            <a:off x="2653390" y="-1013705"/>
            <a:ext cx="5600405" cy="8392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2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2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2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accen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 title="scalloped circle"/>
          <p:cNvSpPr/>
          <p:nvPr/>
        </p:nvSpPr>
        <p:spPr>
          <a:xfrm>
            <a:off x="3557016" y="630936"/>
            <a:ext cx="5235575" cy="5229225"/>
          </a:xfrm>
          <a:custGeom>
            <a:rect b="b" l="l" r="r" t="t"/>
            <a:pathLst>
              <a:path extrusionOk="0" h="3294" w="3298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5" name="Google Shape;25;p23"/>
          <p:cNvSpPr txBox="1"/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" type="subTitle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i="0" sz="2000" cap="none">
                <a:solidFill>
                  <a:schemeClr val="dk2"/>
                </a:solidFill>
              </a:defRPr>
            </a:lvl1pPr>
            <a:lvl2pPr lvl="1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23"/>
          <p:cNvSpPr txBox="1"/>
          <p:nvPr>
            <p:ph idx="10" type="dt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5E0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1" type="ftr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5E0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2" type="sldNum"/>
          </p:nvPr>
        </p:nvSpPr>
        <p:spPr>
          <a:xfrm>
            <a:off x="9067218" y="6375679"/>
            <a:ext cx="2329723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23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/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Font typeface="Impact"/>
              <a:buNone/>
              <a:defRPr sz="8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" type="body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i="0"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24"/>
          <p:cNvSpPr txBox="1"/>
          <p:nvPr>
            <p:ph idx="10" type="dt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1" type="ftr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2" type="sldNum"/>
          </p:nvPr>
        </p:nvSpPr>
        <p:spPr>
          <a:xfrm>
            <a:off x="9942434" y="6375679"/>
            <a:ext cx="1487566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7" name="Google Shape;37;p24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38" name="Google Shape;38;p24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rect b="b" l="l" r="r" t="t"/>
              <a:pathLst>
                <a:path extrusionOk="0" h="4320" w="1773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9" name="Google Shape;39;p24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rect b="b" l="l" r="r" t="t"/>
              <a:pathLst>
                <a:path extrusionOk="0" h="4320" w="1037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2" type="body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6"/>
          <p:cNvSpPr txBox="1"/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" type="body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6"/>
          <p:cNvSpPr txBox="1"/>
          <p:nvPr>
            <p:ph idx="2" type="body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3" type="body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6"/>
          <p:cNvSpPr txBox="1"/>
          <p:nvPr>
            <p:ph idx="4" type="body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7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7" name="Google Shape;67;p29"/>
          <p:cNvSpPr txBox="1"/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b="1" i="0" sz="19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idx="1" type="body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6pPr>
            <a:lvl7pPr indent="-355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8pPr>
            <a:lvl9pPr indent="-355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29"/>
          <p:cNvSpPr txBox="1"/>
          <p:nvPr>
            <p:ph idx="2" type="body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9"/>
          <p:cNvSpPr txBox="1"/>
          <p:nvPr>
            <p:ph idx="10" type="dt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1" type="ftr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2" type="sldNum"/>
          </p:nvPr>
        </p:nvSpPr>
        <p:spPr>
          <a:xfrm>
            <a:off x="5691014" y="6375679"/>
            <a:ext cx="1232456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29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/>
          <p:nvPr>
            <p:ph idx="2" type="pic"/>
          </p:nvPr>
        </p:nvSpPr>
        <p:spPr>
          <a:xfrm>
            <a:off x="283464" y="0"/>
            <a:ext cx="7355585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30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7" name="Google Shape;77;p30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0"/>
          <p:cNvSpPr txBox="1"/>
          <p:nvPr>
            <p:ph type="title"/>
          </p:nvPr>
        </p:nvSpPr>
        <p:spPr>
          <a:xfrm>
            <a:off x="8337883" y="457200"/>
            <a:ext cx="3092117" cy="1196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b="1" i="0" sz="19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" type="body"/>
          </p:nvPr>
        </p:nvSpPr>
        <p:spPr>
          <a:xfrm>
            <a:off x="8337883" y="1741336"/>
            <a:ext cx="3092117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30"/>
          <p:cNvSpPr txBox="1"/>
          <p:nvPr>
            <p:ph idx="10" type="dt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1" type="ftr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2" type="sldNum"/>
          </p:nvPr>
        </p:nvSpPr>
        <p:spPr>
          <a:xfrm>
            <a:off x="5687568" y="6375679"/>
            <a:ext cx="123444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ill Sans"/>
              <a:buChar char="–"/>
              <a:defRPr b="0" i="0" sz="18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1" title="Left scallop edge"/>
          <p:cNvSpPr/>
          <p:nvPr/>
        </p:nvSpPr>
        <p:spPr>
          <a:xfrm>
            <a:off x="0" y="0"/>
            <a:ext cx="885825" cy="6858000"/>
          </a:xfrm>
          <a:custGeom>
            <a:rect b="b" l="l" r="r" t="t"/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6" name="Google Shape;16;p2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3094998" y="3412067"/>
            <a:ext cx="5100735" cy="1058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Prepared by:  Er. Ankit Kharel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Nepal college of information technology</a:t>
            </a:r>
            <a:endParaRPr b="0" i="0" sz="2000" u="none" cap="none" strike="noStrike">
              <a:solidFill>
                <a:schemeClr val="dk1"/>
              </a:solidFill>
              <a:latin typeface="Aparajita"/>
              <a:ea typeface="Aparajita"/>
              <a:cs typeface="Aparajita"/>
              <a:sym typeface="Aparajita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999065" y="2523067"/>
            <a:ext cx="1078653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A515"/>
                </a:solidFill>
                <a:latin typeface="Algerian"/>
                <a:ea typeface="Algerian"/>
                <a:cs typeface="Algerian"/>
                <a:sym typeface="Algerian"/>
              </a:rPr>
              <a:t>MATHEMATICAL FOUNDATION FOR COMPUTER SCIENCE</a:t>
            </a:r>
            <a:endParaRPr sz="3200">
              <a:solidFill>
                <a:srgbClr val="FFA515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01" name="Google Shape;101;p1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993484" y="429909"/>
            <a:ext cx="8534400" cy="897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100"/>
              <a:buFont typeface="Impact"/>
              <a:buNone/>
            </a:pPr>
            <a:r>
              <a:rPr lang="en-US" u="sng">
                <a:solidFill>
                  <a:srgbClr val="FFC000"/>
                </a:solidFill>
              </a:rPr>
              <a:t>CONNECTIVITY:</a:t>
            </a:r>
            <a:endParaRPr b="1" u="sng">
              <a:solidFill>
                <a:srgbClr val="FFC000"/>
              </a:solidFill>
            </a:endParaRPr>
          </a:p>
        </p:txBody>
      </p:sp>
      <p:sp>
        <p:nvSpPr>
          <p:cNvPr id="175" name="Google Shape;175;p10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10"/>
          <p:cNvSpPr txBox="1"/>
          <p:nvPr/>
        </p:nvSpPr>
        <p:spPr>
          <a:xfrm>
            <a:off x="993484" y="1190073"/>
            <a:ext cx="1061049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Connectivity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 is a basic concept of graph theory. It defines whether a graph is connected or disconnected. Without connectivity, it is not possible to traverse a graph from one vertex to another vertex.</a:t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WALK: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walk is defined as a finite alternating sequence of vertices and edges, beginning and ending with vertices such that each edge is incident with the vertices preceding and following it.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Open Walk: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walk is called as an Open walk if Length of the walk is greater than zero and the vertices at 			    which the walk starts and ends are different.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Closed Walk: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walk is called as an Closed walk if Length of the walk is greater than zero and the vertices 				at which the walk starts and ends are same.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If length of walk i= 0, then it is called as a Trivial Walk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Both vertices and edges can repeat in a walk whether it is an open walk or a closed walk.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7" name="Google Shape;17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29363" y="4527822"/>
            <a:ext cx="2262637" cy="2330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28298" y="5190702"/>
            <a:ext cx="4201065" cy="1667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/>
          <p:nvPr>
            <p:ph type="title"/>
          </p:nvPr>
        </p:nvSpPr>
        <p:spPr>
          <a:xfrm>
            <a:off x="993484" y="429909"/>
            <a:ext cx="8534400" cy="897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100"/>
              <a:buFont typeface="Impact"/>
              <a:buNone/>
            </a:pPr>
            <a:r>
              <a:rPr lang="en-US" u="sng">
                <a:solidFill>
                  <a:srgbClr val="FFC000"/>
                </a:solidFill>
              </a:rPr>
              <a:t>CONNECTIVITY:</a:t>
            </a:r>
            <a:endParaRPr b="1" u="sng">
              <a:solidFill>
                <a:srgbClr val="FFC000"/>
              </a:solidFill>
            </a:endParaRPr>
          </a:p>
        </p:txBody>
      </p:sp>
      <p:sp>
        <p:nvSpPr>
          <p:cNvPr id="184" name="Google Shape;184;p11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1"/>
          <p:cNvSpPr txBox="1"/>
          <p:nvPr/>
        </p:nvSpPr>
        <p:spPr>
          <a:xfrm>
            <a:off x="1302589" y="1327375"/>
            <a:ext cx="1061049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 startAt="2"/>
            </a:pP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TRIAL: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trail is defined as an open walk in which Vertices may repeat but edges are not allowed to 				repeat.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 startAt="2"/>
            </a:pP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CIRCUIT: 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 circuit is defined as a closed walk in which Vertices may repeat but edges are not allowed to 			repeat.(Closed trial)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4.	PATH: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 path is defined as an open walk in which neither vertices are allowed to repeat nor edges are 			allowed to repeat.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5.	</a:t>
            </a: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CYCLE: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cycle is defined as a closed walk in which neither vertices (except possibly the starting and 				ending vertices) are allowed to repeat nor edges are allowed to repeat.(Closed Path)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86" name="Google Shape;18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3531" y="4702136"/>
            <a:ext cx="3637042" cy="2019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2" name="Google Shape;19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950" y="191200"/>
            <a:ext cx="11762125" cy="647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/>
          <p:nvPr>
            <p:ph type="title"/>
          </p:nvPr>
        </p:nvSpPr>
        <p:spPr>
          <a:xfrm>
            <a:off x="993484" y="429909"/>
            <a:ext cx="10859210" cy="897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Impact"/>
              <a:buNone/>
            </a:pPr>
            <a:r>
              <a:rPr lang="en-US" u="sng">
                <a:solidFill>
                  <a:srgbClr val="FFC000"/>
                </a:solidFill>
              </a:rPr>
              <a:t>CONNECTEDNESS IN </a:t>
            </a:r>
            <a:r>
              <a:rPr lang="en-US" u="sng">
                <a:solidFill>
                  <a:srgbClr val="FF0000"/>
                </a:solidFill>
              </a:rPr>
              <a:t>UNDIRECTED</a:t>
            </a:r>
            <a:r>
              <a:rPr lang="en-US" u="sng">
                <a:solidFill>
                  <a:srgbClr val="FFC000"/>
                </a:solidFill>
              </a:rPr>
              <a:t> GRAPHS:</a:t>
            </a:r>
            <a:endParaRPr b="1" u="sng">
              <a:solidFill>
                <a:srgbClr val="FFC000"/>
              </a:solidFill>
            </a:endParaRPr>
          </a:p>
        </p:txBody>
      </p:sp>
      <p:sp>
        <p:nvSpPr>
          <p:cNvPr id="198" name="Google Shape;198;p13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13"/>
          <p:cNvSpPr txBox="1"/>
          <p:nvPr/>
        </p:nvSpPr>
        <p:spPr>
          <a:xfrm>
            <a:off x="1181819" y="1254654"/>
            <a:ext cx="10610490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graph is said to be </a:t>
            </a: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connected if there is a path between every pair of vertex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 From every vertex to any other vertex, there should be some path to traverse. That is called the connectivity of a graph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Example 1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 the following graph, it is possible to travel from one vertex to any other vertex. For example, one can traverse from vertex ‘a’ to vertex ‘e’ using the path ‘a-b-e’.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Example 2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 the following example, traversing from vertex ‘a’ to vertex ‘f’ is not possible because there is no path between them directly or indirectly. Hence it is a disconnected graph.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0" name="Google Shape;20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6096" y="2717415"/>
            <a:ext cx="2969175" cy="167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7572" y="5145835"/>
            <a:ext cx="3279455" cy="1712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 txBox="1"/>
          <p:nvPr>
            <p:ph type="title"/>
          </p:nvPr>
        </p:nvSpPr>
        <p:spPr>
          <a:xfrm>
            <a:off x="933099" y="357188"/>
            <a:ext cx="10859210" cy="897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Impact"/>
              <a:buNone/>
            </a:pPr>
            <a:r>
              <a:rPr lang="en-US" u="sng">
                <a:solidFill>
                  <a:srgbClr val="FFC000"/>
                </a:solidFill>
              </a:rPr>
              <a:t>CONNECTEDNESS IN </a:t>
            </a:r>
            <a:r>
              <a:rPr lang="en-US" u="sng">
                <a:solidFill>
                  <a:srgbClr val="FF0000"/>
                </a:solidFill>
              </a:rPr>
              <a:t>UNDIRECTED</a:t>
            </a:r>
            <a:r>
              <a:rPr lang="en-US" u="sng">
                <a:solidFill>
                  <a:srgbClr val="FFC000"/>
                </a:solidFill>
              </a:rPr>
              <a:t> GRAPHS:</a:t>
            </a:r>
            <a:endParaRPr u="sng">
              <a:solidFill>
                <a:srgbClr val="FFC000"/>
              </a:solidFill>
            </a:endParaRPr>
          </a:p>
        </p:txBody>
      </p:sp>
      <p:sp>
        <p:nvSpPr>
          <p:cNvPr id="207" name="Google Shape;207;p14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14"/>
          <p:cNvSpPr txBox="1"/>
          <p:nvPr/>
        </p:nvSpPr>
        <p:spPr>
          <a:xfrm>
            <a:off x="1181819" y="1254654"/>
            <a:ext cx="10610490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CONNECTED COMPONENTS: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connected component of a graph G is a maximal connected 								  subgraph of G.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What are the connected components of the graph H shown in below figure?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lang="en-US" sz="1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Solution: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The graph H is the union of three disjoint connected subgraphs H1, H2, and H3, shown in Figure. These 	three subgraphs are the connected components of H.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9" name="Google Shape;2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2698" y="3853002"/>
            <a:ext cx="50196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/>
          <p:nvPr>
            <p:ph type="title"/>
          </p:nvPr>
        </p:nvSpPr>
        <p:spPr>
          <a:xfrm>
            <a:off x="933099" y="357188"/>
            <a:ext cx="10859210" cy="897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Impact"/>
              <a:buNone/>
            </a:pPr>
            <a:r>
              <a:rPr lang="en-US" u="sng">
                <a:solidFill>
                  <a:srgbClr val="FFC000"/>
                </a:solidFill>
              </a:rPr>
              <a:t>CONNECTEDNESS IN </a:t>
            </a:r>
            <a:r>
              <a:rPr lang="en-US" u="sng">
                <a:solidFill>
                  <a:srgbClr val="FF0000"/>
                </a:solidFill>
              </a:rPr>
              <a:t>UNDIRECTED</a:t>
            </a:r>
            <a:r>
              <a:rPr lang="en-US" u="sng">
                <a:solidFill>
                  <a:srgbClr val="FFC000"/>
                </a:solidFill>
              </a:rPr>
              <a:t> GRAPHS:</a:t>
            </a:r>
            <a:endParaRPr u="sng">
              <a:solidFill>
                <a:srgbClr val="FFC000"/>
              </a:solidFill>
            </a:endParaRPr>
          </a:p>
        </p:txBody>
      </p:sp>
      <p:sp>
        <p:nvSpPr>
          <p:cNvPr id="215" name="Google Shape;215;p15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15"/>
          <p:cNvSpPr txBox="1"/>
          <p:nvPr/>
        </p:nvSpPr>
        <p:spPr>
          <a:xfrm>
            <a:off x="1181819" y="1020367"/>
            <a:ext cx="10610490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mpact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CUT VERTICES: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Sometimes the removal from a graph of a vertex and all incident edges produces a subgraph with more connected components or disconnects the Graph. Such vertices are called cut vertices(or articulation points). 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mpact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mpact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CUT EDGES: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Analogously, an edge whose removal produces a graph with more connected components than in the original graph is called a cut edge or bridge. A cut edge 'e' must not be the part of any cycle in G.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mpact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mpact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mpact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mpact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mpact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mpact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mpact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Find the cut vertices and cut edges in the graph G shown in above Figure.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Solution:</a:t>
            </a: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cut vertices of G are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and </a:t>
            </a: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 The removal of one of these vertices (and its adjacent edges) disconnects the graph. 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cut edges are {a, b} and {c, e}. Removing either one of these edges disconnects G.</a:t>
            </a:r>
            <a:endParaRPr b="1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17" name="Google Shape;2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5677" y="2752493"/>
            <a:ext cx="4701395" cy="2714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/>
          <p:nvPr>
            <p:ph type="title"/>
          </p:nvPr>
        </p:nvSpPr>
        <p:spPr>
          <a:xfrm>
            <a:off x="933099" y="357188"/>
            <a:ext cx="10859210" cy="897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Impact"/>
              <a:buNone/>
            </a:pPr>
            <a:r>
              <a:rPr lang="en-US" u="sng">
                <a:solidFill>
                  <a:srgbClr val="FFC000"/>
                </a:solidFill>
              </a:rPr>
              <a:t>CONNECTEDNESS IN </a:t>
            </a:r>
            <a:r>
              <a:rPr lang="en-US" u="sng">
                <a:solidFill>
                  <a:srgbClr val="FF0000"/>
                </a:solidFill>
              </a:rPr>
              <a:t>UNDIRECTED</a:t>
            </a:r>
            <a:r>
              <a:rPr lang="en-US" u="sng">
                <a:solidFill>
                  <a:srgbClr val="FFC000"/>
                </a:solidFill>
              </a:rPr>
              <a:t> GRAPHS:</a:t>
            </a:r>
            <a:endParaRPr u="sng">
              <a:solidFill>
                <a:srgbClr val="FFC000"/>
              </a:solidFill>
            </a:endParaRPr>
          </a:p>
        </p:txBody>
      </p:sp>
      <p:sp>
        <p:nvSpPr>
          <p:cNvPr id="223" name="Google Shape;223;p16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16"/>
          <p:cNvSpPr txBox="1"/>
          <p:nvPr/>
        </p:nvSpPr>
        <p:spPr>
          <a:xfrm>
            <a:off x="1181819" y="1020367"/>
            <a:ext cx="10610490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3.	Cut Set of a Graph: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Let ‘G’= (V, E) be a connected graph. A subset E’ of E is called a cut edge set of G if 		deletion of all the edges of E’ from G makes G disconnect. A subset V’ of V is called a cut vertex set of 		G if 	deletion of all the vertex of V’ from G makes G disconnect.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mpact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mpact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mpact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mpact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mpact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mpact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mpact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mpact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mpact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mpact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mpact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mpact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Similarly there are other cut sets that can disconnect the graph-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E3 = {e9} – Smallest cut set of the graph.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E4 = {e3, e4, e5}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E5 = {e1, e7, e2}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25" name="Google Shape;2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7274" y="2033418"/>
            <a:ext cx="5153025" cy="29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0299" y="2033418"/>
            <a:ext cx="5105400" cy="2903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"/>
          <p:cNvSpPr txBox="1"/>
          <p:nvPr>
            <p:ph type="title"/>
          </p:nvPr>
        </p:nvSpPr>
        <p:spPr>
          <a:xfrm>
            <a:off x="933099" y="357188"/>
            <a:ext cx="10859210" cy="897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Impact"/>
              <a:buNone/>
            </a:pPr>
            <a:r>
              <a:rPr lang="en-US" u="sng">
                <a:solidFill>
                  <a:srgbClr val="FFC000"/>
                </a:solidFill>
              </a:rPr>
              <a:t>CONNECTEDNESS IN </a:t>
            </a:r>
            <a:r>
              <a:rPr lang="en-US" u="sng">
                <a:solidFill>
                  <a:srgbClr val="FF0000"/>
                </a:solidFill>
              </a:rPr>
              <a:t>UNDIRECTED</a:t>
            </a:r>
            <a:r>
              <a:rPr lang="en-US" u="sng">
                <a:solidFill>
                  <a:srgbClr val="FFC000"/>
                </a:solidFill>
              </a:rPr>
              <a:t> GRAPHS:</a:t>
            </a:r>
            <a:endParaRPr/>
          </a:p>
        </p:txBody>
      </p:sp>
      <p:sp>
        <p:nvSpPr>
          <p:cNvPr id="232" name="Google Shape;232;p17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17"/>
          <p:cNvSpPr txBox="1"/>
          <p:nvPr/>
        </p:nvSpPr>
        <p:spPr>
          <a:xfrm>
            <a:off x="933099" y="1190444"/>
            <a:ext cx="1085921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Not all graphs have cut vertices. For example, the complete graph K</a:t>
            </a:r>
            <a:r>
              <a:rPr baseline="-25000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where n ≥ 3, has no cut vertices. When you remove a vertex from K</a:t>
            </a:r>
            <a:r>
              <a:rPr baseline="-25000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and all edges incident to it, the resulting subgraph is the complete graph K</a:t>
            </a:r>
            <a:r>
              <a:rPr baseline="-25000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n−1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a connected graph. Connected graphs without cut vertices are called </a:t>
            </a: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non separable graphs.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Edge Connectivity: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Let ‘G’ be a connected graph. The minimum number of edges whose removal makes ‘G’ disconnected is called edge connectivity of G.(minimum cut edge set of a graph)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Notation − λ(G)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Take a look at the following graph. By removing two minimum edges, the connected graph becomes 	disconnected. Hence, its edge connectivity (λ(G)) is 2. Therefore the above graph is a </a:t>
            </a: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2-edge-connected 	graph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4" name="Google Shape;23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6696" y="4087532"/>
            <a:ext cx="2657475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4171" y="3886588"/>
            <a:ext cx="7063237" cy="2561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 txBox="1"/>
          <p:nvPr>
            <p:ph type="title"/>
          </p:nvPr>
        </p:nvSpPr>
        <p:spPr>
          <a:xfrm>
            <a:off x="933099" y="357188"/>
            <a:ext cx="10859210" cy="897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Impact"/>
              <a:buNone/>
            </a:pPr>
            <a:r>
              <a:rPr lang="en-US" u="sng">
                <a:solidFill>
                  <a:srgbClr val="FFC000"/>
                </a:solidFill>
              </a:rPr>
              <a:t>CONNECTEDNESS IN </a:t>
            </a:r>
            <a:r>
              <a:rPr lang="en-US" u="sng">
                <a:solidFill>
                  <a:srgbClr val="FF0000"/>
                </a:solidFill>
              </a:rPr>
              <a:t>UNDIRECTED</a:t>
            </a:r>
            <a:r>
              <a:rPr lang="en-US" u="sng">
                <a:solidFill>
                  <a:srgbClr val="FFC000"/>
                </a:solidFill>
              </a:rPr>
              <a:t> GRAPHS:</a:t>
            </a:r>
            <a:endParaRPr/>
          </a:p>
        </p:txBody>
      </p:sp>
      <p:sp>
        <p:nvSpPr>
          <p:cNvPr id="241" name="Google Shape;241;p18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18"/>
          <p:cNvSpPr txBox="1"/>
          <p:nvPr/>
        </p:nvSpPr>
        <p:spPr>
          <a:xfrm>
            <a:off x="933099" y="1190444"/>
            <a:ext cx="10859210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Vertex Connectivity: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connectivity (or vertex connectivity) of a connected graph G is the minimum number of vertices whose removal makes G disconnects or reduces to a trivial graph.  To remove a vertex we must also remove the edges incident to it. (minimum cut vertex set of a graph)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Notation − K(G)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 INEQUALITY FOR VERTEX CONNECTIVITY AND EDGE CONNECTIVITY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κ(G) ≤ λ(G) ≤ min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v∈V </a:t>
            </a: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deg(v).</a:t>
            </a:r>
            <a:endParaRPr b="1" i="1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43" name="Google Shape;24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9622" y="2554390"/>
            <a:ext cx="3503314" cy="207451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8"/>
          <p:cNvSpPr/>
          <p:nvPr/>
        </p:nvSpPr>
        <p:spPr>
          <a:xfrm>
            <a:off x="5170098" y="2725005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above graph G can be disconnected by removal of the single vertex either 'c' or 'd'. Hence, its vertex connectivity,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K(G)</a:t>
            </a:r>
            <a:r>
              <a:rPr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is 1. Therefore, it is a 1-connected graph.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/>
          <p:nvPr>
            <p:ph type="title"/>
          </p:nvPr>
        </p:nvSpPr>
        <p:spPr>
          <a:xfrm>
            <a:off x="933099" y="357188"/>
            <a:ext cx="10859210" cy="897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100"/>
              <a:buFont typeface="Impact"/>
              <a:buNone/>
            </a:pPr>
            <a:r>
              <a:rPr lang="en-US" u="sng">
                <a:solidFill>
                  <a:srgbClr val="FFC000"/>
                </a:solidFill>
              </a:rPr>
              <a:t>CONNECTEDNESS IN </a:t>
            </a:r>
            <a:r>
              <a:rPr lang="en-US" u="sng">
                <a:solidFill>
                  <a:srgbClr val="00B050"/>
                </a:solidFill>
              </a:rPr>
              <a:t>DIRECTED</a:t>
            </a:r>
            <a:r>
              <a:rPr lang="en-US" u="sng">
                <a:solidFill>
                  <a:srgbClr val="FFC000"/>
                </a:solidFill>
              </a:rPr>
              <a:t> GRAPHS:</a:t>
            </a:r>
            <a:endParaRPr/>
          </a:p>
        </p:txBody>
      </p:sp>
      <p:sp>
        <p:nvSpPr>
          <p:cNvPr id="250" name="Google Shape;250;p19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19"/>
          <p:cNvSpPr txBox="1"/>
          <p:nvPr/>
        </p:nvSpPr>
        <p:spPr>
          <a:xfrm>
            <a:off x="1199794" y="1254654"/>
            <a:ext cx="10704659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There are two notions of connectedness in directed graphs, depending on whether the directions of the edges are considered.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directed graph is </a:t>
            </a: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strongly connected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if there is a path from a to b and from b to a whenever a and b are vertices in the graph.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directed graph is </a:t>
            </a: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weakly connected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if there is a path between every two vertices in the underlying undirected graph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Graph G is strongly connected because there is a path between any two vertices in this directed graph.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graph H is not strongly connected. There is no directed path from a to b in this graph. However, H is weakly connected, because there is a path between any two vertices in the underlying undirected graph of H</a:t>
            </a:r>
            <a:endParaRPr/>
          </a:p>
        </p:txBody>
      </p:sp>
      <p:pic>
        <p:nvPicPr>
          <p:cNvPr id="252" name="Google Shape;25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9013" y="3355944"/>
            <a:ext cx="392430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/>
        </p:nvSpPr>
        <p:spPr>
          <a:xfrm>
            <a:off x="3009032" y="2484408"/>
            <a:ext cx="6462772" cy="13766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lgerian"/>
              <a:buNone/>
            </a:pPr>
            <a:r>
              <a:rPr lang="en-US" sz="6600" cap="none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GRAPH THEORY</a:t>
            </a:r>
            <a:endParaRPr/>
          </a:p>
        </p:txBody>
      </p:sp>
      <p:sp>
        <p:nvSpPr>
          <p:cNvPr id="107" name="Google Shape;107;p2"/>
          <p:cNvSpPr txBox="1"/>
          <p:nvPr>
            <p:ph idx="12" type="sldNum"/>
          </p:nvPr>
        </p:nvSpPr>
        <p:spPr>
          <a:xfrm>
            <a:off x="9067218" y="6375679"/>
            <a:ext cx="2329723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"/>
          <p:cNvSpPr txBox="1"/>
          <p:nvPr>
            <p:ph type="title"/>
          </p:nvPr>
        </p:nvSpPr>
        <p:spPr>
          <a:xfrm>
            <a:off x="933099" y="357188"/>
            <a:ext cx="10859210" cy="897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100"/>
              <a:buFont typeface="Impact"/>
              <a:buNone/>
            </a:pPr>
            <a:r>
              <a:rPr lang="en-US" u="sng">
                <a:solidFill>
                  <a:srgbClr val="FFC000"/>
                </a:solidFill>
              </a:rPr>
              <a:t>CONNECTEDNESS IN </a:t>
            </a:r>
            <a:r>
              <a:rPr lang="en-US" u="sng">
                <a:solidFill>
                  <a:srgbClr val="00B050"/>
                </a:solidFill>
              </a:rPr>
              <a:t>DIRECTED</a:t>
            </a:r>
            <a:r>
              <a:rPr lang="en-US" u="sng">
                <a:solidFill>
                  <a:srgbClr val="FFC000"/>
                </a:solidFill>
              </a:rPr>
              <a:t> GRAPHS:</a:t>
            </a:r>
            <a:endParaRPr/>
          </a:p>
        </p:txBody>
      </p:sp>
      <p:sp>
        <p:nvSpPr>
          <p:cNvPr id="258" name="Google Shape;258;p20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20"/>
          <p:cNvSpPr txBox="1"/>
          <p:nvPr/>
        </p:nvSpPr>
        <p:spPr>
          <a:xfrm>
            <a:off x="1199794" y="1254654"/>
            <a:ext cx="10704659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</a:t>
            </a: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strongly connected component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SCC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 of a directed graph is a maximal strongly connected subgraph. For example, there are 3 SCCs in the following graph.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60" name="Google Shape;26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2288" y="2489756"/>
            <a:ext cx="6243907" cy="3355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993484" y="429909"/>
            <a:ext cx="8534400" cy="897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100"/>
              <a:buFont typeface="Impact"/>
              <a:buNone/>
            </a:pPr>
            <a:r>
              <a:rPr lang="en-US" u="sng">
                <a:solidFill>
                  <a:srgbClr val="FFC000"/>
                </a:solidFill>
              </a:rPr>
              <a:t>REPRESENTING GRAPHS:</a:t>
            </a:r>
            <a:endParaRPr b="1" u="sng">
              <a:solidFill>
                <a:srgbClr val="FFC000"/>
              </a:solidFill>
            </a:endParaRPr>
          </a:p>
        </p:txBody>
      </p:sp>
      <p:sp>
        <p:nvSpPr>
          <p:cNvPr id="113" name="Google Shape;113;p3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734692" y="1228664"/>
            <a:ext cx="1092822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mpact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Adjacency List:</a:t>
            </a:r>
            <a:endParaRPr/>
          </a:p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One way to represent a graph is to use adjacency lists, which specify the vertices that are adjacent to each vertex of the graph</a:t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484" y="2609028"/>
            <a:ext cx="5038006" cy="3678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1717" y="2609028"/>
            <a:ext cx="5231197" cy="34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1450025" y="-4"/>
            <a:ext cx="85344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100"/>
              <a:buFont typeface="Impact"/>
              <a:buNone/>
            </a:pPr>
            <a:r>
              <a:rPr lang="en-US" u="sng">
                <a:solidFill>
                  <a:srgbClr val="FFC000"/>
                </a:solidFill>
              </a:rPr>
              <a:t>REPRESENTING GRAPHS:</a:t>
            </a:r>
            <a:endParaRPr b="1" u="sng">
              <a:solidFill>
                <a:srgbClr val="FFC000"/>
              </a:solidFill>
            </a:endParaRPr>
          </a:p>
        </p:txBody>
      </p:sp>
      <p:sp>
        <p:nvSpPr>
          <p:cNvPr id="122" name="Google Shape;122;p4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616800" y="1248900"/>
            <a:ext cx="10958400" cy="20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2.	Adjacency Matrix:</a:t>
            </a:r>
            <a:endParaRPr/>
          </a:p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Suppose that G = (V , E) is a simple graph where |V| = n. Suppose that the vertices of G are listed arbitrarily as v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v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,..., v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 The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adjacency matrix </a:t>
            </a: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(or AG) of G, with respect to this listing of the vertices, is the n x n zero–one matrix with 1 as its (i, j )th entry when v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and v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j</a:t>
            </a: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are adjacent, and 0 as its (i, j )th entry when they are not adjacent. In other words, if its adjacency matrix is A = [a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ij</a:t>
            </a: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], then </a:t>
            </a:r>
            <a:endParaRPr/>
          </a:p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		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		a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ij</a:t>
            </a: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=		  			</a:t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700" y="3432972"/>
            <a:ext cx="7577034" cy="333119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/>
          <p:nvPr/>
        </p:nvSpPr>
        <p:spPr>
          <a:xfrm>
            <a:off x="4011283" y="2743199"/>
            <a:ext cx="336430" cy="712423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4347713" y="2751824"/>
            <a:ext cx="273888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 if {vi, vj } is an edge of G, 0 otherwise.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993484" y="429909"/>
            <a:ext cx="8534400" cy="897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100"/>
              <a:buFont typeface="Impact"/>
              <a:buNone/>
            </a:pPr>
            <a:r>
              <a:rPr lang="en-US" u="sng">
                <a:solidFill>
                  <a:srgbClr val="FFC000"/>
                </a:solidFill>
              </a:rPr>
              <a:t>REPRESENTING GRAPHS:</a:t>
            </a:r>
            <a:endParaRPr b="1" u="sng">
              <a:solidFill>
                <a:srgbClr val="FFC000"/>
              </a:solidFill>
            </a:endParaRPr>
          </a:p>
        </p:txBody>
      </p:sp>
      <p:sp>
        <p:nvSpPr>
          <p:cNvPr id="132" name="Google Shape;132;p5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3" name="Google Shape;1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496" y="2815152"/>
            <a:ext cx="10673302" cy="366328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>
            <a:off x="1062496" y="1241111"/>
            <a:ext cx="1096417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Adjacency matrices can also be used to represent undirected graphs with loops and with multiple edges. When multiple edges connecting the same pair of vertices vi and vj , or multiple loops at the same vertex, are present, the adjacency matrix is no longer a zero–one matrix, because the (i, j )th entry of this matrix equals the number of edges that are associated to {vi, vj }. All undirected graphs, including multigraphs and pseudo graphs, have symmetric adjacency matrices.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993484" y="429909"/>
            <a:ext cx="8534400" cy="897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100"/>
              <a:buFont typeface="Impact"/>
              <a:buNone/>
            </a:pPr>
            <a:r>
              <a:rPr lang="en-US" u="sng">
                <a:solidFill>
                  <a:srgbClr val="FFC000"/>
                </a:solidFill>
              </a:rPr>
              <a:t>REPRESENTING GRAPHS:</a:t>
            </a:r>
            <a:endParaRPr b="1" u="sng">
              <a:solidFill>
                <a:srgbClr val="FFC000"/>
              </a:solidFill>
            </a:endParaRPr>
          </a:p>
        </p:txBody>
      </p:sp>
      <p:sp>
        <p:nvSpPr>
          <p:cNvPr id="140" name="Google Shape;140;p6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6065" y="1254801"/>
            <a:ext cx="5243422" cy="304185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6"/>
          <p:cNvSpPr txBox="1"/>
          <p:nvPr/>
        </p:nvSpPr>
        <p:spPr>
          <a:xfrm>
            <a:off x="915846" y="4198220"/>
            <a:ext cx="9989389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matrix for a directed graph G = (V , E) has a 1 in its (i, j )th position if there is an edge from vi to vj , where v1, v2,..., vn is an arbitrary listing of the vertices of the directed graph. In other words, if A = [aij ] is the adjacency matrix for the directed graph with respect to this listing of the vertices, then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adjacency matrix for a directed graph does not have to be symmetric, because there may not be an edge from vj to vi when there is an edge from vi to vj .</a:t>
            </a:r>
            <a:endParaRPr/>
          </a:p>
        </p:txBody>
      </p:sp>
      <p:pic>
        <p:nvPicPr>
          <p:cNvPr id="143" name="Google Shape;14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0029" y="5121550"/>
            <a:ext cx="4582423" cy="1003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993484" y="429909"/>
            <a:ext cx="8534400" cy="897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100"/>
              <a:buFont typeface="Impact"/>
              <a:buNone/>
            </a:pPr>
            <a:r>
              <a:rPr lang="en-US" u="sng">
                <a:solidFill>
                  <a:srgbClr val="FFC000"/>
                </a:solidFill>
              </a:rPr>
              <a:t>REPRESENTING GRAPHS:</a:t>
            </a:r>
            <a:endParaRPr b="1" u="sng">
              <a:solidFill>
                <a:srgbClr val="FFC000"/>
              </a:solidFill>
            </a:endParaRPr>
          </a:p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7"/>
          <p:cNvSpPr txBox="1"/>
          <p:nvPr/>
        </p:nvSpPr>
        <p:spPr>
          <a:xfrm>
            <a:off x="1278155" y="1268625"/>
            <a:ext cx="9989389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Draw the graph represented by the given adjacency matrix.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Since the matrix is not symmetric, we need directed edges.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1" name="Google Shape;1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6808" y="1686074"/>
            <a:ext cx="152400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>
            <p:ph type="title"/>
          </p:nvPr>
        </p:nvSpPr>
        <p:spPr>
          <a:xfrm>
            <a:off x="993484" y="429909"/>
            <a:ext cx="8534400" cy="897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100"/>
              <a:buFont typeface="Impact"/>
              <a:buNone/>
            </a:pPr>
            <a:r>
              <a:rPr lang="en-US" u="sng">
                <a:solidFill>
                  <a:srgbClr val="FFC000"/>
                </a:solidFill>
              </a:rPr>
              <a:t>REPRESENTING GRAPHS:</a:t>
            </a:r>
            <a:endParaRPr b="1" u="sng">
              <a:solidFill>
                <a:srgbClr val="FFC000"/>
              </a:solidFill>
            </a:endParaRPr>
          </a:p>
        </p:txBody>
      </p:sp>
      <p:sp>
        <p:nvSpPr>
          <p:cNvPr id="157" name="Google Shape;157;p8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8"/>
          <p:cNvSpPr txBox="1"/>
          <p:nvPr/>
        </p:nvSpPr>
        <p:spPr>
          <a:xfrm>
            <a:off x="993484" y="1283766"/>
            <a:ext cx="1092822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3.	Incidence Matrices:</a:t>
            </a:r>
            <a:endParaRPr/>
          </a:p>
        </p:txBody>
      </p:sp>
      <p:pic>
        <p:nvPicPr>
          <p:cNvPr id="159" name="Google Shape;1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6568" y="1683876"/>
            <a:ext cx="937260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8568" y="3797300"/>
            <a:ext cx="841057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/>
          <p:nvPr>
            <p:ph type="title"/>
          </p:nvPr>
        </p:nvSpPr>
        <p:spPr>
          <a:xfrm>
            <a:off x="993484" y="429909"/>
            <a:ext cx="8534400" cy="897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100"/>
              <a:buFont typeface="Impact"/>
              <a:buNone/>
            </a:pPr>
            <a:r>
              <a:rPr lang="en-US" u="sng">
                <a:solidFill>
                  <a:srgbClr val="FFC000"/>
                </a:solidFill>
              </a:rPr>
              <a:t>REPRESENTING GRAPHS:</a:t>
            </a:r>
            <a:endParaRPr b="1" u="sng">
              <a:solidFill>
                <a:srgbClr val="FFC000"/>
              </a:solidFill>
            </a:endParaRPr>
          </a:p>
        </p:txBody>
      </p:sp>
      <p:sp>
        <p:nvSpPr>
          <p:cNvPr id="166" name="Google Shape;166;p9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9"/>
          <p:cNvSpPr txBox="1"/>
          <p:nvPr/>
        </p:nvSpPr>
        <p:spPr>
          <a:xfrm>
            <a:off x="734692" y="1228664"/>
            <a:ext cx="1092822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3.	Incidence Matrices:</a:t>
            </a:r>
            <a:endParaRPr/>
          </a:p>
        </p:txBody>
      </p:sp>
      <p:pic>
        <p:nvPicPr>
          <p:cNvPr id="168" name="Google Shape;16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6928" y="2457433"/>
            <a:ext cx="4103756" cy="2611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0684" y="2204730"/>
            <a:ext cx="6501351" cy="3116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adge">
  <a:themeElements>
    <a:clrScheme name="Badge">
      <a:dk1>
        <a:srgbClr val="000000"/>
      </a:dk1>
      <a:lt1>
        <a:srgbClr val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2020-09-07T16:36:41Z</dcterms:created>
  <dc:creator>Ankit Kharel</dc:creator>
</cp:coreProperties>
</file>