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HyKsnAM+Wn2sahT0lr2GGJqx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6B1340-7D6A-4E41-819A-04CDB311DACE}">
  <a:tblStyle styleId="{E16B1340-7D6A-4E41-819A-04CDB311DAC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9adba514d22bb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9adba514d22bb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3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3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3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3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3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3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3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3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3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3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3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3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3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3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3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3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3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3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3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3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3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2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3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parajita"/>
                <a:ea typeface="Aparajita"/>
                <a:cs typeface="Aparajita"/>
                <a:sym typeface="Aparajita"/>
              </a:rPr>
              <a:t>Prepared by:  Er. Ankit Kharel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parajita"/>
                <a:ea typeface="Aparajita"/>
                <a:cs typeface="Aparajita"/>
                <a:sym typeface="Aparajita"/>
              </a:rPr>
              <a:t>Nepal college of information technology</a:t>
            </a:r>
            <a:endParaRPr b="0" i="0" sz="2000" u="none" cap="none" strike="noStrike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lgerian"/>
                <a:ea typeface="Algerian"/>
                <a:cs typeface="Algerian"/>
                <a:sym typeface="Algerian"/>
              </a:rPr>
              <a:t>MATHEMATICAL FOUNDATION FOR COMPUTER SCIENCE</a:t>
            </a:r>
            <a:endParaRPr sz="3200">
              <a:solidFill>
                <a:srgbClr val="FFFF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4.Exclusive or (xor):</a:t>
            </a:r>
            <a:endParaRPr b="1" u="sng"/>
          </a:p>
        </p:txBody>
      </p:sp>
      <p:sp>
        <p:nvSpPr>
          <p:cNvPr id="214" name="Google Shape;214;p9"/>
          <p:cNvSpPr txBox="1"/>
          <p:nvPr/>
        </p:nvSpPr>
        <p:spPr>
          <a:xfrm>
            <a:off x="751945" y="1299633"/>
            <a:ext cx="1056798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‘p’ and ‘q’ are two proposition , then the Exclusive or of ‘p’ and  ‘q’ is  denoted by ‘p ⊕ q’ which means “Either p or q but not both”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⊕ q is TRUE when either ‘p’ or ‘q’ is TRUE and FALSE when both are TRUE or both are FALSE.  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1175279" y="3238626"/>
            <a:ext cx="67410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1)        p: “Today is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q: “It is raining Today”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 ⊕ q: “Either today is Friday or it is raining today”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9286345" y="4115049"/>
            <a:ext cx="1642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7" name="Google Shape;217;p9"/>
          <p:cNvGraphicFramePr/>
          <p:nvPr/>
        </p:nvGraphicFramePr>
        <p:xfrm>
          <a:off x="7992532" y="4492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332100"/>
                <a:gridCol w="1332100"/>
                <a:gridCol w="1332100"/>
              </a:tblGrid>
              <a:tr h="49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 ⊕ 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5.implication (if🡪then):</a:t>
            </a:r>
            <a:endParaRPr b="1" u="sng"/>
          </a:p>
        </p:txBody>
      </p:sp>
      <p:sp>
        <p:nvSpPr>
          <p:cNvPr id="223" name="Google Shape;223;p10"/>
          <p:cNvSpPr txBox="1"/>
          <p:nvPr/>
        </p:nvSpPr>
        <p:spPr>
          <a:xfrm>
            <a:off x="751945" y="1299633"/>
            <a:ext cx="1056798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‘p’ and ‘q’ are two proposition then the statement “if p then q” is  called an implication and denoted by p🡪q.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p🡪q is also called a conditional statement.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‘p’ is called </a:t>
            </a:r>
            <a:r>
              <a:rPr b="1" i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hypothesis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1" i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1" i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‘q’ is called the </a:t>
            </a:r>
            <a:r>
              <a:rPr b="1" i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1" i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consequence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751945" y="4086753"/>
            <a:ext cx="679873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other terminologies used to express p🡪q are: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p , then q.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is sufficient for q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when 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necessary condition for p is q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only if q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unless ¬p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follows from p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5.implication (if🡪then):</a:t>
            </a:r>
            <a:endParaRPr b="1" u="sng"/>
          </a:p>
        </p:txBody>
      </p:sp>
      <p:sp>
        <p:nvSpPr>
          <p:cNvPr id="230" name="Google Shape;230;p11"/>
          <p:cNvSpPr txBox="1"/>
          <p:nvPr/>
        </p:nvSpPr>
        <p:spPr>
          <a:xfrm>
            <a:off x="1073678" y="1384300"/>
            <a:ext cx="105679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p: “Today is holiday”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q: “The college is closed”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p🡪q: ”If today is holiday, then the college is closed”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1" name="Google Shape;231;p11"/>
          <p:cNvGraphicFramePr/>
          <p:nvPr/>
        </p:nvGraphicFramePr>
        <p:xfrm>
          <a:off x="2472267" y="3791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2246500"/>
                <a:gridCol w="2246500"/>
                <a:gridCol w="2246500"/>
              </a:tblGrid>
              <a:tr h="5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p🡪q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5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2" name="Google Shape;232;p11"/>
          <p:cNvSpPr txBox="1"/>
          <p:nvPr/>
        </p:nvSpPr>
        <p:spPr>
          <a:xfrm>
            <a:off x="5058037" y="3395133"/>
            <a:ext cx="2599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inverse:</a:t>
            </a:r>
            <a:endParaRPr b="1" u="sng"/>
          </a:p>
        </p:txBody>
      </p:sp>
      <p:sp>
        <p:nvSpPr>
          <p:cNvPr id="238" name="Google Shape;238;p12"/>
          <p:cNvSpPr txBox="1"/>
          <p:nvPr/>
        </p:nvSpPr>
        <p:spPr>
          <a:xfrm>
            <a:off x="6876" y="2847486"/>
            <a:ext cx="11854922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p: “Today is holiday”             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¬p: “Today is not holiday”</a:t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q: “The college is closed”     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¬q:</a:t>
            </a: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“The college is not closed”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p🡪q: “If today is holiday, then the college is closed”</a:t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¬p🡪¬q:  “If today is not holiday, then the college is not closed”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3445935" y="1598647"/>
            <a:ext cx="2336798" cy="3232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1268412" y="1413932"/>
            <a:ext cx="341206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p🡪q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“if p, then q”</a:t>
            </a:r>
            <a:endParaRPr i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5934337" y="1413932"/>
            <a:ext cx="481832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¬p🡪¬q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“if not p, then not q”</a:t>
            </a:r>
            <a:endParaRPr i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converse:</a:t>
            </a:r>
            <a:endParaRPr b="1" u="sng"/>
          </a:p>
        </p:txBody>
      </p:sp>
      <p:sp>
        <p:nvSpPr>
          <p:cNvPr id="247" name="Google Shape;247;p13"/>
          <p:cNvSpPr txBox="1"/>
          <p:nvPr/>
        </p:nvSpPr>
        <p:spPr>
          <a:xfrm>
            <a:off x="-110066" y="2737420"/>
            <a:ext cx="115062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p: “Today is holiday”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q: “The college is closed”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p🡪q: “If today is holiday, then the college is closed”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q🡪p:  “if the college is closed, then today is holiday”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3767668" y="1660032"/>
            <a:ext cx="2328332" cy="3232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1204912" y="1413932"/>
            <a:ext cx="341206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p🡪q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“if p, then q”</a:t>
            </a:r>
            <a:endParaRPr i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6391537" y="1413932"/>
            <a:ext cx="481832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q🡪p</a:t>
            </a:r>
            <a:endParaRPr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“if  q, then p”</a:t>
            </a:r>
            <a:endParaRPr i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Contra-positive:</a:t>
            </a:r>
            <a:endParaRPr b="1" u="sng"/>
          </a:p>
        </p:txBody>
      </p:sp>
      <p:sp>
        <p:nvSpPr>
          <p:cNvPr id="256" name="Google Shape;256;p14"/>
          <p:cNvSpPr txBox="1"/>
          <p:nvPr/>
        </p:nvSpPr>
        <p:spPr>
          <a:xfrm>
            <a:off x="372533" y="3310225"/>
            <a:ext cx="1156546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p: “Today is holiday”             ¬p: “Today is not holiday”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q: “The college is closed”     ¬q: “The college is not closed”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p🡪q: “If today is holiday, then the college is closed”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¬q🡪¬p: “If the college is not closed, today is not holiday”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3530599" y="1660032"/>
            <a:ext cx="2218265" cy="3232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1227667" y="1413932"/>
            <a:ext cx="341206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p🡪q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“if p, then q”</a:t>
            </a:r>
            <a:endParaRPr i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5934337" y="1413932"/>
            <a:ext cx="481832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¬ q🡪 ¬ 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“if  not q, then not p”</a:t>
            </a:r>
            <a:endParaRPr i="1"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6.Biconditional(if and only if):</a:t>
            </a:r>
            <a:endParaRPr b="1" u="sng"/>
          </a:p>
        </p:txBody>
      </p:sp>
      <p:sp>
        <p:nvSpPr>
          <p:cNvPr id="265" name="Google Shape;265;p15"/>
          <p:cNvSpPr txBox="1"/>
          <p:nvPr/>
        </p:nvSpPr>
        <p:spPr>
          <a:xfrm>
            <a:off x="751945" y="1303866"/>
            <a:ext cx="1056798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‘p’ and ‘q’ are two proposition , then the biconditional statement p🡨🡪q is the proposition “p if and only if q”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(p🡪q)^(q🡪p)==p🡨🡪q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are also called bi-implications.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other Terminologies: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“p is necessary and sufficient for q”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“if p then q and conversely” 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243945" y="4720186"/>
            <a:ext cx="8102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p: “I am breathing”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q: “I am alive”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p🡨🡪q : “I am breathing if and only if I am alive”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9371012" y="4208182"/>
            <a:ext cx="1642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68" name="Google Shape;268;p15"/>
          <p:cNvGraphicFramePr/>
          <p:nvPr/>
        </p:nvGraphicFramePr>
        <p:xfrm>
          <a:off x="8703734" y="4582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088850"/>
                <a:gridCol w="1088850"/>
                <a:gridCol w="1088850"/>
              </a:tblGrid>
              <a:tr h="49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p🡨🡪q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2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Operator precedence:</a:t>
            </a:r>
            <a:endParaRPr b="1" u="sng"/>
          </a:p>
        </p:txBody>
      </p:sp>
      <p:graphicFrame>
        <p:nvGraphicFramePr>
          <p:cNvPr id="274" name="Google Shape;274;p16"/>
          <p:cNvGraphicFramePr/>
          <p:nvPr/>
        </p:nvGraphicFramePr>
        <p:xfrm>
          <a:off x="2878666" y="132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2794000"/>
                <a:gridCol w="2794000"/>
              </a:tblGrid>
              <a:tr h="65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Precedence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(higher the number higher the precedence)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¬ 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^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v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3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🡪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🡨🡪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5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5" name="Google Shape;275;p16"/>
          <p:cNvSpPr txBox="1"/>
          <p:nvPr/>
        </p:nvSpPr>
        <p:spPr>
          <a:xfrm>
            <a:off x="516466" y="3903133"/>
            <a:ext cx="1128606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1)¬ </a:t>
            </a: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∧ </a:t>
            </a: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{Given p =True and q=False}     2) p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∧ </a:t>
            </a: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∨ </a:t>
            </a: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{Given p=True, q =False, r=True}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=F^F										=F v 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=F										        =T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3)p🡪q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^ ¬p{Given p=True, q=False}         4)(p^q)🡪((¬p)V q) {Given p=True, q=False}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=T🡪F^F									=(T^F)🡪(FvF)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=T🡪F									=F🡪F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=F										=T</a:t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lang="en-US" u="sng"/>
              <a:t>Truth table of compound preposition:</a:t>
            </a:r>
            <a:endParaRPr b="1" u="sng"/>
          </a:p>
        </p:txBody>
      </p:sp>
      <p:sp>
        <p:nvSpPr>
          <p:cNvPr id="281" name="Google Shape;281;p17"/>
          <p:cNvSpPr txBox="1"/>
          <p:nvPr/>
        </p:nvSpPr>
        <p:spPr>
          <a:xfrm>
            <a:off x="751945" y="1794933"/>
            <a:ext cx="86444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Construct the truth table of compound proposition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(P∨¬Q)🡪(P∧Q)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2" name="Google Shape;282;p17"/>
          <p:cNvGraphicFramePr/>
          <p:nvPr/>
        </p:nvGraphicFramePr>
        <p:xfrm>
          <a:off x="1049865" y="29633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505650"/>
                <a:gridCol w="1505650"/>
                <a:gridCol w="1505650"/>
                <a:gridCol w="1505650"/>
                <a:gridCol w="1505650"/>
                <a:gridCol w="198825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¬Q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PV¬Q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P^Q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(P∨¬Q)🡪(P∧Q)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9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63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7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lang="en-US" u="sng"/>
              <a:t>Truth table of compound preposition:</a:t>
            </a:r>
            <a:endParaRPr b="1" u="sng"/>
          </a:p>
        </p:txBody>
      </p:sp>
      <p:sp>
        <p:nvSpPr>
          <p:cNvPr id="288" name="Google Shape;288;p18"/>
          <p:cNvSpPr txBox="1"/>
          <p:nvPr/>
        </p:nvSpPr>
        <p:spPr>
          <a:xfrm>
            <a:off x="751945" y="1820333"/>
            <a:ext cx="86444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Construct the truth table of compound proposition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(P∨¬Q)🡪(P∧Q)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9" name="Google Shape;289;p18"/>
          <p:cNvGraphicFramePr/>
          <p:nvPr/>
        </p:nvGraphicFramePr>
        <p:xfrm>
          <a:off x="956732" y="3361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505650"/>
                <a:gridCol w="1505650"/>
                <a:gridCol w="1505650"/>
                <a:gridCol w="1505650"/>
                <a:gridCol w="1505650"/>
                <a:gridCol w="198825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¬Q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A=(PV¬Q)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B=(P^Q)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A🡪B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97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63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7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/>
        </p:nvSpPr>
        <p:spPr>
          <a:xfrm>
            <a:off x="-275252" y="718458"/>
            <a:ext cx="10723120" cy="937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gerian"/>
              <a:buNone/>
            </a:pPr>
            <a:r>
              <a:rPr lang="en-US" sz="4800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LOGIC, INDUCTION AND REASONING</a:t>
            </a:r>
            <a:endParaRPr sz="4800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493313" y="1644087"/>
            <a:ext cx="113092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Proposition and Truth function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Propositional Logic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Expressing statements in Logic Propositional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Rules of Inference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predicate Logic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Validity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Informal Deduction in Predicate Logic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Proofs( Informal Proofs &amp; Formal Proofs)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Elementary Induction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Complete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Methods of Tableaux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Consistency and Completeness of the System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lang="en-US" u="sng"/>
              <a:t>Truth table of compound preposition:</a:t>
            </a:r>
            <a:endParaRPr b="1" u="sng"/>
          </a:p>
        </p:txBody>
      </p:sp>
      <p:sp>
        <p:nvSpPr>
          <p:cNvPr id="295" name="Google Shape;295;p19"/>
          <p:cNvSpPr txBox="1"/>
          <p:nvPr/>
        </p:nvSpPr>
        <p:spPr>
          <a:xfrm>
            <a:off x="751945" y="1591733"/>
            <a:ext cx="86444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Construct the truth table of compound proposition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(P🡪Q)^(Q🡪R)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6" name="Google Shape;296;p19"/>
          <p:cNvGraphicFramePr/>
          <p:nvPr/>
        </p:nvGraphicFramePr>
        <p:xfrm>
          <a:off x="2277536" y="252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010950"/>
                <a:gridCol w="1010950"/>
                <a:gridCol w="1010950"/>
                <a:gridCol w="1010950"/>
                <a:gridCol w="1010950"/>
                <a:gridCol w="1786275"/>
              </a:tblGrid>
              <a:tr h="35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(P🡪Q)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(Q🡪R)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(P🡪Q)^(Q🡪R)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42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44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475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lang="en-US" u="sng"/>
              <a:t>TRANSLATING ENGLISH SENTENCES:</a:t>
            </a:r>
            <a:endParaRPr b="1" u="sng"/>
          </a:p>
        </p:txBody>
      </p:sp>
      <p:sp>
        <p:nvSpPr>
          <p:cNvPr id="302" name="Google Shape;302;p20"/>
          <p:cNvSpPr txBox="1"/>
          <p:nvPr/>
        </p:nvSpPr>
        <p:spPr>
          <a:xfrm>
            <a:off x="829733" y="1236133"/>
            <a:ext cx="11277600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1.”You can access the internet from NCIT only if you are a masters student or you are a new student”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Let 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p: You access the internet from NCIT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q: You are a masters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r: You are a new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p🡪(q ^ 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2.”The automated reply can not be sent when file system is full”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Let,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p:The automated reply can be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q:File system is full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	  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q🡪</a:t>
            </a: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¬p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751945" y="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Assignment 1 :</a:t>
            </a:r>
            <a:endParaRPr b="1" u="sng"/>
          </a:p>
        </p:txBody>
      </p:sp>
      <p:sp>
        <p:nvSpPr>
          <p:cNvPr id="308" name="Google Shape;308;p21"/>
          <p:cNvSpPr txBox="1"/>
          <p:nvPr/>
        </p:nvSpPr>
        <p:spPr>
          <a:xfrm>
            <a:off x="751945" y="804333"/>
            <a:ext cx="112776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logical connectives explain each with example and truth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</a:t>
            </a: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 truth table for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¬(p∧q)∨(r∧¬p) 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(p∨¬r)∧¬((q∨r)∨¬(r∨p)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((p🡨🡪q) ⊕ (¬p🡪q)) v (q🡪 ¬r)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p, q ,r be: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p=“You have flu”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q=“You miss the final exam”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r=“You pass the course”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Express each  proposition as an English sentence and construct truth table: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• p🡪q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• q🡪¬r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•(p🡪¬r)v(q🡪¬r)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Translate into mathematical expression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You can’t have voting right if you are mentally unfit and you are not over 18 years.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• Leaders will make correct decision only if you choose a good leader or you raise your         	voice against incorrect decision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Proposition:</a:t>
            </a:r>
            <a:endParaRPr b="1" u="sng"/>
          </a:p>
        </p:txBody>
      </p:sp>
      <p:sp>
        <p:nvSpPr>
          <p:cNvPr id="160" name="Google Shape;160;p3"/>
          <p:cNvSpPr txBox="1"/>
          <p:nvPr/>
        </p:nvSpPr>
        <p:spPr>
          <a:xfrm>
            <a:off x="751945" y="1075267"/>
            <a:ext cx="8221133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Declarative statement that is either TRUE or FALSE.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Symbol  ‘T’ for TRUE and ‘F’ for FALSE.</a:t>
            </a:r>
            <a:endParaRPr/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alphabets like ‘p’, ’q’ , ’r’ are used to represent prepositions.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p: Paris is in France.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q: We live on Earth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048278" y="2063930"/>
            <a:ext cx="794173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Paris is in France(T).</a:t>
            </a:r>
            <a:endParaRPr/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Delhi is in Nepal(F).</a:t>
            </a:r>
            <a:endParaRPr/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2&lt;4(T).</a:t>
            </a:r>
            <a:endParaRPr/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4=7(F).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of statement that are not propositions: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your name? (This is a Question)</a:t>
            </a:r>
            <a:endParaRPr/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your Homework (This is a command)</a:t>
            </a:r>
            <a:endParaRPr/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romanLcParenR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“x” is even number (It depends on the value of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Proposition Logic:</a:t>
            </a:r>
            <a:endParaRPr b="1" u="sng"/>
          </a:p>
        </p:txBody>
      </p:sp>
      <p:sp>
        <p:nvSpPr>
          <p:cNvPr id="167" name="Google Shape;167;p4"/>
          <p:cNvSpPr txBox="1"/>
          <p:nvPr/>
        </p:nvSpPr>
        <p:spPr>
          <a:xfrm>
            <a:off x="751945" y="1075267"/>
            <a:ext cx="82211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Deals with proposition also known as Propositional Calculus.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developed by Aristotle.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751945" y="2367282"/>
            <a:ext cx="794173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I) Atomic Proposition: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cannot be further broken down.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“Today is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II) Compound Proposition: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can further be broken down.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operators are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“Ram is intelligent and diligent.”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p: “Ram is intelligent”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q: “Ram is diligent”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lang="en-US" u="sng"/>
              <a:t>1.Logical operators/connectives:</a:t>
            </a:r>
            <a:endParaRPr b="1" u="sng"/>
          </a:p>
        </p:txBody>
      </p:sp>
      <p:sp>
        <p:nvSpPr>
          <p:cNvPr id="174" name="Google Shape;174;p5"/>
          <p:cNvSpPr txBox="1"/>
          <p:nvPr/>
        </p:nvSpPr>
        <p:spPr>
          <a:xfrm>
            <a:off x="751945" y="1075267"/>
            <a:ext cx="8221133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to construct compound propositions.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common logical connectives are: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NEGATION(NOT) ¬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CONJUCTION(AND) ^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DISJUNCTION(OR) ∨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EXCLUSIVE OR(XOR) ⊕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IMPLICATION(IF-THEN) 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(Inverse, Converse and Contrapositive)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BICONDITIONAL(IF AND ONLY IF) 🡨🡪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1.Negation(not):</a:t>
            </a:r>
            <a:endParaRPr b="1" u="sng"/>
          </a:p>
        </p:txBody>
      </p:sp>
      <p:sp>
        <p:nvSpPr>
          <p:cNvPr id="180" name="Google Shape;180;p6"/>
          <p:cNvSpPr txBox="1"/>
          <p:nvPr/>
        </p:nvSpPr>
        <p:spPr>
          <a:xfrm>
            <a:off x="751945" y="1075267"/>
            <a:ext cx="105679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‘p’ is the proposition , then the negation of ‘p’ is denoted by ‘¬p’.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‘¬p’ means “it is not case that p”  or simply “not p”.  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751945" y="2560261"/>
            <a:ext cx="7797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1) p: “Today is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¬p: “It is not the case that today is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¬p: “Today is not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p: “London is in Denmark”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¬p: “It is not the case that London is in Denmark”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¬p: “London is not in Denmark”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82" name="Google Shape;182;p6"/>
          <p:cNvGraphicFramePr/>
          <p:nvPr/>
        </p:nvGraphicFramePr>
        <p:xfrm>
          <a:off x="8669867" y="4612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557875"/>
                <a:gridCol w="1557875"/>
              </a:tblGrid>
              <a:tr h="47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p</a:t>
                      </a:r>
                      <a:endParaRPr sz="4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u="none" cap="none" strike="noStrike"/>
                        <a:t>¬p</a:t>
                      </a:r>
                      <a:endParaRPr sz="4000" u="none" cap="none" strike="noStrike"/>
                    </a:p>
                  </a:txBody>
                  <a:tcPr marT="45725" marB="45725" marR="91450" marL="91450" anchor="ctr"/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 u="none" cap="none" strike="noStrike"/>
                        <a:t>F</a:t>
                      </a:r>
                      <a:endParaRPr b="1" sz="4000" u="none" cap="none" strike="noStrike"/>
                    </a:p>
                  </a:txBody>
                  <a:tcPr marT="45725" marB="45725" marR="91450" marL="91450" anchor="ctr"/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 u="none" cap="none" strike="noStrike"/>
                        <a:t>F</a:t>
                      </a:r>
                      <a:endParaRPr b="1" sz="4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 u="none" cap="none" strike="noStrike"/>
                        <a:t>T</a:t>
                      </a:r>
                      <a:endParaRPr b="1" sz="4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3" name="Google Shape;183;p6"/>
          <p:cNvSpPr txBox="1"/>
          <p:nvPr/>
        </p:nvSpPr>
        <p:spPr>
          <a:xfrm>
            <a:off x="8514290" y="4114533"/>
            <a:ext cx="24045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9adba514d22bb1_0"/>
          <p:cNvSpPr txBox="1"/>
          <p:nvPr>
            <p:ph type="title"/>
          </p:nvPr>
        </p:nvSpPr>
        <p:spPr>
          <a:xfrm>
            <a:off x="1154953" y="1447800"/>
            <a:ext cx="3401100" cy="144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c9adba514d22bb1_0"/>
          <p:cNvSpPr txBox="1"/>
          <p:nvPr>
            <p:ph idx="1" type="body"/>
          </p:nvPr>
        </p:nvSpPr>
        <p:spPr>
          <a:xfrm>
            <a:off x="4784616" y="1447800"/>
            <a:ext cx="5196000" cy="457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c9adba514d22bb1_0"/>
          <p:cNvSpPr txBox="1"/>
          <p:nvPr>
            <p:ph idx="2" type="body"/>
          </p:nvPr>
        </p:nvSpPr>
        <p:spPr>
          <a:xfrm>
            <a:off x="1154953" y="3129280"/>
            <a:ext cx="3401100" cy="289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2.conjunction(and):</a:t>
            </a:r>
            <a:endParaRPr b="1" u="sng"/>
          </a:p>
        </p:txBody>
      </p:sp>
      <p:sp>
        <p:nvSpPr>
          <p:cNvPr id="196" name="Google Shape;196;p7"/>
          <p:cNvSpPr txBox="1"/>
          <p:nvPr/>
        </p:nvSpPr>
        <p:spPr>
          <a:xfrm>
            <a:off x="751945" y="1299633"/>
            <a:ext cx="105679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‘p’ and ‘q’ are two proposition , then the conjunction of ‘p’ and  ‘q’ is  denoted by ‘p^q’.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p^q is TRUE only when both ‘p’ and ‘q’ are TRUE, otherwise FALSE.  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100668" y="2746526"/>
            <a:ext cx="72305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1)      p: “Today is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q: “It is raining Today”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p^q: “Today is Friday and it is raining Today”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5308600" y="4238898"/>
            <a:ext cx="1642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99" name="Google Shape;199;p7"/>
          <p:cNvGraphicFramePr/>
          <p:nvPr/>
        </p:nvGraphicFramePr>
        <p:xfrm>
          <a:off x="4097867" y="4647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332100"/>
                <a:gridCol w="1332100"/>
                <a:gridCol w="1332100"/>
              </a:tblGrid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q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p^q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751945" y="406400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 u="sng"/>
              <a:t>3.disjunction(or):</a:t>
            </a:r>
            <a:endParaRPr b="1" u="sng"/>
          </a:p>
        </p:txBody>
      </p:sp>
      <p:sp>
        <p:nvSpPr>
          <p:cNvPr id="205" name="Google Shape;205;p8"/>
          <p:cNvSpPr txBox="1"/>
          <p:nvPr/>
        </p:nvSpPr>
        <p:spPr>
          <a:xfrm>
            <a:off x="751945" y="1299633"/>
            <a:ext cx="105679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‘p’ and ‘q’ are two proposition , then the disjunction of ‘p’ and  ‘q’ is  denoted by ‘pVq’.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pVq is FALSE  when both ‘p’ and ‘q’ are FALSE, otherwise TRUE.  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1100668" y="2746526"/>
            <a:ext cx="72305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1)      p: “Today is Friday”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q: “It is raining Today”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pVq: “Today is Friday or it is raining Today”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5308600" y="4238898"/>
            <a:ext cx="1642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Truth Table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8" name="Google Shape;208;p8"/>
          <p:cNvGraphicFramePr/>
          <p:nvPr/>
        </p:nvGraphicFramePr>
        <p:xfrm>
          <a:off x="4097867" y="4647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{E16B1340-7D6A-4E41-819A-04CDB311DACE}</a:tableStyleId>
              </a:tblPr>
              <a:tblGrid>
                <a:gridCol w="1332100"/>
                <a:gridCol w="1332100"/>
                <a:gridCol w="1332100"/>
              </a:tblGrid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pVq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42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2020-09-07T16:36:41Z</dcterms:created>
  <dc:creator>Ankit Kharel</dc:creator>
</cp:coreProperties>
</file>