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Analysis Principles </a:t>
            </a:r>
            <a:endParaRPr b="1"/>
          </a:p>
        </p:txBody>
      </p:sp>
      <p:sp>
        <p:nvSpPr>
          <p:cNvPr id="89" name="Google Shape;8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574675" rtl="0" algn="l">
              <a:lnSpc>
                <a:spcPct val="90000"/>
              </a:lnSpc>
              <a:spcBef>
                <a:spcPts val="0"/>
              </a:spcBef>
              <a:spcAft>
                <a:spcPts val="0"/>
              </a:spcAft>
              <a:buClr>
                <a:schemeClr val="dk1"/>
              </a:buClr>
              <a:buSzPts val="2800"/>
              <a:buNone/>
            </a:pPr>
            <a:r>
              <a:rPr lang="en-US"/>
              <a:t>1.The </a:t>
            </a:r>
            <a:r>
              <a:rPr lang="en-US">
                <a:solidFill>
                  <a:srgbClr val="FF0000"/>
                </a:solidFill>
              </a:rPr>
              <a:t>information domain </a:t>
            </a:r>
            <a:r>
              <a:rPr lang="en-US"/>
              <a:t>of a problem must be represented and understood.</a:t>
            </a:r>
            <a:endParaRPr/>
          </a:p>
          <a:p>
            <a:pPr indent="-228600" lvl="0" marL="574675" rtl="0" algn="l">
              <a:lnSpc>
                <a:spcPct val="90000"/>
              </a:lnSpc>
              <a:spcBef>
                <a:spcPts val="1000"/>
              </a:spcBef>
              <a:spcAft>
                <a:spcPts val="0"/>
              </a:spcAft>
              <a:buClr>
                <a:schemeClr val="dk1"/>
              </a:buClr>
              <a:buSzPts val="2800"/>
              <a:buNone/>
            </a:pPr>
            <a:r>
              <a:rPr lang="en-US"/>
              <a:t>2.The </a:t>
            </a:r>
            <a:r>
              <a:rPr b="1" lang="en-US">
                <a:solidFill>
                  <a:srgbClr val="FF0000"/>
                </a:solidFill>
              </a:rPr>
              <a:t>function</a:t>
            </a:r>
            <a:r>
              <a:rPr lang="en-US"/>
              <a:t> that the software is to be perform must be defined.</a:t>
            </a:r>
            <a:endParaRPr/>
          </a:p>
          <a:p>
            <a:pPr indent="-228600" lvl="0" marL="574675" rtl="0" algn="l">
              <a:lnSpc>
                <a:spcPct val="90000"/>
              </a:lnSpc>
              <a:spcBef>
                <a:spcPts val="1000"/>
              </a:spcBef>
              <a:spcAft>
                <a:spcPts val="0"/>
              </a:spcAft>
              <a:buClr>
                <a:schemeClr val="dk1"/>
              </a:buClr>
              <a:buSzPts val="2800"/>
              <a:buNone/>
            </a:pPr>
            <a:r>
              <a:rPr lang="en-US"/>
              <a:t>3. The </a:t>
            </a:r>
            <a:r>
              <a:rPr lang="en-US">
                <a:solidFill>
                  <a:srgbClr val="FF0000"/>
                </a:solidFill>
              </a:rPr>
              <a:t>behavior</a:t>
            </a:r>
            <a:r>
              <a:rPr lang="en-US"/>
              <a:t> of the software must be represented </a:t>
            </a:r>
            <a:endParaRPr/>
          </a:p>
          <a:p>
            <a:pPr indent="-228600" lvl="0" marL="574675" rtl="0" algn="l">
              <a:lnSpc>
                <a:spcPct val="90000"/>
              </a:lnSpc>
              <a:spcBef>
                <a:spcPts val="1000"/>
              </a:spcBef>
              <a:spcAft>
                <a:spcPts val="0"/>
              </a:spcAft>
              <a:buClr>
                <a:schemeClr val="dk1"/>
              </a:buClr>
              <a:buSzPts val="2800"/>
              <a:buNone/>
            </a:pPr>
            <a:r>
              <a:rPr lang="en-US"/>
              <a:t>4.  The model that depict information, function, and behavior must be</a:t>
            </a:r>
            <a:r>
              <a:rPr lang="en-US">
                <a:solidFill>
                  <a:srgbClr val="FF0000"/>
                </a:solidFill>
              </a:rPr>
              <a:t> partitioned </a:t>
            </a:r>
            <a:r>
              <a:rPr lang="en-US"/>
              <a:t>in hierarchical fashion </a:t>
            </a:r>
            <a:endParaRPr/>
          </a:p>
          <a:p>
            <a:pPr indent="-228600" lvl="0" marL="574675" rtl="0" algn="l">
              <a:lnSpc>
                <a:spcPct val="90000"/>
              </a:lnSpc>
              <a:spcBef>
                <a:spcPts val="1000"/>
              </a:spcBef>
              <a:spcAft>
                <a:spcPts val="0"/>
              </a:spcAft>
              <a:buClr>
                <a:schemeClr val="dk1"/>
              </a:buClr>
              <a:buSzPts val="2800"/>
              <a:buNone/>
            </a:pPr>
            <a:r>
              <a:rPr lang="en-US"/>
              <a:t>5. The analysis process should move from </a:t>
            </a:r>
            <a:r>
              <a:rPr lang="en-US">
                <a:solidFill>
                  <a:srgbClr val="FF0000"/>
                </a:solidFill>
              </a:rPr>
              <a:t>essential information</a:t>
            </a:r>
            <a:r>
              <a:rPr lang="en-US"/>
              <a:t> toward </a:t>
            </a:r>
            <a:r>
              <a:rPr lang="en-US">
                <a:solidFill>
                  <a:srgbClr val="FF0000"/>
                </a:solidFill>
              </a:rPr>
              <a:t>implementation</a:t>
            </a:r>
            <a:r>
              <a:rPr lang="en-US"/>
              <a:t> details </a:t>
            </a:r>
            <a:endParaRPr/>
          </a:p>
          <a:p>
            <a:pPr indent="-50800" lvl="0" marL="574675" rtl="0" algn="l">
              <a:lnSpc>
                <a:spcPct val="90000"/>
              </a:lnSpc>
              <a:spcBef>
                <a:spcPts val="1000"/>
              </a:spcBef>
              <a:spcAft>
                <a:spcPts val="0"/>
              </a:spcAft>
              <a:buClr>
                <a:schemeClr val="dk1"/>
              </a:buClr>
              <a:buSzPts val="2800"/>
              <a:buNone/>
            </a:pPr>
            <a:r>
              <a:t/>
            </a:r>
            <a:endParaRPr/>
          </a:p>
        </p:txBody>
      </p:sp>
      <p:sp>
        <p:nvSpPr>
          <p:cNvPr id="90" name="Google Shape;9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91" name="Google Shape;9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Importance of models </a:t>
            </a:r>
            <a:endParaRPr b="1"/>
          </a:p>
        </p:txBody>
      </p:sp>
      <p:sp>
        <p:nvSpPr>
          <p:cNvPr id="170" name="Google Shape;17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Models created during requirements analysis serve a number of important roles: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model aids the analyst in understanding the </a:t>
            </a:r>
            <a:r>
              <a:rPr b="1" lang="en-US"/>
              <a:t>information, function, and behavior of a system</a:t>
            </a:r>
            <a:r>
              <a:rPr lang="en-US"/>
              <a:t>.</a:t>
            </a:r>
            <a:endParaRPr/>
          </a:p>
          <a:p>
            <a:pPr indent="-228600" lvl="0" marL="228600" rtl="0" algn="l">
              <a:lnSpc>
                <a:spcPct val="90000"/>
              </a:lnSpc>
              <a:spcBef>
                <a:spcPts val="1000"/>
              </a:spcBef>
              <a:spcAft>
                <a:spcPts val="0"/>
              </a:spcAft>
              <a:buClr>
                <a:schemeClr val="dk1"/>
              </a:buClr>
              <a:buSzPts val="2800"/>
              <a:buChar char="•"/>
            </a:pPr>
            <a:r>
              <a:rPr lang="en-US"/>
              <a:t> The model becomes the </a:t>
            </a:r>
            <a:r>
              <a:rPr b="1" lang="en-US"/>
              <a:t>focal point for review </a:t>
            </a:r>
            <a:endParaRPr b="1"/>
          </a:p>
          <a:p>
            <a:pPr indent="-228600" lvl="0" marL="228600" rtl="0" algn="l">
              <a:lnSpc>
                <a:spcPct val="90000"/>
              </a:lnSpc>
              <a:spcBef>
                <a:spcPts val="1000"/>
              </a:spcBef>
              <a:spcAft>
                <a:spcPts val="0"/>
              </a:spcAft>
              <a:buClr>
                <a:schemeClr val="dk1"/>
              </a:buClr>
              <a:buSzPts val="2800"/>
              <a:buChar char="•"/>
            </a:pPr>
            <a:r>
              <a:rPr lang="en-US"/>
              <a:t>The model becomes the </a:t>
            </a:r>
            <a:r>
              <a:rPr b="1" lang="en-US"/>
              <a:t>foundation for design</a:t>
            </a:r>
            <a:endParaRPr/>
          </a:p>
        </p:txBody>
      </p:sp>
      <p:sp>
        <p:nvSpPr>
          <p:cNvPr id="171" name="Google Shape;1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72" name="Google Shape;1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73" name="Google Shape;1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Partitioning </a:t>
            </a:r>
            <a:endParaRPr b="1"/>
          </a:p>
        </p:txBody>
      </p:sp>
      <p:sp>
        <p:nvSpPr>
          <p:cNvPr id="179" name="Google Shape;17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Problems are often too large and complex to be understood as a whole.</a:t>
            </a:r>
            <a:endParaRPr/>
          </a:p>
          <a:p>
            <a:pPr indent="-228600" lvl="0" marL="228600" rtl="0" algn="l">
              <a:lnSpc>
                <a:spcPct val="90000"/>
              </a:lnSpc>
              <a:spcBef>
                <a:spcPts val="1000"/>
              </a:spcBef>
              <a:spcAft>
                <a:spcPts val="0"/>
              </a:spcAft>
              <a:buClr>
                <a:schemeClr val="dk1"/>
              </a:buClr>
              <a:buSzPct val="100000"/>
              <a:buChar char="•"/>
            </a:pPr>
            <a:r>
              <a:rPr lang="en-US"/>
              <a:t> That’s why we need to  partition (divide) such problems into parts that can be easily understood and establish interfaces between the parts so that overall function can be accomplished. </a:t>
            </a:r>
            <a:endParaRPr/>
          </a:p>
          <a:p>
            <a:pPr indent="-228600" lvl="0" marL="228600" rtl="0" algn="l">
              <a:lnSpc>
                <a:spcPct val="90000"/>
              </a:lnSpc>
              <a:spcBef>
                <a:spcPts val="1000"/>
              </a:spcBef>
              <a:spcAft>
                <a:spcPts val="0"/>
              </a:spcAft>
              <a:buClr>
                <a:schemeClr val="dk1"/>
              </a:buClr>
              <a:buSzPct val="100000"/>
              <a:buChar char="•"/>
            </a:pPr>
            <a:r>
              <a:rPr lang="en-US"/>
              <a:t>Analysis principle suggests that the information, functional, and behavioral domains of software can be partitioned.</a:t>
            </a:r>
            <a:endParaRPr/>
          </a:p>
          <a:p>
            <a:pPr indent="-228600" lvl="0" marL="228600" rtl="0" algn="l">
              <a:lnSpc>
                <a:spcPct val="90000"/>
              </a:lnSpc>
              <a:spcBef>
                <a:spcPts val="1000"/>
              </a:spcBef>
              <a:spcAft>
                <a:spcPts val="0"/>
              </a:spcAft>
              <a:buClr>
                <a:schemeClr val="dk1"/>
              </a:buClr>
              <a:buSzPct val="100000"/>
              <a:buChar char="•"/>
            </a:pPr>
            <a:r>
              <a:rPr lang="en-US"/>
              <a:t> partitioning decomposes a problem into its constituent parts. </a:t>
            </a:r>
            <a:endParaRPr/>
          </a:p>
          <a:p>
            <a:pPr indent="-228600" lvl="0" marL="228600" rtl="0" algn="l">
              <a:lnSpc>
                <a:spcPct val="90000"/>
              </a:lnSpc>
              <a:spcBef>
                <a:spcPts val="1000"/>
              </a:spcBef>
              <a:spcAft>
                <a:spcPts val="0"/>
              </a:spcAft>
              <a:buClr>
                <a:schemeClr val="dk1"/>
              </a:buClr>
              <a:buSzPct val="100000"/>
              <a:buChar char="•"/>
            </a:pPr>
            <a:r>
              <a:rPr lang="en-US"/>
              <a:t>Conceptually, we establish a hierarchical representation of function or information and then partition the uppermost element by: </a:t>
            </a:r>
            <a:endParaRPr/>
          </a:p>
          <a:p>
            <a:pPr indent="-228600" lvl="0" marL="228600" rtl="0" algn="l">
              <a:lnSpc>
                <a:spcPct val="90000"/>
              </a:lnSpc>
              <a:spcBef>
                <a:spcPts val="1000"/>
              </a:spcBef>
              <a:spcAft>
                <a:spcPts val="0"/>
              </a:spcAft>
              <a:buClr>
                <a:schemeClr val="dk1"/>
              </a:buClr>
              <a:buSzPct val="100000"/>
              <a:buChar char="•"/>
            </a:pPr>
            <a:r>
              <a:rPr lang="en-US"/>
              <a:t>(1) exposing increasing detail by moving vertically in the hierarchy or</a:t>
            </a:r>
            <a:endParaRPr/>
          </a:p>
          <a:p>
            <a:pPr indent="-228600" lvl="0" marL="228600" rtl="0" algn="l">
              <a:lnSpc>
                <a:spcPct val="90000"/>
              </a:lnSpc>
              <a:spcBef>
                <a:spcPts val="1000"/>
              </a:spcBef>
              <a:spcAft>
                <a:spcPts val="0"/>
              </a:spcAft>
              <a:buClr>
                <a:schemeClr val="dk1"/>
              </a:buClr>
              <a:buSzPct val="100000"/>
              <a:buChar char="•"/>
            </a:pPr>
            <a:r>
              <a:rPr lang="en-US"/>
              <a:t> (2) functionally decomposing the problem by moving horizontally in the hierarchy</a:t>
            </a:r>
            <a:endParaRPr/>
          </a:p>
        </p:txBody>
      </p:sp>
      <p:sp>
        <p:nvSpPr>
          <p:cNvPr id="180" name="Google Shape;18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81" name="Google Shape;18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82" name="Google Shape;18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	Partitioning </a:t>
            </a:r>
            <a:endParaRPr b="1"/>
          </a:p>
        </p:txBody>
      </p:sp>
      <p:pic>
        <p:nvPicPr>
          <p:cNvPr id="188" name="Google Shape;188;p24"/>
          <p:cNvPicPr preferRelativeResize="0"/>
          <p:nvPr>
            <p:ph idx="1" type="body"/>
          </p:nvPr>
        </p:nvPicPr>
        <p:blipFill rotWithShape="1">
          <a:blip r:embed="rId3">
            <a:alphaModFix/>
          </a:blip>
          <a:srcRect b="0" l="0" r="0" t="0"/>
          <a:stretch/>
        </p:blipFill>
        <p:spPr>
          <a:xfrm>
            <a:off x="2290762" y="2658269"/>
            <a:ext cx="7610475" cy="2686050"/>
          </a:xfrm>
          <a:prstGeom prst="rect">
            <a:avLst/>
          </a:prstGeom>
          <a:noFill/>
          <a:ln>
            <a:noFill/>
          </a:ln>
        </p:spPr>
      </p:pic>
      <p:sp>
        <p:nvSpPr>
          <p:cNvPr id="189" name="Google Shape;18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90" name="Google Shape;19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91" name="Google Shape;19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Partitioning </a:t>
            </a:r>
            <a:endParaRPr b="1"/>
          </a:p>
        </p:txBody>
      </p:sp>
      <p:pic>
        <p:nvPicPr>
          <p:cNvPr id="197" name="Google Shape;197;p25"/>
          <p:cNvPicPr preferRelativeResize="0"/>
          <p:nvPr>
            <p:ph idx="1" type="body"/>
          </p:nvPr>
        </p:nvPicPr>
        <p:blipFill rotWithShape="1">
          <a:blip r:embed="rId3">
            <a:alphaModFix/>
          </a:blip>
          <a:srcRect b="0" l="0" r="0" t="0"/>
          <a:stretch/>
        </p:blipFill>
        <p:spPr>
          <a:xfrm>
            <a:off x="2386148" y="1825625"/>
            <a:ext cx="7419704" cy="4351338"/>
          </a:xfrm>
          <a:prstGeom prst="rect">
            <a:avLst/>
          </a:prstGeom>
          <a:noFill/>
          <a:ln>
            <a:noFill/>
          </a:ln>
        </p:spPr>
      </p:pic>
      <p:sp>
        <p:nvSpPr>
          <p:cNvPr id="198" name="Google Shape;19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99" name="Google Shape;19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00" name="Google Shape;20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	Essential and Implementation Views</a:t>
            </a:r>
            <a:endParaRPr/>
          </a:p>
        </p:txBody>
      </p:sp>
      <p:sp>
        <p:nvSpPr>
          <p:cNvPr id="206" name="Google Shape;20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An </a:t>
            </a:r>
            <a:r>
              <a:rPr b="1" lang="en-US"/>
              <a:t>essential view </a:t>
            </a:r>
            <a:r>
              <a:rPr lang="en-US"/>
              <a:t>of software requirements presents the functions to be accomplished and information to be processed without regard to implementation details. </a:t>
            </a:r>
            <a:endParaRPr/>
          </a:p>
          <a:p>
            <a:pPr indent="-228600" lvl="0" marL="228600" rtl="0" algn="l">
              <a:lnSpc>
                <a:spcPct val="90000"/>
              </a:lnSpc>
              <a:spcBef>
                <a:spcPts val="1000"/>
              </a:spcBef>
              <a:spcAft>
                <a:spcPts val="0"/>
              </a:spcAft>
              <a:buClr>
                <a:schemeClr val="dk1"/>
              </a:buClr>
              <a:buSzPct val="100000"/>
              <a:buChar char="•"/>
            </a:pPr>
            <a:r>
              <a:rPr lang="en-US"/>
              <a:t> </a:t>
            </a:r>
            <a:r>
              <a:rPr b="1" lang="en-US"/>
              <a:t>Implementation view </a:t>
            </a:r>
            <a:r>
              <a:rPr lang="en-US"/>
              <a:t>of software requirements presents the real world manifestation of processing functions and information structures.</a:t>
            </a:r>
            <a:endParaRPr/>
          </a:p>
          <a:p>
            <a:pPr indent="-228600" lvl="0" marL="228600" rtl="0" algn="l">
              <a:lnSpc>
                <a:spcPct val="90000"/>
              </a:lnSpc>
              <a:spcBef>
                <a:spcPts val="1000"/>
              </a:spcBef>
              <a:spcAft>
                <a:spcPts val="0"/>
              </a:spcAft>
              <a:buClr>
                <a:schemeClr val="dk1"/>
              </a:buClr>
              <a:buSzPct val="100000"/>
              <a:buChar char="•"/>
            </a:pPr>
            <a:r>
              <a:rPr lang="en-US"/>
              <a:t>software requirements engineering should focus on what the software is to accomplish, rather than on how processing will be implemented.</a:t>
            </a:r>
            <a:endParaRPr/>
          </a:p>
          <a:p>
            <a:pPr indent="-228600" lvl="0" marL="228600" rtl="0" algn="l">
              <a:lnSpc>
                <a:spcPct val="90000"/>
              </a:lnSpc>
              <a:spcBef>
                <a:spcPts val="1000"/>
              </a:spcBef>
              <a:spcAft>
                <a:spcPts val="0"/>
              </a:spcAft>
              <a:buClr>
                <a:schemeClr val="dk1"/>
              </a:buClr>
              <a:buSzPct val="100000"/>
              <a:buChar char="•"/>
            </a:pPr>
            <a:r>
              <a:rPr lang="en-US"/>
              <a:t>Implementation view should not necessarily be interpreted as a representation of how. </a:t>
            </a:r>
            <a:endParaRPr/>
          </a:p>
          <a:p>
            <a:pPr indent="-228600" lvl="0" marL="228600" rtl="0" algn="l">
              <a:lnSpc>
                <a:spcPct val="90000"/>
              </a:lnSpc>
              <a:spcBef>
                <a:spcPts val="1000"/>
              </a:spcBef>
              <a:spcAft>
                <a:spcPts val="0"/>
              </a:spcAft>
              <a:buClr>
                <a:schemeClr val="dk1"/>
              </a:buClr>
              <a:buSzPct val="100000"/>
              <a:buChar char="•"/>
            </a:pPr>
            <a:r>
              <a:rPr lang="en-US"/>
              <a:t>Rather, an implementation model represents the current mode of operation</a:t>
            </a:r>
            <a:endParaRPr/>
          </a:p>
        </p:txBody>
      </p:sp>
      <p:sp>
        <p:nvSpPr>
          <p:cNvPr id="207" name="Google Shape;20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08" name="Google Shape;20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09" name="Google Shape;20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Selecting the Prototyping Approach</a:t>
            </a:r>
            <a:endParaRPr/>
          </a:p>
        </p:txBody>
      </p:sp>
      <p:sp>
        <p:nvSpPr>
          <p:cNvPr id="215" name="Google Shape;215;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Analysis should be conducted regardless of the software engineering paradigm that is applied. </a:t>
            </a:r>
            <a:endParaRPr/>
          </a:p>
          <a:p>
            <a:pPr indent="-228600" lvl="0" marL="228600" rtl="0" algn="l">
              <a:lnSpc>
                <a:spcPct val="90000"/>
              </a:lnSpc>
              <a:spcBef>
                <a:spcPts val="1000"/>
              </a:spcBef>
              <a:spcAft>
                <a:spcPts val="0"/>
              </a:spcAft>
              <a:buClr>
                <a:schemeClr val="dk1"/>
              </a:buClr>
              <a:buSzPct val="100000"/>
              <a:buChar char="•"/>
            </a:pPr>
            <a:r>
              <a:rPr lang="en-US"/>
              <a:t>However, the form that analysis takes will vary. I</a:t>
            </a:r>
            <a:endParaRPr/>
          </a:p>
          <a:p>
            <a:pPr indent="-228600" lvl="0" marL="228600" rtl="0" algn="l">
              <a:lnSpc>
                <a:spcPct val="90000"/>
              </a:lnSpc>
              <a:spcBef>
                <a:spcPts val="1000"/>
              </a:spcBef>
              <a:spcAft>
                <a:spcPts val="0"/>
              </a:spcAft>
              <a:buClr>
                <a:schemeClr val="dk1"/>
              </a:buClr>
              <a:buSzPct val="100000"/>
              <a:buChar char="•"/>
            </a:pPr>
            <a:r>
              <a:rPr lang="en-US"/>
              <a:t>n some cases it is possible to apply operational analysis principles and derive a model of software from which a design can be developed.</a:t>
            </a:r>
            <a:endParaRPr/>
          </a:p>
          <a:p>
            <a:pPr indent="-228600" lvl="0" marL="228600" rtl="0" algn="l">
              <a:lnSpc>
                <a:spcPct val="90000"/>
              </a:lnSpc>
              <a:spcBef>
                <a:spcPts val="1000"/>
              </a:spcBef>
              <a:spcAft>
                <a:spcPts val="0"/>
              </a:spcAft>
              <a:buClr>
                <a:schemeClr val="dk1"/>
              </a:buClr>
              <a:buSzPct val="100000"/>
              <a:buChar char="•"/>
            </a:pPr>
            <a:r>
              <a:rPr lang="en-US"/>
              <a:t> In other situations, requirements elicitation (via FAST, QFD, use-cases, or other "brainstorming" techniques  is conducted, analysis principles are applied, and a model of the software to be built, called a prototype, is constructed for customer and developer assessment.</a:t>
            </a:r>
            <a:endParaRPr/>
          </a:p>
          <a:p>
            <a:pPr indent="-228600" lvl="0" marL="228600" rtl="0" algn="l">
              <a:lnSpc>
                <a:spcPct val="90000"/>
              </a:lnSpc>
              <a:spcBef>
                <a:spcPts val="1000"/>
              </a:spcBef>
              <a:spcAft>
                <a:spcPts val="0"/>
              </a:spcAft>
              <a:buClr>
                <a:schemeClr val="dk1"/>
              </a:buClr>
              <a:buSzPct val="100000"/>
              <a:buChar char="•"/>
            </a:pPr>
            <a:r>
              <a:rPr lang="en-US"/>
              <a:t> Finally, some circumstances require the construction of a prototype at the beginning of analysis, since the model is the only means through which requirements can be effectively derived. </a:t>
            </a:r>
            <a:endParaRPr/>
          </a:p>
          <a:p>
            <a:pPr indent="-228600" lvl="0" marL="228600" rtl="0" algn="l">
              <a:lnSpc>
                <a:spcPct val="90000"/>
              </a:lnSpc>
              <a:spcBef>
                <a:spcPts val="1000"/>
              </a:spcBef>
              <a:spcAft>
                <a:spcPts val="0"/>
              </a:spcAft>
              <a:buClr>
                <a:schemeClr val="dk1"/>
              </a:buClr>
              <a:buSzPct val="100000"/>
              <a:buChar char="•"/>
            </a:pPr>
            <a:r>
              <a:rPr lang="en-US"/>
              <a:t>The model then evolves into production software.</a:t>
            </a:r>
            <a:endParaRPr/>
          </a:p>
        </p:txBody>
      </p:sp>
      <p:sp>
        <p:nvSpPr>
          <p:cNvPr id="216" name="Google Shape;21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17" name="Google Shape;21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18" name="Google Shape;21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Selecting the prototype model </a:t>
            </a:r>
            <a:endParaRPr b="1"/>
          </a:p>
        </p:txBody>
      </p:sp>
      <p:sp>
        <p:nvSpPr>
          <p:cNvPr id="224" name="Google Shape;224;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The prototyping paradigm can be either </a:t>
            </a:r>
            <a:r>
              <a:rPr b="1" lang="en-US"/>
              <a:t>close-ended</a:t>
            </a:r>
            <a:r>
              <a:rPr lang="en-US"/>
              <a:t> or </a:t>
            </a:r>
            <a:r>
              <a:rPr b="1" lang="en-US"/>
              <a:t>open-ended</a:t>
            </a:r>
            <a:r>
              <a:rPr lang="en-US"/>
              <a:t>.</a:t>
            </a:r>
            <a:endParaRPr/>
          </a:p>
          <a:p>
            <a:pPr indent="-228600" lvl="0" marL="228600" rtl="0" algn="l">
              <a:lnSpc>
                <a:spcPct val="90000"/>
              </a:lnSpc>
              <a:spcBef>
                <a:spcPts val="1000"/>
              </a:spcBef>
              <a:spcAft>
                <a:spcPts val="0"/>
              </a:spcAft>
              <a:buClr>
                <a:schemeClr val="dk1"/>
              </a:buClr>
              <a:buSzPct val="100000"/>
              <a:buChar char="•"/>
            </a:pPr>
            <a:r>
              <a:rPr lang="en-US"/>
              <a:t> The close-ended approach is often called t</a:t>
            </a:r>
            <a:r>
              <a:rPr b="1" lang="en-US"/>
              <a:t>hrowaway</a:t>
            </a:r>
            <a:r>
              <a:rPr lang="en-US"/>
              <a:t> prototyping. Using this approach, a prototype serves solely as a rough demonstration of requirements.</a:t>
            </a:r>
            <a:endParaRPr/>
          </a:p>
          <a:p>
            <a:pPr indent="-228600" lvl="0" marL="228600" rtl="0" algn="l">
              <a:lnSpc>
                <a:spcPct val="90000"/>
              </a:lnSpc>
              <a:spcBef>
                <a:spcPts val="1000"/>
              </a:spcBef>
              <a:spcAft>
                <a:spcPts val="0"/>
              </a:spcAft>
              <a:buClr>
                <a:schemeClr val="dk1"/>
              </a:buClr>
              <a:buSzPct val="100000"/>
              <a:buChar char="•"/>
            </a:pPr>
            <a:r>
              <a:rPr lang="en-US"/>
              <a:t> It is then discarded, and the software is engineered using a different paradigm. </a:t>
            </a:r>
            <a:endParaRPr/>
          </a:p>
          <a:p>
            <a:pPr indent="-228600" lvl="0" marL="228600" rtl="0" algn="l">
              <a:lnSpc>
                <a:spcPct val="90000"/>
              </a:lnSpc>
              <a:spcBef>
                <a:spcPts val="1000"/>
              </a:spcBef>
              <a:spcAft>
                <a:spcPts val="0"/>
              </a:spcAft>
              <a:buClr>
                <a:schemeClr val="dk1"/>
              </a:buClr>
              <a:buSzPct val="100000"/>
              <a:buChar char="•"/>
            </a:pPr>
            <a:r>
              <a:rPr lang="en-US"/>
              <a:t>An </a:t>
            </a:r>
            <a:r>
              <a:rPr b="1" lang="en-US"/>
              <a:t>open-ended</a:t>
            </a:r>
            <a:r>
              <a:rPr lang="en-US"/>
              <a:t> approach, called </a:t>
            </a:r>
            <a:r>
              <a:rPr b="1" lang="en-US"/>
              <a:t>evolutionary prototyping</a:t>
            </a:r>
            <a:r>
              <a:rPr lang="en-US"/>
              <a:t>, uses the prototype as the first part of an analysis activity that will be continued into design and construction.</a:t>
            </a:r>
            <a:endParaRPr/>
          </a:p>
          <a:p>
            <a:pPr indent="-228600" lvl="0" marL="228600" rtl="0" algn="l">
              <a:lnSpc>
                <a:spcPct val="90000"/>
              </a:lnSpc>
              <a:spcBef>
                <a:spcPts val="1000"/>
              </a:spcBef>
              <a:spcAft>
                <a:spcPts val="0"/>
              </a:spcAft>
              <a:buClr>
                <a:schemeClr val="dk1"/>
              </a:buClr>
              <a:buSzPct val="100000"/>
              <a:buChar char="•"/>
            </a:pPr>
            <a:r>
              <a:rPr lang="en-US"/>
              <a:t> The prototype of the software is the first evolution of the finished system</a:t>
            </a:r>
            <a:endParaRPr/>
          </a:p>
        </p:txBody>
      </p:sp>
      <p:sp>
        <p:nvSpPr>
          <p:cNvPr id="225" name="Google Shape;22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26" name="Google Shape;22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27" name="Google Shape;22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Objectives of Analysis Modelling:</a:t>
            </a:r>
            <a:endParaRPr/>
          </a:p>
        </p:txBody>
      </p:sp>
      <p:sp>
        <p:nvSpPr>
          <p:cNvPr id="233" name="Google Shape;23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must establish </a:t>
            </a:r>
            <a:r>
              <a:rPr b="1" lang="en-US"/>
              <a:t>a basis </a:t>
            </a:r>
            <a:r>
              <a:rPr lang="en-US"/>
              <a:t>for the  creation of software design.</a:t>
            </a:r>
            <a:endParaRPr/>
          </a:p>
          <a:p>
            <a:pPr indent="-228600" lvl="0" marL="228600" rtl="0" algn="l">
              <a:lnSpc>
                <a:spcPct val="90000"/>
              </a:lnSpc>
              <a:spcBef>
                <a:spcPts val="1000"/>
              </a:spcBef>
              <a:spcAft>
                <a:spcPts val="0"/>
              </a:spcAft>
              <a:buClr>
                <a:schemeClr val="dk1"/>
              </a:buClr>
              <a:buSzPts val="2800"/>
              <a:buChar char="•"/>
            </a:pPr>
            <a:r>
              <a:rPr lang="en-US"/>
              <a:t>It must </a:t>
            </a:r>
            <a:r>
              <a:rPr b="1" lang="en-US"/>
              <a:t>describe</a:t>
            </a:r>
            <a:r>
              <a:rPr lang="en-US"/>
              <a:t> requirements of customer.</a:t>
            </a:r>
            <a:endParaRPr/>
          </a:p>
          <a:p>
            <a:pPr indent="-228600" lvl="0" marL="228600" rtl="0" algn="l">
              <a:lnSpc>
                <a:spcPct val="90000"/>
              </a:lnSpc>
              <a:spcBef>
                <a:spcPts val="1000"/>
              </a:spcBef>
              <a:spcAft>
                <a:spcPts val="0"/>
              </a:spcAft>
              <a:buClr>
                <a:schemeClr val="dk1"/>
              </a:buClr>
              <a:buSzPts val="2800"/>
              <a:buChar char="•"/>
            </a:pPr>
            <a:r>
              <a:rPr lang="en-US"/>
              <a:t>It must define </a:t>
            </a:r>
            <a:r>
              <a:rPr b="1" lang="en-US"/>
              <a:t>set of requirements </a:t>
            </a:r>
            <a:r>
              <a:rPr lang="en-US"/>
              <a:t>which can be validated, once the software is built.</a:t>
            </a:r>
            <a:endParaRPr/>
          </a:p>
        </p:txBody>
      </p:sp>
      <p:sp>
        <p:nvSpPr>
          <p:cNvPr id="234" name="Google Shape;23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35" name="Google Shape;23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36" name="Google Shape;23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Elements of Analysis Model </a:t>
            </a:r>
            <a:endParaRPr b="1"/>
          </a:p>
        </p:txBody>
      </p:sp>
      <p:sp>
        <p:nvSpPr>
          <p:cNvPr id="242" name="Google Shape;24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43" name="Google Shape;24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44" name="Google Shape;24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6" name="Google Shape;246;p30"/>
          <p:cNvPicPr preferRelativeResize="0"/>
          <p:nvPr/>
        </p:nvPicPr>
        <p:blipFill rotWithShape="1">
          <a:blip r:embed="rId3">
            <a:alphaModFix/>
          </a:blip>
          <a:srcRect b="0" l="0" r="0" t="0"/>
          <a:stretch/>
        </p:blipFill>
        <p:spPr>
          <a:xfrm>
            <a:off x="2552700" y="2194561"/>
            <a:ext cx="6554724" cy="368503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Data Dictionary:</a:t>
            </a:r>
            <a:endParaRPr/>
          </a:p>
        </p:txBody>
      </p:sp>
      <p:sp>
        <p:nvSpPr>
          <p:cNvPr id="252" name="Google Shape;252;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b="1" lang="en-US"/>
              <a:t>repository</a:t>
            </a:r>
            <a:r>
              <a:rPr lang="en-US"/>
              <a:t> that contains description of all the data objects consumed and produced by the software.</a:t>
            </a:r>
            <a:endParaRPr/>
          </a:p>
          <a:p>
            <a:pPr indent="-228600" lvl="0" marL="228600" rtl="0" algn="l">
              <a:lnSpc>
                <a:spcPct val="90000"/>
              </a:lnSpc>
              <a:spcBef>
                <a:spcPts val="1000"/>
              </a:spcBef>
              <a:spcAft>
                <a:spcPts val="0"/>
              </a:spcAft>
              <a:buClr>
                <a:schemeClr val="dk1"/>
              </a:buClr>
              <a:buSzPts val="2800"/>
              <a:buChar char="•"/>
            </a:pPr>
            <a:r>
              <a:rPr lang="en-US"/>
              <a:t>Three different diagrams surrounds the core.</a:t>
            </a:r>
            <a:endParaRPr/>
          </a:p>
          <a:p>
            <a:pPr indent="-228600" lvl="0" marL="228600" rtl="0" algn="l">
              <a:lnSpc>
                <a:spcPct val="90000"/>
              </a:lnSpc>
              <a:spcBef>
                <a:spcPts val="1000"/>
              </a:spcBef>
              <a:spcAft>
                <a:spcPts val="0"/>
              </a:spcAft>
              <a:buClr>
                <a:schemeClr val="dk1"/>
              </a:buClr>
              <a:buSzPts val="2800"/>
              <a:buChar char="•"/>
            </a:pPr>
            <a:r>
              <a:rPr lang="en-US"/>
              <a:t>The </a:t>
            </a:r>
            <a:r>
              <a:rPr b="1" lang="en-US"/>
              <a:t>ERD </a:t>
            </a:r>
            <a:r>
              <a:rPr lang="en-US"/>
              <a:t>depicts the relationships between data objects </a:t>
            </a:r>
            <a:endParaRPr/>
          </a:p>
          <a:p>
            <a:pPr indent="-228600" lvl="0" marL="228600" rtl="0" algn="l">
              <a:lnSpc>
                <a:spcPct val="90000"/>
              </a:lnSpc>
              <a:spcBef>
                <a:spcPts val="1000"/>
              </a:spcBef>
              <a:spcAft>
                <a:spcPts val="0"/>
              </a:spcAft>
              <a:buClr>
                <a:schemeClr val="dk1"/>
              </a:buClr>
              <a:buSzPts val="2800"/>
              <a:buChar char="•"/>
            </a:pPr>
            <a:r>
              <a:rPr lang="en-US"/>
              <a:t>The </a:t>
            </a:r>
            <a:r>
              <a:rPr b="1" lang="en-US"/>
              <a:t>ERD </a:t>
            </a:r>
            <a:r>
              <a:rPr lang="en-US"/>
              <a:t>is the notation that is used to conduct the data modelling activity.</a:t>
            </a:r>
            <a:endParaRPr/>
          </a:p>
          <a:p>
            <a:pPr indent="-228600" lvl="0" marL="228600" rtl="0" algn="l">
              <a:lnSpc>
                <a:spcPct val="90000"/>
              </a:lnSpc>
              <a:spcBef>
                <a:spcPts val="1000"/>
              </a:spcBef>
              <a:spcAft>
                <a:spcPts val="0"/>
              </a:spcAft>
              <a:buClr>
                <a:schemeClr val="dk1"/>
              </a:buClr>
              <a:buSzPts val="2800"/>
              <a:buChar char="•"/>
            </a:pPr>
            <a:r>
              <a:rPr lang="en-US"/>
              <a:t>The attribute of each data object in the ERD can be described using </a:t>
            </a:r>
            <a:r>
              <a:rPr b="1" lang="en-US"/>
              <a:t>data object description </a:t>
            </a:r>
            <a:r>
              <a:rPr lang="en-US"/>
              <a: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53" name="Google Shape;25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54" name="Google Shape;25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55" name="Google Shape;25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Analysis Principles </a:t>
            </a:r>
            <a:endParaRPr b="1"/>
          </a:p>
        </p:txBody>
      </p:sp>
      <p:sp>
        <p:nvSpPr>
          <p:cNvPr id="98" name="Google Shape;9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By applying these principles, the analysis principles, the analyst </a:t>
            </a:r>
            <a:r>
              <a:rPr lang="en-US">
                <a:solidFill>
                  <a:srgbClr val="FF0000"/>
                </a:solidFill>
              </a:rPr>
              <a:t>approaches</a:t>
            </a:r>
            <a:r>
              <a:rPr lang="en-US"/>
              <a:t> a problem systematically .</a:t>
            </a:r>
            <a:endParaRPr/>
          </a:p>
          <a:p>
            <a:pPr indent="-228600" lvl="0" marL="228600" rtl="0" algn="l">
              <a:lnSpc>
                <a:spcPct val="90000"/>
              </a:lnSpc>
              <a:spcBef>
                <a:spcPts val="1000"/>
              </a:spcBef>
              <a:spcAft>
                <a:spcPts val="0"/>
              </a:spcAft>
              <a:buClr>
                <a:schemeClr val="dk1"/>
              </a:buClr>
              <a:buSzPts val="2800"/>
              <a:buChar char="•"/>
            </a:pPr>
            <a:r>
              <a:rPr lang="en-US"/>
              <a:t>Information domain is </a:t>
            </a:r>
            <a:r>
              <a:rPr lang="en-US">
                <a:solidFill>
                  <a:srgbClr val="FF0000"/>
                </a:solidFill>
              </a:rPr>
              <a:t>examined</a:t>
            </a:r>
            <a:r>
              <a:rPr lang="en-US"/>
              <a:t> so that the function may be understood more completely </a:t>
            </a:r>
            <a:endParaRPr/>
          </a:p>
          <a:p>
            <a:pPr indent="-228600" lvl="0" marL="228600" rtl="0" algn="l">
              <a:lnSpc>
                <a:spcPct val="90000"/>
              </a:lnSpc>
              <a:spcBef>
                <a:spcPts val="1000"/>
              </a:spcBef>
              <a:spcAft>
                <a:spcPts val="0"/>
              </a:spcAft>
              <a:buClr>
                <a:schemeClr val="dk1"/>
              </a:buClr>
              <a:buSzPts val="2800"/>
              <a:buChar char="•"/>
            </a:pPr>
            <a:r>
              <a:rPr lang="en-US"/>
              <a:t>Models are used so that the characteristics of </a:t>
            </a:r>
            <a:r>
              <a:rPr lang="en-US">
                <a:solidFill>
                  <a:srgbClr val="FF0000"/>
                </a:solidFill>
              </a:rPr>
              <a:t>function and behavior </a:t>
            </a:r>
            <a:r>
              <a:rPr lang="en-US"/>
              <a:t>can be communicated in a compact fashion.</a:t>
            </a:r>
            <a:endParaRPr/>
          </a:p>
          <a:p>
            <a:pPr indent="-228600" lvl="0" marL="228600" rtl="0" algn="l">
              <a:lnSpc>
                <a:spcPct val="90000"/>
              </a:lnSpc>
              <a:spcBef>
                <a:spcPts val="1000"/>
              </a:spcBef>
              <a:spcAft>
                <a:spcPts val="0"/>
              </a:spcAft>
              <a:buClr>
                <a:schemeClr val="dk1"/>
              </a:buClr>
              <a:buSzPts val="2800"/>
              <a:buChar char="•"/>
            </a:pPr>
            <a:r>
              <a:rPr b="1" lang="en-US"/>
              <a:t>Partitioning</a:t>
            </a:r>
            <a:r>
              <a:rPr lang="en-US"/>
              <a:t> is applied to reduce complexity </a:t>
            </a:r>
            <a:endParaRPr/>
          </a:p>
        </p:txBody>
      </p:sp>
      <p:sp>
        <p:nvSpPr>
          <p:cNvPr id="99" name="Google Shape;9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00" name="Google Shape;10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01" name="Google Shape;10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State Transition Diagram </a:t>
            </a:r>
            <a:endParaRPr b="1"/>
          </a:p>
        </p:txBody>
      </p:sp>
      <p:sp>
        <p:nvSpPr>
          <p:cNvPr id="261" name="Google Shape;26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state transition indicates how the </a:t>
            </a:r>
            <a:r>
              <a:rPr b="1" lang="en-US"/>
              <a:t>system behaves </a:t>
            </a:r>
            <a:r>
              <a:rPr lang="en-US"/>
              <a:t>as a consequences of external events.</a:t>
            </a:r>
            <a:endParaRPr/>
          </a:p>
          <a:p>
            <a:pPr indent="-228600" lvl="0" marL="228600" rtl="0" algn="l">
              <a:lnSpc>
                <a:spcPct val="90000"/>
              </a:lnSpc>
              <a:spcBef>
                <a:spcPts val="1000"/>
              </a:spcBef>
              <a:spcAft>
                <a:spcPts val="0"/>
              </a:spcAft>
              <a:buClr>
                <a:schemeClr val="dk1"/>
              </a:buClr>
              <a:buSzPts val="2800"/>
              <a:buChar char="•"/>
            </a:pPr>
            <a:r>
              <a:rPr lang="en-US"/>
              <a:t>STD represents the various modes of behavior called the state.</a:t>
            </a:r>
            <a:endParaRPr/>
          </a:p>
          <a:p>
            <a:pPr indent="-228600" lvl="0" marL="228600" rtl="0" algn="l">
              <a:lnSpc>
                <a:spcPct val="90000"/>
              </a:lnSpc>
              <a:spcBef>
                <a:spcPts val="1000"/>
              </a:spcBef>
              <a:spcAft>
                <a:spcPts val="0"/>
              </a:spcAft>
              <a:buClr>
                <a:schemeClr val="dk1"/>
              </a:buClr>
              <a:buSzPts val="2800"/>
              <a:buChar char="•"/>
            </a:pPr>
            <a:r>
              <a:rPr lang="en-US"/>
              <a:t> Information about the control aspects of the software is contained in the </a:t>
            </a:r>
            <a:r>
              <a:rPr b="1" lang="en-US"/>
              <a:t>control specification</a:t>
            </a:r>
            <a:endParaRPr b="1"/>
          </a:p>
        </p:txBody>
      </p:sp>
      <p:sp>
        <p:nvSpPr>
          <p:cNvPr id="262" name="Google Shape;2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63" name="Google Shape;2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64" name="Google Shape;2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Data Flow Diagram </a:t>
            </a:r>
            <a:endParaRPr b="1"/>
          </a:p>
        </p:txBody>
      </p:sp>
      <p:sp>
        <p:nvSpPr>
          <p:cNvPr id="270" name="Google Shape;27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DFD provides the two purpose </a:t>
            </a:r>
            <a:endParaRPr/>
          </a:p>
          <a:p>
            <a:pPr indent="-514350" lvl="0" marL="514350" rtl="0" algn="l">
              <a:lnSpc>
                <a:spcPct val="90000"/>
              </a:lnSpc>
              <a:spcBef>
                <a:spcPts val="1000"/>
              </a:spcBef>
              <a:spcAft>
                <a:spcPts val="0"/>
              </a:spcAft>
              <a:buClr>
                <a:schemeClr val="dk1"/>
              </a:buClr>
              <a:buSzPts val="2800"/>
              <a:buAutoNum type="arabicPeriod"/>
            </a:pPr>
            <a:r>
              <a:rPr lang="en-US"/>
              <a:t>To provide the an indication of how data are transformed as they move through the system.</a:t>
            </a:r>
            <a:endParaRPr/>
          </a:p>
          <a:p>
            <a:pPr indent="-514350" lvl="0" marL="514350" rtl="0" algn="l">
              <a:lnSpc>
                <a:spcPct val="90000"/>
              </a:lnSpc>
              <a:spcBef>
                <a:spcPts val="1000"/>
              </a:spcBef>
              <a:spcAft>
                <a:spcPts val="0"/>
              </a:spcAft>
              <a:buClr>
                <a:schemeClr val="dk1"/>
              </a:buClr>
              <a:buSzPts val="2800"/>
              <a:buAutoNum type="arabicPeriod"/>
            </a:pPr>
            <a:r>
              <a:rPr lang="en-US"/>
              <a:t>To depict the function and sub functions that transform the data flow.</a:t>
            </a:r>
            <a:endParaRPr/>
          </a:p>
          <a:p>
            <a:pPr indent="0" lvl="0" marL="0" rtl="0" algn="l">
              <a:lnSpc>
                <a:spcPct val="90000"/>
              </a:lnSpc>
              <a:spcBef>
                <a:spcPts val="1000"/>
              </a:spcBef>
              <a:spcAft>
                <a:spcPts val="0"/>
              </a:spcAft>
              <a:buClr>
                <a:schemeClr val="dk1"/>
              </a:buClr>
              <a:buSzPts val="2800"/>
              <a:buNone/>
            </a:pPr>
            <a:r>
              <a:rPr lang="en-US"/>
              <a:t>A description of each function presented in the DFD is contained in a </a:t>
            </a:r>
            <a:r>
              <a:rPr b="1" lang="en-US"/>
              <a:t>process Specification (PSPEC)</a:t>
            </a:r>
            <a:endParaRPr b="1"/>
          </a:p>
        </p:txBody>
      </p:sp>
      <p:sp>
        <p:nvSpPr>
          <p:cNvPr id="271" name="Google Shape;2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72" name="Google Shape;2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73" name="Google Shape;2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		Data Modelling </a:t>
            </a:r>
            <a:endParaRPr b="1"/>
          </a:p>
        </p:txBody>
      </p:sp>
      <p:sp>
        <p:nvSpPr>
          <p:cNvPr id="279" name="Google Shape;279;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modeling answers a set of specific questions that are relevant to any data processing application. </a:t>
            </a:r>
            <a:endParaRPr/>
          </a:p>
          <a:p>
            <a:pPr indent="-228600" lvl="0" marL="228600" rtl="0" algn="l">
              <a:lnSpc>
                <a:spcPct val="90000"/>
              </a:lnSpc>
              <a:spcBef>
                <a:spcPts val="1000"/>
              </a:spcBef>
              <a:spcAft>
                <a:spcPts val="0"/>
              </a:spcAft>
              <a:buClr>
                <a:schemeClr val="dk1"/>
              </a:buClr>
              <a:buSzPts val="2800"/>
              <a:buChar char="•"/>
            </a:pPr>
            <a:r>
              <a:rPr lang="en-US"/>
              <a:t>What are the </a:t>
            </a:r>
            <a:r>
              <a:rPr b="1" lang="en-US"/>
              <a:t>primary data </a:t>
            </a:r>
            <a:r>
              <a:rPr lang="en-US"/>
              <a:t>objects to be processed by the system?</a:t>
            </a:r>
            <a:endParaRPr/>
          </a:p>
          <a:p>
            <a:pPr indent="-228600" lvl="0" marL="228600" rtl="0" algn="l">
              <a:lnSpc>
                <a:spcPct val="90000"/>
              </a:lnSpc>
              <a:spcBef>
                <a:spcPts val="1000"/>
              </a:spcBef>
              <a:spcAft>
                <a:spcPts val="0"/>
              </a:spcAft>
              <a:buClr>
                <a:schemeClr val="dk1"/>
              </a:buClr>
              <a:buSzPts val="2800"/>
              <a:buChar char="•"/>
            </a:pPr>
            <a:r>
              <a:rPr lang="en-US"/>
              <a:t> What is the </a:t>
            </a:r>
            <a:r>
              <a:rPr b="1" lang="en-US"/>
              <a:t>composition of each data object </a:t>
            </a:r>
            <a:r>
              <a:rPr lang="en-US"/>
              <a:t>and what </a:t>
            </a:r>
            <a:r>
              <a:rPr b="1" lang="en-US"/>
              <a:t>attributes describe</a:t>
            </a:r>
            <a:r>
              <a:rPr lang="en-US"/>
              <a:t> the object?</a:t>
            </a:r>
            <a:endParaRPr/>
          </a:p>
          <a:p>
            <a:pPr indent="-228600" lvl="0" marL="228600" rtl="0" algn="l">
              <a:lnSpc>
                <a:spcPct val="90000"/>
              </a:lnSpc>
              <a:spcBef>
                <a:spcPts val="1000"/>
              </a:spcBef>
              <a:spcAft>
                <a:spcPts val="0"/>
              </a:spcAft>
              <a:buClr>
                <a:schemeClr val="dk1"/>
              </a:buClr>
              <a:buSzPts val="2800"/>
              <a:buChar char="•"/>
            </a:pPr>
            <a:r>
              <a:rPr lang="en-US"/>
              <a:t> Where do the </a:t>
            </a:r>
            <a:r>
              <a:rPr b="1" lang="en-US"/>
              <a:t>the objects </a:t>
            </a:r>
            <a:r>
              <a:rPr lang="en-US"/>
              <a:t>currently reside? </a:t>
            </a:r>
            <a:endParaRPr/>
          </a:p>
          <a:p>
            <a:pPr indent="-228600" lvl="0" marL="228600" rtl="0" algn="l">
              <a:lnSpc>
                <a:spcPct val="90000"/>
              </a:lnSpc>
              <a:spcBef>
                <a:spcPts val="1000"/>
              </a:spcBef>
              <a:spcAft>
                <a:spcPts val="0"/>
              </a:spcAft>
              <a:buClr>
                <a:schemeClr val="dk1"/>
              </a:buClr>
              <a:buSzPts val="2800"/>
              <a:buChar char="•"/>
            </a:pPr>
            <a:r>
              <a:rPr lang="en-US"/>
              <a:t>What are the </a:t>
            </a:r>
            <a:r>
              <a:rPr b="1" lang="en-US"/>
              <a:t>relationships </a:t>
            </a:r>
            <a:r>
              <a:rPr lang="en-US"/>
              <a:t>between each </a:t>
            </a:r>
            <a:r>
              <a:rPr b="1" lang="en-US"/>
              <a:t>object and other objects</a:t>
            </a:r>
            <a:r>
              <a:rPr lang="en-US"/>
              <a:t>? </a:t>
            </a:r>
            <a:endParaRPr/>
          </a:p>
        </p:txBody>
      </p:sp>
      <p:sp>
        <p:nvSpPr>
          <p:cNvPr id="280" name="Google Shape;28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81" name="Google Shape;28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82" name="Google Shape;28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Data Modelling </a:t>
            </a:r>
            <a:endParaRPr b="1"/>
          </a:p>
        </p:txBody>
      </p:sp>
      <p:sp>
        <p:nvSpPr>
          <p:cNvPr id="288" name="Google Shape;288;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modeling methods make use of the </a:t>
            </a:r>
            <a:r>
              <a:rPr b="1" lang="en-US"/>
              <a:t>entity relationship diagram</a:t>
            </a:r>
            <a:r>
              <a:rPr lang="en-US"/>
              <a:t>. </a:t>
            </a:r>
            <a:endParaRPr/>
          </a:p>
          <a:p>
            <a:pPr indent="-228600" lvl="0" marL="228600" rtl="0" algn="l">
              <a:lnSpc>
                <a:spcPct val="90000"/>
              </a:lnSpc>
              <a:spcBef>
                <a:spcPts val="1000"/>
              </a:spcBef>
              <a:spcAft>
                <a:spcPts val="0"/>
              </a:spcAft>
              <a:buClr>
                <a:schemeClr val="dk1"/>
              </a:buClr>
              <a:buSzPts val="2800"/>
              <a:buChar char="•"/>
            </a:pPr>
            <a:r>
              <a:rPr lang="en-US"/>
              <a:t>The ERD, enables a software engineer to identify </a:t>
            </a:r>
            <a:r>
              <a:rPr b="1" lang="en-US"/>
              <a:t>data objects </a:t>
            </a:r>
            <a:r>
              <a:rPr lang="en-US"/>
              <a:t>and their relationships using a graphical notation.</a:t>
            </a:r>
            <a:endParaRPr/>
          </a:p>
          <a:p>
            <a:pPr indent="-228600" lvl="0" marL="228600" rtl="0" algn="l">
              <a:lnSpc>
                <a:spcPct val="90000"/>
              </a:lnSpc>
              <a:spcBef>
                <a:spcPts val="1000"/>
              </a:spcBef>
              <a:spcAft>
                <a:spcPts val="0"/>
              </a:spcAft>
              <a:buClr>
                <a:schemeClr val="dk1"/>
              </a:buClr>
              <a:buSzPts val="2800"/>
              <a:buChar char="•"/>
            </a:pPr>
            <a:r>
              <a:rPr lang="en-US"/>
              <a:t> In the context of </a:t>
            </a:r>
            <a:r>
              <a:rPr b="1" lang="en-US"/>
              <a:t>structured analysis</a:t>
            </a:r>
            <a:r>
              <a:rPr lang="en-US"/>
              <a:t>, the ERD defines all data that are entered, stored, transformed, and produced within an application</a:t>
            </a:r>
            <a:endParaRPr/>
          </a:p>
          <a:p>
            <a:pPr indent="-228600" lvl="0" marL="228600" rtl="0" algn="l">
              <a:lnSpc>
                <a:spcPct val="90000"/>
              </a:lnSpc>
              <a:spcBef>
                <a:spcPts val="1000"/>
              </a:spcBef>
              <a:spcAft>
                <a:spcPts val="0"/>
              </a:spcAft>
              <a:buClr>
                <a:schemeClr val="dk1"/>
              </a:buClr>
              <a:buSzPts val="2800"/>
              <a:buChar char="•"/>
            </a:pPr>
            <a:r>
              <a:rPr lang="en-US"/>
              <a:t>The ERD is especially useful for applications in which data and the relationships that govern data are complex</a:t>
            </a:r>
            <a:endParaRPr/>
          </a:p>
        </p:txBody>
      </p:sp>
      <p:sp>
        <p:nvSpPr>
          <p:cNvPr id="289" name="Google Shape;28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90" name="Google Shape;29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291" name="Google Shape;29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Data Objects</a:t>
            </a:r>
            <a:endParaRPr b="1"/>
          </a:p>
        </p:txBody>
      </p:sp>
      <p:sp>
        <p:nvSpPr>
          <p:cNvPr id="297" name="Google Shape;29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 </a:t>
            </a:r>
            <a:r>
              <a:rPr b="1" lang="en-US"/>
              <a:t>data object </a:t>
            </a:r>
            <a:r>
              <a:rPr lang="en-US"/>
              <a:t>can be an :</a:t>
            </a:r>
            <a:endParaRPr/>
          </a:p>
          <a:p>
            <a:pPr indent="-228600" lvl="0" marL="228600" rtl="0" algn="l">
              <a:lnSpc>
                <a:spcPct val="90000"/>
              </a:lnSpc>
              <a:spcBef>
                <a:spcPts val="1000"/>
              </a:spcBef>
              <a:spcAft>
                <a:spcPts val="0"/>
              </a:spcAft>
              <a:buClr>
                <a:schemeClr val="dk1"/>
              </a:buClr>
              <a:buSzPts val="2800"/>
              <a:buChar char="•"/>
            </a:pPr>
            <a:r>
              <a:rPr b="1" lang="en-US"/>
              <a:t>external entity </a:t>
            </a:r>
            <a:r>
              <a:rPr lang="en-US"/>
              <a:t>(e.g., anything that produces or consumes information),</a:t>
            </a:r>
            <a:endParaRPr/>
          </a:p>
          <a:p>
            <a:pPr indent="-228600" lvl="0" marL="228600" rtl="0" algn="l">
              <a:lnSpc>
                <a:spcPct val="90000"/>
              </a:lnSpc>
              <a:spcBef>
                <a:spcPts val="1000"/>
              </a:spcBef>
              <a:spcAft>
                <a:spcPts val="0"/>
              </a:spcAft>
              <a:buClr>
                <a:schemeClr val="dk1"/>
              </a:buClr>
              <a:buSzPts val="2800"/>
              <a:buChar char="•"/>
            </a:pPr>
            <a:r>
              <a:rPr b="1" lang="en-US"/>
              <a:t> a thing </a:t>
            </a:r>
            <a:r>
              <a:rPr lang="en-US"/>
              <a:t>(e.g., a report or a display), </a:t>
            </a:r>
            <a:endParaRPr/>
          </a:p>
          <a:p>
            <a:pPr indent="-228600" lvl="0" marL="228600" rtl="0" algn="l">
              <a:lnSpc>
                <a:spcPct val="90000"/>
              </a:lnSpc>
              <a:spcBef>
                <a:spcPts val="1000"/>
              </a:spcBef>
              <a:spcAft>
                <a:spcPts val="0"/>
              </a:spcAft>
              <a:buClr>
                <a:schemeClr val="dk1"/>
              </a:buClr>
              <a:buSzPts val="2800"/>
              <a:buChar char="•"/>
            </a:pPr>
            <a:r>
              <a:rPr b="1" lang="en-US"/>
              <a:t>an occurrence </a:t>
            </a:r>
            <a:r>
              <a:rPr lang="en-US"/>
              <a:t>(e.g., a telephone call) or event (e.g., an alarm), </a:t>
            </a:r>
            <a:endParaRPr/>
          </a:p>
          <a:p>
            <a:pPr indent="-228600" lvl="0" marL="228600" rtl="0" algn="l">
              <a:lnSpc>
                <a:spcPct val="90000"/>
              </a:lnSpc>
              <a:spcBef>
                <a:spcPts val="1000"/>
              </a:spcBef>
              <a:spcAft>
                <a:spcPts val="0"/>
              </a:spcAft>
              <a:buClr>
                <a:schemeClr val="dk1"/>
              </a:buClr>
              <a:buSzPts val="2800"/>
              <a:buChar char="•"/>
            </a:pPr>
            <a:r>
              <a:rPr b="1" lang="en-US"/>
              <a:t>a role </a:t>
            </a:r>
            <a:r>
              <a:rPr lang="en-US"/>
              <a:t>(e.g., salesperson),</a:t>
            </a:r>
            <a:endParaRPr/>
          </a:p>
          <a:p>
            <a:pPr indent="-228600" lvl="0" marL="228600" rtl="0" algn="l">
              <a:lnSpc>
                <a:spcPct val="90000"/>
              </a:lnSpc>
              <a:spcBef>
                <a:spcPts val="1000"/>
              </a:spcBef>
              <a:spcAft>
                <a:spcPts val="0"/>
              </a:spcAft>
              <a:buClr>
                <a:schemeClr val="dk1"/>
              </a:buClr>
              <a:buSzPts val="2800"/>
              <a:buChar char="•"/>
            </a:pPr>
            <a:r>
              <a:rPr lang="en-US"/>
              <a:t> </a:t>
            </a:r>
            <a:r>
              <a:rPr b="1" lang="en-US"/>
              <a:t>an organizational unit </a:t>
            </a:r>
            <a:r>
              <a:rPr lang="en-US"/>
              <a:t>(e.g., accounting department),</a:t>
            </a:r>
            <a:endParaRPr/>
          </a:p>
          <a:p>
            <a:pPr indent="-228600" lvl="0" marL="228600" rtl="0" algn="l">
              <a:lnSpc>
                <a:spcPct val="90000"/>
              </a:lnSpc>
              <a:spcBef>
                <a:spcPts val="1000"/>
              </a:spcBef>
              <a:spcAft>
                <a:spcPts val="0"/>
              </a:spcAft>
              <a:buClr>
                <a:schemeClr val="dk1"/>
              </a:buClr>
              <a:buSzPts val="2800"/>
              <a:buChar char="•"/>
            </a:pPr>
            <a:r>
              <a:rPr b="1" lang="en-US"/>
              <a:t> a place </a:t>
            </a:r>
            <a:r>
              <a:rPr lang="en-US"/>
              <a:t>(e.g., a warehouse),</a:t>
            </a:r>
            <a:endParaRPr/>
          </a:p>
          <a:p>
            <a:pPr indent="-228600" lvl="0" marL="228600" rtl="0" algn="l">
              <a:lnSpc>
                <a:spcPct val="90000"/>
              </a:lnSpc>
              <a:spcBef>
                <a:spcPts val="1000"/>
              </a:spcBef>
              <a:spcAft>
                <a:spcPts val="0"/>
              </a:spcAft>
              <a:buClr>
                <a:schemeClr val="dk1"/>
              </a:buClr>
              <a:buSzPts val="2800"/>
              <a:buChar char="•"/>
            </a:pPr>
            <a:r>
              <a:rPr b="1" lang="en-US"/>
              <a:t> or a structure </a:t>
            </a:r>
            <a:r>
              <a:rPr lang="en-US"/>
              <a:t>(e.g., a file). </a:t>
            </a:r>
            <a:endParaRPr/>
          </a:p>
        </p:txBody>
      </p:sp>
      <p:sp>
        <p:nvSpPr>
          <p:cNvPr id="298" name="Google Shape;29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299" name="Google Shape;29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00" name="Google Shape;30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	Attribute </a:t>
            </a:r>
            <a:endParaRPr b="1"/>
          </a:p>
        </p:txBody>
      </p:sp>
      <p:sp>
        <p:nvSpPr>
          <p:cNvPr id="306" name="Google Shape;306;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Attributes define the properties of a data object and take on one of three different characteristics. They can be used to</a:t>
            </a:r>
            <a:endParaRPr/>
          </a:p>
          <a:p>
            <a:pPr indent="-228600" lvl="0" marL="228600" rtl="0" algn="l">
              <a:lnSpc>
                <a:spcPct val="90000"/>
              </a:lnSpc>
              <a:spcBef>
                <a:spcPts val="1000"/>
              </a:spcBef>
              <a:spcAft>
                <a:spcPts val="0"/>
              </a:spcAft>
              <a:buClr>
                <a:schemeClr val="dk1"/>
              </a:buClr>
              <a:buSzPts val="2800"/>
              <a:buChar char="•"/>
            </a:pPr>
            <a:r>
              <a:rPr lang="en-US"/>
              <a:t> </a:t>
            </a:r>
            <a:r>
              <a:rPr b="1" lang="en-US"/>
              <a:t>name an instance of the data object,</a:t>
            </a:r>
            <a:endParaRPr/>
          </a:p>
          <a:p>
            <a:pPr indent="-228600" lvl="0" marL="228600" rtl="0" algn="l">
              <a:lnSpc>
                <a:spcPct val="90000"/>
              </a:lnSpc>
              <a:spcBef>
                <a:spcPts val="1000"/>
              </a:spcBef>
              <a:spcAft>
                <a:spcPts val="0"/>
              </a:spcAft>
              <a:buClr>
                <a:schemeClr val="dk1"/>
              </a:buClr>
              <a:buSzPts val="2800"/>
              <a:buChar char="•"/>
            </a:pPr>
            <a:r>
              <a:rPr b="1" lang="en-US"/>
              <a:t> describe the instance, or </a:t>
            </a:r>
            <a:endParaRPr b="1"/>
          </a:p>
          <a:p>
            <a:pPr indent="-228600" lvl="0" marL="228600" rtl="0" algn="l">
              <a:lnSpc>
                <a:spcPct val="90000"/>
              </a:lnSpc>
              <a:spcBef>
                <a:spcPts val="1000"/>
              </a:spcBef>
              <a:spcAft>
                <a:spcPts val="0"/>
              </a:spcAft>
              <a:buClr>
                <a:schemeClr val="dk1"/>
              </a:buClr>
              <a:buSzPts val="2800"/>
              <a:buChar char="•"/>
            </a:pPr>
            <a:r>
              <a:rPr b="1" lang="en-US"/>
              <a:t> make reference to another instance in another table.</a:t>
            </a:r>
            <a:endParaRPr/>
          </a:p>
        </p:txBody>
      </p:sp>
      <p:sp>
        <p:nvSpPr>
          <p:cNvPr id="307" name="Google Shape;30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08" name="Google Shape;30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09" name="Google Shape;30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Attribute </a:t>
            </a:r>
            <a:endParaRPr b="1"/>
          </a:p>
        </p:txBody>
      </p:sp>
      <p:pic>
        <p:nvPicPr>
          <p:cNvPr id="315" name="Google Shape;315;p38"/>
          <p:cNvPicPr preferRelativeResize="0"/>
          <p:nvPr>
            <p:ph idx="1" type="body"/>
          </p:nvPr>
        </p:nvPicPr>
        <p:blipFill rotWithShape="1">
          <a:blip r:embed="rId3">
            <a:alphaModFix/>
          </a:blip>
          <a:srcRect b="0" l="0" r="0" t="0"/>
          <a:stretch/>
        </p:blipFill>
        <p:spPr>
          <a:xfrm>
            <a:off x="2152650" y="2429669"/>
            <a:ext cx="7886700" cy="3143250"/>
          </a:xfrm>
          <a:prstGeom prst="rect">
            <a:avLst/>
          </a:prstGeom>
          <a:noFill/>
          <a:ln>
            <a:noFill/>
          </a:ln>
        </p:spPr>
      </p:pic>
      <p:sp>
        <p:nvSpPr>
          <p:cNvPr id="316" name="Google Shape;31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17" name="Google Shape;31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18" name="Google Shape;31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Cardinality and Modality</a:t>
            </a:r>
            <a:endParaRPr/>
          </a:p>
        </p:txBody>
      </p:sp>
      <p:sp>
        <p:nvSpPr>
          <p:cNvPr id="324" name="Google Shape;324;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Cardinality is the specification of the number of occurrences of one </a:t>
            </a:r>
            <a:r>
              <a:rPr b="1" lang="en-US"/>
              <a:t>object </a:t>
            </a:r>
            <a:r>
              <a:rPr lang="en-US"/>
              <a:t>that can be related to the number of occurrences of another </a:t>
            </a:r>
            <a:r>
              <a:rPr b="1" lang="en-US"/>
              <a:t>object.</a:t>
            </a:r>
            <a:endParaRPr/>
          </a:p>
          <a:p>
            <a:pPr indent="-228600" lvl="0" marL="228600" rtl="0" algn="l">
              <a:lnSpc>
                <a:spcPct val="90000"/>
              </a:lnSpc>
              <a:spcBef>
                <a:spcPts val="1000"/>
              </a:spcBef>
              <a:spcAft>
                <a:spcPts val="0"/>
              </a:spcAft>
              <a:buClr>
                <a:schemeClr val="dk1"/>
              </a:buClr>
              <a:buSzPts val="2800"/>
              <a:buChar char="•"/>
            </a:pPr>
            <a:r>
              <a:rPr lang="en-US"/>
              <a:t> Cardinality is usually expressed as simply </a:t>
            </a:r>
            <a:r>
              <a:rPr b="1" lang="en-US"/>
              <a:t>'one' or 'many</a:t>
            </a:r>
            <a:r>
              <a:rPr lang="en-US"/>
              <a:t>.</a:t>
            </a:r>
            <a:endParaRPr/>
          </a:p>
          <a:p>
            <a:pPr indent="-228600" lvl="0" marL="228600" rtl="0" algn="l">
              <a:lnSpc>
                <a:spcPct val="90000"/>
              </a:lnSpc>
              <a:spcBef>
                <a:spcPts val="1000"/>
              </a:spcBef>
              <a:spcAft>
                <a:spcPts val="0"/>
              </a:spcAft>
              <a:buClr>
                <a:schemeClr val="dk1"/>
              </a:buClr>
              <a:buSzPts val="2800"/>
              <a:buChar char="•"/>
            </a:pPr>
            <a:r>
              <a:rPr lang="en-US"/>
              <a:t> For example, a husband can have only one wife , while a parent can have many children</a:t>
            </a:r>
            <a:endParaRPr/>
          </a:p>
        </p:txBody>
      </p:sp>
      <p:sp>
        <p:nvSpPr>
          <p:cNvPr id="325" name="Google Shape;32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26" name="Google Shape;32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27" name="Google Shape;32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Cardinality and Modality </a:t>
            </a:r>
            <a:endParaRPr b="1"/>
          </a:p>
        </p:txBody>
      </p:sp>
      <p:sp>
        <p:nvSpPr>
          <p:cNvPr id="333" name="Google Shape;33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One-to-one (l:l)— </a:t>
            </a:r>
            <a:r>
              <a:rPr lang="en-US"/>
              <a:t>a student can have only one Roll number</a:t>
            </a:r>
            <a:endParaRPr/>
          </a:p>
          <a:p>
            <a:pPr indent="0" lvl="0" marL="0" rtl="0" algn="l">
              <a:lnSpc>
                <a:spcPct val="90000"/>
              </a:lnSpc>
              <a:spcBef>
                <a:spcPts val="1000"/>
              </a:spcBef>
              <a:spcAft>
                <a:spcPts val="0"/>
              </a:spcAft>
              <a:buClr>
                <a:schemeClr val="dk1"/>
              </a:buClr>
              <a:buSzPct val="100000"/>
              <a:buNone/>
            </a:pPr>
            <a:r>
              <a:rPr lang="en-US"/>
              <a:t>• </a:t>
            </a:r>
            <a:r>
              <a:rPr b="1" lang="en-US"/>
              <a:t>One-to-many (l:N)—   </a:t>
            </a:r>
            <a:r>
              <a:rPr lang="en-US"/>
              <a:t>a mother can have many children, but a child can have only one mother.</a:t>
            </a:r>
            <a:endParaRPr/>
          </a:p>
          <a:p>
            <a:pPr indent="-228600" lvl="0" marL="228600" rtl="0" algn="l">
              <a:lnSpc>
                <a:spcPct val="90000"/>
              </a:lnSpc>
              <a:spcBef>
                <a:spcPts val="1000"/>
              </a:spcBef>
              <a:spcAft>
                <a:spcPts val="0"/>
              </a:spcAft>
              <a:buClr>
                <a:schemeClr val="dk1"/>
              </a:buClr>
              <a:buSzPct val="100000"/>
              <a:buChar char="•"/>
            </a:pPr>
            <a:r>
              <a:rPr b="1" lang="en-US"/>
              <a:t> Many-to-many (M:N)— </a:t>
            </a:r>
            <a:r>
              <a:rPr lang="en-US"/>
              <a:t>an uncle can have many nephews, while a nephew can have many uncles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Cardinality defines “the maximum number of objects that can participate in a relationship”.</a:t>
            </a:r>
            <a:endParaRPr/>
          </a:p>
          <a:p>
            <a:pPr indent="-228600" lvl="0" marL="228600" rtl="0" algn="l">
              <a:lnSpc>
                <a:spcPct val="90000"/>
              </a:lnSpc>
              <a:spcBef>
                <a:spcPts val="1000"/>
              </a:spcBef>
              <a:spcAft>
                <a:spcPts val="0"/>
              </a:spcAft>
              <a:buClr>
                <a:schemeClr val="dk1"/>
              </a:buClr>
              <a:buSzPct val="100000"/>
              <a:buChar char="•"/>
            </a:pPr>
            <a:r>
              <a:rPr lang="en-US"/>
              <a:t> It does not, however, provide an indication of whether or not a particular data object must participate in the relationship. </a:t>
            </a:r>
            <a:endParaRPr/>
          </a:p>
          <a:p>
            <a:pPr indent="-228600" lvl="0" marL="228600" rtl="0" algn="l">
              <a:lnSpc>
                <a:spcPct val="90000"/>
              </a:lnSpc>
              <a:spcBef>
                <a:spcPts val="1000"/>
              </a:spcBef>
              <a:spcAft>
                <a:spcPts val="0"/>
              </a:spcAft>
              <a:buClr>
                <a:schemeClr val="dk1"/>
              </a:buClr>
              <a:buSzPct val="100000"/>
              <a:buChar char="•"/>
            </a:pPr>
            <a:r>
              <a:rPr lang="en-US"/>
              <a:t>To specify this information, the data model adds modality to the object/relationship pair.</a:t>
            </a:r>
            <a:endParaRPr/>
          </a:p>
        </p:txBody>
      </p:sp>
      <p:sp>
        <p:nvSpPr>
          <p:cNvPr id="334" name="Google Shape;33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35" name="Google Shape;33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36" name="Google Shape;33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2" name="Google Shape;34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43" name="Google Shape;34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44" name="Google Shape;34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5" name="Google Shape;345;p41"/>
          <p:cNvPicPr preferRelativeResize="0"/>
          <p:nvPr>
            <p:ph idx="1" type="body"/>
          </p:nvPr>
        </p:nvPicPr>
        <p:blipFill rotWithShape="1">
          <a:blip r:embed="rId3">
            <a:alphaModFix/>
          </a:blip>
          <a:srcRect b="0" l="0" r="0" t="0"/>
          <a:stretch/>
        </p:blipFill>
        <p:spPr>
          <a:xfrm>
            <a:off x="3558320" y="2126611"/>
            <a:ext cx="5075360" cy="37493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Analysis Principles</a:t>
            </a:r>
            <a:endParaRPr b="1"/>
          </a:p>
        </p:txBody>
      </p:sp>
      <p:sp>
        <p:nvSpPr>
          <p:cNvPr id="107" name="Google Shape;10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addition to these operational analysis, Davis suggests a set of guiding principles for requirement engineering </a:t>
            </a:r>
            <a:endParaRPr/>
          </a:p>
          <a:p>
            <a:pPr indent="-228600" lvl="0" marL="574675" rtl="0" algn="l">
              <a:lnSpc>
                <a:spcPct val="90000"/>
              </a:lnSpc>
              <a:spcBef>
                <a:spcPts val="1000"/>
              </a:spcBef>
              <a:spcAft>
                <a:spcPts val="0"/>
              </a:spcAft>
              <a:buClr>
                <a:schemeClr val="dk1"/>
              </a:buClr>
              <a:buSzPts val="2800"/>
              <a:buFont typeface="Noto Sans Symbols"/>
              <a:buChar char="▪"/>
            </a:pPr>
            <a:r>
              <a:rPr b="1" i="1" lang="en-US"/>
              <a:t>Understand the problem before you begin to create the analysis model. --</a:t>
            </a:r>
            <a:r>
              <a:rPr lang="en-US" sz="1600"/>
              <a:t>There is a tendency to rush to a solution, even before the problem is understood. This often leads to elegant software that solves the wrong problem!</a:t>
            </a:r>
            <a:endParaRPr b="1" i="1" sz="1600"/>
          </a:p>
          <a:p>
            <a:pPr indent="-228600" lvl="0" marL="574675" rtl="0" algn="l">
              <a:lnSpc>
                <a:spcPct val="90000"/>
              </a:lnSpc>
              <a:spcBef>
                <a:spcPts val="1000"/>
              </a:spcBef>
              <a:spcAft>
                <a:spcPts val="0"/>
              </a:spcAft>
              <a:buClr>
                <a:schemeClr val="dk1"/>
              </a:buClr>
              <a:buSzPts val="2800"/>
              <a:buFont typeface="Noto Sans Symbols"/>
              <a:buChar char="▪"/>
            </a:pPr>
            <a:r>
              <a:rPr b="1" i="1" lang="en-US"/>
              <a:t>Develop the prototypes that enable a user to understand how human/machine interaction will occur -- </a:t>
            </a:r>
            <a:r>
              <a:rPr lang="en-US" sz="1050"/>
              <a:t>Since the perception of the quality of software is often based on the perception of the “friendliness” of the interface, prototyping (and the iteration that results) are highly recommended</a:t>
            </a:r>
            <a:endParaRPr b="1" i="1" sz="1050"/>
          </a:p>
        </p:txBody>
      </p:sp>
      <p:sp>
        <p:nvSpPr>
          <p:cNvPr id="108" name="Google Shape;10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09" name="Google Shape;10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10" name="Google Shape;1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	Modality</a:t>
            </a:r>
            <a:endParaRPr b="1"/>
          </a:p>
        </p:txBody>
      </p:sp>
      <p:sp>
        <p:nvSpPr>
          <p:cNvPr id="351" name="Google Shape;351;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modality of a relationship is 0 if there is no explicit need for the relationship to occur or the relationship is optional.</a:t>
            </a:r>
            <a:endParaRPr/>
          </a:p>
          <a:p>
            <a:pPr indent="-228600" lvl="0" marL="228600" rtl="0" algn="l">
              <a:lnSpc>
                <a:spcPct val="90000"/>
              </a:lnSpc>
              <a:spcBef>
                <a:spcPts val="1000"/>
              </a:spcBef>
              <a:spcAft>
                <a:spcPts val="0"/>
              </a:spcAft>
              <a:buClr>
                <a:schemeClr val="dk1"/>
              </a:buClr>
              <a:buSzPts val="2800"/>
              <a:buChar char="•"/>
            </a:pPr>
            <a:r>
              <a:rPr lang="en-US"/>
              <a:t> The modality is 1 if an occurrence of the relationship is mandatory. </a:t>
            </a:r>
            <a:endParaRPr/>
          </a:p>
          <a:p>
            <a:pPr indent="-228600" lvl="0" marL="228600" rtl="0" algn="l">
              <a:lnSpc>
                <a:spcPct val="90000"/>
              </a:lnSpc>
              <a:spcBef>
                <a:spcPts val="1000"/>
              </a:spcBef>
              <a:spcAft>
                <a:spcPts val="0"/>
              </a:spcAft>
              <a:buClr>
                <a:schemeClr val="dk1"/>
              </a:buClr>
              <a:buSzPts val="2800"/>
              <a:buChar char="•"/>
            </a:pPr>
            <a:r>
              <a:rPr i="1" lang="en-US"/>
              <a:t>Example : A customer indicates that there is a problem. If the problem is diagnosed as relatively simple, a single repair action occurs. However, if the problem is complex, multiple repair actions may be required</a:t>
            </a:r>
            <a:endParaRPr i="1"/>
          </a:p>
        </p:txBody>
      </p:sp>
      <p:sp>
        <p:nvSpPr>
          <p:cNvPr id="352" name="Google Shape;35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53" name="Google Shape;35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54" name="Google Shape;35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	Modality </a:t>
            </a:r>
            <a:endParaRPr b="1"/>
          </a:p>
        </p:txBody>
      </p:sp>
      <p:pic>
        <p:nvPicPr>
          <p:cNvPr id="360" name="Google Shape;360;p43"/>
          <p:cNvPicPr preferRelativeResize="0"/>
          <p:nvPr>
            <p:ph idx="1" type="body"/>
          </p:nvPr>
        </p:nvPicPr>
        <p:blipFill rotWithShape="1">
          <a:blip r:embed="rId3">
            <a:alphaModFix/>
          </a:blip>
          <a:srcRect b="0" l="0" r="0" t="0"/>
          <a:stretch/>
        </p:blipFill>
        <p:spPr>
          <a:xfrm>
            <a:off x="2456699" y="1825625"/>
            <a:ext cx="7278601" cy="4351338"/>
          </a:xfrm>
          <a:prstGeom prst="rect">
            <a:avLst/>
          </a:prstGeom>
          <a:noFill/>
          <a:ln>
            <a:noFill/>
          </a:ln>
        </p:spPr>
      </p:pic>
      <p:sp>
        <p:nvSpPr>
          <p:cNvPr id="361" name="Google Shape;36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62" name="Google Shape;36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63" name="Google Shape;36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ER Diagram </a:t>
            </a:r>
            <a:endParaRPr b="1"/>
          </a:p>
        </p:txBody>
      </p:sp>
      <p:pic>
        <p:nvPicPr>
          <p:cNvPr id="369" name="Google Shape;369;p44"/>
          <p:cNvPicPr preferRelativeResize="0"/>
          <p:nvPr>
            <p:ph idx="1" type="body"/>
          </p:nvPr>
        </p:nvPicPr>
        <p:blipFill rotWithShape="1">
          <a:blip r:embed="rId3">
            <a:alphaModFix/>
          </a:blip>
          <a:srcRect b="0" l="0" r="0" t="0"/>
          <a:stretch/>
        </p:blipFill>
        <p:spPr>
          <a:xfrm>
            <a:off x="1762125" y="2577306"/>
            <a:ext cx="8667750" cy="2847975"/>
          </a:xfrm>
          <a:prstGeom prst="rect">
            <a:avLst/>
          </a:prstGeom>
          <a:noFill/>
          <a:ln>
            <a:noFill/>
          </a:ln>
        </p:spPr>
      </p:pic>
      <p:sp>
        <p:nvSpPr>
          <p:cNvPr id="370" name="Google Shape;37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71" name="Google Shape;37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72" name="Google Shape;37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ER Diagram </a:t>
            </a:r>
            <a:endParaRPr b="1"/>
          </a:p>
        </p:txBody>
      </p:sp>
      <p:sp>
        <p:nvSpPr>
          <p:cNvPr id="378" name="Google Shape;378;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Above figure shows the One to many relationship</a:t>
            </a:r>
            <a:endParaRPr/>
          </a:p>
          <a:p>
            <a:pPr indent="-228600" lvl="0" marL="228600" rtl="0" algn="l">
              <a:lnSpc>
                <a:spcPct val="90000"/>
              </a:lnSpc>
              <a:spcBef>
                <a:spcPts val="1000"/>
              </a:spcBef>
              <a:spcAft>
                <a:spcPts val="0"/>
              </a:spcAft>
              <a:buClr>
                <a:schemeClr val="dk1"/>
              </a:buClr>
              <a:buSzPct val="100000"/>
              <a:buChar char="•"/>
            </a:pPr>
            <a:r>
              <a:rPr lang="en-US"/>
              <a:t>That is, a single customer can be provided with zero or many repair actions. </a:t>
            </a:r>
            <a:endParaRPr/>
          </a:p>
          <a:p>
            <a:pPr indent="-228600" lvl="0" marL="228600" rtl="0" algn="l">
              <a:lnSpc>
                <a:spcPct val="90000"/>
              </a:lnSpc>
              <a:spcBef>
                <a:spcPts val="1000"/>
              </a:spcBef>
              <a:spcAft>
                <a:spcPts val="0"/>
              </a:spcAft>
              <a:buClr>
                <a:schemeClr val="dk1"/>
              </a:buClr>
              <a:buSzPct val="100000"/>
              <a:buChar char="•"/>
            </a:pPr>
            <a:r>
              <a:rPr lang="en-US"/>
              <a:t>The symbols on the relationship connection closest to the data object rectangles indicate cardinality. </a:t>
            </a:r>
            <a:endParaRPr/>
          </a:p>
          <a:p>
            <a:pPr indent="-228600" lvl="0" marL="228600" rtl="0" algn="l">
              <a:lnSpc>
                <a:spcPct val="90000"/>
              </a:lnSpc>
              <a:spcBef>
                <a:spcPts val="1000"/>
              </a:spcBef>
              <a:spcAft>
                <a:spcPts val="0"/>
              </a:spcAft>
              <a:buClr>
                <a:schemeClr val="dk1"/>
              </a:buClr>
              <a:buSzPct val="100000"/>
              <a:buChar char="•"/>
            </a:pPr>
            <a:r>
              <a:rPr lang="en-US"/>
              <a:t>The vertical bar indicates one and the three-pronged fork indicates many. </a:t>
            </a:r>
            <a:endParaRPr/>
          </a:p>
          <a:p>
            <a:pPr indent="-228600" lvl="0" marL="228600" rtl="0" algn="l">
              <a:lnSpc>
                <a:spcPct val="90000"/>
              </a:lnSpc>
              <a:spcBef>
                <a:spcPts val="1000"/>
              </a:spcBef>
              <a:spcAft>
                <a:spcPts val="0"/>
              </a:spcAft>
              <a:buClr>
                <a:schemeClr val="dk1"/>
              </a:buClr>
              <a:buSzPct val="100000"/>
              <a:buChar char="•"/>
            </a:pPr>
            <a:r>
              <a:rPr lang="en-US"/>
              <a:t>Modality is indicated by the symbols that are further away from the data object rectangles. </a:t>
            </a:r>
            <a:endParaRPr/>
          </a:p>
          <a:p>
            <a:pPr indent="-228600" lvl="0" marL="228600" rtl="0" algn="l">
              <a:lnSpc>
                <a:spcPct val="90000"/>
              </a:lnSpc>
              <a:spcBef>
                <a:spcPts val="1000"/>
              </a:spcBef>
              <a:spcAft>
                <a:spcPts val="0"/>
              </a:spcAft>
              <a:buClr>
                <a:schemeClr val="dk1"/>
              </a:buClr>
              <a:buSzPct val="100000"/>
              <a:buChar char="•"/>
            </a:pPr>
            <a:r>
              <a:rPr lang="en-US"/>
              <a:t>The second vertical bar on the left indicates that there must be a customer for a repair action to occur. </a:t>
            </a:r>
            <a:endParaRPr/>
          </a:p>
          <a:p>
            <a:pPr indent="-228600" lvl="0" marL="228600" rtl="0" algn="l">
              <a:lnSpc>
                <a:spcPct val="90000"/>
              </a:lnSpc>
              <a:spcBef>
                <a:spcPts val="1000"/>
              </a:spcBef>
              <a:spcAft>
                <a:spcPts val="0"/>
              </a:spcAft>
              <a:buClr>
                <a:schemeClr val="dk1"/>
              </a:buClr>
              <a:buSzPct val="100000"/>
              <a:buChar char="•"/>
            </a:pPr>
            <a:r>
              <a:rPr lang="en-US"/>
              <a:t>The circle on the right indicates that there may be no repair action required for the type of problem reported by the customer.</a:t>
            </a:r>
            <a:endParaRPr/>
          </a:p>
        </p:txBody>
      </p:sp>
      <p:sp>
        <p:nvSpPr>
          <p:cNvPr id="379" name="Google Shape;37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80" name="Google Shape;38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81" name="Google Shape;38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ER Diagram Notations</a:t>
            </a:r>
            <a:endParaRPr/>
          </a:p>
        </p:txBody>
      </p:sp>
      <p:pic>
        <p:nvPicPr>
          <p:cNvPr id="387" name="Google Shape;387;p46"/>
          <p:cNvPicPr preferRelativeResize="0"/>
          <p:nvPr>
            <p:ph idx="1" type="body"/>
          </p:nvPr>
        </p:nvPicPr>
        <p:blipFill rotWithShape="1">
          <a:blip r:embed="rId3">
            <a:alphaModFix/>
          </a:blip>
          <a:srcRect b="0" l="0" r="0" t="0"/>
          <a:stretch/>
        </p:blipFill>
        <p:spPr>
          <a:xfrm>
            <a:off x="3391039" y="1935353"/>
            <a:ext cx="5409922" cy="4351338"/>
          </a:xfrm>
          <a:prstGeom prst="rect">
            <a:avLst/>
          </a:prstGeom>
          <a:noFill/>
          <a:ln>
            <a:noFill/>
          </a:ln>
        </p:spPr>
      </p:pic>
      <p:sp>
        <p:nvSpPr>
          <p:cNvPr id="388" name="Google Shape;38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89" name="Google Shape;38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90" name="Google Shape;39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ER Diagram Notation </a:t>
            </a:r>
            <a:endParaRPr b="1"/>
          </a:p>
        </p:txBody>
      </p:sp>
      <p:pic>
        <p:nvPicPr>
          <p:cNvPr id="396" name="Google Shape;396;p47"/>
          <p:cNvPicPr preferRelativeResize="0"/>
          <p:nvPr>
            <p:ph idx="1" type="body"/>
          </p:nvPr>
        </p:nvPicPr>
        <p:blipFill rotWithShape="1">
          <a:blip r:embed="rId3">
            <a:alphaModFix/>
          </a:blip>
          <a:srcRect b="0" l="0" r="0" t="0"/>
          <a:stretch/>
        </p:blipFill>
        <p:spPr>
          <a:xfrm>
            <a:off x="1821878" y="1825625"/>
            <a:ext cx="8548244" cy="4351338"/>
          </a:xfrm>
          <a:prstGeom prst="rect">
            <a:avLst/>
          </a:prstGeom>
          <a:noFill/>
          <a:ln>
            <a:noFill/>
          </a:ln>
        </p:spPr>
      </p:pic>
      <p:sp>
        <p:nvSpPr>
          <p:cNvPr id="397" name="Google Shape;39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398" name="Google Shape;39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399" name="Google Shape;39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ER Diagram Notation </a:t>
            </a:r>
            <a:endParaRPr b="1"/>
          </a:p>
        </p:txBody>
      </p:sp>
      <p:pic>
        <p:nvPicPr>
          <p:cNvPr id="405" name="Google Shape;405;p48"/>
          <p:cNvPicPr preferRelativeResize="0"/>
          <p:nvPr>
            <p:ph idx="1" type="body"/>
          </p:nvPr>
        </p:nvPicPr>
        <p:blipFill rotWithShape="1">
          <a:blip r:embed="rId3">
            <a:alphaModFix/>
          </a:blip>
          <a:srcRect b="0" l="0" r="0" t="0"/>
          <a:stretch/>
        </p:blipFill>
        <p:spPr>
          <a:xfrm>
            <a:off x="1488974" y="1825625"/>
            <a:ext cx="9214051" cy="4351338"/>
          </a:xfrm>
          <a:prstGeom prst="rect">
            <a:avLst/>
          </a:prstGeom>
          <a:noFill/>
          <a:ln>
            <a:noFill/>
          </a:ln>
        </p:spPr>
      </p:pic>
      <p:sp>
        <p:nvSpPr>
          <p:cNvPr id="406" name="Google Shape;40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07" name="Google Shape;40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08" name="Google Shape;40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Data Modelling </a:t>
            </a:r>
            <a:endParaRPr b="1"/>
          </a:p>
        </p:txBody>
      </p:sp>
      <p:sp>
        <p:nvSpPr>
          <p:cNvPr id="414" name="Google Shape;414;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data model consists of three interrelated pieces of information: the </a:t>
            </a:r>
            <a:r>
              <a:rPr b="1" lang="en-US"/>
              <a:t>data object</a:t>
            </a:r>
            <a:r>
              <a:rPr lang="en-US"/>
              <a:t>, the </a:t>
            </a:r>
            <a:r>
              <a:rPr b="1" lang="en-US"/>
              <a:t>attributes that describe the data object</a:t>
            </a:r>
            <a:r>
              <a:rPr lang="en-US"/>
              <a:t>, and the </a:t>
            </a:r>
            <a:r>
              <a:rPr b="1" lang="en-US"/>
              <a:t>relationships</a:t>
            </a:r>
            <a:r>
              <a:rPr lang="en-US"/>
              <a:t> that connect data objects to one another</a:t>
            </a:r>
            <a:endParaRPr/>
          </a:p>
        </p:txBody>
      </p:sp>
      <p:sp>
        <p:nvSpPr>
          <p:cNvPr id="415" name="Google Shape;41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16" name="Google Shape;41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17" name="Google Shape;41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Data Modelling </a:t>
            </a:r>
            <a:endParaRPr b="1"/>
          </a:p>
        </p:txBody>
      </p:sp>
      <p:pic>
        <p:nvPicPr>
          <p:cNvPr id="423" name="Google Shape;423;p50"/>
          <p:cNvPicPr preferRelativeResize="0"/>
          <p:nvPr>
            <p:ph idx="1" type="body"/>
          </p:nvPr>
        </p:nvPicPr>
        <p:blipFill rotWithShape="1">
          <a:blip r:embed="rId3">
            <a:alphaModFix/>
          </a:blip>
          <a:srcRect b="0" l="0" r="0" t="0"/>
          <a:stretch/>
        </p:blipFill>
        <p:spPr>
          <a:xfrm>
            <a:off x="2107273" y="1825625"/>
            <a:ext cx="7977453" cy="4351338"/>
          </a:xfrm>
          <a:prstGeom prst="rect">
            <a:avLst/>
          </a:prstGeom>
          <a:noFill/>
          <a:ln>
            <a:noFill/>
          </a:ln>
        </p:spPr>
      </p:pic>
      <p:sp>
        <p:nvSpPr>
          <p:cNvPr id="424" name="Google Shape;424;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25" name="Google Shape;425;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26" name="Google Shape;426;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Relationships </a:t>
            </a:r>
            <a:endParaRPr b="1"/>
          </a:p>
        </p:txBody>
      </p:sp>
      <p:sp>
        <p:nvSpPr>
          <p:cNvPr id="432" name="Google Shape;432;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Relationships indicate the manner in which data objects are “connected” to one another.</a:t>
            </a:r>
            <a:endParaRPr/>
          </a:p>
          <a:p>
            <a:pPr indent="-228600" lvl="0" marL="228600" rtl="0" algn="l">
              <a:lnSpc>
                <a:spcPct val="90000"/>
              </a:lnSpc>
              <a:spcBef>
                <a:spcPts val="1000"/>
              </a:spcBef>
              <a:spcAft>
                <a:spcPts val="0"/>
              </a:spcAft>
              <a:buClr>
                <a:schemeClr val="dk1"/>
              </a:buClr>
              <a:buSzPts val="2800"/>
              <a:buChar char="•"/>
            </a:pPr>
            <a:r>
              <a:rPr lang="en-US"/>
              <a:t>A bookstore </a:t>
            </a:r>
            <a:r>
              <a:rPr b="1" lang="en-US"/>
              <a:t>orders</a:t>
            </a:r>
            <a:r>
              <a:rPr lang="en-US"/>
              <a:t> books. </a:t>
            </a:r>
            <a:endParaRPr/>
          </a:p>
          <a:p>
            <a:pPr indent="0" lvl="0" marL="0" rtl="0" algn="l">
              <a:lnSpc>
                <a:spcPct val="90000"/>
              </a:lnSpc>
              <a:spcBef>
                <a:spcPts val="1000"/>
              </a:spcBef>
              <a:spcAft>
                <a:spcPts val="0"/>
              </a:spcAft>
              <a:buClr>
                <a:schemeClr val="dk1"/>
              </a:buClr>
              <a:buSzPts val="2800"/>
              <a:buNone/>
            </a:pPr>
            <a:r>
              <a:rPr lang="en-US"/>
              <a:t>• A bookstore </a:t>
            </a:r>
            <a:r>
              <a:rPr b="1" lang="en-US"/>
              <a:t>displays</a:t>
            </a:r>
            <a:r>
              <a:rPr lang="en-US"/>
              <a:t> books. </a:t>
            </a:r>
            <a:endParaRPr/>
          </a:p>
          <a:p>
            <a:pPr indent="0" lvl="0" marL="0" rtl="0" algn="l">
              <a:lnSpc>
                <a:spcPct val="90000"/>
              </a:lnSpc>
              <a:spcBef>
                <a:spcPts val="1000"/>
              </a:spcBef>
              <a:spcAft>
                <a:spcPts val="0"/>
              </a:spcAft>
              <a:buClr>
                <a:schemeClr val="dk1"/>
              </a:buClr>
              <a:buSzPts val="2800"/>
              <a:buNone/>
            </a:pPr>
            <a:r>
              <a:rPr lang="en-US"/>
              <a:t>• A bookstore </a:t>
            </a:r>
            <a:r>
              <a:rPr b="1" lang="en-US"/>
              <a:t>stocks</a:t>
            </a:r>
            <a:r>
              <a:rPr lang="en-US"/>
              <a:t> books.</a:t>
            </a:r>
            <a:endParaRPr/>
          </a:p>
          <a:p>
            <a:pPr indent="0" lvl="0" marL="0" rtl="0" algn="l">
              <a:lnSpc>
                <a:spcPct val="90000"/>
              </a:lnSpc>
              <a:spcBef>
                <a:spcPts val="1000"/>
              </a:spcBef>
              <a:spcAft>
                <a:spcPts val="0"/>
              </a:spcAft>
              <a:buClr>
                <a:schemeClr val="dk1"/>
              </a:buClr>
              <a:buSzPts val="2800"/>
              <a:buNone/>
            </a:pPr>
            <a:r>
              <a:rPr lang="en-US"/>
              <a:t> • A bookstore </a:t>
            </a:r>
            <a:r>
              <a:rPr b="1" lang="en-US"/>
              <a:t>sells</a:t>
            </a:r>
            <a:r>
              <a:rPr lang="en-US"/>
              <a:t> books. </a:t>
            </a:r>
            <a:endParaRPr/>
          </a:p>
          <a:p>
            <a:pPr indent="0" lvl="0" marL="0" rtl="0" algn="l">
              <a:lnSpc>
                <a:spcPct val="90000"/>
              </a:lnSpc>
              <a:spcBef>
                <a:spcPts val="1000"/>
              </a:spcBef>
              <a:spcAft>
                <a:spcPts val="0"/>
              </a:spcAft>
              <a:buClr>
                <a:schemeClr val="dk1"/>
              </a:buClr>
              <a:buSzPts val="2800"/>
              <a:buNone/>
            </a:pPr>
            <a:r>
              <a:rPr lang="en-US"/>
              <a:t>• A bookstore </a:t>
            </a:r>
            <a:r>
              <a:rPr b="1" lang="en-US"/>
              <a:t>returns</a:t>
            </a:r>
            <a:r>
              <a:rPr lang="en-US"/>
              <a:t> books.</a:t>
            </a:r>
            <a:endParaRPr/>
          </a:p>
        </p:txBody>
      </p:sp>
      <p:sp>
        <p:nvSpPr>
          <p:cNvPr id="433" name="Google Shape;433;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34" name="Google Shape;434;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35" name="Google Shape;435;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Analysis Principles </a:t>
            </a:r>
            <a:endParaRPr b="1"/>
          </a:p>
        </p:txBody>
      </p:sp>
      <p:sp>
        <p:nvSpPr>
          <p:cNvPr id="116" name="Google Shape;11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574675" rtl="0" algn="l">
              <a:lnSpc>
                <a:spcPct val="90000"/>
              </a:lnSpc>
              <a:spcBef>
                <a:spcPts val="0"/>
              </a:spcBef>
              <a:spcAft>
                <a:spcPts val="0"/>
              </a:spcAft>
              <a:buClr>
                <a:schemeClr val="dk1"/>
              </a:buClr>
              <a:buSzPts val="2800"/>
              <a:buChar char="•"/>
            </a:pPr>
            <a:r>
              <a:rPr b="1" lang="en-US"/>
              <a:t>Record the origin of and the reason for every requirement-- </a:t>
            </a:r>
            <a:r>
              <a:rPr lang="en-US" sz="1400"/>
              <a:t>This is the first step in establishing traceability back to the customer</a:t>
            </a:r>
            <a:endParaRPr b="1" sz="1400"/>
          </a:p>
          <a:p>
            <a:pPr indent="-228600" lvl="0" marL="574675" rtl="0" algn="l">
              <a:lnSpc>
                <a:spcPct val="90000"/>
              </a:lnSpc>
              <a:spcBef>
                <a:spcPts val="1000"/>
              </a:spcBef>
              <a:spcAft>
                <a:spcPts val="0"/>
              </a:spcAft>
              <a:buClr>
                <a:schemeClr val="dk1"/>
              </a:buClr>
              <a:buSzPts val="2800"/>
              <a:buChar char="•"/>
            </a:pPr>
            <a:r>
              <a:rPr b="1" lang="en-US"/>
              <a:t>Use multiple views of the requirement --</a:t>
            </a:r>
            <a:r>
              <a:rPr lang="en-US" sz="1400"/>
              <a:t>Building data, functional, and behavioral models provide the software engineer with three different views. This reduces the likelihood that something will be missed and increases the likely hood that inconsistency will be recognized</a:t>
            </a:r>
            <a:endParaRPr b="1" sz="1400"/>
          </a:p>
          <a:p>
            <a:pPr indent="-228600" lvl="0" marL="574675" rtl="0" algn="l">
              <a:lnSpc>
                <a:spcPct val="90000"/>
              </a:lnSpc>
              <a:spcBef>
                <a:spcPts val="1000"/>
              </a:spcBef>
              <a:spcAft>
                <a:spcPts val="0"/>
              </a:spcAft>
              <a:buClr>
                <a:schemeClr val="dk1"/>
              </a:buClr>
              <a:buSzPts val="2800"/>
              <a:buChar char="•"/>
            </a:pPr>
            <a:r>
              <a:rPr b="1" lang="en-US"/>
              <a:t>Rank the requirements -- </a:t>
            </a:r>
            <a:r>
              <a:rPr lang="en-US" sz="1600"/>
              <a:t>Tight deadlines may preclude the implementation of every software requirement. If an incremental process model (Chapter 2) is applied, those requirements to be delivered in the first increment must be identified.</a:t>
            </a:r>
            <a:endParaRPr b="1" sz="1600"/>
          </a:p>
          <a:p>
            <a:pPr indent="-228600" lvl="0" marL="574675" rtl="0" algn="l">
              <a:lnSpc>
                <a:spcPct val="90000"/>
              </a:lnSpc>
              <a:spcBef>
                <a:spcPts val="1000"/>
              </a:spcBef>
              <a:spcAft>
                <a:spcPts val="0"/>
              </a:spcAft>
              <a:buClr>
                <a:schemeClr val="dk1"/>
              </a:buClr>
              <a:buSzPts val="2800"/>
              <a:buChar char="•"/>
            </a:pPr>
            <a:r>
              <a:rPr b="1" lang="en-US"/>
              <a:t>Work to eliminate ambiguity </a:t>
            </a:r>
            <a:r>
              <a:rPr b="1" lang="en-US" sz="1400"/>
              <a:t>-- </a:t>
            </a:r>
            <a:r>
              <a:rPr lang="en-US" sz="1400"/>
              <a:t>Because most requirements are described in a natural language, the opportunity for ambiguity abounds. The use of formal technical reviews is one way to uncover and eliminate ambiguity.</a:t>
            </a:r>
            <a:endParaRPr b="1" sz="1400"/>
          </a:p>
          <a:p>
            <a:pPr indent="-50800" lvl="0" marL="574675" rtl="0" algn="l">
              <a:lnSpc>
                <a:spcPct val="90000"/>
              </a:lnSpc>
              <a:spcBef>
                <a:spcPts val="1000"/>
              </a:spcBef>
              <a:spcAft>
                <a:spcPts val="0"/>
              </a:spcAft>
              <a:buClr>
                <a:schemeClr val="dk1"/>
              </a:buClr>
              <a:buSzPts val="2800"/>
              <a:buNone/>
            </a:pPr>
            <a:r>
              <a:t/>
            </a:r>
            <a:endParaRPr/>
          </a:p>
        </p:txBody>
      </p:sp>
      <p:sp>
        <p:nvSpPr>
          <p:cNvPr id="117" name="Google Shape;1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18" name="Google Shape;1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19" name="Google Shape;11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Relationships </a:t>
            </a:r>
            <a:endParaRPr b="1"/>
          </a:p>
        </p:txBody>
      </p:sp>
      <p:pic>
        <p:nvPicPr>
          <p:cNvPr id="441" name="Google Shape;441;p52"/>
          <p:cNvPicPr preferRelativeResize="0"/>
          <p:nvPr>
            <p:ph idx="1" type="body"/>
          </p:nvPr>
        </p:nvPicPr>
        <p:blipFill rotWithShape="1">
          <a:blip r:embed="rId3">
            <a:alphaModFix/>
          </a:blip>
          <a:srcRect b="0" l="0" r="0" t="0"/>
          <a:stretch/>
        </p:blipFill>
        <p:spPr>
          <a:xfrm>
            <a:off x="1252728" y="1825625"/>
            <a:ext cx="8906256" cy="4351338"/>
          </a:xfrm>
          <a:prstGeom prst="rect">
            <a:avLst/>
          </a:prstGeom>
          <a:noFill/>
          <a:ln>
            <a:noFill/>
          </a:ln>
        </p:spPr>
      </p:pic>
      <p:sp>
        <p:nvSpPr>
          <p:cNvPr id="442" name="Google Shape;44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43" name="Google Shape;44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44" name="Google Shape;44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	Relationship </a:t>
            </a:r>
            <a:endParaRPr b="1"/>
          </a:p>
        </p:txBody>
      </p:sp>
      <p:sp>
        <p:nvSpPr>
          <p:cNvPr id="450" name="Google Shape;450;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is important to note that object/relationship pairs are bidirectional. That is, they can be read in either direction. </a:t>
            </a:r>
            <a:endParaRPr/>
          </a:p>
          <a:p>
            <a:pPr indent="-228600" lvl="0" marL="228600" rtl="0" algn="l">
              <a:lnSpc>
                <a:spcPct val="90000"/>
              </a:lnSpc>
              <a:spcBef>
                <a:spcPts val="1000"/>
              </a:spcBef>
              <a:spcAft>
                <a:spcPts val="0"/>
              </a:spcAft>
              <a:buClr>
                <a:schemeClr val="dk1"/>
              </a:buClr>
              <a:buSzPts val="2800"/>
              <a:buChar char="•"/>
            </a:pPr>
            <a:r>
              <a:rPr lang="en-US"/>
              <a:t>A bookstore </a:t>
            </a:r>
            <a:r>
              <a:rPr b="1" lang="en-US"/>
              <a:t>orders</a:t>
            </a:r>
            <a:r>
              <a:rPr lang="en-US"/>
              <a:t> books or books are </a:t>
            </a:r>
            <a:r>
              <a:rPr b="1" lang="en-US"/>
              <a:t>ordered</a:t>
            </a:r>
            <a:r>
              <a:rPr lang="en-US"/>
              <a:t> by a bookstore.</a:t>
            </a:r>
            <a:endParaRPr/>
          </a:p>
        </p:txBody>
      </p:sp>
      <p:sp>
        <p:nvSpPr>
          <p:cNvPr id="451" name="Google Shape;45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52" name="Google Shape;45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53" name="Google Shape;45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 Cardinality and Modality</a:t>
            </a:r>
            <a:endParaRPr/>
          </a:p>
        </p:txBody>
      </p:sp>
      <p:sp>
        <p:nvSpPr>
          <p:cNvPr id="459" name="Google Shape;459;p5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The elements of data modeling—data objects, attributes, and relationships— provide the basis for understanding the information domain of a problem. </a:t>
            </a:r>
            <a:endParaRPr/>
          </a:p>
          <a:p>
            <a:pPr indent="-228600" lvl="0" marL="228600" rtl="0" algn="l">
              <a:lnSpc>
                <a:spcPct val="90000"/>
              </a:lnSpc>
              <a:spcBef>
                <a:spcPts val="1000"/>
              </a:spcBef>
              <a:spcAft>
                <a:spcPts val="0"/>
              </a:spcAft>
              <a:buClr>
                <a:schemeClr val="dk1"/>
              </a:buClr>
              <a:buSzPct val="100000"/>
              <a:buChar char="•"/>
            </a:pPr>
            <a:r>
              <a:rPr lang="en-US"/>
              <a:t>However, additional information related to these basic elements must also be understood.</a:t>
            </a:r>
            <a:endParaRPr/>
          </a:p>
          <a:p>
            <a:pPr indent="-228600" lvl="0" marL="228600" rtl="0" algn="l">
              <a:lnSpc>
                <a:spcPct val="90000"/>
              </a:lnSpc>
              <a:spcBef>
                <a:spcPts val="1000"/>
              </a:spcBef>
              <a:spcAft>
                <a:spcPts val="0"/>
              </a:spcAft>
              <a:buClr>
                <a:schemeClr val="dk1"/>
              </a:buClr>
              <a:buSzPct val="100000"/>
              <a:buChar char="•"/>
            </a:pPr>
            <a:r>
              <a:rPr lang="en-US"/>
              <a:t>We have defined a set of objects and represented the object/relationship pairs that bind them.</a:t>
            </a:r>
            <a:endParaRPr/>
          </a:p>
          <a:p>
            <a:pPr indent="-228600" lvl="0" marL="228600" rtl="0" algn="l">
              <a:lnSpc>
                <a:spcPct val="90000"/>
              </a:lnSpc>
              <a:spcBef>
                <a:spcPts val="1000"/>
              </a:spcBef>
              <a:spcAft>
                <a:spcPts val="0"/>
              </a:spcAft>
              <a:buClr>
                <a:schemeClr val="dk1"/>
              </a:buClr>
              <a:buSzPct val="100000"/>
              <a:buChar char="•"/>
            </a:pPr>
            <a:r>
              <a:rPr lang="en-US"/>
              <a:t> But a simple pair that states: </a:t>
            </a:r>
            <a:r>
              <a:rPr b="1" lang="en-US"/>
              <a:t>object X</a:t>
            </a:r>
            <a:r>
              <a:rPr lang="en-US"/>
              <a:t> relates to </a:t>
            </a:r>
            <a:r>
              <a:rPr b="1" lang="en-US"/>
              <a:t>object Y</a:t>
            </a:r>
            <a:r>
              <a:rPr lang="en-US"/>
              <a:t> does not provide enough information for software engineering purposes.</a:t>
            </a:r>
            <a:endParaRPr/>
          </a:p>
          <a:p>
            <a:pPr indent="-228600" lvl="0" marL="228600" rtl="0" algn="l">
              <a:lnSpc>
                <a:spcPct val="90000"/>
              </a:lnSpc>
              <a:spcBef>
                <a:spcPts val="1000"/>
              </a:spcBef>
              <a:spcAft>
                <a:spcPts val="0"/>
              </a:spcAft>
              <a:buClr>
                <a:schemeClr val="dk1"/>
              </a:buClr>
              <a:buSzPct val="100000"/>
              <a:buChar char="•"/>
            </a:pPr>
            <a:r>
              <a:rPr lang="en-US"/>
              <a:t> We must understand how many occurrences of </a:t>
            </a:r>
            <a:r>
              <a:rPr b="1" lang="en-US"/>
              <a:t>object X</a:t>
            </a:r>
            <a:r>
              <a:rPr lang="en-US"/>
              <a:t> are related to how many occurrences of </a:t>
            </a:r>
            <a:r>
              <a:rPr b="1" lang="en-US"/>
              <a:t>object Y</a:t>
            </a:r>
            <a:r>
              <a:rPr lang="en-US"/>
              <a:t>. </a:t>
            </a:r>
            <a:endParaRPr/>
          </a:p>
          <a:p>
            <a:pPr indent="-228600" lvl="0" marL="228600" rtl="0" algn="l">
              <a:lnSpc>
                <a:spcPct val="90000"/>
              </a:lnSpc>
              <a:spcBef>
                <a:spcPts val="1000"/>
              </a:spcBef>
              <a:spcAft>
                <a:spcPts val="0"/>
              </a:spcAft>
              <a:buClr>
                <a:schemeClr val="dk1"/>
              </a:buClr>
              <a:buSzPct val="100000"/>
              <a:buChar char="•"/>
            </a:pPr>
            <a:r>
              <a:rPr lang="en-US"/>
              <a:t>This leads to a data modeling concept called </a:t>
            </a:r>
            <a:r>
              <a:rPr b="1" lang="en-US"/>
              <a:t>cardinality</a:t>
            </a:r>
            <a:endParaRPr/>
          </a:p>
        </p:txBody>
      </p:sp>
      <p:sp>
        <p:nvSpPr>
          <p:cNvPr id="460" name="Google Shape;460;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61" name="Google Shape;461;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62" name="Google Shape;46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 Cardinality and Modality</a:t>
            </a:r>
            <a:endParaRPr/>
          </a:p>
        </p:txBody>
      </p:sp>
      <p:sp>
        <p:nvSpPr>
          <p:cNvPr id="468" name="Google Shape;468;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The elements of data modeling—data objects, attributes, and relationships— provide the basis for understanding the information domain of a problem. </a:t>
            </a:r>
            <a:endParaRPr/>
          </a:p>
          <a:p>
            <a:pPr indent="-228600" lvl="0" marL="228600" rtl="0" algn="l">
              <a:lnSpc>
                <a:spcPct val="90000"/>
              </a:lnSpc>
              <a:spcBef>
                <a:spcPts val="1000"/>
              </a:spcBef>
              <a:spcAft>
                <a:spcPts val="0"/>
              </a:spcAft>
              <a:buClr>
                <a:schemeClr val="dk1"/>
              </a:buClr>
              <a:buSzPct val="100000"/>
              <a:buChar char="•"/>
            </a:pPr>
            <a:r>
              <a:rPr lang="en-US"/>
              <a:t>However, additional information related to these basic elements must also be understood.</a:t>
            </a:r>
            <a:endParaRPr/>
          </a:p>
          <a:p>
            <a:pPr indent="-228600" lvl="0" marL="228600" rtl="0" algn="l">
              <a:lnSpc>
                <a:spcPct val="90000"/>
              </a:lnSpc>
              <a:spcBef>
                <a:spcPts val="1000"/>
              </a:spcBef>
              <a:spcAft>
                <a:spcPts val="0"/>
              </a:spcAft>
              <a:buClr>
                <a:schemeClr val="dk1"/>
              </a:buClr>
              <a:buSzPct val="100000"/>
              <a:buChar char="•"/>
            </a:pPr>
            <a:r>
              <a:rPr lang="en-US"/>
              <a:t>We have defined a set of objects and represented the object/relationship pairs that bind them.</a:t>
            </a:r>
            <a:endParaRPr/>
          </a:p>
          <a:p>
            <a:pPr indent="-228600" lvl="0" marL="228600" rtl="0" algn="l">
              <a:lnSpc>
                <a:spcPct val="90000"/>
              </a:lnSpc>
              <a:spcBef>
                <a:spcPts val="1000"/>
              </a:spcBef>
              <a:spcAft>
                <a:spcPts val="0"/>
              </a:spcAft>
              <a:buClr>
                <a:schemeClr val="dk1"/>
              </a:buClr>
              <a:buSzPct val="100000"/>
              <a:buChar char="•"/>
            </a:pPr>
            <a:r>
              <a:rPr lang="en-US"/>
              <a:t> But a simple pair that states: </a:t>
            </a:r>
            <a:r>
              <a:rPr b="1" lang="en-US"/>
              <a:t>object X</a:t>
            </a:r>
            <a:r>
              <a:rPr lang="en-US"/>
              <a:t> relates to </a:t>
            </a:r>
            <a:r>
              <a:rPr b="1" lang="en-US"/>
              <a:t>object Y</a:t>
            </a:r>
            <a:r>
              <a:rPr lang="en-US"/>
              <a:t> does not provide enough information for software engineering purposes.</a:t>
            </a:r>
            <a:endParaRPr/>
          </a:p>
          <a:p>
            <a:pPr indent="-228600" lvl="0" marL="228600" rtl="0" algn="l">
              <a:lnSpc>
                <a:spcPct val="90000"/>
              </a:lnSpc>
              <a:spcBef>
                <a:spcPts val="1000"/>
              </a:spcBef>
              <a:spcAft>
                <a:spcPts val="0"/>
              </a:spcAft>
              <a:buClr>
                <a:schemeClr val="dk1"/>
              </a:buClr>
              <a:buSzPct val="100000"/>
              <a:buChar char="•"/>
            </a:pPr>
            <a:r>
              <a:rPr lang="en-US"/>
              <a:t> We must understand how many occurrences of </a:t>
            </a:r>
            <a:r>
              <a:rPr b="1" lang="en-US"/>
              <a:t>object X</a:t>
            </a:r>
            <a:r>
              <a:rPr lang="en-US"/>
              <a:t> are related to how many occurrences of </a:t>
            </a:r>
            <a:r>
              <a:rPr b="1" lang="en-US"/>
              <a:t>object Y</a:t>
            </a:r>
            <a:r>
              <a:rPr lang="en-US"/>
              <a:t>. </a:t>
            </a:r>
            <a:endParaRPr/>
          </a:p>
          <a:p>
            <a:pPr indent="-228600" lvl="0" marL="228600" rtl="0" algn="l">
              <a:lnSpc>
                <a:spcPct val="90000"/>
              </a:lnSpc>
              <a:spcBef>
                <a:spcPts val="1000"/>
              </a:spcBef>
              <a:spcAft>
                <a:spcPts val="0"/>
              </a:spcAft>
              <a:buClr>
                <a:schemeClr val="dk1"/>
              </a:buClr>
              <a:buSzPct val="100000"/>
              <a:buChar char="•"/>
            </a:pPr>
            <a:r>
              <a:rPr lang="en-US"/>
              <a:t>This leads to a data modeling concept called </a:t>
            </a:r>
            <a:r>
              <a:rPr b="1" lang="en-US"/>
              <a:t>cardinality</a:t>
            </a:r>
            <a:endParaRPr/>
          </a:p>
        </p:txBody>
      </p:sp>
      <p:sp>
        <p:nvSpPr>
          <p:cNvPr id="469" name="Google Shape;469;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70" name="Google Shape;470;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71" name="Google Shape;471;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Modeling </a:t>
            </a:r>
            <a:endParaRPr b="1"/>
          </a:p>
        </p:txBody>
      </p:sp>
      <p:sp>
        <p:nvSpPr>
          <p:cNvPr id="477" name="Google Shape;477;p5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a:t>We create functional models to gain a </a:t>
            </a:r>
            <a:r>
              <a:rPr b="1" lang="en-US"/>
              <a:t>better understanding</a:t>
            </a:r>
            <a:r>
              <a:rPr lang="en-US"/>
              <a:t> of the actual entity to be built.</a:t>
            </a:r>
            <a:endParaRPr/>
          </a:p>
          <a:p>
            <a:pPr indent="-228600" lvl="0" marL="228600" rtl="0" algn="l">
              <a:lnSpc>
                <a:spcPct val="90000"/>
              </a:lnSpc>
              <a:spcBef>
                <a:spcPts val="1000"/>
              </a:spcBef>
              <a:spcAft>
                <a:spcPts val="0"/>
              </a:spcAft>
              <a:buClr>
                <a:schemeClr val="dk1"/>
              </a:buClr>
              <a:buSzPct val="100000"/>
              <a:buChar char="•"/>
            </a:pPr>
            <a:r>
              <a:rPr b="1" lang="en-US"/>
              <a:t>Data model </a:t>
            </a:r>
            <a:endParaRPr/>
          </a:p>
          <a:p>
            <a:pPr indent="-228600" lvl="0" marL="228600" rtl="0" algn="l">
              <a:lnSpc>
                <a:spcPct val="90000"/>
              </a:lnSpc>
              <a:spcBef>
                <a:spcPts val="1000"/>
              </a:spcBef>
              <a:spcAft>
                <a:spcPts val="0"/>
              </a:spcAft>
              <a:buClr>
                <a:schemeClr val="dk1"/>
              </a:buClr>
              <a:buSzPct val="100000"/>
              <a:buChar char="•"/>
            </a:pPr>
            <a:r>
              <a:rPr lang="en-US"/>
              <a:t>shows relationships among system objects </a:t>
            </a:r>
            <a:endParaRPr/>
          </a:p>
          <a:p>
            <a:pPr indent="-228600" lvl="0" marL="228600" rtl="0" algn="l">
              <a:lnSpc>
                <a:spcPct val="90000"/>
              </a:lnSpc>
              <a:spcBef>
                <a:spcPts val="1000"/>
              </a:spcBef>
              <a:spcAft>
                <a:spcPts val="0"/>
              </a:spcAft>
              <a:buClr>
                <a:schemeClr val="dk1"/>
              </a:buClr>
              <a:buSzPct val="100000"/>
              <a:buChar char="•"/>
            </a:pPr>
            <a:r>
              <a:rPr b="1" lang="en-US"/>
              <a:t>Functional model </a:t>
            </a:r>
            <a:endParaRPr/>
          </a:p>
          <a:p>
            <a:pPr indent="-228600" lvl="0" marL="228600" rtl="0" algn="l">
              <a:lnSpc>
                <a:spcPct val="90000"/>
              </a:lnSpc>
              <a:spcBef>
                <a:spcPts val="1000"/>
              </a:spcBef>
              <a:spcAft>
                <a:spcPts val="0"/>
              </a:spcAft>
              <a:buClr>
                <a:schemeClr val="dk1"/>
              </a:buClr>
              <a:buSzPct val="100000"/>
              <a:buChar char="•"/>
            </a:pPr>
            <a:r>
              <a:rPr lang="en-US"/>
              <a:t>software converts information and to accomplish this, it must perform at least three common tasks- input, processing and output. </a:t>
            </a:r>
            <a:endParaRPr/>
          </a:p>
          <a:p>
            <a:pPr indent="-228600" lvl="0" marL="228600" rtl="0" algn="l">
              <a:lnSpc>
                <a:spcPct val="90000"/>
              </a:lnSpc>
              <a:spcBef>
                <a:spcPts val="1000"/>
              </a:spcBef>
              <a:spcAft>
                <a:spcPts val="0"/>
              </a:spcAft>
              <a:buClr>
                <a:schemeClr val="dk1"/>
              </a:buClr>
              <a:buSzPct val="100000"/>
              <a:buChar char="•"/>
            </a:pPr>
            <a:r>
              <a:rPr lang="en-US"/>
              <a:t>When functional models of an application are created, the software engineer emphasizes problem specific tasks.</a:t>
            </a:r>
            <a:endParaRPr/>
          </a:p>
          <a:p>
            <a:pPr indent="-228600" lvl="0" marL="228600" rtl="0" algn="l">
              <a:lnSpc>
                <a:spcPct val="90000"/>
              </a:lnSpc>
              <a:spcBef>
                <a:spcPts val="1000"/>
              </a:spcBef>
              <a:spcAft>
                <a:spcPts val="0"/>
              </a:spcAft>
              <a:buClr>
                <a:schemeClr val="dk1"/>
              </a:buClr>
              <a:buSzPct val="100000"/>
              <a:buChar char="•"/>
            </a:pPr>
            <a:r>
              <a:rPr lang="en-US"/>
              <a:t> The functional model begins with a single reference level model (i.e., name of the software to be built). I</a:t>
            </a:r>
            <a:endParaRPr/>
          </a:p>
          <a:p>
            <a:pPr indent="-228600" lvl="0" marL="228600" rtl="0" algn="l">
              <a:lnSpc>
                <a:spcPct val="90000"/>
              </a:lnSpc>
              <a:spcBef>
                <a:spcPts val="1000"/>
              </a:spcBef>
              <a:spcAft>
                <a:spcPts val="0"/>
              </a:spcAft>
              <a:buClr>
                <a:schemeClr val="dk1"/>
              </a:buClr>
              <a:buSzPct val="100000"/>
              <a:buChar char="•"/>
            </a:pPr>
            <a:r>
              <a:rPr lang="en-US"/>
              <a:t>n a series of iterations, more and more functional detail is given, until all system functionality is fully represented.</a:t>
            </a:r>
            <a:endParaRPr/>
          </a:p>
        </p:txBody>
      </p:sp>
      <p:sp>
        <p:nvSpPr>
          <p:cNvPr id="478" name="Google Shape;47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79" name="Google Shape;47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80" name="Google Shape;48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Functional Model </a:t>
            </a:r>
            <a:endParaRPr b="1"/>
          </a:p>
        </p:txBody>
      </p:sp>
      <p:sp>
        <p:nvSpPr>
          <p:cNvPr id="486" name="Google Shape;486;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DFD may be used to represent a system or software at any level of abstractions.</a:t>
            </a:r>
            <a:endParaRPr/>
          </a:p>
          <a:p>
            <a:pPr indent="-228600" lvl="0" marL="228600" rtl="0" algn="l">
              <a:lnSpc>
                <a:spcPct val="90000"/>
              </a:lnSpc>
              <a:spcBef>
                <a:spcPts val="1000"/>
              </a:spcBef>
              <a:spcAft>
                <a:spcPts val="0"/>
              </a:spcAft>
              <a:buClr>
                <a:schemeClr val="dk1"/>
              </a:buClr>
              <a:buSzPts val="2800"/>
              <a:buChar char="•"/>
            </a:pPr>
            <a:r>
              <a:rPr lang="en-US"/>
              <a:t>DFDS may be partitioned into levels that represents increasing information flow and functional details </a:t>
            </a:r>
            <a:endParaRPr/>
          </a:p>
          <a:p>
            <a:pPr indent="-228600" lvl="0" marL="228600" rtl="0" algn="l">
              <a:lnSpc>
                <a:spcPct val="90000"/>
              </a:lnSpc>
              <a:spcBef>
                <a:spcPts val="1000"/>
              </a:spcBef>
              <a:spcAft>
                <a:spcPts val="0"/>
              </a:spcAft>
              <a:buClr>
                <a:schemeClr val="dk1"/>
              </a:buClr>
              <a:buSzPts val="2800"/>
              <a:buChar char="•"/>
            </a:pPr>
            <a:r>
              <a:rPr lang="en-US"/>
              <a:t>Therefore, the DFD provides a mechanism for functional modelling as as information flow modelling </a:t>
            </a:r>
            <a:endParaRPr/>
          </a:p>
          <a:p>
            <a:pPr indent="-228600" lvl="0" marL="228600" rtl="0" algn="l">
              <a:lnSpc>
                <a:spcPct val="90000"/>
              </a:lnSpc>
              <a:spcBef>
                <a:spcPts val="1000"/>
              </a:spcBef>
              <a:spcAft>
                <a:spcPts val="0"/>
              </a:spcAft>
              <a:buClr>
                <a:schemeClr val="dk1"/>
              </a:buClr>
              <a:buSzPts val="2800"/>
              <a:buChar char="•"/>
            </a:pPr>
            <a:r>
              <a:rPr lang="en-US"/>
              <a:t>A level 0 DFD, also called a fundamental model or a </a:t>
            </a:r>
            <a:r>
              <a:rPr lang="en-US">
                <a:solidFill>
                  <a:srgbClr val="FF0000"/>
                </a:solidFill>
              </a:rPr>
              <a:t>context model</a:t>
            </a:r>
            <a:r>
              <a:rPr lang="en-US"/>
              <a:t>, represents the entire software element as a single bubble with input and output data indicated by incoming and outing arrows, respectively</a:t>
            </a:r>
            <a:endParaRPr/>
          </a:p>
        </p:txBody>
      </p:sp>
      <p:sp>
        <p:nvSpPr>
          <p:cNvPr id="487" name="Google Shape;487;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88" name="Google Shape;488;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89" name="Google Shape;489;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Representation of Data Flow </a:t>
            </a:r>
            <a:endParaRPr b="1"/>
          </a:p>
        </p:txBody>
      </p:sp>
      <p:sp>
        <p:nvSpPr>
          <p:cNvPr id="495" name="Google Shape;495;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External Entity is :An external entity can represent a human, system or subsystem. It is where certain data comes from or goes to system Represented by </a:t>
            </a:r>
            <a:r>
              <a:rPr lang="en-US">
                <a:solidFill>
                  <a:srgbClr val="FF0000"/>
                </a:solidFill>
              </a:rPr>
              <a:t>Rectangle </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Process : A process is a business activity or function where the manipulation and transformation of data take place. Represented by </a:t>
            </a:r>
            <a:r>
              <a:rPr lang="en-US">
                <a:solidFill>
                  <a:srgbClr val="FF0000"/>
                </a:solidFill>
              </a:rPr>
              <a:t>circle </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Data Store :A data store represents the storage of persistent data required and/or produced by the process. </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Data Flow :A data flow represents the flow of information, with its direction represented by an </a:t>
            </a:r>
            <a:r>
              <a:rPr lang="en-US">
                <a:solidFill>
                  <a:srgbClr val="FF0000"/>
                </a:solidFill>
              </a:rPr>
              <a:t>arrowhead</a:t>
            </a:r>
            <a:r>
              <a:rPr lang="en-US"/>
              <a:t> that shows at the end(s) of flow connector.</a:t>
            </a:r>
            <a:endParaRPr/>
          </a:p>
        </p:txBody>
      </p:sp>
      <p:sp>
        <p:nvSpPr>
          <p:cNvPr id="496" name="Google Shape;496;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497" name="Google Shape;497;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498" name="Google Shape;498;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Symbols used in Data Flow Diagram </a:t>
            </a:r>
            <a:endParaRPr b="1"/>
          </a:p>
        </p:txBody>
      </p:sp>
      <p:pic>
        <p:nvPicPr>
          <p:cNvPr id="504" name="Google Shape;504;p59"/>
          <p:cNvPicPr preferRelativeResize="0"/>
          <p:nvPr>
            <p:ph idx="1" type="body"/>
          </p:nvPr>
        </p:nvPicPr>
        <p:blipFill rotWithShape="1">
          <a:blip r:embed="rId3">
            <a:alphaModFix/>
          </a:blip>
          <a:srcRect b="0" l="0" r="0" t="0"/>
          <a:stretch/>
        </p:blipFill>
        <p:spPr>
          <a:xfrm>
            <a:off x="2083323" y="1809946"/>
            <a:ext cx="8474697" cy="4628561"/>
          </a:xfrm>
          <a:prstGeom prst="rect">
            <a:avLst/>
          </a:prstGeom>
          <a:noFill/>
          <a:ln>
            <a:noFill/>
          </a:ln>
        </p:spPr>
      </p:pic>
      <p:sp>
        <p:nvSpPr>
          <p:cNvPr id="505" name="Google Shape;50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06" name="Google Shape;50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07" name="Google Shape;50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Levels of DFD Diagrams</a:t>
            </a:r>
            <a:br>
              <a:rPr lang="en-US"/>
            </a:br>
            <a:endParaRPr/>
          </a:p>
        </p:txBody>
      </p:sp>
      <p:sp>
        <p:nvSpPr>
          <p:cNvPr id="513" name="Google Shape;513;p60"/>
          <p:cNvSpPr txBox="1"/>
          <p:nvPr>
            <p:ph idx="1" type="body"/>
          </p:nvPr>
        </p:nvSpPr>
        <p:spPr>
          <a:xfrm>
            <a:off x="838200" y="1825624"/>
            <a:ext cx="10515600" cy="522439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				</a:t>
            </a:r>
            <a:r>
              <a:rPr b="1" lang="en-US"/>
              <a:t>1.Level 0 DFD</a:t>
            </a:r>
            <a:endParaRPr/>
          </a:p>
          <a:p>
            <a:pPr indent="0" lvl="0" marL="0" rtl="0" algn="l">
              <a:lnSpc>
                <a:spcPct val="90000"/>
              </a:lnSpc>
              <a:spcBef>
                <a:spcPts val="1000"/>
              </a:spcBef>
              <a:spcAft>
                <a:spcPts val="0"/>
              </a:spcAft>
              <a:buClr>
                <a:schemeClr val="dk1"/>
              </a:buClr>
              <a:buSzPct val="100000"/>
              <a:buNone/>
            </a:pPr>
            <a:r>
              <a:rPr lang="en-US"/>
              <a:t>Also known as  </a:t>
            </a:r>
            <a:r>
              <a:rPr lang="en-US">
                <a:solidFill>
                  <a:srgbClr val="FF0000"/>
                </a:solidFill>
              </a:rPr>
              <a:t>Context Diagram </a:t>
            </a:r>
            <a:r>
              <a:rPr lang="en-US"/>
              <a:t>or </a:t>
            </a:r>
            <a:r>
              <a:rPr b="1" lang="en-US">
                <a:solidFill>
                  <a:srgbClr val="FF0000"/>
                </a:solidFill>
              </a:rPr>
              <a:t>Functional System Model : </a:t>
            </a:r>
            <a:endParaRPr/>
          </a:p>
          <a:p>
            <a:pPr indent="0" lvl="0" marL="0" rtl="0" algn="l">
              <a:lnSpc>
                <a:spcPct val="90000"/>
              </a:lnSpc>
              <a:spcBef>
                <a:spcPts val="1000"/>
              </a:spcBef>
              <a:spcAft>
                <a:spcPts val="0"/>
              </a:spcAft>
              <a:buClr>
                <a:schemeClr val="dk1"/>
              </a:buClr>
              <a:buSzPct val="100000"/>
              <a:buNone/>
            </a:pPr>
            <a:r>
              <a:rPr lang="en-US"/>
              <a:t>Represents the entire software elements as a </a:t>
            </a:r>
            <a:r>
              <a:rPr b="1" lang="en-US"/>
              <a:t>single bubble </a:t>
            </a:r>
            <a:r>
              <a:rPr lang="en-US"/>
              <a:t>with input and output data indicated by incoming and outgoing arrows.</a:t>
            </a:r>
            <a:endParaRPr/>
          </a:p>
          <a:p>
            <a:pPr indent="0" lvl="0" marL="0" rtl="0" algn="l">
              <a:lnSpc>
                <a:spcPct val="90000"/>
              </a:lnSpc>
              <a:spcBef>
                <a:spcPts val="1000"/>
              </a:spcBef>
              <a:spcAft>
                <a:spcPts val="0"/>
              </a:spcAft>
              <a:buClr>
                <a:schemeClr val="dk1"/>
              </a:buClr>
              <a:buSzPct val="100000"/>
              <a:buNone/>
            </a:pPr>
            <a:r>
              <a:rPr lang="en-US"/>
              <a:t>				</a:t>
            </a:r>
            <a:r>
              <a:rPr b="1" lang="en-US"/>
              <a:t>2. Level 1 DFD : </a:t>
            </a:r>
            <a:endParaRPr/>
          </a:p>
          <a:p>
            <a:pPr indent="-228600" lvl="0" marL="228600" rtl="0" algn="l">
              <a:lnSpc>
                <a:spcPct val="90000"/>
              </a:lnSpc>
              <a:spcBef>
                <a:spcPts val="1000"/>
              </a:spcBef>
              <a:spcAft>
                <a:spcPts val="0"/>
              </a:spcAft>
              <a:buClr>
                <a:schemeClr val="dk1"/>
              </a:buClr>
              <a:buSzPct val="100000"/>
              <a:buChar char="•"/>
            </a:pPr>
            <a:r>
              <a:rPr lang="en-US"/>
              <a:t>are still a general overview, but they go into more detail than a context diagram. </a:t>
            </a:r>
            <a:endParaRPr/>
          </a:p>
          <a:p>
            <a:pPr indent="-228600" lvl="0" marL="228600" rtl="0" algn="l">
              <a:lnSpc>
                <a:spcPct val="90000"/>
              </a:lnSpc>
              <a:spcBef>
                <a:spcPts val="1000"/>
              </a:spcBef>
              <a:spcAft>
                <a:spcPts val="0"/>
              </a:spcAft>
              <a:buClr>
                <a:schemeClr val="dk1"/>
              </a:buClr>
              <a:buSzPct val="100000"/>
              <a:buChar char="•"/>
            </a:pPr>
            <a:r>
              <a:rPr lang="en-US"/>
              <a:t>In a level 1 data flow diagram, the single process node from the context diagram is broken down into sub processes.</a:t>
            </a:r>
            <a:endParaRPr/>
          </a:p>
          <a:p>
            <a:pPr indent="-228600" lvl="0" marL="228600" rtl="0" algn="l">
              <a:lnSpc>
                <a:spcPct val="90000"/>
              </a:lnSpc>
              <a:spcBef>
                <a:spcPts val="1000"/>
              </a:spcBef>
              <a:spcAft>
                <a:spcPts val="0"/>
              </a:spcAft>
              <a:buClr>
                <a:schemeClr val="dk1"/>
              </a:buClr>
              <a:buSzPct val="100000"/>
              <a:buChar char="•"/>
            </a:pPr>
            <a:r>
              <a:rPr lang="en-US"/>
              <a:t> As these processes are added, the diagram will need additional data flows and data stores to link them together. </a:t>
            </a:r>
            <a:endParaRPr/>
          </a:p>
          <a:p>
            <a:pPr indent="0" lvl="0" marL="0" rtl="0" algn="l">
              <a:lnSpc>
                <a:spcPct val="90000"/>
              </a:lnSpc>
              <a:spcBef>
                <a:spcPts val="1000"/>
              </a:spcBef>
              <a:spcAft>
                <a:spcPts val="0"/>
              </a:spcAft>
              <a:buClr>
                <a:schemeClr val="dk1"/>
              </a:buClr>
              <a:buSzPct val="100000"/>
              <a:buNone/>
            </a:pPr>
            <a:br>
              <a:rPr lang="en-US"/>
            </a:br>
            <a:r>
              <a:rPr lang="en-US"/>
              <a:t>					</a:t>
            </a:r>
            <a:r>
              <a:rPr b="1" lang="en-US"/>
              <a:t>3. Level 2 DFD</a:t>
            </a:r>
            <a:endParaRPr/>
          </a:p>
          <a:p>
            <a:pPr indent="-228600" lvl="0" marL="228600" rtl="0" algn="l">
              <a:lnSpc>
                <a:spcPct val="90000"/>
              </a:lnSpc>
              <a:spcBef>
                <a:spcPts val="1000"/>
              </a:spcBef>
              <a:spcAft>
                <a:spcPts val="0"/>
              </a:spcAft>
              <a:buClr>
                <a:schemeClr val="dk1"/>
              </a:buClr>
              <a:buSzPct val="100000"/>
              <a:buChar char="•"/>
            </a:pPr>
            <a:r>
              <a:rPr lang="en-US"/>
              <a:t> simply break processes down into more detailed sub processes.</a:t>
            </a:r>
            <a:endParaRPr/>
          </a:p>
          <a:p>
            <a:pPr indent="-64135" lvl="0" marL="228600" rtl="0" algn="l">
              <a:lnSpc>
                <a:spcPct val="90000"/>
              </a:lnSpc>
              <a:spcBef>
                <a:spcPts val="1000"/>
              </a:spcBef>
              <a:spcAft>
                <a:spcPts val="0"/>
              </a:spcAft>
              <a:buClr>
                <a:schemeClr val="dk1"/>
              </a:buClr>
              <a:buSzPct val="100000"/>
              <a:buNone/>
            </a:pPr>
            <a:r>
              <a:t/>
            </a:r>
            <a:endParaRPr/>
          </a:p>
        </p:txBody>
      </p:sp>
      <p:sp>
        <p:nvSpPr>
          <p:cNvPr id="514" name="Google Shape;514;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15" name="Google Shape;515;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16" name="Google Shape;51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DFD 0 or Context Diagram</a:t>
            </a:r>
            <a:endParaRPr b="1"/>
          </a:p>
        </p:txBody>
      </p:sp>
      <p:pic>
        <p:nvPicPr>
          <p:cNvPr id="522" name="Google Shape;522;p61"/>
          <p:cNvPicPr preferRelativeResize="0"/>
          <p:nvPr>
            <p:ph idx="1" type="body"/>
          </p:nvPr>
        </p:nvPicPr>
        <p:blipFill rotWithShape="1">
          <a:blip r:embed="rId3">
            <a:alphaModFix/>
          </a:blip>
          <a:srcRect b="0" l="0" r="0" t="0"/>
          <a:stretch/>
        </p:blipFill>
        <p:spPr>
          <a:xfrm>
            <a:off x="400050" y="1333500"/>
            <a:ext cx="10848975" cy="5200649"/>
          </a:xfrm>
          <a:prstGeom prst="rect">
            <a:avLst/>
          </a:prstGeom>
          <a:noFill/>
          <a:ln>
            <a:noFill/>
          </a:ln>
        </p:spPr>
      </p:pic>
      <p:sp>
        <p:nvSpPr>
          <p:cNvPr id="523" name="Google Shape;523;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24" name="Google Shape;524;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25" name="Google Shape;525;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Information Domain </a:t>
            </a:r>
            <a:endParaRPr b="1"/>
          </a:p>
        </p:txBody>
      </p:sp>
      <p:sp>
        <p:nvSpPr>
          <p:cNvPr id="125" name="Google Shape;12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Software is </a:t>
            </a:r>
            <a:r>
              <a:rPr b="1" lang="en-US"/>
              <a:t>built </a:t>
            </a:r>
            <a:r>
              <a:rPr lang="en-US"/>
              <a:t>to accept the input, manipulate it on some way, and produce output.</a:t>
            </a:r>
            <a:endParaRPr/>
          </a:p>
          <a:p>
            <a:pPr indent="-228600" lvl="0" marL="228600" rtl="0" algn="l">
              <a:lnSpc>
                <a:spcPct val="90000"/>
              </a:lnSpc>
              <a:spcBef>
                <a:spcPts val="1000"/>
              </a:spcBef>
              <a:spcAft>
                <a:spcPts val="0"/>
              </a:spcAft>
              <a:buClr>
                <a:schemeClr val="dk1"/>
              </a:buClr>
              <a:buSzPct val="100000"/>
              <a:buChar char="•"/>
            </a:pPr>
            <a:r>
              <a:rPr lang="en-US"/>
              <a:t>Software also </a:t>
            </a:r>
            <a:r>
              <a:rPr b="1" lang="en-US"/>
              <a:t>process</a:t>
            </a:r>
            <a:r>
              <a:rPr lang="en-US"/>
              <a:t> the event.</a:t>
            </a:r>
            <a:endParaRPr/>
          </a:p>
          <a:p>
            <a:pPr indent="-228600" lvl="0" marL="228600" rtl="0" algn="l">
              <a:lnSpc>
                <a:spcPct val="90000"/>
              </a:lnSpc>
              <a:spcBef>
                <a:spcPts val="1000"/>
              </a:spcBef>
              <a:spcAft>
                <a:spcPts val="0"/>
              </a:spcAft>
              <a:buClr>
                <a:schemeClr val="dk1"/>
              </a:buClr>
              <a:buSzPct val="100000"/>
              <a:buChar char="•"/>
            </a:pPr>
            <a:r>
              <a:rPr lang="en-US"/>
              <a:t>An event represents some aspect of system control and is really nothing more than Boolean data – either on or off</a:t>
            </a:r>
            <a:endParaRPr/>
          </a:p>
          <a:p>
            <a:pPr indent="-228600" lvl="0" marL="228600" rtl="0" algn="l">
              <a:lnSpc>
                <a:spcPct val="90000"/>
              </a:lnSpc>
              <a:spcBef>
                <a:spcPts val="1000"/>
              </a:spcBef>
              <a:spcAft>
                <a:spcPts val="0"/>
              </a:spcAft>
              <a:buClr>
                <a:schemeClr val="dk1"/>
              </a:buClr>
              <a:buSzPct val="100000"/>
              <a:buChar char="•"/>
            </a:pPr>
            <a:r>
              <a:rPr lang="en-US"/>
              <a:t>The information domain consists of three different views </a:t>
            </a:r>
            <a:endParaRPr/>
          </a:p>
          <a:p>
            <a:pPr indent="-228600" lvl="0" marL="228600" rtl="0" algn="l">
              <a:lnSpc>
                <a:spcPct val="90000"/>
              </a:lnSpc>
              <a:spcBef>
                <a:spcPts val="1000"/>
              </a:spcBef>
              <a:spcAft>
                <a:spcPts val="0"/>
              </a:spcAft>
              <a:buClr>
                <a:schemeClr val="dk1"/>
              </a:buClr>
              <a:buSzPct val="100000"/>
              <a:buChar char="•"/>
            </a:pPr>
            <a:r>
              <a:rPr b="1" lang="en-US"/>
              <a:t>Information content or data model </a:t>
            </a:r>
            <a:r>
              <a:rPr lang="en-US"/>
              <a:t>◦</a:t>
            </a:r>
            <a:endParaRPr/>
          </a:p>
          <a:p>
            <a:pPr indent="-228600" lvl="0" marL="228600" rtl="0" algn="l">
              <a:lnSpc>
                <a:spcPct val="90000"/>
              </a:lnSpc>
              <a:spcBef>
                <a:spcPts val="1000"/>
              </a:spcBef>
              <a:spcAft>
                <a:spcPts val="0"/>
              </a:spcAft>
              <a:buClr>
                <a:schemeClr val="dk1"/>
              </a:buClr>
              <a:buSzPct val="100000"/>
              <a:buChar char="•"/>
            </a:pPr>
            <a:r>
              <a:rPr lang="en-US"/>
              <a:t> shows the relationships among the data and control objects that make up the system </a:t>
            </a:r>
            <a:endParaRPr/>
          </a:p>
          <a:p>
            <a:pPr indent="-228600" lvl="0" marL="228600" rtl="0" algn="l">
              <a:lnSpc>
                <a:spcPct val="90000"/>
              </a:lnSpc>
              <a:spcBef>
                <a:spcPts val="1000"/>
              </a:spcBef>
              <a:spcAft>
                <a:spcPts val="0"/>
              </a:spcAft>
              <a:buClr>
                <a:schemeClr val="dk1"/>
              </a:buClr>
              <a:buSzPct val="100000"/>
              <a:buChar char="•"/>
            </a:pPr>
            <a:r>
              <a:rPr b="1" lang="en-US"/>
              <a:t>Information flow </a:t>
            </a:r>
            <a:r>
              <a:rPr lang="en-US"/>
              <a:t>◦</a:t>
            </a:r>
            <a:endParaRPr/>
          </a:p>
          <a:p>
            <a:pPr indent="-228600" lvl="0" marL="228600" rtl="0" algn="l">
              <a:lnSpc>
                <a:spcPct val="90000"/>
              </a:lnSpc>
              <a:spcBef>
                <a:spcPts val="1000"/>
              </a:spcBef>
              <a:spcAft>
                <a:spcPts val="0"/>
              </a:spcAft>
              <a:buClr>
                <a:schemeClr val="dk1"/>
              </a:buClr>
              <a:buSzPct val="100000"/>
              <a:buChar char="•"/>
            </a:pPr>
            <a:r>
              <a:rPr lang="en-US"/>
              <a:t> represents manner in which data and control objects change as each moves through system </a:t>
            </a:r>
            <a:endParaRPr/>
          </a:p>
          <a:p>
            <a:pPr indent="-228600" lvl="0" marL="228600" rtl="0" algn="l">
              <a:lnSpc>
                <a:spcPct val="90000"/>
              </a:lnSpc>
              <a:spcBef>
                <a:spcPts val="1000"/>
              </a:spcBef>
              <a:spcAft>
                <a:spcPts val="0"/>
              </a:spcAft>
              <a:buClr>
                <a:schemeClr val="dk1"/>
              </a:buClr>
              <a:buSzPct val="100000"/>
              <a:buChar char="•"/>
            </a:pPr>
            <a:r>
              <a:rPr b="1" lang="en-US"/>
              <a:t>Information structure </a:t>
            </a:r>
            <a:r>
              <a:rPr lang="en-US"/>
              <a:t>◦ </a:t>
            </a:r>
            <a:endParaRPr/>
          </a:p>
          <a:p>
            <a:pPr indent="-228600" lvl="0" marL="228600" rtl="0" algn="l">
              <a:lnSpc>
                <a:spcPct val="90000"/>
              </a:lnSpc>
              <a:spcBef>
                <a:spcPts val="1000"/>
              </a:spcBef>
              <a:spcAft>
                <a:spcPts val="0"/>
              </a:spcAft>
              <a:buClr>
                <a:schemeClr val="dk1"/>
              </a:buClr>
              <a:buSzPct val="100000"/>
              <a:buChar char="•"/>
            </a:pPr>
            <a:r>
              <a:rPr lang="en-US"/>
              <a:t>representations of the internal organizations of various data and control items</a:t>
            </a:r>
            <a:endParaRPr/>
          </a:p>
        </p:txBody>
      </p:sp>
      <p:sp>
        <p:nvSpPr>
          <p:cNvPr id="126" name="Google Shape;1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27" name="Google Shape;1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28" name="Google Shape;1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DFD level 1</a:t>
            </a:r>
            <a:endParaRPr b="1"/>
          </a:p>
        </p:txBody>
      </p:sp>
      <p:pic>
        <p:nvPicPr>
          <p:cNvPr id="531" name="Google Shape;531;p62"/>
          <p:cNvPicPr preferRelativeResize="0"/>
          <p:nvPr>
            <p:ph idx="1" type="body"/>
          </p:nvPr>
        </p:nvPicPr>
        <p:blipFill rotWithShape="1">
          <a:blip r:embed="rId3">
            <a:alphaModFix/>
          </a:blip>
          <a:srcRect b="0" l="0" r="0" t="0"/>
          <a:stretch/>
        </p:blipFill>
        <p:spPr>
          <a:xfrm>
            <a:off x="838200" y="1562100"/>
            <a:ext cx="10220325" cy="4614863"/>
          </a:xfrm>
          <a:prstGeom prst="rect">
            <a:avLst/>
          </a:prstGeom>
          <a:noFill/>
          <a:ln>
            <a:noFill/>
          </a:ln>
        </p:spPr>
      </p:pic>
      <p:sp>
        <p:nvSpPr>
          <p:cNvPr id="532" name="Google Shape;532;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33" name="Google Shape;533;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34" name="Google Shape;534;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Behavioral Modelling </a:t>
            </a:r>
            <a:endParaRPr b="1"/>
          </a:p>
        </p:txBody>
      </p:sp>
      <p:sp>
        <p:nvSpPr>
          <p:cNvPr id="540" name="Google Shape;540;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a:t>
            </a:r>
            <a:r>
              <a:rPr b="1" lang="en-US"/>
              <a:t>state transition diagram </a:t>
            </a:r>
            <a:r>
              <a:rPr lang="en-US"/>
              <a:t>are used to represent the behavior of the system to various external conditions and inputs.</a:t>
            </a:r>
            <a:endParaRPr/>
          </a:p>
          <a:p>
            <a:pPr indent="-228600" lvl="0" marL="228600" rtl="0" algn="l">
              <a:lnSpc>
                <a:spcPct val="90000"/>
              </a:lnSpc>
              <a:spcBef>
                <a:spcPts val="1000"/>
              </a:spcBef>
              <a:spcAft>
                <a:spcPts val="0"/>
              </a:spcAft>
              <a:buClr>
                <a:schemeClr val="dk1"/>
              </a:buClr>
              <a:buSzPts val="2800"/>
              <a:buChar char="•"/>
            </a:pPr>
            <a:r>
              <a:rPr lang="en-US"/>
              <a:t> It graphically represents how a system in one state switches to another state on the action of external stimuli and control signals.</a:t>
            </a:r>
            <a:endParaRPr/>
          </a:p>
          <a:p>
            <a:pPr indent="-228600" lvl="0" marL="228600" rtl="0" algn="l">
              <a:lnSpc>
                <a:spcPct val="90000"/>
              </a:lnSpc>
              <a:spcBef>
                <a:spcPts val="1000"/>
              </a:spcBef>
              <a:spcAft>
                <a:spcPts val="0"/>
              </a:spcAft>
              <a:buClr>
                <a:schemeClr val="dk1"/>
              </a:buClr>
              <a:buSzPts val="2800"/>
              <a:buChar char="•"/>
            </a:pPr>
            <a:r>
              <a:rPr lang="en-US"/>
              <a:t>A </a:t>
            </a:r>
            <a:r>
              <a:rPr b="1" lang="en-US"/>
              <a:t>state</a:t>
            </a:r>
            <a:r>
              <a:rPr lang="en-US"/>
              <a:t> is any observable mode of behavior. </a:t>
            </a:r>
            <a:endParaRPr/>
          </a:p>
        </p:txBody>
      </p:sp>
      <p:sp>
        <p:nvSpPr>
          <p:cNvPr id="541" name="Google Shape;541;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42" name="Google Shape;542;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43" name="Google Shape;543;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Behavioral Modelling </a:t>
            </a:r>
            <a:endParaRPr b="1"/>
          </a:p>
        </p:txBody>
      </p:sp>
      <p:sp>
        <p:nvSpPr>
          <p:cNvPr id="549" name="Google Shape;549;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50" name="Google Shape;550;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51" name="Google Shape;551;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2" name="Google Shape;552;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53" name="Google Shape;553;p64"/>
          <p:cNvPicPr preferRelativeResize="0"/>
          <p:nvPr/>
        </p:nvPicPr>
        <p:blipFill rotWithShape="1">
          <a:blip r:embed="rId3">
            <a:alphaModFix/>
          </a:blip>
          <a:srcRect b="0" l="0" r="0" t="0"/>
          <a:stretch/>
        </p:blipFill>
        <p:spPr>
          <a:xfrm>
            <a:off x="1766887" y="2258567"/>
            <a:ext cx="8658225" cy="360273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Behavior Modelling </a:t>
            </a:r>
            <a:endParaRPr b="1"/>
          </a:p>
        </p:txBody>
      </p:sp>
      <p:sp>
        <p:nvSpPr>
          <p:cNvPr id="559" name="Google Shape;559;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System states are represented by </a:t>
            </a:r>
            <a:r>
              <a:rPr b="1" lang="en-US"/>
              <a:t>a rectangular shape by rounded corner </a:t>
            </a:r>
            <a:r>
              <a:rPr lang="en-US"/>
              <a:t>and arrows are used to represent transitions between states.</a:t>
            </a:r>
            <a:endParaRPr/>
          </a:p>
          <a:p>
            <a:pPr indent="-228600" lvl="0" marL="228600" rtl="0" algn="l">
              <a:lnSpc>
                <a:spcPct val="90000"/>
              </a:lnSpc>
              <a:spcBef>
                <a:spcPts val="1000"/>
              </a:spcBef>
              <a:spcAft>
                <a:spcPts val="0"/>
              </a:spcAft>
              <a:buClr>
                <a:schemeClr val="dk1"/>
              </a:buClr>
              <a:buSzPts val="2800"/>
              <a:buChar char="•"/>
            </a:pPr>
            <a:r>
              <a:rPr lang="en-US"/>
              <a:t> Each  arrow is labelled as a ruled expression  A/B. </a:t>
            </a:r>
            <a:endParaRPr/>
          </a:p>
          <a:p>
            <a:pPr indent="-228600" lvl="0" marL="228600" rtl="0" algn="l">
              <a:lnSpc>
                <a:spcPct val="90000"/>
              </a:lnSpc>
              <a:spcBef>
                <a:spcPts val="1000"/>
              </a:spcBef>
              <a:spcAft>
                <a:spcPts val="0"/>
              </a:spcAft>
              <a:buClr>
                <a:schemeClr val="dk1"/>
              </a:buClr>
              <a:buSzPts val="2800"/>
              <a:buChar char="•"/>
            </a:pPr>
            <a:r>
              <a:rPr lang="en-US"/>
              <a:t>Top  value represents the event  responsible for  the transition and  bottom value represents the  action that  occurs as a consequent of the event  during  transition.</a:t>
            </a:r>
            <a:endParaRPr/>
          </a:p>
        </p:txBody>
      </p:sp>
      <p:sp>
        <p:nvSpPr>
          <p:cNvPr id="560" name="Google Shape;560;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61" name="Google Shape;561;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62" name="Google Shape;562;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Behavioral Modelling </a:t>
            </a:r>
            <a:endParaRPr b="1"/>
          </a:p>
        </p:txBody>
      </p:sp>
      <p:sp>
        <p:nvSpPr>
          <p:cNvPr id="568" name="Google Shape;568;p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Fig shows a state transition diagram for photocopier software.</a:t>
            </a:r>
            <a:endParaRPr/>
          </a:p>
          <a:p>
            <a:pPr indent="-228600" lvl="0" marL="228600" rtl="0" algn="l">
              <a:lnSpc>
                <a:spcPct val="90000"/>
              </a:lnSpc>
              <a:spcBef>
                <a:spcPts val="1000"/>
              </a:spcBef>
              <a:spcAft>
                <a:spcPts val="0"/>
              </a:spcAft>
              <a:buClr>
                <a:schemeClr val="dk1"/>
              </a:buClr>
              <a:buSzPts val="2800"/>
              <a:buChar char="•"/>
            </a:pPr>
            <a:r>
              <a:rPr lang="en-US"/>
              <a:t> When the paper tray is full and the start button is pressed, the system moves from the reading commands state to the making copies state. </a:t>
            </a:r>
            <a:endParaRPr/>
          </a:p>
          <a:p>
            <a:pPr indent="-228600" lvl="0" marL="228600" rtl="0" algn="l">
              <a:lnSpc>
                <a:spcPct val="90000"/>
              </a:lnSpc>
              <a:spcBef>
                <a:spcPts val="1000"/>
              </a:spcBef>
              <a:spcAft>
                <a:spcPts val="0"/>
              </a:spcAft>
              <a:buClr>
                <a:schemeClr val="dk1"/>
              </a:buClr>
              <a:buSzPts val="2800"/>
              <a:buChar char="•"/>
            </a:pPr>
            <a:r>
              <a:rPr lang="en-US"/>
              <a:t> Photocopies software will make photocopies only when it not in jammed state and exists in start state.</a:t>
            </a:r>
            <a:endParaRPr/>
          </a:p>
          <a:p>
            <a:pPr indent="-228600" lvl="0" marL="228600" rtl="0" algn="l">
              <a:lnSpc>
                <a:spcPct val="90000"/>
              </a:lnSpc>
              <a:spcBef>
                <a:spcPts val="1000"/>
              </a:spcBef>
              <a:spcAft>
                <a:spcPts val="0"/>
              </a:spcAft>
              <a:buClr>
                <a:schemeClr val="dk1"/>
              </a:buClr>
              <a:buSzPts val="2800"/>
              <a:buChar char="•"/>
            </a:pPr>
            <a:r>
              <a:rPr lang="en-US"/>
              <a:t> If it is in jammed state, then the problem is diagnosed and removed. </a:t>
            </a:r>
            <a:endParaRPr/>
          </a:p>
          <a:p>
            <a:pPr indent="-228600" lvl="0" marL="228600" rtl="0" algn="l">
              <a:lnSpc>
                <a:spcPct val="90000"/>
              </a:lnSpc>
              <a:spcBef>
                <a:spcPts val="1000"/>
              </a:spcBef>
              <a:spcAft>
                <a:spcPts val="0"/>
              </a:spcAft>
              <a:buClr>
                <a:schemeClr val="dk1"/>
              </a:buClr>
              <a:buSzPts val="2800"/>
              <a:buChar char="•"/>
            </a:pPr>
            <a:r>
              <a:rPr lang="en-US"/>
              <a:t>If photocopier is empty means do not have blank papers then the papers are reloaded.</a:t>
            </a:r>
            <a:endParaRPr/>
          </a:p>
          <a:p>
            <a:pPr indent="0" lvl="0" marL="0" rtl="0" algn="l">
              <a:lnSpc>
                <a:spcPct val="90000"/>
              </a:lnSpc>
              <a:spcBef>
                <a:spcPts val="1000"/>
              </a:spcBef>
              <a:spcAft>
                <a:spcPts val="0"/>
              </a:spcAft>
              <a:buClr>
                <a:schemeClr val="dk1"/>
              </a:buClr>
              <a:buSzPts val="2800"/>
              <a:buNone/>
            </a:pPr>
            <a:r>
              <a:t/>
            </a:r>
            <a:endParaRPr/>
          </a:p>
        </p:txBody>
      </p:sp>
      <p:sp>
        <p:nvSpPr>
          <p:cNvPr id="569" name="Google Shape;569;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70" name="Google Shape;570;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71" name="Google Shape;571;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Data Dictionary </a:t>
            </a:r>
            <a:endParaRPr b="1"/>
          </a:p>
        </p:txBody>
      </p:sp>
      <p:sp>
        <p:nvSpPr>
          <p:cNvPr id="577" name="Google Shape;577;p6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data dictionary is an organized listing of all data elements that are pertinent to the system.</a:t>
            </a:r>
            <a:endParaRPr/>
          </a:p>
          <a:p>
            <a:pPr indent="-228600" lvl="0" marL="228600" rtl="0" algn="l">
              <a:lnSpc>
                <a:spcPct val="90000"/>
              </a:lnSpc>
              <a:spcBef>
                <a:spcPts val="1000"/>
              </a:spcBef>
              <a:spcAft>
                <a:spcPts val="0"/>
              </a:spcAft>
              <a:buClr>
                <a:schemeClr val="dk1"/>
              </a:buClr>
              <a:buSzPts val="2800"/>
              <a:buChar char="•"/>
            </a:pPr>
            <a:r>
              <a:rPr lang="en-US"/>
              <a:t>Data are organized with precise, rigorous definitions</a:t>
            </a:r>
            <a:endParaRPr/>
          </a:p>
          <a:p>
            <a:pPr indent="-228600" lvl="0" marL="228600" rtl="0" algn="l">
              <a:lnSpc>
                <a:spcPct val="90000"/>
              </a:lnSpc>
              <a:spcBef>
                <a:spcPts val="1000"/>
              </a:spcBef>
              <a:spcAft>
                <a:spcPts val="0"/>
              </a:spcAft>
              <a:buClr>
                <a:schemeClr val="dk1"/>
              </a:buClr>
              <a:buSzPts val="2800"/>
              <a:buChar char="•"/>
            </a:pPr>
            <a:r>
              <a:rPr lang="en-US"/>
              <a:t> Both user and system analyst will have a common understanding of inputs, outputs, components of stores and even intermediate calculations</a:t>
            </a:r>
            <a:endParaRPr/>
          </a:p>
        </p:txBody>
      </p:sp>
      <p:sp>
        <p:nvSpPr>
          <p:cNvPr id="578" name="Google Shape;57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79" name="Google Shape;57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80" name="Google Shape;58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Data Dictionary </a:t>
            </a:r>
            <a:endParaRPr b="1"/>
          </a:p>
        </p:txBody>
      </p:sp>
      <p:sp>
        <p:nvSpPr>
          <p:cNvPr id="586" name="Google Shape;586;p6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Name</a:t>
            </a:r>
            <a:r>
              <a:rPr lang="en-US"/>
              <a:t>—the primary name of the data or control item</a:t>
            </a:r>
            <a:endParaRPr/>
          </a:p>
          <a:p>
            <a:pPr indent="0" lvl="0" marL="0" rtl="0" algn="l">
              <a:lnSpc>
                <a:spcPct val="90000"/>
              </a:lnSpc>
              <a:spcBef>
                <a:spcPts val="1000"/>
              </a:spcBef>
              <a:spcAft>
                <a:spcPts val="0"/>
              </a:spcAft>
              <a:buClr>
                <a:schemeClr val="dk1"/>
              </a:buClr>
              <a:buSzPts val="2800"/>
              <a:buNone/>
            </a:pPr>
            <a:r>
              <a:rPr lang="en-US"/>
              <a:t>• </a:t>
            </a:r>
            <a:r>
              <a:rPr b="1" lang="en-US"/>
              <a:t>Alias</a:t>
            </a:r>
            <a:r>
              <a:rPr lang="en-US"/>
              <a:t>—other names used for the first entry.</a:t>
            </a:r>
            <a:endParaRPr/>
          </a:p>
          <a:p>
            <a:pPr indent="0" lvl="0" marL="0" rtl="0" algn="l">
              <a:lnSpc>
                <a:spcPct val="90000"/>
              </a:lnSpc>
              <a:spcBef>
                <a:spcPts val="1000"/>
              </a:spcBef>
              <a:spcAft>
                <a:spcPts val="0"/>
              </a:spcAft>
              <a:buClr>
                <a:schemeClr val="dk1"/>
              </a:buClr>
              <a:buSzPts val="2800"/>
              <a:buNone/>
            </a:pPr>
            <a:r>
              <a:rPr lang="en-US"/>
              <a:t>• </a:t>
            </a:r>
            <a:r>
              <a:rPr b="1" lang="en-US"/>
              <a:t>Where-used/how-used</a:t>
            </a:r>
            <a:r>
              <a:rPr lang="en-US"/>
              <a:t>—a listing of the process and how it is used </a:t>
            </a:r>
            <a:endParaRPr/>
          </a:p>
          <a:p>
            <a:pPr indent="0" lvl="0" marL="0" rtl="0" algn="l">
              <a:lnSpc>
                <a:spcPct val="90000"/>
              </a:lnSpc>
              <a:spcBef>
                <a:spcPts val="1000"/>
              </a:spcBef>
              <a:spcAft>
                <a:spcPts val="0"/>
              </a:spcAft>
              <a:buClr>
                <a:schemeClr val="dk1"/>
              </a:buClr>
              <a:buSzPts val="2800"/>
              <a:buNone/>
            </a:pPr>
            <a:r>
              <a:rPr lang="en-US"/>
              <a:t>• </a:t>
            </a:r>
            <a:r>
              <a:rPr b="1" lang="en-US"/>
              <a:t>Content description</a:t>
            </a:r>
            <a:r>
              <a:rPr lang="en-US"/>
              <a:t>—a notation for representing content. </a:t>
            </a:r>
            <a:endParaRPr/>
          </a:p>
          <a:p>
            <a:pPr indent="0" lvl="0" marL="0" rtl="0" algn="l">
              <a:lnSpc>
                <a:spcPct val="90000"/>
              </a:lnSpc>
              <a:spcBef>
                <a:spcPts val="1000"/>
              </a:spcBef>
              <a:spcAft>
                <a:spcPts val="0"/>
              </a:spcAft>
              <a:buClr>
                <a:schemeClr val="dk1"/>
              </a:buClr>
              <a:buSzPts val="2800"/>
              <a:buNone/>
            </a:pPr>
            <a:r>
              <a:rPr lang="en-US"/>
              <a:t>• </a:t>
            </a:r>
            <a:r>
              <a:rPr b="1" lang="en-US"/>
              <a:t>Supplementary information</a:t>
            </a:r>
            <a:r>
              <a:rPr lang="en-US"/>
              <a:t>—other information about data types, preset values, restrictions or limitations, and so forth.</a:t>
            </a:r>
            <a:endParaRPr/>
          </a:p>
        </p:txBody>
      </p:sp>
      <p:sp>
        <p:nvSpPr>
          <p:cNvPr id="587" name="Google Shape;587;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88" name="Google Shape;588;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89" name="Google Shape;589;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9"/>
          <p:cNvSpPr txBox="1"/>
          <p:nvPr>
            <p:ph type="title"/>
          </p:nvPr>
        </p:nvSpPr>
        <p:spPr>
          <a:xfrm>
            <a:off x="838200" y="31026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Data Dictionary</a:t>
            </a:r>
            <a:endParaRPr b="1"/>
          </a:p>
        </p:txBody>
      </p:sp>
      <p:sp>
        <p:nvSpPr>
          <p:cNvPr id="595" name="Google Shape;595;p6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notation used to develop a content description is noted in the following table: </a:t>
            </a:r>
            <a:endParaRPr/>
          </a:p>
          <a:p>
            <a:pPr indent="0" lvl="0" marL="0" rtl="0" algn="l">
              <a:lnSpc>
                <a:spcPct val="90000"/>
              </a:lnSpc>
              <a:spcBef>
                <a:spcPts val="1000"/>
              </a:spcBef>
              <a:spcAft>
                <a:spcPts val="0"/>
              </a:spcAft>
              <a:buClr>
                <a:schemeClr val="dk1"/>
              </a:buClr>
              <a:buSzPts val="2800"/>
              <a:buNone/>
            </a:pPr>
            <a:r>
              <a:t/>
            </a:r>
            <a:endParaRPr/>
          </a:p>
        </p:txBody>
      </p:sp>
      <p:pic>
        <p:nvPicPr>
          <p:cNvPr id="596" name="Google Shape;596;p69"/>
          <p:cNvPicPr preferRelativeResize="0"/>
          <p:nvPr/>
        </p:nvPicPr>
        <p:blipFill rotWithShape="1">
          <a:blip r:embed="rId3">
            <a:alphaModFix/>
          </a:blip>
          <a:srcRect b="0" l="0" r="0" t="0"/>
          <a:stretch/>
        </p:blipFill>
        <p:spPr>
          <a:xfrm>
            <a:off x="3063241" y="2825496"/>
            <a:ext cx="6830567" cy="3246119"/>
          </a:xfrm>
          <a:prstGeom prst="rect">
            <a:avLst/>
          </a:prstGeom>
          <a:noFill/>
          <a:ln>
            <a:noFill/>
          </a:ln>
        </p:spPr>
      </p:pic>
      <p:sp>
        <p:nvSpPr>
          <p:cNvPr id="597" name="Google Shape;597;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598" name="Google Shape;598;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599" name="Google Shape;599;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Example of Data Dictionary </a:t>
            </a:r>
            <a:endParaRPr b="1"/>
          </a:p>
        </p:txBody>
      </p:sp>
      <p:sp>
        <p:nvSpPr>
          <p:cNvPr id="605" name="Google Shape;605;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b="1" lang="en-US"/>
              <a:t>name</a:t>
            </a:r>
            <a:r>
              <a:rPr lang="en-US"/>
              <a:t>: telephone number </a:t>
            </a:r>
            <a:endParaRPr/>
          </a:p>
          <a:p>
            <a:pPr indent="-228600" lvl="0" marL="228600" rtl="0" algn="l">
              <a:lnSpc>
                <a:spcPct val="90000"/>
              </a:lnSpc>
              <a:spcBef>
                <a:spcPts val="1000"/>
              </a:spcBef>
              <a:spcAft>
                <a:spcPts val="0"/>
              </a:spcAft>
              <a:buClr>
                <a:schemeClr val="dk1"/>
              </a:buClr>
              <a:buSzPct val="100000"/>
              <a:buChar char="•"/>
            </a:pPr>
            <a:r>
              <a:rPr b="1" lang="en-US"/>
              <a:t>aliases</a:t>
            </a:r>
            <a:r>
              <a:rPr lang="en-US"/>
              <a:t>: none </a:t>
            </a:r>
            <a:endParaRPr/>
          </a:p>
          <a:p>
            <a:pPr indent="-228600" lvl="0" marL="228600" rtl="0" algn="l">
              <a:lnSpc>
                <a:spcPct val="90000"/>
              </a:lnSpc>
              <a:spcBef>
                <a:spcPts val="1000"/>
              </a:spcBef>
              <a:spcAft>
                <a:spcPts val="0"/>
              </a:spcAft>
              <a:buClr>
                <a:schemeClr val="dk1"/>
              </a:buClr>
              <a:buSzPct val="100000"/>
              <a:buChar char="•"/>
            </a:pPr>
            <a:r>
              <a:rPr b="1" lang="en-US"/>
              <a:t>where used/how used</a:t>
            </a:r>
            <a:r>
              <a:rPr lang="en-US"/>
              <a:t>:  dial phone (input) </a:t>
            </a:r>
            <a:endParaRPr/>
          </a:p>
          <a:p>
            <a:pPr indent="-228600" lvl="0" marL="228600" rtl="0" algn="l">
              <a:lnSpc>
                <a:spcPct val="90000"/>
              </a:lnSpc>
              <a:spcBef>
                <a:spcPts val="1000"/>
              </a:spcBef>
              <a:spcAft>
                <a:spcPts val="0"/>
              </a:spcAft>
              <a:buClr>
                <a:schemeClr val="dk1"/>
              </a:buClr>
              <a:buSzPct val="100000"/>
              <a:buChar char="•"/>
            </a:pPr>
            <a:r>
              <a:rPr b="1" lang="en-US"/>
              <a:t>description</a:t>
            </a:r>
            <a:r>
              <a:rPr lang="en-US"/>
              <a:t>: telephone number = [local number / long distance number] </a:t>
            </a:r>
            <a:endParaRPr/>
          </a:p>
          <a:p>
            <a:pPr indent="-228600" lvl="0" marL="228600" rtl="0" algn="l">
              <a:lnSpc>
                <a:spcPct val="90000"/>
              </a:lnSpc>
              <a:spcBef>
                <a:spcPts val="1000"/>
              </a:spcBef>
              <a:spcAft>
                <a:spcPts val="0"/>
              </a:spcAft>
              <a:buClr>
                <a:schemeClr val="dk1"/>
              </a:buClr>
              <a:buSzPct val="100000"/>
              <a:buChar char="•"/>
            </a:pPr>
            <a:r>
              <a:rPr b="1" lang="en-US"/>
              <a:t>local number </a:t>
            </a:r>
            <a:r>
              <a:rPr lang="en-US"/>
              <a:t>= prefix + access number </a:t>
            </a:r>
            <a:endParaRPr/>
          </a:p>
          <a:p>
            <a:pPr indent="-228600" lvl="0" marL="228600" rtl="0" algn="l">
              <a:lnSpc>
                <a:spcPct val="90000"/>
              </a:lnSpc>
              <a:spcBef>
                <a:spcPts val="1000"/>
              </a:spcBef>
              <a:spcAft>
                <a:spcPts val="0"/>
              </a:spcAft>
              <a:buClr>
                <a:schemeClr val="dk1"/>
              </a:buClr>
              <a:buSzPct val="100000"/>
              <a:buChar char="•"/>
            </a:pPr>
            <a:r>
              <a:rPr b="1" lang="en-US"/>
              <a:t>long distance number </a:t>
            </a:r>
            <a:r>
              <a:rPr lang="en-US"/>
              <a:t>= 1 + area code + local number </a:t>
            </a:r>
            <a:endParaRPr/>
          </a:p>
          <a:p>
            <a:pPr indent="-228600" lvl="0" marL="228600" rtl="0" algn="l">
              <a:lnSpc>
                <a:spcPct val="90000"/>
              </a:lnSpc>
              <a:spcBef>
                <a:spcPts val="1000"/>
              </a:spcBef>
              <a:spcAft>
                <a:spcPts val="0"/>
              </a:spcAft>
              <a:buClr>
                <a:schemeClr val="dk1"/>
              </a:buClr>
              <a:buSzPct val="100000"/>
              <a:buChar char="•"/>
            </a:pPr>
            <a:r>
              <a:rPr b="1" lang="en-US"/>
              <a:t>area code </a:t>
            </a:r>
            <a:r>
              <a:rPr lang="en-US"/>
              <a:t>= [800 | 888 | 561] </a:t>
            </a:r>
            <a:endParaRPr/>
          </a:p>
          <a:p>
            <a:pPr indent="-228600" lvl="0" marL="228600" rtl="0" algn="l">
              <a:lnSpc>
                <a:spcPct val="90000"/>
              </a:lnSpc>
              <a:spcBef>
                <a:spcPts val="1000"/>
              </a:spcBef>
              <a:spcAft>
                <a:spcPts val="0"/>
              </a:spcAft>
              <a:buClr>
                <a:schemeClr val="dk1"/>
              </a:buClr>
              <a:buSzPct val="100000"/>
              <a:buChar char="•"/>
            </a:pPr>
            <a:r>
              <a:rPr b="1" lang="en-US"/>
              <a:t>prefix</a:t>
            </a:r>
            <a:r>
              <a:rPr lang="en-US"/>
              <a:t> = *a three digit number that never starts with 0 or 1*</a:t>
            </a:r>
            <a:endParaRPr/>
          </a:p>
          <a:p>
            <a:pPr indent="-228600" lvl="0" marL="228600" rtl="0" algn="l">
              <a:lnSpc>
                <a:spcPct val="90000"/>
              </a:lnSpc>
              <a:spcBef>
                <a:spcPts val="1000"/>
              </a:spcBef>
              <a:spcAft>
                <a:spcPts val="0"/>
              </a:spcAft>
              <a:buClr>
                <a:schemeClr val="dk1"/>
              </a:buClr>
              <a:buSzPct val="100000"/>
              <a:buChar char="•"/>
            </a:pPr>
            <a:r>
              <a:rPr lang="en-US"/>
              <a:t> </a:t>
            </a:r>
            <a:r>
              <a:rPr b="1" lang="en-US"/>
              <a:t>access number </a:t>
            </a:r>
            <a:r>
              <a:rPr lang="en-US"/>
              <a:t>= * any four number string *</a:t>
            </a:r>
            <a:endParaRPr/>
          </a:p>
        </p:txBody>
      </p:sp>
      <p:sp>
        <p:nvSpPr>
          <p:cNvPr id="606" name="Google Shape;606;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607" name="Google Shape;607;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608" name="Google Shape;608;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             		 Information Domain</a:t>
            </a:r>
            <a:endParaRPr b="1"/>
          </a:p>
        </p:txBody>
      </p:sp>
      <p:pic>
        <p:nvPicPr>
          <p:cNvPr id="134" name="Google Shape;134;p18"/>
          <p:cNvPicPr preferRelativeResize="0"/>
          <p:nvPr>
            <p:ph idx="1" type="body"/>
          </p:nvPr>
        </p:nvPicPr>
        <p:blipFill rotWithShape="1">
          <a:blip r:embed="rId3">
            <a:alphaModFix/>
          </a:blip>
          <a:srcRect b="0" l="0" r="0" t="0"/>
          <a:stretch/>
        </p:blipFill>
        <p:spPr>
          <a:xfrm>
            <a:off x="1188720" y="2367756"/>
            <a:ext cx="8979217" cy="3267075"/>
          </a:xfrm>
          <a:prstGeom prst="rect">
            <a:avLst/>
          </a:prstGeom>
          <a:noFill/>
          <a:ln>
            <a:noFill/>
          </a:ln>
        </p:spPr>
      </p:pic>
      <p:sp>
        <p:nvSpPr>
          <p:cNvPr id="135" name="Google Shape;1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36" name="Google Shape;1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37" name="Google Shape;1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Modelling </a:t>
            </a:r>
            <a:endParaRPr b="1"/>
          </a:p>
        </p:txBody>
      </p:sp>
      <p:sp>
        <p:nvSpPr>
          <p:cNvPr id="143" name="Google Shape;14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We create </a:t>
            </a:r>
            <a:r>
              <a:rPr b="1" lang="en-US"/>
              <a:t>functional models</a:t>
            </a:r>
            <a:r>
              <a:rPr lang="en-US"/>
              <a:t> to gain a better understanding of the actual entity to be built. </a:t>
            </a:r>
            <a:endParaRPr/>
          </a:p>
          <a:p>
            <a:pPr indent="-228600" lvl="0" marL="228600" rtl="0" algn="l">
              <a:lnSpc>
                <a:spcPct val="90000"/>
              </a:lnSpc>
              <a:spcBef>
                <a:spcPts val="1000"/>
              </a:spcBef>
              <a:spcAft>
                <a:spcPts val="0"/>
              </a:spcAft>
              <a:buClr>
                <a:schemeClr val="dk1"/>
              </a:buClr>
              <a:buSzPct val="100000"/>
              <a:buChar char="•"/>
            </a:pPr>
            <a:r>
              <a:rPr lang="en-US"/>
              <a:t>When the entity is a physical thing (a building, a plane, a machine), we can build a model that is identical in form and shape but smaller in scale.</a:t>
            </a:r>
            <a:endParaRPr/>
          </a:p>
          <a:p>
            <a:pPr indent="-228600" lvl="0" marL="228600" rtl="0" algn="l">
              <a:lnSpc>
                <a:spcPct val="90000"/>
              </a:lnSpc>
              <a:spcBef>
                <a:spcPts val="1000"/>
              </a:spcBef>
              <a:spcAft>
                <a:spcPts val="0"/>
              </a:spcAft>
              <a:buClr>
                <a:schemeClr val="dk1"/>
              </a:buClr>
              <a:buSzPct val="100000"/>
              <a:buChar char="•"/>
            </a:pPr>
            <a:r>
              <a:rPr lang="en-US"/>
              <a:t> However, when the entity to be built is software, our model must take a different form.</a:t>
            </a:r>
            <a:endParaRPr/>
          </a:p>
          <a:p>
            <a:pPr indent="-228600" lvl="0" marL="228600" rtl="0" algn="l">
              <a:lnSpc>
                <a:spcPct val="90000"/>
              </a:lnSpc>
              <a:spcBef>
                <a:spcPts val="1000"/>
              </a:spcBef>
              <a:spcAft>
                <a:spcPts val="0"/>
              </a:spcAft>
              <a:buClr>
                <a:schemeClr val="dk1"/>
              </a:buClr>
              <a:buSzPct val="100000"/>
              <a:buChar char="•"/>
            </a:pPr>
            <a:r>
              <a:rPr lang="en-US"/>
              <a:t> It must be capable of representing the information that software transforms, the functions (and sub functions) that enable the transformation to occur, and the behavior of the system as the transformation is taking place.</a:t>
            </a:r>
            <a:endParaRPr/>
          </a:p>
          <a:p>
            <a:pPr indent="-228600" lvl="0" marL="228600" rtl="0" algn="l">
              <a:lnSpc>
                <a:spcPct val="90000"/>
              </a:lnSpc>
              <a:spcBef>
                <a:spcPts val="1000"/>
              </a:spcBef>
              <a:spcAft>
                <a:spcPts val="0"/>
              </a:spcAft>
              <a:buClr>
                <a:schemeClr val="dk1"/>
              </a:buClr>
              <a:buSzPct val="100000"/>
              <a:buChar char="•"/>
            </a:pPr>
            <a:r>
              <a:rPr lang="en-US"/>
              <a:t> The second and third operational analysis principles require that we build models of function and behavior.</a:t>
            </a:r>
            <a:endParaRPr b="1"/>
          </a:p>
        </p:txBody>
      </p:sp>
      <p:sp>
        <p:nvSpPr>
          <p:cNvPr id="144" name="Google Shape;14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45" name="Google Shape;14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46" name="Google Shape;14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Functional models.</a:t>
            </a:r>
            <a:endParaRPr/>
          </a:p>
        </p:txBody>
      </p:sp>
      <p:sp>
        <p:nvSpPr>
          <p:cNvPr id="152" name="Google Shape;15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Software transforms information, and in order to accomplish this, it must perform at least three generic functions: input, processing, and output. </a:t>
            </a:r>
            <a:endParaRPr/>
          </a:p>
          <a:p>
            <a:pPr indent="-228600" lvl="0" marL="228600" rtl="0" algn="l">
              <a:lnSpc>
                <a:spcPct val="90000"/>
              </a:lnSpc>
              <a:spcBef>
                <a:spcPts val="1000"/>
              </a:spcBef>
              <a:spcAft>
                <a:spcPts val="0"/>
              </a:spcAft>
              <a:buClr>
                <a:schemeClr val="dk1"/>
              </a:buClr>
              <a:buSzPts val="2800"/>
              <a:buChar char="•"/>
            </a:pPr>
            <a:r>
              <a:rPr lang="en-US"/>
              <a:t>When functional models of an application are created, the software engineer focuses on problem specific functions.</a:t>
            </a:r>
            <a:endParaRPr/>
          </a:p>
          <a:p>
            <a:pPr indent="-228600" lvl="0" marL="228600" rtl="0" algn="l">
              <a:lnSpc>
                <a:spcPct val="90000"/>
              </a:lnSpc>
              <a:spcBef>
                <a:spcPts val="1000"/>
              </a:spcBef>
              <a:spcAft>
                <a:spcPts val="0"/>
              </a:spcAft>
              <a:buClr>
                <a:schemeClr val="dk1"/>
              </a:buClr>
              <a:buSzPts val="2800"/>
              <a:buChar char="•"/>
            </a:pPr>
            <a:r>
              <a:rPr lang="en-US"/>
              <a:t> The functional model begins with a single context level model (i.e., the name of the software to be built). Over a series of iterations, more and more functional detail is provided, until a thorough delineation of all system functionality is represented.</a:t>
            </a:r>
            <a:endParaRPr/>
          </a:p>
        </p:txBody>
      </p:sp>
      <p:sp>
        <p:nvSpPr>
          <p:cNvPr id="153" name="Google Shape;15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54" name="Google Shape;15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55" name="Google Shape;15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a:t>	Behavioral models</a:t>
            </a:r>
            <a:endParaRPr/>
          </a:p>
        </p:txBody>
      </p:sp>
      <p:sp>
        <p:nvSpPr>
          <p:cNvPr id="161" name="Google Shape;16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Most software responds to events from the outside world. </a:t>
            </a:r>
            <a:endParaRPr/>
          </a:p>
          <a:p>
            <a:pPr indent="-228600" lvl="0" marL="228600" rtl="0" algn="l">
              <a:lnSpc>
                <a:spcPct val="90000"/>
              </a:lnSpc>
              <a:spcBef>
                <a:spcPts val="1000"/>
              </a:spcBef>
              <a:spcAft>
                <a:spcPts val="0"/>
              </a:spcAft>
              <a:buClr>
                <a:schemeClr val="dk1"/>
              </a:buClr>
              <a:buSzPts val="2800"/>
              <a:buChar char="•"/>
            </a:pPr>
            <a:r>
              <a:rPr lang="en-US"/>
              <a:t>This stimulus/response characteristic forms the basis of the behavioral model.</a:t>
            </a:r>
            <a:endParaRPr/>
          </a:p>
          <a:p>
            <a:pPr indent="-228600" lvl="0" marL="228600" rtl="0" algn="l">
              <a:lnSpc>
                <a:spcPct val="90000"/>
              </a:lnSpc>
              <a:spcBef>
                <a:spcPts val="1000"/>
              </a:spcBef>
              <a:spcAft>
                <a:spcPts val="0"/>
              </a:spcAft>
              <a:buClr>
                <a:schemeClr val="dk1"/>
              </a:buClr>
              <a:buSzPts val="2800"/>
              <a:buChar char="•"/>
            </a:pPr>
            <a:r>
              <a:rPr lang="en-US"/>
              <a:t> A computer program always exists in some state—an externally observable mode of behavior (e.g., waiting, computing, printing, polling) that is changed only when some event occurs</a:t>
            </a:r>
            <a:endParaRPr/>
          </a:p>
        </p:txBody>
      </p:sp>
      <p:sp>
        <p:nvSpPr>
          <p:cNvPr id="162" name="Google Shape;16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7/17/2023</a:t>
            </a:r>
            <a:endParaRPr/>
          </a:p>
        </p:txBody>
      </p:sp>
      <p:sp>
        <p:nvSpPr>
          <p:cNvPr id="163" name="Google Shape;16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Prefer Roger S Pressman for Details </a:t>
            </a:r>
            <a:endParaRPr/>
          </a:p>
        </p:txBody>
      </p:sp>
      <p:sp>
        <p:nvSpPr>
          <p:cNvPr id="164" name="Google Shape;16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