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schemas.openxmlformats.org/officeDocument/2006/relationships/slide" Target="slides/slide56.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7" name="Google Shape;467;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6" name="Google Shape;476;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6" name="Google Shape;566;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5" name="Google Shape;575;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4" name="Google Shape;584;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89" name="Google Shape;8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a:t>
            </a:r>
            <a:endParaRPr/>
          </a:p>
          <a:p>
            <a:pPr indent="0" lvl="0" marL="0" rtl="0" algn="l">
              <a:spcBef>
                <a:spcPts val="560"/>
              </a:spcBef>
              <a:spcAft>
                <a:spcPts val="0"/>
              </a:spcAft>
              <a:buClr>
                <a:schemeClr val="dk1"/>
              </a:buClr>
              <a:buSzPts val="2800"/>
              <a:buNone/>
            </a:pPr>
            <a:r>
              <a:t/>
            </a:r>
            <a:endParaRPr b="1" sz="2800"/>
          </a:p>
          <a:p>
            <a:pPr indent="0" lvl="0" marL="0" rtl="0" algn="l">
              <a:spcBef>
                <a:spcPts val="560"/>
              </a:spcBef>
              <a:spcAft>
                <a:spcPts val="0"/>
              </a:spcAft>
              <a:buClr>
                <a:schemeClr val="dk1"/>
              </a:buClr>
              <a:buSzPts val="2800"/>
              <a:buNone/>
            </a:pPr>
            <a:r>
              <a:rPr b="1" lang="en-US" sz="2800"/>
              <a:t>		CHAPTER 4 </a:t>
            </a:r>
            <a:endParaRPr/>
          </a:p>
          <a:p>
            <a:pPr indent="0" lvl="1" marL="457200" rtl="0" algn="l">
              <a:spcBef>
                <a:spcPts val="560"/>
              </a:spcBef>
              <a:spcAft>
                <a:spcPts val="0"/>
              </a:spcAft>
              <a:buClr>
                <a:schemeClr val="dk1"/>
              </a:buClr>
              <a:buSzPts val="2800"/>
              <a:buNone/>
            </a:pPr>
            <a:r>
              <a:rPr b="1" lang="en-US"/>
              <a:t>	Software Quality Assurance </a:t>
            </a:r>
            <a:endParaRPr b="1"/>
          </a:p>
        </p:txBody>
      </p:sp>
      <p:sp>
        <p:nvSpPr>
          <p:cNvPr id="90" name="Google Shape;9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91" name="Google Shape;9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92" name="Google Shape;9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71" name="Google Shape;17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i="1" lang="en-US"/>
              <a:t>Reusability:</a:t>
            </a:r>
            <a:r>
              <a:rPr i="1" lang="en-US"/>
              <a:t> </a:t>
            </a:r>
            <a:r>
              <a:rPr lang="en-US"/>
              <a:t>Extent to which a program [or parts of a program] can be reused in other applications.</a:t>
            </a:r>
            <a:endParaRPr/>
          </a:p>
          <a:p>
            <a:pPr indent="-342900" lvl="0" marL="342900" rtl="0" algn="l">
              <a:spcBef>
                <a:spcPts val="640"/>
              </a:spcBef>
              <a:spcAft>
                <a:spcPts val="0"/>
              </a:spcAft>
              <a:buClr>
                <a:schemeClr val="dk1"/>
              </a:buClr>
              <a:buSzPts val="3200"/>
              <a:buChar char="•"/>
            </a:pPr>
            <a:r>
              <a:rPr b="1" i="1" lang="en-US"/>
              <a:t>Interoperability</a:t>
            </a:r>
            <a:r>
              <a:rPr i="1" lang="en-US"/>
              <a:t>: </a:t>
            </a:r>
            <a:r>
              <a:rPr lang="en-US"/>
              <a:t>Effort required to couple one system to another. </a:t>
            </a:r>
            <a:endParaRPr/>
          </a:p>
          <a:p>
            <a:pPr indent="-139700" lvl="0" marL="342900" rtl="0" algn="l">
              <a:spcBef>
                <a:spcPts val="640"/>
              </a:spcBef>
              <a:spcAft>
                <a:spcPts val="0"/>
              </a:spcAft>
              <a:buClr>
                <a:schemeClr val="dk1"/>
              </a:buClr>
              <a:buSzPts val="3200"/>
              <a:buNone/>
            </a:pPr>
            <a:r>
              <a:t/>
            </a:r>
            <a:endParaRPr/>
          </a:p>
        </p:txBody>
      </p:sp>
      <p:sp>
        <p:nvSpPr>
          <p:cNvPr id="172" name="Google Shape;17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173" name="Google Shape;17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174" name="Google Shape;17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Quality Factors </a:t>
            </a:r>
            <a:endParaRPr/>
          </a:p>
        </p:txBody>
      </p:sp>
      <p:sp>
        <p:nvSpPr>
          <p:cNvPr id="180" name="Google Shape;180;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 The ISO 9126 standard was developed in an attempt to identify the key quality attributes for computer software.</a:t>
            </a:r>
            <a:endParaRPr/>
          </a:p>
          <a:p>
            <a:pPr indent="-342900" lvl="0" marL="342900" rtl="0" algn="l">
              <a:spcBef>
                <a:spcPts val="640"/>
              </a:spcBef>
              <a:spcAft>
                <a:spcPts val="0"/>
              </a:spcAft>
              <a:buClr>
                <a:schemeClr val="dk1"/>
              </a:buClr>
              <a:buSzPts val="3200"/>
              <a:buChar char="•"/>
            </a:pPr>
            <a:r>
              <a:rPr lang="en-US"/>
              <a:t> The standard identifies six key quality attributes: </a:t>
            </a:r>
            <a:endParaRPr/>
          </a:p>
        </p:txBody>
      </p:sp>
      <p:sp>
        <p:nvSpPr>
          <p:cNvPr id="181" name="Google Shape;18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182" name="Google Shape;18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183" name="Google Shape;18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ISO 9126</a:t>
            </a:r>
            <a:endParaRPr/>
          </a:p>
        </p:txBody>
      </p:sp>
      <p:sp>
        <p:nvSpPr>
          <p:cNvPr id="189" name="Google Shape;189;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Functionality </a:t>
            </a:r>
            <a:endParaRPr/>
          </a:p>
          <a:p>
            <a:pPr indent="-342900" lvl="0" marL="342900" rtl="0" algn="l">
              <a:spcBef>
                <a:spcPts val="640"/>
              </a:spcBef>
              <a:spcAft>
                <a:spcPts val="0"/>
              </a:spcAft>
              <a:buClr>
                <a:schemeClr val="dk1"/>
              </a:buClr>
              <a:buSzPts val="3200"/>
              <a:buChar char="•"/>
            </a:pPr>
            <a:r>
              <a:rPr b="1" lang="en-US"/>
              <a:t>Reliability </a:t>
            </a:r>
            <a:endParaRPr/>
          </a:p>
          <a:p>
            <a:pPr indent="-342900" lvl="0" marL="342900" rtl="0" algn="l">
              <a:spcBef>
                <a:spcPts val="640"/>
              </a:spcBef>
              <a:spcAft>
                <a:spcPts val="0"/>
              </a:spcAft>
              <a:buClr>
                <a:schemeClr val="dk1"/>
              </a:buClr>
              <a:buSzPts val="3200"/>
              <a:buChar char="•"/>
            </a:pPr>
            <a:r>
              <a:rPr b="1" lang="en-US"/>
              <a:t>Usability </a:t>
            </a:r>
            <a:endParaRPr/>
          </a:p>
          <a:p>
            <a:pPr indent="-342900" lvl="0" marL="342900" rtl="0" algn="l">
              <a:spcBef>
                <a:spcPts val="640"/>
              </a:spcBef>
              <a:spcAft>
                <a:spcPts val="0"/>
              </a:spcAft>
              <a:buClr>
                <a:schemeClr val="dk1"/>
              </a:buClr>
              <a:buSzPts val="3200"/>
              <a:buChar char="•"/>
            </a:pPr>
            <a:r>
              <a:rPr b="1" lang="en-US"/>
              <a:t>Efficiency. </a:t>
            </a:r>
            <a:endParaRPr/>
          </a:p>
          <a:p>
            <a:pPr indent="-342900" lvl="0" marL="342900" rtl="0" algn="l">
              <a:spcBef>
                <a:spcPts val="640"/>
              </a:spcBef>
              <a:spcAft>
                <a:spcPts val="0"/>
              </a:spcAft>
              <a:buClr>
                <a:schemeClr val="dk1"/>
              </a:buClr>
              <a:buSzPts val="3200"/>
              <a:buChar char="•"/>
            </a:pPr>
            <a:r>
              <a:rPr b="1" lang="en-US"/>
              <a:t>Maintainability. </a:t>
            </a:r>
            <a:endParaRPr/>
          </a:p>
          <a:p>
            <a:pPr indent="-342900" lvl="0" marL="342900" rtl="0" algn="l">
              <a:spcBef>
                <a:spcPts val="640"/>
              </a:spcBef>
              <a:spcAft>
                <a:spcPts val="0"/>
              </a:spcAft>
              <a:buClr>
                <a:schemeClr val="dk1"/>
              </a:buClr>
              <a:buSzPts val="3200"/>
              <a:buChar char="•"/>
            </a:pPr>
            <a:r>
              <a:rPr b="1" lang="en-US"/>
              <a:t>Portability. </a:t>
            </a:r>
            <a:endParaRPr/>
          </a:p>
          <a:p>
            <a:pPr indent="0" lvl="0" marL="0" rtl="0" algn="l">
              <a:spcBef>
                <a:spcPts val="640"/>
              </a:spcBef>
              <a:spcAft>
                <a:spcPts val="0"/>
              </a:spcAft>
              <a:buClr>
                <a:schemeClr val="dk1"/>
              </a:buClr>
              <a:buSzPts val="3200"/>
              <a:buNone/>
            </a:pPr>
            <a:r>
              <a:t/>
            </a:r>
            <a:endParaRPr/>
          </a:p>
        </p:txBody>
      </p:sp>
      <p:sp>
        <p:nvSpPr>
          <p:cNvPr id="190" name="Google Shape;190;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191" name="Google Shape;191;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192" name="Google Shape;192;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Software Quality Dilemma </a:t>
            </a:r>
            <a:endParaRPr b="1"/>
          </a:p>
        </p:txBody>
      </p:sp>
      <p:sp>
        <p:nvSpPr>
          <p:cNvPr id="198" name="Google Shape;198;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If you produce a software system that has terrible quality, you lose because no one will want to buy it.</a:t>
            </a:r>
            <a:endParaRPr/>
          </a:p>
          <a:p>
            <a:pPr indent="-342900" lvl="0" marL="342900" rtl="0" algn="l">
              <a:spcBef>
                <a:spcPts val="592"/>
              </a:spcBef>
              <a:spcAft>
                <a:spcPts val="0"/>
              </a:spcAft>
              <a:buClr>
                <a:schemeClr val="dk1"/>
              </a:buClr>
              <a:buSzPct val="100000"/>
              <a:buChar char="•"/>
            </a:pPr>
            <a:r>
              <a:rPr lang="en-US"/>
              <a:t> If on the other hand you spend infinite time, extremely large effort, and huge sum of money to build the absolutely perfect piece of software, then it’s going to take so long to complete and it will be so expensive to produce that you’ll be out of business anyway. </a:t>
            </a:r>
            <a:endParaRPr/>
          </a:p>
          <a:p>
            <a:pPr indent="-342900" lvl="0" marL="342900" rtl="0" algn="l">
              <a:spcBef>
                <a:spcPts val="592"/>
              </a:spcBef>
              <a:spcAft>
                <a:spcPts val="0"/>
              </a:spcAft>
              <a:buClr>
                <a:schemeClr val="dk1"/>
              </a:buClr>
              <a:buSzPct val="100000"/>
              <a:buChar char="•"/>
            </a:pPr>
            <a:r>
              <a:rPr lang="en-US"/>
              <a:t>Either you missed the market window, or you simply exhausted all your resources.</a:t>
            </a:r>
            <a:endParaRPr/>
          </a:p>
          <a:p>
            <a:pPr indent="0" lvl="0" marL="0" rtl="0" algn="l">
              <a:spcBef>
                <a:spcPts val="592"/>
              </a:spcBef>
              <a:spcAft>
                <a:spcPts val="0"/>
              </a:spcAft>
              <a:buClr>
                <a:schemeClr val="dk1"/>
              </a:buClr>
              <a:buSzPct val="100000"/>
              <a:buNone/>
            </a:pPr>
            <a:r>
              <a:t/>
            </a:r>
            <a:endParaRPr/>
          </a:p>
        </p:txBody>
      </p:sp>
      <p:sp>
        <p:nvSpPr>
          <p:cNvPr id="199" name="Google Shape;199;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200" name="Google Shape;200;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201" name="Google Shape;201;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208" name="Google Shape;208;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209" name="Google Shape;209;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12/18/2023</a:t>
            </a:r>
            <a:endParaRPr/>
          </a:p>
        </p:txBody>
      </p:sp>
      <p:sp>
        <p:nvSpPr>
          <p:cNvPr id="210" name="Google Shape;210;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211" name="Google Shape;211;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Software Quality Dilemma</a:t>
            </a:r>
            <a:endParaRPr b="1"/>
          </a:p>
        </p:txBody>
      </p:sp>
      <p:sp>
        <p:nvSpPr>
          <p:cNvPr id="217" name="Google Shape;217;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So people in industry try to get to that magical middle ground where the product is good enough not to be rejected right away, such as during evaluation, but also not the object of so much perfectionism and so much work that it would take too long or cost too much to complete.</a:t>
            </a:r>
            <a:endParaRPr/>
          </a:p>
          <a:p>
            <a:pPr indent="-139700" lvl="0" marL="342900" rtl="0" algn="l">
              <a:spcBef>
                <a:spcPts val="640"/>
              </a:spcBef>
              <a:spcAft>
                <a:spcPts val="0"/>
              </a:spcAft>
              <a:buClr>
                <a:schemeClr val="dk1"/>
              </a:buClr>
              <a:buSzPts val="3200"/>
              <a:buNone/>
            </a:pPr>
            <a:r>
              <a:t/>
            </a:r>
            <a:endParaRPr/>
          </a:p>
        </p:txBody>
      </p:sp>
      <p:sp>
        <p:nvSpPr>
          <p:cNvPr id="218" name="Google Shape;21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219" name="Google Shape;21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220" name="Google Shape;22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Software quality attributes</a:t>
            </a:r>
            <a:endParaRPr/>
          </a:p>
        </p:txBody>
      </p:sp>
      <p:sp>
        <p:nvSpPr>
          <p:cNvPr id="226" name="Google Shape;226;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Integrity :  security , how system handles unwanted threats .</a:t>
            </a:r>
            <a:endParaRPr/>
          </a:p>
          <a:p>
            <a:pPr indent="-342900" lvl="0" marL="342900" rtl="0" algn="l">
              <a:spcBef>
                <a:spcPts val="640"/>
              </a:spcBef>
              <a:spcAft>
                <a:spcPts val="0"/>
              </a:spcAft>
              <a:buClr>
                <a:schemeClr val="dk1"/>
              </a:buClr>
              <a:buSzPts val="3200"/>
              <a:buChar char="•"/>
            </a:pPr>
            <a:r>
              <a:rPr lang="en-US"/>
              <a:t>Flexibility : Easy to change, how flexible to change</a:t>
            </a:r>
            <a:endParaRPr/>
          </a:p>
          <a:p>
            <a:pPr indent="-342900" lvl="0" marL="342900" rtl="0" algn="l">
              <a:spcBef>
                <a:spcPts val="640"/>
              </a:spcBef>
              <a:spcAft>
                <a:spcPts val="0"/>
              </a:spcAft>
              <a:buClr>
                <a:schemeClr val="dk1"/>
              </a:buClr>
              <a:buSzPts val="3200"/>
              <a:buChar char="•"/>
            </a:pPr>
            <a:r>
              <a:rPr lang="en-US"/>
              <a:t>Interoperability : how effectively communicating one system to another system. </a:t>
            </a:r>
            <a:endParaRPr/>
          </a:p>
        </p:txBody>
      </p:sp>
      <p:sp>
        <p:nvSpPr>
          <p:cNvPr id="227" name="Google Shape;22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228" name="Google Shape;22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229" name="Google Shape;22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id="235" name="Google Shape;235;p29"/>
          <p:cNvPicPr preferRelativeResize="0"/>
          <p:nvPr>
            <p:ph idx="1" type="body"/>
          </p:nvPr>
        </p:nvPicPr>
        <p:blipFill rotWithShape="1">
          <a:blip r:embed="rId3">
            <a:alphaModFix/>
          </a:blip>
          <a:srcRect b="0" l="0" r="0" t="0"/>
          <a:stretch/>
        </p:blipFill>
        <p:spPr>
          <a:xfrm>
            <a:off x="1819275" y="1524000"/>
            <a:ext cx="5505450" cy="4419599"/>
          </a:xfrm>
          <a:prstGeom prst="rect">
            <a:avLst/>
          </a:prstGeom>
          <a:noFill/>
          <a:ln>
            <a:noFill/>
          </a:ln>
        </p:spPr>
      </p:pic>
      <p:sp>
        <p:nvSpPr>
          <p:cNvPr id="236" name="Google Shape;236;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237" name="Google Shape;237;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238" name="Google Shape;238;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Good Enough Software </a:t>
            </a:r>
            <a:endParaRPr/>
          </a:p>
        </p:txBody>
      </p:sp>
      <p:sp>
        <p:nvSpPr>
          <p:cNvPr id="244" name="Google Shape;244;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Good enough software delivers high-quality functions and features that users desire, but at the same time it delivers other more obscure or specialized functions and features that contain known bugs.</a:t>
            </a:r>
            <a:endParaRPr/>
          </a:p>
          <a:p>
            <a:pPr indent="-342900" lvl="0" marL="342900" rtl="0" algn="l">
              <a:spcBef>
                <a:spcPts val="640"/>
              </a:spcBef>
              <a:spcAft>
                <a:spcPts val="0"/>
              </a:spcAft>
              <a:buClr>
                <a:schemeClr val="dk1"/>
              </a:buClr>
              <a:buSzPts val="3200"/>
              <a:buChar char="•"/>
            </a:pPr>
            <a:r>
              <a:rPr lang="en-US"/>
              <a:t> The software vendor hopes that the vast majority of end users will overlook the bugs because they are so happy with other application functionality.</a:t>
            </a:r>
            <a:endParaRPr/>
          </a:p>
        </p:txBody>
      </p:sp>
      <p:sp>
        <p:nvSpPr>
          <p:cNvPr id="245" name="Google Shape;24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246" name="Google Shape;24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247" name="Google Shape;24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Cost of Quality </a:t>
            </a:r>
            <a:endParaRPr/>
          </a:p>
        </p:txBody>
      </p:sp>
      <p:pic>
        <p:nvPicPr>
          <p:cNvPr id="253" name="Google Shape;253;p31"/>
          <p:cNvPicPr preferRelativeResize="0"/>
          <p:nvPr>
            <p:ph idx="1" type="body"/>
          </p:nvPr>
        </p:nvPicPr>
        <p:blipFill rotWithShape="1">
          <a:blip r:embed="rId3">
            <a:alphaModFix/>
          </a:blip>
          <a:srcRect b="0" l="0" r="0" t="0"/>
          <a:stretch/>
        </p:blipFill>
        <p:spPr>
          <a:xfrm>
            <a:off x="457200" y="1417638"/>
            <a:ext cx="8534400" cy="4850928"/>
          </a:xfrm>
          <a:prstGeom prst="rect">
            <a:avLst/>
          </a:prstGeom>
          <a:noFill/>
          <a:ln>
            <a:noFill/>
          </a:ln>
        </p:spPr>
      </p:pic>
      <p:sp>
        <p:nvSpPr>
          <p:cNvPr id="254" name="Google Shape;25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255" name="Google Shape;25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256" name="Google Shape;25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Quality </a:t>
            </a:r>
            <a:endParaRPr/>
          </a:p>
        </p:txBody>
      </p:sp>
      <p:sp>
        <p:nvSpPr>
          <p:cNvPr id="98" name="Google Shape;98;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 Quality is a complex and multifaceted concept that can be described from five different points of view: </a:t>
            </a:r>
            <a:endParaRPr/>
          </a:p>
          <a:p>
            <a:pPr indent="-342900" lvl="0" marL="342900" rtl="0" algn="l">
              <a:spcBef>
                <a:spcPts val="496"/>
              </a:spcBef>
              <a:spcAft>
                <a:spcPts val="0"/>
              </a:spcAft>
              <a:buClr>
                <a:schemeClr val="dk1"/>
              </a:buClr>
              <a:buSzPct val="100000"/>
              <a:buChar char="•"/>
            </a:pPr>
            <a:r>
              <a:rPr lang="en-US"/>
              <a:t> </a:t>
            </a:r>
            <a:r>
              <a:rPr b="1" lang="en-US"/>
              <a:t>Transcendental view: </a:t>
            </a:r>
            <a:r>
              <a:rPr lang="en-US"/>
              <a:t>something that immediately recognizes, but cannot explicitly define. </a:t>
            </a:r>
            <a:endParaRPr/>
          </a:p>
          <a:p>
            <a:pPr indent="-342900" lvl="0" marL="342900" rtl="0" algn="l">
              <a:spcBef>
                <a:spcPts val="496"/>
              </a:spcBef>
              <a:spcAft>
                <a:spcPts val="0"/>
              </a:spcAft>
              <a:buClr>
                <a:schemeClr val="dk1"/>
              </a:buClr>
              <a:buSzPct val="100000"/>
              <a:buChar char="•"/>
            </a:pPr>
            <a:r>
              <a:rPr b="1" lang="en-US"/>
              <a:t>User view: </a:t>
            </a:r>
            <a:r>
              <a:rPr lang="en-US"/>
              <a:t>If a product meets an end user’s specific goals, it exhibits quality. </a:t>
            </a:r>
            <a:endParaRPr/>
          </a:p>
          <a:p>
            <a:pPr indent="-342900" lvl="0" marL="342900" rtl="0" algn="l">
              <a:spcBef>
                <a:spcPts val="496"/>
              </a:spcBef>
              <a:spcAft>
                <a:spcPts val="0"/>
              </a:spcAft>
              <a:buClr>
                <a:schemeClr val="dk1"/>
              </a:buClr>
              <a:buSzPct val="100000"/>
              <a:buChar char="•"/>
            </a:pPr>
            <a:r>
              <a:rPr b="1" lang="en-US"/>
              <a:t>Manufacturer’s view: </a:t>
            </a:r>
            <a:r>
              <a:rPr lang="en-US"/>
              <a:t>Product conforms to the original specification. </a:t>
            </a:r>
            <a:endParaRPr/>
          </a:p>
          <a:p>
            <a:pPr indent="-342900" lvl="0" marL="342900" rtl="0" algn="l">
              <a:spcBef>
                <a:spcPts val="496"/>
              </a:spcBef>
              <a:spcAft>
                <a:spcPts val="0"/>
              </a:spcAft>
              <a:buClr>
                <a:schemeClr val="dk1"/>
              </a:buClr>
              <a:buSzPct val="100000"/>
              <a:buChar char="•"/>
            </a:pPr>
            <a:r>
              <a:rPr b="1" lang="en-US"/>
              <a:t>Product view: </a:t>
            </a:r>
            <a:r>
              <a:rPr lang="en-US"/>
              <a:t>Quality can be tied to inherent characteristics (e.g., functions and features) of a product. </a:t>
            </a:r>
            <a:endParaRPr/>
          </a:p>
          <a:p>
            <a:pPr indent="-342900" lvl="0" marL="342900" rtl="0" algn="l">
              <a:spcBef>
                <a:spcPts val="496"/>
              </a:spcBef>
              <a:spcAft>
                <a:spcPts val="0"/>
              </a:spcAft>
              <a:buClr>
                <a:schemeClr val="dk1"/>
              </a:buClr>
              <a:buSzPct val="100000"/>
              <a:buChar char="•"/>
            </a:pPr>
            <a:r>
              <a:rPr lang="en-US"/>
              <a:t> </a:t>
            </a:r>
            <a:r>
              <a:rPr b="1" lang="en-US"/>
              <a:t>Value-based view: </a:t>
            </a:r>
            <a:r>
              <a:rPr lang="en-US"/>
              <a:t>How much a customer is willing to pay for a product? </a:t>
            </a:r>
            <a:endParaRPr/>
          </a:p>
          <a:p>
            <a:pPr indent="-185420" lvl="0" marL="342900" rtl="0" algn="l">
              <a:spcBef>
                <a:spcPts val="496"/>
              </a:spcBef>
              <a:spcAft>
                <a:spcPts val="0"/>
              </a:spcAft>
              <a:buClr>
                <a:schemeClr val="dk1"/>
              </a:buClr>
              <a:buSzPct val="100000"/>
              <a:buNone/>
            </a:pPr>
            <a:r>
              <a:t/>
            </a:r>
            <a:endParaRPr/>
          </a:p>
        </p:txBody>
      </p:sp>
      <p:sp>
        <p:nvSpPr>
          <p:cNvPr id="99" name="Google Shape;99;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100" name="Google Shape;100;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101" name="Google Shape;101;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Cost of Quality</a:t>
            </a:r>
            <a:endParaRPr/>
          </a:p>
        </p:txBody>
      </p:sp>
      <p:sp>
        <p:nvSpPr>
          <p:cNvPr id="262" name="Google Shape;262;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industry average cost to correct a defect during code generation is approxi- mately $977 per error.</a:t>
            </a:r>
            <a:endParaRPr/>
          </a:p>
          <a:p>
            <a:pPr indent="-342900" lvl="0" marL="342900" rtl="0" algn="l">
              <a:spcBef>
                <a:spcPts val="640"/>
              </a:spcBef>
              <a:spcAft>
                <a:spcPts val="0"/>
              </a:spcAft>
              <a:buClr>
                <a:schemeClr val="dk1"/>
              </a:buClr>
              <a:buSzPts val="3200"/>
              <a:buChar char="•"/>
            </a:pPr>
            <a:r>
              <a:rPr lang="en-US"/>
              <a:t> The industry average cost to correct the same error if it is discovered during system testing is $7,136 per error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263" name="Google Shape;263;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264" name="Google Shape;264;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265" name="Google Shape;265;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Cost of Quality</a:t>
            </a:r>
            <a:endParaRPr/>
          </a:p>
        </p:txBody>
      </p:sp>
      <p:sp>
        <p:nvSpPr>
          <p:cNvPr id="271" name="Google Shape;271;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lang="en-US"/>
              <a:t>The cost of quality can be divided into costs associated with </a:t>
            </a:r>
            <a:r>
              <a:rPr b="1" lang="en-US"/>
              <a:t>prevention, appraisal, and failure. </a:t>
            </a:r>
            <a:endParaRPr/>
          </a:p>
          <a:p>
            <a:pPr indent="0" lvl="0" marL="0" rtl="0" algn="l">
              <a:spcBef>
                <a:spcPts val="544"/>
              </a:spcBef>
              <a:spcAft>
                <a:spcPts val="0"/>
              </a:spcAft>
              <a:buClr>
                <a:schemeClr val="dk1"/>
              </a:buClr>
              <a:buSzPct val="100000"/>
              <a:buNone/>
            </a:pPr>
            <a:r>
              <a:rPr i="1" lang="en-US"/>
              <a:t>	Prevention costs </a:t>
            </a:r>
            <a:r>
              <a:rPr lang="en-US"/>
              <a:t>include: </a:t>
            </a:r>
            <a:endParaRPr/>
          </a:p>
          <a:p>
            <a:pPr indent="0" lvl="0" marL="0" rtl="0" algn="l">
              <a:spcBef>
                <a:spcPts val="544"/>
              </a:spcBef>
              <a:spcAft>
                <a:spcPts val="0"/>
              </a:spcAft>
              <a:buClr>
                <a:schemeClr val="dk1"/>
              </a:buClr>
              <a:buSzPct val="100000"/>
              <a:buNone/>
            </a:pPr>
            <a:r>
              <a:rPr lang="en-US"/>
              <a:t>(1) the cost of management activities required to plan and coordinate all quality control and quality assurance activities, </a:t>
            </a:r>
            <a:endParaRPr/>
          </a:p>
          <a:p>
            <a:pPr indent="0" lvl="0" marL="0" rtl="0" algn="l">
              <a:spcBef>
                <a:spcPts val="544"/>
              </a:spcBef>
              <a:spcAft>
                <a:spcPts val="0"/>
              </a:spcAft>
              <a:buClr>
                <a:schemeClr val="dk1"/>
              </a:buClr>
              <a:buSzPct val="100000"/>
              <a:buNone/>
            </a:pPr>
            <a:r>
              <a:rPr lang="en-US"/>
              <a:t>(2) the cost of added technical activities to develop complete requirements and design models, </a:t>
            </a:r>
            <a:endParaRPr/>
          </a:p>
          <a:p>
            <a:pPr indent="0" lvl="0" marL="0" rtl="0" algn="l">
              <a:spcBef>
                <a:spcPts val="544"/>
              </a:spcBef>
              <a:spcAft>
                <a:spcPts val="0"/>
              </a:spcAft>
              <a:buClr>
                <a:schemeClr val="dk1"/>
              </a:buClr>
              <a:buSzPct val="100000"/>
              <a:buNone/>
            </a:pPr>
            <a:r>
              <a:rPr lang="en-US"/>
              <a:t>(3) test planning costs, and </a:t>
            </a:r>
            <a:endParaRPr/>
          </a:p>
          <a:p>
            <a:pPr indent="0" lvl="0" marL="0" rtl="0" algn="l">
              <a:spcBef>
                <a:spcPts val="544"/>
              </a:spcBef>
              <a:spcAft>
                <a:spcPts val="0"/>
              </a:spcAft>
              <a:buClr>
                <a:schemeClr val="dk1"/>
              </a:buClr>
              <a:buSzPct val="100000"/>
              <a:buNone/>
            </a:pPr>
            <a:r>
              <a:rPr lang="en-US"/>
              <a:t>(4) the cost of all training associated with these activities. </a:t>
            </a:r>
            <a:endParaRPr/>
          </a:p>
          <a:p>
            <a:pPr indent="-170180" lvl="0" marL="342900" rtl="0" algn="l">
              <a:spcBef>
                <a:spcPts val="544"/>
              </a:spcBef>
              <a:spcAft>
                <a:spcPts val="0"/>
              </a:spcAft>
              <a:buClr>
                <a:schemeClr val="dk1"/>
              </a:buClr>
              <a:buSzPct val="100000"/>
              <a:buNone/>
            </a:pPr>
            <a:r>
              <a:t/>
            </a:r>
            <a:endParaRPr/>
          </a:p>
        </p:txBody>
      </p:sp>
      <p:sp>
        <p:nvSpPr>
          <p:cNvPr id="272" name="Google Shape;272;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273" name="Google Shape;273;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274" name="Google Shape;274;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Cost of Quality</a:t>
            </a:r>
            <a:endParaRPr/>
          </a:p>
        </p:txBody>
      </p:sp>
      <p:sp>
        <p:nvSpPr>
          <p:cNvPr id="280" name="Google Shape;280;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b="1" i="1" lang="en-US"/>
              <a:t>Appraisal costs: </a:t>
            </a:r>
            <a:r>
              <a:rPr lang="en-US"/>
              <a:t>include activities to gain insight into product condition the “first time through” each process. E.g </a:t>
            </a:r>
            <a:endParaRPr/>
          </a:p>
          <a:p>
            <a:pPr indent="-342931" lvl="0" marL="342900" rtl="0" algn="l">
              <a:spcBef>
                <a:spcPts val="449"/>
              </a:spcBef>
              <a:spcAft>
                <a:spcPts val="0"/>
              </a:spcAft>
              <a:buClr>
                <a:schemeClr val="dk1"/>
              </a:buClr>
              <a:buSzPct val="100000"/>
              <a:buFont typeface="Noto Sans Symbols"/>
              <a:buChar char="✔"/>
            </a:pPr>
            <a:r>
              <a:rPr i="1" lang="en-US" sz="2900"/>
              <a:t> Cost of conducting technical reviews </a:t>
            </a:r>
            <a:endParaRPr i="1" sz="2900"/>
          </a:p>
          <a:p>
            <a:pPr indent="-342931" lvl="0" marL="342900" rtl="0" algn="l">
              <a:spcBef>
                <a:spcPts val="449"/>
              </a:spcBef>
              <a:spcAft>
                <a:spcPts val="0"/>
              </a:spcAft>
              <a:buClr>
                <a:schemeClr val="dk1"/>
              </a:buClr>
              <a:buSzPct val="100000"/>
              <a:buFont typeface="Noto Sans Symbols"/>
              <a:buChar char="✔"/>
            </a:pPr>
            <a:r>
              <a:rPr i="1" lang="en-US" sz="2900"/>
              <a:t> Cost of data collection and metrics evaluation </a:t>
            </a:r>
            <a:endParaRPr/>
          </a:p>
          <a:p>
            <a:pPr indent="-342931" lvl="0" marL="342900" rtl="0" algn="l">
              <a:spcBef>
                <a:spcPts val="449"/>
              </a:spcBef>
              <a:spcAft>
                <a:spcPts val="0"/>
              </a:spcAft>
              <a:buClr>
                <a:schemeClr val="dk1"/>
              </a:buClr>
              <a:buSzPct val="100000"/>
              <a:buFont typeface="Noto Sans Symbols"/>
              <a:buChar char="✔"/>
            </a:pPr>
            <a:r>
              <a:rPr i="1" lang="en-US" sz="2900"/>
              <a:t> Cost of testing and debugging</a:t>
            </a:r>
            <a:endParaRPr/>
          </a:p>
          <a:p>
            <a:pPr indent="0" lvl="0" marL="0" rtl="0" algn="l">
              <a:spcBef>
                <a:spcPts val="496"/>
              </a:spcBef>
              <a:spcAft>
                <a:spcPts val="0"/>
              </a:spcAft>
              <a:buClr>
                <a:schemeClr val="dk1"/>
              </a:buClr>
              <a:buSzPct val="100000"/>
              <a:buNone/>
            </a:pPr>
            <a:r>
              <a:t/>
            </a:r>
            <a:endParaRPr i="1"/>
          </a:p>
          <a:p>
            <a:pPr indent="0" lvl="0" marL="0" rtl="0" algn="l">
              <a:spcBef>
                <a:spcPts val="496"/>
              </a:spcBef>
              <a:spcAft>
                <a:spcPts val="0"/>
              </a:spcAft>
              <a:buClr>
                <a:schemeClr val="dk1"/>
              </a:buClr>
              <a:buSzPct val="100000"/>
              <a:buNone/>
            </a:pPr>
            <a:r>
              <a:rPr b="1" i="1" lang="en-US"/>
              <a:t>Failure</a:t>
            </a:r>
            <a:r>
              <a:rPr i="1" lang="en-US"/>
              <a:t>: costs </a:t>
            </a:r>
            <a:r>
              <a:rPr lang="en-US"/>
              <a:t>are those that would disappear if no errors appeared before or after shipping a product to customers </a:t>
            </a:r>
            <a:endParaRPr/>
          </a:p>
          <a:p>
            <a:pPr indent="-342900" lvl="0" marL="342900" rtl="0" algn="l">
              <a:spcBef>
                <a:spcPts val="496"/>
              </a:spcBef>
              <a:spcAft>
                <a:spcPts val="0"/>
              </a:spcAft>
              <a:buClr>
                <a:schemeClr val="dk1"/>
              </a:buClr>
              <a:buSzPct val="100000"/>
              <a:buChar char="•"/>
            </a:pPr>
            <a:r>
              <a:rPr lang="en-US"/>
              <a:t>Failure costs may be subdivided into internal failure costs and external failure costs</a:t>
            </a:r>
            <a:endParaRPr/>
          </a:p>
          <a:p>
            <a:pPr indent="-342900" lvl="0" marL="342900" rtl="0" algn="l">
              <a:spcBef>
                <a:spcPts val="496"/>
              </a:spcBef>
              <a:spcAft>
                <a:spcPts val="0"/>
              </a:spcAft>
              <a:buClr>
                <a:schemeClr val="dk1"/>
              </a:buClr>
              <a:buSzPct val="100000"/>
              <a:buChar char="•"/>
            </a:pPr>
            <a:r>
              <a:rPr lang="en-US"/>
              <a:t> </a:t>
            </a:r>
            <a:r>
              <a:rPr i="1" lang="en-US"/>
              <a:t>Internal failure costs </a:t>
            </a:r>
            <a:r>
              <a:rPr lang="en-US"/>
              <a:t>are incurred when you detect an error in a product prior to shipment</a:t>
            </a:r>
            <a:endParaRPr/>
          </a:p>
          <a:p>
            <a:pPr indent="-185420" lvl="0" marL="342900" rtl="0" algn="l">
              <a:spcBef>
                <a:spcPts val="496"/>
              </a:spcBef>
              <a:spcAft>
                <a:spcPts val="0"/>
              </a:spcAft>
              <a:buClr>
                <a:schemeClr val="dk1"/>
              </a:buClr>
              <a:buSzPct val="100000"/>
              <a:buNone/>
            </a:pPr>
            <a:r>
              <a:t/>
            </a:r>
            <a:endParaRPr/>
          </a:p>
          <a:p>
            <a:pPr indent="-185420" lvl="0" marL="342900" rtl="0" algn="l">
              <a:spcBef>
                <a:spcPts val="496"/>
              </a:spcBef>
              <a:spcAft>
                <a:spcPts val="0"/>
              </a:spcAft>
              <a:buClr>
                <a:schemeClr val="dk1"/>
              </a:buClr>
              <a:buSzPct val="100000"/>
              <a:buNone/>
            </a:pPr>
            <a:r>
              <a:t/>
            </a:r>
            <a:endParaRPr/>
          </a:p>
        </p:txBody>
      </p:sp>
      <p:sp>
        <p:nvSpPr>
          <p:cNvPr id="281" name="Google Shape;28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282" name="Google Shape;28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283" name="Google Shape;28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Cost of Quality</a:t>
            </a:r>
            <a:endParaRPr/>
          </a:p>
        </p:txBody>
      </p:sp>
      <p:sp>
        <p:nvSpPr>
          <p:cNvPr id="289" name="Google Shape;289;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i="1" lang="en-US"/>
              <a:t>External failure costs </a:t>
            </a:r>
            <a:r>
              <a:rPr lang="en-US"/>
              <a:t>are associated with defects found after the product has been shipped to the customer.</a:t>
            </a:r>
            <a:endParaRPr/>
          </a:p>
          <a:p>
            <a:pPr indent="0" lvl="0" marL="0" rtl="0" algn="l">
              <a:spcBef>
                <a:spcPts val="640"/>
              </a:spcBef>
              <a:spcAft>
                <a:spcPts val="0"/>
              </a:spcAft>
              <a:buClr>
                <a:schemeClr val="dk1"/>
              </a:buClr>
              <a:buSzPts val="3200"/>
              <a:buNone/>
            </a:pPr>
            <a:r>
              <a:t/>
            </a:r>
            <a:endParaRPr/>
          </a:p>
        </p:txBody>
      </p:sp>
      <p:sp>
        <p:nvSpPr>
          <p:cNvPr id="290" name="Google Shape;290;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291" name="Google Shape;29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292" name="Google Shape;29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Quality Control </a:t>
            </a:r>
            <a:br>
              <a:rPr lang="en-US"/>
            </a:br>
            <a:endParaRPr/>
          </a:p>
        </p:txBody>
      </p:sp>
      <p:sp>
        <p:nvSpPr>
          <p:cNvPr id="298" name="Google Shape;298;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Quality control encompasses a set of software engineering actions that help to ensure that each work product meets its quality goals. </a:t>
            </a:r>
            <a:endParaRPr/>
          </a:p>
          <a:p>
            <a:pPr indent="-342900" lvl="0" marL="342900" rtl="0" algn="l">
              <a:spcBef>
                <a:spcPts val="640"/>
              </a:spcBef>
              <a:spcAft>
                <a:spcPts val="0"/>
              </a:spcAft>
              <a:buClr>
                <a:schemeClr val="dk1"/>
              </a:buClr>
              <a:buSzPts val="3200"/>
              <a:buChar char="•"/>
            </a:pPr>
            <a:r>
              <a:rPr lang="en-US"/>
              <a:t>Models are reviewed to ensure that they are complete and consistent.</a:t>
            </a:r>
            <a:endParaRPr/>
          </a:p>
          <a:p>
            <a:pPr indent="-342900" lvl="0" marL="342900" rtl="0" algn="l">
              <a:spcBef>
                <a:spcPts val="640"/>
              </a:spcBef>
              <a:spcAft>
                <a:spcPts val="0"/>
              </a:spcAft>
              <a:buClr>
                <a:schemeClr val="dk1"/>
              </a:buClr>
              <a:buSzPts val="3200"/>
              <a:buChar char="•"/>
            </a:pPr>
            <a:r>
              <a:rPr lang="en-US"/>
              <a:t> Code may be inspected in order to uncover and correct errors before testing commences. </a:t>
            </a:r>
            <a:endParaRPr/>
          </a:p>
        </p:txBody>
      </p:sp>
      <p:sp>
        <p:nvSpPr>
          <p:cNvPr id="299" name="Google Shape;299;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300" name="Google Shape;300;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301" name="Google Shape;301;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07" name="Google Shape;307;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series of testing steps is applied to uncover errors in processing logic, data manipulation, and interface communication. </a:t>
            </a:r>
            <a:endParaRPr/>
          </a:p>
          <a:p>
            <a:pPr indent="-342900" lvl="0" marL="342900" rtl="0" algn="l">
              <a:spcBef>
                <a:spcPts val="640"/>
              </a:spcBef>
              <a:spcAft>
                <a:spcPts val="0"/>
              </a:spcAft>
              <a:buClr>
                <a:schemeClr val="dk1"/>
              </a:buClr>
              <a:buSzPts val="3200"/>
              <a:buChar char="•"/>
            </a:pPr>
            <a:r>
              <a:rPr lang="en-US"/>
              <a:t>A combination of measurement and feedback allows a software team to tune the process when any of these work products fail to meet quality goal </a:t>
            </a:r>
            <a:endParaRPr/>
          </a:p>
          <a:p>
            <a:pPr indent="-139700" lvl="0" marL="342900" rtl="0" algn="l">
              <a:spcBef>
                <a:spcPts val="640"/>
              </a:spcBef>
              <a:spcAft>
                <a:spcPts val="0"/>
              </a:spcAft>
              <a:buClr>
                <a:schemeClr val="dk1"/>
              </a:buClr>
              <a:buSzPts val="3200"/>
              <a:buNone/>
            </a:pPr>
            <a:r>
              <a:t/>
            </a:r>
            <a:endParaRPr/>
          </a:p>
        </p:txBody>
      </p:sp>
      <p:sp>
        <p:nvSpPr>
          <p:cNvPr id="308" name="Google Shape;308;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309" name="Google Shape;309;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310" name="Google Shape;310;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Formal Technical Review </a:t>
            </a:r>
            <a:endParaRPr b="1"/>
          </a:p>
        </p:txBody>
      </p:sp>
      <p:sp>
        <p:nvSpPr>
          <p:cNvPr id="316" name="Google Shape;316;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 </a:t>
            </a:r>
            <a:r>
              <a:rPr i="1" lang="en-US"/>
              <a:t>formal technical review </a:t>
            </a:r>
            <a:r>
              <a:rPr lang="en-US"/>
              <a:t>(FTR) is a software quality control activity performed by software engineers (and others). </a:t>
            </a:r>
            <a:endParaRPr/>
          </a:p>
          <a:p>
            <a:pPr indent="-342900" lvl="0" marL="342900" rtl="0" algn="l">
              <a:spcBef>
                <a:spcPts val="592"/>
              </a:spcBef>
              <a:spcAft>
                <a:spcPts val="0"/>
              </a:spcAft>
              <a:buClr>
                <a:schemeClr val="dk1"/>
              </a:buClr>
              <a:buSzPct val="100000"/>
              <a:buChar char="•"/>
            </a:pPr>
            <a:r>
              <a:rPr lang="en-US"/>
              <a:t>The objectives of an FTR are: </a:t>
            </a:r>
            <a:endParaRPr/>
          </a:p>
          <a:p>
            <a:pPr indent="-338138" lvl="0" marL="407988" rtl="0" algn="l">
              <a:spcBef>
                <a:spcPts val="592"/>
              </a:spcBef>
              <a:spcAft>
                <a:spcPts val="0"/>
              </a:spcAft>
              <a:buClr>
                <a:schemeClr val="dk1"/>
              </a:buClr>
              <a:buSzPct val="100000"/>
              <a:buNone/>
            </a:pPr>
            <a:r>
              <a:rPr lang="en-US"/>
              <a:t> (1) to uncover errors in function, logic, or implementation for any representation of the software; </a:t>
            </a:r>
            <a:endParaRPr/>
          </a:p>
          <a:p>
            <a:pPr indent="-338138" lvl="0" marL="407988" rtl="0" algn="l">
              <a:spcBef>
                <a:spcPts val="592"/>
              </a:spcBef>
              <a:spcAft>
                <a:spcPts val="0"/>
              </a:spcAft>
              <a:buClr>
                <a:schemeClr val="dk1"/>
              </a:buClr>
              <a:buSzPct val="100000"/>
              <a:buNone/>
            </a:pPr>
            <a:r>
              <a:rPr lang="en-US"/>
              <a:t>(2) to verify that the software under review meets its requirements;</a:t>
            </a:r>
            <a:endParaRPr/>
          </a:p>
          <a:p>
            <a:pPr indent="-338138" lvl="0" marL="407988" rtl="0" algn="l">
              <a:spcBef>
                <a:spcPts val="592"/>
              </a:spcBef>
              <a:spcAft>
                <a:spcPts val="0"/>
              </a:spcAft>
              <a:buClr>
                <a:schemeClr val="dk1"/>
              </a:buClr>
              <a:buSzPct val="100000"/>
              <a:buNone/>
            </a:pPr>
            <a:r>
              <a:rPr lang="en-US"/>
              <a:t> (3) to ensure that the software has been represented according to predefined standards; </a:t>
            </a:r>
            <a:endParaRPr/>
          </a:p>
        </p:txBody>
      </p:sp>
      <p:sp>
        <p:nvSpPr>
          <p:cNvPr id="317" name="Google Shape;31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318" name="Google Shape;31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319" name="Google Shape;31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325" name="Google Shape;325;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(4) to achieve software that is developed in a uniform manner; and </a:t>
            </a:r>
            <a:endParaRPr/>
          </a:p>
          <a:p>
            <a:pPr indent="0" lvl="0" marL="0" rtl="0" algn="l">
              <a:spcBef>
                <a:spcPts val="592"/>
              </a:spcBef>
              <a:spcAft>
                <a:spcPts val="0"/>
              </a:spcAft>
              <a:buClr>
                <a:schemeClr val="dk1"/>
              </a:buClr>
              <a:buSzPct val="100000"/>
              <a:buNone/>
            </a:pPr>
            <a:r>
              <a:rPr lang="en-US"/>
              <a:t>(5) to make projects more manageable. </a:t>
            </a:r>
            <a:endParaRPr/>
          </a:p>
          <a:p>
            <a:pPr indent="-342900" lvl="0" marL="342900" rtl="0" algn="l">
              <a:spcBef>
                <a:spcPts val="592"/>
              </a:spcBef>
              <a:spcAft>
                <a:spcPts val="0"/>
              </a:spcAft>
              <a:buClr>
                <a:schemeClr val="dk1"/>
              </a:buClr>
              <a:buSzPct val="100000"/>
              <a:buChar char="•"/>
            </a:pPr>
            <a:r>
              <a:rPr lang="en-US"/>
              <a:t>In addition, the FTR serves as a training ground, enabling junior engineers to observe different approaches to software analysis, design, and implementation.</a:t>
            </a:r>
            <a:endParaRPr/>
          </a:p>
          <a:p>
            <a:pPr indent="-342900" lvl="0" marL="342900" rtl="0" algn="l">
              <a:spcBef>
                <a:spcPts val="592"/>
              </a:spcBef>
              <a:spcAft>
                <a:spcPts val="0"/>
              </a:spcAft>
              <a:buClr>
                <a:schemeClr val="dk1"/>
              </a:buClr>
              <a:buSzPct val="100000"/>
              <a:buChar char="•"/>
            </a:pPr>
            <a:r>
              <a:rPr lang="en-US"/>
              <a:t> The FTR also serves to promote backup and continuity because a number of people become familiar with parts of the software that they may not have otherwise seen </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
        <p:nvSpPr>
          <p:cNvPr id="326" name="Google Shape;326;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327" name="Google Shape;327;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328" name="Google Shape;328;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Formal Technical Review </a:t>
            </a:r>
            <a:endParaRPr/>
          </a:p>
        </p:txBody>
      </p:sp>
      <p:sp>
        <p:nvSpPr>
          <p:cNvPr id="334" name="Google Shape;334;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FTR is actually a class of reviews that includes </a:t>
            </a:r>
            <a:r>
              <a:rPr i="1" lang="en-US"/>
              <a:t>walkthroughs </a:t>
            </a:r>
            <a:r>
              <a:rPr lang="en-US"/>
              <a:t>and </a:t>
            </a:r>
            <a:r>
              <a:rPr i="1" lang="en-US"/>
              <a:t>inspections. </a:t>
            </a:r>
            <a:endParaRPr i="1"/>
          </a:p>
          <a:p>
            <a:pPr indent="-342900" lvl="0" marL="342900" rtl="0" algn="l">
              <a:spcBef>
                <a:spcPts val="640"/>
              </a:spcBef>
              <a:spcAft>
                <a:spcPts val="0"/>
              </a:spcAft>
              <a:buClr>
                <a:schemeClr val="dk1"/>
              </a:buClr>
              <a:buSzPts val="3200"/>
              <a:buChar char="•"/>
            </a:pPr>
            <a:r>
              <a:rPr lang="en-US"/>
              <a:t>Each FTR is conducted as a meeting and will be successful only if it is properly planned, controlled, and attended </a:t>
            </a:r>
            <a:endParaRPr/>
          </a:p>
          <a:p>
            <a:pPr indent="-139700" lvl="0" marL="342900" rtl="0" algn="l">
              <a:spcBef>
                <a:spcPts val="640"/>
              </a:spcBef>
              <a:spcAft>
                <a:spcPts val="0"/>
              </a:spcAft>
              <a:buClr>
                <a:schemeClr val="dk1"/>
              </a:buClr>
              <a:buSzPts val="3200"/>
              <a:buNone/>
            </a:pPr>
            <a:r>
              <a:t/>
            </a:r>
            <a:endParaRPr/>
          </a:p>
        </p:txBody>
      </p:sp>
      <p:sp>
        <p:nvSpPr>
          <p:cNvPr id="335" name="Google Shape;335;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336" name="Google Shape;336;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337" name="Google Shape;33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The Review Meeting </a:t>
            </a:r>
            <a:br>
              <a:rPr lang="en-US"/>
            </a:br>
            <a:endParaRPr/>
          </a:p>
        </p:txBody>
      </p:sp>
      <p:sp>
        <p:nvSpPr>
          <p:cNvPr id="343" name="Google Shape;343;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Between three and five people (typically) should be involved in the review. </a:t>
            </a:r>
            <a:endParaRPr/>
          </a:p>
          <a:p>
            <a:pPr indent="0" lvl="0" marL="0" rtl="0" algn="l">
              <a:spcBef>
                <a:spcPts val="640"/>
              </a:spcBef>
              <a:spcAft>
                <a:spcPts val="0"/>
              </a:spcAft>
              <a:buClr>
                <a:schemeClr val="dk1"/>
              </a:buClr>
              <a:buSzPts val="3200"/>
              <a:buNone/>
            </a:pPr>
            <a:r>
              <a:rPr lang="en-US"/>
              <a:t>• Advance preparation should occur but should require no more than two hours of work for each person.</a:t>
            </a:r>
            <a:br>
              <a:rPr lang="en-US"/>
            </a:br>
            <a:r>
              <a:rPr lang="en-US"/>
              <a:t>• The duration of the review meeting should be less than two hours. </a:t>
            </a:r>
            <a:endParaRPr/>
          </a:p>
          <a:p>
            <a:pPr indent="-139700" lvl="0" marL="342900" rtl="0" algn="l">
              <a:spcBef>
                <a:spcPts val="640"/>
              </a:spcBef>
              <a:spcAft>
                <a:spcPts val="0"/>
              </a:spcAft>
              <a:buClr>
                <a:schemeClr val="dk1"/>
              </a:buClr>
              <a:buSzPts val="3200"/>
              <a:buNone/>
            </a:pPr>
            <a:r>
              <a:t/>
            </a:r>
            <a:endParaRPr/>
          </a:p>
        </p:txBody>
      </p:sp>
      <p:sp>
        <p:nvSpPr>
          <p:cNvPr id="344" name="Google Shape;344;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345" name="Google Shape;345;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346" name="Google Shape;346;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Quality</a:t>
            </a:r>
            <a:endParaRPr/>
          </a:p>
        </p:txBody>
      </p:sp>
      <p:sp>
        <p:nvSpPr>
          <p:cNvPr id="108" name="Google Shape;108;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Noto Sans Symbols"/>
              <a:buChar char="❖"/>
            </a:pPr>
            <a:r>
              <a:rPr lang="en-US"/>
              <a:t>quality encompasses all of these views and more. </a:t>
            </a:r>
            <a:endParaRPr/>
          </a:p>
          <a:p>
            <a:pPr indent="-342900" lvl="0" marL="342900" rtl="0" algn="l">
              <a:spcBef>
                <a:spcPts val="640"/>
              </a:spcBef>
              <a:spcAft>
                <a:spcPts val="0"/>
              </a:spcAft>
              <a:buClr>
                <a:schemeClr val="dk1"/>
              </a:buClr>
              <a:buSzPts val="3200"/>
              <a:buFont typeface="Noto Sans Symbols"/>
              <a:buChar char="❖"/>
            </a:pPr>
            <a:r>
              <a:rPr b="1" lang="en-US"/>
              <a:t>user satisfaction = compliant product + good quality + delivery within budget and schedule </a:t>
            </a:r>
            <a:endParaRPr/>
          </a:p>
          <a:p>
            <a:pPr indent="-139700" lvl="0" marL="342900" rtl="0" algn="l">
              <a:spcBef>
                <a:spcPts val="640"/>
              </a:spcBef>
              <a:spcAft>
                <a:spcPts val="0"/>
              </a:spcAft>
              <a:buClr>
                <a:schemeClr val="dk1"/>
              </a:buClr>
              <a:buSzPts val="3200"/>
              <a:buFont typeface="Noto Sans Symbols"/>
              <a:buNone/>
            </a:pPr>
            <a:r>
              <a:t/>
            </a:r>
            <a:endParaRPr b="1"/>
          </a:p>
        </p:txBody>
      </p:sp>
      <p:sp>
        <p:nvSpPr>
          <p:cNvPr id="109" name="Google Shape;10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110" name="Google Shape;11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111" name="Google Shape;11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Formal Technical Review </a:t>
            </a:r>
            <a:endParaRPr/>
          </a:p>
        </p:txBody>
      </p:sp>
      <p:sp>
        <p:nvSpPr>
          <p:cNvPr id="352" name="Google Shape;352;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342900" lvl="0" marL="342900" rtl="0" algn="l">
              <a:spcBef>
                <a:spcPts val="0"/>
              </a:spcBef>
              <a:spcAft>
                <a:spcPts val="0"/>
              </a:spcAft>
              <a:buClr>
                <a:schemeClr val="dk1"/>
              </a:buClr>
              <a:buSzPct val="100000"/>
              <a:buChar char="•"/>
            </a:pPr>
            <a:r>
              <a:rPr b="1" lang="en-US" u="sng"/>
              <a:t>The Players of Review Meeting</a:t>
            </a:r>
            <a:endParaRPr b="1"/>
          </a:p>
          <a:p>
            <a:pPr indent="0" lvl="0" marL="0" rtl="0" algn="l">
              <a:spcBef>
                <a:spcPts val="448"/>
              </a:spcBef>
              <a:spcAft>
                <a:spcPts val="0"/>
              </a:spcAft>
              <a:buClr>
                <a:schemeClr val="dk1"/>
              </a:buClr>
              <a:buSzPct val="100000"/>
              <a:buNone/>
            </a:pPr>
            <a:br>
              <a:rPr lang="en-US"/>
            </a:br>
            <a:r>
              <a:rPr b="1" lang="en-US"/>
              <a:t>Producer</a:t>
            </a:r>
            <a:r>
              <a:rPr lang="en-US"/>
              <a:t>—the individual who has developed the work product</a:t>
            </a:r>
            <a:endParaRPr/>
          </a:p>
          <a:p>
            <a:pPr indent="-285750" lvl="1" marL="742950" rtl="0" algn="l">
              <a:spcBef>
                <a:spcPts val="392"/>
              </a:spcBef>
              <a:spcAft>
                <a:spcPts val="0"/>
              </a:spcAft>
              <a:buClr>
                <a:schemeClr val="dk1"/>
              </a:buClr>
              <a:buSzPct val="100000"/>
              <a:buChar char="–"/>
            </a:pPr>
            <a:r>
              <a:rPr lang="en-US"/>
              <a:t>Informs the project leader that the work product is complete and that a review is required.</a:t>
            </a:r>
            <a:endParaRPr/>
          </a:p>
          <a:p>
            <a:pPr indent="-342900" lvl="0" marL="342900" rtl="0" algn="l">
              <a:spcBef>
                <a:spcPts val="448"/>
              </a:spcBef>
              <a:spcAft>
                <a:spcPts val="0"/>
              </a:spcAft>
              <a:buClr>
                <a:schemeClr val="dk1"/>
              </a:buClr>
              <a:buSzPct val="100000"/>
              <a:buChar char="•"/>
            </a:pPr>
            <a:r>
              <a:rPr b="1" lang="en-US"/>
              <a:t>Review leader</a:t>
            </a:r>
            <a:r>
              <a:rPr lang="en-US"/>
              <a:t>—evaluates the product for readiness, generates copies of product materials, and distributes them to two or three reviewers for advance preparation.</a:t>
            </a:r>
            <a:endParaRPr/>
          </a:p>
          <a:p>
            <a:pPr indent="-342900" lvl="0" marL="342900" rtl="0" algn="l">
              <a:spcBef>
                <a:spcPts val="448"/>
              </a:spcBef>
              <a:spcAft>
                <a:spcPts val="0"/>
              </a:spcAft>
              <a:buClr>
                <a:schemeClr val="dk1"/>
              </a:buClr>
              <a:buSzPct val="100000"/>
              <a:buChar char="•"/>
            </a:pPr>
            <a:r>
              <a:rPr b="1" lang="en-US"/>
              <a:t>Reviewer(s)</a:t>
            </a:r>
            <a:r>
              <a:rPr lang="en-US"/>
              <a:t>—expected to spend between one and two hours reviewing the product, making notes, and otherwise becoming familiar with the work.</a:t>
            </a:r>
            <a:endParaRPr/>
          </a:p>
          <a:p>
            <a:pPr indent="-342900" lvl="0" marL="342900" rtl="0" algn="l">
              <a:spcBef>
                <a:spcPts val="448"/>
              </a:spcBef>
              <a:spcAft>
                <a:spcPts val="0"/>
              </a:spcAft>
              <a:buClr>
                <a:schemeClr val="dk1"/>
              </a:buClr>
              <a:buSzPct val="100000"/>
              <a:buChar char="•"/>
            </a:pPr>
            <a:r>
              <a:rPr b="1" lang="en-US"/>
              <a:t>Recorder</a:t>
            </a:r>
            <a:r>
              <a:rPr lang="en-US"/>
              <a:t>— a reviewer who records (in writing) all important issues raised during the review.</a:t>
            </a:r>
            <a:endParaRPr/>
          </a:p>
          <a:p>
            <a:pPr indent="-200660" lvl="0" marL="342900" rtl="0" algn="l">
              <a:spcBef>
                <a:spcPts val="448"/>
              </a:spcBef>
              <a:spcAft>
                <a:spcPts val="0"/>
              </a:spcAft>
              <a:buClr>
                <a:schemeClr val="dk1"/>
              </a:buClr>
              <a:buSzPct val="100000"/>
              <a:buNone/>
            </a:pPr>
            <a:r>
              <a:t/>
            </a:r>
            <a:endParaRPr/>
          </a:p>
        </p:txBody>
      </p:sp>
      <p:sp>
        <p:nvSpPr>
          <p:cNvPr id="353" name="Google Shape;353;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354" name="Google Shape;354;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355" name="Google Shape;355;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Formal Technical Review </a:t>
            </a:r>
            <a:endParaRPr/>
          </a:p>
        </p:txBody>
      </p:sp>
      <p:sp>
        <p:nvSpPr>
          <p:cNvPr id="361" name="Google Shape;361;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lang="en-US" u="sng"/>
              <a:t>Review Summary Report</a:t>
            </a:r>
            <a:endParaRPr b="1"/>
          </a:p>
          <a:p>
            <a:pPr indent="-342900" lvl="0" marL="342900" rtl="0" algn="l">
              <a:spcBef>
                <a:spcPts val="640"/>
              </a:spcBef>
              <a:spcAft>
                <a:spcPts val="0"/>
              </a:spcAft>
              <a:buClr>
                <a:schemeClr val="dk1"/>
              </a:buClr>
              <a:buSzPts val="3200"/>
              <a:buChar char="•"/>
            </a:pPr>
            <a:r>
              <a:rPr lang="en-US"/>
              <a:t>What was reviewed?</a:t>
            </a:r>
            <a:endParaRPr/>
          </a:p>
          <a:p>
            <a:pPr indent="-342900" lvl="0" marL="342900" rtl="0" algn="l">
              <a:spcBef>
                <a:spcPts val="640"/>
              </a:spcBef>
              <a:spcAft>
                <a:spcPts val="0"/>
              </a:spcAft>
              <a:buClr>
                <a:schemeClr val="dk1"/>
              </a:buClr>
              <a:buSzPts val="3200"/>
              <a:buChar char="•"/>
            </a:pPr>
            <a:r>
              <a:rPr lang="en-US"/>
              <a:t>Who reviewed it?</a:t>
            </a:r>
            <a:endParaRPr/>
          </a:p>
          <a:p>
            <a:pPr indent="-342900" lvl="0" marL="342900" rtl="0" algn="l">
              <a:spcBef>
                <a:spcPts val="640"/>
              </a:spcBef>
              <a:spcAft>
                <a:spcPts val="0"/>
              </a:spcAft>
              <a:buClr>
                <a:schemeClr val="dk1"/>
              </a:buClr>
              <a:buSzPts val="3200"/>
              <a:buChar char="•"/>
            </a:pPr>
            <a:r>
              <a:rPr lang="en-US"/>
              <a:t>What were the findings and conclusions?</a:t>
            </a:r>
            <a:endParaRPr/>
          </a:p>
          <a:p>
            <a:pPr indent="-139700" lvl="0" marL="342900" rtl="0" algn="l">
              <a:spcBef>
                <a:spcPts val="640"/>
              </a:spcBef>
              <a:spcAft>
                <a:spcPts val="0"/>
              </a:spcAft>
              <a:buClr>
                <a:schemeClr val="dk1"/>
              </a:buClr>
              <a:buSzPts val="3200"/>
              <a:buNone/>
            </a:pPr>
            <a:r>
              <a:t/>
            </a:r>
            <a:endParaRPr/>
          </a:p>
        </p:txBody>
      </p:sp>
      <p:sp>
        <p:nvSpPr>
          <p:cNvPr id="362" name="Google Shape;362;p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363" name="Google Shape;363;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364" name="Google Shape;364;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FTR Guidelines </a:t>
            </a:r>
            <a:endParaRPr b="1"/>
          </a:p>
        </p:txBody>
      </p:sp>
      <p:sp>
        <p:nvSpPr>
          <p:cNvPr id="370" name="Google Shape;370;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3200"/>
              <a:buFont typeface="Calibri"/>
              <a:buAutoNum type="arabicPeriod"/>
            </a:pPr>
            <a:r>
              <a:rPr b="1" lang="en-US"/>
              <a:t> </a:t>
            </a:r>
            <a:r>
              <a:rPr b="1" i="1" lang="en-US"/>
              <a:t>Review the product, not the producer </a:t>
            </a:r>
            <a:endParaRPr b="1"/>
          </a:p>
          <a:p>
            <a:pPr indent="-514350" lvl="0" marL="514350" rtl="0" algn="l">
              <a:spcBef>
                <a:spcPts val="640"/>
              </a:spcBef>
              <a:spcAft>
                <a:spcPts val="0"/>
              </a:spcAft>
              <a:buClr>
                <a:schemeClr val="dk1"/>
              </a:buClr>
              <a:buSzPts val="3200"/>
              <a:buFont typeface="Calibri"/>
              <a:buAutoNum type="arabicPeriod"/>
            </a:pPr>
            <a:r>
              <a:rPr b="1" i="1" lang="en-US"/>
              <a:t>Set an agenda and maintain it. </a:t>
            </a:r>
            <a:endParaRPr b="1"/>
          </a:p>
          <a:p>
            <a:pPr indent="-514350" lvl="0" marL="514350" rtl="0" algn="l">
              <a:spcBef>
                <a:spcPts val="640"/>
              </a:spcBef>
              <a:spcAft>
                <a:spcPts val="0"/>
              </a:spcAft>
              <a:buClr>
                <a:schemeClr val="dk1"/>
              </a:buClr>
              <a:buSzPts val="3200"/>
              <a:buFont typeface="Calibri"/>
              <a:buAutoNum type="arabicPeriod"/>
            </a:pPr>
            <a:r>
              <a:rPr b="1" i="1" lang="en-US"/>
              <a:t>Limit debate and rebuttal </a:t>
            </a:r>
            <a:endParaRPr b="1"/>
          </a:p>
          <a:p>
            <a:pPr indent="-514350" lvl="0" marL="514350" rtl="0" algn="l">
              <a:spcBef>
                <a:spcPts val="640"/>
              </a:spcBef>
              <a:spcAft>
                <a:spcPts val="0"/>
              </a:spcAft>
              <a:buClr>
                <a:schemeClr val="dk1"/>
              </a:buClr>
              <a:buSzPts val="3200"/>
              <a:buFont typeface="Calibri"/>
              <a:buAutoNum type="arabicPeriod"/>
            </a:pPr>
            <a:r>
              <a:rPr b="1" i="1" lang="en-US"/>
              <a:t>Enunciate problem areas, but don’t attempt to solve every problem noted </a:t>
            </a:r>
            <a:endParaRPr b="1"/>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371" name="Google Shape;371;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372" name="Google Shape;37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373" name="Google Shape;37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FTR Guidelines</a:t>
            </a:r>
            <a:endParaRPr b="1"/>
          </a:p>
        </p:txBody>
      </p:sp>
      <p:sp>
        <p:nvSpPr>
          <p:cNvPr id="379" name="Google Shape;379;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b="1" i="1" lang="en-US"/>
              <a:t>5.Take written notes. </a:t>
            </a:r>
            <a:endParaRPr b="1"/>
          </a:p>
          <a:p>
            <a:pPr indent="0" lvl="0" marL="0" rtl="0" algn="l">
              <a:spcBef>
                <a:spcPts val="640"/>
              </a:spcBef>
              <a:spcAft>
                <a:spcPts val="0"/>
              </a:spcAft>
              <a:buClr>
                <a:schemeClr val="dk1"/>
              </a:buClr>
              <a:buSzPts val="3200"/>
              <a:buNone/>
            </a:pPr>
            <a:r>
              <a:rPr b="1" i="1" lang="en-US"/>
              <a:t>6.Limit the number of participants and insist 	upon advance preparation </a:t>
            </a:r>
            <a:endParaRPr b="1"/>
          </a:p>
          <a:p>
            <a:pPr indent="0" lvl="0" marL="0" rtl="0" algn="l">
              <a:spcBef>
                <a:spcPts val="640"/>
              </a:spcBef>
              <a:spcAft>
                <a:spcPts val="0"/>
              </a:spcAft>
              <a:buClr>
                <a:schemeClr val="dk1"/>
              </a:buClr>
              <a:buSzPts val="3200"/>
              <a:buNone/>
            </a:pPr>
            <a:r>
              <a:rPr b="1" i="1" lang="en-US"/>
              <a:t>7.Develop a checklist for each product that is 	likely to be reviewed </a:t>
            </a:r>
            <a:endParaRPr b="1"/>
          </a:p>
          <a:p>
            <a:pPr indent="0" lvl="0" marL="0" rtl="0" algn="l">
              <a:spcBef>
                <a:spcPts val="640"/>
              </a:spcBef>
              <a:spcAft>
                <a:spcPts val="0"/>
              </a:spcAft>
              <a:buClr>
                <a:schemeClr val="dk1"/>
              </a:buClr>
              <a:buSzPts val="3200"/>
              <a:buNone/>
            </a:pPr>
            <a:r>
              <a:rPr b="1" i="1" lang="en-US"/>
              <a:t>8.Allocate resources and schedule time for FTRs </a:t>
            </a:r>
            <a:endParaRPr b="1"/>
          </a:p>
          <a:p>
            <a:pPr indent="0" lvl="0" marL="0" rtl="0" algn="l">
              <a:spcBef>
                <a:spcPts val="640"/>
              </a:spcBef>
              <a:spcAft>
                <a:spcPts val="0"/>
              </a:spcAft>
              <a:buClr>
                <a:schemeClr val="dk1"/>
              </a:buClr>
              <a:buSzPts val="3200"/>
              <a:buNone/>
            </a:pPr>
            <a:r>
              <a:rPr b="1" i="1" lang="en-US"/>
              <a:t>9.Conduct meaningful training for all reviewers </a:t>
            </a:r>
            <a:endParaRPr b="1"/>
          </a:p>
          <a:p>
            <a:pPr indent="0" lvl="0" marL="0" rtl="0" algn="l">
              <a:spcBef>
                <a:spcPts val="640"/>
              </a:spcBef>
              <a:spcAft>
                <a:spcPts val="0"/>
              </a:spcAft>
              <a:buClr>
                <a:schemeClr val="dk1"/>
              </a:buClr>
              <a:buSzPts val="3200"/>
              <a:buNone/>
            </a:pPr>
            <a:r>
              <a:rPr i="1" lang="en-US"/>
              <a:t>10.</a:t>
            </a:r>
            <a:r>
              <a:rPr b="1" i="1" lang="en-US"/>
              <a:t>Review your early reviews </a:t>
            </a:r>
            <a:endParaRPr b="1"/>
          </a:p>
          <a:p>
            <a:pPr indent="-139700" lvl="0" marL="342900" rtl="0" algn="l">
              <a:spcBef>
                <a:spcPts val="640"/>
              </a:spcBef>
              <a:spcAft>
                <a:spcPts val="0"/>
              </a:spcAft>
              <a:buClr>
                <a:schemeClr val="dk1"/>
              </a:buClr>
              <a:buSzPts val="3200"/>
              <a:buNone/>
            </a:pPr>
            <a:r>
              <a:t/>
            </a:r>
            <a:endParaRPr/>
          </a:p>
        </p:txBody>
      </p:sp>
      <p:sp>
        <p:nvSpPr>
          <p:cNvPr id="380" name="Google Shape;380;p4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381" name="Google Shape;381;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382" name="Google Shape;382;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Elements of software Quality Assurance</a:t>
            </a:r>
            <a:endParaRPr b="1"/>
          </a:p>
        </p:txBody>
      </p:sp>
      <p:sp>
        <p:nvSpPr>
          <p:cNvPr id="388" name="Google Shape;388;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Software quality assurance encompasses a broad range of concerns and activities that focus on the management of software quality .</a:t>
            </a:r>
            <a:endParaRPr/>
          </a:p>
          <a:p>
            <a:pPr indent="0" lvl="0" marL="0" rtl="0" algn="l">
              <a:spcBef>
                <a:spcPts val="448"/>
              </a:spcBef>
              <a:spcAft>
                <a:spcPts val="0"/>
              </a:spcAft>
              <a:buClr>
                <a:schemeClr val="dk1"/>
              </a:buClr>
              <a:buSzPct val="100000"/>
              <a:buNone/>
            </a:pPr>
            <a:r>
              <a:t/>
            </a:r>
            <a:endParaRPr/>
          </a:p>
          <a:p>
            <a:pPr indent="-342900" lvl="0" marL="342900" rtl="0" algn="l">
              <a:spcBef>
                <a:spcPts val="448"/>
              </a:spcBef>
              <a:spcAft>
                <a:spcPts val="0"/>
              </a:spcAft>
              <a:buClr>
                <a:schemeClr val="dk1"/>
              </a:buClr>
              <a:buSzPct val="100000"/>
              <a:buFont typeface="Noto Sans Symbols"/>
              <a:buChar char="❖"/>
            </a:pPr>
            <a:r>
              <a:rPr b="1" lang="en-US"/>
              <a:t>Standards. T</a:t>
            </a:r>
            <a:r>
              <a:rPr lang="en-US"/>
              <a:t>he IEEE, ISO, and other standards organizations have produced a broad array of software engineering standards and related documents</a:t>
            </a:r>
            <a:endParaRPr/>
          </a:p>
          <a:p>
            <a:pPr indent="-200660" lvl="0" marL="342900" rtl="0" algn="l">
              <a:spcBef>
                <a:spcPts val="448"/>
              </a:spcBef>
              <a:spcAft>
                <a:spcPts val="0"/>
              </a:spcAft>
              <a:buClr>
                <a:schemeClr val="dk1"/>
              </a:buClr>
              <a:buSzPct val="100000"/>
              <a:buFont typeface="Noto Sans Symbols"/>
              <a:buNone/>
            </a:pPr>
            <a:r>
              <a:t/>
            </a:r>
            <a:endParaRPr/>
          </a:p>
          <a:p>
            <a:pPr indent="-342900" lvl="0" marL="342900" rtl="0" algn="l">
              <a:spcBef>
                <a:spcPts val="448"/>
              </a:spcBef>
              <a:spcAft>
                <a:spcPts val="0"/>
              </a:spcAft>
              <a:buClr>
                <a:schemeClr val="dk1"/>
              </a:buClr>
              <a:buSzPct val="100000"/>
              <a:buFont typeface="Noto Sans Symbols"/>
              <a:buChar char="❖"/>
            </a:pPr>
            <a:r>
              <a:rPr b="1" lang="en-US"/>
              <a:t>Reviews and audits. </a:t>
            </a:r>
            <a:r>
              <a:rPr lang="en-US"/>
              <a:t>Technical reviews are a quality control activity performed by software engineers for software engineers. Their intent is to uncover errors </a:t>
            </a:r>
            <a:endParaRPr/>
          </a:p>
          <a:p>
            <a:pPr indent="-200660" lvl="0" marL="342900" rtl="0" algn="l">
              <a:spcBef>
                <a:spcPts val="448"/>
              </a:spcBef>
              <a:spcAft>
                <a:spcPts val="0"/>
              </a:spcAft>
              <a:buClr>
                <a:schemeClr val="dk1"/>
              </a:buClr>
              <a:buSzPct val="100000"/>
              <a:buFont typeface="Noto Sans Symbols"/>
              <a:buNone/>
            </a:pPr>
            <a:r>
              <a:t/>
            </a:r>
            <a:endParaRPr b="1"/>
          </a:p>
          <a:p>
            <a:pPr indent="-342900" lvl="0" marL="342900" rtl="0" algn="l">
              <a:spcBef>
                <a:spcPts val="448"/>
              </a:spcBef>
              <a:spcAft>
                <a:spcPts val="0"/>
              </a:spcAft>
              <a:buClr>
                <a:schemeClr val="dk1"/>
              </a:buClr>
              <a:buSzPct val="100000"/>
              <a:buFont typeface="Noto Sans Symbols"/>
              <a:buChar char="❖"/>
            </a:pPr>
            <a:r>
              <a:rPr b="1" lang="en-US"/>
              <a:t>Testing. </a:t>
            </a:r>
            <a:r>
              <a:rPr lang="en-US"/>
              <a:t>Software testing  is a quality control function that has one primary goal to find errors. </a:t>
            </a:r>
            <a:endParaRPr/>
          </a:p>
          <a:p>
            <a:pPr indent="-200660" lvl="0" marL="342900" rtl="0" algn="l">
              <a:spcBef>
                <a:spcPts val="448"/>
              </a:spcBef>
              <a:spcAft>
                <a:spcPts val="0"/>
              </a:spcAft>
              <a:buClr>
                <a:schemeClr val="dk1"/>
              </a:buClr>
              <a:buSzPct val="100000"/>
              <a:buFont typeface="Noto Sans Symbols"/>
              <a:buNone/>
            </a:pPr>
            <a:r>
              <a:t/>
            </a:r>
            <a:endParaRPr/>
          </a:p>
          <a:p>
            <a:pPr indent="0" lvl="0" marL="0" rtl="0" algn="l">
              <a:spcBef>
                <a:spcPts val="448"/>
              </a:spcBef>
              <a:spcAft>
                <a:spcPts val="0"/>
              </a:spcAft>
              <a:buClr>
                <a:schemeClr val="dk1"/>
              </a:buClr>
              <a:buSzPct val="100000"/>
              <a:buNone/>
            </a:pPr>
            <a:r>
              <a:t/>
            </a:r>
            <a:endParaRPr/>
          </a:p>
          <a:p>
            <a:pPr indent="0" lvl="0" marL="0" rtl="0" algn="l">
              <a:spcBef>
                <a:spcPts val="448"/>
              </a:spcBef>
              <a:spcAft>
                <a:spcPts val="0"/>
              </a:spcAft>
              <a:buClr>
                <a:schemeClr val="dk1"/>
              </a:buClr>
              <a:buSzPct val="100000"/>
              <a:buNone/>
            </a:pPr>
            <a:r>
              <a:t/>
            </a:r>
            <a:endParaRPr/>
          </a:p>
          <a:p>
            <a:pPr indent="-200660" lvl="0" marL="342900" rtl="0" algn="l">
              <a:spcBef>
                <a:spcPts val="448"/>
              </a:spcBef>
              <a:spcAft>
                <a:spcPts val="0"/>
              </a:spcAft>
              <a:buClr>
                <a:schemeClr val="dk1"/>
              </a:buClr>
              <a:buSzPct val="100000"/>
              <a:buNone/>
            </a:pPr>
            <a:r>
              <a:t/>
            </a:r>
            <a:endParaRPr/>
          </a:p>
        </p:txBody>
      </p:sp>
      <p:sp>
        <p:nvSpPr>
          <p:cNvPr id="389" name="Google Shape;389;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390" name="Google Shape;390;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391" name="Google Shape;391;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Elements of Software Quality Assurance </a:t>
            </a:r>
            <a:endParaRPr/>
          </a:p>
        </p:txBody>
      </p:sp>
      <p:sp>
        <p:nvSpPr>
          <p:cNvPr id="397" name="Google Shape;397;p47"/>
          <p:cNvSpPr txBox="1"/>
          <p:nvPr>
            <p:ph idx="1" type="body"/>
          </p:nvPr>
        </p:nvSpPr>
        <p:spPr>
          <a:xfrm>
            <a:off x="381000" y="1524000"/>
            <a:ext cx="8458200" cy="5105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200"/>
              <a:buFont typeface="Noto Sans Symbols"/>
              <a:buChar char="❖"/>
            </a:pPr>
            <a:r>
              <a:rPr b="1" lang="en-US" sz="2200"/>
              <a:t>Error/defect collection and analysis: </a:t>
            </a:r>
            <a:r>
              <a:rPr lang="en-US" sz="2200"/>
              <a:t>SQA collects and analyzes error and defect data to better understand how errors are introduced and what software engineering activities are best suited to eliminating them </a:t>
            </a:r>
            <a:endParaRPr sz="2200"/>
          </a:p>
          <a:p>
            <a:pPr indent="-342900" lvl="0" marL="342900" rtl="0" algn="l">
              <a:spcBef>
                <a:spcPts val="440"/>
              </a:spcBef>
              <a:spcAft>
                <a:spcPts val="0"/>
              </a:spcAft>
              <a:buClr>
                <a:schemeClr val="dk1"/>
              </a:buClr>
              <a:buSzPts val="2200"/>
              <a:buFont typeface="Noto Sans Symbols"/>
              <a:buChar char="❖"/>
            </a:pPr>
            <a:r>
              <a:rPr b="1" lang="en-US" sz="2200"/>
              <a:t>Change Management</a:t>
            </a:r>
            <a:r>
              <a:rPr lang="en-US" sz="2200"/>
              <a:t>: If it is not properly managed, change can lead to con-fusion, and confusion almost always leads to poor quality. </a:t>
            </a:r>
            <a:endParaRPr sz="2200"/>
          </a:p>
          <a:p>
            <a:pPr indent="-342900" lvl="0" marL="342900" rtl="0" algn="l">
              <a:spcBef>
                <a:spcPts val="440"/>
              </a:spcBef>
              <a:spcAft>
                <a:spcPts val="0"/>
              </a:spcAft>
              <a:buClr>
                <a:schemeClr val="dk1"/>
              </a:buClr>
              <a:buSzPts val="2200"/>
              <a:buFont typeface="Noto Sans Symbols"/>
              <a:buChar char="❖"/>
            </a:pPr>
            <a:r>
              <a:rPr b="1" lang="en-US" sz="2200"/>
              <a:t>Education: </a:t>
            </a:r>
            <a:r>
              <a:rPr lang="en-US" sz="2200"/>
              <a:t>The SQA organization takes the lead in software process improvement and is a key proponent and sponsor of educational programs. </a:t>
            </a:r>
            <a:endParaRPr/>
          </a:p>
          <a:p>
            <a:pPr indent="-342900" lvl="0" marL="342900" rtl="0" algn="l">
              <a:spcBef>
                <a:spcPts val="440"/>
              </a:spcBef>
              <a:spcAft>
                <a:spcPts val="0"/>
              </a:spcAft>
              <a:buClr>
                <a:schemeClr val="dk1"/>
              </a:buClr>
              <a:buSzPts val="2200"/>
              <a:buFont typeface="Noto Sans Symbols"/>
              <a:buChar char="❖"/>
            </a:pPr>
            <a:r>
              <a:rPr b="1" lang="en-US" sz="2200"/>
              <a:t>Vendor management.</a:t>
            </a:r>
            <a:r>
              <a:rPr lang="en-US" sz="2200"/>
              <a:t> The job of the SQA organization is to ensure that high-quality software results by suggesting specific quality practices that the vendor should follow (when possible), and incorporating quality mandates as part of any contract with an external vendor. </a:t>
            </a:r>
            <a:endParaRPr b="1" sz="2200"/>
          </a:p>
          <a:p>
            <a:pPr indent="-203200" lvl="0" marL="342900" rtl="0" algn="l">
              <a:spcBef>
                <a:spcPts val="440"/>
              </a:spcBef>
              <a:spcAft>
                <a:spcPts val="0"/>
              </a:spcAft>
              <a:buClr>
                <a:schemeClr val="dk1"/>
              </a:buClr>
              <a:buSzPts val="2200"/>
              <a:buFont typeface="Noto Sans Symbols"/>
              <a:buNone/>
            </a:pPr>
            <a:r>
              <a:t/>
            </a:r>
            <a:endParaRPr b="1" sz="2200"/>
          </a:p>
        </p:txBody>
      </p:sp>
      <p:sp>
        <p:nvSpPr>
          <p:cNvPr id="398" name="Google Shape;398;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399" name="Google Shape;399;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400" name="Google Shape;400;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Elements of Software Quality Assurance</a:t>
            </a:r>
            <a:endParaRPr b="1"/>
          </a:p>
        </p:txBody>
      </p:sp>
      <p:sp>
        <p:nvSpPr>
          <p:cNvPr id="406" name="Google Shape;406;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Font typeface="Noto Sans Symbols"/>
              <a:buChar char="❖"/>
            </a:pPr>
            <a:r>
              <a:rPr b="1" lang="en-US"/>
              <a:t>Security Management: </a:t>
            </a:r>
            <a:r>
              <a:rPr lang="en-US"/>
              <a:t>SQA must  ensures that appropriate process and technology are used to achieve software security. </a:t>
            </a:r>
            <a:endParaRPr/>
          </a:p>
          <a:p>
            <a:pPr indent="-342900" lvl="0" marL="342900" rtl="0" algn="l">
              <a:spcBef>
                <a:spcPts val="592"/>
              </a:spcBef>
              <a:spcAft>
                <a:spcPts val="0"/>
              </a:spcAft>
              <a:buClr>
                <a:schemeClr val="dk1"/>
              </a:buClr>
              <a:buSzPct val="100000"/>
              <a:buFont typeface="Noto Sans Symbols"/>
              <a:buChar char="❖"/>
            </a:pPr>
            <a:r>
              <a:rPr b="1" lang="en-US"/>
              <a:t>Safety: </a:t>
            </a:r>
            <a:r>
              <a:rPr lang="en-US"/>
              <a:t>SQA may be responsible for assessing the impact of software failure and for initiating those steps required to reduce risk. </a:t>
            </a:r>
            <a:endParaRPr/>
          </a:p>
          <a:p>
            <a:pPr indent="-342900" lvl="0" marL="342900" rtl="0" algn="l">
              <a:spcBef>
                <a:spcPts val="592"/>
              </a:spcBef>
              <a:spcAft>
                <a:spcPts val="0"/>
              </a:spcAft>
              <a:buClr>
                <a:schemeClr val="dk1"/>
              </a:buClr>
              <a:buSzPct val="100000"/>
              <a:buFont typeface="Noto Sans Symbols"/>
              <a:buChar char="❖"/>
            </a:pPr>
            <a:r>
              <a:rPr b="1" lang="en-US"/>
              <a:t>Risk Management:</a:t>
            </a:r>
            <a:r>
              <a:rPr lang="en-US"/>
              <a:t> SQA organization  must ensures that risk management activities are properly conducted and that risk-related contingency plans have been established. </a:t>
            </a:r>
            <a:endParaRPr/>
          </a:p>
          <a:p>
            <a:pPr indent="-154940" lvl="0" marL="342900" rtl="0" algn="l">
              <a:spcBef>
                <a:spcPts val="592"/>
              </a:spcBef>
              <a:spcAft>
                <a:spcPts val="0"/>
              </a:spcAft>
              <a:buClr>
                <a:schemeClr val="dk1"/>
              </a:buClr>
              <a:buSzPct val="100000"/>
              <a:buNone/>
            </a:pPr>
            <a:r>
              <a:t/>
            </a:r>
            <a:endParaRPr b="1"/>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a:p>
            <a:pPr indent="-154940" lvl="0" marL="342900" rtl="0" algn="l">
              <a:spcBef>
                <a:spcPts val="592"/>
              </a:spcBef>
              <a:spcAft>
                <a:spcPts val="0"/>
              </a:spcAft>
              <a:buClr>
                <a:schemeClr val="dk1"/>
              </a:buClr>
              <a:buSzPct val="100000"/>
              <a:buNone/>
            </a:pPr>
            <a:r>
              <a:t/>
            </a:r>
            <a:endParaRPr/>
          </a:p>
        </p:txBody>
      </p:sp>
      <p:sp>
        <p:nvSpPr>
          <p:cNvPr id="407" name="Google Shape;407;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408" name="Google Shape;408;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409" name="Google Shape;409;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SQA task, Goals and Metric</a:t>
            </a:r>
            <a:endParaRPr b="1"/>
          </a:p>
        </p:txBody>
      </p:sp>
      <p:sp>
        <p:nvSpPr>
          <p:cNvPr id="415" name="Google Shape;415;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Prepares an SQA plan for a project :</a:t>
            </a:r>
            <a:endParaRPr/>
          </a:p>
          <a:p>
            <a:pPr indent="-342900" lvl="0" marL="342900" rtl="0" algn="l">
              <a:spcBef>
                <a:spcPts val="640"/>
              </a:spcBef>
              <a:spcAft>
                <a:spcPts val="0"/>
              </a:spcAft>
              <a:buClr>
                <a:schemeClr val="dk1"/>
              </a:buClr>
              <a:buSzPts val="3200"/>
              <a:buChar char="•"/>
            </a:pPr>
            <a:r>
              <a:rPr b="1" lang="en-US"/>
              <a:t>Participates in the development of the project’s software process description.</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416" name="Google Shape;416;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417" name="Google Shape;417;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418" name="Google Shape;418;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SQA task, Goals and Metric</a:t>
            </a:r>
            <a:endParaRPr/>
          </a:p>
        </p:txBody>
      </p:sp>
      <p:sp>
        <p:nvSpPr>
          <p:cNvPr id="424" name="Google Shape;424;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Reviews software engineering activities to verify compliance with the defined software process. </a:t>
            </a:r>
            <a:endParaRPr>
              <a:solidFill>
                <a:srgbClr val="FF0000"/>
              </a:solidFill>
            </a:endParaRPr>
          </a:p>
          <a:p>
            <a:pPr indent="-342900" lvl="0" marL="342900" rtl="0" algn="l">
              <a:spcBef>
                <a:spcPts val="640"/>
              </a:spcBef>
              <a:spcAft>
                <a:spcPts val="0"/>
              </a:spcAft>
              <a:buClr>
                <a:schemeClr val="dk1"/>
              </a:buClr>
              <a:buSzPts val="3200"/>
              <a:buChar char="•"/>
            </a:pPr>
            <a:r>
              <a:rPr b="1" lang="en-US"/>
              <a:t>Audits designated software work products to verify compliance with those defined as part of the software process</a:t>
            </a:r>
            <a:endParaRPr/>
          </a:p>
        </p:txBody>
      </p:sp>
      <p:sp>
        <p:nvSpPr>
          <p:cNvPr id="425" name="Google Shape;425;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426" name="Google Shape;426;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427" name="Google Shape;427;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SQA task Goals and Matric</a:t>
            </a:r>
            <a:endParaRPr/>
          </a:p>
        </p:txBody>
      </p:sp>
      <p:sp>
        <p:nvSpPr>
          <p:cNvPr id="434" name="Google Shape;434;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b="1" lang="en-US"/>
              <a:t>Ensures that deviations in software work and work products are documented and handled according to a documented procedure. : </a:t>
            </a:r>
            <a:endParaRPr/>
          </a:p>
          <a:p>
            <a:pPr indent="-139700" lvl="0" marL="342900" rtl="0" algn="l">
              <a:spcBef>
                <a:spcPts val="640"/>
              </a:spcBef>
              <a:spcAft>
                <a:spcPts val="0"/>
              </a:spcAft>
              <a:buClr>
                <a:schemeClr val="dk1"/>
              </a:buClr>
              <a:buSzPts val="3200"/>
              <a:buNone/>
            </a:pPr>
            <a:r>
              <a:t/>
            </a:r>
            <a:endParaRPr>
              <a:solidFill>
                <a:srgbClr val="FF0000"/>
              </a:solidFill>
            </a:endParaRPr>
          </a:p>
          <a:p>
            <a:pPr indent="-342900" lvl="0" marL="342900" rtl="0" algn="l">
              <a:spcBef>
                <a:spcPts val="640"/>
              </a:spcBef>
              <a:spcAft>
                <a:spcPts val="0"/>
              </a:spcAft>
              <a:buClr>
                <a:schemeClr val="dk1"/>
              </a:buClr>
              <a:buSzPts val="3200"/>
              <a:buChar char="•"/>
            </a:pPr>
            <a:r>
              <a:rPr b="1" lang="en-US"/>
              <a:t>Records any noncompliance and reports to senior management. </a:t>
            </a:r>
            <a:endParaRPr>
              <a:solidFill>
                <a:srgbClr val="FF0000"/>
              </a:solidFill>
            </a:endParaRPr>
          </a:p>
          <a:p>
            <a:pPr indent="0" lvl="0" marL="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435" name="Google Shape;435;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436" name="Google Shape;436;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437" name="Google Shape;437;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Software Quality </a:t>
            </a:r>
            <a:endParaRPr/>
          </a:p>
        </p:txBody>
      </p:sp>
      <p:sp>
        <p:nvSpPr>
          <p:cNvPr id="117" name="Google Shape;11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 “</a:t>
            </a:r>
            <a:r>
              <a:rPr i="1" lang="en-US"/>
              <a:t>An </a:t>
            </a:r>
            <a:r>
              <a:rPr b="1" lang="en-US"/>
              <a:t>effective software process </a:t>
            </a:r>
            <a:r>
              <a:rPr i="1" lang="en-US"/>
              <a:t>applied in a manner that creates a </a:t>
            </a:r>
            <a:r>
              <a:rPr b="1" i="1" lang="en-US"/>
              <a:t>useful product </a:t>
            </a:r>
            <a:r>
              <a:rPr i="1" lang="en-US"/>
              <a:t>that provides </a:t>
            </a:r>
            <a:r>
              <a:rPr b="1" i="1" lang="en-US"/>
              <a:t>measurable value </a:t>
            </a:r>
            <a:r>
              <a:rPr i="1" lang="en-US"/>
              <a:t>for those who produce it and those who use it “.</a:t>
            </a:r>
            <a:endParaRPr/>
          </a:p>
        </p:txBody>
      </p:sp>
      <p:sp>
        <p:nvSpPr>
          <p:cNvPr id="118" name="Google Shape;11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119" name="Google Shape;11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120" name="Google Shape;12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Statistical Software quality assurance</a:t>
            </a:r>
            <a:endParaRPr/>
          </a:p>
        </p:txBody>
      </p:sp>
      <p:sp>
        <p:nvSpPr>
          <p:cNvPr id="443" name="Google Shape;443;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Statistical quality assurance reflects a growing trend throughout industry to become more </a:t>
            </a:r>
            <a:r>
              <a:rPr b="1" lang="en-US"/>
              <a:t>quantitative</a:t>
            </a:r>
            <a:r>
              <a:rPr lang="en-US"/>
              <a:t> about quality</a:t>
            </a:r>
            <a:endParaRPr/>
          </a:p>
          <a:p>
            <a:pPr indent="-342900" lvl="0" marL="342900" rtl="0" algn="l">
              <a:spcBef>
                <a:spcPts val="640"/>
              </a:spcBef>
              <a:spcAft>
                <a:spcPts val="0"/>
              </a:spcAft>
              <a:buClr>
                <a:schemeClr val="dk1"/>
              </a:buClr>
              <a:buSzPts val="3200"/>
              <a:buChar char="•"/>
            </a:pPr>
            <a:r>
              <a:rPr lang="en-US"/>
              <a:t>For software, statistical quality assurance implies the following steps: </a:t>
            </a:r>
            <a:endParaRPr/>
          </a:p>
          <a:p>
            <a:pPr indent="-139700" lvl="0" marL="342900" rtl="0" algn="l">
              <a:spcBef>
                <a:spcPts val="640"/>
              </a:spcBef>
              <a:spcAft>
                <a:spcPts val="0"/>
              </a:spcAft>
              <a:buClr>
                <a:schemeClr val="dk1"/>
              </a:buClr>
              <a:buSzPts val="3200"/>
              <a:buNone/>
            </a:pPr>
            <a:r>
              <a:t/>
            </a:r>
            <a:endParaRPr/>
          </a:p>
        </p:txBody>
      </p:sp>
      <p:sp>
        <p:nvSpPr>
          <p:cNvPr id="444" name="Google Shape;444;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445" name="Google Shape;445;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446" name="Google Shape;446;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Statistical Software quality assurance </a:t>
            </a:r>
            <a:endParaRPr b="1"/>
          </a:p>
        </p:txBody>
      </p:sp>
      <p:sp>
        <p:nvSpPr>
          <p:cNvPr id="452" name="Google Shape;452;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514350" lvl="0" marL="514350" rtl="0" algn="l">
              <a:spcBef>
                <a:spcPts val="0"/>
              </a:spcBef>
              <a:spcAft>
                <a:spcPts val="0"/>
              </a:spcAft>
              <a:buClr>
                <a:schemeClr val="dk1"/>
              </a:buClr>
              <a:buSzPct val="100000"/>
              <a:buFont typeface="Calibri"/>
              <a:buAutoNum type="arabicPeriod"/>
            </a:pPr>
            <a:r>
              <a:rPr lang="en-US"/>
              <a:t>Information about software errors and defects is collected and categorized. </a:t>
            </a:r>
            <a:endParaRPr/>
          </a:p>
          <a:p>
            <a:pPr indent="-514350" lvl="0" marL="514350" rtl="0" algn="l">
              <a:spcBef>
                <a:spcPts val="544"/>
              </a:spcBef>
              <a:spcAft>
                <a:spcPts val="0"/>
              </a:spcAft>
              <a:buClr>
                <a:schemeClr val="dk1"/>
              </a:buClr>
              <a:buSzPct val="100000"/>
              <a:buFont typeface="Calibri"/>
              <a:buAutoNum type="arabicPeriod"/>
            </a:pPr>
            <a:r>
              <a:rPr lang="en-US" u="sng"/>
              <a:t>An attempt is made to trace each error and defect to its underlying cause </a:t>
            </a:r>
            <a:r>
              <a:rPr lang="en-US"/>
              <a:t>(e.g., nonconformance to specifications, design error, violation of standards, poor communication with the customer). </a:t>
            </a:r>
            <a:endParaRPr/>
          </a:p>
          <a:p>
            <a:pPr indent="-514350" lvl="0" marL="514350" rtl="0" algn="l">
              <a:spcBef>
                <a:spcPts val="544"/>
              </a:spcBef>
              <a:spcAft>
                <a:spcPts val="0"/>
              </a:spcAft>
              <a:buClr>
                <a:schemeClr val="dk1"/>
              </a:buClr>
              <a:buSzPct val="100000"/>
              <a:buFont typeface="Calibri"/>
              <a:buAutoNum type="arabicPeriod"/>
            </a:pPr>
            <a:r>
              <a:rPr lang="en-US"/>
              <a:t>Using the </a:t>
            </a:r>
            <a:r>
              <a:rPr b="1" lang="en-US"/>
              <a:t>Pareto</a:t>
            </a:r>
            <a:r>
              <a:rPr lang="en-US"/>
              <a:t> principle (80 percent of the defects can be traced to 20 percent of all possible causes), isolate the 20 percent (the </a:t>
            </a:r>
            <a:r>
              <a:rPr i="1" lang="en-US"/>
              <a:t>vital few</a:t>
            </a:r>
            <a:r>
              <a:rPr lang="en-US"/>
              <a:t>). </a:t>
            </a:r>
            <a:endParaRPr/>
          </a:p>
          <a:p>
            <a:pPr indent="-514350" lvl="0" marL="514350" rtl="0" algn="l">
              <a:spcBef>
                <a:spcPts val="544"/>
              </a:spcBef>
              <a:spcAft>
                <a:spcPts val="0"/>
              </a:spcAft>
              <a:buClr>
                <a:schemeClr val="dk1"/>
              </a:buClr>
              <a:buSzPct val="100000"/>
              <a:buFont typeface="Calibri"/>
              <a:buAutoNum type="arabicPeriod"/>
            </a:pPr>
            <a:r>
              <a:rPr lang="en-US"/>
              <a:t>Once the vital few causes have been identified, move to correct the problems that have caused the errors and defects. </a:t>
            </a:r>
            <a:endParaRPr/>
          </a:p>
          <a:p>
            <a:pPr indent="-170180" lvl="0" marL="342900" rtl="0" algn="l">
              <a:spcBef>
                <a:spcPts val="544"/>
              </a:spcBef>
              <a:spcAft>
                <a:spcPts val="0"/>
              </a:spcAft>
              <a:buClr>
                <a:schemeClr val="dk1"/>
              </a:buClr>
              <a:buSzPct val="100000"/>
              <a:buNone/>
            </a:pPr>
            <a:r>
              <a:t/>
            </a:r>
            <a:endParaRPr/>
          </a:p>
        </p:txBody>
      </p:sp>
      <p:sp>
        <p:nvSpPr>
          <p:cNvPr id="453" name="Google Shape;453;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454" name="Google Shape;454;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455" name="Google Shape;455;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Six Sigma for Software Engineering</a:t>
            </a:r>
            <a:endParaRPr/>
          </a:p>
        </p:txBody>
      </p:sp>
      <p:sp>
        <p:nvSpPr>
          <p:cNvPr id="461" name="Google Shape;461;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i="1" lang="en-US"/>
              <a:t>Six Sigma </a:t>
            </a:r>
            <a:r>
              <a:rPr lang="en-US"/>
              <a:t>is the most widely used strategy for statistical quality assurance in industry today </a:t>
            </a:r>
            <a:endParaRPr/>
          </a:p>
          <a:p>
            <a:pPr indent="-342900" lvl="0" marL="342900" rtl="0" algn="l">
              <a:spcBef>
                <a:spcPts val="640"/>
              </a:spcBef>
              <a:spcAft>
                <a:spcPts val="0"/>
              </a:spcAft>
              <a:buClr>
                <a:schemeClr val="dk1"/>
              </a:buClr>
              <a:buSzPts val="3200"/>
              <a:buChar char="•"/>
            </a:pPr>
            <a:r>
              <a:rPr lang="en-US"/>
              <a:t>Originally popularized by Motorola in the 1980s, the Six Sigma strategy “is a rigorous and disciplined methodology that uses data and statistical analysis.</a:t>
            </a:r>
            <a:endParaRPr/>
          </a:p>
        </p:txBody>
      </p:sp>
      <p:sp>
        <p:nvSpPr>
          <p:cNvPr id="462" name="Google Shape;462;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463" name="Google Shape;463;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464" name="Google Shape;464;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Six Sigma for Software Engineering</a:t>
            </a:r>
            <a:endParaRPr/>
          </a:p>
        </p:txBody>
      </p:sp>
      <p:sp>
        <p:nvSpPr>
          <p:cNvPr id="470" name="Google Shape;470;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The Six Sigma method-ology defines three core steps: </a:t>
            </a:r>
            <a:endParaRPr/>
          </a:p>
          <a:p>
            <a:pPr indent="-342900" lvl="0" marL="342900" rtl="0" algn="l">
              <a:spcBef>
                <a:spcPts val="592"/>
              </a:spcBef>
              <a:spcAft>
                <a:spcPts val="0"/>
              </a:spcAft>
              <a:buClr>
                <a:schemeClr val="dk1"/>
              </a:buClr>
              <a:buSzPct val="100000"/>
              <a:buChar char="•"/>
            </a:pPr>
            <a:r>
              <a:rPr b="1" i="1" lang="en-US"/>
              <a:t>Define </a:t>
            </a:r>
            <a:r>
              <a:rPr b="1" lang="en-US"/>
              <a:t>customer requirements and deliverables </a:t>
            </a:r>
            <a:r>
              <a:rPr lang="en-US"/>
              <a:t>and project goals via well- defined methods of customer communication. </a:t>
            </a:r>
            <a:endParaRPr/>
          </a:p>
          <a:p>
            <a:pPr indent="-342900" lvl="0" marL="342900" rtl="0" algn="l">
              <a:spcBef>
                <a:spcPts val="592"/>
              </a:spcBef>
              <a:spcAft>
                <a:spcPts val="0"/>
              </a:spcAft>
              <a:buClr>
                <a:schemeClr val="dk1"/>
              </a:buClr>
              <a:buSzPct val="100000"/>
              <a:buChar char="•"/>
            </a:pPr>
            <a:r>
              <a:rPr i="1" lang="en-US"/>
              <a:t>Measure </a:t>
            </a:r>
            <a:r>
              <a:rPr lang="en-US"/>
              <a:t>the existing process and its output to determine current quality performance </a:t>
            </a:r>
            <a:endParaRPr/>
          </a:p>
          <a:p>
            <a:pPr indent="-342900" lvl="0" marL="342900" rtl="0" algn="l">
              <a:spcBef>
                <a:spcPts val="592"/>
              </a:spcBef>
              <a:spcAft>
                <a:spcPts val="0"/>
              </a:spcAft>
              <a:buClr>
                <a:schemeClr val="dk1"/>
              </a:buClr>
              <a:buSzPct val="100000"/>
              <a:buChar char="•"/>
            </a:pPr>
            <a:r>
              <a:rPr i="1" lang="en-US"/>
              <a:t>Analyze </a:t>
            </a:r>
            <a:r>
              <a:rPr lang="en-US"/>
              <a:t>defect metrics and determine the vital few causes.</a:t>
            </a:r>
            <a:br>
              <a:rPr lang="en-US"/>
            </a:br>
            <a:endParaRPr/>
          </a:p>
          <a:p>
            <a:pPr indent="-154940" lvl="0" marL="342900" rtl="0" algn="l">
              <a:spcBef>
                <a:spcPts val="592"/>
              </a:spcBef>
              <a:spcAft>
                <a:spcPts val="0"/>
              </a:spcAft>
              <a:buClr>
                <a:schemeClr val="dk1"/>
              </a:buClr>
              <a:buSzPct val="100000"/>
              <a:buNone/>
            </a:pPr>
            <a:r>
              <a:t/>
            </a:r>
            <a:endParaRPr/>
          </a:p>
        </p:txBody>
      </p:sp>
      <p:sp>
        <p:nvSpPr>
          <p:cNvPr id="471" name="Google Shape;471;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472" name="Google Shape;472;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473" name="Google Shape;473;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Software Reliability </a:t>
            </a:r>
            <a:endParaRPr b="1"/>
          </a:p>
        </p:txBody>
      </p:sp>
      <p:sp>
        <p:nvSpPr>
          <p:cNvPr id="479" name="Google Shape;479;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Clr>
                <a:schemeClr val="dk1"/>
              </a:buClr>
              <a:buSzPct val="100000"/>
              <a:buChar char="•"/>
            </a:pPr>
            <a:r>
              <a:rPr i="1" lang="en-US"/>
              <a:t>Software reliability </a:t>
            </a:r>
            <a:r>
              <a:rPr lang="en-US"/>
              <a:t>is defined in statistical terms as “the probability of failure-free operation of a computer program in a specified environment for a specified time” </a:t>
            </a:r>
            <a:endParaRPr/>
          </a:p>
          <a:p>
            <a:pPr indent="-342900" lvl="0" marL="342900" rtl="0" algn="l">
              <a:spcBef>
                <a:spcPts val="544"/>
              </a:spcBef>
              <a:spcAft>
                <a:spcPts val="0"/>
              </a:spcAft>
              <a:buClr>
                <a:schemeClr val="dk1"/>
              </a:buClr>
              <a:buSzPct val="100000"/>
              <a:buChar char="•"/>
            </a:pPr>
            <a:r>
              <a:rPr lang="en-US"/>
              <a:t>To illustrate, program </a:t>
            </a:r>
            <a:r>
              <a:rPr i="1" lang="en-US"/>
              <a:t>X </a:t>
            </a:r>
            <a:r>
              <a:rPr lang="en-US"/>
              <a:t>is estimated to have a reliability of 0.999 over eight elapsed processing hours.</a:t>
            </a:r>
            <a:endParaRPr/>
          </a:p>
          <a:p>
            <a:pPr indent="-342900" lvl="0" marL="342900" rtl="0" algn="l">
              <a:spcBef>
                <a:spcPts val="544"/>
              </a:spcBef>
              <a:spcAft>
                <a:spcPts val="0"/>
              </a:spcAft>
              <a:buClr>
                <a:schemeClr val="dk1"/>
              </a:buClr>
              <a:buSzPct val="100000"/>
              <a:buChar char="•"/>
            </a:pPr>
            <a:r>
              <a:rPr lang="en-US"/>
              <a:t> In other words, if program </a:t>
            </a:r>
            <a:r>
              <a:rPr i="1" lang="en-US"/>
              <a:t>X </a:t>
            </a:r>
            <a:r>
              <a:rPr lang="en-US"/>
              <a:t>were to be executed 1000 times and require a total of eight hours of elapsed processing time (execution time), it is likely to operate correctly (without failure) 999 times. </a:t>
            </a:r>
            <a:endParaRPr/>
          </a:p>
          <a:p>
            <a:pPr indent="-170180" lvl="0" marL="342900" rtl="0" algn="l">
              <a:spcBef>
                <a:spcPts val="544"/>
              </a:spcBef>
              <a:spcAft>
                <a:spcPts val="0"/>
              </a:spcAft>
              <a:buClr>
                <a:schemeClr val="dk1"/>
              </a:buClr>
              <a:buSzPct val="100000"/>
              <a:buNone/>
            </a:pPr>
            <a:r>
              <a:t/>
            </a:r>
            <a:endParaRPr/>
          </a:p>
        </p:txBody>
      </p:sp>
      <p:sp>
        <p:nvSpPr>
          <p:cNvPr id="480" name="Google Shape;480;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481" name="Google Shape;481;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482" name="Google Shape;482;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Measure of Reliability and Availability </a:t>
            </a:r>
            <a:endParaRPr b="1"/>
          </a:p>
        </p:txBody>
      </p:sp>
      <p:sp>
        <p:nvSpPr>
          <p:cNvPr id="488" name="Google Shape;488;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If we consider a computer-based system, a simple measure of reliability is </a:t>
            </a:r>
            <a:r>
              <a:rPr b="1" i="1" lang="en-US"/>
              <a:t>mean- time-between-failure </a:t>
            </a:r>
            <a:r>
              <a:rPr b="1" lang="en-US"/>
              <a:t>(MTBF): </a:t>
            </a:r>
            <a:endParaRPr/>
          </a:p>
          <a:p>
            <a:pPr indent="-342900" lvl="0" marL="342900" rtl="0" algn="l">
              <a:spcBef>
                <a:spcPts val="640"/>
              </a:spcBef>
              <a:spcAft>
                <a:spcPts val="0"/>
              </a:spcAft>
              <a:buClr>
                <a:schemeClr val="dk1"/>
              </a:buClr>
              <a:buSzPts val="3200"/>
              <a:buChar char="•"/>
            </a:pPr>
            <a:r>
              <a:rPr lang="en-US"/>
              <a:t>MTBF = MTTF + MTTR</a:t>
            </a:r>
            <a:br>
              <a:rPr lang="en-US"/>
            </a:br>
            <a:r>
              <a:rPr lang="en-US"/>
              <a:t>where the acronyms MTTF and MTTR are </a:t>
            </a:r>
            <a:r>
              <a:rPr i="1" lang="en-US"/>
              <a:t>mean-time-to-failure </a:t>
            </a:r>
            <a:r>
              <a:rPr lang="en-US"/>
              <a:t>and </a:t>
            </a:r>
            <a:r>
              <a:rPr i="1" lang="en-US"/>
              <a:t>mean-time-to Repair</a:t>
            </a:r>
            <a:r>
              <a:rPr lang="en-US"/>
              <a:t>.</a:t>
            </a:r>
            <a:endParaRPr/>
          </a:p>
        </p:txBody>
      </p:sp>
      <p:sp>
        <p:nvSpPr>
          <p:cNvPr id="489" name="Google Shape;489;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490" name="Google Shape;490;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491" name="Google Shape;491;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Measure of Reliability and Availability </a:t>
            </a:r>
            <a:endParaRPr/>
          </a:p>
        </p:txBody>
      </p:sp>
      <p:sp>
        <p:nvSpPr>
          <p:cNvPr id="497" name="Google Shape;497;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In addition to a reliability measure, you should also develop a measure of availability.</a:t>
            </a:r>
            <a:endParaRPr/>
          </a:p>
          <a:p>
            <a:pPr indent="-342900" lvl="0" marL="342900" rtl="0" algn="l">
              <a:spcBef>
                <a:spcPts val="592"/>
              </a:spcBef>
              <a:spcAft>
                <a:spcPts val="0"/>
              </a:spcAft>
              <a:buClr>
                <a:schemeClr val="dk1"/>
              </a:buClr>
              <a:buSzPct val="100000"/>
              <a:buChar char="•"/>
            </a:pPr>
            <a:r>
              <a:rPr lang="en-US"/>
              <a:t> </a:t>
            </a:r>
            <a:r>
              <a:rPr i="1" lang="en-US"/>
              <a:t>Software availability </a:t>
            </a:r>
            <a:r>
              <a:rPr lang="en-US"/>
              <a:t>is the probability that a program is operating according to requirements at a given point in time and is defined as </a:t>
            </a:r>
            <a:endParaRPr/>
          </a:p>
          <a:p>
            <a:pPr indent="-342900" lvl="0" marL="342900" rtl="0" algn="l">
              <a:spcBef>
                <a:spcPts val="592"/>
              </a:spcBef>
              <a:spcAft>
                <a:spcPts val="0"/>
              </a:spcAft>
              <a:buClr>
                <a:schemeClr val="dk1"/>
              </a:buClr>
              <a:buSzPct val="100000"/>
              <a:buChar char="•"/>
            </a:pPr>
            <a:r>
              <a:rPr lang="en-US"/>
              <a:t>Availability=  (MTTF )/(MTTF+ MTTR) *100</a:t>
            </a:r>
            <a:endParaRPr/>
          </a:p>
          <a:p>
            <a:pPr indent="-342900" lvl="0" marL="342900" rtl="0" algn="l">
              <a:spcBef>
                <a:spcPts val="592"/>
              </a:spcBef>
              <a:spcAft>
                <a:spcPts val="0"/>
              </a:spcAft>
              <a:buClr>
                <a:schemeClr val="dk1"/>
              </a:buClr>
              <a:buSzPct val="100000"/>
              <a:buChar char="•"/>
            </a:pPr>
            <a:r>
              <a:rPr lang="en-US"/>
              <a:t>The MTBF reliability measure is equally sensitive to MTTF and MTTR.</a:t>
            </a:r>
            <a:endParaRPr/>
          </a:p>
          <a:p>
            <a:pPr indent="-342900" lvl="0" marL="342900" rtl="0" algn="l">
              <a:spcBef>
                <a:spcPts val="592"/>
              </a:spcBef>
              <a:spcAft>
                <a:spcPts val="0"/>
              </a:spcAft>
              <a:buClr>
                <a:schemeClr val="dk1"/>
              </a:buClr>
              <a:buSzPct val="100000"/>
              <a:buChar char="•"/>
            </a:pPr>
            <a:r>
              <a:rPr lang="en-US"/>
              <a:t> The avail- ability measure is somewhat more sensitive to MTTR, an indirect measure of the maintainability of software. </a:t>
            </a:r>
            <a:endParaRPr/>
          </a:p>
          <a:p>
            <a:pPr indent="-154940" lvl="0" marL="342900" rtl="0" algn="l">
              <a:spcBef>
                <a:spcPts val="592"/>
              </a:spcBef>
              <a:spcAft>
                <a:spcPts val="0"/>
              </a:spcAft>
              <a:buClr>
                <a:schemeClr val="dk1"/>
              </a:buClr>
              <a:buSzPct val="100000"/>
              <a:buNone/>
            </a:pPr>
            <a:r>
              <a:t/>
            </a:r>
            <a:endParaRPr/>
          </a:p>
        </p:txBody>
      </p:sp>
      <p:sp>
        <p:nvSpPr>
          <p:cNvPr id="498" name="Google Shape;498;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499" name="Google Shape;499;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500" name="Google Shape;500;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Software Safety </a:t>
            </a:r>
            <a:br>
              <a:rPr lang="en-US"/>
            </a:br>
            <a:endParaRPr/>
          </a:p>
        </p:txBody>
      </p:sp>
      <p:sp>
        <p:nvSpPr>
          <p:cNvPr id="506" name="Google Shape;506;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i="1" lang="en-US"/>
              <a:t>Software safety </a:t>
            </a:r>
            <a:r>
              <a:rPr lang="en-US"/>
              <a:t>is a software quality assurance activity that focuses on the identification and assessment of potential hazards that may affect software negatively and cause an entire system to fail.</a:t>
            </a:r>
            <a:endParaRPr/>
          </a:p>
          <a:p>
            <a:pPr indent="-342900" lvl="0" marL="342900" rtl="0" algn="l">
              <a:spcBef>
                <a:spcPts val="640"/>
              </a:spcBef>
              <a:spcAft>
                <a:spcPts val="0"/>
              </a:spcAft>
              <a:buClr>
                <a:schemeClr val="dk1"/>
              </a:buClr>
              <a:buSzPts val="3200"/>
              <a:buChar char="•"/>
            </a:pPr>
            <a:r>
              <a:rPr lang="en-US"/>
              <a:t> If hazards can be identified early in the software process, software design features can be specified that will either eliminate or control potential hazards. </a:t>
            </a:r>
            <a:endParaRPr/>
          </a:p>
          <a:p>
            <a:pPr indent="-139700" lvl="0" marL="342900" rtl="0" algn="l">
              <a:spcBef>
                <a:spcPts val="640"/>
              </a:spcBef>
              <a:spcAft>
                <a:spcPts val="0"/>
              </a:spcAft>
              <a:buClr>
                <a:schemeClr val="dk1"/>
              </a:buClr>
              <a:buSzPts val="3200"/>
              <a:buNone/>
            </a:pPr>
            <a:r>
              <a:t/>
            </a:r>
            <a:endParaRPr/>
          </a:p>
        </p:txBody>
      </p:sp>
      <p:sp>
        <p:nvSpPr>
          <p:cNvPr id="507" name="Google Shape;507;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508" name="Google Shape;508;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509" name="Google Shape;509;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 SQA PLAN</a:t>
            </a:r>
            <a:endParaRPr/>
          </a:p>
        </p:txBody>
      </p:sp>
      <p:sp>
        <p:nvSpPr>
          <p:cNvPr id="515" name="Google Shape;515;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a:t>
            </a:r>
            <a:r>
              <a:rPr i="1" lang="en-US"/>
              <a:t>SQA Plan </a:t>
            </a:r>
            <a:r>
              <a:rPr lang="en-US"/>
              <a:t>provides a </a:t>
            </a:r>
            <a:r>
              <a:rPr b="1" lang="en-US"/>
              <a:t>road map </a:t>
            </a:r>
            <a:r>
              <a:rPr lang="en-US"/>
              <a:t>for establishing software quality assurance. </a:t>
            </a:r>
            <a:endParaRPr/>
          </a:p>
          <a:p>
            <a:pPr indent="-342900" lvl="0" marL="342900" rtl="0" algn="l">
              <a:spcBef>
                <a:spcPts val="640"/>
              </a:spcBef>
              <a:spcAft>
                <a:spcPts val="0"/>
              </a:spcAft>
              <a:buClr>
                <a:schemeClr val="dk1"/>
              </a:buClr>
              <a:buSzPts val="3200"/>
              <a:buChar char="•"/>
            </a:pPr>
            <a:r>
              <a:rPr lang="en-US"/>
              <a:t>Developed by the SQA group (or by the software team if an SQA group does not exist), the plan serves as a template for SQA activities that are established for each software project. </a:t>
            </a:r>
            <a:endParaRPr/>
          </a:p>
          <a:p>
            <a:pPr indent="-139700" lvl="0" marL="342900" rtl="0" algn="l">
              <a:spcBef>
                <a:spcPts val="640"/>
              </a:spcBef>
              <a:spcAft>
                <a:spcPts val="0"/>
              </a:spcAft>
              <a:buClr>
                <a:schemeClr val="dk1"/>
              </a:buClr>
              <a:buSzPts val="3200"/>
              <a:buNone/>
            </a:pPr>
            <a:r>
              <a:t/>
            </a:r>
            <a:endParaRPr/>
          </a:p>
        </p:txBody>
      </p:sp>
      <p:sp>
        <p:nvSpPr>
          <p:cNvPr id="516" name="Google Shape;516;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517" name="Google Shape;517;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518" name="Google Shape;518;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 SQA PLAN</a:t>
            </a:r>
            <a:endParaRPr/>
          </a:p>
        </p:txBody>
      </p:sp>
      <p:sp>
        <p:nvSpPr>
          <p:cNvPr id="524" name="Google Shape;524;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A standard for SQA plans has been published by the IEEE . The standard recommends a structure that identifies </a:t>
            </a:r>
            <a:endParaRPr/>
          </a:p>
          <a:p>
            <a:pPr indent="0" lvl="0" marL="0" rtl="0" algn="l">
              <a:spcBef>
                <a:spcPts val="592"/>
              </a:spcBef>
              <a:spcAft>
                <a:spcPts val="0"/>
              </a:spcAft>
              <a:buClr>
                <a:schemeClr val="dk1"/>
              </a:buClr>
              <a:buSzPct val="100000"/>
              <a:buNone/>
            </a:pPr>
            <a:r>
              <a:rPr lang="en-US"/>
              <a:t>1. The </a:t>
            </a:r>
            <a:r>
              <a:rPr b="1" lang="en-US"/>
              <a:t>purpose and scope </a:t>
            </a:r>
            <a:r>
              <a:rPr lang="en-US"/>
              <a:t>of the plan</a:t>
            </a:r>
            <a:endParaRPr/>
          </a:p>
          <a:p>
            <a:pPr indent="0" lvl="0" marL="0" rtl="0" algn="l">
              <a:spcBef>
                <a:spcPts val="592"/>
              </a:spcBef>
              <a:spcAft>
                <a:spcPts val="0"/>
              </a:spcAft>
              <a:buClr>
                <a:schemeClr val="dk1"/>
              </a:buClr>
              <a:buSzPct val="100000"/>
              <a:buNone/>
            </a:pPr>
            <a:r>
              <a:rPr lang="en-US"/>
              <a:t> 2. Description of all software engineering work products (e.g., models, documents, source code) </a:t>
            </a:r>
            <a:endParaRPr/>
          </a:p>
          <a:p>
            <a:pPr indent="0" lvl="0" marL="0" rtl="0" algn="l">
              <a:spcBef>
                <a:spcPts val="592"/>
              </a:spcBef>
              <a:spcAft>
                <a:spcPts val="0"/>
              </a:spcAft>
              <a:buClr>
                <a:schemeClr val="dk1"/>
              </a:buClr>
              <a:buSzPct val="100000"/>
              <a:buNone/>
            </a:pPr>
            <a:r>
              <a:rPr lang="en-US"/>
              <a:t> 4. All applicable standards and practices that are applied during the software process.</a:t>
            </a:r>
            <a:endParaRPr/>
          </a:p>
          <a:p>
            <a:pPr indent="0" lvl="0" marL="0" rtl="0" algn="l">
              <a:spcBef>
                <a:spcPts val="592"/>
              </a:spcBef>
              <a:spcAft>
                <a:spcPts val="0"/>
              </a:spcAft>
              <a:buClr>
                <a:schemeClr val="dk1"/>
              </a:buClr>
              <a:buSzPct val="100000"/>
              <a:buNone/>
            </a:pPr>
            <a:r>
              <a:rPr lang="en-US"/>
              <a:t>5.  SQA actions and tasks (including reviews and audits) and their placement throughout the software process)</a:t>
            </a:r>
            <a:endParaRPr/>
          </a:p>
          <a:p>
            <a:pPr indent="-154940" lvl="0" marL="342900" rtl="0" algn="l">
              <a:spcBef>
                <a:spcPts val="592"/>
              </a:spcBef>
              <a:spcAft>
                <a:spcPts val="0"/>
              </a:spcAft>
              <a:buClr>
                <a:schemeClr val="dk1"/>
              </a:buClr>
              <a:buSzPct val="100000"/>
              <a:buNone/>
            </a:pPr>
            <a:r>
              <a:t/>
            </a:r>
            <a:endParaRPr/>
          </a:p>
        </p:txBody>
      </p:sp>
      <p:sp>
        <p:nvSpPr>
          <p:cNvPr id="525" name="Google Shape;525;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526" name="Google Shape;526;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527" name="Google Shape;527;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26" name="Google Shape;126;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sp>
        <p:nvSpPr>
          <p:cNvPr id="127" name="Google Shape;12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12/18/2023</a:t>
            </a:r>
            <a:endParaRPr/>
          </a:p>
        </p:txBody>
      </p:sp>
      <p:sp>
        <p:nvSpPr>
          <p:cNvPr id="128" name="Google Shape;12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129" name="Google Shape;12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 SQA PLAN</a:t>
            </a:r>
            <a:endParaRPr/>
          </a:p>
        </p:txBody>
      </p:sp>
      <p:sp>
        <p:nvSpPr>
          <p:cNvPr id="533" name="Google Shape;533;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6. The tools and methods that support SQA actions and tasks</a:t>
            </a:r>
            <a:endParaRPr/>
          </a:p>
          <a:p>
            <a:pPr indent="0" lvl="0" marL="0" rtl="0" algn="l">
              <a:spcBef>
                <a:spcPts val="640"/>
              </a:spcBef>
              <a:spcAft>
                <a:spcPts val="0"/>
              </a:spcAft>
              <a:buClr>
                <a:schemeClr val="dk1"/>
              </a:buClr>
              <a:buSzPts val="3200"/>
              <a:buNone/>
            </a:pPr>
            <a:r>
              <a:rPr lang="en-US"/>
              <a:t>7.  Software configuration management procedures</a:t>
            </a:r>
            <a:endParaRPr/>
          </a:p>
          <a:p>
            <a:pPr indent="0" lvl="0" marL="0" rtl="0" algn="l">
              <a:spcBef>
                <a:spcPts val="640"/>
              </a:spcBef>
              <a:spcAft>
                <a:spcPts val="0"/>
              </a:spcAft>
              <a:buClr>
                <a:schemeClr val="dk1"/>
              </a:buClr>
              <a:buSzPts val="3200"/>
              <a:buNone/>
            </a:pPr>
            <a:r>
              <a:rPr lang="en-US"/>
              <a:t> 8. Methods for assembling, safeguarding, and maintaining all SQA-related records</a:t>
            </a:r>
            <a:endParaRPr/>
          </a:p>
          <a:p>
            <a:pPr indent="0" lvl="0" marL="0" rtl="0" algn="l">
              <a:spcBef>
                <a:spcPts val="640"/>
              </a:spcBef>
              <a:spcAft>
                <a:spcPts val="0"/>
              </a:spcAft>
              <a:buClr>
                <a:schemeClr val="dk1"/>
              </a:buClr>
              <a:buSzPts val="3200"/>
              <a:buNone/>
            </a:pPr>
            <a:r>
              <a:rPr lang="en-US"/>
              <a:t> 9. Organizational roles and responsibilities relative to product quality. </a:t>
            </a:r>
            <a:endParaRPr/>
          </a:p>
          <a:p>
            <a:pPr indent="-139700" lvl="0" marL="342900" rtl="0" algn="l">
              <a:spcBef>
                <a:spcPts val="640"/>
              </a:spcBef>
              <a:spcAft>
                <a:spcPts val="0"/>
              </a:spcAft>
              <a:buClr>
                <a:schemeClr val="dk1"/>
              </a:buClr>
              <a:buSzPts val="3200"/>
              <a:buNone/>
            </a:pPr>
            <a:r>
              <a:t/>
            </a:r>
            <a:endParaRPr/>
          </a:p>
        </p:txBody>
      </p:sp>
      <p:sp>
        <p:nvSpPr>
          <p:cNvPr id="534" name="Google Shape;534;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535" name="Google Shape;535;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536" name="Google Shape;536;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b="1" lang="en-US"/>
              <a:t>International Standard Organization(ISO</a:t>
            </a:r>
            <a:r>
              <a:rPr lang="en-US"/>
              <a:t>)</a:t>
            </a:r>
            <a:endParaRPr/>
          </a:p>
        </p:txBody>
      </p:sp>
      <p:sp>
        <p:nvSpPr>
          <p:cNvPr id="542" name="Google Shape;542;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ISO 9000 standards specifies the guidelines for maintaining a quality system.</a:t>
            </a:r>
            <a:endParaRPr/>
          </a:p>
          <a:p>
            <a:pPr indent="-342900" lvl="0" marL="342900" rtl="0" algn="l">
              <a:spcBef>
                <a:spcPts val="640"/>
              </a:spcBef>
              <a:spcAft>
                <a:spcPts val="0"/>
              </a:spcAft>
              <a:buClr>
                <a:schemeClr val="dk1"/>
              </a:buClr>
              <a:buSzPts val="3200"/>
              <a:buChar char="•"/>
            </a:pPr>
            <a:r>
              <a:rPr lang="en-US"/>
              <a:t>ISO 9000 is a series of three standards: ISO 9001,  ISO 9002, and ISO 9003 </a:t>
            </a:r>
            <a:endParaRPr/>
          </a:p>
          <a:p>
            <a:pPr indent="-342900" lvl="0" marL="342900" rtl="0" algn="l">
              <a:spcBef>
                <a:spcPts val="640"/>
              </a:spcBef>
              <a:spcAft>
                <a:spcPts val="0"/>
              </a:spcAft>
              <a:buClr>
                <a:schemeClr val="dk1"/>
              </a:buClr>
              <a:buSzPts val="3200"/>
              <a:buChar char="•"/>
            </a:pPr>
            <a:r>
              <a:rPr lang="en-US"/>
              <a:t>The ISO 9000 series of standards is based on the premise that if a proper process is followed for </a:t>
            </a:r>
            <a:r>
              <a:rPr b="1" lang="en-US"/>
              <a:t>production</a:t>
            </a:r>
            <a:r>
              <a:rPr lang="en-US"/>
              <a:t>, the good quality products are bound to </a:t>
            </a:r>
            <a:r>
              <a:rPr b="1" lang="en-US"/>
              <a:t>automatically</a:t>
            </a:r>
            <a:r>
              <a:rPr lang="en-US"/>
              <a:t> follow.</a:t>
            </a:r>
            <a:endParaRPr/>
          </a:p>
        </p:txBody>
      </p:sp>
      <p:sp>
        <p:nvSpPr>
          <p:cNvPr id="543" name="Google Shape;543;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544" name="Google Shape;544;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545" name="Google Shape;545;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ISO </a:t>
            </a:r>
            <a:endParaRPr b="1"/>
          </a:p>
        </p:txBody>
      </p:sp>
      <p:sp>
        <p:nvSpPr>
          <p:cNvPr id="551" name="Google Shape;551;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types of software industries to which the different ISO standards apply are as follows:</a:t>
            </a:r>
            <a:endParaRPr/>
          </a:p>
          <a:p>
            <a:pPr indent="-342900" lvl="0" marL="342900" rtl="0" algn="l">
              <a:spcBef>
                <a:spcPts val="640"/>
              </a:spcBef>
              <a:spcAft>
                <a:spcPts val="0"/>
              </a:spcAft>
              <a:buClr>
                <a:schemeClr val="dk1"/>
              </a:buClr>
              <a:buSzPts val="3200"/>
              <a:buChar char="•"/>
            </a:pPr>
            <a:r>
              <a:rPr lang="en-US"/>
              <a:t>ISO 9001: The standard applies to the organization engaged in the design, development, production, and serving of the goods.</a:t>
            </a:r>
            <a:endParaRPr/>
          </a:p>
          <a:p>
            <a:pPr indent="-342900" lvl="0" marL="342900" rtl="0" algn="l">
              <a:spcBef>
                <a:spcPts val="640"/>
              </a:spcBef>
              <a:spcAft>
                <a:spcPts val="0"/>
              </a:spcAft>
              <a:buClr>
                <a:schemeClr val="dk1"/>
              </a:buClr>
              <a:buSzPts val="3200"/>
              <a:buChar char="•"/>
            </a:pPr>
            <a:r>
              <a:rPr lang="en-US"/>
              <a:t>This is the standard that is applicable to most software development organization.</a:t>
            </a:r>
            <a:endParaRPr/>
          </a:p>
        </p:txBody>
      </p:sp>
      <p:sp>
        <p:nvSpPr>
          <p:cNvPr id="552" name="Google Shape;552;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553" name="Google Shape;553;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554" name="Google Shape;554;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ISO </a:t>
            </a:r>
            <a:endParaRPr b="1"/>
          </a:p>
        </p:txBody>
      </p:sp>
      <p:sp>
        <p:nvSpPr>
          <p:cNvPr id="560" name="Google Shape;560;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ISO 9002 : This standard applies to the organizations that do not design the product but are only involved in the production.</a:t>
            </a:r>
            <a:endParaRPr/>
          </a:p>
          <a:p>
            <a:pPr indent="-342900" lvl="0" marL="342900" rtl="0" algn="l">
              <a:spcBef>
                <a:spcPts val="640"/>
              </a:spcBef>
              <a:spcAft>
                <a:spcPts val="0"/>
              </a:spcAft>
              <a:buClr>
                <a:schemeClr val="dk1"/>
              </a:buClr>
              <a:buSzPts val="3200"/>
              <a:buChar char="•"/>
            </a:pPr>
            <a:r>
              <a:rPr lang="en-US"/>
              <a:t>Example: steel or car manufacturing industries who buy the product plant design and involve in only manufacturing </a:t>
            </a:r>
            <a:endParaRPr/>
          </a:p>
        </p:txBody>
      </p:sp>
      <p:sp>
        <p:nvSpPr>
          <p:cNvPr id="561" name="Google Shape;561;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562" name="Google Shape;562;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563" name="Google Shape;563;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ISO </a:t>
            </a:r>
            <a:endParaRPr b="1"/>
          </a:p>
        </p:txBody>
      </p:sp>
      <p:sp>
        <p:nvSpPr>
          <p:cNvPr id="569" name="Google Shape;569;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ISO 9003: Applied for those organizations which involved only in installation and testing of the products </a:t>
            </a:r>
            <a:endParaRPr/>
          </a:p>
        </p:txBody>
      </p:sp>
      <p:sp>
        <p:nvSpPr>
          <p:cNvPr id="570" name="Google Shape;570;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571" name="Google Shape;571;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572" name="Google Shape;572;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Why to get ISO certification</a:t>
            </a:r>
            <a:endParaRPr b="1"/>
          </a:p>
        </p:txBody>
      </p:sp>
      <p:sp>
        <p:nvSpPr>
          <p:cNvPr id="578" name="Google Shape;578;p67"/>
          <p:cNvSpPr txBox="1"/>
          <p:nvPr>
            <p:ph idx="1" type="body"/>
          </p:nvPr>
        </p:nvSpPr>
        <p:spPr>
          <a:xfrm>
            <a:off x="457200" y="1600200"/>
            <a:ext cx="8229600" cy="51054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Confidence of customers in an organization is enhanced </a:t>
            </a:r>
            <a:endParaRPr/>
          </a:p>
          <a:p>
            <a:pPr indent="-342900" lvl="0" marL="342900" rtl="0" algn="l">
              <a:spcBef>
                <a:spcPts val="592"/>
              </a:spcBef>
              <a:spcAft>
                <a:spcPts val="0"/>
              </a:spcAft>
              <a:buClr>
                <a:schemeClr val="dk1"/>
              </a:buClr>
              <a:buSzPct val="100000"/>
              <a:buChar char="•"/>
            </a:pPr>
            <a:r>
              <a:rPr lang="en-US"/>
              <a:t>ISO 9000 requires a well documented software production process which </a:t>
            </a:r>
            <a:r>
              <a:rPr b="1" lang="en-US"/>
              <a:t>contributes to higher quality and repeatable developed software </a:t>
            </a:r>
            <a:r>
              <a:rPr lang="en-US"/>
              <a:t>.</a:t>
            </a:r>
            <a:endParaRPr/>
          </a:p>
          <a:p>
            <a:pPr indent="-342900" lvl="0" marL="342900" rtl="0" algn="l">
              <a:spcBef>
                <a:spcPts val="592"/>
              </a:spcBef>
              <a:spcAft>
                <a:spcPts val="0"/>
              </a:spcAft>
              <a:buClr>
                <a:schemeClr val="dk1"/>
              </a:buClr>
              <a:buSzPct val="100000"/>
              <a:buChar char="•"/>
            </a:pPr>
            <a:r>
              <a:rPr lang="en-US"/>
              <a:t>Makes the development process focused, efficient and cost effective</a:t>
            </a:r>
            <a:endParaRPr/>
          </a:p>
          <a:p>
            <a:pPr indent="-342900" lvl="0" marL="342900" rtl="0" algn="l">
              <a:spcBef>
                <a:spcPts val="592"/>
              </a:spcBef>
              <a:spcAft>
                <a:spcPts val="0"/>
              </a:spcAft>
              <a:buClr>
                <a:schemeClr val="dk1"/>
              </a:buClr>
              <a:buSzPct val="100000"/>
              <a:buChar char="•"/>
            </a:pPr>
            <a:r>
              <a:rPr lang="en-US"/>
              <a:t>Points out the weak points of an organizations and recommends remedial actions.</a:t>
            </a:r>
            <a:endParaRPr/>
          </a:p>
          <a:p>
            <a:pPr indent="-342900" lvl="0" marL="342900" rtl="0" algn="l">
              <a:spcBef>
                <a:spcPts val="592"/>
              </a:spcBef>
              <a:spcAft>
                <a:spcPts val="0"/>
              </a:spcAft>
              <a:buClr>
                <a:schemeClr val="dk1"/>
              </a:buClr>
              <a:buSzPct val="100000"/>
              <a:buChar char="•"/>
            </a:pPr>
            <a:r>
              <a:rPr lang="en-US"/>
              <a:t>Sets the basic framework for development of an optimal process.</a:t>
            </a:r>
            <a:endParaRPr/>
          </a:p>
          <a:p>
            <a:pPr indent="-154940" lvl="0" marL="342900" rtl="0" algn="l">
              <a:spcBef>
                <a:spcPts val="592"/>
              </a:spcBef>
              <a:spcAft>
                <a:spcPts val="0"/>
              </a:spcAft>
              <a:buClr>
                <a:schemeClr val="dk1"/>
              </a:buClr>
              <a:buSzPct val="100000"/>
              <a:buNone/>
            </a:pPr>
            <a:r>
              <a:t/>
            </a:r>
            <a:endParaRPr/>
          </a:p>
        </p:txBody>
      </p:sp>
      <p:sp>
        <p:nvSpPr>
          <p:cNvPr id="579" name="Google Shape;579;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580" name="Google Shape;580;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581" name="Google Shape;581;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b="1" lang="en-US"/>
              <a:t>How to get ISO Certifications</a:t>
            </a:r>
            <a:endParaRPr b="1"/>
          </a:p>
        </p:txBody>
      </p:sp>
      <p:sp>
        <p:nvSpPr>
          <p:cNvPr id="587" name="Google Shape;587;p68"/>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lang="en-US"/>
              <a:t>An organizations intending to obtain the ISO certifications applies to an ISO 9000 registrar for registration.</a:t>
            </a:r>
            <a:endParaRPr/>
          </a:p>
          <a:p>
            <a:pPr indent="-342900" lvl="0" marL="342900" rtl="0" algn="l">
              <a:spcBef>
                <a:spcPts val="592"/>
              </a:spcBef>
              <a:spcAft>
                <a:spcPts val="0"/>
              </a:spcAft>
              <a:buClr>
                <a:schemeClr val="dk1"/>
              </a:buClr>
              <a:buSzPct val="100000"/>
              <a:buChar char="•"/>
            </a:pPr>
            <a:r>
              <a:rPr lang="en-US"/>
              <a:t>The ISO 9000 registration process consists of the following stages :</a:t>
            </a:r>
            <a:endParaRPr/>
          </a:p>
          <a:p>
            <a:pPr indent="-342900" lvl="0" marL="342900" rtl="0" algn="l">
              <a:spcBef>
                <a:spcPts val="592"/>
              </a:spcBef>
              <a:spcAft>
                <a:spcPts val="0"/>
              </a:spcAft>
              <a:buClr>
                <a:schemeClr val="dk1"/>
              </a:buClr>
              <a:buSzPct val="100000"/>
              <a:buChar char="•"/>
            </a:pPr>
            <a:r>
              <a:rPr lang="en-US"/>
              <a:t>Application Stage:</a:t>
            </a:r>
            <a:endParaRPr/>
          </a:p>
          <a:p>
            <a:pPr indent="-342900" lvl="0" marL="342900" rtl="0" algn="l">
              <a:spcBef>
                <a:spcPts val="592"/>
              </a:spcBef>
              <a:spcAft>
                <a:spcPts val="0"/>
              </a:spcAft>
              <a:buClr>
                <a:schemeClr val="dk1"/>
              </a:buClr>
              <a:buSzPct val="100000"/>
              <a:buChar char="•"/>
            </a:pPr>
            <a:r>
              <a:rPr lang="en-US"/>
              <a:t>Pre-assessment</a:t>
            </a:r>
            <a:endParaRPr/>
          </a:p>
          <a:p>
            <a:pPr indent="-342900" lvl="0" marL="342900" rtl="0" algn="l">
              <a:spcBef>
                <a:spcPts val="592"/>
              </a:spcBef>
              <a:spcAft>
                <a:spcPts val="0"/>
              </a:spcAft>
              <a:buClr>
                <a:schemeClr val="dk1"/>
              </a:buClr>
              <a:buSzPct val="100000"/>
              <a:buChar char="•"/>
            </a:pPr>
            <a:r>
              <a:rPr lang="en-US"/>
              <a:t>Document review and adequacy audit </a:t>
            </a:r>
            <a:endParaRPr/>
          </a:p>
          <a:p>
            <a:pPr indent="-342900" lvl="0" marL="342900" rtl="0" algn="l">
              <a:spcBef>
                <a:spcPts val="592"/>
              </a:spcBef>
              <a:spcAft>
                <a:spcPts val="0"/>
              </a:spcAft>
              <a:buClr>
                <a:schemeClr val="dk1"/>
              </a:buClr>
              <a:buSzPct val="100000"/>
              <a:buChar char="•"/>
            </a:pPr>
            <a:r>
              <a:rPr lang="en-US"/>
              <a:t>Compliance Audit </a:t>
            </a:r>
            <a:endParaRPr/>
          </a:p>
          <a:p>
            <a:pPr indent="-342900" lvl="0" marL="342900" rtl="0" algn="l">
              <a:spcBef>
                <a:spcPts val="592"/>
              </a:spcBef>
              <a:spcAft>
                <a:spcPts val="0"/>
              </a:spcAft>
              <a:buClr>
                <a:schemeClr val="dk1"/>
              </a:buClr>
              <a:buSzPct val="100000"/>
              <a:buChar char="•"/>
            </a:pPr>
            <a:r>
              <a:rPr lang="en-US"/>
              <a:t>Registration </a:t>
            </a:r>
            <a:endParaRPr/>
          </a:p>
          <a:p>
            <a:pPr indent="-342900" lvl="0" marL="342900" rtl="0" algn="l">
              <a:spcBef>
                <a:spcPts val="592"/>
              </a:spcBef>
              <a:spcAft>
                <a:spcPts val="0"/>
              </a:spcAft>
              <a:buClr>
                <a:schemeClr val="dk1"/>
              </a:buClr>
              <a:buSzPct val="100000"/>
              <a:buChar char="•"/>
            </a:pPr>
            <a:r>
              <a:rPr lang="en-US"/>
              <a:t>Continued Surveillance </a:t>
            </a:r>
            <a:endParaRPr/>
          </a:p>
          <a:p>
            <a:pPr indent="-154940" lvl="0" marL="342900" rtl="0" algn="l">
              <a:spcBef>
                <a:spcPts val="592"/>
              </a:spcBef>
              <a:spcAft>
                <a:spcPts val="0"/>
              </a:spcAft>
              <a:buClr>
                <a:schemeClr val="dk1"/>
              </a:buClr>
              <a:buSzPct val="100000"/>
              <a:buNone/>
            </a:pPr>
            <a:r>
              <a:t/>
            </a:r>
            <a:endParaRPr/>
          </a:p>
        </p:txBody>
      </p:sp>
      <p:sp>
        <p:nvSpPr>
          <p:cNvPr id="588" name="Google Shape;588;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589" name="Google Shape;589;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590" name="Google Shape;590;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35" name="Google Shape;135;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spcBef>
                <a:spcPts val="0"/>
              </a:spcBef>
              <a:spcAft>
                <a:spcPts val="0"/>
              </a:spcAft>
              <a:buClr>
                <a:schemeClr val="dk1"/>
              </a:buClr>
              <a:buSzPct val="100000"/>
              <a:buNone/>
            </a:pPr>
            <a:r>
              <a:rPr lang="en-US"/>
              <a:t> The definition serves to emphasize three important points:  </a:t>
            </a:r>
            <a:endParaRPr/>
          </a:p>
          <a:p>
            <a:pPr indent="-342900" lvl="0" marL="342900" rtl="0" algn="l">
              <a:spcBef>
                <a:spcPts val="425"/>
              </a:spcBef>
              <a:spcAft>
                <a:spcPts val="0"/>
              </a:spcAft>
              <a:buClr>
                <a:schemeClr val="dk1"/>
              </a:buClr>
              <a:buSzPct val="100000"/>
              <a:buChar char="•"/>
            </a:pPr>
            <a:r>
              <a:rPr b="1" lang="en-US" sz="3400"/>
              <a:t>Effective software process: </a:t>
            </a:r>
            <a:r>
              <a:rPr lang="en-US" sz="3400"/>
              <a:t>establishes the infrastructure that supports any effort at building a high-quality software product. </a:t>
            </a:r>
            <a:endParaRPr/>
          </a:p>
          <a:p>
            <a:pPr indent="-342900" lvl="0" marL="342900" rtl="0" algn="l">
              <a:spcBef>
                <a:spcPts val="425"/>
              </a:spcBef>
              <a:spcAft>
                <a:spcPts val="0"/>
              </a:spcAft>
              <a:buClr>
                <a:schemeClr val="dk1"/>
              </a:buClr>
              <a:buSzPct val="100000"/>
              <a:buChar char="•"/>
            </a:pPr>
            <a:r>
              <a:rPr lang="en-US" sz="3400"/>
              <a:t> </a:t>
            </a:r>
            <a:r>
              <a:rPr b="1" lang="en-US" sz="3400"/>
              <a:t>Useful product: </a:t>
            </a:r>
            <a:r>
              <a:rPr lang="en-US" sz="3400"/>
              <a:t>delivers the content, functions, and features that the end user desires in a reliable, error-free way. </a:t>
            </a:r>
            <a:endParaRPr/>
          </a:p>
          <a:p>
            <a:pPr indent="-342900" lvl="0" marL="342900" rtl="0" algn="l">
              <a:spcBef>
                <a:spcPts val="425"/>
              </a:spcBef>
              <a:spcAft>
                <a:spcPts val="0"/>
              </a:spcAft>
              <a:buClr>
                <a:schemeClr val="dk1"/>
              </a:buClr>
              <a:buSzPct val="100000"/>
              <a:buChar char="•"/>
            </a:pPr>
            <a:r>
              <a:rPr b="1" lang="en-US" sz="3400"/>
              <a:t>Measurable values: </a:t>
            </a:r>
            <a:r>
              <a:rPr lang="en-US" sz="3400"/>
              <a:t>For,</a:t>
            </a:r>
            <a:endParaRPr/>
          </a:p>
          <a:p>
            <a:pPr indent="0" lvl="0" marL="0" rtl="0" algn="l">
              <a:spcBef>
                <a:spcPts val="425"/>
              </a:spcBef>
              <a:spcAft>
                <a:spcPts val="0"/>
              </a:spcAft>
              <a:buClr>
                <a:schemeClr val="dk1"/>
              </a:buClr>
              <a:buSzPct val="100000"/>
              <a:buNone/>
            </a:pPr>
            <a:r>
              <a:rPr lang="en-US" sz="3400"/>
              <a:t>                                       </a:t>
            </a:r>
            <a:r>
              <a:rPr b="1" lang="en-US" sz="3400"/>
              <a:t>producer</a:t>
            </a:r>
            <a:r>
              <a:rPr lang="en-US" sz="3400"/>
              <a:t>: </a:t>
            </a:r>
            <a:endParaRPr sz="3400"/>
          </a:p>
          <a:p>
            <a:pPr indent="0" lvl="0" marL="182563" rtl="0" algn="l">
              <a:spcBef>
                <a:spcPts val="425"/>
              </a:spcBef>
              <a:spcAft>
                <a:spcPts val="0"/>
              </a:spcAft>
              <a:buClr>
                <a:schemeClr val="dk1"/>
              </a:buClr>
              <a:buSzPct val="100000"/>
              <a:buNone/>
            </a:pPr>
            <a:r>
              <a:rPr lang="en-US" sz="3400"/>
              <a:t>High-quality software requires less maintenance effort, fewer bug fixes, and reduced customer support. </a:t>
            </a:r>
            <a:endParaRPr sz="3400"/>
          </a:p>
          <a:p>
            <a:pPr indent="0" lvl="0" marL="0" rtl="0" algn="l">
              <a:spcBef>
                <a:spcPts val="425"/>
              </a:spcBef>
              <a:spcAft>
                <a:spcPts val="0"/>
              </a:spcAft>
              <a:buClr>
                <a:schemeClr val="dk1"/>
              </a:buClr>
              <a:buSzPct val="100000"/>
              <a:buNone/>
            </a:pPr>
            <a:r>
              <a:t/>
            </a:r>
            <a:endParaRPr sz="3400"/>
          </a:p>
          <a:p>
            <a:pPr indent="0" lvl="0" marL="0" rtl="0" algn="l">
              <a:spcBef>
                <a:spcPts val="425"/>
              </a:spcBef>
              <a:spcAft>
                <a:spcPts val="0"/>
              </a:spcAft>
              <a:buClr>
                <a:schemeClr val="dk1"/>
              </a:buClr>
              <a:buSzPct val="100000"/>
              <a:buNone/>
            </a:pPr>
            <a:r>
              <a:rPr lang="en-US" sz="3400"/>
              <a:t>                                        </a:t>
            </a:r>
            <a:r>
              <a:rPr b="1" lang="en-US" sz="3400"/>
              <a:t>end user</a:t>
            </a:r>
            <a:r>
              <a:rPr lang="en-US" sz="3400"/>
              <a:t>:</a:t>
            </a:r>
            <a:endParaRPr/>
          </a:p>
          <a:p>
            <a:pPr indent="0" lvl="0" marL="0" rtl="0" algn="l">
              <a:spcBef>
                <a:spcPts val="425"/>
              </a:spcBef>
              <a:spcAft>
                <a:spcPts val="0"/>
              </a:spcAft>
              <a:buClr>
                <a:schemeClr val="dk1"/>
              </a:buClr>
              <a:buSzPct val="100000"/>
              <a:buNone/>
            </a:pPr>
            <a:r>
              <a:rPr lang="en-US" sz="3400"/>
              <a:t> (1) greater software product revenue</a:t>
            </a:r>
            <a:endParaRPr/>
          </a:p>
          <a:p>
            <a:pPr indent="0" lvl="0" marL="0" rtl="0" algn="l">
              <a:spcBef>
                <a:spcPts val="425"/>
              </a:spcBef>
              <a:spcAft>
                <a:spcPts val="0"/>
              </a:spcAft>
              <a:buClr>
                <a:schemeClr val="dk1"/>
              </a:buClr>
              <a:buSzPct val="100000"/>
              <a:buNone/>
            </a:pPr>
            <a:r>
              <a:rPr lang="en-US" sz="3400"/>
              <a:t>(2) better profitability when an application supports a business process</a:t>
            </a:r>
            <a:endParaRPr sz="3400"/>
          </a:p>
        </p:txBody>
      </p:sp>
      <p:sp>
        <p:nvSpPr>
          <p:cNvPr id="136" name="Google Shape;136;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137" name="Google Shape;137;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138" name="Google Shape;138;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457200" y="274638"/>
            <a:ext cx="8382000" cy="14779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McCall’s software quality factors</a:t>
            </a:r>
            <a:endParaRPr/>
          </a:p>
        </p:txBody>
      </p:sp>
      <p:pic>
        <p:nvPicPr>
          <p:cNvPr id="144" name="Google Shape;144;p19"/>
          <p:cNvPicPr preferRelativeResize="0"/>
          <p:nvPr>
            <p:ph idx="1" type="body"/>
          </p:nvPr>
        </p:nvPicPr>
        <p:blipFill rotWithShape="1">
          <a:blip r:embed="rId3">
            <a:alphaModFix/>
          </a:blip>
          <a:srcRect b="0" l="0" r="0" t="0"/>
          <a:stretch/>
        </p:blipFill>
        <p:spPr>
          <a:xfrm>
            <a:off x="1219200" y="2057400"/>
            <a:ext cx="6858000" cy="3886199"/>
          </a:xfrm>
          <a:prstGeom prst="rect">
            <a:avLst/>
          </a:prstGeom>
          <a:noFill/>
          <a:ln>
            <a:noFill/>
          </a:ln>
        </p:spPr>
      </p:pic>
      <p:sp>
        <p:nvSpPr>
          <p:cNvPr id="145" name="Google Shape;14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146" name="Google Shape;14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147" name="Google Shape;14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53" name="Google Shape;153;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Char char="•"/>
            </a:pPr>
            <a:r>
              <a:rPr b="1" i="1" lang="en-US"/>
              <a:t>Correctness</a:t>
            </a:r>
            <a:r>
              <a:rPr i="1" lang="en-US"/>
              <a:t>: </a:t>
            </a:r>
            <a:r>
              <a:rPr lang="en-US"/>
              <a:t>The extent to which a program satisfies its specification and fulfills the </a:t>
            </a:r>
            <a:r>
              <a:rPr b="1" lang="en-US"/>
              <a:t>customer’s mission objectives. </a:t>
            </a:r>
            <a:endParaRPr/>
          </a:p>
          <a:p>
            <a:pPr indent="-342900" lvl="0" marL="342900" rtl="0" algn="l">
              <a:spcBef>
                <a:spcPts val="592"/>
              </a:spcBef>
              <a:spcAft>
                <a:spcPts val="0"/>
              </a:spcAft>
              <a:buClr>
                <a:schemeClr val="dk1"/>
              </a:buClr>
              <a:buSzPct val="100000"/>
              <a:buChar char="•"/>
            </a:pPr>
            <a:r>
              <a:rPr b="1" i="1" lang="en-US"/>
              <a:t>Reliability. </a:t>
            </a:r>
            <a:r>
              <a:rPr lang="en-US"/>
              <a:t>The extent to which a program can be expected to perform its </a:t>
            </a:r>
            <a:r>
              <a:rPr b="1" lang="en-US"/>
              <a:t>intended function </a:t>
            </a:r>
            <a:r>
              <a:rPr lang="en-US"/>
              <a:t>with required precision</a:t>
            </a:r>
            <a:endParaRPr/>
          </a:p>
          <a:p>
            <a:pPr indent="-342900" lvl="0" marL="342900" rtl="0" algn="l">
              <a:spcBef>
                <a:spcPts val="592"/>
              </a:spcBef>
              <a:spcAft>
                <a:spcPts val="0"/>
              </a:spcAft>
              <a:buClr>
                <a:schemeClr val="dk1"/>
              </a:buClr>
              <a:buSzPct val="100000"/>
              <a:buChar char="•"/>
            </a:pPr>
            <a:r>
              <a:rPr b="1" i="1" lang="en-US"/>
              <a:t>Efficiency</a:t>
            </a:r>
            <a:r>
              <a:rPr i="1" lang="en-US"/>
              <a:t>. </a:t>
            </a:r>
            <a:r>
              <a:rPr lang="en-US"/>
              <a:t>The amount of computing resources and code required</a:t>
            </a:r>
            <a:r>
              <a:rPr lang="en-US">
                <a:solidFill>
                  <a:srgbClr val="FF0000"/>
                </a:solidFill>
              </a:rPr>
              <a:t> </a:t>
            </a:r>
            <a:r>
              <a:rPr lang="en-US"/>
              <a:t>by a program to perform its function. </a:t>
            </a:r>
            <a:endParaRPr/>
          </a:p>
          <a:p>
            <a:pPr indent="-342900" lvl="0" marL="342900" rtl="0" algn="l">
              <a:spcBef>
                <a:spcPts val="592"/>
              </a:spcBef>
              <a:spcAft>
                <a:spcPts val="0"/>
              </a:spcAft>
              <a:buClr>
                <a:schemeClr val="dk1"/>
              </a:buClr>
              <a:buSzPct val="100000"/>
              <a:buChar char="•"/>
            </a:pPr>
            <a:r>
              <a:rPr i="1" lang="en-US"/>
              <a:t>I</a:t>
            </a:r>
            <a:r>
              <a:rPr b="1" i="1" lang="en-US"/>
              <a:t>ntegrity</a:t>
            </a:r>
            <a:r>
              <a:rPr i="1" lang="en-US"/>
              <a:t>. </a:t>
            </a:r>
            <a:r>
              <a:rPr lang="en-US"/>
              <a:t>Extent to which access to software or data by unauthorized persons can be controlled. </a:t>
            </a:r>
            <a:endParaRPr/>
          </a:p>
          <a:p>
            <a:pPr indent="-154940" lvl="0" marL="342900" rtl="0" algn="l">
              <a:spcBef>
                <a:spcPts val="592"/>
              </a:spcBef>
              <a:spcAft>
                <a:spcPts val="0"/>
              </a:spcAft>
              <a:buClr>
                <a:schemeClr val="dk1"/>
              </a:buClr>
              <a:buSzPct val="100000"/>
              <a:buNone/>
            </a:pPr>
            <a:r>
              <a:t/>
            </a:r>
            <a:endParaRPr/>
          </a:p>
        </p:txBody>
      </p:sp>
      <p:sp>
        <p:nvSpPr>
          <p:cNvPr id="154" name="Google Shape;15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155" name="Google Shape;15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156" name="Google Shape;15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162" name="Google Shape;162;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1" i="1" lang="en-US"/>
              <a:t>Usability</a:t>
            </a:r>
            <a:r>
              <a:rPr i="1" lang="en-US"/>
              <a:t>:  </a:t>
            </a:r>
            <a:r>
              <a:rPr lang="en-US"/>
              <a:t>Effort required to learn, operate, prepare input for, and interpret output of a program. </a:t>
            </a:r>
            <a:endParaRPr/>
          </a:p>
          <a:p>
            <a:pPr indent="-342900" lvl="0" marL="342900" rtl="0" algn="l">
              <a:spcBef>
                <a:spcPts val="544"/>
              </a:spcBef>
              <a:spcAft>
                <a:spcPts val="0"/>
              </a:spcAft>
              <a:buClr>
                <a:schemeClr val="dk1"/>
              </a:buClr>
              <a:buSzPct val="100000"/>
              <a:buChar char="•"/>
            </a:pPr>
            <a:r>
              <a:rPr b="1" i="1" lang="en-US"/>
              <a:t>Maintainability: </a:t>
            </a:r>
            <a:r>
              <a:rPr lang="en-US"/>
              <a:t>Effort required to locate and fix an error in a program. </a:t>
            </a:r>
            <a:endParaRPr/>
          </a:p>
          <a:p>
            <a:pPr indent="-170180" lvl="0" marL="342900" rtl="0" algn="l">
              <a:spcBef>
                <a:spcPts val="544"/>
              </a:spcBef>
              <a:spcAft>
                <a:spcPts val="0"/>
              </a:spcAft>
              <a:buClr>
                <a:schemeClr val="dk1"/>
              </a:buClr>
              <a:buSzPct val="100000"/>
              <a:buNone/>
            </a:pPr>
            <a:r>
              <a:t/>
            </a:r>
            <a:endParaRPr/>
          </a:p>
          <a:p>
            <a:pPr indent="-342900" lvl="0" marL="342900" rtl="0" algn="l">
              <a:spcBef>
                <a:spcPts val="544"/>
              </a:spcBef>
              <a:spcAft>
                <a:spcPts val="0"/>
              </a:spcAft>
              <a:buClr>
                <a:schemeClr val="dk1"/>
              </a:buClr>
              <a:buSzPct val="100000"/>
              <a:buChar char="•"/>
            </a:pPr>
            <a:r>
              <a:rPr b="1" i="1" lang="en-US"/>
              <a:t>Flexibility</a:t>
            </a:r>
            <a:r>
              <a:rPr i="1" lang="en-US"/>
              <a:t> :</a:t>
            </a:r>
            <a:r>
              <a:rPr lang="en-US"/>
              <a:t>Effort required to modify an operational program.</a:t>
            </a:r>
            <a:br>
              <a:rPr lang="en-US"/>
            </a:br>
            <a:r>
              <a:rPr b="1" i="1" lang="en-US"/>
              <a:t>Testability: </a:t>
            </a:r>
            <a:r>
              <a:rPr lang="en-US"/>
              <a:t>Effort required to test a program to ensure that it performs its intended function. </a:t>
            </a:r>
            <a:endParaRPr/>
          </a:p>
          <a:p>
            <a:pPr indent="-342900" lvl="0" marL="342900" rtl="0" algn="l">
              <a:spcBef>
                <a:spcPts val="544"/>
              </a:spcBef>
              <a:spcAft>
                <a:spcPts val="0"/>
              </a:spcAft>
              <a:buClr>
                <a:schemeClr val="dk1"/>
              </a:buClr>
              <a:buSzPct val="100000"/>
              <a:buChar char="•"/>
            </a:pPr>
            <a:r>
              <a:rPr b="1" i="1" lang="en-US"/>
              <a:t>Portability: </a:t>
            </a:r>
            <a:r>
              <a:rPr lang="en-US"/>
              <a:t>Effort required to transfer the program from one hardware and/or software system environment to another. </a:t>
            </a:r>
            <a:endParaRPr/>
          </a:p>
          <a:p>
            <a:pPr indent="-170180" lvl="0" marL="342900" rtl="0" algn="l">
              <a:spcBef>
                <a:spcPts val="544"/>
              </a:spcBef>
              <a:spcAft>
                <a:spcPts val="0"/>
              </a:spcAft>
              <a:buClr>
                <a:schemeClr val="dk1"/>
              </a:buClr>
              <a:buSzPct val="100000"/>
              <a:buNone/>
            </a:pPr>
            <a:r>
              <a:t/>
            </a:r>
            <a:endParaRPr/>
          </a:p>
        </p:txBody>
      </p:sp>
      <p:sp>
        <p:nvSpPr>
          <p:cNvPr id="163" name="Google Shape;163;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12/14/2023</a:t>
            </a:r>
            <a:endParaRPr/>
          </a:p>
        </p:txBody>
      </p:sp>
      <p:sp>
        <p:nvSpPr>
          <p:cNvPr id="164" name="Google Shape;164;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SEF Slides, Please Prefer Pressman Book </a:t>
            </a:r>
            <a:endParaRPr/>
          </a:p>
        </p:txBody>
      </p:sp>
      <p:sp>
        <p:nvSpPr>
          <p:cNvPr id="165" name="Google Shape;16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