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6858000" cx="12192000"/>
  <p:notesSz cx="6858000" cy="9144000"/>
  <p:embeddedFontLst>
    <p:embeddedFont>
      <p:font typeface="Play"/>
      <p:regular r:id="rId45"/>
      <p:bold r:id="rId46"/>
    </p:embeddedFont>
    <p:embeddedFont>
      <p:font typeface="Quattrocento Sans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Play-bold.fntdata"/><Relationship Id="rId45" Type="http://schemas.openxmlformats.org/officeDocument/2006/relationships/font" Target="fonts/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QuattrocentoSans-bold.fntdata"/><Relationship Id="rId47" Type="http://schemas.openxmlformats.org/officeDocument/2006/relationships/font" Target="fonts/QuattrocentoSans-regular.fntdata"/><Relationship Id="rId49" Type="http://schemas.openxmlformats.org/officeDocument/2006/relationships/font" Target="fonts/Quattrocen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Quattrocento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Recurrence Relation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By: Ashok Basnet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Non-Homogeneous Recurrence Relation with Const. Coeff.</a:t>
            </a:r>
            <a:endParaRPr sz="3200"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n+2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5a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n+1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- 6a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+ 2, with the initial conditions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1,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-1.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= 6a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- 8a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+3.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= 5a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- 6a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Case II: Non-Homogeneous Recurrence Relation with Const. Coeff.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Equation: [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+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….…. +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= f(n) ] where f(n) != 0 and f(n) is a polynomial of degree 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General solution: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h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where h is for homogeneous solution and p is for particular solution.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Case 1: Equate equation to zero and find homogeneous solution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Case 2: 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Let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 +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 …... +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aseline="30000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Put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,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and so on in the given recurrence relation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Compare the coefficients of like power on n.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Find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,….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s  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(p)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 +A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 …........... +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Non-Homogeneous Recurrence Relation with Const. Coeff.</a:t>
            </a:r>
            <a:endParaRPr sz="3200"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y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n+2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y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n+1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- 2y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= 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For y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(h)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: y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n+2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y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n+1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2y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Put y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r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. Then characteristics equation can be written as: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r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– r – 2 = 0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Solving we get r = -1, 2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y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(h)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 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(-1)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 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(2)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find y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(p)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 put y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 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2   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   {A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(n+2) 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(n+2)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2   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- {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(n+1) 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(n+1)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2 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- 2{A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 +          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= 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aseline="30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Non-Homogeneous Recurrence Relation with Const. Coeff.</a:t>
            </a:r>
            <a:endParaRPr sz="3200"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 find y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(p)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 put y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 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2   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aseline="30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   {A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(n+2) 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(n+2)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2   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- {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(n+1) 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(n+1)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2 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- 2{A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 +          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= 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2    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 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{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2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+ 3A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+ {2A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}n + {-2A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aseline="30000" lang="en-US" sz="3200">
                <a:latin typeface="Times New Roman"/>
                <a:ea typeface="Times New Roman"/>
                <a:cs typeface="Times New Roman"/>
                <a:sym typeface="Times New Roman"/>
              </a:rPr>
              <a:t>     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Comparing coefficients,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            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+ 3A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              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- 2A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                -2A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Solving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-1,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-½ and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-1/2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Non-Homogeneous Recurrence Relation with Const. Coeff.</a:t>
            </a:r>
            <a:endParaRPr sz="3200"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n+2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n+1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- 15a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= 6n + 10, with the initial conditions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1,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-1/2.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n+2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- 5a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n+1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+ 6a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= 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2 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= 6n,  with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Case III: Non-Homogeneous Recurrence Relation with Const. Coeff.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Equation: [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+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….…. +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= f(n) ] where f(n) != 0 and f(n) = β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P(n) where β is not a characteristics root and P(n) is a polynomial.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General solution: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h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where h is for homogeneous solution and p is for particular solution.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Case 1: Equate equation to zero and find homogeneous solution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Case 2: 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Let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 β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(A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 +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 …... +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s 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Put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,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and so on in the given recurrence relation</a:t>
            </a:r>
            <a:endParaRPr sz="2800"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Compare the coefficients of like power on n.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Find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,….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s  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(p)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=β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 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(A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+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 +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+ …... + 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s  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508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Non-Homogeneous Recurrence Relation with Const. Coeff.</a:t>
            </a:r>
            <a:endParaRPr sz="3200"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- 7a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+ 12a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2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- 7a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+ 12a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n.2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Case IV: Non-Homogeneous Recurrence Relation with Const. Coeff.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Equation: [ C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 + C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n-1 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+ C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n-2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 + ….…. + C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n-k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 = f(n) ] where f(n) != 0 and f(n) = β</a:t>
            </a:r>
            <a:r>
              <a:rPr baseline="30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P(n) where β is characteristics root of multiplicity t and P(n) is a polynomial.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General solution: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600">
                <a:latin typeface="Times New Roman"/>
                <a:ea typeface="Times New Roman"/>
                <a:cs typeface="Times New Roman"/>
                <a:sym typeface="Times New Roman"/>
              </a:rPr>
              <a:t>h 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+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6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where h is for homogeneous solution and p is for particular solution.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Case 1: Equate equation to zero and find homogeneous solution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Case 2: 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Char char="o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 Let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= n</a:t>
            </a:r>
            <a:r>
              <a:rPr baseline="30000" lang="en-US" sz="2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baseline="30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(A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+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n +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+ …... +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600">
                <a:latin typeface="Times New Roman"/>
                <a:ea typeface="Times New Roman"/>
                <a:cs typeface="Times New Roman"/>
                <a:sym typeface="Times New Roman"/>
              </a:rPr>
              <a:t>s  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Char char="o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 Put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 ,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 and so on in the given recurrence relation</a:t>
            </a:r>
            <a:endParaRPr sz="2600"/>
          </a:p>
          <a:p>
            <a:pPr indent="-228600" lvl="1" marL="6858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Char char="o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 Compare the coefficients of like power on n.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Char char="o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 Find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,….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s  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 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600">
                <a:latin typeface="Times New Roman"/>
                <a:ea typeface="Times New Roman"/>
                <a:cs typeface="Times New Roman"/>
                <a:sym typeface="Times New Roman"/>
              </a:rPr>
              <a:t>(p)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 = n</a:t>
            </a:r>
            <a:r>
              <a:rPr baseline="30000" lang="en-US" sz="26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baseline="30000" lang="en-US" sz="2600">
                <a:latin typeface="Times New Roman"/>
                <a:ea typeface="Times New Roman"/>
                <a:cs typeface="Times New Roman"/>
                <a:sym typeface="Times New Roman"/>
              </a:rPr>
              <a:t>n 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(A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 +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n + 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 + …... + A</a:t>
            </a:r>
            <a:r>
              <a:rPr baseline="-25000" lang="en-US" sz="26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600">
                <a:latin typeface="Times New Roman"/>
                <a:ea typeface="Times New Roman"/>
                <a:cs typeface="Times New Roman"/>
                <a:sym typeface="Times New Roman"/>
              </a:rPr>
              <a:t>s  </a:t>
            </a:r>
            <a:r>
              <a:rPr lang="en-US" sz="26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63500" lvl="1" marL="6858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urier New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Non-Homogeneous Recurrence Relation with Const. Coeff.</a:t>
            </a:r>
            <a:endParaRPr sz="3200"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- 7a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+ 12a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4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- 7a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+ 12a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n.4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Solving Recurrences</a:t>
            </a:r>
            <a:endParaRPr sz="3200"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Establishing a recurrence relation from a program involves identifying the relationship between different instances of the problem size and how the solution to one instance relates to the solution of a smaller instance.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Let's go through an example to illustrate this process: Consider a simple recursive function for calculating the </a:t>
            </a:r>
            <a:r>
              <a:rPr i="1" lang="en-US" sz="2400">
                <a:solidFill>
                  <a:srgbClr val="000000"/>
                </a:solidFill>
              </a:rPr>
              <a:t>n-th </a:t>
            </a:r>
            <a:r>
              <a:rPr lang="en-US" sz="2400">
                <a:solidFill>
                  <a:srgbClr val="000000"/>
                </a:solidFill>
              </a:rPr>
              <a:t>Fibonacci number.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 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 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 </a:t>
            </a:r>
            <a:r>
              <a:rPr i="1" lang="en-US" sz="2400"/>
              <a:t>def fibonacci(n):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     if n &lt;= 1: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         return n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     else:</a:t>
            </a:r>
            <a:endParaRPr i="1"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         return fibonacci(n-1) + fibonacci(n-2)</a:t>
            </a:r>
            <a:endParaRPr b="1" i="1" sz="240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Recurrence Relation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 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recurrence relation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(R.R., or just 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recurrence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 for a sequence {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-US" sz="19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 is an equation that expresses 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-US" sz="19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in terms of one or more previous elements a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,…,  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i="1" lang="en-US" sz="19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−1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of the sequence, for all 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≥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particular sequence (described non-recursively) is said to 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solve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the given recurrence relation if it is consistent with the definition of the recurrence.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A given recurrence relation may have many solutions.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Consider the recurrence relation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i="1" lang="en-US" sz="3200">
                <a:latin typeface="Times New Roman"/>
                <a:ea typeface="Times New Roman"/>
                <a:cs typeface="Times New Roman"/>
                <a:sym typeface="Times New Roman"/>
              </a:rPr>
              <a:t> a</a:t>
            </a:r>
            <a:r>
              <a:rPr b="1" baseline="-25000" i="1" lang="en-US" sz="1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= 2</a:t>
            </a:r>
            <a:r>
              <a:rPr i="1" lang="en-US" sz="32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US" sz="22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baseline="-25000" lang="en-US" sz="2200">
                <a:latin typeface="Times New Roman"/>
                <a:ea typeface="Times New Roman"/>
                <a:cs typeface="Times New Roman"/>
                <a:sym typeface="Times New Roman"/>
              </a:rPr>
              <a:t>−1</a:t>
            </a:r>
            <a:r>
              <a:rPr lang="en-US" sz="39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− </a:t>
            </a:r>
            <a:r>
              <a:rPr i="1" lang="en-US" sz="32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baseline="-25000" i="1" lang="en-US" sz="22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baseline="-25000" lang="en-US" sz="2200">
                <a:latin typeface="Times New Roman"/>
                <a:ea typeface="Times New Roman"/>
                <a:cs typeface="Times New Roman"/>
                <a:sym typeface="Times New Roman"/>
              </a:rPr>
              <a:t>−2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 (</a:t>
            </a:r>
            <a:r>
              <a:rPr i="1" lang="en-US" sz="32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≥2).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Which of the following are solutions?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  a</a:t>
            </a:r>
            <a:r>
              <a:rPr baseline="-25000" i="1" lang="en-US" sz="21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= 3</a:t>
            </a:r>
            <a:r>
              <a:rPr i="1" lang="en-US" sz="32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br>
              <a:rPr i="1"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 sz="3200">
                <a:latin typeface="Times New Roman"/>
                <a:ea typeface="Times New Roman"/>
                <a:cs typeface="Times New Roman"/>
                <a:sym typeface="Times New Roman"/>
              </a:rPr>
              <a:t>        a</a:t>
            </a:r>
            <a:r>
              <a:rPr baseline="-25000" i="1" lang="en-US" sz="21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= 2</a:t>
            </a:r>
            <a:r>
              <a:rPr baseline="30000" i="1" lang="en-US" sz="21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i="1" lang="en-US" sz="3200">
                <a:latin typeface="Times New Roman"/>
                <a:ea typeface="Times New Roman"/>
                <a:cs typeface="Times New Roman"/>
                <a:sym typeface="Times New Roman"/>
              </a:rPr>
              <a:t>          a</a:t>
            </a:r>
            <a:r>
              <a:rPr baseline="-25000" i="1" lang="en-US" sz="21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 = 5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" lvl="0" marL="228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Steps to Establish the Recurrence Relation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b="1" lang="en-US" sz="2400">
                <a:solidFill>
                  <a:srgbClr val="000000"/>
                </a:solidFill>
              </a:rPr>
              <a:t>Identify the base cases:</a:t>
            </a:r>
            <a:r>
              <a:rPr lang="en-US" sz="2400">
                <a:solidFill>
                  <a:srgbClr val="000000"/>
                </a:solidFill>
              </a:rPr>
              <a:t> Determine the simplest cases where the function does not call itself.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   </a:t>
            </a:r>
            <a:r>
              <a:rPr b="1" i="1" lang="en-US" sz="2400">
                <a:solidFill>
                  <a:srgbClr val="000000"/>
                </a:solidFill>
              </a:rPr>
              <a:t> if n &lt;= 1: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b="1" i="1" lang="en-US" sz="2400">
                <a:solidFill>
                  <a:srgbClr val="000000"/>
                </a:solidFill>
              </a:rPr>
              <a:t>                     return n</a:t>
            </a:r>
            <a:endParaRPr b="1" i="1"/>
          </a:p>
          <a:p>
            <a:pPr indent="-228600" lvl="0" marL="228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This means</a:t>
            </a:r>
            <a:r>
              <a:rPr i="1" lang="en-US" sz="2400">
                <a:solidFill>
                  <a:srgbClr val="000000"/>
                </a:solidFill>
              </a:rPr>
              <a:t> F(0) = 0</a:t>
            </a:r>
            <a:r>
              <a:rPr lang="en-US" sz="2400">
                <a:solidFill>
                  <a:srgbClr val="000000"/>
                </a:solidFill>
              </a:rPr>
              <a:t> and </a:t>
            </a:r>
            <a:r>
              <a:rPr i="1" lang="en-US" sz="2400">
                <a:solidFill>
                  <a:srgbClr val="000000"/>
                </a:solidFill>
              </a:rPr>
              <a:t>F(1) = 1</a:t>
            </a:r>
            <a:endParaRPr i="1" sz="2400"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Identify the recursive case(s): </a:t>
            </a:r>
            <a:r>
              <a:rPr lang="en-US" sz="2400"/>
              <a:t>Look at the part of the function where it calls itself with smaller inputs.</a:t>
            </a:r>
            <a:endParaRPr i="1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             </a:t>
            </a:r>
            <a:r>
              <a:rPr b="1" i="1" lang="en-US" sz="2400"/>
              <a:t>else: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n-US" sz="2400"/>
              <a:t>                   return fibonacci (n-1) + fibonacci (n-2)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This translates to the recurrence relation:</a:t>
            </a: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 F(n) = F(n-1) + F(n-2) for n &gt; 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Combine the base case and the recursive case to form the complete recurrence relation.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Complete Recurrence Relation for Fibonacci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Combining</a:t>
            </a:r>
            <a:r>
              <a:rPr lang="en-US" sz="2400"/>
              <a:t> </a:t>
            </a:r>
            <a:r>
              <a:rPr lang="en-US" sz="2400">
                <a:solidFill>
                  <a:srgbClr val="000000"/>
                </a:solidFill>
              </a:rPr>
              <a:t>the </a:t>
            </a:r>
            <a:r>
              <a:rPr lang="en-US" sz="2400"/>
              <a:t>above steps, </a:t>
            </a:r>
            <a:r>
              <a:rPr lang="en-US" sz="2400">
                <a:solidFill>
                  <a:srgbClr val="000000"/>
                </a:solidFill>
              </a:rPr>
              <a:t>the recurrence</a:t>
            </a:r>
            <a:r>
              <a:rPr lang="en-US" sz="2400"/>
              <a:t> relation for </a:t>
            </a:r>
            <a:r>
              <a:rPr lang="en-US" sz="2400">
                <a:solidFill>
                  <a:srgbClr val="000000"/>
                </a:solidFill>
              </a:rPr>
              <a:t>the Fibonacci</a:t>
            </a:r>
            <a:r>
              <a:rPr lang="en-US" sz="2400"/>
              <a:t> sequence is</a:t>
            </a:r>
            <a:r>
              <a:rPr lang="en-US" sz="2400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                                               𝐹(𝑛)=⎧   0                                    if 𝑛 = 0               </a:t>
            </a:r>
            <a:endParaRPr sz="6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                                                              ⎨    1                                   if 𝑛 = 1 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                                                              ⎩   </a:t>
            </a:r>
            <a:r>
              <a:rPr lang="en-US" sz="600">
                <a:solidFill>
                  <a:srgbClr val="000000"/>
                </a:solidFill>
              </a:rPr>
              <a:t> </a:t>
            </a:r>
            <a:r>
              <a:rPr lang="en-US" sz="2400">
                <a:solidFill>
                  <a:srgbClr val="000000"/>
                </a:solidFill>
              </a:rPr>
              <a:t>𝐹</a:t>
            </a:r>
            <a:r>
              <a:rPr lang="en-US" sz="2400"/>
              <a:t>(𝑛−1) + 𝐹(𝑛−2)      if 𝑛 &gt;</a:t>
            </a:r>
            <a:r>
              <a:rPr lang="en-US" sz="2400">
                <a:solidFill>
                  <a:srgbClr val="000000"/>
                </a:solidFill>
              </a:rPr>
              <a:t> 1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Another Example: Factorial</a:t>
            </a:r>
            <a:endParaRPr sz="3200"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Consider a recursive function to calculate the factorial of n: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 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 </a:t>
            </a:r>
            <a:r>
              <a:rPr i="1" lang="en-US" sz="2400"/>
              <a:t>def  factorial(n):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       if n == 0: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           return 1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      else:</a:t>
            </a:r>
            <a:endParaRPr i="1"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          return n * factorial(n-1)</a:t>
            </a:r>
            <a:endParaRPr b="1" i="1"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Steps to Establish the recurrence relation for factorial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Base Case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if n == 0: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      return 1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means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F(0) = 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 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Another Example: Factorial</a:t>
            </a:r>
            <a:endParaRPr sz="3200"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Recursive case: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 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 </a:t>
            </a:r>
            <a:r>
              <a:rPr i="1" lang="en-US" sz="2400"/>
              <a:t>else:</a:t>
            </a:r>
            <a:endParaRPr i="1"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           return n * factorial(n-1)</a:t>
            </a:r>
            <a:endParaRPr b="1" i="1" sz="2400"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>
                <a:latin typeface="Arial"/>
                <a:ea typeface="Arial"/>
                <a:cs typeface="Arial"/>
                <a:sym typeface="Arial"/>
              </a:rPr>
              <a:t>     This translates to F(n) = n . F(n-1) for n &gt; 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Steps to Establish the recurrence relation for factorial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Base Case: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if n == 0: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      return 1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means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F(0) = 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 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Complete Recurrence Relation for Factorial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Combining</a:t>
            </a:r>
            <a:r>
              <a:rPr lang="en-US" sz="2400"/>
              <a:t> </a:t>
            </a:r>
            <a:r>
              <a:rPr lang="en-US" sz="2400">
                <a:solidFill>
                  <a:srgbClr val="000000"/>
                </a:solidFill>
              </a:rPr>
              <a:t>the </a:t>
            </a:r>
            <a:r>
              <a:rPr lang="en-US" sz="2400"/>
              <a:t>above steps, </a:t>
            </a:r>
            <a:r>
              <a:rPr lang="en-US" sz="2400">
                <a:solidFill>
                  <a:srgbClr val="000000"/>
                </a:solidFill>
              </a:rPr>
              <a:t>the recurrence</a:t>
            </a:r>
            <a:r>
              <a:rPr lang="en-US" sz="2400"/>
              <a:t> relation for </a:t>
            </a:r>
            <a:r>
              <a:rPr lang="en-US" sz="2400">
                <a:solidFill>
                  <a:srgbClr val="000000"/>
                </a:solidFill>
              </a:rPr>
              <a:t>the Factorial </a:t>
            </a:r>
            <a:r>
              <a:rPr lang="en-US" sz="2400"/>
              <a:t>is</a:t>
            </a:r>
            <a:r>
              <a:rPr lang="en-US" sz="2400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                                               𝐹(𝑛) =⎧   1                       if 𝑛 = 0               </a:t>
            </a:r>
            <a:endParaRPr sz="6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                                                               ⎩   </a:t>
            </a:r>
            <a:r>
              <a:rPr lang="en-US" sz="600">
                <a:solidFill>
                  <a:srgbClr val="000000"/>
                </a:solidFill>
              </a:rPr>
              <a:t> </a:t>
            </a:r>
            <a:r>
              <a:rPr i="1" lang="en-US" sz="2400">
                <a:solidFill>
                  <a:srgbClr val="000000"/>
                </a:solidFill>
              </a:rPr>
              <a:t>n</a:t>
            </a:r>
            <a:r>
              <a:rPr lang="en-US" sz="2400"/>
              <a:t> . 𝐹(𝑛−1)      if 𝑛 &gt;</a:t>
            </a:r>
            <a:r>
              <a:rPr lang="en-US" sz="2400">
                <a:solidFill>
                  <a:srgbClr val="000000"/>
                </a:solidFill>
              </a:rPr>
              <a:t> 0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Example: Binary Search</a:t>
            </a:r>
            <a:endParaRPr sz="3200"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Consider a recursive function to calculate the factorial of 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 </a:t>
            </a:r>
            <a:r>
              <a:rPr i="1" lang="en-US">
                <a:latin typeface="Arial"/>
                <a:ea typeface="Arial"/>
                <a:cs typeface="Arial"/>
                <a:sym typeface="Arial"/>
              </a:rPr>
              <a:t> </a:t>
            </a:r>
            <a:r>
              <a:rPr i="1" lang="en-US" sz="2400"/>
              <a:t>def binary_search(arr, target, low, high):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               if low &gt; high: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                          return  -1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                   mid = (low + high) // 2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                  if arr[mid] == target: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                          return mid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                  elif arr[mid] &gt; target: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                          return binary_search(arr, target, low, mid - 1)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                  else: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                          return binary_search(arr, target, mid + 1, high)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Example: Binary Search</a:t>
            </a:r>
            <a:endParaRPr sz="3200"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Steps to Establish the recurrence relation for factorial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Define the problem size: The size of the problem is the range [low, high]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Base Case: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  if low &gt; high: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i="1" lang="en-US" sz="2400">
                <a:latin typeface="Times New Roman"/>
                <a:ea typeface="Times New Roman"/>
                <a:cs typeface="Times New Roman"/>
                <a:sym typeface="Times New Roman"/>
              </a:rPr>
              <a:t>       return  -1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means </a:t>
            </a: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T(0) =  constant time = O(1)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 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300" lvl="0" marL="114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Recursive case: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elif and else in above program. Since Each recursive call reduces the problem size by half and there are other constant time factor involved, we have</a:t>
            </a:r>
            <a:endParaRPr/>
          </a:p>
          <a:p>
            <a:pPr indent="-342900" lvl="1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T(n) = T(n/2) + O(1)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Complete Recurrence Relation: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                                        𝐹(𝑛) =⎧   O(1)                     if 𝑛 = 0              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⎩   </a:t>
            </a:r>
            <a:r>
              <a:rPr lang="en-US" sz="6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r>
              <a:rPr i="1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T(n/2) + O(1)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    if 𝑛 &gt; 0</a:t>
            </a:r>
            <a:br>
              <a:rPr lang="en-US" sz="600">
                <a:solidFill>
                  <a:srgbClr val="0D0D0D"/>
                </a:solidFill>
              </a:rPr>
            </a:br>
            <a:endParaRPr sz="60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Solution Recurrence Relation for:</a:t>
            </a:r>
            <a:endParaRPr sz="3200"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 sz="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Tower of Hanoi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D0D0D"/>
              </a:buClr>
              <a:buSzPts val="600"/>
              <a:buChar char="•"/>
            </a:pPr>
            <a:br>
              <a:rPr lang="en-US" sz="600">
                <a:solidFill>
                  <a:srgbClr val="0D0D0D"/>
                </a:solidFill>
              </a:rPr>
            </a:br>
            <a:endParaRPr sz="60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Find Recurrence Relation for:</a:t>
            </a:r>
            <a:endParaRPr sz="3200"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endParaRPr sz="6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                                        𝐹(𝑛) =⎧   O(1)                       if 𝑛 ≤ 1              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⎩   2</a:t>
            </a:r>
            <a:r>
              <a:rPr lang="en-US" sz="6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r>
              <a:rPr i="1"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T(n/2) + O(1)</a:t>
            </a: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if 𝑛 &gt; 1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Tower of Hanoi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                                        𝐹(𝑛) =⎧   O(1)                        if 𝑛 = 1              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⎩   2</a:t>
            </a:r>
            <a:r>
              <a:rPr lang="en-US" sz="6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r>
              <a:rPr i="1"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T(n - 1) + O(1)</a:t>
            </a: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     if 𝑛 &gt; 1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                                        𝐹(𝑛) =⎧   O(1)                       if 𝑛 ≤ 1              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                  ⎩   2</a:t>
            </a:r>
            <a:r>
              <a:rPr lang="en-US" sz="6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r>
              <a:rPr i="1"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T(n/2) + O(n)</a:t>
            </a: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if 𝑛 &gt; 1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0D0D0D"/>
              </a:buClr>
              <a:buSzPts val="600"/>
              <a:buChar char="•"/>
            </a:pPr>
            <a:br>
              <a:rPr lang="en-US" sz="600">
                <a:solidFill>
                  <a:srgbClr val="0D0D0D"/>
                </a:solidFill>
              </a:rPr>
            </a:br>
            <a:endParaRPr sz="60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General Steps to Derive Recurrence Relations</a:t>
            </a:r>
            <a:endParaRPr/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263107" y="1195614"/>
            <a:ext cx="11622655" cy="5539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AutoNum type="arabicPeriod"/>
            </a:pPr>
            <a:r>
              <a:rPr b="1" lang="en-US" sz="2400">
                <a:solidFill>
                  <a:srgbClr val="0D0D0D"/>
                </a:solidFill>
              </a:rPr>
              <a:t>Define the problem size: </a:t>
            </a:r>
            <a:r>
              <a:rPr lang="en-US" sz="2400">
                <a:solidFill>
                  <a:srgbClr val="0D0D0D"/>
                </a:solidFill>
              </a:rPr>
              <a:t>Determine what 𝑛 represents (e.g., the size of the input).</a:t>
            </a:r>
            <a:endParaRPr sz="24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400"/>
              <a:buAutoNum type="arabicPeriod"/>
            </a:pPr>
            <a:r>
              <a:rPr b="1" lang="en-US" sz="2400">
                <a:solidFill>
                  <a:srgbClr val="0D0D0D"/>
                </a:solidFill>
              </a:rPr>
              <a:t>Identify base case(s):</a:t>
            </a:r>
            <a:r>
              <a:rPr lang="en-US" sz="2400">
                <a:solidFill>
                  <a:srgbClr val="0D0D0D"/>
                </a:solidFill>
              </a:rPr>
              <a:t> Find the simplest cases where the function terminates without recursion.</a:t>
            </a:r>
            <a:endParaRPr sz="24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400"/>
              <a:buAutoNum type="arabicPeriod"/>
            </a:pPr>
            <a:r>
              <a:rPr b="1" lang="en-US" sz="2400">
                <a:solidFill>
                  <a:srgbClr val="0D0D0D"/>
                </a:solidFill>
              </a:rPr>
              <a:t>Identify recursive case(s): </a:t>
            </a:r>
            <a:r>
              <a:rPr lang="en-US" sz="2400">
                <a:solidFill>
                  <a:srgbClr val="0D0D0D"/>
                </a:solidFill>
              </a:rPr>
              <a:t>Determine how the function reduces the problem size and combines the results of smaller subproblems.</a:t>
            </a:r>
            <a:endParaRPr sz="2400"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400"/>
              <a:buAutoNum type="arabicPeriod"/>
            </a:pPr>
            <a:r>
              <a:rPr b="1" lang="en-US" sz="2400">
                <a:solidFill>
                  <a:srgbClr val="0D0D0D"/>
                </a:solidFill>
              </a:rPr>
              <a:t>Formulate the recurrence: </a:t>
            </a:r>
            <a:r>
              <a:rPr lang="en-US" sz="2400">
                <a:solidFill>
                  <a:srgbClr val="0D0D0D"/>
                </a:solidFill>
              </a:rPr>
              <a:t>Write the mathematical expression that represents the function's behavior in terms of smaller problem sizes.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Recurrence Relation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E.g.: S = {2 , 2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2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….. 2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         S = { S</a:t>
            </a:r>
            <a:r>
              <a:rPr baseline="-25000" i="1" lang="en-US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} = { 2</a:t>
            </a:r>
            <a:r>
              <a:rPr baseline="30000" i="1" lang="en-US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Here Initial Condition is S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2. So Recurrence relation can be expressed as: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  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= 2S</a:t>
            </a:r>
            <a:r>
              <a:rPr b="1"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 , n ≥ 2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E.g.: S = {1, 1, 2, 3, 5, ….. }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S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 S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 S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n-2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, 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n ≥ 3 with S</a:t>
            </a:r>
            <a:r>
              <a:rPr b="1"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 = S</a:t>
            </a:r>
            <a:r>
              <a:rPr b="1"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 = 1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(This is Fibonacci Sequence)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Methods to Solve Recurrence Relations</a:t>
            </a:r>
            <a:endParaRPr/>
          </a:p>
        </p:txBody>
      </p:sp>
      <p:sp>
        <p:nvSpPr>
          <p:cNvPr id="259" name="Google Shape;259;p42"/>
          <p:cNvSpPr txBox="1"/>
          <p:nvPr>
            <p:ph idx="1" type="body"/>
          </p:nvPr>
        </p:nvSpPr>
        <p:spPr>
          <a:xfrm>
            <a:off x="263107" y="1195614"/>
            <a:ext cx="11622655" cy="5539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AutoNum type="arabicPeriod"/>
            </a:pPr>
            <a:r>
              <a:rPr b="1" lang="en-US" sz="2400">
                <a:solidFill>
                  <a:srgbClr val="0D0D0D"/>
                </a:solidFill>
              </a:rPr>
              <a:t>Substitution Method or Backward Substitution Method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400"/>
              <a:buAutoNum type="arabicPeriod"/>
            </a:pPr>
            <a:r>
              <a:rPr b="1" lang="en-US" sz="2400">
                <a:solidFill>
                  <a:srgbClr val="0D0D0D"/>
                </a:solidFill>
              </a:rPr>
              <a:t>Recursion Tree Method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400"/>
              <a:buAutoNum type="arabicPeriod"/>
            </a:pPr>
            <a:r>
              <a:rPr b="1" lang="en-US" sz="2400">
                <a:solidFill>
                  <a:srgbClr val="0D0D0D"/>
                </a:solidFill>
              </a:rPr>
              <a:t>Master Method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Substitution Method</a:t>
            </a:r>
            <a:endParaRPr/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263107" y="1064986"/>
            <a:ext cx="11622655" cy="567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𝐹(𝑛) =⎧   1                  otherwise           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⎩   3</a:t>
            </a:r>
            <a:r>
              <a:rPr lang="en-US" sz="6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T(n - 1)       if 𝑛 &gt; 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Solution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     T(n) = 3T(n-1)   ------------------- (1)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     Put, n -&gt; n-1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         T(n-1) = 3T(n-2)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     Put, n -&gt; n-2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         T(n-2) = 3T(n-3)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     Substitute,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         T(n) = 3T(n-1) = 3 { 3T(n-2) } = 3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T(n-2) = 3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{3T(n-3)} = 3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T(n-3) … = 3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k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T(n-k)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     Assume, n - k = 0, then k = n. So, T(n) = 3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k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T(n-k) = 3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T(0) = 3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n     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     Complexity, T(n) = O(3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Substitution Method</a:t>
            </a:r>
            <a:endParaRPr/>
          </a:p>
        </p:txBody>
      </p:sp>
      <p:sp>
        <p:nvSpPr>
          <p:cNvPr id="271" name="Google Shape;271;p44"/>
          <p:cNvSpPr txBox="1"/>
          <p:nvPr>
            <p:ph idx="1" type="body"/>
          </p:nvPr>
        </p:nvSpPr>
        <p:spPr>
          <a:xfrm>
            <a:off x="263107" y="1064986"/>
            <a:ext cx="11622655" cy="567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𝐹(𝑛) =⎧   1                    otherwise           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⎩   2</a:t>
            </a:r>
            <a:r>
              <a:rPr lang="en-US" sz="6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T(n - 1) - 1   if 𝑛 &gt; 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T(n) = 2T(n-1) - 1  ------------------- (1)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Put, n -&gt; n-1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    T(n-1) = 2T(n-2) - 1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Put, n -&gt; n-2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    T(n-2) = 2T(n-3) - 1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Substitute,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    T(n) = 2T(n-1) -1 = 2 { 2T(n-2) -1 } -1 = 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T(n-2) -2 -1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 =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{2T(n-3) - 1} -2 –1 =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T(n-3) - 2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 – 2 –1 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=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K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T(n-k)  - 2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k-1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 –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k-2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 …... - 2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 – 2 - 1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Assume, n - k = 0, then k = n. So, T(n) =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T(0) - 2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n-1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 –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n-2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 ….. -2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 - 2  -1=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 –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n-1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... -2 -2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  = 2n - (2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0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 + 2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1 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+ …... + 2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n-2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 + 2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n-1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) = 1 So,  Complexity, T(n) = O(1)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Substitution Method</a:t>
            </a:r>
            <a:endParaRPr/>
          </a:p>
        </p:txBody>
      </p:sp>
      <p:sp>
        <p:nvSpPr>
          <p:cNvPr id="277" name="Google Shape;277;p45"/>
          <p:cNvSpPr txBox="1"/>
          <p:nvPr>
            <p:ph idx="1" type="body"/>
          </p:nvPr>
        </p:nvSpPr>
        <p:spPr>
          <a:xfrm>
            <a:off x="263107" y="1064986"/>
            <a:ext cx="11622655" cy="567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𝐹(𝑛) =⎧   1                           if n =1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⎩   T(n - 1) + n          if 𝑛 &gt;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Complexity, T(n) = O(n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Tree Method</a:t>
            </a:r>
            <a:endParaRPr/>
          </a:p>
        </p:txBody>
      </p:sp>
      <p:sp>
        <p:nvSpPr>
          <p:cNvPr id="283" name="Google Shape;283;p46"/>
          <p:cNvSpPr txBox="1"/>
          <p:nvPr>
            <p:ph idx="1" type="body"/>
          </p:nvPr>
        </p:nvSpPr>
        <p:spPr>
          <a:xfrm>
            <a:off x="263107" y="1064986"/>
            <a:ext cx="11622655" cy="567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𝐹(𝑛) =⎧   1                            if n =1</a:t>
            </a:r>
            <a:endParaRPr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                              ⎩   2T(n / 2) + n          if 𝑛 &gt; 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   Complexity, T(n) = O(n</a:t>
            </a:r>
            <a:r>
              <a:rPr baseline="30000"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Master Method</a:t>
            </a:r>
            <a:endParaRPr/>
          </a:p>
        </p:txBody>
      </p:sp>
      <p:sp>
        <p:nvSpPr>
          <p:cNvPr id="289" name="Google Shape;289;p47"/>
          <p:cNvSpPr txBox="1"/>
          <p:nvPr>
            <p:ph idx="1" type="body"/>
          </p:nvPr>
        </p:nvSpPr>
        <p:spPr>
          <a:xfrm>
            <a:off x="263107" y="1064986"/>
            <a:ext cx="11622655" cy="567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  </a:t>
            </a:r>
            <a:r>
              <a:rPr b="1" lang="en-US" sz="2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1" lang="en-US" sz="2400">
                <a:solidFill>
                  <a:srgbClr val="000000"/>
                </a:solidFill>
              </a:rPr>
              <a:t>T(n) = aT(n/b) + f(n),</a:t>
            </a:r>
            <a:endParaRPr b="1" sz="24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      where,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            n = size of input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            a = number of subproblems in the recursion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            n/b = size of each subproblem. All subproblems are assumed  to have the same              size.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            f(n) = cost of the work done outside the recursive call,  which includes the cost of             dividing the problem and cost of merging the solutions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Here, a ≥ 1 and b &gt; 1 are constants, and f(n) is an asymptotically positive function.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Master Theorem Method</a:t>
            </a:r>
            <a:endParaRPr/>
          </a:p>
        </p:txBody>
      </p:sp>
      <p:pic>
        <p:nvPicPr>
          <p:cNvPr descr="A math equations on a white background&#10;&#10;Description automatically generated" id="295" name="Google Shape;295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005" y="1315818"/>
            <a:ext cx="11571514" cy="47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Master Method</a:t>
            </a:r>
            <a:endParaRPr/>
          </a:p>
        </p:txBody>
      </p:sp>
      <p:sp>
        <p:nvSpPr>
          <p:cNvPr id="301" name="Google Shape;301;p49"/>
          <p:cNvSpPr txBox="1"/>
          <p:nvPr>
            <p:ph idx="1" type="body"/>
          </p:nvPr>
        </p:nvSpPr>
        <p:spPr>
          <a:xfrm>
            <a:off x="263107" y="1064986"/>
            <a:ext cx="11622655" cy="567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If the cost of solving the sub-problems at each level increases by a certain factor, the value of </a:t>
            </a:r>
            <a:r>
              <a:rPr b="1" i="1" lang="en-US" sz="2400">
                <a:solidFill>
                  <a:srgbClr val="000000"/>
                </a:solidFill>
              </a:rPr>
              <a:t>f(n)</a:t>
            </a:r>
            <a:r>
              <a:rPr lang="en-US" sz="2400">
                <a:solidFill>
                  <a:srgbClr val="000000"/>
                </a:solidFill>
              </a:rPr>
              <a:t> will become polynomially smaller than </a:t>
            </a:r>
            <a:r>
              <a:rPr b="1" lang="en-US">
                <a:solidFill>
                  <a:srgbClr val="000000"/>
                </a:solidFill>
              </a:rPr>
              <a:t>n</a:t>
            </a:r>
            <a:r>
              <a:rPr b="1" baseline="30000" lang="en-US">
                <a:solidFill>
                  <a:srgbClr val="000000"/>
                </a:solidFill>
              </a:rPr>
              <a:t>log</a:t>
            </a:r>
            <a:r>
              <a:rPr b="1" baseline="-25000" lang="en-US">
                <a:solidFill>
                  <a:srgbClr val="000000"/>
                </a:solidFill>
              </a:rPr>
              <a:t>b </a:t>
            </a:r>
            <a:r>
              <a:rPr b="1" baseline="30000" lang="en-US">
                <a:solidFill>
                  <a:srgbClr val="000000"/>
                </a:solidFill>
              </a:rPr>
              <a:t>a</a:t>
            </a:r>
            <a:r>
              <a:rPr lang="en-US" sz="2400">
                <a:solidFill>
                  <a:srgbClr val="000000"/>
                </a:solidFill>
              </a:rPr>
              <a:t>. Thus, the time complexity is oppressed by the cost of the last level ie. </a:t>
            </a:r>
            <a:r>
              <a:rPr b="1" lang="en-US" sz="2400">
                <a:solidFill>
                  <a:srgbClr val="000000"/>
                </a:solidFill>
              </a:rPr>
              <a:t>n</a:t>
            </a:r>
            <a:r>
              <a:rPr b="1" baseline="30000" lang="en-US" sz="2400">
                <a:solidFill>
                  <a:srgbClr val="000000"/>
                </a:solidFill>
              </a:rPr>
              <a:t>log</a:t>
            </a:r>
            <a:r>
              <a:rPr b="1" baseline="-25000" lang="en-US" sz="2400">
                <a:solidFill>
                  <a:srgbClr val="000000"/>
                </a:solidFill>
              </a:rPr>
              <a:t>b</a:t>
            </a:r>
            <a:r>
              <a:rPr b="1" baseline="30000" lang="en-US" sz="2400">
                <a:solidFill>
                  <a:srgbClr val="000000"/>
                </a:solidFill>
              </a:rPr>
              <a:t> a</a:t>
            </a:r>
            <a:endParaRPr b="1" baseline="30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If the cost of solving the sub-problem at each level is nearly equal, then the value of f(n) will be </a:t>
            </a:r>
            <a:r>
              <a:rPr b="1" lang="en-US" sz="2400">
                <a:solidFill>
                  <a:srgbClr val="000000"/>
                </a:solidFill>
              </a:rPr>
              <a:t>n</a:t>
            </a:r>
            <a:r>
              <a:rPr b="1" baseline="30000" lang="en-US" sz="2400">
                <a:solidFill>
                  <a:srgbClr val="000000"/>
                </a:solidFill>
              </a:rPr>
              <a:t>log</a:t>
            </a:r>
            <a:r>
              <a:rPr b="1" baseline="-25000" lang="en-US" sz="2400">
                <a:solidFill>
                  <a:srgbClr val="000000"/>
                </a:solidFill>
              </a:rPr>
              <a:t>b</a:t>
            </a:r>
            <a:r>
              <a:rPr b="1" baseline="30000" lang="en-US" sz="2400">
                <a:solidFill>
                  <a:srgbClr val="000000"/>
                </a:solidFill>
              </a:rPr>
              <a:t> a</a:t>
            </a:r>
            <a:r>
              <a:rPr b="1" lang="en-US" sz="2400">
                <a:solidFill>
                  <a:srgbClr val="000000"/>
                </a:solidFill>
              </a:rPr>
              <a:t>.</a:t>
            </a:r>
            <a:r>
              <a:rPr lang="en-US" sz="2400">
                <a:solidFill>
                  <a:srgbClr val="000000"/>
                </a:solidFill>
              </a:rPr>
              <a:t> Thus, the time complexity will be f(n) times the total number of levels ie. </a:t>
            </a:r>
            <a:r>
              <a:rPr b="1" lang="en-US" sz="2400">
                <a:solidFill>
                  <a:srgbClr val="000000"/>
                </a:solidFill>
              </a:rPr>
              <a:t>n</a:t>
            </a:r>
            <a:r>
              <a:rPr b="1" baseline="30000" lang="en-US" sz="2400">
                <a:solidFill>
                  <a:srgbClr val="000000"/>
                </a:solidFill>
              </a:rPr>
              <a:t>log</a:t>
            </a:r>
            <a:r>
              <a:rPr b="1" baseline="-25000" lang="en-US" sz="2400">
                <a:solidFill>
                  <a:srgbClr val="000000"/>
                </a:solidFill>
              </a:rPr>
              <a:t>b </a:t>
            </a:r>
            <a:r>
              <a:rPr b="1" baseline="30000" lang="en-US" sz="2400">
                <a:solidFill>
                  <a:srgbClr val="000000"/>
                </a:solidFill>
              </a:rPr>
              <a:t>a</a:t>
            </a:r>
            <a:r>
              <a:rPr baseline="30000" lang="en-US" sz="2400">
                <a:solidFill>
                  <a:srgbClr val="000000"/>
                </a:solidFill>
              </a:rPr>
              <a:t> </a:t>
            </a:r>
            <a:r>
              <a:rPr lang="en-US" sz="2400">
                <a:solidFill>
                  <a:srgbClr val="000000"/>
                </a:solidFill>
              </a:rPr>
              <a:t>*</a:t>
            </a:r>
            <a:r>
              <a:rPr b="1" lang="en-US" sz="2400">
                <a:solidFill>
                  <a:srgbClr val="000000"/>
                </a:solidFill>
              </a:rPr>
              <a:t> log n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</a:rPr>
              <a:t>If the cost of solving the subproblems at each level decreases by a certain factor, the value of </a:t>
            </a:r>
            <a:r>
              <a:rPr b="1" lang="en-US" sz="2400">
                <a:solidFill>
                  <a:srgbClr val="000000"/>
                </a:solidFill>
              </a:rPr>
              <a:t>f(n) </a:t>
            </a:r>
            <a:r>
              <a:rPr lang="en-US" sz="2400">
                <a:solidFill>
                  <a:srgbClr val="000000"/>
                </a:solidFill>
              </a:rPr>
              <a:t>will become polynomially larger than </a:t>
            </a:r>
            <a:r>
              <a:rPr b="1" lang="en-US" sz="2400">
                <a:solidFill>
                  <a:srgbClr val="000000"/>
                </a:solidFill>
              </a:rPr>
              <a:t>n</a:t>
            </a:r>
            <a:r>
              <a:rPr b="1" baseline="30000" lang="en-US" sz="2400">
                <a:solidFill>
                  <a:srgbClr val="000000"/>
                </a:solidFill>
              </a:rPr>
              <a:t>log</a:t>
            </a:r>
            <a:r>
              <a:rPr b="1" baseline="-25000" lang="en-US" sz="2400">
                <a:solidFill>
                  <a:srgbClr val="000000"/>
                </a:solidFill>
              </a:rPr>
              <a:t>b</a:t>
            </a:r>
            <a:r>
              <a:rPr b="1" baseline="30000" lang="en-US" sz="2400">
                <a:solidFill>
                  <a:srgbClr val="000000"/>
                </a:solidFill>
              </a:rPr>
              <a:t> a</a:t>
            </a:r>
            <a:r>
              <a:rPr lang="en-US" sz="2400">
                <a:solidFill>
                  <a:srgbClr val="000000"/>
                </a:solidFill>
              </a:rPr>
              <a:t>. Thus, the time complexity is oppressed by the cost of</a:t>
            </a:r>
            <a:r>
              <a:rPr b="1" lang="en-US" sz="2400">
                <a:solidFill>
                  <a:srgbClr val="000000"/>
                </a:solidFill>
              </a:rPr>
              <a:t> f(n)</a:t>
            </a:r>
            <a:r>
              <a:rPr lang="en-US" sz="2400">
                <a:solidFill>
                  <a:srgbClr val="000000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Master Theorem Method</a:t>
            </a:r>
            <a:endParaRPr/>
          </a:p>
        </p:txBody>
      </p:sp>
      <p:pic>
        <p:nvPicPr>
          <p:cNvPr id="307" name="Google Shape;307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61132" l="30" r="-29" t="0"/>
          <a:stretch/>
        </p:blipFill>
        <p:spPr>
          <a:xfrm>
            <a:off x="3857" y="1430861"/>
            <a:ext cx="12192012" cy="1868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Master Theorem Method</a:t>
            </a:r>
            <a:endParaRPr/>
          </a:p>
        </p:txBody>
      </p:sp>
      <p:sp>
        <p:nvSpPr>
          <p:cNvPr id="313" name="Google Shape;313;p51"/>
          <p:cNvSpPr txBox="1"/>
          <p:nvPr>
            <p:ph idx="1" type="body"/>
          </p:nvPr>
        </p:nvSpPr>
        <p:spPr>
          <a:xfrm>
            <a:off x="263107" y="1064986"/>
            <a:ext cx="11622655" cy="5670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sz="2400">
                <a:solidFill>
                  <a:srgbClr val="000000"/>
                </a:solidFill>
              </a:rPr>
              <a:t>   </a:t>
            </a:r>
            <a:r>
              <a:rPr i="1" lang="en-US" sz="2400">
                <a:solidFill>
                  <a:srgbClr val="000000"/>
                </a:solidFill>
              </a:rPr>
              <a:t>    T(n) = 3T(n/2) + n</a:t>
            </a:r>
            <a:r>
              <a:rPr baseline="30000" i="1" lang="en-US" sz="2400">
                <a:solidFill>
                  <a:srgbClr val="000000"/>
                </a:solidFill>
              </a:rPr>
              <a:t>2</a:t>
            </a:r>
            <a:endParaRPr baseline="30000"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i="1" lang="en-US" sz="2400">
                <a:solidFill>
                  <a:srgbClr val="000000"/>
                </a:solidFill>
              </a:rPr>
              <a:t>       Here,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i="1" lang="en-US" sz="2400">
                <a:solidFill>
                  <a:srgbClr val="000000"/>
                </a:solidFill>
              </a:rPr>
              <a:t>             a = 3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i="1" lang="en-US" sz="2400">
                <a:solidFill>
                  <a:srgbClr val="000000"/>
                </a:solidFill>
              </a:rPr>
              <a:t>             n/b = n/2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i="1" lang="en-US" sz="2400">
                <a:solidFill>
                  <a:srgbClr val="000000"/>
                </a:solidFill>
              </a:rPr>
              <a:t>             f(n) = n</a:t>
            </a:r>
            <a:r>
              <a:rPr baseline="30000" i="1" lang="en-US" sz="2400">
                <a:solidFill>
                  <a:srgbClr val="000000"/>
                </a:solidFill>
              </a:rPr>
              <a:t>2</a:t>
            </a:r>
            <a:endParaRPr baseline="30000"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i="1" lang="en-US" sz="2400">
                <a:solidFill>
                  <a:srgbClr val="000000"/>
                </a:solidFill>
              </a:rPr>
              <a:t>       log</a:t>
            </a:r>
            <a:r>
              <a:rPr baseline="-25000" i="1" lang="en-US" sz="2400">
                <a:solidFill>
                  <a:srgbClr val="000000"/>
                </a:solidFill>
              </a:rPr>
              <a:t>b</a:t>
            </a:r>
            <a:r>
              <a:rPr i="1" lang="en-US" sz="2400">
                <a:solidFill>
                  <a:srgbClr val="000000"/>
                </a:solidFill>
              </a:rPr>
              <a:t> a = log</a:t>
            </a:r>
            <a:r>
              <a:rPr baseline="-25000" i="1" lang="en-US" sz="2400">
                <a:solidFill>
                  <a:srgbClr val="000000"/>
                </a:solidFill>
              </a:rPr>
              <a:t>2 </a:t>
            </a:r>
            <a:r>
              <a:rPr i="1" lang="en-US" sz="2400">
                <a:solidFill>
                  <a:srgbClr val="000000"/>
                </a:solidFill>
              </a:rPr>
              <a:t>3 ≈ 1.58 &lt; 2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i="1" lang="en-US" sz="2400">
                <a:solidFill>
                  <a:srgbClr val="000000"/>
                </a:solidFill>
              </a:rPr>
              <a:t>       ie. f(n) &lt; nlog</a:t>
            </a:r>
            <a:r>
              <a:rPr baseline="-25000" i="1" lang="en-US" sz="2400">
                <a:solidFill>
                  <a:srgbClr val="000000"/>
                </a:solidFill>
              </a:rPr>
              <a:t>b</a:t>
            </a:r>
            <a:r>
              <a:rPr i="1" lang="en-US" sz="2400">
                <a:solidFill>
                  <a:srgbClr val="000000"/>
                </a:solidFill>
              </a:rPr>
              <a:t> a+ϵ , where, ϵ is a constant.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i="1" lang="en-US" sz="2400">
                <a:solidFill>
                  <a:srgbClr val="000000"/>
                </a:solidFill>
              </a:rPr>
              <a:t>       Case 3 implies here if a f(n/b) ≤ cf(n) and c ≤ 1. </a:t>
            </a:r>
            <a:endParaRPr i="1"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     3 (n</a:t>
            </a:r>
            <a:r>
              <a:rPr baseline="30000" i="1" lang="en-US" sz="2400"/>
              <a:t>2</a:t>
            </a:r>
            <a:r>
              <a:rPr i="1" lang="en-US" sz="2400"/>
              <a:t> / 4) ≤  c n</a:t>
            </a:r>
            <a:r>
              <a:rPr baseline="30000" i="1" lang="en-US" sz="2400"/>
              <a:t>2 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       Hence, 3/ 4 ≤ 1. Case 3 applies.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i="1" lang="en-US" sz="2400"/>
              <a:t>Thus, T(n) = f(n) = Θ(n</a:t>
            </a:r>
            <a:r>
              <a:rPr baseline="30000" i="1" lang="en-US" sz="2400"/>
              <a:t>2</a:t>
            </a:r>
            <a:r>
              <a:rPr i="1" lang="en-US" sz="2400"/>
              <a:t>) </a:t>
            </a:r>
            <a:endParaRPr i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Linear Recurrence Relation with Constant Time Coefficient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Equation: [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+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+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+ ….…. +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f(n) ] where C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0  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,C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, C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k   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are constants.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E.g.: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/>
              <a:t> 2a</a:t>
            </a:r>
            <a:r>
              <a:rPr baseline="-25000" lang="en-US" sz="2800"/>
              <a:t>n</a:t>
            </a:r>
            <a:r>
              <a:rPr lang="en-US" sz="2800"/>
              <a:t> + 3a</a:t>
            </a:r>
            <a:r>
              <a:rPr baseline="-25000" lang="en-US" sz="2800"/>
              <a:t>n-1</a:t>
            </a:r>
            <a:r>
              <a:rPr lang="en-US" sz="2800"/>
              <a:t> = 3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 a</a:t>
            </a:r>
            <a:r>
              <a:rPr baseline="-25000" lang="en-US" sz="280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– 7a</a:t>
            </a:r>
            <a:r>
              <a:rPr baseline="-25000" lang="en-US" sz="2800">
                <a:latin typeface="Arial"/>
                <a:ea typeface="Arial"/>
                <a:cs typeface="Arial"/>
                <a:sym typeface="Arial"/>
              </a:rPr>
              <a:t>n-1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+ 12a</a:t>
            </a:r>
            <a:r>
              <a:rPr baseline="-25000" lang="en-US" sz="2800">
                <a:latin typeface="Arial"/>
                <a:ea typeface="Arial"/>
                <a:cs typeface="Arial"/>
                <a:sym typeface="Arial"/>
              </a:rPr>
              <a:t>n-2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= n.4</a:t>
            </a:r>
            <a:r>
              <a:rPr baseline="30000" lang="en-US" sz="2800">
                <a:latin typeface="Arial"/>
                <a:ea typeface="Arial"/>
                <a:cs typeface="Arial"/>
                <a:sym typeface="Arial"/>
              </a:rPr>
              <a:t>n</a:t>
            </a:r>
            <a:endParaRPr baseline="30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Order: It is the difference between the highest and lowest subscript of 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Degree: It is defined as the highest power of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 txBox="1"/>
          <p:nvPr>
            <p:ph idx="1" type="body"/>
          </p:nvPr>
        </p:nvSpPr>
        <p:spPr>
          <a:xfrm>
            <a:off x="838200" y="2823482"/>
            <a:ext cx="10515600" cy="3353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r>
              <a:rPr lang="en-US" sz="4800"/>
              <a:t>Thank you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Linear Recurrence Relation with Constant Time Coefficient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Iteration Method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Method of characteristic roots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Generating functions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Linear Recurrence Relation with Constant Time Coefficient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method of characteristic roots with constant coefficient can solve both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Homogeneous Recurrence Relation [ f(n) = 0 ]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Non-homogeneous Recurrence Relation [ f(n) != 0 ]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Homogeneous Recurrence Relation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Equation: [ C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C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n-1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+ C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n-2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….…. + C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n-k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= 0 ] where C</a:t>
            </a:r>
            <a:r>
              <a:rPr baseline="-25000" lang="en-US" sz="1300">
                <a:latin typeface="Times New Roman"/>
                <a:ea typeface="Times New Roman"/>
                <a:cs typeface="Times New Roman"/>
                <a:sym typeface="Times New Roman"/>
              </a:rPr>
              <a:t>0  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aseline="-25000" lang="en-US" sz="13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,C</a:t>
            </a:r>
            <a:r>
              <a:rPr baseline="-25000" lang="en-US" sz="13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, C</a:t>
            </a:r>
            <a:r>
              <a:rPr baseline="-25000" lang="en-US" sz="1300">
                <a:latin typeface="Times New Roman"/>
                <a:ea typeface="Times New Roman"/>
                <a:cs typeface="Times New Roman"/>
                <a:sym typeface="Times New Roman"/>
              </a:rPr>
              <a:t>k   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are constants.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Put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r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,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r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and so on.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Find an equation in terms of r. This is called as characteristic equation or auxiliary equation. 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characteristic equation and find characteristic roots.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If characteristic roots are: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r = 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(distinct), then general solution is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 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 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+ 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where 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are constants.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r = 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then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 (b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 nb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) 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r = r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r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 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then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 (b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+ nb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)r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 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 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r = r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r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, 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then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 (b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+ nb</a:t>
            </a:r>
            <a:r>
              <a:rPr baseline="-25000" lang="en-US" sz="19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+ n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)r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+b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  <a:p>
            <a:pPr indent="-76200" lvl="1" marL="6858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Homogeneous Recurrence Relation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 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+ 2a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, n ≥ 2 with the initial conditions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0,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1.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= 4(a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 , n ≥ 2 with the initial conditions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1.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= 8a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- 21a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+ 18a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n-3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Solve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= -a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+ 4a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+ 4a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n-3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with the initial conditions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8,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6,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26.</a:t>
            </a:r>
            <a:endParaRPr/>
          </a:p>
          <a:p>
            <a:pPr indent="-508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314" y="-6821"/>
            <a:ext cx="12183638" cy="964264"/>
          </a:xfrm>
          <a:prstGeom prst="rect">
            <a:avLst/>
          </a:prstGeom>
          <a:solidFill>
            <a:srgbClr val="D9E5F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b="1" lang="en-US" sz="3200"/>
              <a:t>    Case I: Non-Homogeneous Recurrence Relation with Const. Coeff.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263107" y="1075872"/>
            <a:ext cx="11622655" cy="5659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Equation: [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n-1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+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….…. + C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n-k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= f(n) ] where f(n) != 0.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General solution: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h 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+ a</a:t>
            </a:r>
            <a:r>
              <a:rPr baseline="-25000" lang="en-US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where h is for homogeneous solution and p is for particular solution.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Case 1: Equate equation to zero and find homogeneous solution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Case 2: 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Let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Put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n-1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 ….......... = A in the given recurrence relation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Find A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 a</a:t>
            </a:r>
            <a:r>
              <a:rPr baseline="-25000" lang="en-US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30000" lang="en-US" sz="2800">
                <a:latin typeface="Times New Roman"/>
                <a:ea typeface="Times New Roman"/>
                <a:cs typeface="Times New Roman"/>
                <a:sym typeface="Times New Roman"/>
              </a:rPr>
              <a:t>(p)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endParaRPr/>
          </a:p>
          <a:p>
            <a:pPr indent="-50800" lvl="1" marL="6858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