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Play"/>
      <p:regular r:id="rId45"/>
      <p:bold r:id="rId46"/>
    </p:embeddedFont>
    <p:embeddedFont>
      <p:font typeface="Quattrocen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lay-bold.fntdata"/><Relationship Id="rId45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Recurrence Relation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By: Ashok Basnet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5a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- 6a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+ 2, 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-1.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6a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- 8a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+3.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5a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- 6a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Case II: Non-Homogeneous Recurrence Relation with Const. Coeff.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f(n) ] where f(n) != 0 and f(n) is a polynomial of degree 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General solution: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h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where h is for homogeneous solution and p is for particular solution.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1: Equate equation to zero and find homogeneous solution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 2: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Let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…...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aseline="30000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Put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and so on in the given recurrence relation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Compare the coefficients of like power on n.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Find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,….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 +A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…...........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- 2y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(h)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: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2y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Put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. Then characteristics equation can be written as: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– r – 2 = 0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Solving we get r = -1, 2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y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(h)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(-1)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(2)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find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 put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{A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(n+2)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(n+2)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- {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(n+1)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(n+1)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- 2{A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+          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find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 put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{A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(n+2)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(n+2)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- {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(n+1)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(n+1)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- 2{A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+          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2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+ 3A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+ {2A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}n + {-2A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aseline="30000" lang="en-US" sz="3200">
                <a:latin typeface="Times New Roman"/>
                <a:ea typeface="Times New Roman"/>
                <a:cs typeface="Times New Roman"/>
                <a:sym typeface="Times New Roman"/>
              </a:rPr>
              <a:t>     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Comparing coefficients,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           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+ 3A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         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           -2A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Solving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-1,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-½ and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-1/2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- 15a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6n + 10, 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-1/2.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- 5a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+ 6a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6n,  with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Case III: Non-Homogeneous Recurrence Relation with Const. Coeff.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f(n) ] where f(n) != 0 and f(n) = β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P(n) where β is not a characteristics root and P(n) is a polynomial.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General solution: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h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where h is for homogeneous solution and p is for particular solution.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1: Equate equation to zero and find homogeneous solution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 2: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Let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β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…...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 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Put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and so on in the given recurrence relation</a:t>
            </a:r>
            <a:endParaRPr sz="2800"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Compare the coefficients of like power on n.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Find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,….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=β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+ …... + 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- 7a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- 7a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n.2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Case IV: Non-Homogeneous Recurrence Relation with Const. Coeff.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= f(n) ] where f(n) != 0 and f(n) = β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P(n) where β is characteristics root of multiplicity t and P(n) is a polynomial.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General solution: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h 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where h is for homogeneous solution and p is for particular solution.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Case 1: Equate equation to zero and find homogeneous solution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Case 2: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o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Let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= 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…... 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 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o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Put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,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and so on in the given recurrence relation</a:t>
            </a:r>
            <a:endParaRPr sz="2600"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o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Compare the coefficients of like power on n.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o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Find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,….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= 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+ …... + 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35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- 7a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4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- 7a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n.4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Solving Recurrences</a:t>
            </a:r>
            <a:endParaRPr sz="32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Establishing a recurrence relation from a program involves identifying the relationship between different instances of the problem size and how the solution to one instance relates to the solution of a smaller instance.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Let's go through an example to illustrate this process: Consider a simple recursive function for calculating the </a:t>
            </a:r>
            <a:r>
              <a:rPr i="1" lang="en-US" sz="2400">
                <a:solidFill>
                  <a:srgbClr val="000000"/>
                </a:solidFill>
              </a:rPr>
              <a:t>n-th </a:t>
            </a:r>
            <a:r>
              <a:rPr lang="en-US" sz="2400">
                <a:solidFill>
                  <a:srgbClr val="000000"/>
                </a:solidFill>
              </a:rPr>
              <a:t>Fibonacci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 sz="2400"/>
              <a:t>def fibonacci(n):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   if n &lt;= 1: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  return n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   else: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  return fibonacci(n-1) + fibonacci(n-2)</a:t>
            </a:r>
            <a:endParaRPr b="1" i="1" sz="24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Recurrence Relation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recurrence relation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(R.R., or just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recurrence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for a sequence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is an equation that expresses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in terms of one or more previous elements 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,…, 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−1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of the sequence, for all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particular sequence (described non-recursively) is said to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solve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the given recurrence relation if it is consistent with the definition of the recurrence.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A given recurrence relation may have many solutions.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the recurrence relation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="1" baseline="-25000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= 2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−1</a:t>
            </a: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− 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−2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 (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≥2).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Which of the following are solutions?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  a</a:t>
            </a:r>
            <a:r>
              <a:rPr baseline="-25000" i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= 3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b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        a</a:t>
            </a:r>
            <a:r>
              <a:rPr baseline="-25000" i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= 2</a:t>
            </a:r>
            <a:r>
              <a:rPr baseline="30000" i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          a</a:t>
            </a:r>
            <a:r>
              <a:rPr baseline="-25000" i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= 5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Steps to Establish the Recurrence Relation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 sz="2400">
                <a:solidFill>
                  <a:srgbClr val="000000"/>
                </a:solidFill>
              </a:rPr>
              <a:t>Identify the base cases:</a:t>
            </a:r>
            <a:r>
              <a:rPr lang="en-US" sz="2400">
                <a:solidFill>
                  <a:srgbClr val="000000"/>
                </a:solidFill>
              </a:rPr>
              <a:t> Determine the simplest cases where the function does not call itself.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   </a:t>
            </a:r>
            <a:r>
              <a:rPr b="1" i="1" lang="en-US" sz="2400">
                <a:solidFill>
                  <a:srgbClr val="000000"/>
                </a:solidFill>
              </a:rPr>
              <a:t> if n &lt;=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1" lang="en-US" sz="2400">
                <a:solidFill>
                  <a:srgbClr val="000000"/>
                </a:solidFill>
              </a:rPr>
              <a:t>                     return n</a:t>
            </a:r>
            <a:endParaRPr b="1" i="1"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This means</a:t>
            </a:r>
            <a:r>
              <a:rPr i="1" lang="en-US" sz="2400">
                <a:solidFill>
                  <a:srgbClr val="000000"/>
                </a:solidFill>
              </a:rPr>
              <a:t> F(0) = 0</a:t>
            </a:r>
            <a:r>
              <a:rPr lang="en-US" sz="2400">
                <a:solidFill>
                  <a:srgbClr val="000000"/>
                </a:solidFill>
              </a:rPr>
              <a:t> and </a:t>
            </a:r>
            <a:r>
              <a:rPr i="1" lang="en-US" sz="2400">
                <a:solidFill>
                  <a:srgbClr val="000000"/>
                </a:solidFill>
              </a:rPr>
              <a:t>F(1) = 1</a:t>
            </a:r>
            <a:endParaRPr i="1" sz="24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Identify the recursive case(s): </a:t>
            </a:r>
            <a:r>
              <a:rPr lang="en-US" sz="2400"/>
              <a:t>Look at the part of the function where it calls itself with smaller inputs.</a:t>
            </a:r>
            <a:endParaRPr i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             </a:t>
            </a:r>
            <a:r>
              <a:rPr b="1" i="1" lang="en-US" sz="2400"/>
              <a:t>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/>
              <a:t>                   return fibonacci (n-1) + fibonacci (n-2)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translates to the recurrence relation: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 F(n) = F(n-1) + F(n-2) for n &gt;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Combine the base case and the recursive case to form the complete recurrence relation.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Complete Recurrence Relation for Fibonacci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Combining</a:t>
            </a:r>
            <a:r>
              <a:rPr lang="en-US" sz="2400"/>
              <a:t> </a:t>
            </a:r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/>
              <a:t>above steps, </a:t>
            </a:r>
            <a:r>
              <a:rPr lang="en-US" sz="2400">
                <a:solidFill>
                  <a:srgbClr val="000000"/>
                </a:solidFill>
              </a:rPr>
              <a:t>the recurrence</a:t>
            </a:r>
            <a:r>
              <a:rPr lang="en-US" sz="2400"/>
              <a:t> relation for </a:t>
            </a:r>
            <a:r>
              <a:rPr lang="en-US" sz="2400">
                <a:solidFill>
                  <a:srgbClr val="000000"/>
                </a:solidFill>
              </a:rPr>
              <a:t>the Fibonacci</a:t>
            </a:r>
            <a:r>
              <a:rPr lang="en-US" sz="2400"/>
              <a:t> sequence is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                                               𝐹(𝑛)=⎧   0                                    if 𝑛 = 0               </a:t>
            </a:r>
            <a:endParaRPr sz="6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                                                  ⎨    1                                   if 𝑛 = 1 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                                                  ⎩   </a:t>
            </a:r>
            <a:r>
              <a:rPr lang="en-US" sz="600">
                <a:solidFill>
                  <a:srgbClr val="000000"/>
                </a:solidFill>
              </a:rPr>
              <a:t> </a:t>
            </a:r>
            <a:r>
              <a:rPr lang="en-US" sz="2400">
                <a:solidFill>
                  <a:srgbClr val="000000"/>
                </a:solidFill>
              </a:rPr>
              <a:t>𝐹</a:t>
            </a:r>
            <a:r>
              <a:rPr lang="en-US" sz="2400"/>
              <a:t>(𝑛−1) + 𝐹(𝑛−2)      if 𝑛 &gt;</a:t>
            </a:r>
            <a:r>
              <a:rPr lang="en-US" sz="2400">
                <a:solidFill>
                  <a:srgbClr val="000000"/>
                </a:solidFill>
              </a:rPr>
              <a:t> 1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Another Example: Factorial</a:t>
            </a:r>
            <a:endParaRPr sz="32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Consider a recursive function to calculate the factorial of 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 sz="2400"/>
              <a:t>def  factorial(n):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     if n == 0: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    return 1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    else: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   return n * factorial(n-1)</a:t>
            </a:r>
            <a:endParaRPr b="1"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Steps to Establish the recurrence relation for factorial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Base Case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if n == 0: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     return 1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means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F(0) = 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Another Example: Factorial</a:t>
            </a:r>
            <a:endParaRPr sz="3200"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Recursive case: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 sz="2400"/>
              <a:t>else: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   return n * factorial(n-1)</a:t>
            </a:r>
            <a:endParaRPr b="1"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     This translates to F(n) = n . F(n-1) for n &gt;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Steps to Establish the recurrence relation for factorial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Base Case: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if n == 0: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     return 1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means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F(0) = 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Complete Recurrence Relation for Factorial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Combining</a:t>
            </a:r>
            <a:r>
              <a:rPr lang="en-US" sz="2400"/>
              <a:t> </a:t>
            </a:r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/>
              <a:t>above steps, </a:t>
            </a:r>
            <a:r>
              <a:rPr lang="en-US" sz="2400">
                <a:solidFill>
                  <a:srgbClr val="000000"/>
                </a:solidFill>
              </a:rPr>
              <a:t>the recurrence</a:t>
            </a:r>
            <a:r>
              <a:rPr lang="en-US" sz="2400"/>
              <a:t> relation for </a:t>
            </a:r>
            <a:r>
              <a:rPr lang="en-US" sz="2400">
                <a:solidFill>
                  <a:srgbClr val="000000"/>
                </a:solidFill>
              </a:rPr>
              <a:t>the Factorial </a:t>
            </a:r>
            <a:r>
              <a:rPr lang="en-US" sz="2400"/>
              <a:t>is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                                               𝐹(𝑛) =⎧   1                       if 𝑛 = 0               </a:t>
            </a:r>
            <a:endParaRPr sz="6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                                                   ⎩   </a:t>
            </a:r>
            <a:r>
              <a:rPr lang="en-US" sz="600">
                <a:solidFill>
                  <a:srgbClr val="000000"/>
                </a:solidFill>
              </a:rPr>
              <a:t> </a:t>
            </a:r>
            <a:r>
              <a:rPr i="1" lang="en-US" sz="2400">
                <a:solidFill>
                  <a:srgbClr val="000000"/>
                </a:solidFill>
              </a:rPr>
              <a:t>n</a:t>
            </a:r>
            <a:r>
              <a:rPr lang="en-US" sz="2400"/>
              <a:t> . 𝐹(𝑛−1)      if 𝑛 &gt;</a:t>
            </a:r>
            <a:r>
              <a:rPr lang="en-US" sz="2400">
                <a:solidFill>
                  <a:srgbClr val="000000"/>
                </a:solidFill>
              </a:rPr>
              <a:t> 0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Example: Binary Search</a:t>
            </a:r>
            <a:endParaRPr sz="3200"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Consider a recursive function to calculate the factorial of 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 sz="2400"/>
              <a:t>def binary_search(arr, target, low, high):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             if low &gt; high: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       return  -1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mid = (low + high) // 2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if arr[mid] == target: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       return mid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elif arr[mid] &gt; target: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       return binary_search(arr, target, low, mid - 1)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       return binary_search(arr, target, mid + 1, high)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Example: Binary Search</a:t>
            </a:r>
            <a:endParaRPr sz="3200"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Steps to Establish the recurrence relation for factorial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Define the problem size: The size of the problem is the range [low, high]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Base Case: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 if low &gt; high: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      return  -1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means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T(0) =  constant time = O(1)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Recursive case: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elif and else in above program. Since Each recursive call reduces the problem size by half and there are other constant time factor involved, we have</a:t>
            </a:r>
            <a:endParaRPr/>
          </a:p>
          <a:p>
            <a:pPr indent="-3429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T(n) = T(n/2) + O(1)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Complete Recurrence Relation: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                                        𝐹(𝑛) =⎧   O(1)                     if 𝑛 = 0        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⎩   </a:t>
            </a:r>
            <a:r>
              <a:rPr lang="en-US" sz="6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i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T(n/2) + O(1)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    if 𝑛 &gt; 0</a:t>
            </a:r>
            <a:br>
              <a:rPr lang="en-US" sz="600">
                <a:solidFill>
                  <a:srgbClr val="0D0D0D"/>
                </a:solidFill>
              </a:rPr>
            </a:br>
            <a:endParaRPr sz="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Solution Recurrence Relation for:</a:t>
            </a:r>
            <a:endParaRPr sz="3200"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 sz="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Tower of Hanoi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D0D0D"/>
              </a:buClr>
              <a:buSzPts val="600"/>
              <a:buChar char="•"/>
            </a:pPr>
            <a:br>
              <a:rPr lang="en-US" sz="600">
                <a:solidFill>
                  <a:srgbClr val="0D0D0D"/>
                </a:solidFill>
              </a:rPr>
            </a:br>
            <a:endParaRPr sz="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Find Recurrence Relation for:</a:t>
            </a:r>
            <a:endParaRPr sz="3200"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 sz="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                                       𝐹(𝑛) =⎧   O(1)                       if 𝑛 ≤ 1        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⎩   2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i="1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T(n/2) + O(1)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if 𝑛 &gt; 1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Tower of Hanoi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                                       𝐹(𝑛) =⎧   O(1)                        if 𝑛 = 1        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⎩   2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i="1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 - 1) + O(1)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    if 𝑛 &gt; 1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                                       𝐹(𝑛) =⎧   O(1)                       if 𝑛 ≤ 1        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⎩   2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i="1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T(n/2) + O(n)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if 𝑛 &gt; 1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D0D0D"/>
              </a:buClr>
              <a:buSzPts val="600"/>
              <a:buChar char="•"/>
            </a:pPr>
            <a:br>
              <a:rPr lang="en-US" sz="600">
                <a:solidFill>
                  <a:srgbClr val="0D0D0D"/>
                </a:solidFill>
              </a:rPr>
            </a:br>
            <a:endParaRPr sz="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General Steps to Derive Recurrence Relations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263107" y="1195614"/>
            <a:ext cx="11622655" cy="553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Define the problem size: </a:t>
            </a:r>
            <a:r>
              <a:rPr lang="en-US" sz="2400">
                <a:solidFill>
                  <a:srgbClr val="0D0D0D"/>
                </a:solidFill>
              </a:rPr>
              <a:t>Determine what 𝑛 represents (e.g., the size of the input).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Identify base case(s):</a:t>
            </a:r>
            <a:r>
              <a:rPr lang="en-US" sz="2400">
                <a:solidFill>
                  <a:srgbClr val="0D0D0D"/>
                </a:solidFill>
              </a:rPr>
              <a:t> Find the simplest cases where the function terminates without recursion.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Identify recursive case(s): </a:t>
            </a:r>
            <a:r>
              <a:rPr lang="en-US" sz="2400">
                <a:solidFill>
                  <a:srgbClr val="0D0D0D"/>
                </a:solidFill>
              </a:rPr>
              <a:t>Determine how the function reduces the problem size and combines the results of smaller subproblems.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Formulate the recurrence: </a:t>
            </a:r>
            <a:r>
              <a:rPr lang="en-US" sz="2400">
                <a:solidFill>
                  <a:srgbClr val="0D0D0D"/>
                </a:solidFill>
              </a:rPr>
              <a:t>Write the mathematical expression that represents the function's behavior in terms of smaller problem sizes.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Recurrence Relation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E.g.: S = {2 ,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…..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         S = { S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} = { 2</a:t>
            </a:r>
            <a:r>
              <a:rPr baseline="30000" i="1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Here Initial Condition is S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2. So Recurrence relation can be expressed 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  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2S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, n ≥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E.g.: S = {1, 1, 2, 3, 5, ….. }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S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S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 ≥ 3 with S</a:t>
            </a:r>
            <a:r>
              <a:rPr b="1"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="1"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= 1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(This is Fibonacci Sequence)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Methods to Solve Recurrence Relations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263107" y="1195614"/>
            <a:ext cx="11622655" cy="553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Substitution Method or Backward Substitution Method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Recursion Tree Method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Master Method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Substitution Method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𝐹(𝑛) =⎧   1                  otherwise          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⎩   3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 - 1)       if 𝑛 &gt;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Solution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T(n) = 3T(n-1)   ------------------- (1)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Put, n -&gt; n-1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   T(n-1) = 3T(n-2)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Put, n -&gt; n-2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   T(n-2) = 3T(n-3)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Substitute,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   T(n) = 3T(n-1) = 3 { 3T(n-2) }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T(n-2)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{3T(n-3)}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T(n-3) …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Assume, n - k = 0, then k = n. So, T(n)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T(n-k)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T(0)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    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Complexity, T(n) = O(3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Substitution Method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𝐹(𝑛) =⎧   1                    otherwise          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⎩   2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 - 1) - 1   if 𝑛 &gt;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T(n) = 2T(n-1) - 1  ------------------- (1)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Put, n -&gt; n-1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    T(n-1) = 2T(n-2)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Put, n -&gt; n-2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    T(n-2) = 2T(n-3)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Substitute,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    T(n) = 2T(n-1) -1 = 2 { 2T(n-2) -1 } -1 = 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T(n-2) -2 -1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 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{2T(n-3) - 1} -2 –1 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T(n-3) - 2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 –1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T(n-k)  - 2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k-1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k-2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…... - 2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Assume, n - k = 0, then k = n. So, T(n) 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T(0) - 2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n-1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….. -2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- 2  -1=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n-1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... -2 -2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= 2n - (2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+ 2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1 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+ …... + 2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+ 2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n-1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) = 1 So,  Complexity, T(n) = O(1)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Substitution Method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𝐹(𝑛) =⎧   1                           if n =1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⎩   T(n - 1) + n          if 𝑛 &gt;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Complexity, T(n) = O(n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Tree Method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𝐹(𝑛) =⎧   1                            if n =1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⎩   2T(n / 2) + n          if 𝑛 &gt;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Complexity, T(n) = O(n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Method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</a:t>
            </a:r>
            <a:r>
              <a:rPr b="1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-US" sz="2400">
                <a:solidFill>
                  <a:srgbClr val="000000"/>
                </a:solidFill>
              </a:rPr>
              <a:t>T(n) = aT(n/b) + f(n),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where,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n = size of input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a = number of subproblems in the recursion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n/b = size of each subproblem. All subproblems are assumed  to have the same              size.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f(n) = cost of the work done outside the recursive call,  which includes the cost of             dividing the problem and cost of merging the solutions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Here, a ≥ 1 and b &gt; 1 are constants, and f(n) is an asymptotically positive function.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Theorem Method</a:t>
            </a:r>
            <a:endParaRPr/>
          </a:p>
        </p:txBody>
      </p:sp>
      <p:pic>
        <p:nvPicPr>
          <p:cNvPr descr="A math equations on a white background&#10;&#10;Description automatically generated" id="295" name="Google Shape;29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05" y="1315818"/>
            <a:ext cx="11571514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Method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If the cost of solving the sub-problems at each level increases by a certain factor, the value of </a:t>
            </a:r>
            <a:r>
              <a:rPr b="1" i="1" lang="en-US" sz="2400">
                <a:solidFill>
                  <a:srgbClr val="000000"/>
                </a:solidFill>
              </a:rPr>
              <a:t>f(n)</a:t>
            </a:r>
            <a:r>
              <a:rPr lang="en-US" sz="2400">
                <a:solidFill>
                  <a:srgbClr val="000000"/>
                </a:solidFill>
              </a:rPr>
              <a:t> will become polynomially smaller than </a:t>
            </a:r>
            <a:r>
              <a:rPr b="1" lang="en-US">
                <a:solidFill>
                  <a:srgbClr val="000000"/>
                </a:solidFill>
              </a:rPr>
              <a:t>n</a:t>
            </a:r>
            <a:r>
              <a:rPr b="1" baseline="30000" lang="en-US">
                <a:solidFill>
                  <a:srgbClr val="000000"/>
                </a:solidFill>
              </a:rPr>
              <a:t>log</a:t>
            </a:r>
            <a:r>
              <a:rPr b="1" baseline="-25000" lang="en-US">
                <a:solidFill>
                  <a:srgbClr val="000000"/>
                </a:solidFill>
              </a:rPr>
              <a:t>b </a:t>
            </a:r>
            <a:r>
              <a:rPr b="1" baseline="30000" lang="en-US">
                <a:solidFill>
                  <a:srgbClr val="000000"/>
                </a:solidFill>
              </a:rPr>
              <a:t>a</a:t>
            </a:r>
            <a:r>
              <a:rPr lang="en-US" sz="2400">
                <a:solidFill>
                  <a:srgbClr val="000000"/>
                </a:solidFill>
              </a:rPr>
              <a:t>. Thus, the time complexity is oppressed by the cost of the last level ie. </a:t>
            </a:r>
            <a:r>
              <a:rPr b="1" lang="en-US" sz="2400">
                <a:solidFill>
                  <a:srgbClr val="000000"/>
                </a:solidFill>
              </a:rPr>
              <a:t>n</a:t>
            </a:r>
            <a:r>
              <a:rPr b="1" baseline="30000" lang="en-US" sz="2400">
                <a:solidFill>
                  <a:srgbClr val="000000"/>
                </a:solidFill>
              </a:rPr>
              <a:t>log</a:t>
            </a:r>
            <a:r>
              <a:rPr b="1" baseline="-25000" lang="en-US" sz="2400">
                <a:solidFill>
                  <a:srgbClr val="000000"/>
                </a:solidFill>
              </a:rPr>
              <a:t>b</a:t>
            </a:r>
            <a:r>
              <a:rPr b="1" baseline="30000" lang="en-US" sz="2400">
                <a:solidFill>
                  <a:srgbClr val="000000"/>
                </a:solidFill>
              </a:rPr>
              <a:t> a</a:t>
            </a:r>
            <a:endParaRPr b="1" baseline="30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If the cost of solving the sub-problem at each level is nearly equal, then the value of f(n) will be </a:t>
            </a:r>
            <a:r>
              <a:rPr b="1" lang="en-US" sz="2400">
                <a:solidFill>
                  <a:srgbClr val="000000"/>
                </a:solidFill>
              </a:rPr>
              <a:t>n</a:t>
            </a:r>
            <a:r>
              <a:rPr b="1" baseline="30000" lang="en-US" sz="2400">
                <a:solidFill>
                  <a:srgbClr val="000000"/>
                </a:solidFill>
              </a:rPr>
              <a:t>log</a:t>
            </a:r>
            <a:r>
              <a:rPr b="1" baseline="-25000" lang="en-US" sz="2400">
                <a:solidFill>
                  <a:srgbClr val="000000"/>
                </a:solidFill>
              </a:rPr>
              <a:t>b</a:t>
            </a:r>
            <a:r>
              <a:rPr b="1" baseline="30000" lang="en-US" sz="2400">
                <a:solidFill>
                  <a:srgbClr val="000000"/>
                </a:solidFill>
              </a:rPr>
              <a:t> a</a:t>
            </a:r>
            <a:r>
              <a:rPr b="1" lang="en-US" sz="2400">
                <a:solidFill>
                  <a:srgbClr val="000000"/>
                </a:solidFill>
              </a:rPr>
              <a:t>.</a:t>
            </a:r>
            <a:r>
              <a:rPr lang="en-US" sz="2400">
                <a:solidFill>
                  <a:srgbClr val="000000"/>
                </a:solidFill>
              </a:rPr>
              <a:t> Thus, the time complexity will be f(n) times the total number of levels ie. </a:t>
            </a:r>
            <a:r>
              <a:rPr b="1" lang="en-US" sz="2400">
                <a:solidFill>
                  <a:srgbClr val="000000"/>
                </a:solidFill>
              </a:rPr>
              <a:t>n</a:t>
            </a:r>
            <a:r>
              <a:rPr b="1" baseline="30000" lang="en-US" sz="2400">
                <a:solidFill>
                  <a:srgbClr val="000000"/>
                </a:solidFill>
              </a:rPr>
              <a:t>log</a:t>
            </a:r>
            <a:r>
              <a:rPr b="1" baseline="-25000" lang="en-US" sz="2400">
                <a:solidFill>
                  <a:srgbClr val="000000"/>
                </a:solidFill>
              </a:rPr>
              <a:t>b </a:t>
            </a:r>
            <a:r>
              <a:rPr b="1" baseline="30000" lang="en-US" sz="2400">
                <a:solidFill>
                  <a:srgbClr val="000000"/>
                </a:solidFill>
              </a:rPr>
              <a:t>a</a:t>
            </a:r>
            <a:r>
              <a:rPr baseline="30000"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*</a:t>
            </a:r>
            <a:r>
              <a:rPr b="1" lang="en-US" sz="2400">
                <a:solidFill>
                  <a:srgbClr val="000000"/>
                </a:solidFill>
              </a:rPr>
              <a:t> log n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If the cost of solving the subproblems at each level decreases by a certain factor, the value of </a:t>
            </a:r>
            <a:r>
              <a:rPr b="1" lang="en-US" sz="2400">
                <a:solidFill>
                  <a:srgbClr val="000000"/>
                </a:solidFill>
              </a:rPr>
              <a:t>f(n) </a:t>
            </a:r>
            <a:r>
              <a:rPr lang="en-US" sz="2400">
                <a:solidFill>
                  <a:srgbClr val="000000"/>
                </a:solidFill>
              </a:rPr>
              <a:t>will become polynomially larger than </a:t>
            </a:r>
            <a:r>
              <a:rPr b="1" lang="en-US" sz="2400">
                <a:solidFill>
                  <a:srgbClr val="000000"/>
                </a:solidFill>
              </a:rPr>
              <a:t>n</a:t>
            </a:r>
            <a:r>
              <a:rPr b="1" baseline="30000" lang="en-US" sz="2400">
                <a:solidFill>
                  <a:srgbClr val="000000"/>
                </a:solidFill>
              </a:rPr>
              <a:t>log</a:t>
            </a:r>
            <a:r>
              <a:rPr b="1" baseline="-25000" lang="en-US" sz="2400">
                <a:solidFill>
                  <a:srgbClr val="000000"/>
                </a:solidFill>
              </a:rPr>
              <a:t>b</a:t>
            </a:r>
            <a:r>
              <a:rPr b="1" baseline="30000" lang="en-US" sz="2400">
                <a:solidFill>
                  <a:srgbClr val="000000"/>
                </a:solidFill>
              </a:rPr>
              <a:t> a</a:t>
            </a:r>
            <a:r>
              <a:rPr lang="en-US" sz="2400">
                <a:solidFill>
                  <a:srgbClr val="000000"/>
                </a:solidFill>
              </a:rPr>
              <a:t>. Thus, the time complexity is oppressed by the cost of</a:t>
            </a:r>
            <a:r>
              <a:rPr b="1" lang="en-US" sz="2400">
                <a:solidFill>
                  <a:srgbClr val="000000"/>
                </a:solidFill>
              </a:rPr>
              <a:t> f(n)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Theorem Method</a:t>
            </a:r>
            <a:endParaRPr/>
          </a:p>
        </p:txBody>
      </p:sp>
      <p:pic>
        <p:nvPicPr>
          <p:cNvPr id="307" name="Google Shape;307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132" l="30" r="-29" t="0"/>
          <a:stretch/>
        </p:blipFill>
        <p:spPr>
          <a:xfrm>
            <a:off x="3857" y="1430861"/>
            <a:ext cx="12192012" cy="186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Theorem Method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</a:t>
            </a:r>
            <a:r>
              <a:rPr i="1" lang="en-US" sz="2400">
                <a:solidFill>
                  <a:srgbClr val="000000"/>
                </a:solidFill>
              </a:rPr>
              <a:t>    T(n) = 3T(n/2) + n</a:t>
            </a:r>
            <a:r>
              <a:rPr baseline="30000" i="1" lang="en-US" sz="2400">
                <a:solidFill>
                  <a:srgbClr val="000000"/>
                </a:solidFill>
              </a:rPr>
              <a:t>2</a:t>
            </a:r>
            <a:endParaRPr baseline="30000"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Here,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      a = 3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      n/b = n/2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      f(n) = n</a:t>
            </a:r>
            <a:r>
              <a:rPr baseline="30000" i="1" lang="en-US" sz="2400">
                <a:solidFill>
                  <a:srgbClr val="000000"/>
                </a:solidFill>
              </a:rPr>
              <a:t>2</a:t>
            </a:r>
            <a:endParaRPr baseline="30000"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log</a:t>
            </a:r>
            <a:r>
              <a:rPr baseline="-25000" i="1" lang="en-US" sz="2400">
                <a:solidFill>
                  <a:srgbClr val="000000"/>
                </a:solidFill>
              </a:rPr>
              <a:t>b</a:t>
            </a:r>
            <a:r>
              <a:rPr i="1" lang="en-US" sz="2400">
                <a:solidFill>
                  <a:srgbClr val="000000"/>
                </a:solidFill>
              </a:rPr>
              <a:t> a = log</a:t>
            </a:r>
            <a:r>
              <a:rPr baseline="-25000" i="1" lang="en-US" sz="2400">
                <a:solidFill>
                  <a:srgbClr val="000000"/>
                </a:solidFill>
              </a:rPr>
              <a:t>2 </a:t>
            </a:r>
            <a:r>
              <a:rPr i="1" lang="en-US" sz="2400">
                <a:solidFill>
                  <a:srgbClr val="000000"/>
                </a:solidFill>
              </a:rPr>
              <a:t>3 ≈ 1.58 &lt; 2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ie. f(n) &lt; nlog</a:t>
            </a:r>
            <a:r>
              <a:rPr baseline="-25000" i="1" lang="en-US" sz="2400">
                <a:solidFill>
                  <a:srgbClr val="000000"/>
                </a:solidFill>
              </a:rPr>
              <a:t>b</a:t>
            </a:r>
            <a:r>
              <a:rPr i="1" lang="en-US" sz="2400">
                <a:solidFill>
                  <a:srgbClr val="000000"/>
                </a:solidFill>
              </a:rPr>
              <a:t> a+ϵ , where, ϵ is a constant.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Case 3 implies here if a f(n/b) ≤ cf(n) and c ≤ 1. 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3 (n</a:t>
            </a:r>
            <a:r>
              <a:rPr baseline="30000" i="1" lang="en-US" sz="2400"/>
              <a:t>2</a:t>
            </a:r>
            <a:r>
              <a:rPr i="1" lang="en-US" sz="2400"/>
              <a:t> / 4) ≤  c n</a:t>
            </a:r>
            <a:r>
              <a:rPr baseline="30000" i="1" lang="en-US" sz="2400"/>
              <a:t>2 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Hence, 3/ 4 ≤ 1. Case 3 applies.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Thus, T(n) = f(n) = Θ(n</a:t>
            </a:r>
            <a:r>
              <a:rPr baseline="30000" i="1" lang="en-US" sz="2400"/>
              <a:t>2</a:t>
            </a:r>
            <a:r>
              <a:rPr i="1" lang="en-US" sz="2400"/>
              <a:t>) </a:t>
            </a:r>
            <a:endParaRPr i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Linear Recurrence Relation with Constant Time Coefficient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….….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f(n) ] where 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0  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 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k   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constants.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/>
              <a:t> 2a</a:t>
            </a:r>
            <a:r>
              <a:rPr baseline="-25000" lang="en-US" sz="2800"/>
              <a:t>n</a:t>
            </a:r>
            <a:r>
              <a:rPr lang="en-US" sz="2800"/>
              <a:t> + 3a</a:t>
            </a:r>
            <a:r>
              <a:rPr baseline="-25000" lang="en-US" sz="2800"/>
              <a:t>n-1</a:t>
            </a:r>
            <a:r>
              <a:rPr lang="en-US" sz="2800"/>
              <a:t> = 3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 a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7a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+ 12a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n-2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= n.4</a:t>
            </a:r>
            <a:r>
              <a:rPr baseline="30000" lang="en-US" sz="2800">
                <a:latin typeface="Arial"/>
                <a:ea typeface="Arial"/>
                <a:cs typeface="Arial"/>
                <a:sym typeface="Arial"/>
              </a:rPr>
              <a:t>n</a:t>
            </a:r>
            <a:endParaRPr baseline="30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Order: It is the difference between the highest and lowest subscript of 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Degree: It is defined as the highest power of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838200" y="2823482"/>
            <a:ext cx="10515600" cy="335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Linear Recurrence Relation with Constant Time Coefficient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Iteration Method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 of characteristic roots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Generating 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Linear Recurrence Relation with Constant Time Coefficient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method of characteristic roots with constant coefficient can solve both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Homogeneous Recurrence Relation [ f(n) = 0 ]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Non-homogeneous Recurrence Relation [ f(n) != 0 ]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Homogeneous Recurrence Relation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0 ] where C</a:t>
            </a:r>
            <a:r>
              <a:rPr baseline="-25000" lang="en-US" sz="1300">
                <a:latin typeface="Times New Roman"/>
                <a:ea typeface="Times New Roman"/>
                <a:cs typeface="Times New Roman"/>
                <a:sym typeface="Times New Roman"/>
              </a:rPr>
              <a:t>0  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,C</a:t>
            </a:r>
            <a:r>
              <a:rPr baseline="-25000" lang="en-US" sz="13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 C</a:t>
            </a:r>
            <a:r>
              <a:rPr baseline="-25000" lang="en-US" sz="1300">
                <a:latin typeface="Times New Roman"/>
                <a:ea typeface="Times New Roman"/>
                <a:cs typeface="Times New Roman"/>
                <a:sym typeface="Times New Roman"/>
              </a:rPr>
              <a:t>k   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constants.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Put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so on.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 an equation in terms of r. This is called as characteristic equation or auxiliary equation.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characteristic equation and find characteristic roots.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characteristic roots are: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 =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(distinct), then general solution is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+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where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are constants.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 =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then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(b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nb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 = 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 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then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(b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+ nb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 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 = 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then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 (b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+ nb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+ 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Homogeneous Recurrence Relation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 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 n ≥ 2 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0,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4(a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, n ≥ 2 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8a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- 21a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+ 18a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n-3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-a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+ 4a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+ 4a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8,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6,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26.</a:t>
            </a:r>
            <a:endParaRPr/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Case I: Non-Homogeneous Recurrence Relation with Const. Coeff.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f(n) ] where f(n) != 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General solution: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h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where h is for homogeneous solution and p is for particular solution.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1: Equate equation to zero and find homogeneous solution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 2: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Let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Put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….......... = A in the given recurrence relation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Find 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endParaRPr/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