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Play"/>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10E379-2B8B-4A0A-938A-B72D26624C79}">
  <a:tblStyle styleId="{2C10E379-2B8B-4A0A-938A-B72D26624C79}"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Additional Content</a:t>
            </a:r>
            <a:endParaRPr/>
          </a:p>
        </p:txBody>
      </p:sp>
      <p:sp>
        <p:nvSpPr>
          <p:cNvPr id="85" name="Google Shape;85;p13"/>
          <p:cNvSpPr txBox="1"/>
          <p:nvPr>
            <p:ph idx="1" type="subTitle"/>
          </p:nvPr>
        </p:nvSpPr>
        <p:spPr>
          <a:xfrm>
            <a:off x="1524000" y="3709361"/>
            <a:ext cx="9144000" cy="154843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a:t>By: Ashok Basnet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a:t>
            </a:r>
            <a:endParaRPr/>
          </a:p>
        </p:txBody>
      </p:sp>
      <p:sp>
        <p:nvSpPr>
          <p:cNvPr id="91" name="Google Shape;91;p14"/>
          <p:cNvSpPr txBox="1"/>
          <p:nvPr>
            <p:ph idx="1" type="body"/>
          </p:nvPr>
        </p:nvSpPr>
        <p:spPr>
          <a:xfrm>
            <a:off x="258651" y="1342668"/>
            <a:ext cx="11663965" cy="53816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Flow-shop scheduling is an optimization problem in computer science and operations research. </a:t>
            </a:r>
            <a:endParaRPr/>
          </a:p>
          <a:p>
            <a:pPr indent="-228600" lvl="0" marL="228600" rtl="0" algn="l">
              <a:lnSpc>
                <a:spcPct val="90000"/>
              </a:lnSpc>
              <a:spcBef>
                <a:spcPts val="1000"/>
              </a:spcBef>
              <a:spcAft>
                <a:spcPts val="0"/>
              </a:spcAft>
              <a:buClr>
                <a:schemeClr val="dk1"/>
              </a:buClr>
              <a:buSzPts val="2800"/>
              <a:buChar char="•"/>
            </a:pPr>
            <a:r>
              <a:rPr lang="en-US"/>
              <a:t>It is a variant of optimal job scheduling. </a:t>
            </a:r>
            <a:endParaRPr/>
          </a:p>
          <a:p>
            <a:pPr indent="-228600" lvl="0" marL="228600" rtl="0" algn="l">
              <a:lnSpc>
                <a:spcPct val="90000"/>
              </a:lnSpc>
              <a:spcBef>
                <a:spcPts val="1000"/>
              </a:spcBef>
              <a:spcAft>
                <a:spcPts val="0"/>
              </a:spcAft>
              <a:buClr>
                <a:schemeClr val="dk1"/>
              </a:buClr>
              <a:buSzPts val="2800"/>
              <a:buChar char="•"/>
            </a:pPr>
            <a:r>
              <a:rPr lang="en-US"/>
              <a:t>In a general job-scheduling problem, we are given n jobs J</a:t>
            </a:r>
            <a:r>
              <a:rPr baseline="-25000" lang="en-US"/>
              <a:t>1</a:t>
            </a:r>
            <a:r>
              <a:rPr lang="en-US"/>
              <a:t>, J</a:t>
            </a:r>
            <a:r>
              <a:rPr baseline="-25000" lang="en-US"/>
              <a:t>2</a:t>
            </a:r>
            <a:r>
              <a:rPr lang="en-US"/>
              <a:t>, ..., J</a:t>
            </a:r>
            <a:r>
              <a:rPr baseline="-25000" lang="en-US"/>
              <a:t>n</a:t>
            </a:r>
            <a:r>
              <a:rPr lang="en-US"/>
              <a:t> of varying processing times, which need to be scheduled on m machines with varying processing power, while trying to minimize the makespan – the total length of the schedule (that is, when all the jobs have finished processing).</a:t>
            </a:r>
            <a:endParaRPr/>
          </a:p>
          <a:p>
            <a:pPr indent="-228600" lvl="0" marL="228600" rtl="0" algn="l">
              <a:lnSpc>
                <a:spcPct val="90000"/>
              </a:lnSpc>
              <a:spcBef>
                <a:spcPts val="1000"/>
              </a:spcBef>
              <a:spcAft>
                <a:spcPts val="0"/>
              </a:spcAft>
              <a:buClr>
                <a:schemeClr val="dk1"/>
              </a:buClr>
              <a:buSzPts val="2800"/>
              <a:buChar char="•"/>
            </a:pPr>
            <a:r>
              <a:rPr lang="en-US"/>
              <a:t>In the specific variant known as flow-shop scheduling, each job contains exactly m operations.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a:t>
            </a:r>
            <a:endParaRPr/>
          </a:p>
        </p:txBody>
      </p:sp>
      <p:sp>
        <p:nvSpPr>
          <p:cNvPr id="97" name="Google Shape;97;p15"/>
          <p:cNvSpPr txBox="1"/>
          <p:nvPr>
            <p:ph idx="1" type="body"/>
          </p:nvPr>
        </p:nvSpPr>
        <p:spPr>
          <a:xfrm>
            <a:off x="258651" y="1342668"/>
            <a:ext cx="11663965" cy="53816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m machines and n jobs. </a:t>
            </a:r>
            <a:endParaRPr/>
          </a:p>
          <a:p>
            <a:pPr indent="-228600" lvl="0" marL="228600" rtl="0" algn="l">
              <a:lnSpc>
                <a:spcPct val="90000"/>
              </a:lnSpc>
              <a:spcBef>
                <a:spcPts val="1000"/>
              </a:spcBef>
              <a:spcAft>
                <a:spcPts val="0"/>
              </a:spcAft>
              <a:buClr>
                <a:schemeClr val="dk1"/>
              </a:buClr>
              <a:buSzPts val="2800"/>
              <a:buChar char="•"/>
            </a:pPr>
            <a:r>
              <a:rPr lang="en-US"/>
              <a:t>Each job contains exactly m operations. </a:t>
            </a:r>
            <a:endParaRPr/>
          </a:p>
          <a:p>
            <a:pPr indent="-228600" lvl="0" marL="228600" rtl="0" algn="l">
              <a:lnSpc>
                <a:spcPct val="90000"/>
              </a:lnSpc>
              <a:spcBef>
                <a:spcPts val="1000"/>
              </a:spcBef>
              <a:spcAft>
                <a:spcPts val="0"/>
              </a:spcAft>
              <a:buClr>
                <a:schemeClr val="dk1"/>
              </a:buClr>
              <a:buSzPts val="2800"/>
              <a:buChar char="•"/>
            </a:pPr>
            <a:r>
              <a:rPr lang="en-US"/>
              <a:t>The i-th operation of the job must be executed on the i-th machine. </a:t>
            </a:r>
            <a:endParaRPr/>
          </a:p>
          <a:p>
            <a:pPr indent="-228600" lvl="0" marL="228600" rtl="0" algn="l">
              <a:lnSpc>
                <a:spcPct val="90000"/>
              </a:lnSpc>
              <a:spcBef>
                <a:spcPts val="1000"/>
              </a:spcBef>
              <a:spcAft>
                <a:spcPts val="0"/>
              </a:spcAft>
              <a:buClr>
                <a:schemeClr val="dk1"/>
              </a:buClr>
              <a:buSzPts val="2800"/>
              <a:buChar char="•"/>
            </a:pPr>
            <a:r>
              <a:rPr lang="en-US"/>
              <a:t>No machine can perform more than one operation simultaneously. </a:t>
            </a:r>
            <a:endParaRPr/>
          </a:p>
          <a:p>
            <a:pPr indent="-228600" lvl="0" marL="228600" rtl="0" algn="l">
              <a:lnSpc>
                <a:spcPct val="90000"/>
              </a:lnSpc>
              <a:spcBef>
                <a:spcPts val="1000"/>
              </a:spcBef>
              <a:spcAft>
                <a:spcPts val="0"/>
              </a:spcAft>
              <a:buClr>
                <a:schemeClr val="dk1"/>
              </a:buClr>
              <a:buSzPts val="2800"/>
              <a:buChar char="•"/>
            </a:pPr>
            <a:r>
              <a:rPr lang="en-US"/>
              <a:t>For each operation of each job, execution time is specified. </a:t>
            </a:r>
            <a:endParaRPr/>
          </a:p>
          <a:p>
            <a:pPr indent="-228600" lvl="0" marL="228600" rtl="0" algn="l">
              <a:lnSpc>
                <a:spcPct val="90000"/>
              </a:lnSpc>
              <a:spcBef>
                <a:spcPts val="1000"/>
              </a:spcBef>
              <a:spcAft>
                <a:spcPts val="0"/>
              </a:spcAft>
              <a:buClr>
                <a:schemeClr val="dk1"/>
              </a:buClr>
              <a:buSzPts val="2800"/>
              <a:buChar char="•"/>
            </a:pPr>
            <a:r>
              <a:rPr lang="en-US"/>
              <a:t>Operations within one job must be performed in the specified order. </a:t>
            </a:r>
            <a:endParaRPr/>
          </a:p>
          <a:p>
            <a:pPr indent="-228600" lvl="0" marL="228600" rtl="0" algn="l">
              <a:lnSpc>
                <a:spcPct val="90000"/>
              </a:lnSpc>
              <a:spcBef>
                <a:spcPts val="1000"/>
              </a:spcBef>
              <a:spcAft>
                <a:spcPts val="0"/>
              </a:spcAft>
              <a:buClr>
                <a:schemeClr val="dk1"/>
              </a:buClr>
              <a:buSzPts val="2800"/>
              <a:buChar char="•"/>
            </a:pPr>
            <a:r>
              <a:rPr lang="en-US"/>
              <a:t>The first operation gets executed on the first machine, then (as the first operation is finished) the second operation on the second machine, and so on until the m-th operation.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 - Johnson's Algorithm</a:t>
            </a:r>
            <a:endParaRPr/>
          </a:p>
        </p:txBody>
      </p:sp>
      <p:sp>
        <p:nvSpPr>
          <p:cNvPr id="103" name="Google Shape;103;p16"/>
          <p:cNvSpPr txBox="1"/>
          <p:nvPr>
            <p:ph idx="1" type="body"/>
          </p:nvPr>
        </p:nvSpPr>
        <p:spPr>
          <a:xfrm>
            <a:off x="258651" y="1342668"/>
            <a:ext cx="11663965" cy="53816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 a factory, there are 6 jobs to perform, each of which should go through 2 machines A and B, in the order AB. The processing timings (in hours) for the jobs are given below:</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You are required to determine the sequence for performing the jobs that would minimize the total elapsed time T. What is the value of T?</a:t>
            </a:r>
            <a:endParaRPr/>
          </a:p>
        </p:txBody>
      </p:sp>
      <p:graphicFrame>
        <p:nvGraphicFramePr>
          <p:cNvPr id="104" name="Google Shape;104;p16"/>
          <p:cNvGraphicFramePr/>
          <p:nvPr/>
        </p:nvGraphicFramePr>
        <p:xfrm>
          <a:off x="658091" y="3036454"/>
          <a:ext cx="3000000" cy="3000000"/>
        </p:xfrm>
        <a:graphic>
          <a:graphicData uri="http://schemas.openxmlformats.org/drawingml/2006/table">
            <a:tbl>
              <a:tblPr bandRow="1" firstRow="1">
                <a:noFill/>
                <a:tableStyleId>{2C10E379-2B8B-4A0A-938A-B72D26624C79}</a:tableStyleId>
              </a:tblPr>
              <a:tblGrid>
                <a:gridCol w="1610650"/>
                <a:gridCol w="1610650"/>
                <a:gridCol w="1610650"/>
                <a:gridCol w="1610650"/>
                <a:gridCol w="1610650"/>
                <a:gridCol w="1610650"/>
                <a:gridCol w="1610650"/>
              </a:tblGrid>
              <a:tr h="370850">
                <a:tc>
                  <a:txBody>
                    <a:bodyPr/>
                    <a:lstStyle/>
                    <a:p>
                      <a:pPr indent="0" lvl="0" marL="0" marR="0" rtl="0" algn="l">
                        <a:spcBef>
                          <a:spcPts val="0"/>
                        </a:spcBef>
                        <a:spcAft>
                          <a:spcPts val="0"/>
                        </a:spcAft>
                        <a:buNone/>
                      </a:pPr>
                      <a:r>
                        <a:rPr lang="en-US" sz="2400" u="none" cap="none" strike="noStrike">
                          <a:solidFill>
                            <a:schemeClr val="dk1"/>
                          </a:solidFill>
                        </a:rPr>
                        <a:t>Job</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J1</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J2</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J3</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J4</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J5</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J6</a:t>
                      </a:r>
                      <a:endParaRPr/>
                    </a:p>
                  </a:txBody>
                  <a:tcPr marT="45725" marB="45725" marR="91450" marL="91450">
                    <a:solidFill>
                      <a:srgbClr val="D0D0D0"/>
                    </a:solidFill>
                  </a:tcPr>
                </a:tc>
              </a:tr>
              <a:tr h="370850">
                <a:tc>
                  <a:txBody>
                    <a:bodyPr/>
                    <a:lstStyle/>
                    <a:p>
                      <a:pPr indent="0" lvl="0" marL="0" marR="0" rtl="0" algn="l">
                        <a:spcBef>
                          <a:spcPts val="0"/>
                        </a:spcBef>
                        <a:spcAft>
                          <a:spcPts val="0"/>
                        </a:spcAft>
                        <a:buNone/>
                      </a:pPr>
                      <a:r>
                        <a:rPr lang="en-US" sz="2400" u="none" cap="none" strike="noStrike">
                          <a:solidFill>
                            <a:schemeClr val="dk1"/>
                          </a:solidFill>
                        </a:rPr>
                        <a:t>Machine A</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3</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8</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5</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6</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3</a:t>
                      </a:r>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chemeClr val="dk1"/>
                          </a:solidFill>
                        </a:rPr>
                        <a:t>Machine B</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5</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6</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3</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2</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2</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10</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 - Johnson's Algorithm</a:t>
            </a:r>
            <a:endParaRPr/>
          </a:p>
        </p:txBody>
      </p:sp>
      <p:sp>
        <p:nvSpPr>
          <p:cNvPr id="110" name="Google Shape;110;p17"/>
          <p:cNvSpPr txBox="1"/>
          <p:nvPr>
            <p:ph idx="1" type="body"/>
          </p:nvPr>
        </p:nvSpPr>
        <p:spPr>
          <a:xfrm>
            <a:off x="258651" y="1342668"/>
            <a:ext cx="11663965" cy="53816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Johnson's rule is:</a:t>
            </a:r>
            <a:endParaRPr/>
          </a:p>
          <a:p>
            <a:pPr indent="0" lvl="0" marL="0" rtl="0" algn="l">
              <a:lnSpc>
                <a:spcPct val="90000"/>
              </a:lnSpc>
              <a:spcBef>
                <a:spcPts val="1000"/>
              </a:spcBef>
              <a:spcAft>
                <a:spcPts val="0"/>
              </a:spcAft>
              <a:buClr>
                <a:schemeClr val="dk1"/>
              </a:buClr>
              <a:buSzPts val="2800"/>
              <a:buNone/>
            </a:pPr>
            <a:r>
              <a:rPr lang="en-US"/>
              <a:t>  - if the shortest time is for the 1st machine, do that job first</a:t>
            </a:r>
            <a:endParaRPr/>
          </a:p>
          <a:p>
            <a:pPr indent="0" lvl="0" marL="0" rtl="0" algn="l">
              <a:lnSpc>
                <a:spcPct val="90000"/>
              </a:lnSpc>
              <a:spcBef>
                <a:spcPts val="1000"/>
              </a:spcBef>
              <a:spcAft>
                <a:spcPts val="0"/>
              </a:spcAft>
              <a:buClr>
                <a:schemeClr val="dk1"/>
              </a:buClr>
              <a:buSzPts val="2800"/>
              <a:buNone/>
            </a:pPr>
            <a:r>
              <a:rPr lang="en-US"/>
              <a:t>  - if the shortest time is for the 2nd machine, do that job last</a:t>
            </a:r>
            <a:endParaRPr/>
          </a:p>
          <a:p>
            <a:pPr indent="0" lvl="0" marL="0" rtl="0" algn="l">
              <a:lnSpc>
                <a:spcPct val="90000"/>
              </a:lnSpc>
              <a:spcBef>
                <a:spcPts val="1000"/>
              </a:spcBef>
              <a:spcAft>
                <a:spcPts val="0"/>
              </a:spcAft>
              <a:buClr>
                <a:schemeClr val="dk1"/>
              </a:buClr>
              <a:buSzPts val="2800"/>
              <a:buNone/>
            </a:pPr>
            <a:r>
              <a:rPr lang="en-US"/>
              <a:t>  - if there is a tie in the processing time, then we will choose that job for which the difference in the processing time is large between the machines and enter in the location depending on the machine.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Based on this, we will proceed as follows:</a:t>
            </a:r>
            <a:endParaRPr/>
          </a:p>
          <a:p>
            <a:pPr indent="0" lvl="0" marL="0" rtl="0" algn="l">
              <a:lnSpc>
                <a:spcPct val="90000"/>
              </a:lnSpc>
              <a:spcBef>
                <a:spcPts val="1000"/>
              </a:spcBef>
              <a:spcAft>
                <a:spcPts val="0"/>
              </a:spcAft>
              <a:buClr>
                <a:schemeClr val="dk1"/>
              </a:buClr>
              <a:buSzPts val="2800"/>
              <a:buNone/>
            </a:pPr>
            <a:r>
              <a:rPr lang="en-US"/>
              <a:t>Job sequence will be: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111" name="Google Shape;111;p17"/>
          <p:cNvGraphicFramePr/>
          <p:nvPr/>
        </p:nvGraphicFramePr>
        <p:xfrm>
          <a:off x="1776153" y="5779285"/>
          <a:ext cx="3000000" cy="3000000"/>
        </p:xfrm>
        <a:graphic>
          <a:graphicData uri="http://schemas.openxmlformats.org/drawingml/2006/table">
            <a:tbl>
              <a:tblPr bandRow="1" firstRow="1">
                <a:noFill/>
                <a:tableStyleId>{2C10E379-2B8B-4A0A-938A-B72D26624C79}</a:tableStyleId>
              </a:tblPr>
              <a:tblGrid>
                <a:gridCol w="1361450"/>
                <a:gridCol w="1361450"/>
                <a:gridCol w="1361450"/>
                <a:gridCol w="1361450"/>
                <a:gridCol w="1361450"/>
                <a:gridCol w="1361450"/>
              </a:tblGrid>
              <a:tr h="370850">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 - Johnson's Algorithm</a:t>
            </a:r>
            <a:endParaRPr/>
          </a:p>
        </p:txBody>
      </p:sp>
      <p:graphicFrame>
        <p:nvGraphicFramePr>
          <p:cNvPr id="117" name="Google Shape;117;p18"/>
          <p:cNvGraphicFramePr/>
          <p:nvPr/>
        </p:nvGraphicFramePr>
        <p:xfrm>
          <a:off x="838200" y="1825625"/>
          <a:ext cx="3000000" cy="3000000"/>
        </p:xfrm>
        <a:graphic>
          <a:graphicData uri="http://schemas.openxmlformats.org/drawingml/2006/table">
            <a:tbl>
              <a:tblPr bandRow="1" firstRow="1">
                <a:noFill/>
                <a:tableStyleId>{2C10E379-2B8B-4A0A-938A-B72D26624C79}</a:tableStyleId>
              </a:tblPr>
              <a:tblGrid>
                <a:gridCol w="1502225"/>
                <a:gridCol w="1502225"/>
                <a:gridCol w="1502225"/>
                <a:gridCol w="1502225"/>
                <a:gridCol w="1502225"/>
                <a:gridCol w="1502225"/>
                <a:gridCol w="1502225"/>
              </a:tblGrid>
              <a:tr h="370850">
                <a:tc rowSpan="2">
                  <a:txBody>
                    <a:bodyPr/>
                    <a:lstStyle/>
                    <a:p>
                      <a:pPr indent="0" lvl="0" marL="0" marR="0" rtl="0" algn="l">
                        <a:spcBef>
                          <a:spcPts val="0"/>
                        </a:spcBef>
                        <a:spcAft>
                          <a:spcPts val="0"/>
                        </a:spcAft>
                        <a:buNone/>
                      </a:pPr>
                      <a:r>
                        <a:rPr lang="en-US" sz="2400">
                          <a:solidFill>
                            <a:schemeClr val="dk1"/>
                          </a:solidFill>
                        </a:rPr>
                        <a:t>Job</a:t>
                      </a:r>
                      <a:endParaRPr/>
                    </a:p>
                  </a:txBody>
                  <a:tcPr marT="45725" marB="45725" marR="91450" marL="91450">
                    <a:solidFill>
                      <a:srgbClr val="D0D0D0"/>
                    </a:solidFill>
                  </a:tcPr>
                </a:tc>
                <a:tc gridSpan="2">
                  <a:txBody>
                    <a:bodyPr/>
                    <a:lstStyle/>
                    <a:p>
                      <a:pPr indent="0" lvl="0" marL="0" marR="0" rtl="0" algn="l">
                        <a:spcBef>
                          <a:spcPts val="0"/>
                        </a:spcBef>
                        <a:spcAft>
                          <a:spcPts val="0"/>
                        </a:spcAft>
                        <a:buNone/>
                      </a:pPr>
                      <a:r>
                        <a:rPr lang="en-US" sz="2400">
                          <a:solidFill>
                            <a:schemeClr val="dk1"/>
                          </a:solidFill>
                        </a:rPr>
                        <a:t>Machine A</a:t>
                      </a:r>
                      <a:endParaRPr/>
                    </a:p>
                  </a:txBody>
                  <a:tcPr marT="45725" marB="45725" marR="91450" marL="91450">
                    <a:solidFill>
                      <a:srgbClr val="D0D0D0"/>
                    </a:solidFill>
                  </a:tcPr>
                </a:tc>
                <a:tc hMerge="1"/>
                <a:tc gridSpan="2">
                  <a:txBody>
                    <a:bodyPr/>
                    <a:lstStyle/>
                    <a:p>
                      <a:pPr indent="0" lvl="0" marL="0" marR="0" rtl="0" algn="l">
                        <a:spcBef>
                          <a:spcPts val="0"/>
                        </a:spcBef>
                        <a:spcAft>
                          <a:spcPts val="0"/>
                        </a:spcAft>
                        <a:buNone/>
                      </a:pPr>
                      <a:r>
                        <a:rPr lang="en-US" sz="2400">
                          <a:solidFill>
                            <a:schemeClr val="dk1"/>
                          </a:solidFill>
                        </a:rPr>
                        <a:t>Machine B</a:t>
                      </a:r>
                      <a:endParaRPr/>
                    </a:p>
                  </a:txBody>
                  <a:tcPr marT="45725" marB="45725" marR="91450" marL="91450">
                    <a:solidFill>
                      <a:srgbClr val="D0D0D0"/>
                    </a:solidFill>
                  </a:tcPr>
                </a:tc>
                <a:tc hMerge="1"/>
                <a:tc rowSpan="2">
                  <a:txBody>
                    <a:bodyPr/>
                    <a:lstStyle/>
                    <a:p>
                      <a:pPr indent="0" lvl="0" marL="0" marR="0" rtl="0" algn="l">
                        <a:spcBef>
                          <a:spcPts val="0"/>
                        </a:spcBef>
                        <a:spcAft>
                          <a:spcPts val="0"/>
                        </a:spcAft>
                        <a:buNone/>
                      </a:pPr>
                      <a:r>
                        <a:rPr lang="en-US" sz="2400">
                          <a:solidFill>
                            <a:schemeClr val="dk1"/>
                          </a:solidFill>
                        </a:rPr>
                        <a:t>Idle Time</a:t>
                      </a:r>
                      <a:endParaRPr/>
                    </a:p>
                    <a:p>
                      <a:pPr indent="0" lvl="0" marL="0" marR="0" rtl="0" algn="l">
                        <a:spcBef>
                          <a:spcPts val="0"/>
                        </a:spcBef>
                        <a:spcAft>
                          <a:spcPts val="0"/>
                        </a:spcAft>
                        <a:buClr>
                          <a:schemeClr val="dk1"/>
                        </a:buClr>
                        <a:buSzPts val="2400"/>
                        <a:buFont typeface="Arial"/>
                        <a:buNone/>
                      </a:pPr>
                      <a:r>
                        <a:rPr lang="en-US" sz="2400">
                          <a:solidFill>
                            <a:schemeClr val="dk1"/>
                          </a:solidFill>
                        </a:rPr>
                        <a:t>Machine A</a:t>
                      </a:r>
                      <a:endParaRPr/>
                    </a:p>
                  </a:txBody>
                  <a:tcPr marT="45725" marB="45725" marR="91450" marL="91450">
                    <a:solidFill>
                      <a:srgbClr val="D0D0D0"/>
                    </a:solidFill>
                  </a:tcPr>
                </a:tc>
                <a:tc rowSpan="2">
                  <a:txBody>
                    <a:bodyPr/>
                    <a:lstStyle/>
                    <a:p>
                      <a:pPr indent="0" lvl="0" marL="0" marR="0" rtl="0" algn="l">
                        <a:spcBef>
                          <a:spcPts val="0"/>
                        </a:spcBef>
                        <a:spcAft>
                          <a:spcPts val="0"/>
                        </a:spcAft>
                        <a:buNone/>
                      </a:pPr>
                      <a:r>
                        <a:rPr lang="en-US" sz="2400">
                          <a:solidFill>
                            <a:schemeClr val="dk1"/>
                          </a:solidFill>
                        </a:rPr>
                        <a:t>Idle Time </a:t>
                      </a:r>
                      <a:endParaRPr/>
                    </a:p>
                    <a:p>
                      <a:pPr indent="0" lvl="0" marL="0" marR="0" rtl="0" algn="l">
                        <a:spcBef>
                          <a:spcPts val="0"/>
                        </a:spcBef>
                        <a:spcAft>
                          <a:spcPts val="0"/>
                        </a:spcAft>
                        <a:buClr>
                          <a:schemeClr val="dk1"/>
                        </a:buClr>
                        <a:buSzPts val="2400"/>
                        <a:buFont typeface="Arial"/>
                        <a:buNone/>
                      </a:pPr>
                      <a:r>
                        <a:rPr lang="en-US" sz="2400">
                          <a:solidFill>
                            <a:schemeClr val="dk1"/>
                          </a:solidFill>
                        </a:rPr>
                        <a:t>Machine B</a:t>
                      </a:r>
                      <a:endParaRPr/>
                    </a:p>
                  </a:txBody>
                  <a:tcPr marT="45725" marB="45725" marR="91450" marL="91450">
                    <a:solidFill>
                      <a:srgbClr val="D0D0D0"/>
                    </a:solidFill>
                  </a:tcPr>
                </a:tc>
              </a:tr>
              <a:tr h="370850">
                <a:tc vMerge="1"/>
                <a:tc>
                  <a:txBody>
                    <a:bodyPr/>
                    <a:lstStyle/>
                    <a:p>
                      <a:pPr indent="0" lvl="0" marL="0" marR="0" rtl="0" algn="l">
                        <a:spcBef>
                          <a:spcPts val="0"/>
                        </a:spcBef>
                        <a:spcAft>
                          <a:spcPts val="0"/>
                        </a:spcAft>
                        <a:buNone/>
                      </a:pPr>
                      <a:r>
                        <a:rPr lang="en-US" sz="2400">
                          <a:solidFill>
                            <a:schemeClr val="dk1"/>
                          </a:solidFill>
                        </a:rPr>
                        <a:t>In</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a:solidFill>
                            <a:schemeClr val="dk1"/>
                          </a:solidFill>
                        </a:rPr>
                        <a:t>Out</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a:solidFill>
                            <a:schemeClr val="dk1"/>
                          </a:solidFill>
                        </a:rPr>
                        <a:t>In</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a:solidFill>
                            <a:schemeClr val="dk1"/>
                          </a:solidFill>
                        </a:rPr>
                        <a:t>Out</a:t>
                      </a:r>
                      <a:endParaRPr/>
                    </a:p>
                  </a:txBody>
                  <a:tcPr marT="45725" marB="45725" marR="91450" marL="91450">
                    <a:solidFill>
                      <a:srgbClr val="D0D0D0"/>
                    </a:solidFill>
                  </a:tcPr>
                </a:tc>
                <a:tc vMerge="1"/>
                <a:tc vMerge="1"/>
              </a:tr>
              <a:tr h="370850">
                <a:tc>
                  <a:txBody>
                    <a:bodyPr/>
                    <a:lstStyle/>
                    <a:p>
                      <a:pPr indent="0" lvl="0" marL="0" marR="0" rtl="0" algn="l">
                        <a:spcBef>
                          <a:spcPts val="0"/>
                        </a:spcBef>
                        <a:spcAft>
                          <a:spcPts val="0"/>
                        </a:spcAft>
                        <a:buNone/>
                      </a:pPr>
                      <a:r>
                        <a:rPr lang="en-US" sz="2400">
                          <a:solidFill>
                            <a:schemeClr val="dk1"/>
                          </a:solidFill>
                        </a:rPr>
                        <a:t>J1</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4</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J2</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 4</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7</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22</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J3</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7</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22</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J4</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20</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27</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20</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27</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29</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29-26 = 3</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