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Lst>
  <p:sldSz cy="6858000" cx="12192000"/>
  <p:notesSz cx="6858000" cy="9144000"/>
  <p:embeddedFontLst>
    <p:embeddedFont>
      <p:font typeface="Quattrocento Sans"/>
      <p:regular r:id="rId135"/>
      <p:bold r:id="rId136"/>
      <p:italic r:id="rId137"/>
      <p:boldItalic r:id="rId138"/>
    </p:embeddedFont>
    <p:embeddedFont>
      <p:font typeface="Open Sans"/>
      <p:regular r:id="rId139"/>
      <p:bold r:id="rId140"/>
      <p:italic r:id="rId141"/>
      <p:boldItalic r:id="rId1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D769B3-5E4E-40B4-A711-49DABEB5C5F3}">
  <a:tblStyle styleId="{9BD769B3-5E4E-40B4-A711-49DABEB5C5F3}" styleName="Table_0">
    <a:wholeTbl>
      <a:tcTxStyle b="off" i="off">
        <a:font>
          <a:latin typeface="Univers"/>
          <a:ea typeface="Univers"/>
          <a:cs typeface="Univer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CE8FF"/>
          </a:solidFill>
        </a:fill>
      </a:tcStyle>
    </a:wholeTbl>
    <a:band1H>
      <a:tcTxStyle/>
      <a:tcStyle>
        <a:fill>
          <a:solidFill>
            <a:srgbClr val="D7CFFF"/>
          </a:solidFill>
        </a:fill>
      </a:tcStyle>
    </a:band1H>
    <a:band2H>
      <a:tcTxStyle/>
    </a:band2H>
    <a:band1V>
      <a:tcTxStyle/>
      <a:tcStyle>
        <a:fill>
          <a:solidFill>
            <a:srgbClr val="D7CFFF"/>
          </a:solidFill>
        </a:fill>
      </a:tcStyle>
    </a:band1V>
    <a:band2V>
      <a:tcTxStyle/>
    </a:band2V>
    <a:lastCol>
      <a:tcTxStyle b="on" i="off">
        <a:font>
          <a:latin typeface="Univers"/>
          <a:ea typeface="Univers"/>
          <a:cs typeface="Univers"/>
        </a:font>
        <a:schemeClr val="lt1"/>
      </a:tcTxStyle>
      <a:tcStyle>
        <a:fill>
          <a:solidFill>
            <a:schemeClr val="accent1"/>
          </a:solidFill>
        </a:fill>
      </a:tcStyle>
    </a:lastCol>
    <a:firstCol>
      <a:tcTxStyle b="on" i="off">
        <a:font>
          <a:latin typeface="Univers"/>
          <a:ea typeface="Univers"/>
          <a:cs typeface="Univers"/>
        </a:font>
        <a:schemeClr val="lt1"/>
      </a:tcTxStyle>
      <a:tcStyle>
        <a:fill>
          <a:solidFill>
            <a:schemeClr val="accent1"/>
          </a:solidFill>
        </a:fill>
      </a:tcStyle>
    </a:firstCol>
    <a:lastRow>
      <a:tcTxStyle b="on" i="off">
        <a:font>
          <a:latin typeface="Univers"/>
          <a:ea typeface="Univers"/>
          <a:cs typeface="Univer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Univers"/>
          <a:ea typeface="Univers"/>
          <a:cs typeface="Univer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2" Type="http://schemas.openxmlformats.org/officeDocument/2006/relationships/font" Target="fonts/OpenSans-boldItalic.fntdata"/><Relationship Id="rId141" Type="http://schemas.openxmlformats.org/officeDocument/2006/relationships/font" Target="fonts/OpenSans-italic.fntdata"/><Relationship Id="rId140"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font" Target="fonts/OpenSans-regular.fntdata"/><Relationship Id="rId138" Type="http://schemas.openxmlformats.org/officeDocument/2006/relationships/font" Target="fonts/QuattrocentoSans-boldItalic.fntdata"/><Relationship Id="rId137" Type="http://schemas.openxmlformats.org/officeDocument/2006/relationships/font" Target="fonts/QuattrocentoSans-italic.fntdata"/><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font" Target="fonts/QuattrocentoSans-bold.fntdata"/><Relationship Id="rId135" Type="http://schemas.openxmlformats.org/officeDocument/2006/relationships/font" Target="fonts/QuattrocentoSans-regular.fntdata"/><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p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p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p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p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p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p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p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p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a:buNone/>
              <a:defRPr b="1" i="0" sz="6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
          <p:cNvCxnSpPr/>
          <p:nvPr/>
        </p:nvCxnSpPr>
        <p:spPr>
          <a:xfrm>
            <a:off x="715890" y="1114050"/>
            <a:ext cx="0" cy="5735637"/>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3" name="Google Shape;83;p11"/>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0" name="Google Shape;90;p12"/>
          <p:cNvCxnSpPr/>
          <p:nvPr/>
        </p:nvCxnSpPr>
        <p:spPr>
          <a:xfrm flipH="1" rot="10800000">
            <a:off x="8313" y="261865"/>
            <a:ext cx="11353802" cy="1"/>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4" name="Google Shape;24;p3"/>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a:buNone/>
              <a:defRPr b="1" i="0" sz="6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1" name="Google Shape;31;p4"/>
          <p:cNvCxnSpPr/>
          <p:nvPr/>
        </p:nvCxnSpPr>
        <p:spPr>
          <a:xfrm>
            <a:off x="715890" y="1701425"/>
            <a:ext cx="0" cy="5148262"/>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9" name="Google Shape;39;p5"/>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9" name="Google Shape;49;p6"/>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5" name="Google Shape;55;p7"/>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0" name="Google Shape;60;p8"/>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8" name="Google Shape;68;p9"/>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0"/>
          <p:cNvSpPr/>
          <p:nvPr>
            <p:ph idx="2" type="pic"/>
          </p:nvPr>
        </p:nvSpPr>
        <p:spPr>
          <a:xfrm>
            <a:off x="5183188" y="987425"/>
            <a:ext cx="6172200" cy="4873625"/>
          </a:xfrm>
          <a:prstGeom prst="rect">
            <a:avLst/>
          </a:prstGeom>
          <a:noFill/>
          <a:ln>
            <a:noFill/>
          </a:ln>
        </p:spPr>
      </p:sp>
      <p:sp>
        <p:nvSpPr>
          <p:cNvPr id="72" name="Google Shape;72;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6" name="Google Shape;76;p10"/>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Open Sans"/>
              <a:buNone/>
              <a:defRPr b="0" i="0" sz="4400" u="none" cap="none" strike="noStrike">
                <a:solidFill>
                  <a:schemeClr val="dk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rgbClr val="888888"/>
                </a:solidFill>
                <a:latin typeface="Open Sans"/>
                <a:ea typeface="Open Sans"/>
                <a:cs typeface="Open Sans"/>
                <a:sym typeface="Open Sans"/>
              </a:defRPr>
            </a:lvl1pPr>
            <a:lvl2pPr indent="0" lvl="1" marL="0" marR="0" rtl="0" algn="r">
              <a:spcBef>
                <a:spcPts val="0"/>
              </a:spcBef>
              <a:buNone/>
              <a:defRPr b="1" i="0" sz="1200" u="none" cap="none" strike="noStrike">
                <a:solidFill>
                  <a:srgbClr val="888888"/>
                </a:solidFill>
                <a:latin typeface="Open Sans"/>
                <a:ea typeface="Open Sans"/>
                <a:cs typeface="Open Sans"/>
                <a:sym typeface="Open Sans"/>
              </a:defRPr>
            </a:lvl2pPr>
            <a:lvl3pPr indent="0" lvl="2" marL="0" marR="0" rtl="0" algn="r">
              <a:spcBef>
                <a:spcPts val="0"/>
              </a:spcBef>
              <a:buNone/>
              <a:defRPr b="1" i="0" sz="1200" u="none" cap="none" strike="noStrike">
                <a:solidFill>
                  <a:srgbClr val="888888"/>
                </a:solidFill>
                <a:latin typeface="Open Sans"/>
                <a:ea typeface="Open Sans"/>
                <a:cs typeface="Open Sans"/>
                <a:sym typeface="Open Sans"/>
              </a:defRPr>
            </a:lvl3pPr>
            <a:lvl4pPr indent="0" lvl="3" marL="0" marR="0" rtl="0" algn="r">
              <a:spcBef>
                <a:spcPts val="0"/>
              </a:spcBef>
              <a:buNone/>
              <a:defRPr b="1" i="0" sz="1200" u="none" cap="none" strike="noStrike">
                <a:solidFill>
                  <a:srgbClr val="888888"/>
                </a:solidFill>
                <a:latin typeface="Open Sans"/>
                <a:ea typeface="Open Sans"/>
                <a:cs typeface="Open Sans"/>
                <a:sym typeface="Open Sans"/>
              </a:defRPr>
            </a:lvl4pPr>
            <a:lvl5pPr indent="0" lvl="4" marL="0" marR="0" rtl="0" algn="r">
              <a:spcBef>
                <a:spcPts val="0"/>
              </a:spcBef>
              <a:buNone/>
              <a:defRPr b="1" i="0" sz="1200" u="none" cap="none" strike="noStrike">
                <a:solidFill>
                  <a:srgbClr val="888888"/>
                </a:solidFill>
                <a:latin typeface="Open Sans"/>
                <a:ea typeface="Open Sans"/>
                <a:cs typeface="Open Sans"/>
                <a:sym typeface="Open Sans"/>
              </a:defRPr>
            </a:lvl5pPr>
            <a:lvl6pPr indent="0" lvl="5" marL="0" marR="0" rtl="0" algn="r">
              <a:spcBef>
                <a:spcPts val="0"/>
              </a:spcBef>
              <a:buNone/>
              <a:defRPr b="1" i="0" sz="1200" u="none" cap="none" strike="noStrike">
                <a:solidFill>
                  <a:srgbClr val="888888"/>
                </a:solidFill>
                <a:latin typeface="Open Sans"/>
                <a:ea typeface="Open Sans"/>
                <a:cs typeface="Open Sans"/>
                <a:sym typeface="Open Sans"/>
              </a:defRPr>
            </a:lvl6pPr>
            <a:lvl7pPr indent="0" lvl="6" marL="0" marR="0" rtl="0" algn="r">
              <a:spcBef>
                <a:spcPts val="0"/>
              </a:spcBef>
              <a:buNone/>
              <a:defRPr b="1" i="0" sz="1200" u="none" cap="none" strike="noStrike">
                <a:solidFill>
                  <a:srgbClr val="888888"/>
                </a:solidFill>
                <a:latin typeface="Open Sans"/>
                <a:ea typeface="Open Sans"/>
                <a:cs typeface="Open Sans"/>
                <a:sym typeface="Open Sans"/>
              </a:defRPr>
            </a:lvl7pPr>
            <a:lvl8pPr indent="0" lvl="7" marL="0" marR="0" rtl="0" algn="r">
              <a:spcBef>
                <a:spcPts val="0"/>
              </a:spcBef>
              <a:buNone/>
              <a:defRPr b="1" i="0" sz="1200" u="none" cap="none" strike="noStrike">
                <a:solidFill>
                  <a:srgbClr val="888888"/>
                </a:solidFill>
                <a:latin typeface="Open Sans"/>
                <a:ea typeface="Open Sans"/>
                <a:cs typeface="Open Sans"/>
                <a:sym typeface="Open Sans"/>
              </a:defRPr>
            </a:lvl8pPr>
            <a:lvl9pPr indent="0" lvl="8" marL="0" marR="0" rtl="0" algn="r">
              <a:spcBef>
                <a:spcPts val="0"/>
              </a:spcBef>
              <a:buNone/>
              <a:defRPr b="1"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2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image" Target="../media/image24.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 Id="rId3" Type="http://schemas.openxmlformats.org/officeDocument/2006/relationships/image" Target="../media/image23.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image" Target="../media/image3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image" Target="../media/image35.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30.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32.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 Id="rId3" Type="http://schemas.openxmlformats.org/officeDocument/2006/relationships/image" Target="../media/image4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image" Target="../media/image32.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 Id="rId3" Type="http://schemas.openxmlformats.org/officeDocument/2006/relationships/image" Target="../media/image38.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 Id="rId3" Type="http://schemas.openxmlformats.org/officeDocument/2006/relationships/image" Target="../media/image37.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 Id="rId3" Type="http://schemas.openxmlformats.org/officeDocument/2006/relationships/image" Target="../media/image34.png"/><Relationship Id="rId4" Type="http://schemas.openxmlformats.org/officeDocument/2006/relationships/image" Target="../media/image43.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 Id="rId3" Type="http://schemas.openxmlformats.org/officeDocument/2006/relationships/image" Target="../media/image4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 Id="rId3" Type="http://schemas.openxmlformats.org/officeDocument/2006/relationships/image" Target="../media/image40.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 Id="rId3" Type="http://schemas.openxmlformats.org/officeDocument/2006/relationships/image" Target="../media/image42.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 Id="rId3" Type="http://schemas.openxmlformats.org/officeDocument/2006/relationships/image" Target="../media/image45.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 Id="rId3" Type="http://schemas.openxmlformats.org/officeDocument/2006/relationships/image" Target="../media/image48.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 Id="rId3" Type="http://schemas.openxmlformats.org/officeDocument/2006/relationships/image" Target="../media/image4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9.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9.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6.jpg"/><Relationship Id="rId4" Type="http://schemas.openxmlformats.org/officeDocument/2006/relationships/image" Target="../media/image25.jpg"/><Relationship Id="rId5" Type="http://schemas.openxmlformats.org/officeDocument/2006/relationships/image" Target="../media/image19.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3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39.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26.png"/><Relationship Id="rId4" Type="http://schemas.openxmlformats.org/officeDocument/2006/relationships/image" Target="../media/image20.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36.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3"/>
          <p:cNvSpPr/>
          <p:nvPr/>
        </p:nvSpPr>
        <p:spPr>
          <a:xfrm>
            <a:off x="0" y="0"/>
            <a:ext cx="12192000" cy="6858000"/>
          </a:xfrm>
          <a:prstGeom prst="rect">
            <a:avLst/>
          </a:prstGeom>
          <a:gradFill>
            <a:gsLst>
              <a:gs pos="0">
                <a:schemeClr val="accent2"/>
              </a:gs>
              <a:gs pos="100000">
                <a:schemeClr val="accent4"/>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96" name="Google Shape;96;p13"/>
          <p:cNvSpPr txBox="1"/>
          <p:nvPr>
            <p:ph type="ctrTitle"/>
          </p:nvPr>
        </p:nvSpPr>
        <p:spPr>
          <a:xfrm>
            <a:off x="994873" y="3736429"/>
            <a:ext cx="6347918" cy="239748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Open Sans"/>
              <a:buNone/>
            </a:pPr>
            <a:r>
              <a:rPr lang="en-US" sz="6600">
                <a:solidFill>
                  <a:schemeClr val="lt1"/>
                </a:solidFill>
              </a:rPr>
              <a:t>SORTING, SELECTION AND SEQUENCING</a:t>
            </a:r>
            <a:endParaRPr/>
          </a:p>
        </p:txBody>
      </p:sp>
      <p:sp>
        <p:nvSpPr>
          <p:cNvPr id="97" name="Google Shape;97;p13"/>
          <p:cNvSpPr txBox="1"/>
          <p:nvPr>
            <p:ph idx="1" type="subTitle"/>
          </p:nvPr>
        </p:nvSpPr>
        <p:spPr>
          <a:xfrm>
            <a:off x="7449798" y="3736429"/>
            <a:ext cx="3633923" cy="2397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000"/>
              <a:buNone/>
            </a:pPr>
            <a:r>
              <a:rPr lang="en-US" sz="2000">
                <a:solidFill>
                  <a:schemeClr val="lt1"/>
                </a:solidFill>
              </a:rPr>
              <a:t>By: Ashok Basnet</a:t>
            </a:r>
            <a:endParaRPr/>
          </a:p>
        </p:txBody>
      </p:sp>
      <p:pic>
        <p:nvPicPr>
          <p:cNvPr descr="A web of dots connected" id="98" name="Google Shape;98;p13"/>
          <p:cNvPicPr preferRelativeResize="0"/>
          <p:nvPr/>
        </p:nvPicPr>
        <p:blipFill rotWithShape="1">
          <a:blip r:embed="rId3">
            <a:alphaModFix amt="54000"/>
          </a:blip>
          <a:srcRect b="24742" l="0" r="-2" t="28792"/>
          <a:stretch/>
        </p:blipFill>
        <p:spPr>
          <a:xfrm>
            <a:off x="20" y="808139"/>
            <a:ext cx="12191979" cy="254205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838200" y="365125"/>
            <a:ext cx="10515600" cy="7394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Binary Search (Iterative)</a:t>
            </a:r>
            <a:endParaRPr sz="4000"/>
          </a:p>
        </p:txBody>
      </p:sp>
      <p:sp>
        <p:nvSpPr>
          <p:cNvPr id="156" name="Google Shape;156;p22"/>
          <p:cNvSpPr txBox="1"/>
          <p:nvPr>
            <p:ph idx="1" type="body"/>
          </p:nvPr>
        </p:nvSpPr>
        <p:spPr>
          <a:xfrm>
            <a:off x="2244969" y="1256809"/>
            <a:ext cx="7378030" cy="548897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i="1" lang="en-US" sz="2200"/>
              <a:t>function iterativeBinarySearch(arr, target):</a:t>
            </a:r>
            <a:endParaRPr i="1"/>
          </a:p>
          <a:p>
            <a:pPr indent="0" lvl="0" marL="0" rtl="0" algn="l">
              <a:lnSpc>
                <a:spcPct val="90000"/>
              </a:lnSpc>
              <a:spcBef>
                <a:spcPts val="1000"/>
              </a:spcBef>
              <a:spcAft>
                <a:spcPts val="0"/>
              </a:spcAft>
              <a:buClr>
                <a:schemeClr val="dk1"/>
              </a:buClr>
              <a:buSzPts val="2200"/>
              <a:buNone/>
            </a:pPr>
            <a:r>
              <a:rPr i="1" lang="en-US" sz="2200"/>
              <a:t>    low = 0</a:t>
            </a:r>
            <a:endParaRPr i="1"/>
          </a:p>
          <a:p>
            <a:pPr indent="0" lvl="0" marL="0" rtl="0" algn="l">
              <a:lnSpc>
                <a:spcPct val="90000"/>
              </a:lnSpc>
              <a:spcBef>
                <a:spcPts val="1000"/>
              </a:spcBef>
              <a:spcAft>
                <a:spcPts val="0"/>
              </a:spcAft>
              <a:buClr>
                <a:schemeClr val="dk1"/>
              </a:buClr>
              <a:buSzPts val="2200"/>
              <a:buNone/>
            </a:pPr>
            <a:r>
              <a:rPr i="1" lang="en-US" sz="2200"/>
              <a:t>    high = length(arr) - 1</a:t>
            </a:r>
            <a:endParaRPr i="1"/>
          </a:p>
          <a:p>
            <a:pPr indent="0" lvl="0" marL="0" rtl="0" algn="l">
              <a:lnSpc>
                <a:spcPct val="90000"/>
              </a:lnSpc>
              <a:spcBef>
                <a:spcPts val="1000"/>
              </a:spcBef>
              <a:spcAft>
                <a:spcPts val="0"/>
              </a:spcAft>
              <a:buClr>
                <a:schemeClr val="dk1"/>
              </a:buClr>
              <a:buSzPts val="2200"/>
              <a:buNone/>
            </a:pPr>
            <a:r>
              <a:rPr b="1" i="1" lang="en-US" sz="2200"/>
              <a:t>    while low &lt;= high:</a:t>
            </a:r>
            <a:endParaRPr b="1" i="1"/>
          </a:p>
          <a:p>
            <a:pPr indent="0" lvl="0" marL="0" rtl="0" algn="l">
              <a:lnSpc>
                <a:spcPct val="90000"/>
              </a:lnSpc>
              <a:spcBef>
                <a:spcPts val="1000"/>
              </a:spcBef>
              <a:spcAft>
                <a:spcPts val="0"/>
              </a:spcAft>
              <a:buClr>
                <a:schemeClr val="dk1"/>
              </a:buClr>
              <a:buSzPts val="2200"/>
              <a:buNone/>
            </a:pPr>
            <a:r>
              <a:rPr i="1" lang="en-US" sz="2200"/>
              <a:t>        mid = (low + high) // 2</a:t>
            </a:r>
            <a:endParaRPr i="1"/>
          </a:p>
          <a:p>
            <a:pPr indent="0" lvl="0" marL="0" rtl="0" algn="l">
              <a:lnSpc>
                <a:spcPct val="90000"/>
              </a:lnSpc>
              <a:spcBef>
                <a:spcPts val="1000"/>
              </a:spcBef>
              <a:spcAft>
                <a:spcPts val="0"/>
              </a:spcAft>
              <a:buClr>
                <a:schemeClr val="dk1"/>
              </a:buClr>
              <a:buSzPts val="2200"/>
              <a:buNone/>
            </a:pPr>
            <a:r>
              <a:rPr i="1" lang="en-US" sz="2200"/>
              <a:t>      </a:t>
            </a:r>
            <a:r>
              <a:rPr b="1" i="1" lang="en-US" sz="2200"/>
              <a:t>  if arr[mid] == target:</a:t>
            </a:r>
            <a:endParaRPr b="1" i="1"/>
          </a:p>
          <a:p>
            <a:pPr indent="0" lvl="0" marL="0" rtl="0" algn="l">
              <a:lnSpc>
                <a:spcPct val="90000"/>
              </a:lnSpc>
              <a:spcBef>
                <a:spcPts val="1000"/>
              </a:spcBef>
              <a:spcAft>
                <a:spcPts val="0"/>
              </a:spcAft>
              <a:buClr>
                <a:schemeClr val="dk1"/>
              </a:buClr>
              <a:buSzPts val="2200"/>
              <a:buNone/>
            </a:pPr>
            <a:r>
              <a:rPr i="1" lang="en-US" sz="2200"/>
              <a:t>            return mid</a:t>
            </a:r>
            <a:endParaRPr i="1"/>
          </a:p>
          <a:p>
            <a:pPr indent="0" lvl="0" marL="0" rtl="0" algn="l">
              <a:lnSpc>
                <a:spcPct val="90000"/>
              </a:lnSpc>
              <a:spcBef>
                <a:spcPts val="1000"/>
              </a:spcBef>
              <a:spcAft>
                <a:spcPts val="0"/>
              </a:spcAft>
              <a:buClr>
                <a:schemeClr val="dk1"/>
              </a:buClr>
              <a:buSzPts val="2200"/>
              <a:buNone/>
            </a:pPr>
            <a:r>
              <a:rPr i="1" lang="en-US" sz="2200"/>
              <a:t>   </a:t>
            </a:r>
            <a:r>
              <a:rPr b="1" i="1" lang="en-US" sz="2200"/>
              <a:t>     elif arr[mid] &lt; target:</a:t>
            </a:r>
            <a:endParaRPr b="1" i="1"/>
          </a:p>
          <a:p>
            <a:pPr indent="0" lvl="0" marL="0" rtl="0" algn="l">
              <a:lnSpc>
                <a:spcPct val="90000"/>
              </a:lnSpc>
              <a:spcBef>
                <a:spcPts val="1000"/>
              </a:spcBef>
              <a:spcAft>
                <a:spcPts val="0"/>
              </a:spcAft>
              <a:buClr>
                <a:schemeClr val="dk1"/>
              </a:buClr>
              <a:buSzPts val="2200"/>
              <a:buNone/>
            </a:pPr>
            <a:r>
              <a:rPr i="1" lang="en-US" sz="2200"/>
              <a:t>            low = mid + 1</a:t>
            </a:r>
            <a:endParaRPr i="1"/>
          </a:p>
          <a:p>
            <a:pPr indent="0" lvl="0" marL="0" rtl="0" algn="l">
              <a:lnSpc>
                <a:spcPct val="90000"/>
              </a:lnSpc>
              <a:spcBef>
                <a:spcPts val="1000"/>
              </a:spcBef>
              <a:spcAft>
                <a:spcPts val="0"/>
              </a:spcAft>
              <a:buClr>
                <a:schemeClr val="dk1"/>
              </a:buClr>
              <a:buSzPts val="2200"/>
              <a:buNone/>
            </a:pPr>
            <a:r>
              <a:rPr i="1" lang="en-US" sz="2200"/>
              <a:t>      </a:t>
            </a:r>
            <a:r>
              <a:rPr b="1" i="1" lang="en-US" sz="2200"/>
              <a:t>  else:</a:t>
            </a:r>
            <a:endParaRPr b="1" i="1"/>
          </a:p>
          <a:p>
            <a:pPr indent="0" lvl="0" marL="0" rtl="0" algn="l">
              <a:lnSpc>
                <a:spcPct val="90000"/>
              </a:lnSpc>
              <a:spcBef>
                <a:spcPts val="1000"/>
              </a:spcBef>
              <a:spcAft>
                <a:spcPts val="0"/>
              </a:spcAft>
              <a:buClr>
                <a:schemeClr val="dk1"/>
              </a:buClr>
              <a:buSzPts val="2200"/>
              <a:buNone/>
            </a:pPr>
            <a:r>
              <a:rPr i="1" lang="en-US" sz="2200"/>
              <a:t>            high = mid - 1</a:t>
            </a:r>
            <a:endParaRPr i="1"/>
          </a:p>
          <a:p>
            <a:pPr indent="0" lvl="0" marL="0" rtl="0" algn="l">
              <a:lnSpc>
                <a:spcPct val="90000"/>
              </a:lnSpc>
              <a:spcBef>
                <a:spcPts val="1000"/>
              </a:spcBef>
              <a:spcAft>
                <a:spcPts val="0"/>
              </a:spcAft>
              <a:buClr>
                <a:schemeClr val="dk1"/>
              </a:buClr>
              <a:buSzPts val="2200"/>
              <a:buNone/>
            </a:pPr>
            <a:r>
              <a:rPr i="1" lang="en-US" sz="2200"/>
              <a:t>    return -1</a:t>
            </a:r>
            <a:endParaRPr i="1"/>
          </a:p>
          <a:p>
            <a:pPr indent="-88900" lvl="0" marL="228600" rtl="0" algn="l">
              <a:lnSpc>
                <a:spcPct val="90000"/>
              </a:lnSpc>
              <a:spcBef>
                <a:spcPts val="1000"/>
              </a:spcBef>
              <a:spcAft>
                <a:spcPts val="0"/>
              </a:spcAft>
              <a:buClr>
                <a:schemeClr val="dk1"/>
              </a:buClr>
              <a:buSzPts val="2200"/>
              <a:buFont typeface="Noto Sans Symbols"/>
              <a:buNone/>
            </a:pPr>
            <a:r>
              <a:t/>
            </a:r>
            <a:endParaRPr i="1" sz="2200"/>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pic>
        <p:nvPicPr>
          <p:cNvPr id="798" name="Google Shape;798;p112"/>
          <p:cNvPicPr preferRelativeResize="0"/>
          <p:nvPr>
            <p:ph idx="1" type="body"/>
          </p:nvPr>
        </p:nvPicPr>
        <p:blipFill rotWithShape="1">
          <a:blip r:embed="rId3">
            <a:alphaModFix/>
          </a:blip>
          <a:srcRect b="0" l="0" r="0" t="0"/>
          <a:stretch/>
        </p:blipFill>
        <p:spPr>
          <a:xfrm>
            <a:off x="24606" y="134793"/>
            <a:ext cx="12150776" cy="6492312"/>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pic>
        <p:nvPicPr>
          <p:cNvPr descr="Graphical user interface, text, application, email&#10;&#10;Description automatically generated" id="803" name="Google Shape;803;p113"/>
          <p:cNvPicPr preferRelativeResize="0"/>
          <p:nvPr>
            <p:ph idx="1" type="body"/>
          </p:nvPr>
        </p:nvPicPr>
        <p:blipFill rotWithShape="1">
          <a:blip r:embed="rId3">
            <a:alphaModFix/>
          </a:blip>
          <a:srcRect b="0" l="0" r="0" t="0"/>
          <a:stretch/>
        </p:blipFill>
        <p:spPr>
          <a:xfrm>
            <a:off x="1668572" y="4742"/>
            <a:ext cx="9318067" cy="6855052"/>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114"/>
          <p:cNvSpPr txBox="1"/>
          <p:nvPr>
            <p:ph type="title"/>
          </p:nvPr>
        </p:nvSpPr>
        <p:spPr>
          <a:xfrm>
            <a:off x="838200" y="86083"/>
            <a:ext cx="10515600" cy="9931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Minimum Cost Spanning Tree</a:t>
            </a:r>
            <a:endParaRPr/>
          </a:p>
        </p:txBody>
      </p:sp>
      <p:sp>
        <p:nvSpPr>
          <p:cNvPr id="809" name="Google Shape;809;p114"/>
          <p:cNvSpPr txBox="1"/>
          <p:nvPr>
            <p:ph idx="1" type="body"/>
          </p:nvPr>
        </p:nvSpPr>
        <p:spPr>
          <a:xfrm>
            <a:off x="838200" y="1240733"/>
            <a:ext cx="11285347" cy="5540864"/>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lang="en-US" sz="2400"/>
              <a:t>A </a:t>
            </a:r>
            <a:r>
              <a:rPr b="1" i="1" lang="en-US" sz="2400"/>
              <a:t>minimum spanning tree (MST)</a:t>
            </a:r>
            <a:r>
              <a:rPr lang="en-US" sz="2400"/>
              <a:t> is a tree that spans all the vertices in a connected, undirected graph while minimizing the sum of the weights (costs) of the edges. </a:t>
            </a:r>
            <a:endParaRPr/>
          </a:p>
          <a:p>
            <a:pPr indent="-228600" lvl="0" marL="228600" rtl="0" algn="l">
              <a:lnSpc>
                <a:spcPct val="100000"/>
              </a:lnSpc>
              <a:spcBef>
                <a:spcPts val="1000"/>
              </a:spcBef>
              <a:spcAft>
                <a:spcPts val="0"/>
              </a:spcAft>
              <a:buClr>
                <a:schemeClr val="dk1"/>
              </a:buClr>
              <a:buSzPts val="2400"/>
              <a:buChar char="•"/>
            </a:pPr>
            <a:r>
              <a:rPr lang="en-US" sz="2400"/>
              <a:t>In simpler terms, </a:t>
            </a:r>
            <a:r>
              <a:rPr i="1" lang="en-US" sz="2400"/>
              <a:t>it is a subset of the edges of the graph that forms a tree and connects all the vertices with the minimum possible total edge weight.</a:t>
            </a:r>
            <a:endParaRPr i="1"/>
          </a:p>
          <a:p>
            <a:pPr indent="-228600" lvl="0" marL="228600" rtl="0" algn="l">
              <a:lnSpc>
                <a:spcPct val="100000"/>
              </a:lnSpc>
              <a:spcBef>
                <a:spcPts val="1000"/>
              </a:spcBef>
              <a:spcAft>
                <a:spcPts val="0"/>
              </a:spcAft>
              <a:buClr>
                <a:schemeClr val="dk1"/>
              </a:buClr>
              <a:buSzPts val="2400"/>
              <a:buChar char="•"/>
            </a:pPr>
            <a:r>
              <a:rPr lang="en-US" sz="2400"/>
              <a:t> A single graph can have multiple spanning trees.</a:t>
            </a:r>
            <a:endParaRPr sz="2400"/>
          </a:p>
          <a:p>
            <a:pPr indent="-228600" lvl="0" marL="228600" rtl="0" algn="l">
              <a:lnSpc>
                <a:spcPct val="100000"/>
              </a:lnSpc>
              <a:spcBef>
                <a:spcPts val="1000"/>
              </a:spcBef>
              <a:spcAft>
                <a:spcPts val="0"/>
              </a:spcAft>
              <a:buClr>
                <a:schemeClr val="dk1"/>
              </a:buClr>
              <a:buSzPts val="2400"/>
              <a:buChar char="•"/>
            </a:pPr>
            <a:r>
              <a:rPr lang="en-US" sz="2400"/>
              <a:t> A </a:t>
            </a:r>
            <a:r>
              <a:rPr b="1" lang="en-US" sz="2400"/>
              <a:t>Minimum Spanning Tree(MST)</a:t>
            </a:r>
            <a:r>
              <a:rPr lang="en-US" sz="2400"/>
              <a:t> or minimum weight spanning tree for a weighted, connected, undirected graph is a spanning tree having a weight less than or equal to the weight of every other possible spanning tree.</a:t>
            </a:r>
            <a:endParaRPr/>
          </a:p>
          <a:p>
            <a:pPr indent="-228600" lvl="0" marL="228600" rtl="0" algn="l">
              <a:lnSpc>
                <a:spcPct val="100000"/>
              </a:lnSpc>
              <a:spcBef>
                <a:spcPts val="1000"/>
              </a:spcBef>
              <a:spcAft>
                <a:spcPts val="0"/>
              </a:spcAft>
              <a:buClr>
                <a:schemeClr val="dk1"/>
              </a:buClr>
              <a:buSzPts val="2400"/>
              <a:buChar char="•"/>
            </a:pPr>
            <a:r>
              <a:rPr lang="en-US" sz="2400"/>
              <a:t> The weight of a spanning tree is the sum of weights given to each edge of the spanning tree.</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115"/>
          <p:cNvSpPr txBox="1"/>
          <p:nvPr>
            <p:ph type="title"/>
          </p:nvPr>
        </p:nvSpPr>
        <p:spPr>
          <a:xfrm>
            <a:off x="838200" y="182674"/>
            <a:ext cx="10515600" cy="78922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Minimum Cost Spanning Tree</a:t>
            </a:r>
            <a:endParaRPr/>
          </a:p>
        </p:txBody>
      </p:sp>
      <p:sp>
        <p:nvSpPr>
          <p:cNvPr id="815" name="Google Shape;815;p115"/>
          <p:cNvSpPr txBox="1"/>
          <p:nvPr>
            <p:ph idx="1" type="body"/>
          </p:nvPr>
        </p:nvSpPr>
        <p:spPr>
          <a:xfrm>
            <a:off x="838200" y="1122677"/>
            <a:ext cx="11285347" cy="56589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374151"/>
              </a:buClr>
              <a:buSzPts val="2400"/>
              <a:buChar char="•"/>
            </a:pPr>
            <a:r>
              <a:rPr lang="en-US" sz="2400">
                <a:solidFill>
                  <a:srgbClr val="374151"/>
                </a:solidFill>
              </a:rPr>
              <a:t>Key characteristics of a minimum spanning tree:</a:t>
            </a:r>
            <a:endParaRPr sz="2400"/>
          </a:p>
          <a:p>
            <a:pPr indent="-228600" lvl="1" marL="685800" rtl="0" algn="l">
              <a:lnSpc>
                <a:spcPct val="100000"/>
              </a:lnSpc>
              <a:spcBef>
                <a:spcPts val="500"/>
              </a:spcBef>
              <a:spcAft>
                <a:spcPts val="0"/>
              </a:spcAft>
              <a:buClr>
                <a:schemeClr val="dk1"/>
              </a:buClr>
              <a:buSzPts val="2400"/>
              <a:buChar char="•"/>
            </a:pPr>
            <a:r>
              <a:rPr b="1" lang="en-US"/>
              <a:t>Spanning Tree:</a:t>
            </a:r>
            <a:r>
              <a:rPr lang="en-US">
                <a:solidFill>
                  <a:srgbClr val="374151"/>
                </a:solidFill>
              </a:rPr>
              <a:t> It covers all the vertices of the graph without forming any cycles.</a:t>
            </a:r>
            <a:endParaRPr/>
          </a:p>
          <a:p>
            <a:pPr indent="-228600" lvl="1" marL="685800" rtl="0" algn="l">
              <a:lnSpc>
                <a:spcPct val="100000"/>
              </a:lnSpc>
              <a:spcBef>
                <a:spcPts val="500"/>
              </a:spcBef>
              <a:spcAft>
                <a:spcPts val="0"/>
              </a:spcAft>
              <a:buClr>
                <a:schemeClr val="dk1"/>
              </a:buClr>
              <a:buSzPts val="2400"/>
              <a:buChar char="•"/>
            </a:pPr>
            <a:r>
              <a:rPr b="1" lang="en-US"/>
              <a:t>Acyclic:</a:t>
            </a:r>
            <a:r>
              <a:rPr lang="en-US">
                <a:solidFill>
                  <a:srgbClr val="374151"/>
                </a:solidFill>
              </a:rPr>
              <a:t> It does not contain any cycles since it is a tree.</a:t>
            </a:r>
            <a:endParaRPr/>
          </a:p>
          <a:p>
            <a:pPr indent="-228600" lvl="1" marL="685800" rtl="0" algn="l">
              <a:lnSpc>
                <a:spcPct val="100000"/>
              </a:lnSpc>
              <a:spcBef>
                <a:spcPts val="500"/>
              </a:spcBef>
              <a:spcAft>
                <a:spcPts val="0"/>
              </a:spcAft>
              <a:buClr>
                <a:schemeClr val="dk1"/>
              </a:buClr>
              <a:buSzPts val="2400"/>
              <a:buChar char="•"/>
            </a:pPr>
            <a:r>
              <a:rPr b="1" lang="en-US"/>
              <a:t>Connected:</a:t>
            </a:r>
            <a:r>
              <a:rPr lang="en-US">
                <a:solidFill>
                  <a:srgbClr val="374151"/>
                </a:solidFill>
              </a:rPr>
              <a:t> It connects all the vertices of the original graph.</a:t>
            </a:r>
            <a:endParaRPr/>
          </a:p>
          <a:p>
            <a:pPr indent="-228600" lvl="1" marL="685800" rtl="0" algn="l">
              <a:lnSpc>
                <a:spcPct val="100000"/>
              </a:lnSpc>
              <a:spcBef>
                <a:spcPts val="500"/>
              </a:spcBef>
              <a:spcAft>
                <a:spcPts val="0"/>
              </a:spcAft>
              <a:buClr>
                <a:schemeClr val="dk1"/>
              </a:buClr>
              <a:buSzPts val="2400"/>
              <a:buChar char="•"/>
            </a:pPr>
            <a:r>
              <a:rPr b="1" lang="en-US"/>
              <a:t>Minimum Weight:</a:t>
            </a:r>
            <a:r>
              <a:rPr lang="en-US">
                <a:solidFill>
                  <a:srgbClr val="374151"/>
                </a:solidFill>
              </a:rPr>
              <a:t> The sum of the edge weights in the spanning tree is minimized.</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116"/>
          <p:cNvSpPr txBox="1"/>
          <p:nvPr>
            <p:ph type="title"/>
          </p:nvPr>
        </p:nvSpPr>
        <p:spPr>
          <a:xfrm>
            <a:off x="838200" y="267433"/>
            <a:ext cx="10515600" cy="71120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Minimum Cost Spanning Tree</a:t>
            </a:r>
            <a:endParaRPr/>
          </a:p>
        </p:txBody>
      </p:sp>
      <p:sp>
        <p:nvSpPr>
          <p:cNvPr id="821" name="Google Shape;821;p116"/>
          <p:cNvSpPr txBox="1"/>
          <p:nvPr>
            <p:ph idx="1" type="body"/>
          </p:nvPr>
        </p:nvSpPr>
        <p:spPr>
          <a:xfrm>
            <a:off x="741609" y="1238531"/>
            <a:ext cx="11442205" cy="542501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A Graph is a non-linear data structure consisting of vertices and edges. More formally a Graph is composed of a set of vertices( V ) and a set of edges( E ). The graph is denoted by G(E, V).</a:t>
            </a:r>
            <a:endParaRPr/>
          </a:p>
        </p:txBody>
      </p:sp>
      <p:pic>
        <p:nvPicPr>
          <p:cNvPr descr="A picture containing text, watch&#10;&#10;Description automatically generated" id="822" name="Google Shape;822;p116"/>
          <p:cNvPicPr preferRelativeResize="0"/>
          <p:nvPr/>
        </p:nvPicPr>
        <p:blipFill rotWithShape="1">
          <a:blip r:embed="rId3">
            <a:alphaModFix/>
          </a:blip>
          <a:srcRect b="0" l="0" r="0" t="0"/>
          <a:stretch/>
        </p:blipFill>
        <p:spPr>
          <a:xfrm>
            <a:off x="2242601" y="2564413"/>
            <a:ext cx="8435632" cy="4244134"/>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17"/>
          <p:cNvSpPr txBox="1"/>
          <p:nvPr>
            <p:ph type="title"/>
          </p:nvPr>
        </p:nvSpPr>
        <p:spPr>
          <a:xfrm>
            <a:off x="838200" y="365125"/>
            <a:ext cx="10515600" cy="7589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Minimum Cost Spanning Tree</a:t>
            </a:r>
            <a:endParaRPr/>
          </a:p>
        </p:txBody>
      </p:sp>
      <p:sp>
        <p:nvSpPr>
          <p:cNvPr id="828" name="Google Shape;828;p117"/>
          <p:cNvSpPr txBox="1"/>
          <p:nvPr>
            <p:ph idx="1" type="body"/>
          </p:nvPr>
        </p:nvSpPr>
        <p:spPr>
          <a:xfrm>
            <a:off x="838200" y="1454417"/>
            <a:ext cx="11195361" cy="520912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US" sz="2400"/>
              <a:t>Vertices:</a:t>
            </a:r>
            <a:r>
              <a:rPr lang="en-US" sz="2400"/>
              <a:t> Vertices are the fundamental units of the graph. Sometimes, vertices are also known as vertex or nodes. Every node/vertex can be labeled or unlabeled.</a:t>
            </a:r>
            <a:endParaRPr/>
          </a:p>
          <a:p>
            <a:pPr indent="-228600" lvl="0" marL="228600" rtl="0" algn="l">
              <a:lnSpc>
                <a:spcPct val="90000"/>
              </a:lnSpc>
              <a:spcBef>
                <a:spcPts val="1000"/>
              </a:spcBef>
              <a:spcAft>
                <a:spcPts val="0"/>
              </a:spcAft>
              <a:buClr>
                <a:schemeClr val="dk1"/>
              </a:buClr>
              <a:buSzPts val="2400"/>
              <a:buChar char="•"/>
            </a:pPr>
            <a:r>
              <a:rPr b="1" lang="en-US" sz="2400"/>
              <a:t>Edges:</a:t>
            </a:r>
            <a:r>
              <a:rPr lang="en-US" sz="2400"/>
              <a:t> Edges are drawn or used to connect two nodes of the graph. It can be ordered pair of nodes in a directed graph. Edges can connect any two nodes in any possible way. There are no rules. Sometimes, edges are also known as arcs. Every edge can be labeled/unlabeled.</a:t>
            </a:r>
            <a:endParaRPr/>
          </a:p>
          <a:p>
            <a:pPr indent="-228600" lvl="0" marL="228600" rtl="0" algn="l">
              <a:lnSpc>
                <a:spcPct val="90000"/>
              </a:lnSpc>
              <a:spcBef>
                <a:spcPts val="1000"/>
              </a:spcBef>
              <a:spcAft>
                <a:spcPts val="0"/>
              </a:spcAft>
              <a:buClr>
                <a:schemeClr val="dk1"/>
              </a:buClr>
              <a:buSzPts val="2400"/>
              <a:buChar char="•"/>
            </a:pPr>
            <a:r>
              <a:rPr lang="en-US" sz="2400"/>
              <a:t>Graphs are used to solve many real-life problems. Graphs are used to represent </a:t>
            </a:r>
            <a:r>
              <a:rPr b="1" i="1" lang="en-US" sz="2400"/>
              <a:t>networks</a:t>
            </a:r>
            <a:r>
              <a:rPr lang="en-US" sz="2400"/>
              <a:t>. The networks may include paths in a city or telephone network or circuit network.</a:t>
            </a:r>
            <a:endParaRPr/>
          </a:p>
          <a:p>
            <a:pPr indent="-228600" lvl="0" marL="228600" rtl="0" algn="l">
              <a:lnSpc>
                <a:spcPct val="90000"/>
              </a:lnSpc>
              <a:spcBef>
                <a:spcPts val="1000"/>
              </a:spcBef>
              <a:spcAft>
                <a:spcPts val="0"/>
              </a:spcAft>
              <a:buClr>
                <a:schemeClr val="dk1"/>
              </a:buClr>
              <a:buSzPts val="2400"/>
              <a:buChar char="•"/>
            </a:pPr>
            <a:r>
              <a:rPr i="1" lang="en-US" sz="2400"/>
              <a:t>If G(V, E) is a graph then every spanning tree of graph G consists of (V – 1) edges, where V is the number of vertices in the graph and E is the number of edges in the graph.</a:t>
            </a:r>
            <a:endParaRPr i="1" sz="2400"/>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118"/>
          <p:cNvSpPr txBox="1"/>
          <p:nvPr>
            <p:ph type="title"/>
          </p:nvPr>
        </p:nvSpPr>
        <p:spPr>
          <a:xfrm>
            <a:off x="838200" y="171942"/>
            <a:ext cx="10515600" cy="6816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Minimum Cost Spanning Tree</a:t>
            </a:r>
            <a:endParaRPr/>
          </a:p>
        </p:txBody>
      </p:sp>
      <p:sp>
        <p:nvSpPr>
          <p:cNvPr id="834" name="Google Shape;834;p118"/>
          <p:cNvSpPr txBox="1"/>
          <p:nvPr>
            <p:ph idx="1" type="body"/>
          </p:nvPr>
        </p:nvSpPr>
        <p:spPr>
          <a:xfrm>
            <a:off x="838200" y="1001043"/>
            <a:ext cx="11256178" cy="581880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lang="en-US" sz="2200"/>
              <a:t>Consider a complete graph of three vertices and all the edge weights are the same then there will be three spanning trees(which are also minimal) of the same path length are possible.</a:t>
            </a:r>
            <a:endParaRPr/>
          </a:p>
          <a:p>
            <a:pPr indent="-88900" lvl="0" marL="228600" rtl="0" algn="l">
              <a:lnSpc>
                <a:spcPct val="90000"/>
              </a:lnSpc>
              <a:spcBef>
                <a:spcPts val="1000"/>
              </a:spcBef>
              <a:spcAft>
                <a:spcPts val="0"/>
              </a:spcAft>
              <a:buClr>
                <a:schemeClr val="dk1"/>
              </a:buClr>
              <a:buSzPts val="2200"/>
              <a:buNone/>
            </a:pPr>
            <a:r>
              <a:t/>
            </a:r>
            <a:endParaRPr sz="2200"/>
          </a:p>
        </p:txBody>
      </p:sp>
      <p:pic>
        <p:nvPicPr>
          <p:cNvPr descr="Diagram&#10;&#10;Description automatically generated" id="835" name="Google Shape;835;p118"/>
          <p:cNvPicPr preferRelativeResize="0"/>
          <p:nvPr/>
        </p:nvPicPr>
        <p:blipFill rotWithShape="1">
          <a:blip r:embed="rId3">
            <a:alphaModFix/>
          </a:blip>
          <a:srcRect b="31645" l="-135" r="-135" t="11935"/>
          <a:stretch/>
        </p:blipFill>
        <p:spPr>
          <a:xfrm>
            <a:off x="1144322" y="2014622"/>
            <a:ext cx="10635668" cy="4480341"/>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119"/>
          <p:cNvSpPr txBox="1"/>
          <p:nvPr>
            <p:ph type="title"/>
          </p:nvPr>
        </p:nvSpPr>
        <p:spPr>
          <a:xfrm>
            <a:off x="838200" y="91726"/>
            <a:ext cx="10515600" cy="8042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Minimum Cost Spanning Tree</a:t>
            </a:r>
            <a:endParaRPr/>
          </a:p>
        </p:txBody>
      </p:sp>
      <p:sp>
        <p:nvSpPr>
          <p:cNvPr id="841" name="Google Shape;841;p119"/>
          <p:cNvSpPr txBox="1"/>
          <p:nvPr>
            <p:ph idx="1" type="body"/>
          </p:nvPr>
        </p:nvSpPr>
        <p:spPr>
          <a:xfrm>
            <a:off x="838200" y="901836"/>
            <a:ext cx="11195361" cy="576170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For any cut C of the graph, if the weight of an edge E in the cut-set of C is strictly smaller than the weights of all other edges of the cut-set of C, then this edge belongs to all the MSTs of the graph. </a:t>
            </a:r>
            <a:endParaRPr/>
          </a:p>
          <a:p>
            <a:pPr indent="-76200" lvl="0" marL="228600" rtl="0" algn="l">
              <a:lnSpc>
                <a:spcPct val="90000"/>
              </a:lnSpc>
              <a:spcBef>
                <a:spcPts val="1000"/>
              </a:spcBef>
              <a:spcAft>
                <a:spcPts val="0"/>
              </a:spcAft>
              <a:buClr>
                <a:schemeClr val="dk1"/>
              </a:buClr>
              <a:buSzPts val="2400"/>
              <a:buNone/>
            </a:pPr>
            <a:r>
              <a:t/>
            </a:r>
            <a:endParaRPr sz="2400"/>
          </a:p>
        </p:txBody>
      </p:sp>
      <p:pic>
        <p:nvPicPr>
          <p:cNvPr descr="Diagram&#10;&#10;Description automatically generated" id="842" name="Google Shape;842;p119"/>
          <p:cNvPicPr preferRelativeResize="0"/>
          <p:nvPr/>
        </p:nvPicPr>
        <p:blipFill rotWithShape="1">
          <a:blip r:embed="rId3">
            <a:alphaModFix/>
          </a:blip>
          <a:srcRect b="8776" l="0" r="-253" t="6269"/>
          <a:stretch/>
        </p:blipFill>
        <p:spPr>
          <a:xfrm>
            <a:off x="2684145" y="2108109"/>
            <a:ext cx="7495740" cy="4683872"/>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120"/>
          <p:cNvSpPr txBox="1"/>
          <p:nvPr>
            <p:ph type="title"/>
          </p:nvPr>
        </p:nvSpPr>
        <p:spPr>
          <a:xfrm>
            <a:off x="838200" y="199049"/>
            <a:ext cx="10515600" cy="90548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Minimum Cost Spanning Tree</a:t>
            </a:r>
            <a:endParaRPr/>
          </a:p>
        </p:txBody>
      </p:sp>
      <p:sp>
        <p:nvSpPr>
          <p:cNvPr id="848" name="Google Shape;848;p120"/>
          <p:cNvSpPr txBox="1"/>
          <p:nvPr>
            <p:ph idx="1" type="body"/>
          </p:nvPr>
        </p:nvSpPr>
        <p:spPr>
          <a:xfrm>
            <a:off x="838200" y="1366494"/>
            <a:ext cx="11195361" cy="529704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Consider Example with possible spanning tree</a:t>
            </a:r>
            <a:endParaRPr/>
          </a:p>
        </p:txBody>
      </p:sp>
      <p:pic>
        <p:nvPicPr>
          <p:cNvPr descr="Diagram&#10;&#10;Description automatically generated" id="849" name="Google Shape;849;p120"/>
          <p:cNvPicPr preferRelativeResize="0"/>
          <p:nvPr/>
        </p:nvPicPr>
        <p:blipFill rotWithShape="1">
          <a:blip r:embed="rId3">
            <a:alphaModFix/>
          </a:blip>
          <a:srcRect b="0" l="0" r="0" t="0"/>
          <a:stretch/>
        </p:blipFill>
        <p:spPr>
          <a:xfrm>
            <a:off x="3565301" y="2176353"/>
            <a:ext cx="5834129" cy="4488584"/>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121"/>
          <p:cNvSpPr txBox="1"/>
          <p:nvPr>
            <p:ph type="title"/>
          </p:nvPr>
        </p:nvSpPr>
        <p:spPr>
          <a:xfrm>
            <a:off x="838200" y="193407"/>
            <a:ext cx="10515600" cy="9862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Minimum Cost Spanning Tree</a:t>
            </a:r>
            <a:endParaRPr/>
          </a:p>
        </p:txBody>
      </p:sp>
      <p:sp>
        <p:nvSpPr>
          <p:cNvPr id="855" name="Google Shape;855;p121"/>
          <p:cNvSpPr txBox="1"/>
          <p:nvPr>
            <p:ph idx="1" type="body"/>
          </p:nvPr>
        </p:nvSpPr>
        <p:spPr>
          <a:xfrm>
            <a:off x="838200" y="1376676"/>
            <a:ext cx="11195361" cy="528686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US" sz="2400"/>
              <a:t>Algorithms for finding Minimum Spanning Tree(MST):-</a:t>
            </a:r>
            <a:endParaRPr/>
          </a:p>
          <a:p>
            <a:pPr indent="-228600" lvl="1" marL="685800" rtl="0" algn="l">
              <a:lnSpc>
                <a:spcPct val="90000"/>
              </a:lnSpc>
              <a:spcBef>
                <a:spcPts val="500"/>
              </a:spcBef>
              <a:spcAft>
                <a:spcPts val="0"/>
              </a:spcAft>
              <a:buClr>
                <a:schemeClr val="dk1"/>
              </a:buClr>
              <a:buSzPts val="2400"/>
              <a:buFont typeface="Courier New"/>
              <a:buChar char="o"/>
            </a:pPr>
            <a:r>
              <a:rPr lang="en-US"/>
              <a:t>Prim’s Algorithm</a:t>
            </a:r>
            <a:endParaRPr/>
          </a:p>
          <a:p>
            <a:pPr indent="-228600" lvl="1" marL="685800" rtl="0" algn="l">
              <a:lnSpc>
                <a:spcPct val="90000"/>
              </a:lnSpc>
              <a:spcBef>
                <a:spcPts val="500"/>
              </a:spcBef>
              <a:spcAft>
                <a:spcPts val="0"/>
              </a:spcAft>
              <a:buClr>
                <a:schemeClr val="dk1"/>
              </a:buClr>
              <a:buSzPts val="2400"/>
              <a:buFont typeface="Courier New"/>
              <a:buChar char="o"/>
            </a:pPr>
            <a:r>
              <a:rPr lang="en-US"/>
              <a:t>Kruskal’s Algorithm</a:t>
            </a:r>
            <a:endParaRPr/>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838200" y="111125"/>
            <a:ext cx="10515600" cy="8664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Selection sort</a:t>
            </a:r>
            <a:endParaRPr/>
          </a:p>
        </p:txBody>
      </p:sp>
      <p:sp>
        <p:nvSpPr>
          <p:cNvPr id="162" name="Google Shape;162;p23"/>
          <p:cNvSpPr txBox="1"/>
          <p:nvPr>
            <p:ph idx="1" type="body"/>
          </p:nvPr>
        </p:nvSpPr>
        <p:spPr>
          <a:xfrm>
            <a:off x="838200" y="985473"/>
            <a:ext cx="10977813" cy="5819545"/>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0F0F0F"/>
              </a:buClr>
              <a:buSzPts val="2000"/>
              <a:buChar char="•"/>
            </a:pPr>
            <a:r>
              <a:rPr lang="en-US" sz="2000">
                <a:solidFill>
                  <a:srgbClr val="0F0F0F"/>
                </a:solidFill>
              </a:rPr>
              <a:t>Selection Sort is a simple comparison-based sorting algorithm that divides the input list into two parts: </a:t>
            </a:r>
            <a:r>
              <a:rPr b="1" i="1" lang="en-US" sz="2000">
                <a:solidFill>
                  <a:srgbClr val="0F0F0F"/>
                </a:solidFill>
              </a:rPr>
              <a:t>a sorted portion and an unsorted portion</a:t>
            </a:r>
            <a:r>
              <a:rPr lang="en-US" sz="2000">
                <a:solidFill>
                  <a:srgbClr val="0F0F0F"/>
                </a:solidFill>
              </a:rPr>
              <a:t>. </a:t>
            </a:r>
            <a:endParaRPr sz="2000">
              <a:solidFill>
                <a:srgbClr val="000000"/>
              </a:solidFill>
            </a:endParaRPr>
          </a:p>
          <a:p>
            <a:pPr indent="-228600" lvl="0" marL="228600" rtl="0" algn="l">
              <a:lnSpc>
                <a:spcPct val="100000"/>
              </a:lnSpc>
              <a:spcBef>
                <a:spcPts val="1000"/>
              </a:spcBef>
              <a:spcAft>
                <a:spcPts val="0"/>
              </a:spcAft>
              <a:buClr>
                <a:srgbClr val="0F0F0F"/>
              </a:buClr>
              <a:buSzPts val="2000"/>
              <a:buChar char="•"/>
            </a:pPr>
            <a:r>
              <a:rPr lang="en-US" sz="2000">
                <a:solidFill>
                  <a:srgbClr val="0F0F0F"/>
                </a:solidFill>
              </a:rPr>
              <a:t>The algorithm repeatedly selects the smallest (or largest, depending on the sorting order) element from the unsorted portion and swaps it with the first unsorted element. This process continues until the entire list is sorted.</a:t>
            </a:r>
            <a:endParaRPr sz="2000">
              <a:solidFill>
                <a:srgbClr val="000000"/>
              </a:solidFill>
            </a:endParaRPr>
          </a:p>
          <a:p>
            <a:pPr indent="-228600" lvl="0" marL="228600" rtl="0" algn="l">
              <a:lnSpc>
                <a:spcPct val="100000"/>
              </a:lnSpc>
              <a:spcBef>
                <a:spcPts val="1000"/>
              </a:spcBef>
              <a:spcAft>
                <a:spcPts val="0"/>
              </a:spcAft>
              <a:buClr>
                <a:srgbClr val="0F0F0F"/>
              </a:buClr>
              <a:buSzPts val="2000"/>
              <a:buChar char="•"/>
            </a:pPr>
            <a:r>
              <a:rPr b="1" i="1" lang="en-US" sz="2000" u="sng">
                <a:solidFill>
                  <a:srgbClr val="0F0F0F"/>
                </a:solidFill>
              </a:rPr>
              <a:t>Initialization:</a:t>
            </a:r>
            <a:r>
              <a:rPr b="1" i="1" lang="en-US" sz="2000">
                <a:solidFill>
                  <a:srgbClr val="0F0F0F"/>
                </a:solidFill>
              </a:rPr>
              <a:t> </a:t>
            </a:r>
            <a:r>
              <a:rPr lang="en-US" sz="2000">
                <a:solidFill>
                  <a:srgbClr val="0F0F0F"/>
                </a:solidFill>
              </a:rPr>
              <a:t>The entire list is considered unsorted initially.</a:t>
            </a:r>
            <a:endParaRPr sz="2000"/>
          </a:p>
          <a:p>
            <a:pPr indent="-228600" lvl="0" marL="228600" rtl="0" algn="l">
              <a:lnSpc>
                <a:spcPct val="100000"/>
              </a:lnSpc>
              <a:spcBef>
                <a:spcPts val="1000"/>
              </a:spcBef>
              <a:spcAft>
                <a:spcPts val="0"/>
              </a:spcAft>
              <a:buClr>
                <a:srgbClr val="0F0F0F"/>
              </a:buClr>
              <a:buSzPts val="2000"/>
              <a:buChar char="•"/>
            </a:pPr>
            <a:r>
              <a:rPr b="1" i="1" lang="en-US" sz="2000" u="sng">
                <a:solidFill>
                  <a:srgbClr val="0F0F0F"/>
                </a:solidFill>
              </a:rPr>
              <a:t>Selection of the Smallest Element: </a:t>
            </a:r>
            <a:r>
              <a:rPr lang="en-US" sz="2000">
                <a:solidFill>
                  <a:srgbClr val="0F0F0F"/>
                </a:solidFill>
              </a:rPr>
              <a:t>Iterate through the unsorted portion of the list to find the smallest element.</a:t>
            </a:r>
            <a:endParaRPr sz="2000"/>
          </a:p>
          <a:p>
            <a:pPr indent="-228600" lvl="0" marL="228600" rtl="0" algn="l">
              <a:lnSpc>
                <a:spcPct val="100000"/>
              </a:lnSpc>
              <a:spcBef>
                <a:spcPts val="1000"/>
              </a:spcBef>
              <a:spcAft>
                <a:spcPts val="0"/>
              </a:spcAft>
              <a:buClr>
                <a:srgbClr val="0F0F0F"/>
              </a:buClr>
              <a:buSzPts val="2000"/>
              <a:buChar char="•"/>
            </a:pPr>
            <a:r>
              <a:rPr b="1" i="1" lang="en-US" sz="2000" u="sng">
                <a:solidFill>
                  <a:srgbClr val="0F0F0F"/>
                </a:solidFill>
              </a:rPr>
              <a:t>Swap: </a:t>
            </a:r>
            <a:r>
              <a:rPr lang="en-US" sz="2000">
                <a:solidFill>
                  <a:srgbClr val="0F0F0F"/>
                </a:solidFill>
              </a:rPr>
              <a:t>Swap the smallest element found in step 2 with the first element in the unsorted portion.</a:t>
            </a:r>
            <a:endParaRPr sz="2000"/>
          </a:p>
          <a:p>
            <a:pPr indent="-228600" lvl="0" marL="228600" rtl="0" algn="l">
              <a:lnSpc>
                <a:spcPct val="100000"/>
              </a:lnSpc>
              <a:spcBef>
                <a:spcPts val="1000"/>
              </a:spcBef>
              <a:spcAft>
                <a:spcPts val="0"/>
              </a:spcAft>
              <a:buClr>
                <a:srgbClr val="0F0F0F"/>
              </a:buClr>
              <a:buSzPts val="2000"/>
              <a:buChar char="•"/>
            </a:pPr>
            <a:r>
              <a:rPr b="1" i="1" lang="en-US" sz="2000" u="sng">
                <a:solidFill>
                  <a:srgbClr val="0F0F0F"/>
                </a:solidFill>
              </a:rPr>
              <a:t>Expansion of the Sorted Portion:</a:t>
            </a:r>
            <a:r>
              <a:rPr b="1" lang="en-US" sz="2000" u="sng">
                <a:solidFill>
                  <a:srgbClr val="0F0F0F"/>
                </a:solidFill>
              </a:rPr>
              <a:t> </a:t>
            </a:r>
            <a:r>
              <a:rPr lang="en-US" sz="2000">
                <a:solidFill>
                  <a:srgbClr val="0F0F0F"/>
                </a:solidFill>
              </a:rPr>
              <a:t>Expand the sorted portion to include the element that was just swapped.</a:t>
            </a:r>
            <a:endParaRPr sz="2000"/>
          </a:p>
          <a:p>
            <a:pPr indent="-228600" lvl="0" marL="228600" rtl="0" algn="l">
              <a:lnSpc>
                <a:spcPct val="100000"/>
              </a:lnSpc>
              <a:spcBef>
                <a:spcPts val="1000"/>
              </a:spcBef>
              <a:spcAft>
                <a:spcPts val="0"/>
              </a:spcAft>
              <a:buClr>
                <a:srgbClr val="0F0F0F"/>
              </a:buClr>
              <a:buSzPts val="2000"/>
              <a:buChar char="•"/>
            </a:pPr>
            <a:r>
              <a:rPr b="1" i="1" lang="en-US" sz="2000" u="sng">
                <a:solidFill>
                  <a:srgbClr val="0F0F0F"/>
                </a:solidFill>
              </a:rPr>
              <a:t>Repeat: </a:t>
            </a:r>
            <a:r>
              <a:rPr lang="en-US" sz="2000">
                <a:solidFill>
                  <a:srgbClr val="0F0F0F"/>
                </a:solidFill>
              </a:rPr>
              <a:t>Repeat steps 2-4 for the remaining unsorted portion of the list until the entire list is sorted.</a:t>
            </a:r>
            <a:endParaRPr sz="2000"/>
          </a:p>
          <a:p>
            <a:pPr indent="-228600" lvl="0" marL="228600" rtl="0" algn="l">
              <a:lnSpc>
                <a:spcPct val="100000"/>
              </a:lnSpc>
              <a:spcBef>
                <a:spcPts val="1000"/>
              </a:spcBef>
              <a:spcAft>
                <a:spcPts val="0"/>
              </a:spcAft>
              <a:buClr>
                <a:srgbClr val="0F0F0F"/>
              </a:buClr>
              <a:buSzPts val="2000"/>
              <a:buChar char="•"/>
            </a:pPr>
            <a:r>
              <a:rPr b="1" i="1" lang="en-US" sz="2000" u="sng">
                <a:solidFill>
                  <a:srgbClr val="0F0F0F"/>
                </a:solidFill>
              </a:rPr>
              <a:t>Result: </a:t>
            </a:r>
            <a:r>
              <a:rPr lang="en-US" sz="2000">
                <a:solidFill>
                  <a:srgbClr val="0F0F0F"/>
                </a:solidFill>
              </a:rPr>
              <a:t>The list is now sorted.</a:t>
            </a:r>
            <a:endParaRPr sz="2000"/>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122"/>
          <p:cNvSpPr txBox="1"/>
          <p:nvPr>
            <p:ph type="title"/>
          </p:nvPr>
        </p:nvSpPr>
        <p:spPr>
          <a:xfrm>
            <a:off x="838200" y="86083"/>
            <a:ext cx="10515600" cy="11874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Prim’s Algorithm</a:t>
            </a:r>
            <a:endParaRPr sz="4000"/>
          </a:p>
        </p:txBody>
      </p:sp>
      <p:sp>
        <p:nvSpPr>
          <p:cNvPr id="861" name="Google Shape;861;p122"/>
          <p:cNvSpPr txBox="1"/>
          <p:nvPr>
            <p:ph idx="1" type="body"/>
          </p:nvPr>
        </p:nvSpPr>
        <p:spPr>
          <a:xfrm>
            <a:off x="838200" y="1232475"/>
            <a:ext cx="11195361" cy="543106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It starts with an </a:t>
            </a:r>
            <a:r>
              <a:rPr b="1" i="1" lang="en-US" sz="2400"/>
              <a:t>empty spanning tree.</a:t>
            </a:r>
            <a:r>
              <a:rPr lang="en-US" sz="2400"/>
              <a:t> The idea is to maintain two sets of vertices. </a:t>
            </a:r>
            <a:endParaRPr/>
          </a:p>
          <a:p>
            <a:pPr indent="-228600" lvl="0" marL="228600" rtl="0" algn="l">
              <a:lnSpc>
                <a:spcPct val="90000"/>
              </a:lnSpc>
              <a:spcBef>
                <a:spcPts val="1000"/>
              </a:spcBef>
              <a:spcAft>
                <a:spcPts val="0"/>
              </a:spcAft>
              <a:buClr>
                <a:schemeClr val="dk1"/>
              </a:buClr>
              <a:buSzPts val="2400"/>
              <a:buChar char="•"/>
            </a:pPr>
            <a:r>
              <a:rPr lang="en-US" sz="2400"/>
              <a:t>The first set contains the vertices </a:t>
            </a:r>
            <a:r>
              <a:rPr b="1" i="1" lang="en-US" sz="2400"/>
              <a:t>already included</a:t>
            </a:r>
            <a:r>
              <a:rPr lang="en-US" sz="2400"/>
              <a:t> in the MST, the other set contains the vertices </a:t>
            </a:r>
            <a:r>
              <a:rPr b="1" i="1" lang="en-US" sz="2400"/>
              <a:t>not yet included.</a:t>
            </a:r>
            <a:r>
              <a:rPr lang="en-US" sz="2400"/>
              <a:t> </a:t>
            </a:r>
            <a:endParaRPr/>
          </a:p>
          <a:p>
            <a:pPr indent="-228600" lvl="0" marL="228600" rtl="0" algn="l">
              <a:lnSpc>
                <a:spcPct val="90000"/>
              </a:lnSpc>
              <a:spcBef>
                <a:spcPts val="1000"/>
              </a:spcBef>
              <a:spcAft>
                <a:spcPts val="0"/>
              </a:spcAft>
              <a:buClr>
                <a:schemeClr val="dk1"/>
              </a:buClr>
              <a:buSzPts val="2400"/>
              <a:buChar char="•"/>
            </a:pPr>
            <a:r>
              <a:rPr lang="en-US" sz="2400"/>
              <a:t>At every step, it considers all the edges that </a:t>
            </a:r>
            <a:r>
              <a:rPr i="1" lang="en-US" sz="2400"/>
              <a:t>connect the two sets and picks the minimum weight edge from these edges. </a:t>
            </a:r>
            <a:endParaRPr i="1"/>
          </a:p>
          <a:p>
            <a:pPr indent="-228600" lvl="0" marL="228600" rtl="0" algn="l">
              <a:lnSpc>
                <a:spcPct val="90000"/>
              </a:lnSpc>
              <a:spcBef>
                <a:spcPts val="1000"/>
              </a:spcBef>
              <a:spcAft>
                <a:spcPts val="0"/>
              </a:spcAft>
              <a:buClr>
                <a:schemeClr val="dk1"/>
              </a:buClr>
              <a:buSzPts val="2400"/>
              <a:buChar char="•"/>
            </a:pPr>
            <a:r>
              <a:rPr lang="en-US" sz="2400"/>
              <a:t>After picking the edge, it moves the other endpoint of the edge to the set containing MST. </a:t>
            </a:r>
            <a:endParaRPr/>
          </a:p>
          <a:p>
            <a:pPr indent="-228600" lvl="0" marL="228600" rtl="0" algn="l">
              <a:lnSpc>
                <a:spcPct val="90000"/>
              </a:lnSpc>
              <a:spcBef>
                <a:spcPts val="1000"/>
              </a:spcBef>
              <a:spcAft>
                <a:spcPts val="0"/>
              </a:spcAft>
              <a:buClr>
                <a:schemeClr val="dk1"/>
              </a:buClr>
              <a:buSzPts val="2400"/>
              <a:buChar char="•"/>
            </a:pPr>
            <a:r>
              <a:rPr lang="en-US" sz="2400"/>
              <a:t>A group of edges that connects two sets of vertices in a graph is called </a:t>
            </a:r>
            <a:r>
              <a:rPr b="1" i="1" lang="en-US" sz="2400"/>
              <a:t>cut in graph theory.</a:t>
            </a:r>
            <a:r>
              <a:rPr lang="en-US" sz="2400"/>
              <a:t> </a:t>
            </a:r>
            <a:endParaRPr/>
          </a:p>
          <a:p>
            <a:pPr indent="-228600" lvl="0" marL="228600" rtl="0" algn="l">
              <a:lnSpc>
                <a:spcPct val="90000"/>
              </a:lnSpc>
              <a:spcBef>
                <a:spcPts val="1000"/>
              </a:spcBef>
              <a:spcAft>
                <a:spcPts val="0"/>
              </a:spcAft>
              <a:buClr>
                <a:schemeClr val="dk1"/>
              </a:buClr>
              <a:buSzPts val="2400"/>
              <a:buChar char="•"/>
            </a:pPr>
            <a:r>
              <a:rPr lang="en-US" sz="2400"/>
              <a:t>So, at every step of Prim’s algorithm, find a cut (of two sets, one contains the vertices already included in MST and the other contains the rest of the vertices), </a:t>
            </a:r>
            <a:r>
              <a:rPr b="1" i="1" lang="en-US" sz="2400"/>
              <a:t>pick the minimum weight edge from the cut,</a:t>
            </a:r>
            <a:r>
              <a:rPr lang="en-US" sz="2400"/>
              <a:t> and include this vertex to MST Set (the set that contains already included vertices).</a:t>
            </a:r>
            <a:endParaRPr sz="2400"/>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123"/>
          <p:cNvSpPr txBox="1"/>
          <p:nvPr>
            <p:ph type="title"/>
          </p:nvPr>
        </p:nvSpPr>
        <p:spPr>
          <a:xfrm>
            <a:off x="838200" y="86083"/>
            <a:ext cx="10515600" cy="12292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Prim’s Algorithm</a:t>
            </a:r>
            <a:endParaRPr sz="4000"/>
          </a:p>
        </p:txBody>
      </p:sp>
      <p:sp>
        <p:nvSpPr>
          <p:cNvPr id="867" name="Google Shape;867;p123"/>
          <p:cNvSpPr txBox="1"/>
          <p:nvPr>
            <p:ph idx="1" type="body"/>
          </p:nvPr>
        </p:nvSpPr>
        <p:spPr>
          <a:xfrm>
            <a:off x="838200" y="1408872"/>
            <a:ext cx="11195361" cy="525466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None/>
            </a:pPr>
            <a:r>
              <a:rPr b="1" i="1" lang="en-US" sz="2400"/>
              <a:t>Prim's Algorithm(Graph G):</a:t>
            </a:r>
            <a:endParaRPr b="1" i="1"/>
          </a:p>
          <a:p>
            <a:pPr indent="-228600" lvl="0" marL="228600" rtl="0" algn="l">
              <a:lnSpc>
                <a:spcPct val="90000"/>
              </a:lnSpc>
              <a:spcBef>
                <a:spcPts val="1000"/>
              </a:spcBef>
              <a:spcAft>
                <a:spcPts val="0"/>
              </a:spcAft>
              <a:buClr>
                <a:schemeClr val="dk1"/>
              </a:buClr>
              <a:buSzPts val="2400"/>
              <a:buNone/>
            </a:pPr>
            <a:r>
              <a:rPr i="1" lang="en-US" sz="2400"/>
              <a:t>   1. Initialize an empty priority queue Q.</a:t>
            </a:r>
            <a:endParaRPr i="1"/>
          </a:p>
          <a:p>
            <a:pPr indent="-228600" lvl="0" marL="228600" rtl="0" algn="l">
              <a:lnSpc>
                <a:spcPct val="90000"/>
              </a:lnSpc>
              <a:spcBef>
                <a:spcPts val="1000"/>
              </a:spcBef>
              <a:spcAft>
                <a:spcPts val="0"/>
              </a:spcAft>
              <a:buClr>
                <a:schemeClr val="dk1"/>
              </a:buClr>
              <a:buSzPts val="2400"/>
              <a:buNone/>
            </a:pPr>
            <a:r>
              <a:rPr i="1" lang="en-US" sz="2400"/>
              <a:t>   2. Add an arbitrary starting vertex to the priority queue.</a:t>
            </a:r>
            <a:endParaRPr i="1"/>
          </a:p>
          <a:p>
            <a:pPr indent="-228600" lvl="0" marL="228600" rtl="0" algn="l">
              <a:lnSpc>
                <a:spcPct val="90000"/>
              </a:lnSpc>
              <a:spcBef>
                <a:spcPts val="1000"/>
              </a:spcBef>
              <a:spcAft>
                <a:spcPts val="0"/>
              </a:spcAft>
              <a:buClr>
                <a:schemeClr val="dk1"/>
              </a:buClr>
              <a:buSzPts val="2400"/>
              <a:buNone/>
            </a:pPr>
            <a:r>
              <a:rPr i="1" lang="en-US" sz="2400"/>
              <a:t>   3. While Q is not empty:</a:t>
            </a:r>
            <a:endParaRPr i="1"/>
          </a:p>
          <a:p>
            <a:pPr indent="-228600" lvl="0" marL="228600" rtl="0" algn="l">
              <a:lnSpc>
                <a:spcPct val="90000"/>
              </a:lnSpc>
              <a:spcBef>
                <a:spcPts val="1000"/>
              </a:spcBef>
              <a:spcAft>
                <a:spcPts val="0"/>
              </a:spcAft>
              <a:buClr>
                <a:schemeClr val="dk1"/>
              </a:buClr>
              <a:buSzPts val="2400"/>
              <a:buNone/>
            </a:pPr>
            <a:r>
              <a:rPr i="1" lang="en-US" sz="2400"/>
              <a:t>      a. Extract the edge with the </a:t>
            </a:r>
            <a:r>
              <a:rPr b="1" i="1" lang="en-US" sz="2400"/>
              <a:t>smallest weight</a:t>
            </a:r>
            <a:r>
              <a:rPr i="1" lang="en-US" sz="2400"/>
              <a:t> from Q.</a:t>
            </a:r>
            <a:endParaRPr i="1"/>
          </a:p>
          <a:p>
            <a:pPr indent="-228600" lvl="0" marL="228600" rtl="0" algn="l">
              <a:lnSpc>
                <a:spcPct val="90000"/>
              </a:lnSpc>
              <a:spcBef>
                <a:spcPts val="1000"/>
              </a:spcBef>
              <a:spcAft>
                <a:spcPts val="0"/>
              </a:spcAft>
              <a:buClr>
                <a:schemeClr val="dk1"/>
              </a:buClr>
              <a:buSzPts val="2400"/>
              <a:buNone/>
            </a:pPr>
            <a:r>
              <a:rPr i="1" lang="en-US" sz="2400"/>
              <a:t>      b. If adding this edge doesn't form a cycle, add it to the minimum spanning tree.</a:t>
            </a:r>
            <a:endParaRPr i="1"/>
          </a:p>
          <a:p>
            <a:pPr indent="-228600" lvl="0" marL="228600" rtl="0" algn="l">
              <a:lnSpc>
                <a:spcPct val="90000"/>
              </a:lnSpc>
              <a:spcBef>
                <a:spcPts val="1000"/>
              </a:spcBef>
              <a:spcAft>
                <a:spcPts val="0"/>
              </a:spcAft>
              <a:buClr>
                <a:schemeClr val="dk1"/>
              </a:buClr>
              <a:buSzPts val="2400"/>
              <a:buNone/>
            </a:pPr>
            <a:r>
              <a:rPr i="1" lang="en-US" sz="2400"/>
              <a:t>      c. Add the vertex at the other end of the chosen edge to the priority queue if not already present.</a:t>
            </a:r>
            <a:endParaRPr i="1"/>
          </a:p>
          <a:p>
            <a:pPr indent="-228600" lvl="0" marL="228600" rtl="0" algn="l">
              <a:lnSpc>
                <a:spcPct val="90000"/>
              </a:lnSpc>
              <a:spcBef>
                <a:spcPts val="1000"/>
              </a:spcBef>
              <a:spcAft>
                <a:spcPts val="0"/>
              </a:spcAft>
              <a:buClr>
                <a:schemeClr val="dk1"/>
              </a:buClr>
              <a:buSzPts val="2400"/>
              <a:buNone/>
            </a:pPr>
            <a:r>
              <a:rPr i="1" lang="en-US" sz="2400"/>
              <a:t>   4. Return the minimum spanning tree.</a:t>
            </a:r>
            <a:endParaRPr i="1"/>
          </a:p>
          <a:p>
            <a:pPr indent="0" lvl="0" marL="0" rtl="0" algn="l">
              <a:lnSpc>
                <a:spcPct val="90000"/>
              </a:lnSpc>
              <a:spcBef>
                <a:spcPts val="1000"/>
              </a:spcBef>
              <a:spcAft>
                <a:spcPts val="0"/>
              </a:spcAft>
              <a:buClr>
                <a:schemeClr val="dk1"/>
              </a:buClr>
              <a:buSzPts val="2400"/>
              <a:buNone/>
            </a:pPr>
            <a:r>
              <a:t/>
            </a:r>
            <a:endParaRPr i="1" sz="2400"/>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124"/>
          <p:cNvSpPr txBox="1"/>
          <p:nvPr>
            <p:ph type="title"/>
          </p:nvPr>
        </p:nvSpPr>
        <p:spPr>
          <a:xfrm>
            <a:off x="838200" y="247895"/>
            <a:ext cx="10515600" cy="108133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Prim’s Algorithm</a:t>
            </a:r>
            <a:endParaRPr sz="4000"/>
          </a:p>
        </p:txBody>
      </p:sp>
      <p:pic>
        <p:nvPicPr>
          <p:cNvPr descr="Diagram, schematic&#10;&#10;Description automatically generated" id="873" name="Google Shape;873;p124"/>
          <p:cNvPicPr preferRelativeResize="0"/>
          <p:nvPr>
            <p:ph idx="1" type="body"/>
          </p:nvPr>
        </p:nvPicPr>
        <p:blipFill rotWithShape="1">
          <a:blip r:embed="rId3">
            <a:alphaModFix/>
          </a:blip>
          <a:srcRect b="0" l="0" r="0" t="0"/>
          <a:stretch/>
        </p:blipFill>
        <p:spPr>
          <a:xfrm>
            <a:off x="2190662" y="1646344"/>
            <a:ext cx="8470900" cy="4082805"/>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125"/>
          <p:cNvSpPr txBox="1"/>
          <p:nvPr>
            <p:ph type="title"/>
          </p:nvPr>
        </p:nvSpPr>
        <p:spPr>
          <a:xfrm>
            <a:off x="838200" y="365125"/>
            <a:ext cx="10515600" cy="9250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Prim’s Algorithm</a:t>
            </a:r>
            <a:endParaRPr/>
          </a:p>
        </p:txBody>
      </p:sp>
      <p:pic>
        <p:nvPicPr>
          <p:cNvPr descr="A picture containing text, clock&#10;&#10;Description automatically generated" id="879" name="Google Shape;879;p125"/>
          <p:cNvPicPr preferRelativeResize="0"/>
          <p:nvPr>
            <p:ph idx="1" type="body"/>
          </p:nvPr>
        </p:nvPicPr>
        <p:blipFill rotWithShape="1">
          <a:blip r:embed="rId3">
            <a:alphaModFix/>
          </a:blip>
          <a:srcRect b="0" l="0" r="0" t="0"/>
          <a:stretch/>
        </p:blipFill>
        <p:spPr>
          <a:xfrm>
            <a:off x="2808825" y="2325509"/>
            <a:ext cx="6565542" cy="3513382"/>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126"/>
          <p:cNvSpPr txBox="1"/>
          <p:nvPr>
            <p:ph type="title"/>
          </p:nvPr>
        </p:nvSpPr>
        <p:spPr>
          <a:xfrm>
            <a:off x="838200" y="107548"/>
            <a:ext cx="10515600" cy="99286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Kruskal’s Algorithm</a:t>
            </a:r>
            <a:endParaRPr sz="4000"/>
          </a:p>
        </p:txBody>
      </p:sp>
      <p:sp>
        <p:nvSpPr>
          <p:cNvPr id="885" name="Google Shape;885;p126"/>
          <p:cNvSpPr txBox="1"/>
          <p:nvPr>
            <p:ph idx="1" type="body"/>
          </p:nvPr>
        </p:nvSpPr>
        <p:spPr>
          <a:xfrm>
            <a:off x="838200" y="1398140"/>
            <a:ext cx="11195361" cy="526540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None/>
            </a:pPr>
            <a:r>
              <a:rPr b="1" i="1" lang="en-US" sz="2400"/>
              <a:t>Kruskal's Algorithm(Graph G):</a:t>
            </a:r>
            <a:endParaRPr b="1" i="1"/>
          </a:p>
          <a:p>
            <a:pPr indent="-228600" lvl="0" marL="228600" rtl="0" algn="l">
              <a:lnSpc>
                <a:spcPct val="90000"/>
              </a:lnSpc>
              <a:spcBef>
                <a:spcPts val="1000"/>
              </a:spcBef>
              <a:spcAft>
                <a:spcPts val="0"/>
              </a:spcAft>
              <a:buClr>
                <a:schemeClr val="dk1"/>
              </a:buClr>
              <a:buSzPts val="2400"/>
              <a:buNone/>
            </a:pPr>
            <a:r>
              <a:rPr i="1" lang="en-US" sz="2400"/>
              <a:t>   1. Sort all edges in non-decreasing order of their weights.</a:t>
            </a:r>
            <a:endParaRPr i="1"/>
          </a:p>
          <a:p>
            <a:pPr indent="-228600" lvl="0" marL="228600" rtl="0" algn="l">
              <a:lnSpc>
                <a:spcPct val="90000"/>
              </a:lnSpc>
              <a:spcBef>
                <a:spcPts val="1000"/>
              </a:spcBef>
              <a:spcAft>
                <a:spcPts val="0"/>
              </a:spcAft>
              <a:buClr>
                <a:schemeClr val="dk1"/>
              </a:buClr>
              <a:buSzPts val="2400"/>
              <a:buNone/>
            </a:pPr>
            <a:r>
              <a:rPr i="1" lang="en-US" sz="2400"/>
              <a:t>   2. Initialize an empty minimum spanning tree.</a:t>
            </a:r>
            <a:endParaRPr i="1"/>
          </a:p>
          <a:p>
            <a:pPr indent="-228600" lvl="0" marL="228600" rtl="0" algn="l">
              <a:lnSpc>
                <a:spcPct val="90000"/>
              </a:lnSpc>
              <a:spcBef>
                <a:spcPts val="1000"/>
              </a:spcBef>
              <a:spcAft>
                <a:spcPts val="0"/>
              </a:spcAft>
              <a:buClr>
                <a:schemeClr val="dk1"/>
              </a:buClr>
              <a:buSzPts val="2400"/>
              <a:buNone/>
            </a:pPr>
            <a:r>
              <a:rPr i="1" lang="en-US" sz="2400"/>
              <a:t>   3. Initialize a data structure to keep track of connected components.</a:t>
            </a:r>
            <a:endParaRPr i="1"/>
          </a:p>
          <a:p>
            <a:pPr indent="-228600" lvl="0" marL="228600" rtl="0" algn="l">
              <a:lnSpc>
                <a:spcPct val="90000"/>
              </a:lnSpc>
              <a:spcBef>
                <a:spcPts val="1000"/>
              </a:spcBef>
              <a:spcAft>
                <a:spcPts val="0"/>
              </a:spcAft>
              <a:buClr>
                <a:schemeClr val="dk1"/>
              </a:buClr>
              <a:buSzPts val="2400"/>
              <a:buNone/>
            </a:pPr>
            <a:r>
              <a:rPr i="1" lang="en-US" sz="2400"/>
              <a:t>   4. For each edge in the sorted order:</a:t>
            </a:r>
            <a:endParaRPr i="1"/>
          </a:p>
          <a:p>
            <a:pPr indent="-228600" lvl="0" marL="228600" rtl="0" algn="l">
              <a:lnSpc>
                <a:spcPct val="90000"/>
              </a:lnSpc>
              <a:spcBef>
                <a:spcPts val="1000"/>
              </a:spcBef>
              <a:spcAft>
                <a:spcPts val="0"/>
              </a:spcAft>
              <a:buClr>
                <a:schemeClr val="dk1"/>
              </a:buClr>
              <a:buSzPts val="2400"/>
              <a:buNone/>
            </a:pPr>
            <a:r>
              <a:rPr i="1" lang="en-US" sz="2400"/>
              <a:t>      a. If adding the edge does not create a cycle, add it to the minimum spanning tree and merge the connected components.</a:t>
            </a:r>
            <a:endParaRPr i="1"/>
          </a:p>
          <a:p>
            <a:pPr indent="-228600" lvl="0" marL="228600" rtl="0" algn="l">
              <a:lnSpc>
                <a:spcPct val="90000"/>
              </a:lnSpc>
              <a:spcBef>
                <a:spcPts val="1000"/>
              </a:spcBef>
              <a:spcAft>
                <a:spcPts val="0"/>
              </a:spcAft>
              <a:buClr>
                <a:schemeClr val="dk1"/>
              </a:buClr>
              <a:buSzPts val="2400"/>
              <a:buNone/>
            </a:pPr>
            <a:r>
              <a:rPr i="1" lang="en-US" sz="2400"/>
              <a:t>   5. Return the minimum spanning tree.</a:t>
            </a:r>
            <a:endParaRPr i="1"/>
          </a:p>
          <a:p>
            <a:pPr indent="0" lvl="0" marL="0" rtl="0" algn="l">
              <a:lnSpc>
                <a:spcPct val="90000"/>
              </a:lnSpc>
              <a:spcBef>
                <a:spcPts val="1000"/>
              </a:spcBef>
              <a:spcAft>
                <a:spcPts val="0"/>
              </a:spcAft>
              <a:buClr>
                <a:schemeClr val="dk1"/>
              </a:buClr>
              <a:buSzPts val="2400"/>
              <a:buNone/>
            </a:pPr>
            <a:r>
              <a:t/>
            </a:r>
            <a:endParaRPr i="1" sz="2400"/>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127"/>
          <p:cNvSpPr txBox="1"/>
          <p:nvPr>
            <p:ph type="title"/>
          </p:nvPr>
        </p:nvSpPr>
        <p:spPr>
          <a:xfrm>
            <a:off x="838200" y="139745"/>
            <a:ext cx="10515600" cy="8640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Kruskal’s Algorithm</a:t>
            </a:r>
            <a:endParaRPr/>
          </a:p>
        </p:txBody>
      </p:sp>
      <p:pic>
        <p:nvPicPr>
          <p:cNvPr descr="Diagram, schematic&#10;&#10;Description automatically generated" id="891" name="Google Shape;891;p127"/>
          <p:cNvPicPr preferRelativeResize="0"/>
          <p:nvPr>
            <p:ph idx="1" type="body"/>
          </p:nvPr>
        </p:nvPicPr>
        <p:blipFill rotWithShape="1">
          <a:blip r:embed="rId3">
            <a:alphaModFix/>
          </a:blip>
          <a:srcRect b="0" l="0" r="0" t="0"/>
          <a:stretch/>
        </p:blipFill>
        <p:spPr>
          <a:xfrm>
            <a:off x="2434893" y="2066421"/>
            <a:ext cx="7962900" cy="3838575"/>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128"/>
          <p:cNvSpPr txBox="1"/>
          <p:nvPr>
            <p:ph type="title"/>
          </p:nvPr>
        </p:nvSpPr>
        <p:spPr>
          <a:xfrm>
            <a:off x="838200" y="161210"/>
            <a:ext cx="10515600" cy="8533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Kruskal’s Algorithm</a:t>
            </a:r>
            <a:endParaRPr sz="4000"/>
          </a:p>
        </p:txBody>
      </p:sp>
      <p:pic>
        <p:nvPicPr>
          <p:cNvPr descr="Diagram&#10;&#10;Description automatically generated" id="897" name="Google Shape;897;p128"/>
          <p:cNvPicPr preferRelativeResize="0"/>
          <p:nvPr>
            <p:ph idx="1" type="body"/>
          </p:nvPr>
        </p:nvPicPr>
        <p:blipFill rotWithShape="1">
          <a:blip r:embed="rId3">
            <a:alphaModFix/>
          </a:blip>
          <a:srcRect b="0" l="0" r="0" t="0"/>
          <a:stretch/>
        </p:blipFill>
        <p:spPr>
          <a:xfrm>
            <a:off x="2350126" y="2268648"/>
            <a:ext cx="7506101" cy="3427792"/>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pic>
        <p:nvPicPr>
          <p:cNvPr descr="Table&#10;&#10;Description automatically generated" id="902" name="Google Shape;902;p129"/>
          <p:cNvPicPr preferRelativeResize="0"/>
          <p:nvPr>
            <p:ph idx="1" type="body"/>
          </p:nvPr>
        </p:nvPicPr>
        <p:blipFill rotWithShape="1">
          <a:blip r:embed="rId3">
            <a:alphaModFix/>
          </a:blip>
          <a:srcRect b="0" l="0" r="0" t="0"/>
          <a:stretch/>
        </p:blipFill>
        <p:spPr>
          <a:xfrm>
            <a:off x="2618101" y="40403"/>
            <a:ext cx="6766236" cy="6768115"/>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130"/>
          <p:cNvSpPr txBox="1"/>
          <p:nvPr>
            <p:ph type="title"/>
          </p:nvPr>
        </p:nvSpPr>
        <p:spPr>
          <a:xfrm>
            <a:off x="838200" y="193407"/>
            <a:ext cx="10515600" cy="78894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Kruskal’s Algorithm</a:t>
            </a:r>
            <a:endParaRPr sz="4000"/>
          </a:p>
        </p:txBody>
      </p:sp>
      <p:sp>
        <p:nvSpPr>
          <p:cNvPr id="908" name="Google Shape;908;p130"/>
          <p:cNvSpPr txBox="1"/>
          <p:nvPr>
            <p:ph idx="1" type="body"/>
          </p:nvPr>
        </p:nvSpPr>
        <p:spPr>
          <a:xfrm>
            <a:off x="838200" y="1290817"/>
            <a:ext cx="11291952" cy="5372724"/>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i="1" lang="en-US" sz="2400"/>
              <a:t>Now pick all edges one by one from the sorted list of edges </a:t>
            </a:r>
            <a:br>
              <a:rPr i="1" lang="en-US" sz="2400"/>
            </a:br>
            <a:r>
              <a:rPr b="1" i="1" lang="en-US" sz="2400"/>
              <a:t>Step 1: </a:t>
            </a:r>
            <a:r>
              <a:rPr i="1" lang="en-US" sz="2400"/>
              <a:t>Pick edge 7-6: No cycle is formed, include it. </a:t>
            </a:r>
            <a:endParaRPr/>
          </a:p>
          <a:p>
            <a:pPr indent="-76200" lvl="0" marL="228600" rtl="0" algn="l">
              <a:lnSpc>
                <a:spcPct val="100000"/>
              </a:lnSpc>
              <a:spcBef>
                <a:spcPts val="1000"/>
              </a:spcBef>
              <a:spcAft>
                <a:spcPts val="0"/>
              </a:spcAft>
              <a:buClr>
                <a:schemeClr val="dk1"/>
              </a:buClr>
              <a:buSzPts val="2400"/>
              <a:buNone/>
            </a:pPr>
            <a:r>
              <a:t/>
            </a:r>
            <a:endParaRPr i="1" sz="2400"/>
          </a:p>
          <a:p>
            <a:pPr indent="-76200" lvl="0" marL="228600" rtl="0" algn="l">
              <a:lnSpc>
                <a:spcPct val="100000"/>
              </a:lnSpc>
              <a:spcBef>
                <a:spcPts val="1000"/>
              </a:spcBef>
              <a:spcAft>
                <a:spcPts val="0"/>
              </a:spcAft>
              <a:buClr>
                <a:schemeClr val="dk1"/>
              </a:buClr>
              <a:buSzPts val="2400"/>
              <a:buNone/>
            </a:pPr>
            <a:r>
              <a:t/>
            </a:r>
            <a:endParaRPr i="1" sz="2400"/>
          </a:p>
          <a:p>
            <a:pPr indent="-228600" lvl="0" marL="228600" rtl="0" algn="l">
              <a:lnSpc>
                <a:spcPct val="100000"/>
              </a:lnSpc>
              <a:spcBef>
                <a:spcPts val="1000"/>
              </a:spcBef>
              <a:spcAft>
                <a:spcPts val="0"/>
              </a:spcAft>
              <a:buClr>
                <a:schemeClr val="dk1"/>
              </a:buClr>
              <a:buSzPts val="2400"/>
              <a:buChar char="•"/>
            </a:pPr>
            <a:r>
              <a:rPr b="1" i="1" lang="en-US" sz="2400"/>
              <a:t>Step 2:</a:t>
            </a:r>
            <a:r>
              <a:rPr i="1" lang="en-US" sz="2400"/>
              <a:t>  Pick edge 8-2: No cycle is formed, include it. </a:t>
            </a:r>
            <a:endParaRPr/>
          </a:p>
          <a:p>
            <a:pPr indent="-228600" lvl="0" marL="228600" rtl="0" algn="l">
              <a:lnSpc>
                <a:spcPct val="100000"/>
              </a:lnSpc>
              <a:spcBef>
                <a:spcPts val="1000"/>
              </a:spcBef>
              <a:spcAft>
                <a:spcPts val="0"/>
              </a:spcAft>
              <a:buClr>
                <a:schemeClr val="dk1"/>
              </a:buClr>
              <a:buSzPts val="2400"/>
              <a:buChar char="•"/>
            </a:pPr>
            <a:r>
              <a:rPr b="1" i="1" lang="en-US" sz="2400"/>
              <a:t>Step 3:</a:t>
            </a:r>
            <a:r>
              <a:rPr i="1" lang="en-US" sz="2400"/>
              <a:t> Pick edge 6-5: No cycle is formed, include it. </a:t>
            </a:r>
            <a:endParaRPr/>
          </a:p>
          <a:p>
            <a:pPr indent="-228600" lvl="0" marL="228600" rtl="0" algn="l">
              <a:lnSpc>
                <a:spcPct val="100000"/>
              </a:lnSpc>
              <a:spcBef>
                <a:spcPts val="1000"/>
              </a:spcBef>
              <a:spcAft>
                <a:spcPts val="0"/>
              </a:spcAft>
              <a:buClr>
                <a:schemeClr val="dk1"/>
              </a:buClr>
              <a:buSzPts val="2400"/>
              <a:buChar char="•"/>
            </a:pPr>
            <a:r>
              <a:rPr b="1" i="1" lang="en-US" sz="2400"/>
              <a:t>Step 4:</a:t>
            </a:r>
            <a:r>
              <a:rPr i="1" lang="en-US" sz="2400"/>
              <a:t> Pick edge 0-1: No cycle is formed, include it. </a:t>
            </a:r>
            <a:endParaRPr/>
          </a:p>
          <a:p>
            <a:pPr indent="-228600" lvl="0" marL="228600" rtl="0" algn="l">
              <a:lnSpc>
                <a:spcPct val="100000"/>
              </a:lnSpc>
              <a:spcBef>
                <a:spcPts val="1000"/>
              </a:spcBef>
              <a:spcAft>
                <a:spcPts val="0"/>
              </a:spcAft>
              <a:buClr>
                <a:schemeClr val="dk1"/>
              </a:buClr>
              <a:buSzPts val="2400"/>
              <a:buChar char="•"/>
            </a:pPr>
            <a:r>
              <a:rPr b="1" i="1" lang="en-US" sz="2400"/>
              <a:t>Step 5:</a:t>
            </a:r>
            <a:r>
              <a:rPr i="1" lang="en-US" sz="2400"/>
              <a:t> Pick edge 2-5: No cycle is formed, include it. </a:t>
            </a:r>
            <a:endParaRPr/>
          </a:p>
          <a:p>
            <a:pPr indent="-228600" lvl="0" marL="228600" rtl="0" algn="l">
              <a:lnSpc>
                <a:spcPct val="100000"/>
              </a:lnSpc>
              <a:spcBef>
                <a:spcPts val="1000"/>
              </a:spcBef>
              <a:spcAft>
                <a:spcPts val="0"/>
              </a:spcAft>
              <a:buClr>
                <a:schemeClr val="dk1"/>
              </a:buClr>
              <a:buSzPts val="2400"/>
              <a:buChar char="•"/>
            </a:pPr>
            <a:r>
              <a:rPr b="1" i="1" lang="en-US" sz="2400"/>
              <a:t>Step 6:</a:t>
            </a:r>
            <a:r>
              <a:rPr i="1" lang="en-US" sz="2400"/>
              <a:t> Pick edge 8-6: Since including this edge results in the cycle, discard </a:t>
            </a:r>
            <a:endParaRPr/>
          </a:p>
          <a:p>
            <a:pPr indent="-228600" lvl="0" marL="228600" rtl="0" algn="l">
              <a:lnSpc>
                <a:spcPct val="100000"/>
              </a:lnSpc>
              <a:spcBef>
                <a:spcPts val="1000"/>
              </a:spcBef>
              <a:spcAft>
                <a:spcPts val="0"/>
              </a:spcAft>
              <a:buClr>
                <a:schemeClr val="dk1"/>
              </a:buClr>
              <a:buSzPts val="2400"/>
              <a:buChar char="•"/>
            </a:pPr>
            <a:r>
              <a:rPr b="1" i="1" lang="en-US" sz="2400"/>
              <a:t>Step 7:</a:t>
            </a:r>
            <a:r>
              <a:rPr i="1" lang="en-US" sz="2400"/>
              <a:t> Pick edge 2-3: No cycle is formed, include it. </a:t>
            </a:r>
            <a:endParaRPr/>
          </a:p>
          <a:p>
            <a:pPr indent="-76200" lvl="0" marL="228600" rtl="0" algn="l">
              <a:lnSpc>
                <a:spcPct val="100000"/>
              </a:lnSpc>
              <a:spcBef>
                <a:spcPts val="1000"/>
              </a:spcBef>
              <a:spcAft>
                <a:spcPts val="0"/>
              </a:spcAft>
              <a:buClr>
                <a:schemeClr val="dk1"/>
              </a:buClr>
              <a:buSzPts val="2400"/>
              <a:buNone/>
            </a:pPr>
            <a:r>
              <a:t/>
            </a:r>
            <a:endParaRPr i="1" sz="2400"/>
          </a:p>
        </p:txBody>
      </p:sp>
      <p:pic>
        <p:nvPicPr>
          <p:cNvPr id="909" name="Google Shape;909;p130"/>
          <p:cNvPicPr preferRelativeResize="0"/>
          <p:nvPr/>
        </p:nvPicPr>
        <p:blipFill rotWithShape="1">
          <a:blip r:embed="rId3">
            <a:alphaModFix/>
          </a:blip>
          <a:srcRect b="0" l="0" r="0" t="0"/>
          <a:stretch/>
        </p:blipFill>
        <p:spPr>
          <a:xfrm>
            <a:off x="4427718" y="2139035"/>
            <a:ext cx="3336567" cy="862750"/>
          </a:xfrm>
          <a:prstGeom prst="rect">
            <a:avLst/>
          </a:prstGeom>
          <a:noFill/>
          <a:ln>
            <a:noFill/>
          </a:ln>
        </p:spPr>
      </p:pic>
      <p:pic>
        <p:nvPicPr>
          <p:cNvPr descr="A picture containing application&#10;&#10;Description automatically generated" id="910" name="Google Shape;910;p130"/>
          <p:cNvPicPr preferRelativeResize="0"/>
          <p:nvPr/>
        </p:nvPicPr>
        <p:blipFill rotWithShape="1">
          <a:blip r:embed="rId4">
            <a:alphaModFix/>
          </a:blip>
          <a:srcRect b="0" l="0" r="0" t="0"/>
          <a:stretch/>
        </p:blipFill>
        <p:spPr>
          <a:xfrm>
            <a:off x="9439747" y="1709739"/>
            <a:ext cx="2424312" cy="3019960"/>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31"/>
          <p:cNvSpPr txBox="1"/>
          <p:nvPr>
            <p:ph type="title"/>
          </p:nvPr>
        </p:nvSpPr>
        <p:spPr>
          <a:xfrm>
            <a:off x="838200" y="193407"/>
            <a:ext cx="10515600" cy="7460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Kruskal’s Algorithm</a:t>
            </a:r>
            <a:endParaRPr sz="4000"/>
          </a:p>
        </p:txBody>
      </p:sp>
      <p:sp>
        <p:nvSpPr>
          <p:cNvPr id="916" name="Google Shape;916;p131"/>
          <p:cNvSpPr txBox="1"/>
          <p:nvPr>
            <p:ph idx="1" type="body"/>
          </p:nvPr>
        </p:nvSpPr>
        <p:spPr>
          <a:xfrm>
            <a:off x="838200" y="1119099"/>
            <a:ext cx="11291952" cy="555517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i="1" lang="en-US" sz="2400"/>
              <a:t>Step 8:</a:t>
            </a:r>
            <a:r>
              <a:rPr i="1" lang="en-US" sz="2400"/>
              <a:t> Pick edge 7-8: Since including this edge results in the cycle, discard.</a:t>
            </a:r>
            <a:endParaRPr/>
          </a:p>
          <a:p>
            <a:pPr indent="-228600" lvl="0" marL="228600" rtl="0" algn="l">
              <a:lnSpc>
                <a:spcPct val="90000"/>
              </a:lnSpc>
              <a:spcBef>
                <a:spcPts val="1000"/>
              </a:spcBef>
              <a:spcAft>
                <a:spcPts val="0"/>
              </a:spcAft>
              <a:buClr>
                <a:schemeClr val="dk1"/>
              </a:buClr>
              <a:buSzPts val="2400"/>
              <a:buChar char="•"/>
            </a:pPr>
            <a:r>
              <a:rPr b="1" i="1" lang="en-US" sz="2400"/>
              <a:t>Step 9:</a:t>
            </a:r>
            <a:r>
              <a:rPr i="1" lang="en-US" sz="2400"/>
              <a:t> Pick edge 0-7: No cycle is formed, include it. </a:t>
            </a:r>
            <a:endParaRPr/>
          </a:p>
          <a:p>
            <a:pPr indent="-228600" lvl="0" marL="228600" rtl="0" algn="l">
              <a:lnSpc>
                <a:spcPct val="90000"/>
              </a:lnSpc>
              <a:spcBef>
                <a:spcPts val="1000"/>
              </a:spcBef>
              <a:spcAft>
                <a:spcPts val="0"/>
              </a:spcAft>
              <a:buClr>
                <a:schemeClr val="dk1"/>
              </a:buClr>
              <a:buSzPts val="2400"/>
              <a:buChar char="•"/>
            </a:pPr>
            <a:r>
              <a:rPr b="1" i="1" lang="en-US" sz="2400"/>
              <a:t>Step 10:</a:t>
            </a:r>
            <a:r>
              <a:rPr i="1" lang="en-US" sz="2400"/>
              <a:t> Pick edge 1-2: Since including this edge results in the cycle, discard it.</a:t>
            </a:r>
            <a:endParaRPr/>
          </a:p>
          <a:p>
            <a:pPr indent="-228600" lvl="0" marL="228600" rtl="0" algn="l">
              <a:lnSpc>
                <a:spcPct val="90000"/>
              </a:lnSpc>
              <a:spcBef>
                <a:spcPts val="1000"/>
              </a:spcBef>
              <a:spcAft>
                <a:spcPts val="0"/>
              </a:spcAft>
              <a:buClr>
                <a:schemeClr val="dk1"/>
              </a:buClr>
              <a:buSzPts val="2400"/>
              <a:buChar char="•"/>
            </a:pPr>
            <a:r>
              <a:rPr b="1" i="1" lang="en-US" sz="2400"/>
              <a:t>Step 11:</a:t>
            </a:r>
            <a:r>
              <a:rPr i="1" lang="en-US" sz="2400"/>
              <a:t> Pick edge 3-4: No cycle is formed, include it. </a:t>
            </a:r>
            <a:endParaRPr/>
          </a:p>
          <a:p>
            <a:pPr indent="-228600" lvl="0" marL="228600" rtl="0" algn="l">
              <a:lnSpc>
                <a:spcPct val="90000"/>
              </a:lnSpc>
              <a:spcBef>
                <a:spcPts val="1000"/>
              </a:spcBef>
              <a:spcAft>
                <a:spcPts val="0"/>
              </a:spcAft>
              <a:buClr>
                <a:schemeClr val="dk1"/>
              </a:buClr>
              <a:buSzPts val="2400"/>
              <a:buChar char="•"/>
            </a:pPr>
            <a:r>
              <a:rPr b="1" i="1" lang="en-US" sz="2400"/>
              <a:t>Note:</a:t>
            </a:r>
            <a:r>
              <a:rPr i="1" lang="en-US" sz="2400"/>
              <a:t> Since the number of edges included in the MST equals to (V – 1), so the algorithm stops here.</a:t>
            </a:r>
            <a:endParaRPr/>
          </a:p>
          <a:p>
            <a:pPr indent="-76200" lvl="0" marL="228600" rtl="0" algn="l">
              <a:lnSpc>
                <a:spcPct val="90000"/>
              </a:lnSpc>
              <a:spcBef>
                <a:spcPts val="1000"/>
              </a:spcBef>
              <a:spcAft>
                <a:spcPts val="0"/>
              </a:spcAft>
              <a:buClr>
                <a:schemeClr val="dk1"/>
              </a:buClr>
              <a:buSzPts val="2400"/>
              <a:buNone/>
            </a:pPr>
            <a:r>
              <a:t/>
            </a:r>
            <a:endParaRPr i="1" sz="2400"/>
          </a:p>
        </p:txBody>
      </p:sp>
      <p:pic>
        <p:nvPicPr>
          <p:cNvPr descr="A picture containing clock&#10;&#10;Description automatically generated" id="917" name="Google Shape;917;p131"/>
          <p:cNvPicPr preferRelativeResize="0"/>
          <p:nvPr/>
        </p:nvPicPr>
        <p:blipFill rotWithShape="1">
          <a:blip r:embed="rId3">
            <a:alphaModFix/>
          </a:blip>
          <a:srcRect b="0" l="0" r="0" t="0"/>
          <a:stretch/>
        </p:blipFill>
        <p:spPr>
          <a:xfrm>
            <a:off x="4853189" y="3855625"/>
            <a:ext cx="6231226" cy="28172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p2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68" name="Google Shape;168;p24"/>
          <p:cNvSpPr txBox="1"/>
          <p:nvPr>
            <p:ph type="title"/>
          </p:nvPr>
        </p:nvSpPr>
        <p:spPr>
          <a:xfrm>
            <a:off x="838200" y="278567"/>
            <a:ext cx="7470778" cy="7015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Selection sort</a:t>
            </a:r>
            <a:endParaRPr/>
          </a:p>
        </p:txBody>
      </p:sp>
      <p:cxnSp>
        <p:nvCxnSpPr>
          <p:cNvPr id="169" name="Google Shape;169;p24"/>
          <p:cNvCxnSpPr/>
          <p:nvPr/>
        </p:nvCxnSpPr>
        <p:spPr>
          <a:xfrm>
            <a:off x="623622" y="373056"/>
            <a:ext cx="0" cy="6476066"/>
          </a:xfrm>
          <a:prstGeom prst="straightConnector1">
            <a:avLst/>
          </a:prstGeom>
          <a:noFill/>
          <a:ln cap="sq" cmpd="sng" w="25400">
            <a:solidFill>
              <a:schemeClr val="accent2"/>
            </a:solidFill>
            <a:prstDash val="solid"/>
            <a:bevel/>
            <a:headEnd len="sm" w="sm" type="none"/>
            <a:tailEnd len="sm" w="sm" type="none"/>
          </a:ln>
        </p:spPr>
      </p:cxnSp>
      <p:sp>
        <p:nvSpPr>
          <p:cNvPr id="170" name="Google Shape;170;p24"/>
          <p:cNvSpPr/>
          <p:nvPr/>
        </p:nvSpPr>
        <p:spPr>
          <a:xfrm>
            <a:off x="6125948" y="740316"/>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71" name="Google Shape;171;p24"/>
          <p:cNvSpPr/>
          <p:nvPr/>
        </p:nvSpPr>
        <p:spPr>
          <a:xfrm>
            <a:off x="6484728" y="969611"/>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72" name="Google Shape;172;p24"/>
          <p:cNvSpPr/>
          <p:nvPr/>
        </p:nvSpPr>
        <p:spPr>
          <a:xfrm>
            <a:off x="6110408" y="1484755"/>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descr="Diagram&#10;&#10;Description automatically generated" id="173" name="Google Shape;173;p24"/>
          <p:cNvPicPr preferRelativeResize="0"/>
          <p:nvPr/>
        </p:nvPicPr>
        <p:blipFill rotWithShape="1">
          <a:blip r:embed="rId3">
            <a:alphaModFix/>
          </a:blip>
          <a:srcRect b="0" l="0" r="0" t="0"/>
          <a:stretch/>
        </p:blipFill>
        <p:spPr>
          <a:xfrm>
            <a:off x="1927675" y="1379162"/>
            <a:ext cx="8338723" cy="4725771"/>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graphicFrame>
        <p:nvGraphicFramePr>
          <p:cNvPr id="922" name="Google Shape;922;p132"/>
          <p:cNvGraphicFramePr/>
          <p:nvPr/>
        </p:nvGraphicFramePr>
        <p:xfrm>
          <a:off x="838200" y="67163"/>
          <a:ext cx="3000000" cy="3000000"/>
        </p:xfrm>
        <a:graphic>
          <a:graphicData uri="http://schemas.openxmlformats.org/drawingml/2006/table">
            <a:tbl>
              <a:tblPr bandRow="1" firstRow="1">
                <a:noFill/>
                <a:tableStyleId>{9BD769B3-5E4E-40B4-A711-49DABEB5C5F3}</a:tableStyleId>
              </a:tblPr>
              <a:tblGrid>
                <a:gridCol w="2222500"/>
                <a:gridCol w="4579325"/>
                <a:gridCol w="4531950"/>
              </a:tblGrid>
              <a:tr h="411200">
                <a:tc>
                  <a:txBody>
                    <a:bodyPr/>
                    <a:lstStyle/>
                    <a:p>
                      <a:pPr indent="0" lvl="0" marL="0" marR="0" rtl="0" algn="l">
                        <a:spcBef>
                          <a:spcPts val="0"/>
                        </a:spcBef>
                        <a:spcAft>
                          <a:spcPts val="0"/>
                        </a:spcAft>
                        <a:buNone/>
                      </a:pPr>
                      <a:r>
                        <a:rPr b="1" lang="en-US" sz="1800"/>
                        <a:t>Characteristic</a:t>
                      </a:r>
                      <a:endParaRPr/>
                    </a:p>
                  </a:txBody>
                  <a:tcPr marT="45725" marB="45725" marR="91450" marL="91450"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t>Prim's Algorithm</a:t>
                      </a:r>
                      <a:endParaRPr/>
                    </a:p>
                  </a:txBody>
                  <a:tcPr marT="45725" marB="45725" marR="91450" marL="91450"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t>Kruskal's Algorithm</a:t>
                      </a:r>
                      <a:endParaRPr/>
                    </a:p>
                  </a:txBody>
                  <a:tcPr marT="45725" marB="45725" marR="91450" marL="91450"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r>
              <a:tr h="411200">
                <a:tc>
                  <a:txBody>
                    <a:bodyPr/>
                    <a:lstStyle/>
                    <a:p>
                      <a:pPr indent="0" lvl="0" marL="0" marR="0" rtl="0" algn="l">
                        <a:spcBef>
                          <a:spcPts val="0"/>
                        </a:spcBef>
                        <a:spcAft>
                          <a:spcPts val="0"/>
                        </a:spcAft>
                        <a:buNone/>
                      </a:pPr>
                      <a:r>
                        <a:rPr lang="en-US" sz="1800"/>
                        <a:t>Greedy Strategy</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Prim's algorithm is Vertex-centric</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Kruskal's algorithm is Edge-centric</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r>
              <a:tr h="723150">
                <a:tc>
                  <a:txBody>
                    <a:bodyPr/>
                    <a:lstStyle/>
                    <a:p>
                      <a:pPr indent="0" lvl="0" marL="0" marR="0" rtl="0" algn="l">
                        <a:spcBef>
                          <a:spcPts val="0"/>
                        </a:spcBef>
                        <a:spcAft>
                          <a:spcPts val="0"/>
                        </a:spcAft>
                        <a:buNone/>
                      </a:pPr>
                      <a:r>
                        <a:rPr lang="en-US" sz="1800"/>
                        <a:t>Data Structures</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Priority queue (or min-heap)</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Disjoint set data structure (union-find)</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r>
              <a:tr h="1347050">
                <a:tc>
                  <a:txBody>
                    <a:bodyPr/>
                    <a:lstStyle/>
                    <a:p>
                      <a:pPr indent="0" lvl="0" marL="0" marR="0" rtl="0" algn="l">
                        <a:spcBef>
                          <a:spcPts val="0"/>
                        </a:spcBef>
                        <a:spcAft>
                          <a:spcPts val="0"/>
                        </a:spcAft>
                        <a:buNone/>
                      </a:pPr>
                      <a:r>
                        <a:rPr lang="en-US" sz="1800"/>
                        <a:t>Edge/Vertex Selection</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Selects edge with minimum weight connecting a vertex in the current tree to a vertex outside the tree</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Selects edge with minimum weight from the sorted list of edges without a predetermined starting point</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r>
              <a:tr h="1035100">
                <a:tc>
                  <a:txBody>
                    <a:bodyPr/>
                    <a:lstStyle/>
                    <a:p>
                      <a:pPr indent="0" lvl="0" marL="0" marR="0" rtl="0" algn="l">
                        <a:spcBef>
                          <a:spcPts val="0"/>
                        </a:spcBef>
                        <a:spcAft>
                          <a:spcPts val="0"/>
                        </a:spcAft>
                        <a:buNone/>
                      </a:pPr>
                      <a:r>
                        <a:rPr lang="en-US" sz="1800"/>
                        <a:t>Complexity</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O(E log V), where E is the number of edges, V is the number of vertices</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O(E log E), where E is the number of edges</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r>
              <a:tr h="723150">
                <a:tc>
                  <a:txBody>
                    <a:bodyPr/>
                    <a:lstStyle/>
                    <a:p>
                      <a:pPr indent="0" lvl="0" marL="0" marR="0" rtl="0" algn="l">
                        <a:spcBef>
                          <a:spcPts val="0"/>
                        </a:spcBef>
                        <a:spcAft>
                          <a:spcPts val="0"/>
                        </a:spcAft>
                        <a:buNone/>
                      </a:pPr>
                      <a:r>
                        <a:rPr lang="en-US" sz="1800"/>
                        <a:t>Starting Point</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Starts with a single vertex and grows the tree</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Starts with an empty tree and adds edges</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r>
              <a:tr h="1035100">
                <a:tc>
                  <a:txBody>
                    <a:bodyPr/>
                    <a:lstStyle/>
                    <a:p>
                      <a:pPr indent="0" lvl="0" marL="0" marR="0" rtl="0" algn="l">
                        <a:spcBef>
                          <a:spcPts val="0"/>
                        </a:spcBef>
                        <a:spcAft>
                          <a:spcPts val="0"/>
                        </a:spcAft>
                        <a:buNone/>
                      </a:pPr>
                      <a:r>
                        <a:rPr lang="en-US" sz="1800"/>
                        <a:t>Applications</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Suitable for dense graphs or graphs with dense clusters</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Suitable for sparse graphs or graphs with edges of similar weights</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r>
              <a:tr h="1035100">
                <a:tc>
                  <a:txBody>
                    <a:bodyPr/>
                    <a:lstStyle/>
                    <a:p>
                      <a:pPr indent="0" lvl="0" marL="0" marR="0" rtl="0" algn="l">
                        <a:spcBef>
                          <a:spcPts val="0"/>
                        </a:spcBef>
                        <a:spcAft>
                          <a:spcPts val="0"/>
                        </a:spcAft>
                        <a:buNone/>
                      </a:pPr>
                      <a:r>
                        <a:rPr lang="en-US" sz="1800"/>
                        <a:t>Termination</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Terminates when all vertices are included in the minimum spanning tree</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Terminates when all vertices are included in the minimum spanning tree</a:t>
                      </a:r>
                      <a:endParaRPr/>
                    </a:p>
                  </a:txBody>
                  <a:tcPr marT="45725" marB="45725" marR="91450" marL="91450"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bl>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33"/>
          <p:cNvSpPr txBox="1"/>
          <p:nvPr>
            <p:ph type="title"/>
          </p:nvPr>
        </p:nvSpPr>
        <p:spPr>
          <a:xfrm>
            <a:off x="838200" y="267433"/>
            <a:ext cx="10515600" cy="7980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Tree Vertex Splitting</a:t>
            </a:r>
            <a:endParaRPr/>
          </a:p>
        </p:txBody>
      </p:sp>
      <p:sp>
        <p:nvSpPr>
          <p:cNvPr id="928" name="Google Shape;928;p133"/>
          <p:cNvSpPr txBox="1"/>
          <p:nvPr>
            <p:ph idx="1" type="body"/>
          </p:nvPr>
        </p:nvSpPr>
        <p:spPr>
          <a:xfrm>
            <a:off x="947057" y="1307856"/>
            <a:ext cx="10752345" cy="541875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Directed and weighted binary tree </a:t>
            </a:r>
            <a:endParaRPr sz="2400"/>
          </a:p>
          <a:p>
            <a:pPr indent="-228600" lvl="0" marL="228600" rtl="0" algn="l">
              <a:lnSpc>
                <a:spcPct val="90000"/>
              </a:lnSpc>
              <a:spcBef>
                <a:spcPts val="1000"/>
              </a:spcBef>
              <a:spcAft>
                <a:spcPts val="0"/>
              </a:spcAft>
              <a:buClr>
                <a:schemeClr val="dk1"/>
              </a:buClr>
              <a:buSzPts val="2400"/>
              <a:buChar char="•"/>
            </a:pPr>
            <a:r>
              <a:rPr lang="en-US" sz="2400"/>
              <a:t>Consider a network of power line transmission </a:t>
            </a:r>
            <a:endParaRPr/>
          </a:p>
          <a:p>
            <a:pPr indent="-228600" lvl="0" marL="228600" rtl="0" algn="l">
              <a:lnSpc>
                <a:spcPct val="90000"/>
              </a:lnSpc>
              <a:spcBef>
                <a:spcPts val="1000"/>
              </a:spcBef>
              <a:spcAft>
                <a:spcPts val="0"/>
              </a:spcAft>
              <a:buClr>
                <a:schemeClr val="dk1"/>
              </a:buClr>
              <a:buSzPts val="2400"/>
              <a:buChar char="•"/>
            </a:pPr>
            <a:r>
              <a:rPr lang="en-US" sz="2400"/>
              <a:t>The transmission of power from one node to the other results in some loss, such as drop in voltage </a:t>
            </a:r>
            <a:endParaRPr/>
          </a:p>
          <a:p>
            <a:pPr indent="-228600" lvl="0" marL="228600" rtl="0" algn="l">
              <a:lnSpc>
                <a:spcPct val="90000"/>
              </a:lnSpc>
              <a:spcBef>
                <a:spcPts val="1000"/>
              </a:spcBef>
              <a:spcAft>
                <a:spcPts val="0"/>
              </a:spcAft>
              <a:buClr>
                <a:schemeClr val="dk1"/>
              </a:buClr>
              <a:buSzPts val="2400"/>
              <a:buChar char="•"/>
            </a:pPr>
            <a:r>
              <a:rPr lang="en-US" sz="2400"/>
              <a:t>Each edge is labeled with the loss that occurs (edge weight) </a:t>
            </a:r>
            <a:endParaRPr/>
          </a:p>
          <a:p>
            <a:pPr indent="-228600" lvl="0" marL="228600" rtl="0" algn="l">
              <a:lnSpc>
                <a:spcPct val="90000"/>
              </a:lnSpc>
              <a:spcBef>
                <a:spcPts val="1000"/>
              </a:spcBef>
              <a:spcAft>
                <a:spcPts val="0"/>
              </a:spcAft>
              <a:buClr>
                <a:schemeClr val="dk1"/>
              </a:buClr>
              <a:buSzPts val="2400"/>
              <a:buChar char="•"/>
            </a:pPr>
            <a:r>
              <a:rPr lang="en-US" sz="2400"/>
              <a:t>Network may not be able to tolerate losses beyond a certain level </a:t>
            </a:r>
            <a:endParaRPr/>
          </a:p>
          <a:p>
            <a:pPr indent="-228600" lvl="0" marL="228600" rtl="0" algn="l">
              <a:lnSpc>
                <a:spcPct val="90000"/>
              </a:lnSpc>
              <a:spcBef>
                <a:spcPts val="1000"/>
              </a:spcBef>
              <a:spcAft>
                <a:spcPts val="0"/>
              </a:spcAft>
              <a:buClr>
                <a:schemeClr val="dk1"/>
              </a:buClr>
              <a:buSzPts val="2400"/>
              <a:buChar char="•"/>
            </a:pPr>
            <a:r>
              <a:rPr lang="en-US" sz="2400"/>
              <a:t>You can place boosters in the nodes to account for the losses</a:t>
            </a:r>
            <a:endParaRPr/>
          </a:p>
          <a:p>
            <a:pPr indent="-228600" lvl="0" marL="228600" rtl="0" algn="l">
              <a:lnSpc>
                <a:spcPct val="90000"/>
              </a:lnSpc>
              <a:spcBef>
                <a:spcPts val="1000"/>
              </a:spcBef>
              <a:spcAft>
                <a:spcPts val="0"/>
              </a:spcAft>
              <a:buClr>
                <a:schemeClr val="dk1"/>
              </a:buClr>
              <a:buSzPts val="2400"/>
              <a:buChar char="•"/>
            </a:pPr>
            <a:r>
              <a:rPr lang="en-US" sz="2400"/>
              <a:t>Definition 1 Given a network and a loss tolerance level, the tree vertex splitting problem is to determine the optimal placement of boosters.</a:t>
            </a:r>
            <a:endParaRPr/>
          </a:p>
          <a:p>
            <a:pPr indent="-228600" lvl="0" marL="228600" rtl="0" algn="l">
              <a:lnSpc>
                <a:spcPct val="90000"/>
              </a:lnSpc>
              <a:spcBef>
                <a:spcPts val="1000"/>
              </a:spcBef>
              <a:spcAft>
                <a:spcPts val="0"/>
              </a:spcAft>
              <a:buClr>
                <a:schemeClr val="dk1"/>
              </a:buClr>
              <a:buSzPts val="2400"/>
              <a:buChar char="•"/>
            </a:pPr>
            <a:r>
              <a:rPr lang="en-US" sz="2400"/>
              <a:t>You can place boosters only in the vertices and nowhere else</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134"/>
          <p:cNvSpPr txBox="1"/>
          <p:nvPr>
            <p:ph type="title"/>
          </p:nvPr>
        </p:nvSpPr>
        <p:spPr>
          <a:xfrm>
            <a:off x="838200" y="267433"/>
            <a:ext cx="10515600" cy="7980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Tree Vertex Splitting</a:t>
            </a:r>
            <a:endParaRPr/>
          </a:p>
        </p:txBody>
      </p:sp>
      <p:sp>
        <p:nvSpPr>
          <p:cNvPr id="934" name="Google Shape;934;p134"/>
          <p:cNvSpPr txBox="1"/>
          <p:nvPr>
            <p:ph idx="1" type="body"/>
          </p:nvPr>
        </p:nvSpPr>
        <p:spPr>
          <a:xfrm>
            <a:off x="947057" y="1307856"/>
            <a:ext cx="11246035" cy="5418757"/>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Clr>
                <a:schemeClr val="dk1"/>
              </a:buClr>
              <a:buSzPts val="2200"/>
              <a:buChar char="•"/>
            </a:pPr>
            <a:r>
              <a:rPr lang="en-US" sz="2200"/>
              <a:t>The tree vertex splitting problem  involves optimizing the placement of boosters in a directed and weighted binary tree, representing a power transmission network. </a:t>
            </a:r>
            <a:endParaRPr sz="2200"/>
          </a:p>
          <a:p>
            <a:pPr indent="-228600" lvl="0" marL="228600" rtl="0" algn="l">
              <a:lnSpc>
                <a:spcPct val="100000"/>
              </a:lnSpc>
              <a:spcBef>
                <a:spcPts val="1000"/>
              </a:spcBef>
              <a:spcAft>
                <a:spcPts val="0"/>
              </a:spcAft>
              <a:buClr>
                <a:schemeClr val="dk1"/>
              </a:buClr>
              <a:buSzPts val="2200"/>
              <a:buChar char="•"/>
            </a:pPr>
            <a:r>
              <a:rPr lang="en-US" sz="2200"/>
              <a:t>The objective is to minimize losses, which are associated with the edges (transmission lines) in the tree.</a:t>
            </a:r>
            <a:endParaRPr/>
          </a:p>
          <a:p>
            <a:pPr indent="-228600" lvl="0" marL="228600" rtl="0" algn="l">
              <a:lnSpc>
                <a:spcPct val="100000"/>
              </a:lnSpc>
              <a:spcBef>
                <a:spcPts val="1000"/>
              </a:spcBef>
              <a:spcAft>
                <a:spcPts val="0"/>
              </a:spcAft>
              <a:buClr>
                <a:schemeClr val="dk1"/>
              </a:buClr>
              <a:buSzPts val="2200"/>
              <a:buChar char="•"/>
            </a:pPr>
            <a:r>
              <a:rPr b="1" lang="en-US" sz="2200"/>
              <a:t>Network Description:</a:t>
            </a:r>
            <a:endParaRPr sz="2200"/>
          </a:p>
          <a:p>
            <a:pPr indent="-228600" lvl="1" marL="685800" rtl="0" algn="l">
              <a:lnSpc>
                <a:spcPct val="100000"/>
              </a:lnSpc>
              <a:spcBef>
                <a:spcPts val="500"/>
              </a:spcBef>
              <a:spcAft>
                <a:spcPts val="0"/>
              </a:spcAft>
              <a:buClr>
                <a:srgbClr val="374151"/>
              </a:buClr>
              <a:buSzPts val="2200"/>
              <a:buChar char="•"/>
            </a:pPr>
            <a:r>
              <a:rPr lang="en-US" sz="2200">
                <a:solidFill>
                  <a:srgbClr val="374151"/>
                </a:solidFill>
              </a:rPr>
              <a:t>The network is represented as a directed and weighted binary tree.</a:t>
            </a:r>
            <a:endParaRPr sz="2200"/>
          </a:p>
          <a:p>
            <a:pPr indent="-228600" lvl="1" marL="685800" rtl="0" algn="l">
              <a:lnSpc>
                <a:spcPct val="100000"/>
              </a:lnSpc>
              <a:spcBef>
                <a:spcPts val="500"/>
              </a:spcBef>
              <a:spcAft>
                <a:spcPts val="0"/>
              </a:spcAft>
              <a:buClr>
                <a:srgbClr val="374151"/>
              </a:buClr>
              <a:buSzPts val="2200"/>
              <a:buChar char="•"/>
            </a:pPr>
            <a:r>
              <a:rPr lang="en-US" sz="2200">
                <a:solidFill>
                  <a:srgbClr val="374151"/>
                </a:solidFill>
              </a:rPr>
              <a:t>Nodes in the tree correspond to locations in the power transmission network.</a:t>
            </a:r>
            <a:endParaRPr sz="2200"/>
          </a:p>
          <a:p>
            <a:pPr indent="-228600" lvl="1" marL="685800" rtl="0" algn="l">
              <a:lnSpc>
                <a:spcPct val="100000"/>
              </a:lnSpc>
              <a:spcBef>
                <a:spcPts val="500"/>
              </a:spcBef>
              <a:spcAft>
                <a:spcPts val="0"/>
              </a:spcAft>
              <a:buClr>
                <a:srgbClr val="374151"/>
              </a:buClr>
              <a:buSzPts val="2200"/>
              <a:buChar char="•"/>
            </a:pPr>
            <a:r>
              <a:rPr lang="en-US" sz="2200">
                <a:solidFill>
                  <a:srgbClr val="374151"/>
                </a:solidFill>
              </a:rPr>
              <a:t>Edges in the tree are labeled with weights that represent the losses occurring during the transmission between nodes.</a:t>
            </a:r>
            <a:endParaRPr sz="2200"/>
          </a:p>
          <a:p>
            <a:pPr indent="-228600" lvl="0" marL="228600" rtl="0" algn="l">
              <a:lnSpc>
                <a:spcPct val="100000"/>
              </a:lnSpc>
              <a:spcBef>
                <a:spcPts val="1000"/>
              </a:spcBef>
              <a:spcAft>
                <a:spcPts val="0"/>
              </a:spcAft>
              <a:buClr>
                <a:schemeClr val="dk1"/>
              </a:buClr>
              <a:buSzPts val="2200"/>
              <a:buChar char="•"/>
            </a:pPr>
            <a:r>
              <a:rPr b="1" lang="en-US" sz="2200"/>
              <a:t>Loss Tolerance Level:</a:t>
            </a:r>
            <a:endParaRPr sz="2200"/>
          </a:p>
          <a:p>
            <a:pPr indent="-228600" lvl="1" marL="685800" rtl="0" algn="l">
              <a:lnSpc>
                <a:spcPct val="100000"/>
              </a:lnSpc>
              <a:spcBef>
                <a:spcPts val="500"/>
              </a:spcBef>
              <a:spcAft>
                <a:spcPts val="0"/>
              </a:spcAft>
              <a:buClr>
                <a:srgbClr val="374151"/>
              </a:buClr>
              <a:buSzPts val="2200"/>
              <a:buChar char="•"/>
            </a:pPr>
            <a:r>
              <a:rPr lang="en-US" sz="2200">
                <a:solidFill>
                  <a:srgbClr val="374151"/>
                </a:solidFill>
              </a:rPr>
              <a:t>There is a specified loss tolerance level that the network can withstand.</a:t>
            </a:r>
            <a:endParaRPr sz="2200"/>
          </a:p>
          <a:p>
            <a:pPr indent="-228600" lvl="1" marL="685800" rtl="0" algn="l">
              <a:lnSpc>
                <a:spcPct val="100000"/>
              </a:lnSpc>
              <a:spcBef>
                <a:spcPts val="500"/>
              </a:spcBef>
              <a:spcAft>
                <a:spcPts val="0"/>
              </a:spcAft>
              <a:buClr>
                <a:srgbClr val="374151"/>
              </a:buClr>
              <a:buSzPts val="2200"/>
              <a:buChar char="•"/>
            </a:pPr>
            <a:r>
              <a:rPr lang="en-US" sz="2200">
                <a:solidFill>
                  <a:srgbClr val="374151"/>
                </a:solidFill>
              </a:rPr>
              <a:t>The total loss along a path from the source to any node should not exceed this tolerance level.</a:t>
            </a:r>
            <a:endParaRPr sz="2200"/>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135"/>
          <p:cNvSpPr txBox="1"/>
          <p:nvPr>
            <p:ph type="title"/>
          </p:nvPr>
        </p:nvSpPr>
        <p:spPr>
          <a:xfrm>
            <a:off x="838200" y="267433"/>
            <a:ext cx="10515600" cy="7980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Tree Vertex Splitting</a:t>
            </a:r>
            <a:endParaRPr/>
          </a:p>
        </p:txBody>
      </p:sp>
      <p:sp>
        <p:nvSpPr>
          <p:cNvPr id="940" name="Google Shape;940;p135"/>
          <p:cNvSpPr txBox="1"/>
          <p:nvPr>
            <p:ph idx="1" type="body"/>
          </p:nvPr>
        </p:nvSpPr>
        <p:spPr>
          <a:xfrm>
            <a:off x="947057" y="1307856"/>
            <a:ext cx="11246035" cy="541875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b="1" lang="en-US" sz="2200"/>
              <a:t>Objective:</a:t>
            </a:r>
            <a:endParaRPr sz="2200">
              <a:solidFill>
                <a:srgbClr val="000000"/>
              </a:solidFill>
            </a:endParaRPr>
          </a:p>
          <a:p>
            <a:pPr indent="-228600" lvl="1" marL="685800" rtl="0" algn="l">
              <a:lnSpc>
                <a:spcPct val="90000"/>
              </a:lnSpc>
              <a:spcBef>
                <a:spcPts val="500"/>
              </a:spcBef>
              <a:spcAft>
                <a:spcPts val="0"/>
              </a:spcAft>
              <a:buClr>
                <a:srgbClr val="374151"/>
              </a:buClr>
              <a:buSzPts val="2200"/>
              <a:buChar char="•"/>
            </a:pPr>
            <a:r>
              <a:rPr lang="en-US" sz="2200">
                <a:solidFill>
                  <a:srgbClr val="374151"/>
                </a:solidFill>
              </a:rPr>
              <a:t>The goal is to determine the optimal placement of boosters in the vertices (nodes) of the tree.</a:t>
            </a:r>
            <a:endParaRPr/>
          </a:p>
          <a:p>
            <a:pPr indent="-228600" lvl="1" marL="685800" rtl="0" algn="l">
              <a:lnSpc>
                <a:spcPct val="90000"/>
              </a:lnSpc>
              <a:spcBef>
                <a:spcPts val="500"/>
              </a:spcBef>
              <a:spcAft>
                <a:spcPts val="0"/>
              </a:spcAft>
              <a:buClr>
                <a:srgbClr val="374151"/>
              </a:buClr>
              <a:buSzPts val="2200"/>
              <a:buChar char="•"/>
            </a:pPr>
            <a:r>
              <a:rPr lang="en-US" sz="2200">
                <a:solidFill>
                  <a:srgbClr val="374151"/>
                </a:solidFill>
              </a:rPr>
              <a:t>Boosters are placed to compensate for losses and ensure that the total loss along any path does not exceed the given tolerance level.</a:t>
            </a:r>
            <a:endParaRPr sz="2200"/>
          </a:p>
          <a:p>
            <a:pPr indent="-228600" lvl="0" marL="228600" rtl="0" algn="l">
              <a:lnSpc>
                <a:spcPct val="90000"/>
              </a:lnSpc>
              <a:spcBef>
                <a:spcPts val="1000"/>
              </a:spcBef>
              <a:spcAft>
                <a:spcPts val="0"/>
              </a:spcAft>
              <a:buClr>
                <a:schemeClr val="dk1"/>
              </a:buClr>
              <a:buSzPts val="2200"/>
              <a:buChar char="•"/>
            </a:pPr>
            <a:r>
              <a:rPr b="1" lang="en-US" sz="2200"/>
              <a:t>Constraints:</a:t>
            </a:r>
            <a:endParaRPr sz="2200"/>
          </a:p>
          <a:p>
            <a:pPr indent="-228600" lvl="1" marL="685800" rtl="0" algn="l">
              <a:lnSpc>
                <a:spcPct val="90000"/>
              </a:lnSpc>
              <a:spcBef>
                <a:spcPts val="500"/>
              </a:spcBef>
              <a:spcAft>
                <a:spcPts val="0"/>
              </a:spcAft>
              <a:buClr>
                <a:srgbClr val="374151"/>
              </a:buClr>
              <a:buSzPts val="2200"/>
              <a:buChar char="•"/>
            </a:pPr>
            <a:r>
              <a:rPr lang="en-US" sz="2200">
                <a:solidFill>
                  <a:srgbClr val="374151"/>
                </a:solidFill>
              </a:rPr>
              <a:t>Boosters can only be placed in the vertices of the tree, and not along the edges.</a:t>
            </a:r>
            <a:endParaRPr sz="2200"/>
          </a:p>
          <a:p>
            <a:pPr indent="-228600" lvl="0" marL="228600" rtl="0" algn="l">
              <a:lnSpc>
                <a:spcPct val="90000"/>
              </a:lnSpc>
              <a:spcBef>
                <a:spcPts val="1000"/>
              </a:spcBef>
              <a:spcAft>
                <a:spcPts val="0"/>
              </a:spcAft>
              <a:buClr>
                <a:schemeClr val="dk1"/>
              </a:buClr>
              <a:buSzPts val="2200"/>
              <a:buChar char="•"/>
            </a:pPr>
            <a:r>
              <a:rPr b="1" lang="en-US" sz="2200"/>
              <a:t>Optimization:</a:t>
            </a:r>
            <a:endParaRPr sz="2200"/>
          </a:p>
          <a:p>
            <a:pPr indent="-228600" lvl="1" marL="685800" rtl="0" algn="l">
              <a:lnSpc>
                <a:spcPct val="90000"/>
              </a:lnSpc>
              <a:spcBef>
                <a:spcPts val="500"/>
              </a:spcBef>
              <a:spcAft>
                <a:spcPts val="0"/>
              </a:spcAft>
              <a:buClr>
                <a:srgbClr val="374151"/>
              </a:buClr>
              <a:buSzPts val="2200"/>
              <a:buChar char="•"/>
            </a:pPr>
            <a:r>
              <a:rPr lang="en-US" sz="2200">
                <a:solidFill>
                  <a:srgbClr val="374151"/>
                </a:solidFill>
              </a:rPr>
              <a:t>The optimization problem involves finding the best locations for boosters to minimize losses in the network.</a:t>
            </a:r>
            <a:endParaRPr sz="2200"/>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136"/>
          <p:cNvSpPr txBox="1"/>
          <p:nvPr>
            <p:ph type="title"/>
          </p:nvPr>
        </p:nvSpPr>
        <p:spPr>
          <a:xfrm>
            <a:off x="838200" y="365125"/>
            <a:ext cx="10515600" cy="7296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Tree Vertex Splitting</a:t>
            </a:r>
            <a:endParaRPr/>
          </a:p>
        </p:txBody>
      </p:sp>
      <p:sp>
        <p:nvSpPr>
          <p:cNvPr id="946" name="Google Shape;946;p136"/>
          <p:cNvSpPr txBox="1"/>
          <p:nvPr>
            <p:ph idx="1" type="body"/>
          </p:nvPr>
        </p:nvSpPr>
        <p:spPr>
          <a:xfrm>
            <a:off x="947057" y="1278549"/>
            <a:ext cx="10693730" cy="51359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lang="en-US" sz="2400"/>
              <a:t>Let T = (V, E, w) be a weighted directed tree </a:t>
            </a:r>
            <a:endParaRPr/>
          </a:p>
          <a:p>
            <a:pPr indent="-228600" lvl="1" marL="685800" rtl="0" algn="l">
              <a:lnSpc>
                <a:spcPct val="100000"/>
              </a:lnSpc>
              <a:spcBef>
                <a:spcPts val="500"/>
              </a:spcBef>
              <a:spcAft>
                <a:spcPts val="0"/>
              </a:spcAft>
              <a:buClr>
                <a:schemeClr val="dk1"/>
              </a:buClr>
              <a:buSzPts val="2200"/>
              <a:buChar char="•"/>
            </a:pPr>
            <a:r>
              <a:rPr lang="en-US" sz="2200"/>
              <a:t> V is the set of vertices </a:t>
            </a:r>
            <a:endParaRPr/>
          </a:p>
          <a:p>
            <a:pPr indent="-228600" lvl="1" marL="685800" rtl="0" algn="l">
              <a:lnSpc>
                <a:spcPct val="100000"/>
              </a:lnSpc>
              <a:spcBef>
                <a:spcPts val="500"/>
              </a:spcBef>
              <a:spcAft>
                <a:spcPts val="0"/>
              </a:spcAft>
              <a:buClr>
                <a:schemeClr val="dk1"/>
              </a:buClr>
              <a:buSzPts val="2200"/>
              <a:buChar char="•"/>
            </a:pPr>
            <a:r>
              <a:rPr lang="en-US" sz="2200"/>
              <a:t>E is the set of edges </a:t>
            </a:r>
            <a:endParaRPr/>
          </a:p>
          <a:p>
            <a:pPr indent="-228600" lvl="1" marL="685800" rtl="0" algn="l">
              <a:lnSpc>
                <a:spcPct val="100000"/>
              </a:lnSpc>
              <a:spcBef>
                <a:spcPts val="500"/>
              </a:spcBef>
              <a:spcAft>
                <a:spcPts val="0"/>
              </a:spcAft>
              <a:buClr>
                <a:schemeClr val="dk1"/>
              </a:buClr>
              <a:buSzPts val="2200"/>
              <a:buChar char="•"/>
            </a:pPr>
            <a:r>
              <a:rPr lang="en-US" sz="2200"/>
              <a:t>w is the weight function for the edges </a:t>
            </a:r>
            <a:endParaRPr/>
          </a:p>
          <a:p>
            <a:pPr indent="-228600" lvl="1" marL="685800" rtl="0" algn="l">
              <a:lnSpc>
                <a:spcPct val="100000"/>
              </a:lnSpc>
              <a:spcBef>
                <a:spcPts val="500"/>
              </a:spcBef>
              <a:spcAft>
                <a:spcPts val="0"/>
              </a:spcAft>
              <a:buClr>
                <a:schemeClr val="dk1"/>
              </a:buClr>
              <a:buSzPts val="2200"/>
              <a:buChar char="•"/>
            </a:pPr>
            <a:r>
              <a:rPr lang="en-US" sz="2200"/>
              <a:t>w</a:t>
            </a:r>
            <a:r>
              <a:rPr baseline="-25000" lang="en-US" sz="2200"/>
              <a:t>ij</a:t>
            </a:r>
            <a:r>
              <a:rPr lang="en-US" sz="2200"/>
              <a:t> is the weight of the edge hi, ji ∈ E</a:t>
            </a:r>
            <a:endParaRPr/>
          </a:p>
          <a:p>
            <a:pPr indent="-228600" lvl="1" marL="685800" rtl="0" algn="l">
              <a:lnSpc>
                <a:spcPct val="100000"/>
              </a:lnSpc>
              <a:spcBef>
                <a:spcPts val="500"/>
              </a:spcBef>
              <a:spcAft>
                <a:spcPts val="0"/>
              </a:spcAft>
              <a:buClr>
                <a:schemeClr val="dk1"/>
              </a:buClr>
              <a:buSzPts val="2200"/>
              <a:buChar char="•"/>
            </a:pPr>
            <a:r>
              <a:rPr lang="en-US" sz="2200"/>
              <a:t>We say that w</a:t>
            </a:r>
            <a:r>
              <a:rPr baseline="-25000" lang="en-US" sz="2200"/>
              <a:t>ij</a:t>
            </a:r>
            <a:r>
              <a:rPr lang="en-US" sz="2200"/>
              <a:t> = </a:t>
            </a:r>
            <a:r>
              <a:rPr lang="en-US"/>
              <a:t>∞ </a:t>
            </a:r>
            <a:r>
              <a:rPr lang="en-US" sz="2200"/>
              <a:t>if &lt;i, j&gt; !∈ E</a:t>
            </a:r>
            <a:endParaRPr/>
          </a:p>
          <a:p>
            <a:pPr indent="-228600" lvl="1" marL="685800" rtl="0" algn="l">
              <a:lnSpc>
                <a:spcPct val="100000"/>
              </a:lnSpc>
              <a:spcBef>
                <a:spcPts val="500"/>
              </a:spcBef>
              <a:spcAft>
                <a:spcPts val="0"/>
              </a:spcAft>
              <a:buClr>
                <a:schemeClr val="dk1"/>
              </a:buClr>
              <a:buSzPts val="2200"/>
              <a:buChar char="•"/>
            </a:pPr>
            <a:r>
              <a:rPr lang="en-US" sz="2200"/>
              <a:t>A vertex with in-degree zero is called a source vertex </a:t>
            </a:r>
            <a:endParaRPr/>
          </a:p>
          <a:p>
            <a:pPr indent="-228600" lvl="1" marL="685800" rtl="0" algn="l">
              <a:lnSpc>
                <a:spcPct val="100000"/>
              </a:lnSpc>
              <a:spcBef>
                <a:spcPts val="500"/>
              </a:spcBef>
              <a:spcAft>
                <a:spcPts val="0"/>
              </a:spcAft>
              <a:buClr>
                <a:schemeClr val="dk1"/>
              </a:buClr>
              <a:buSzPts val="2200"/>
              <a:buChar char="•"/>
            </a:pPr>
            <a:r>
              <a:rPr lang="en-US" sz="2200"/>
              <a:t>A vertex with out-degree zero is called a sink vertex</a:t>
            </a:r>
            <a:endParaRPr sz="2200"/>
          </a:p>
          <a:p>
            <a:pPr indent="-228600" lvl="1" marL="685800" rtl="0" algn="l">
              <a:lnSpc>
                <a:spcPct val="100000"/>
              </a:lnSpc>
              <a:spcBef>
                <a:spcPts val="500"/>
              </a:spcBef>
              <a:spcAft>
                <a:spcPts val="0"/>
              </a:spcAft>
              <a:buClr>
                <a:schemeClr val="dk1"/>
              </a:buClr>
              <a:buSzPts val="2200"/>
              <a:buChar char="•"/>
            </a:pPr>
            <a:r>
              <a:rPr lang="en-US" sz="2200"/>
              <a:t>For any path P ∈ T, its delay d(P) is defined to be the sum of the weights </a:t>
            </a:r>
            <a:r>
              <a:rPr b="1" i="1" lang="en-US" sz="2200"/>
              <a:t>(w</a:t>
            </a:r>
            <a:r>
              <a:rPr b="1" baseline="-25000" i="1" lang="en-US" sz="2200"/>
              <a:t>ij </a:t>
            </a:r>
            <a:r>
              <a:rPr b="1" i="1" lang="en-US" sz="2200"/>
              <a:t>) </a:t>
            </a:r>
            <a:r>
              <a:rPr lang="en-US" sz="2200"/>
              <a:t>of that path, or </a:t>
            </a:r>
            <a:endParaRPr/>
          </a:p>
          <a:p>
            <a:pPr indent="-101600" lvl="1" marL="685800" rtl="0" algn="l">
              <a:lnSpc>
                <a:spcPct val="100000"/>
              </a:lnSpc>
              <a:spcBef>
                <a:spcPts val="500"/>
              </a:spcBef>
              <a:spcAft>
                <a:spcPts val="0"/>
              </a:spcAft>
              <a:buClr>
                <a:schemeClr val="dk1"/>
              </a:buClr>
              <a:buSzPts val="2000"/>
              <a:buNone/>
            </a:pPr>
            <a:r>
              <a:t/>
            </a:r>
            <a:endParaRPr sz="2000"/>
          </a:p>
        </p:txBody>
      </p:sp>
      <p:pic>
        <p:nvPicPr>
          <p:cNvPr id="947" name="Google Shape;947;p136"/>
          <p:cNvPicPr preferRelativeResize="0"/>
          <p:nvPr/>
        </p:nvPicPr>
        <p:blipFill rotWithShape="1">
          <a:blip r:embed="rId3">
            <a:alphaModFix/>
          </a:blip>
          <a:srcRect b="0" l="0" r="0" t="0"/>
          <a:stretch/>
        </p:blipFill>
        <p:spPr>
          <a:xfrm>
            <a:off x="4055412" y="5319775"/>
            <a:ext cx="3233723" cy="135235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37"/>
          <p:cNvSpPr txBox="1"/>
          <p:nvPr>
            <p:ph type="title"/>
          </p:nvPr>
        </p:nvSpPr>
        <p:spPr>
          <a:xfrm>
            <a:off x="838200" y="365125"/>
            <a:ext cx="10515600" cy="7980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Tree Vertex Splitting</a:t>
            </a:r>
            <a:endParaRPr/>
          </a:p>
        </p:txBody>
      </p:sp>
      <p:sp>
        <p:nvSpPr>
          <p:cNvPr id="953" name="Google Shape;953;p137"/>
          <p:cNvSpPr txBox="1"/>
          <p:nvPr>
            <p:ph idx="1" type="body"/>
          </p:nvPr>
        </p:nvSpPr>
        <p:spPr>
          <a:xfrm>
            <a:off x="947057" y="1825625"/>
            <a:ext cx="11084499" cy="458884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Delay of the tree T, d(T) is the maximum of all path delays.</a:t>
            </a:r>
            <a:endParaRPr/>
          </a:p>
          <a:p>
            <a:pPr indent="-228600" lvl="0" marL="228600" rtl="0" algn="l">
              <a:lnSpc>
                <a:spcPct val="90000"/>
              </a:lnSpc>
              <a:spcBef>
                <a:spcPts val="1000"/>
              </a:spcBef>
              <a:spcAft>
                <a:spcPts val="0"/>
              </a:spcAft>
              <a:buClr>
                <a:schemeClr val="dk1"/>
              </a:buClr>
              <a:buSzPts val="2400"/>
              <a:buChar char="•"/>
            </a:pPr>
            <a:r>
              <a:rPr lang="en-US" sz="2400"/>
              <a:t>Split node is the booster station</a:t>
            </a:r>
            <a:endParaRPr/>
          </a:p>
          <a:p>
            <a:pPr indent="-228600" lvl="0" marL="228600" rtl="0" algn="l">
              <a:lnSpc>
                <a:spcPct val="90000"/>
              </a:lnSpc>
              <a:spcBef>
                <a:spcPts val="1000"/>
              </a:spcBef>
              <a:spcAft>
                <a:spcPts val="0"/>
              </a:spcAft>
              <a:buClr>
                <a:schemeClr val="dk1"/>
              </a:buClr>
              <a:buSzPts val="2400"/>
              <a:buChar char="•"/>
            </a:pPr>
            <a:r>
              <a:rPr lang="en-US" sz="2400"/>
              <a:t>Tree vertex splitting problem is to identify a set X ⊆ V of minimum cardinality (minimum number of booster stations) for which d(T /X) ≤ δ for some specified tolerance limit δ</a:t>
            </a:r>
            <a:endParaRPr sz="2400"/>
          </a:p>
          <a:p>
            <a:pPr indent="-228600" lvl="0" marL="228600" rtl="0" algn="l">
              <a:lnSpc>
                <a:spcPct val="90000"/>
              </a:lnSpc>
              <a:spcBef>
                <a:spcPts val="1000"/>
              </a:spcBef>
              <a:spcAft>
                <a:spcPts val="0"/>
              </a:spcAft>
              <a:buClr>
                <a:schemeClr val="dk1"/>
              </a:buClr>
              <a:buSzPts val="2400"/>
              <a:buChar char="•"/>
            </a:pPr>
            <a:r>
              <a:rPr lang="en-US" sz="2400"/>
              <a:t> TVSP has a solution only if the maximum edge weight is ≤ δ</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138"/>
          <p:cNvSpPr txBox="1"/>
          <p:nvPr>
            <p:ph type="title"/>
          </p:nvPr>
        </p:nvSpPr>
        <p:spPr>
          <a:xfrm>
            <a:off x="838200" y="365125"/>
            <a:ext cx="10515600" cy="8077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Greedy solution for TVSP</a:t>
            </a:r>
            <a:endParaRPr sz="4000"/>
          </a:p>
        </p:txBody>
      </p:sp>
      <p:sp>
        <p:nvSpPr>
          <p:cNvPr id="959" name="Google Shape;959;p138"/>
          <p:cNvSpPr txBox="1"/>
          <p:nvPr>
            <p:ph idx="1" type="body"/>
          </p:nvPr>
        </p:nvSpPr>
        <p:spPr>
          <a:xfrm>
            <a:off x="947057" y="1542318"/>
            <a:ext cx="11016114" cy="524856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We want to minimize the number of booster stations (X) </a:t>
            </a:r>
            <a:endParaRPr/>
          </a:p>
          <a:p>
            <a:pPr indent="-228600" lvl="0" marL="228600" rtl="0" algn="l">
              <a:lnSpc>
                <a:spcPct val="90000"/>
              </a:lnSpc>
              <a:spcBef>
                <a:spcPts val="1000"/>
              </a:spcBef>
              <a:spcAft>
                <a:spcPts val="0"/>
              </a:spcAft>
              <a:buClr>
                <a:schemeClr val="dk1"/>
              </a:buClr>
              <a:buSzPts val="2400"/>
              <a:buChar char="•"/>
            </a:pPr>
            <a:r>
              <a:rPr lang="en-US" sz="2400"/>
              <a:t>For each node u ∈ V , compute the maximum delay d(u) from u to any other node in its subtree </a:t>
            </a:r>
            <a:endParaRPr/>
          </a:p>
          <a:p>
            <a:pPr indent="-228600" lvl="0" marL="228600" rtl="0" algn="l">
              <a:lnSpc>
                <a:spcPct val="90000"/>
              </a:lnSpc>
              <a:spcBef>
                <a:spcPts val="1000"/>
              </a:spcBef>
              <a:spcAft>
                <a:spcPts val="0"/>
              </a:spcAft>
              <a:buClr>
                <a:schemeClr val="dk1"/>
              </a:buClr>
              <a:buSzPts val="2400"/>
              <a:buChar char="•"/>
            </a:pPr>
            <a:r>
              <a:rPr lang="en-US" sz="2400"/>
              <a:t>If u has a parent v such that </a:t>
            </a:r>
            <a:r>
              <a:rPr b="1" i="1" lang="en-US" sz="2400"/>
              <a:t>d(u) + w(v, u) &gt; δ</a:t>
            </a:r>
            <a:r>
              <a:rPr lang="en-US" sz="2400"/>
              <a:t>, split u and set d(u) to zero </a:t>
            </a:r>
            <a:endParaRPr/>
          </a:p>
          <a:p>
            <a:pPr indent="-228600" lvl="0" marL="228600" rtl="0" algn="l">
              <a:lnSpc>
                <a:spcPct val="90000"/>
              </a:lnSpc>
              <a:spcBef>
                <a:spcPts val="1000"/>
              </a:spcBef>
              <a:spcAft>
                <a:spcPts val="0"/>
              </a:spcAft>
              <a:buClr>
                <a:schemeClr val="dk1"/>
              </a:buClr>
              <a:buSzPts val="2400"/>
              <a:buChar char="•"/>
            </a:pPr>
            <a:r>
              <a:rPr lang="en-US" sz="2400"/>
              <a:t>Computation proceeds from leaves to root </a:t>
            </a:r>
            <a:endParaRPr/>
          </a:p>
          <a:p>
            <a:pPr indent="-228600" lvl="0" marL="228600" rtl="0" algn="l">
              <a:lnSpc>
                <a:spcPct val="90000"/>
              </a:lnSpc>
              <a:spcBef>
                <a:spcPts val="1000"/>
              </a:spcBef>
              <a:spcAft>
                <a:spcPts val="0"/>
              </a:spcAft>
              <a:buClr>
                <a:schemeClr val="dk1"/>
              </a:buClr>
              <a:buSzPts val="2400"/>
              <a:buChar char="•"/>
            </a:pPr>
            <a:r>
              <a:rPr lang="en-US" sz="2400"/>
              <a:t>Delay for each leaf node is zero </a:t>
            </a:r>
            <a:endParaRPr/>
          </a:p>
          <a:p>
            <a:pPr indent="-228600" lvl="0" marL="228600" rtl="0" algn="l">
              <a:lnSpc>
                <a:spcPct val="90000"/>
              </a:lnSpc>
              <a:spcBef>
                <a:spcPts val="1000"/>
              </a:spcBef>
              <a:spcAft>
                <a:spcPts val="0"/>
              </a:spcAft>
              <a:buClr>
                <a:schemeClr val="dk1"/>
              </a:buClr>
              <a:buSzPts val="2400"/>
              <a:buChar char="•"/>
            </a:pPr>
            <a:r>
              <a:rPr lang="en-US" sz="2400"/>
              <a:t>The delay for each node v is computed from the delay for the set of its children C(v)</a:t>
            </a:r>
            <a:endParaRPr/>
          </a:p>
        </p:txBody>
      </p:sp>
      <p:pic>
        <p:nvPicPr>
          <p:cNvPr descr="Text&#10;&#10;Description automatically generated" id="960" name="Google Shape;960;p138"/>
          <p:cNvPicPr preferRelativeResize="0"/>
          <p:nvPr/>
        </p:nvPicPr>
        <p:blipFill rotWithShape="1">
          <a:blip r:embed="rId3">
            <a:alphaModFix/>
          </a:blip>
          <a:srcRect b="0" l="0" r="0" t="0"/>
          <a:stretch/>
        </p:blipFill>
        <p:spPr>
          <a:xfrm>
            <a:off x="3323986" y="5049803"/>
            <a:ext cx="5745296" cy="1264953"/>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139"/>
          <p:cNvSpPr txBox="1"/>
          <p:nvPr>
            <p:ph type="title"/>
          </p:nvPr>
        </p:nvSpPr>
        <p:spPr>
          <a:xfrm>
            <a:off x="838200" y="365125"/>
            <a:ext cx="10515600" cy="7784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Solve tree for δ = 5</a:t>
            </a:r>
            <a:endParaRPr/>
          </a:p>
        </p:txBody>
      </p:sp>
      <p:pic>
        <p:nvPicPr>
          <p:cNvPr descr="Diagram&#10;&#10;Description automatically generated" id="966" name="Google Shape;966;p139"/>
          <p:cNvPicPr preferRelativeResize="0"/>
          <p:nvPr>
            <p:ph idx="1" type="body"/>
          </p:nvPr>
        </p:nvPicPr>
        <p:blipFill rotWithShape="1">
          <a:blip r:embed="rId3">
            <a:alphaModFix/>
          </a:blip>
          <a:srcRect b="0" l="0" r="0" t="0"/>
          <a:stretch/>
        </p:blipFill>
        <p:spPr>
          <a:xfrm>
            <a:off x="1211577" y="1473595"/>
            <a:ext cx="9836939" cy="4687075"/>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pic>
        <p:nvPicPr>
          <p:cNvPr descr="Diagram&#10;&#10;Description automatically generated" id="971" name="Google Shape;971;p140"/>
          <p:cNvPicPr preferRelativeResize="0"/>
          <p:nvPr>
            <p:ph idx="1" type="body"/>
          </p:nvPr>
        </p:nvPicPr>
        <p:blipFill rotWithShape="1">
          <a:blip r:embed="rId3">
            <a:alphaModFix/>
          </a:blip>
          <a:srcRect b="0" l="0" r="0" t="0"/>
          <a:stretch/>
        </p:blipFill>
        <p:spPr>
          <a:xfrm>
            <a:off x="747712" y="288362"/>
            <a:ext cx="11382624" cy="6288228"/>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75" name="Shape 975"/>
        <p:cNvGrpSpPr/>
        <p:nvPr/>
      </p:nvGrpSpPr>
      <p:grpSpPr>
        <a:xfrm>
          <a:off x="0" y="0"/>
          <a:ext cx="0" cy="0"/>
          <a:chOff x="0" y="0"/>
          <a:chExt cx="0" cy="0"/>
        </a:xfrm>
      </p:grpSpPr>
      <p:sp>
        <p:nvSpPr>
          <p:cNvPr id="976" name="Google Shape;976;p141"/>
          <p:cNvSpPr txBox="1"/>
          <p:nvPr>
            <p:ph idx="1" type="body"/>
          </p:nvPr>
        </p:nvSpPr>
        <p:spPr>
          <a:xfrm>
            <a:off x="6741016" y="4938018"/>
            <a:ext cx="4612784" cy="123894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None/>
            </a:pPr>
            <a:r>
              <a:rPr b="1" i="1" lang="en-US" sz="6000">
                <a:solidFill>
                  <a:schemeClr val="lt1"/>
                </a:solidFill>
              </a:rPr>
              <a:t>Thank You</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1160584" y="365125"/>
            <a:ext cx="10193216" cy="6807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Selection sort - Iterative</a:t>
            </a:r>
            <a:endParaRPr/>
          </a:p>
        </p:txBody>
      </p:sp>
      <p:sp>
        <p:nvSpPr>
          <p:cNvPr id="179" name="Google Shape;179;p25"/>
          <p:cNvSpPr txBox="1"/>
          <p:nvPr>
            <p:ph idx="1" type="body"/>
          </p:nvPr>
        </p:nvSpPr>
        <p:spPr>
          <a:xfrm>
            <a:off x="1570892" y="1825625"/>
            <a:ext cx="8242430" cy="476447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None/>
            </a:pPr>
            <a:r>
              <a:rPr i="1" lang="en-US" sz="2200"/>
              <a:t>function selectionSort(array, size):</a:t>
            </a:r>
            <a:endParaRPr i="1" sz="2200"/>
          </a:p>
          <a:p>
            <a:pPr indent="-228600" lvl="0" marL="228600" rtl="0" algn="l">
              <a:lnSpc>
                <a:spcPct val="90000"/>
              </a:lnSpc>
              <a:spcBef>
                <a:spcPts val="1000"/>
              </a:spcBef>
              <a:spcAft>
                <a:spcPts val="0"/>
              </a:spcAft>
              <a:buClr>
                <a:schemeClr val="dk1"/>
              </a:buClr>
              <a:buSzPts val="2200"/>
              <a:buNone/>
            </a:pPr>
            <a:r>
              <a:rPr i="1" lang="en-US" sz="2200"/>
              <a:t>    </a:t>
            </a:r>
            <a:r>
              <a:rPr b="1" i="1" lang="en-US" sz="2200"/>
              <a:t>repeat (size - 1) times:</a:t>
            </a:r>
            <a:endParaRPr b="1" i="1" sz="2200"/>
          </a:p>
          <a:p>
            <a:pPr indent="-228600" lvl="0" marL="228600" rtl="0" algn="l">
              <a:lnSpc>
                <a:spcPct val="90000"/>
              </a:lnSpc>
              <a:spcBef>
                <a:spcPts val="1000"/>
              </a:spcBef>
              <a:spcAft>
                <a:spcPts val="0"/>
              </a:spcAft>
              <a:buClr>
                <a:schemeClr val="dk1"/>
              </a:buClr>
              <a:buSzPts val="2200"/>
              <a:buNone/>
            </a:pPr>
            <a:r>
              <a:rPr i="1" lang="en-US" sz="2200"/>
              <a:t>        set the first unsorted element as the minimum</a:t>
            </a:r>
            <a:endParaRPr i="1" sz="2200"/>
          </a:p>
          <a:p>
            <a:pPr indent="-228600" lvl="0" marL="228600" rtl="0" algn="l">
              <a:lnSpc>
                <a:spcPct val="90000"/>
              </a:lnSpc>
              <a:spcBef>
                <a:spcPts val="1000"/>
              </a:spcBef>
              <a:spcAft>
                <a:spcPts val="0"/>
              </a:spcAft>
              <a:buClr>
                <a:schemeClr val="dk1"/>
              </a:buClr>
              <a:buSzPts val="2200"/>
              <a:buNone/>
            </a:pPr>
            <a:r>
              <a:rPr i="1" lang="en-US" sz="2200"/>
              <a:t>     </a:t>
            </a:r>
            <a:r>
              <a:rPr b="1" i="1" lang="en-US" sz="2200"/>
              <a:t>   for each of the unsorted elements:</a:t>
            </a:r>
            <a:endParaRPr b="1" i="1" sz="2200"/>
          </a:p>
          <a:p>
            <a:pPr indent="-228600" lvl="0" marL="228600" rtl="0" algn="l">
              <a:lnSpc>
                <a:spcPct val="90000"/>
              </a:lnSpc>
              <a:spcBef>
                <a:spcPts val="1000"/>
              </a:spcBef>
              <a:spcAft>
                <a:spcPts val="0"/>
              </a:spcAft>
              <a:buClr>
                <a:schemeClr val="dk1"/>
              </a:buClr>
              <a:buSzPts val="2200"/>
              <a:buNone/>
            </a:pPr>
            <a:r>
              <a:rPr b="1" i="1" lang="en-US" sz="2200"/>
              <a:t>            if element &lt; currentMinimum:</a:t>
            </a:r>
            <a:endParaRPr b="1" i="1" sz="2200"/>
          </a:p>
          <a:p>
            <a:pPr indent="-228600" lvl="0" marL="228600" rtl="0" algn="l">
              <a:lnSpc>
                <a:spcPct val="90000"/>
              </a:lnSpc>
              <a:spcBef>
                <a:spcPts val="1000"/>
              </a:spcBef>
              <a:spcAft>
                <a:spcPts val="0"/>
              </a:spcAft>
              <a:buClr>
                <a:schemeClr val="dk1"/>
              </a:buClr>
              <a:buSzPts val="2200"/>
              <a:buNone/>
            </a:pPr>
            <a:r>
              <a:rPr i="1" lang="en-US" sz="2200"/>
              <a:t>                set element as new minimum</a:t>
            </a:r>
            <a:endParaRPr i="1" sz="2200"/>
          </a:p>
          <a:p>
            <a:pPr indent="-228600" lvl="0" marL="228600" rtl="0" algn="l">
              <a:lnSpc>
                <a:spcPct val="90000"/>
              </a:lnSpc>
              <a:spcBef>
                <a:spcPts val="1000"/>
              </a:spcBef>
              <a:spcAft>
                <a:spcPts val="0"/>
              </a:spcAft>
              <a:buClr>
                <a:schemeClr val="dk1"/>
              </a:buClr>
              <a:buSzPts val="2200"/>
              <a:buNone/>
            </a:pPr>
            <a:r>
              <a:rPr i="1" lang="en-US" sz="2200"/>
              <a:t>        swap minimum with first unsorted position</a:t>
            </a:r>
            <a:endParaRPr i="1" sz="2200"/>
          </a:p>
          <a:p>
            <a:pPr indent="-228600" lvl="0" marL="228600" rtl="0" algn="l">
              <a:lnSpc>
                <a:spcPct val="90000"/>
              </a:lnSpc>
              <a:spcBef>
                <a:spcPts val="1000"/>
              </a:spcBef>
              <a:spcAft>
                <a:spcPts val="0"/>
              </a:spcAft>
              <a:buClr>
                <a:schemeClr val="dk1"/>
              </a:buClr>
              <a:buSzPts val="2200"/>
              <a:buNone/>
            </a:pPr>
            <a:r>
              <a:rPr i="1" lang="en-US" sz="2200"/>
              <a:t>    end repeat</a:t>
            </a:r>
            <a:endParaRPr i="1" sz="2200"/>
          </a:p>
          <a:p>
            <a:pPr indent="-228600" lvl="0" marL="228600" rtl="0" algn="l">
              <a:lnSpc>
                <a:spcPct val="90000"/>
              </a:lnSpc>
              <a:spcBef>
                <a:spcPts val="1000"/>
              </a:spcBef>
              <a:spcAft>
                <a:spcPts val="0"/>
              </a:spcAft>
              <a:buClr>
                <a:schemeClr val="dk1"/>
              </a:buClr>
              <a:buSzPts val="2200"/>
              <a:buNone/>
            </a:pPr>
            <a:r>
              <a:rPr i="1" lang="en-US" sz="2200"/>
              <a:t>end function</a:t>
            </a:r>
            <a:endParaRPr i="1" sz="2200"/>
          </a:p>
          <a:p>
            <a:pPr indent="0" lvl="0" marL="0" rtl="0" algn="l">
              <a:lnSpc>
                <a:spcPct val="90000"/>
              </a:lnSpc>
              <a:spcBef>
                <a:spcPts val="1000"/>
              </a:spcBef>
              <a:spcAft>
                <a:spcPts val="0"/>
              </a:spcAft>
              <a:buClr>
                <a:schemeClr val="dk1"/>
              </a:buClr>
              <a:buSzPts val="2200"/>
              <a:buNone/>
            </a:pPr>
            <a:r>
              <a:t/>
            </a:r>
            <a:endParaRPr i="1" sz="2200">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1199662" y="150202"/>
            <a:ext cx="10154138" cy="9100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Selection sort - Recursive</a:t>
            </a:r>
            <a:endParaRPr/>
          </a:p>
        </p:txBody>
      </p:sp>
      <p:sp>
        <p:nvSpPr>
          <p:cNvPr id="185" name="Google Shape;185;p26"/>
          <p:cNvSpPr txBox="1"/>
          <p:nvPr>
            <p:ph idx="1" type="body"/>
          </p:nvPr>
        </p:nvSpPr>
        <p:spPr>
          <a:xfrm>
            <a:off x="2284045" y="1454395"/>
            <a:ext cx="7421815" cy="504389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None/>
            </a:pPr>
            <a:r>
              <a:rPr i="1" lang="en-US" sz="2200"/>
              <a:t>function recursiveSelectionSort(arr, start=0):</a:t>
            </a:r>
            <a:endParaRPr i="1" sz="2200"/>
          </a:p>
          <a:p>
            <a:pPr indent="-228600" lvl="0" marL="228600" rtl="0" algn="l">
              <a:lnSpc>
                <a:spcPct val="90000"/>
              </a:lnSpc>
              <a:spcBef>
                <a:spcPts val="1000"/>
              </a:spcBef>
              <a:spcAft>
                <a:spcPts val="0"/>
              </a:spcAft>
              <a:buClr>
                <a:schemeClr val="dk1"/>
              </a:buClr>
              <a:buSzPts val="2200"/>
              <a:buNone/>
            </a:pPr>
            <a:r>
              <a:rPr i="1" lang="en-US" sz="2200"/>
              <a:t>    n = length(arr)</a:t>
            </a:r>
            <a:endParaRPr i="1" sz="2200"/>
          </a:p>
          <a:p>
            <a:pPr indent="-228600" lvl="0" marL="228600" rtl="0" algn="l">
              <a:lnSpc>
                <a:spcPct val="90000"/>
              </a:lnSpc>
              <a:spcBef>
                <a:spcPts val="1000"/>
              </a:spcBef>
              <a:spcAft>
                <a:spcPts val="0"/>
              </a:spcAft>
              <a:buClr>
                <a:schemeClr val="dk1"/>
              </a:buClr>
              <a:buSzPts val="2200"/>
              <a:buNone/>
            </a:pPr>
            <a:r>
              <a:rPr b="1" i="1" lang="en-US" sz="2200"/>
              <a:t>    if start &lt; n - 1:</a:t>
            </a:r>
            <a:endParaRPr b="1" i="1" sz="2200"/>
          </a:p>
          <a:p>
            <a:pPr indent="-228600" lvl="0" marL="228600" rtl="0" algn="l">
              <a:lnSpc>
                <a:spcPct val="90000"/>
              </a:lnSpc>
              <a:spcBef>
                <a:spcPts val="1000"/>
              </a:spcBef>
              <a:spcAft>
                <a:spcPts val="0"/>
              </a:spcAft>
              <a:buClr>
                <a:schemeClr val="dk1"/>
              </a:buClr>
              <a:buSzPts val="2200"/>
              <a:buNone/>
            </a:pPr>
            <a:r>
              <a:rPr i="1" lang="en-US" sz="2200"/>
              <a:t>        min_index = start</a:t>
            </a:r>
            <a:endParaRPr i="1" sz="2200"/>
          </a:p>
          <a:p>
            <a:pPr indent="-228600" lvl="0" marL="228600" rtl="0" algn="l">
              <a:lnSpc>
                <a:spcPct val="90000"/>
              </a:lnSpc>
              <a:spcBef>
                <a:spcPts val="1000"/>
              </a:spcBef>
              <a:spcAft>
                <a:spcPts val="0"/>
              </a:spcAft>
              <a:buClr>
                <a:schemeClr val="dk1"/>
              </a:buClr>
              <a:buSzPts val="2200"/>
              <a:buNone/>
            </a:pPr>
            <a:r>
              <a:rPr i="1" lang="en-US" sz="2200"/>
              <a:t>      </a:t>
            </a:r>
            <a:r>
              <a:rPr b="1" i="1" lang="en-US" sz="2200"/>
              <a:t>  for i from start + 1 to n - 1:</a:t>
            </a:r>
            <a:endParaRPr b="1" i="1" sz="2200"/>
          </a:p>
          <a:p>
            <a:pPr indent="-228600" lvl="0" marL="228600" rtl="0" algn="l">
              <a:lnSpc>
                <a:spcPct val="90000"/>
              </a:lnSpc>
              <a:spcBef>
                <a:spcPts val="1000"/>
              </a:spcBef>
              <a:spcAft>
                <a:spcPts val="0"/>
              </a:spcAft>
              <a:buClr>
                <a:schemeClr val="dk1"/>
              </a:buClr>
              <a:buSzPts val="2200"/>
              <a:buNone/>
            </a:pPr>
            <a:r>
              <a:rPr i="1" lang="en-US" sz="2200"/>
              <a:t>         </a:t>
            </a:r>
            <a:r>
              <a:rPr b="1" i="1" lang="en-US" sz="2200"/>
              <a:t>   if arr[i] &lt; arr[min_index]:</a:t>
            </a:r>
            <a:endParaRPr b="1" i="1" sz="2200"/>
          </a:p>
          <a:p>
            <a:pPr indent="-228600" lvl="0" marL="228600" rtl="0" algn="l">
              <a:lnSpc>
                <a:spcPct val="90000"/>
              </a:lnSpc>
              <a:spcBef>
                <a:spcPts val="1000"/>
              </a:spcBef>
              <a:spcAft>
                <a:spcPts val="0"/>
              </a:spcAft>
              <a:buClr>
                <a:schemeClr val="dk1"/>
              </a:buClr>
              <a:buSzPts val="2200"/>
              <a:buNone/>
            </a:pPr>
            <a:r>
              <a:rPr i="1" lang="en-US" sz="2200"/>
              <a:t>                min_index = i</a:t>
            </a:r>
            <a:endParaRPr i="1" sz="2200"/>
          </a:p>
          <a:p>
            <a:pPr indent="-228600" lvl="0" marL="228600" rtl="0" algn="l">
              <a:lnSpc>
                <a:spcPct val="90000"/>
              </a:lnSpc>
              <a:spcBef>
                <a:spcPts val="1000"/>
              </a:spcBef>
              <a:spcAft>
                <a:spcPts val="0"/>
              </a:spcAft>
              <a:buClr>
                <a:schemeClr val="dk1"/>
              </a:buClr>
              <a:buSzPts val="2200"/>
              <a:buNone/>
            </a:pPr>
            <a:r>
              <a:rPr i="1" lang="en-US" sz="2200"/>
              <a:t>        swap(arr[start], arr[min_index])</a:t>
            </a:r>
            <a:endParaRPr i="1" sz="2200"/>
          </a:p>
          <a:p>
            <a:pPr indent="-228600" lvl="0" marL="228600" rtl="0" algn="l">
              <a:lnSpc>
                <a:spcPct val="90000"/>
              </a:lnSpc>
              <a:spcBef>
                <a:spcPts val="1000"/>
              </a:spcBef>
              <a:spcAft>
                <a:spcPts val="0"/>
              </a:spcAft>
              <a:buClr>
                <a:schemeClr val="dk1"/>
              </a:buClr>
              <a:buSzPts val="2200"/>
              <a:buNone/>
            </a:pPr>
            <a:r>
              <a:rPr i="1" lang="en-US" sz="2200"/>
              <a:t>        recursiveSelectionSort(arr, start + 1)</a:t>
            </a:r>
            <a:endParaRPr i="1" sz="2200"/>
          </a:p>
          <a:p>
            <a:pPr indent="-228600" lvl="0" marL="228600" rtl="0" algn="l">
              <a:lnSpc>
                <a:spcPct val="90000"/>
              </a:lnSpc>
              <a:spcBef>
                <a:spcPts val="1000"/>
              </a:spcBef>
              <a:spcAft>
                <a:spcPts val="0"/>
              </a:spcAft>
              <a:buClr>
                <a:schemeClr val="dk1"/>
              </a:buClr>
              <a:buSzPts val="2200"/>
              <a:buNone/>
            </a:pPr>
            <a:r>
              <a:rPr i="1" lang="en-US" sz="2200"/>
              <a:t>end function</a:t>
            </a:r>
            <a:endParaRPr i="1" sz="2200"/>
          </a:p>
          <a:p>
            <a:pPr indent="0" lvl="0" marL="228600" rtl="0" algn="l">
              <a:lnSpc>
                <a:spcPct val="100000"/>
              </a:lnSpc>
              <a:spcBef>
                <a:spcPts val="500"/>
              </a:spcBef>
              <a:spcAft>
                <a:spcPts val="0"/>
              </a:spcAft>
              <a:buClr>
                <a:schemeClr val="dk1"/>
              </a:buClr>
              <a:buSzPts val="2200"/>
              <a:buNone/>
            </a:pPr>
            <a:r>
              <a:t/>
            </a:r>
            <a:endParaRPr i="1" sz="22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838200" y="365125"/>
            <a:ext cx="10515600" cy="7491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Merge sort</a:t>
            </a:r>
            <a:endParaRPr/>
          </a:p>
        </p:txBody>
      </p:sp>
      <p:sp>
        <p:nvSpPr>
          <p:cNvPr id="191" name="Google Shape;191;p27"/>
          <p:cNvSpPr txBox="1"/>
          <p:nvPr>
            <p:ph idx="1" type="body"/>
          </p:nvPr>
        </p:nvSpPr>
        <p:spPr>
          <a:xfrm>
            <a:off x="838200" y="1394953"/>
            <a:ext cx="11062952" cy="5307897"/>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Char char="•"/>
            </a:pPr>
            <a:r>
              <a:rPr lang="en-US" sz="2000"/>
              <a:t>Merge Sort is a divide-and-conquer sorting algorithm that works by dividing the unsorted list into </a:t>
            </a:r>
            <a:r>
              <a:rPr b="1" i="1" lang="en-US" sz="2000"/>
              <a:t>n sublists</a:t>
            </a:r>
            <a:r>
              <a:rPr lang="en-US" sz="2000"/>
              <a:t>, each containing one element (making them inherently sorted), and then </a:t>
            </a:r>
            <a:r>
              <a:rPr b="1" i="1" lang="en-US" sz="2000"/>
              <a:t>repeatedly merging sublists</a:t>
            </a:r>
            <a:r>
              <a:rPr lang="en-US" sz="2000"/>
              <a:t> to produce new sorted sublists until there is only one sublist remaining – the sorted list.</a:t>
            </a:r>
            <a:endParaRPr/>
          </a:p>
          <a:p>
            <a:pPr indent="-228600" lvl="0" marL="228600" rtl="0" algn="l">
              <a:lnSpc>
                <a:spcPct val="100000"/>
              </a:lnSpc>
              <a:spcBef>
                <a:spcPts val="1000"/>
              </a:spcBef>
              <a:spcAft>
                <a:spcPts val="0"/>
              </a:spcAft>
              <a:buClr>
                <a:schemeClr val="dk1"/>
              </a:buClr>
              <a:buSzPts val="2000"/>
              <a:buChar char="•"/>
            </a:pPr>
            <a:r>
              <a:rPr i="1" lang="en-US" sz="2000" u="sng"/>
              <a:t>Here's a step-by-step overview of the Merge Sort algorithm:</a:t>
            </a:r>
            <a:endParaRPr/>
          </a:p>
          <a:p>
            <a:pPr indent="-228600" lvl="1" marL="685800" rtl="0" algn="l">
              <a:lnSpc>
                <a:spcPct val="100000"/>
              </a:lnSpc>
              <a:spcBef>
                <a:spcPts val="500"/>
              </a:spcBef>
              <a:spcAft>
                <a:spcPts val="0"/>
              </a:spcAft>
              <a:buClr>
                <a:schemeClr val="dk1"/>
              </a:buClr>
              <a:buSzPts val="2000"/>
              <a:buFont typeface="Courier New"/>
              <a:buChar char="o"/>
            </a:pPr>
            <a:r>
              <a:rPr b="1" lang="en-US" sz="2000"/>
              <a:t>Divide:</a:t>
            </a:r>
            <a:r>
              <a:rPr lang="en-US" sz="2000"/>
              <a:t> Divide the unsorted list into </a:t>
            </a:r>
            <a:r>
              <a:rPr b="1" i="1" lang="en-US" sz="2000" u="sng"/>
              <a:t>n sublists,</a:t>
            </a:r>
            <a:r>
              <a:rPr lang="en-US" sz="2000"/>
              <a:t> each containing one element. This is the base case of the recursion.</a:t>
            </a:r>
            <a:endParaRPr/>
          </a:p>
          <a:p>
            <a:pPr indent="-228600" lvl="1" marL="685800" rtl="0" algn="l">
              <a:lnSpc>
                <a:spcPct val="100000"/>
              </a:lnSpc>
              <a:spcBef>
                <a:spcPts val="500"/>
              </a:spcBef>
              <a:spcAft>
                <a:spcPts val="0"/>
              </a:spcAft>
              <a:buClr>
                <a:schemeClr val="dk1"/>
              </a:buClr>
              <a:buSzPts val="2000"/>
              <a:buFont typeface="Courier New"/>
              <a:buChar char="o"/>
            </a:pPr>
            <a:r>
              <a:rPr b="1" lang="en-US" sz="2000"/>
              <a:t>Conquer:</a:t>
            </a:r>
            <a:r>
              <a:rPr lang="en-US" sz="2000"/>
              <a:t> Recursively sort each sublist.</a:t>
            </a:r>
            <a:endParaRPr/>
          </a:p>
          <a:p>
            <a:pPr indent="-228600" lvl="1" marL="685800" rtl="0" algn="l">
              <a:lnSpc>
                <a:spcPct val="100000"/>
              </a:lnSpc>
              <a:spcBef>
                <a:spcPts val="500"/>
              </a:spcBef>
              <a:spcAft>
                <a:spcPts val="0"/>
              </a:spcAft>
              <a:buClr>
                <a:schemeClr val="dk1"/>
              </a:buClr>
              <a:buSzPts val="2000"/>
              <a:buFont typeface="Courier New"/>
              <a:buChar char="o"/>
            </a:pPr>
            <a:r>
              <a:rPr b="1" lang="en-US" sz="2000"/>
              <a:t>Merge:</a:t>
            </a:r>
            <a:r>
              <a:rPr lang="en-US" sz="2000"/>
              <a:t> Merge the sorted sublists to </a:t>
            </a:r>
            <a:r>
              <a:rPr b="1" i="1" lang="en-US" sz="2000" u="sng"/>
              <a:t>produce new sorted sublists </a:t>
            </a:r>
            <a:r>
              <a:rPr lang="en-US" sz="2000"/>
              <a:t>until there is only one sublist remaining – the sorted list.</a:t>
            </a:r>
            <a:endParaRPr/>
          </a:p>
          <a:p>
            <a:pPr indent="-228600" lvl="0" marL="228600" rtl="0" algn="l">
              <a:lnSpc>
                <a:spcPct val="100000"/>
              </a:lnSpc>
              <a:spcBef>
                <a:spcPts val="1000"/>
              </a:spcBef>
              <a:spcAft>
                <a:spcPts val="0"/>
              </a:spcAft>
              <a:buClr>
                <a:schemeClr val="dk1"/>
              </a:buClr>
              <a:buSzPts val="2000"/>
              <a:buChar char="•"/>
            </a:pPr>
            <a:r>
              <a:rPr lang="en-US" sz="2000"/>
              <a:t>The key operation in Merge Sort is the </a:t>
            </a:r>
            <a:r>
              <a:rPr b="1" i="1" lang="en-US" sz="2000" u="sng"/>
              <a:t>merging step,</a:t>
            </a:r>
            <a:r>
              <a:rPr lang="en-US" sz="2000"/>
              <a:t> where two sorted sublists are combined into a single sorted sublist. This process is repeated until the entire list is sorted.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cxnSp>
        <p:nvCxnSpPr>
          <p:cNvPr id="196" name="Google Shape;196;p28"/>
          <p:cNvCxnSpPr/>
          <p:nvPr/>
        </p:nvCxnSpPr>
        <p:spPr>
          <a:xfrm>
            <a:off x="715890" y="1114050"/>
            <a:ext cx="0" cy="5735637"/>
          </a:xfrm>
          <a:prstGeom prst="straightConnector1">
            <a:avLst/>
          </a:prstGeom>
          <a:noFill/>
          <a:ln cap="sq" cmpd="sng" w="25400">
            <a:solidFill>
              <a:schemeClr val="accent2"/>
            </a:solidFill>
            <a:prstDash val="solid"/>
            <a:bevel/>
            <a:headEnd len="sm" w="sm" type="none"/>
            <a:tailEnd len="sm" w="sm" type="none"/>
          </a:ln>
        </p:spPr>
      </p:cxnSp>
      <p:sp>
        <p:nvSpPr>
          <p:cNvPr id="197" name="Google Shape;197;p28"/>
          <p:cNvSpPr/>
          <p:nvPr/>
        </p:nvSpPr>
        <p:spPr>
          <a:xfrm>
            <a:off x="0" y="0"/>
            <a:ext cx="12192000" cy="6858000"/>
          </a:xfrm>
          <a:prstGeom prst="rect">
            <a:avLst/>
          </a:prstGeom>
          <a:gradFill>
            <a:gsLst>
              <a:gs pos="0">
                <a:schemeClr val="accent2"/>
              </a:gs>
              <a:gs pos="100000">
                <a:schemeClr val="accent4"/>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98" name="Google Shape;198;p28"/>
          <p:cNvSpPr txBox="1"/>
          <p:nvPr>
            <p:ph type="title"/>
          </p:nvPr>
        </p:nvSpPr>
        <p:spPr>
          <a:xfrm>
            <a:off x="457200" y="1598246"/>
            <a:ext cx="4412419" cy="362621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Open Sans"/>
              <a:buNone/>
            </a:pPr>
            <a:r>
              <a:rPr b="1" i="0" lang="en-US" sz="6000" cap="none">
                <a:solidFill>
                  <a:schemeClr val="lt1"/>
                </a:solidFill>
                <a:latin typeface="Open Sans"/>
                <a:ea typeface="Open Sans"/>
                <a:cs typeface="Open Sans"/>
                <a:sym typeface="Open Sans"/>
              </a:rPr>
              <a:t>EXAMPLE</a:t>
            </a:r>
            <a:endParaRPr/>
          </a:p>
        </p:txBody>
      </p:sp>
      <p:sp>
        <p:nvSpPr>
          <p:cNvPr id="199" name="Google Shape;199;p28"/>
          <p:cNvSpPr/>
          <p:nvPr/>
        </p:nvSpPr>
        <p:spPr>
          <a:xfrm>
            <a:off x="11512034" y="1267063"/>
            <a:ext cx="139037" cy="139039"/>
          </a:xfrm>
          <a:custGeom>
            <a:rect b="b" l="l" r="r" t="t"/>
            <a:pathLst>
              <a:path extrusionOk="0" h="139039" w="139037">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cxnSp>
        <p:nvCxnSpPr>
          <p:cNvPr id="200" name="Google Shape;200;p28"/>
          <p:cNvCxnSpPr/>
          <p:nvPr/>
        </p:nvCxnSpPr>
        <p:spPr>
          <a:xfrm>
            <a:off x="5447322" y="1589368"/>
            <a:ext cx="0" cy="5259754"/>
          </a:xfrm>
          <a:prstGeom prst="straightConnector1">
            <a:avLst/>
          </a:prstGeom>
          <a:noFill/>
          <a:ln cap="sq" cmpd="sng" w="25400">
            <a:solidFill>
              <a:schemeClr val="lt1"/>
            </a:solidFill>
            <a:prstDash val="solid"/>
            <a:bevel/>
            <a:headEnd len="sm" w="sm" type="none"/>
            <a:tailEnd len="sm" w="sm" type="none"/>
          </a:ln>
        </p:spPr>
      </p:cxnSp>
      <p:pic>
        <p:nvPicPr>
          <p:cNvPr descr="A picture containing text&#10;&#10;Description automatically generated" id="201" name="Google Shape;201;p28"/>
          <p:cNvPicPr preferRelativeResize="0"/>
          <p:nvPr>
            <p:ph idx="1" type="body"/>
          </p:nvPr>
        </p:nvPicPr>
        <p:blipFill rotWithShape="1">
          <a:blip r:embed="rId3">
            <a:alphaModFix/>
          </a:blip>
          <a:srcRect b="0" l="0" r="0" t="0"/>
          <a:stretch/>
        </p:blipFill>
        <p:spPr>
          <a:xfrm>
            <a:off x="4827138" y="1873"/>
            <a:ext cx="7364792" cy="6847287"/>
          </a:xfrm>
          <a:prstGeom prst="rect">
            <a:avLst/>
          </a:prstGeom>
          <a:noFill/>
          <a:ln>
            <a:noFill/>
          </a:ln>
        </p:spPr>
      </p:pic>
      <p:sp>
        <p:nvSpPr>
          <p:cNvPr id="202" name="Google Shape;202;p28"/>
          <p:cNvSpPr/>
          <p:nvPr/>
        </p:nvSpPr>
        <p:spPr>
          <a:xfrm>
            <a:off x="11752801" y="1659316"/>
            <a:ext cx="127713" cy="127714"/>
          </a:xfrm>
          <a:custGeom>
            <a:rect b="b" l="l" r="r" t="t"/>
            <a:pathLst>
              <a:path extrusionOk="0" h="127714" w="127713">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1072661" y="86083"/>
            <a:ext cx="10281139" cy="9910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Merge sort</a:t>
            </a:r>
            <a:endParaRPr/>
          </a:p>
        </p:txBody>
      </p:sp>
      <p:sp>
        <p:nvSpPr>
          <p:cNvPr id="208" name="Google Shape;208;p29"/>
          <p:cNvSpPr txBox="1"/>
          <p:nvPr>
            <p:ph idx="1" type="body"/>
          </p:nvPr>
        </p:nvSpPr>
        <p:spPr>
          <a:xfrm>
            <a:off x="1199661" y="1209338"/>
            <a:ext cx="10701491" cy="549351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None/>
            </a:pPr>
            <a:r>
              <a:rPr lang="en-US" sz="2000"/>
              <a:t>function merge_sort(arr):</a:t>
            </a:r>
            <a:endParaRPr/>
          </a:p>
          <a:p>
            <a:pPr indent="-228600" lvl="0" marL="228600" rtl="0" algn="l">
              <a:lnSpc>
                <a:spcPct val="90000"/>
              </a:lnSpc>
              <a:spcBef>
                <a:spcPts val="1000"/>
              </a:spcBef>
              <a:spcAft>
                <a:spcPts val="0"/>
              </a:spcAft>
              <a:buClr>
                <a:schemeClr val="dk1"/>
              </a:buClr>
              <a:buSzPts val="2000"/>
              <a:buNone/>
            </a:pPr>
            <a:r>
              <a:rPr lang="en-US" sz="2000"/>
              <a:t>    if length(arr) &gt; 1:</a:t>
            </a:r>
            <a:endParaRPr/>
          </a:p>
          <a:p>
            <a:pPr indent="-228600" lvl="0" marL="228600" rtl="0" algn="l">
              <a:lnSpc>
                <a:spcPct val="90000"/>
              </a:lnSpc>
              <a:spcBef>
                <a:spcPts val="1000"/>
              </a:spcBef>
              <a:spcAft>
                <a:spcPts val="0"/>
              </a:spcAft>
              <a:buClr>
                <a:schemeClr val="dk1"/>
              </a:buClr>
              <a:buSzPts val="2000"/>
              <a:buNone/>
            </a:pPr>
            <a:r>
              <a:rPr lang="en-US" sz="2000"/>
              <a:t>        mid = length(arr) // 2</a:t>
            </a:r>
            <a:endParaRPr/>
          </a:p>
          <a:p>
            <a:pPr indent="-228600" lvl="0" marL="228600" rtl="0" algn="l">
              <a:lnSpc>
                <a:spcPct val="90000"/>
              </a:lnSpc>
              <a:spcBef>
                <a:spcPts val="1000"/>
              </a:spcBef>
              <a:spcAft>
                <a:spcPts val="0"/>
              </a:spcAft>
              <a:buClr>
                <a:schemeClr val="dk1"/>
              </a:buClr>
              <a:buSzPts val="2000"/>
              <a:buNone/>
            </a:pPr>
            <a:r>
              <a:rPr lang="en-US" sz="2000"/>
              <a:t>        left_half = arr[0:mid]</a:t>
            </a:r>
            <a:endParaRPr sz="2000"/>
          </a:p>
          <a:p>
            <a:pPr indent="-228600" lvl="0" marL="228600" rtl="0" algn="l">
              <a:lnSpc>
                <a:spcPct val="90000"/>
              </a:lnSpc>
              <a:spcBef>
                <a:spcPts val="1000"/>
              </a:spcBef>
              <a:spcAft>
                <a:spcPts val="0"/>
              </a:spcAft>
              <a:buClr>
                <a:schemeClr val="dk1"/>
              </a:buClr>
              <a:buSzPts val="2000"/>
              <a:buNone/>
            </a:pPr>
            <a:r>
              <a:rPr lang="en-US" sz="2000"/>
              <a:t>        right_half = arr[mid:]</a:t>
            </a:r>
            <a:endParaRPr sz="2000"/>
          </a:p>
          <a:p>
            <a:pPr indent="-228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None/>
            </a:pPr>
            <a:r>
              <a:rPr lang="en-US" sz="2000"/>
              <a:t>        merge_sort(left_half)</a:t>
            </a:r>
            <a:endParaRPr/>
          </a:p>
          <a:p>
            <a:pPr indent="-228600" lvl="0" marL="228600" rtl="0" algn="l">
              <a:lnSpc>
                <a:spcPct val="90000"/>
              </a:lnSpc>
              <a:spcBef>
                <a:spcPts val="1000"/>
              </a:spcBef>
              <a:spcAft>
                <a:spcPts val="0"/>
              </a:spcAft>
              <a:buClr>
                <a:schemeClr val="dk1"/>
              </a:buClr>
              <a:buSzPts val="2000"/>
              <a:buNone/>
            </a:pPr>
            <a:r>
              <a:rPr lang="en-US" sz="2000"/>
              <a:t>        merge_sort(right_half)</a:t>
            </a:r>
            <a:endParaRPr/>
          </a:p>
          <a:p>
            <a:pPr indent="-228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None/>
            </a:pPr>
            <a:r>
              <a:rPr lang="en-US" sz="2000"/>
              <a:t>        merge(arr, left_half, right_half)</a:t>
            </a:r>
            <a:endParaRPr/>
          </a:p>
          <a:p>
            <a:pPr indent="-228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idx="1" type="body"/>
          </p:nvPr>
        </p:nvSpPr>
        <p:spPr>
          <a:xfrm>
            <a:off x="1209431" y="149859"/>
            <a:ext cx="10691721" cy="661160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None/>
            </a:pPr>
            <a:r>
              <a:rPr lang="en-US" sz="1800">
                <a:latin typeface="Quattrocento Sans"/>
                <a:ea typeface="Quattrocento Sans"/>
                <a:cs typeface="Quattrocento Sans"/>
                <a:sym typeface="Quattrocento Sans"/>
              </a:rPr>
              <a:t>function merge(arr, left, right):</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i = j = k = 0</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while i &lt; length(left) and j &lt; length(right):</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if left[i] &lt; right[j]:</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arr[k] = left[i]</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i = i + 1</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else:</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arr[k] = right[j]</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j = j + 1</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k = k + 1</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while i &lt; length(left):</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arr[k] = left[i]</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i = i + 1</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k = k + 1</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while j &lt; length(right):</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arr[k] = right[j]</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j = j + 1</a:t>
            </a:r>
            <a:endParaRPr/>
          </a:p>
          <a:p>
            <a:pPr indent="-228600" lvl="0" marL="228600" rtl="0" algn="l">
              <a:lnSpc>
                <a:spcPct val="90000"/>
              </a:lnSpc>
              <a:spcBef>
                <a:spcPts val="1000"/>
              </a:spcBef>
              <a:spcAft>
                <a:spcPts val="0"/>
              </a:spcAft>
              <a:buClr>
                <a:schemeClr val="dk1"/>
              </a:buClr>
              <a:buSzPts val="1800"/>
              <a:buNone/>
            </a:pPr>
            <a:r>
              <a:rPr lang="en-US" sz="1800">
                <a:latin typeface="Quattrocento Sans"/>
                <a:ea typeface="Quattrocento Sans"/>
                <a:cs typeface="Quattrocento Sans"/>
                <a:sym typeface="Quattrocento Sans"/>
              </a:rPr>
              <a:t>        k = k + 1</a:t>
            </a:r>
            <a:endParaRPr/>
          </a:p>
          <a:p>
            <a:pPr indent="-228600" lvl="0" marL="228600" rtl="0" algn="l">
              <a:lnSpc>
                <a:spcPct val="90000"/>
              </a:lnSpc>
              <a:spcBef>
                <a:spcPts val="1000"/>
              </a:spcBef>
              <a:spcAft>
                <a:spcPts val="0"/>
              </a:spcAft>
              <a:buClr>
                <a:schemeClr val="dk1"/>
              </a:buClr>
              <a:buSzPts val="1800"/>
              <a:buNone/>
            </a:pPr>
            <a:r>
              <a:t/>
            </a:r>
            <a:endParaRPr sz="1800">
              <a:latin typeface="Quattrocento Sans"/>
              <a:ea typeface="Quattrocento Sans"/>
              <a:cs typeface="Quattrocento Sans"/>
              <a:sym typeface="Quattrocento Sans"/>
            </a:endParaRPr>
          </a:p>
          <a:p>
            <a:pPr indent="-228600" lvl="0" marL="228600" rtl="0" algn="l">
              <a:lnSpc>
                <a:spcPct val="90000"/>
              </a:lnSpc>
              <a:spcBef>
                <a:spcPts val="1000"/>
              </a:spcBef>
              <a:spcAft>
                <a:spcPts val="0"/>
              </a:spcAft>
              <a:buClr>
                <a:schemeClr val="dk1"/>
              </a:buClr>
              <a:buSzPts val="1800"/>
              <a:buNone/>
            </a:pPr>
            <a:r>
              <a:t/>
            </a:r>
            <a:endParaRPr i="1"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838200" y="365125"/>
            <a:ext cx="10515600" cy="6514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Quick sort</a:t>
            </a:r>
            <a:endParaRPr/>
          </a:p>
        </p:txBody>
      </p:sp>
      <p:sp>
        <p:nvSpPr>
          <p:cNvPr id="219" name="Google Shape;219;p31"/>
          <p:cNvSpPr txBox="1"/>
          <p:nvPr>
            <p:ph idx="1" type="body"/>
          </p:nvPr>
        </p:nvSpPr>
        <p:spPr>
          <a:xfrm>
            <a:off x="838200" y="1239472"/>
            <a:ext cx="10769600" cy="546337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000"/>
              <a:buChar char="•"/>
            </a:pPr>
            <a:r>
              <a:rPr lang="en-US" sz="2000">
                <a:solidFill>
                  <a:srgbClr val="000000"/>
                </a:solidFill>
              </a:rPr>
              <a:t>Quick Sort is a highly efficient and widely used sorting algorithm that falls under the category of divide-and-conquer algorithms.</a:t>
            </a:r>
            <a:endParaRPr/>
          </a:p>
          <a:p>
            <a:pPr indent="-228600" lvl="0" marL="228600" rtl="0" algn="l">
              <a:lnSpc>
                <a:spcPct val="90000"/>
              </a:lnSpc>
              <a:spcBef>
                <a:spcPts val="1000"/>
              </a:spcBef>
              <a:spcAft>
                <a:spcPts val="0"/>
              </a:spcAft>
              <a:buClr>
                <a:srgbClr val="000000"/>
              </a:buClr>
              <a:buSzPts val="2000"/>
              <a:buChar char="•"/>
            </a:pPr>
            <a:r>
              <a:rPr lang="en-US" sz="2000">
                <a:solidFill>
                  <a:srgbClr val="000000"/>
                </a:solidFill>
              </a:rPr>
              <a:t>The algorithm works by</a:t>
            </a:r>
            <a:r>
              <a:rPr b="1" i="1" lang="en-US" sz="2000">
                <a:solidFill>
                  <a:srgbClr val="000000"/>
                </a:solidFill>
              </a:rPr>
              <a:t> selecting a "pivot" element</a:t>
            </a:r>
            <a:r>
              <a:rPr lang="en-US" sz="2000">
                <a:solidFill>
                  <a:srgbClr val="000000"/>
                </a:solidFill>
              </a:rPr>
              <a:t> from the array and partitioning the other elements into two sub-arrays according to whether they are less than or greater than the pivot. </a:t>
            </a:r>
            <a:endParaRPr>
              <a:solidFill>
                <a:srgbClr val="000000"/>
              </a:solidFill>
            </a:endParaRPr>
          </a:p>
          <a:p>
            <a:pPr indent="-228600" lvl="0" marL="228600" rtl="0" algn="l">
              <a:lnSpc>
                <a:spcPct val="90000"/>
              </a:lnSpc>
              <a:spcBef>
                <a:spcPts val="1000"/>
              </a:spcBef>
              <a:spcAft>
                <a:spcPts val="0"/>
              </a:spcAft>
              <a:buClr>
                <a:srgbClr val="000000"/>
              </a:buClr>
              <a:buSzPts val="2000"/>
              <a:buChar char="•"/>
            </a:pPr>
            <a:r>
              <a:rPr lang="en-US" sz="2000">
                <a:solidFill>
                  <a:srgbClr val="000000"/>
                </a:solidFill>
              </a:rPr>
              <a:t>The sub-arrays are then recursively sorted.</a:t>
            </a:r>
            <a:endParaRPr/>
          </a:p>
          <a:p>
            <a:pPr indent="-228600" lvl="0" marL="228600" rtl="0" algn="l">
              <a:lnSpc>
                <a:spcPct val="90000"/>
              </a:lnSpc>
              <a:spcBef>
                <a:spcPts val="1000"/>
              </a:spcBef>
              <a:spcAft>
                <a:spcPts val="0"/>
              </a:spcAft>
              <a:buClr>
                <a:schemeClr val="dk1"/>
              </a:buClr>
              <a:buSzPts val="2000"/>
              <a:buChar char="•"/>
            </a:pPr>
            <a:r>
              <a:rPr lang="en-US" sz="2000"/>
              <a:t>Here's a high-level overview of the Quick Sort algorithm:</a:t>
            </a:r>
            <a:endParaRPr sz="2000"/>
          </a:p>
          <a:p>
            <a:pPr indent="-228600" lvl="1" marL="685800" rtl="0" algn="l">
              <a:lnSpc>
                <a:spcPct val="90000"/>
              </a:lnSpc>
              <a:spcBef>
                <a:spcPts val="500"/>
              </a:spcBef>
              <a:spcAft>
                <a:spcPts val="0"/>
              </a:spcAft>
              <a:buClr>
                <a:schemeClr val="dk1"/>
              </a:buClr>
              <a:buSzPts val="1800"/>
              <a:buChar char="•"/>
            </a:pPr>
            <a:r>
              <a:rPr b="1" lang="en-US" sz="1800"/>
              <a:t>Partitioning:</a:t>
            </a:r>
            <a:endParaRPr sz="1800"/>
          </a:p>
          <a:p>
            <a:pPr indent="-228600" lvl="2" marL="1143000" rtl="0" algn="l">
              <a:lnSpc>
                <a:spcPct val="90000"/>
              </a:lnSpc>
              <a:spcBef>
                <a:spcPts val="500"/>
              </a:spcBef>
              <a:spcAft>
                <a:spcPts val="0"/>
              </a:spcAft>
              <a:buClr>
                <a:schemeClr val="dk1"/>
              </a:buClr>
              <a:buSzPts val="1800"/>
              <a:buFont typeface="Noto Sans Symbols"/>
              <a:buChar char="▪"/>
            </a:pPr>
            <a:r>
              <a:rPr lang="en-US" sz="1800"/>
              <a:t>Choose a pivot element from the array.</a:t>
            </a:r>
            <a:endParaRPr sz="1800"/>
          </a:p>
          <a:p>
            <a:pPr indent="-228600" lvl="2" marL="1143000" rtl="0" algn="l">
              <a:lnSpc>
                <a:spcPct val="90000"/>
              </a:lnSpc>
              <a:spcBef>
                <a:spcPts val="500"/>
              </a:spcBef>
              <a:spcAft>
                <a:spcPts val="0"/>
              </a:spcAft>
              <a:buClr>
                <a:schemeClr val="dk1"/>
              </a:buClr>
              <a:buSzPts val="1800"/>
              <a:buFont typeface="Noto Sans Symbols"/>
              <a:buChar char="▪"/>
            </a:pPr>
            <a:r>
              <a:rPr lang="en-US" sz="1800"/>
              <a:t>Partition the other elements into two sub-arrays: elements less than the pivot and elements greater than the pivot.</a:t>
            </a:r>
            <a:endParaRPr sz="1800"/>
          </a:p>
          <a:p>
            <a:pPr indent="-228600" lvl="1" marL="685800" rtl="0" algn="l">
              <a:lnSpc>
                <a:spcPct val="90000"/>
              </a:lnSpc>
              <a:spcBef>
                <a:spcPts val="500"/>
              </a:spcBef>
              <a:spcAft>
                <a:spcPts val="0"/>
              </a:spcAft>
              <a:buClr>
                <a:schemeClr val="dk1"/>
              </a:buClr>
              <a:buSzPts val="1800"/>
              <a:buChar char="•"/>
            </a:pPr>
            <a:r>
              <a:rPr b="1" lang="en-US" sz="1800"/>
              <a:t>Recursion:</a:t>
            </a:r>
            <a:endParaRPr sz="1800"/>
          </a:p>
          <a:p>
            <a:pPr indent="-228600" lvl="2" marL="1143000" rtl="0" algn="l">
              <a:lnSpc>
                <a:spcPct val="90000"/>
              </a:lnSpc>
              <a:spcBef>
                <a:spcPts val="500"/>
              </a:spcBef>
              <a:spcAft>
                <a:spcPts val="0"/>
              </a:spcAft>
              <a:buClr>
                <a:schemeClr val="dk1"/>
              </a:buClr>
              <a:buSzPts val="1800"/>
              <a:buFont typeface="Noto Sans Symbols"/>
              <a:buChar char="▪"/>
            </a:pPr>
            <a:r>
              <a:rPr lang="en-US" sz="1800"/>
              <a:t>Recursively apply the Quick Sort algorithm to the two sub-arrays.</a:t>
            </a:r>
            <a:endParaRPr sz="1800"/>
          </a:p>
          <a:p>
            <a:pPr indent="-228600" lvl="1" marL="685800" rtl="0" algn="l">
              <a:lnSpc>
                <a:spcPct val="90000"/>
              </a:lnSpc>
              <a:spcBef>
                <a:spcPts val="500"/>
              </a:spcBef>
              <a:spcAft>
                <a:spcPts val="0"/>
              </a:spcAft>
              <a:buClr>
                <a:schemeClr val="dk1"/>
              </a:buClr>
              <a:buSzPts val="1800"/>
              <a:buChar char="•"/>
            </a:pPr>
            <a:r>
              <a:rPr b="1" lang="en-US" sz="1800"/>
              <a:t>Combine:</a:t>
            </a:r>
            <a:endParaRPr sz="1800"/>
          </a:p>
          <a:p>
            <a:pPr indent="-228600" lvl="2" marL="1143000" rtl="0" algn="l">
              <a:lnSpc>
                <a:spcPct val="90000"/>
              </a:lnSpc>
              <a:spcBef>
                <a:spcPts val="500"/>
              </a:spcBef>
              <a:spcAft>
                <a:spcPts val="0"/>
              </a:spcAft>
              <a:buClr>
                <a:schemeClr val="dk1"/>
              </a:buClr>
              <a:buSzPts val="1800"/>
              <a:buFont typeface="Noto Sans Symbols"/>
              <a:buChar char="▪"/>
            </a:pPr>
            <a:r>
              <a:rPr lang="en-US" sz="1800"/>
              <a:t>The sorted sub-arrays are combined to produce the final sorted array.</a:t>
            </a:r>
            <a:endParaRPr sz="1800"/>
          </a:p>
          <a:p>
            <a:pPr indent="-101600" lvl="1" marL="685800" rtl="0" algn="l">
              <a:lnSpc>
                <a:spcPct val="90000"/>
              </a:lnSpc>
              <a:spcBef>
                <a:spcPts val="500"/>
              </a:spcBef>
              <a:spcAft>
                <a:spcPts val="0"/>
              </a:spcAft>
              <a:buClr>
                <a:schemeClr val="dk1"/>
              </a:buClr>
              <a:buSzPts val="2000"/>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Outline</a:t>
            </a:r>
            <a:endParaRPr/>
          </a:p>
        </p:txBody>
      </p:sp>
      <p:sp>
        <p:nvSpPr>
          <p:cNvPr id="104" name="Google Shape;104;p14"/>
          <p:cNvSpPr txBox="1"/>
          <p:nvPr>
            <p:ph idx="1" type="body"/>
          </p:nvPr>
        </p:nvSpPr>
        <p:spPr>
          <a:xfrm>
            <a:off x="838200" y="1557316"/>
            <a:ext cx="10515600" cy="509187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Font typeface="Noto Sans Symbols"/>
              <a:buChar char="▪"/>
            </a:pPr>
            <a:r>
              <a:rPr b="1" i="1" lang="en-US" sz="2400"/>
              <a:t>General method of problem solving: Divide and Conquer Method</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t>Binary Search Technique</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t>Finding the Minimum and Maximum</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t>Merge Sort, Quick Sort and Selection Sort</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t>Strassen's Matrix Multiplication</a:t>
            </a:r>
            <a:endParaRPr/>
          </a:p>
          <a:p>
            <a:pPr indent="-228600" lvl="0" marL="228600" rtl="0" algn="l">
              <a:lnSpc>
                <a:spcPct val="90000"/>
              </a:lnSpc>
              <a:spcBef>
                <a:spcPts val="1000"/>
              </a:spcBef>
              <a:spcAft>
                <a:spcPts val="0"/>
              </a:spcAft>
              <a:buClr>
                <a:schemeClr val="dk1"/>
              </a:buClr>
              <a:buSzPts val="2400"/>
              <a:buFont typeface="Noto Sans Symbols"/>
              <a:buChar char="▪"/>
            </a:pPr>
            <a:r>
              <a:rPr b="1" i="1" lang="en-US" sz="2400"/>
              <a:t>General method of problem solving: The Greedy Method</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t>Knapsack Problem: Fractional Knapsack Problem</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t>Tree Vertex Splitting</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t>Job Sequencing with Deadlines</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t>Minimum Cost Spanning Tree</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t>Optimal Storage Allocation on Magnetic Tapes</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t>Optimal Merge Patterns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838200" y="139745"/>
            <a:ext cx="10515600" cy="8211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Quick sort</a:t>
            </a:r>
            <a:endParaRPr/>
          </a:p>
        </p:txBody>
      </p:sp>
      <p:pic>
        <p:nvPicPr>
          <p:cNvPr descr="A diagram of different colored cubes&#10;&#10;Description automatically generated" id="225" name="Google Shape;225;p32"/>
          <p:cNvPicPr preferRelativeResize="0"/>
          <p:nvPr>
            <p:ph idx="1" type="body"/>
          </p:nvPr>
        </p:nvPicPr>
        <p:blipFill rotWithShape="1">
          <a:blip r:embed="rId3">
            <a:alphaModFix/>
          </a:blip>
          <a:srcRect b="0" l="0" r="0" t="0"/>
          <a:stretch/>
        </p:blipFill>
        <p:spPr>
          <a:xfrm>
            <a:off x="1910366" y="1237092"/>
            <a:ext cx="8371267" cy="526147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p3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cxnSp>
        <p:nvCxnSpPr>
          <p:cNvPr id="231" name="Google Shape;231;p33"/>
          <p:cNvCxnSpPr/>
          <p:nvPr/>
        </p:nvCxnSpPr>
        <p:spPr>
          <a:xfrm>
            <a:off x="623622" y="373056"/>
            <a:ext cx="0" cy="6476066"/>
          </a:xfrm>
          <a:prstGeom prst="straightConnector1">
            <a:avLst/>
          </a:prstGeom>
          <a:noFill/>
          <a:ln cap="sq" cmpd="sng" w="25400">
            <a:solidFill>
              <a:schemeClr val="accent2"/>
            </a:solidFill>
            <a:prstDash val="solid"/>
            <a:bevel/>
            <a:headEnd len="sm" w="sm" type="none"/>
            <a:tailEnd len="sm" w="sm" type="none"/>
          </a:ln>
        </p:spPr>
      </p:cxnSp>
      <p:sp>
        <p:nvSpPr>
          <p:cNvPr id="232" name="Google Shape;232;p33"/>
          <p:cNvSpPr/>
          <p:nvPr/>
        </p:nvSpPr>
        <p:spPr>
          <a:xfrm>
            <a:off x="6125948" y="740316"/>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33" name="Google Shape;233;p33"/>
          <p:cNvSpPr/>
          <p:nvPr/>
        </p:nvSpPr>
        <p:spPr>
          <a:xfrm>
            <a:off x="6484728" y="969611"/>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34" name="Google Shape;234;p33"/>
          <p:cNvSpPr/>
          <p:nvPr/>
        </p:nvSpPr>
        <p:spPr>
          <a:xfrm>
            <a:off x="6110408" y="1484755"/>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descr="A diagram of a number&#10;&#10;Description automatically generated" id="235" name="Google Shape;235;p33"/>
          <p:cNvPicPr preferRelativeResize="0"/>
          <p:nvPr/>
        </p:nvPicPr>
        <p:blipFill rotWithShape="1">
          <a:blip r:embed="rId3">
            <a:alphaModFix/>
          </a:blip>
          <a:srcRect b="0" l="0" r="0" t="0"/>
          <a:stretch/>
        </p:blipFill>
        <p:spPr>
          <a:xfrm>
            <a:off x="674914" y="815409"/>
            <a:ext cx="11426476" cy="456174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descr="A diagram of a store&#10;&#10;Description automatically generated" id="240" name="Google Shape;240;p34"/>
          <p:cNvPicPr preferRelativeResize="0"/>
          <p:nvPr/>
        </p:nvPicPr>
        <p:blipFill rotWithShape="1">
          <a:blip r:embed="rId3">
            <a:alphaModFix/>
          </a:blip>
          <a:srcRect b="0" l="0" r="0" t="0"/>
          <a:stretch/>
        </p:blipFill>
        <p:spPr>
          <a:xfrm>
            <a:off x="674914" y="308517"/>
            <a:ext cx="11386457" cy="624096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sp>
        <p:nvSpPr>
          <p:cNvPr id="245" name="Google Shape;245;p3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246" name="Google Shape;246;p35"/>
          <p:cNvSpPr txBox="1"/>
          <p:nvPr>
            <p:ph type="title"/>
          </p:nvPr>
        </p:nvSpPr>
        <p:spPr>
          <a:xfrm>
            <a:off x="838200" y="355356"/>
            <a:ext cx="10584698" cy="690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Selection Sort, Merge Sort, and Quick Sort</a:t>
            </a:r>
            <a:endParaRPr sz="4000"/>
          </a:p>
        </p:txBody>
      </p:sp>
      <p:cxnSp>
        <p:nvCxnSpPr>
          <p:cNvPr id="247" name="Google Shape;247;p35"/>
          <p:cNvCxnSpPr/>
          <p:nvPr/>
        </p:nvCxnSpPr>
        <p:spPr>
          <a:xfrm>
            <a:off x="715890" y="356812"/>
            <a:ext cx="0" cy="6492875"/>
          </a:xfrm>
          <a:prstGeom prst="straightConnector1">
            <a:avLst/>
          </a:prstGeom>
          <a:noFill/>
          <a:ln cap="sq" cmpd="sng" w="25400">
            <a:solidFill>
              <a:schemeClr val="accent2"/>
            </a:solidFill>
            <a:prstDash val="solid"/>
            <a:bevel/>
            <a:headEnd len="sm" w="sm" type="none"/>
            <a:tailEnd len="sm" w="sm" type="none"/>
          </a:ln>
        </p:spPr>
      </p:cxnSp>
      <p:sp>
        <p:nvSpPr>
          <p:cNvPr id="248" name="Google Shape;248;p35"/>
          <p:cNvSpPr/>
          <p:nvPr/>
        </p:nvSpPr>
        <p:spPr>
          <a:xfrm>
            <a:off x="10903882" y="591829"/>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49" name="Google Shape;249;p35"/>
          <p:cNvSpPr/>
          <p:nvPr/>
        </p:nvSpPr>
        <p:spPr>
          <a:xfrm>
            <a:off x="11262662" y="821124"/>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50" name="Google Shape;250;p35"/>
          <p:cNvSpPr/>
          <p:nvPr/>
        </p:nvSpPr>
        <p:spPr>
          <a:xfrm>
            <a:off x="10888342" y="1336268"/>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aphicFrame>
        <p:nvGraphicFramePr>
          <p:cNvPr id="251" name="Google Shape;251;p35"/>
          <p:cNvGraphicFramePr/>
          <p:nvPr/>
        </p:nvGraphicFramePr>
        <p:xfrm>
          <a:off x="840153" y="1475153"/>
          <a:ext cx="3000000" cy="3000000"/>
        </p:xfrm>
        <a:graphic>
          <a:graphicData uri="http://schemas.openxmlformats.org/drawingml/2006/table">
            <a:tbl>
              <a:tblPr bandRow="1" firstRow="1">
                <a:noFill/>
                <a:tableStyleId>{9BD769B3-5E4E-40B4-A711-49DABEB5C5F3}</a:tableStyleId>
              </a:tblPr>
              <a:tblGrid>
                <a:gridCol w="3419225"/>
                <a:gridCol w="3651050"/>
                <a:gridCol w="4055900"/>
              </a:tblGrid>
              <a:tr h="457350">
                <a:tc>
                  <a:txBody>
                    <a:bodyPr/>
                    <a:lstStyle/>
                    <a:p>
                      <a:pPr indent="0" lvl="0" marL="0" marR="0" rtl="0" algn="l">
                        <a:lnSpc>
                          <a:spcPct val="100000"/>
                        </a:lnSpc>
                        <a:spcBef>
                          <a:spcPts val="0"/>
                        </a:spcBef>
                        <a:spcAft>
                          <a:spcPts val="0"/>
                        </a:spcAft>
                        <a:buClr>
                          <a:schemeClr val="dk1"/>
                        </a:buClr>
                        <a:buSzPts val="1800"/>
                        <a:buFont typeface="Open Sans"/>
                        <a:buNone/>
                      </a:pPr>
                      <a:r>
                        <a:rPr b="1" i="0" lang="en-US" sz="1800" u="none" cap="none" strike="noStrike">
                          <a:latin typeface="Open Sans"/>
                          <a:ea typeface="Open Sans"/>
                          <a:cs typeface="Open Sans"/>
                          <a:sym typeface="Open Sans"/>
                        </a:rPr>
                        <a:t>Selection Sort</a:t>
                      </a:r>
                      <a:endParaRPr sz="1800" u="none" cap="none" strike="noStrike"/>
                    </a:p>
                  </a:txBody>
                  <a:tcPr marT="58925" marB="58925" marR="117825" marL="117825"/>
                </a:tc>
                <a:tc>
                  <a:txBody>
                    <a:bodyPr/>
                    <a:lstStyle/>
                    <a:p>
                      <a:pPr indent="0" lvl="0" marL="0" marR="0" rtl="0" algn="l">
                        <a:lnSpc>
                          <a:spcPct val="100000"/>
                        </a:lnSpc>
                        <a:spcBef>
                          <a:spcPts val="0"/>
                        </a:spcBef>
                        <a:spcAft>
                          <a:spcPts val="0"/>
                        </a:spcAft>
                        <a:buClr>
                          <a:schemeClr val="dk1"/>
                        </a:buClr>
                        <a:buSzPts val="1800"/>
                        <a:buFont typeface="Open Sans"/>
                        <a:buNone/>
                      </a:pPr>
                      <a:r>
                        <a:rPr b="1" i="0" lang="en-US" sz="1800" u="none" cap="none" strike="noStrike">
                          <a:latin typeface="Open Sans"/>
                          <a:ea typeface="Open Sans"/>
                          <a:cs typeface="Open Sans"/>
                          <a:sym typeface="Open Sans"/>
                        </a:rPr>
                        <a:t>Merge Sort</a:t>
                      </a:r>
                      <a:endParaRPr sz="1800" u="none" cap="none" strike="noStrike"/>
                    </a:p>
                  </a:txBody>
                  <a:tcPr marT="58925" marB="58925" marR="117825" marL="117825"/>
                </a:tc>
                <a:tc>
                  <a:txBody>
                    <a:bodyPr/>
                    <a:lstStyle/>
                    <a:p>
                      <a:pPr indent="0" lvl="0" marL="0" marR="0" rtl="0" algn="l">
                        <a:lnSpc>
                          <a:spcPct val="100000"/>
                        </a:lnSpc>
                        <a:spcBef>
                          <a:spcPts val="0"/>
                        </a:spcBef>
                        <a:spcAft>
                          <a:spcPts val="0"/>
                        </a:spcAft>
                        <a:buClr>
                          <a:schemeClr val="dk1"/>
                        </a:buClr>
                        <a:buSzPts val="1800"/>
                        <a:buFont typeface="Open Sans"/>
                        <a:buNone/>
                      </a:pPr>
                      <a:r>
                        <a:rPr b="1" i="0" lang="en-US" sz="1800" u="none" cap="none" strike="noStrike">
                          <a:latin typeface="Open Sans"/>
                          <a:ea typeface="Open Sans"/>
                          <a:cs typeface="Open Sans"/>
                          <a:sym typeface="Open Sans"/>
                        </a:rPr>
                        <a:t>Quick Sort</a:t>
                      </a:r>
                      <a:endParaRPr sz="1800" u="none" cap="none" strike="noStrike"/>
                    </a:p>
                  </a:txBody>
                  <a:tcPr marT="58925" marB="58925" marR="117825" marL="117825"/>
                </a:tc>
              </a:tr>
              <a:tr h="4060700">
                <a:tc>
                  <a:txBody>
                    <a:bodyPr/>
                    <a:lstStyle/>
                    <a:p>
                      <a:pPr indent="-285750" lvl="0" marL="285750" marR="0" rtl="0" algn="l">
                        <a:lnSpc>
                          <a:spcPct val="100000"/>
                        </a:lnSpc>
                        <a:spcBef>
                          <a:spcPts val="0"/>
                        </a:spcBef>
                        <a:spcAft>
                          <a:spcPts val="0"/>
                        </a:spcAft>
                        <a:buClr>
                          <a:srgbClr val="0F0F0F"/>
                        </a:buClr>
                        <a:buSzPts val="1800"/>
                        <a:buFont typeface="Arial"/>
                        <a:buChar char="•"/>
                      </a:pPr>
                      <a:r>
                        <a:rPr b="1" i="0" lang="en-US" sz="1800" u="none" cap="none" strike="noStrike">
                          <a:solidFill>
                            <a:srgbClr val="0F0F0F"/>
                          </a:solidFill>
                          <a:latin typeface="Open Sans"/>
                          <a:ea typeface="Open Sans"/>
                          <a:cs typeface="Open Sans"/>
                          <a:sym typeface="Open Sans"/>
                        </a:rPr>
                        <a:t>Time Complexity:</a:t>
                      </a:r>
                      <a:r>
                        <a:rPr b="0" i="0" lang="en-US" sz="1800" u="none" cap="none" strike="noStrike">
                          <a:solidFill>
                            <a:srgbClr val="0F0F0F"/>
                          </a:solidFill>
                          <a:latin typeface="Open Sans"/>
                          <a:ea typeface="Open Sans"/>
                          <a:cs typeface="Open Sans"/>
                          <a:sym typeface="Open Sans"/>
                        </a:rPr>
                        <a:t> O(n^2) in the worst and average cases.</a:t>
                      </a:r>
                      <a:endParaRPr sz="1800" u="none" cap="none" strike="noStrike"/>
                    </a:p>
                    <a:p>
                      <a:pPr indent="-285750" lvl="0" marL="285750" marR="0" rtl="0" algn="l">
                        <a:lnSpc>
                          <a:spcPct val="100000"/>
                        </a:lnSpc>
                        <a:spcBef>
                          <a:spcPts val="0"/>
                        </a:spcBef>
                        <a:spcAft>
                          <a:spcPts val="0"/>
                        </a:spcAft>
                        <a:buClr>
                          <a:srgbClr val="0F0F0F"/>
                        </a:buClr>
                        <a:buSzPts val="1800"/>
                        <a:buFont typeface="Arial"/>
                        <a:buChar char="•"/>
                      </a:pPr>
                      <a:r>
                        <a:rPr b="1" i="0" lang="en-US" sz="1800" u="none" cap="none" strike="noStrike">
                          <a:solidFill>
                            <a:srgbClr val="0F0F0F"/>
                          </a:solidFill>
                          <a:latin typeface="Open Sans"/>
                          <a:ea typeface="Open Sans"/>
                          <a:cs typeface="Open Sans"/>
                          <a:sym typeface="Open Sans"/>
                        </a:rPr>
                        <a:t>In-Place: </a:t>
                      </a:r>
                      <a:r>
                        <a:rPr b="0" i="0" lang="en-US" sz="1800" u="none" cap="none" strike="noStrike">
                          <a:solidFill>
                            <a:srgbClr val="0F0F0F"/>
                          </a:solidFill>
                          <a:latin typeface="Open Sans"/>
                          <a:ea typeface="Open Sans"/>
                          <a:cs typeface="Open Sans"/>
                          <a:sym typeface="Open Sans"/>
                        </a:rPr>
                        <a:t>Yes.</a:t>
                      </a:r>
                      <a:endParaRPr sz="1800" u="none" cap="none" strike="noStrike"/>
                    </a:p>
                    <a:p>
                      <a:pPr indent="-285750" lvl="0" marL="285750" marR="0" rtl="0" algn="l">
                        <a:lnSpc>
                          <a:spcPct val="100000"/>
                        </a:lnSpc>
                        <a:spcBef>
                          <a:spcPts val="0"/>
                        </a:spcBef>
                        <a:spcAft>
                          <a:spcPts val="0"/>
                        </a:spcAft>
                        <a:buClr>
                          <a:srgbClr val="0F0F0F"/>
                        </a:buClr>
                        <a:buSzPts val="1800"/>
                        <a:buFont typeface="Arial"/>
                        <a:buChar char="•"/>
                      </a:pPr>
                      <a:r>
                        <a:rPr b="1" i="0" lang="en-US" sz="1800" u="none" cap="none" strike="noStrike">
                          <a:solidFill>
                            <a:srgbClr val="0F0F0F"/>
                          </a:solidFill>
                          <a:latin typeface="Open Sans"/>
                          <a:ea typeface="Open Sans"/>
                          <a:cs typeface="Open Sans"/>
                          <a:sym typeface="Open Sans"/>
                        </a:rPr>
                        <a:t>Stability: </a:t>
                      </a:r>
                      <a:r>
                        <a:rPr b="0" i="0" lang="en-US" sz="1800" u="none" cap="none" strike="noStrike">
                          <a:solidFill>
                            <a:srgbClr val="0F0F0F"/>
                          </a:solidFill>
                          <a:latin typeface="Open Sans"/>
                          <a:ea typeface="Open Sans"/>
                          <a:cs typeface="Open Sans"/>
                          <a:sym typeface="Open Sans"/>
                        </a:rPr>
                        <a:t>No.</a:t>
                      </a:r>
                      <a:endParaRPr sz="1800" u="none" cap="none" strike="noStrike"/>
                    </a:p>
                    <a:p>
                      <a:pPr indent="-285750" lvl="0" marL="285750" marR="0" rtl="0" algn="l">
                        <a:lnSpc>
                          <a:spcPct val="100000"/>
                        </a:lnSpc>
                        <a:spcBef>
                          <a:spcPts val="0"/>
                        </a:spcBef>
                        <a:spcAft>
                          <a:spcPts val="0"/>
                        </a:spcAft>
                        <a:buClr>
                          <a:srgbClr val="0F0F0F"/>
                        </a:buClr>
                        <a:buSzPts val="1800"/>
                        <a:buFont typeface="Arial"/>
                        <a:buChar char="•"/>
                      </a:pPr>
                      <a:r>
                        <a:rPr b="1" i="0" lang="en-US" sz="1800" u="none" cap="none" strike="noStrike">
                          <a:solidFill>
                            <a:srgbClr val="0F0F0F"/>
                          </a:solidFill>
                          <a:latin typeface="Open Sans"/>
                          <a:ea typeface="Open Sans"/>
                          <a:cs typeface="Open Sans"/>
                          <a:sym typeface="Open Sans"/>
                        </a:rPr>
                        <a:t>Use Cases: </a:t>
                      </a:r>
                      <a:r>
                        <a:rPr b="0" i="0" lang="en-US" sz="1800" u="none" cap="none" strike="noStrike">
                          <a:solidFill>
                            <a:srgbClr val="0F0F0F"/>
                          </a:solidFill>
                          <a:latin typeface="Open Sans"/>
                          <a:ea typeface="Open Sans"/>
                          <a:cs typeface="Open Sans"/>
                          <a:sym typeface="Open Sans"/>
                        </a:rPr>
                        <a:t>Small datasets, simple implementations, and situations where in-place sorting is crucial.</a:t>
                      </a:r>
                      <a:endParaRPr sz="1800" u="none" cap="none" strike="noStrike"/>
                    </a:p>
                  </a:txBody>
                  <a:tcPr marT="58925" marB="58925" marR="117825" marL="117825"/>
                </a:tc>
                <a:tc>
                  <a:txBody>
                    <a:bodyPr/>
                    <a:lstStyle/>
                    <a:p>
                      <a:pPr indent="-285750" lvl="0" marL="285750" marR="0" rtl="0" algn="l">
                        <a:lnSpc>
                          <a:spcPct val="100000"/>
                        </a:lnSpc>
                        <a:spcBef>
                          <a:spcPts val="0"/>
                        </a:spcBef>
                        <a:spcAft>
                          <a:spcPts val="0"/>
                        </a:spcAft>
                        <a:buClr>
                          <a:srgbClr val="0F0F0F"/>
                        </a:buClr>
                        <a:buSzPts val="1800"/>
                        <a:buFont typeface="Arial"/>
                        <a:buChar char="•"/>
                      </a:pPr>
                      <a:r>
                        <a:rPr b="1" i="0" lang="en-US" sz="1800" u="none" cap="none" strike="noStrike">
                          <a:solidFill>
                            <a:srgbClr val="0F0F0F"/>
                          </a:solidFill>
                          <a:latin typeface="Open Sans"/>
                          <a:ea typeface="Open Sans"/>
                          <a:cs typeface="Open Sans"/>
                          <a:sym typeface="Open Sans"/>
                        </a:rPr>
                        <a:t>Time Complexity: </a:t>
                      </a:r>
                      <a:r>
                        <a:rPr b="0" i="0" lang="en-US" sz="1800" u="none" cap="none" strike="noStrike">
                          <a:solidFill>
                            <a:srgbClr val="0F0F0F"/>
                          </a:solidFill>
                          <a:latin typeface="Open Sans"/>
                          <a:ea typeface="Open Sans"/>
                          <a:cs typeface="Open Sans"/>
                          <a:sym typeface="Open Sans"/>
                        </a:rPr>
                        <a:t>O(n log n) in all cases (worst, average, and best).</a:t>
                      </a:r>
                      <a:endParaRPr sz="1800" u="none" cap="none" strike="noStrike"/>
                    </a:p>
                    <a:p>
                      <a:pPr indent="-285750" lvl="0" marL="285750" marR="0" rtl="0" algn="l">
                        <a:lnSpc>
                          <a:spcPct val="100000"/>
                        </a:lnSpc>
                        <a:spcBef>
                          <a:spcPts val="0"/>
                        </a:spcBef>
                        <a:spcAft>
                          <a:spcPts val="0"/>
                        </a:spcAft>
                        <a:buClr>
                          <a:srgbClr val="0F0F0F"/>
                        </a:buClr>
                        <a:buSzPts val="1800"/>
                        <a:buFont typeface="Arial"/>
                        <a:buChar char="•"/>
                      </a:pPr>
                      <a:r>
                        <a:rPr b="1" i="0" lang="en-US" sz="1800" u="none" cap="none" strike="noStrike">
                          <a:solidFill>
                            <a:srgbClr val="0F0F0F"/>
                          </a:solidFill>
                          <a:latin typeface="Open Sans"/>
                          <a:ea typeface="Open Sans"/>
                          <a:cs typeface="Open Sans"/>
                          <a:sym typeface="Open Sans"/>
                        </a:rPr>
                        <a:t>In-Place: </a:t>
                      </a:r>
                      <a:r>
                        <a:rPr b="0" i="0" lang="en-US" sz="1800" u="none" cap="none" strike="noStrike">
                          <a:solidFill>
                            <a:srgbClr val="0F0F0F"/>
                          </a:solidFill>
                          <a:latin typeface="Open Sans"/>
                          <a:ea typeface="Open Sans"/>
                          <a:cs typeface="Open Sans"/>
                          <a:sym typeface="Open Sans"/>
                        </a:rPr>
                        <a:t>No (requires additional space for merging).</a:t>
                      </a:r>
                      <a:endParaRPr sz="1800" u="none" cap="none" strike="noStrike"/>
                    </a:p>
                    <a:p>
                      <a:pPr indent="-285750" lvl="0" marL="285750" marR="0" rtl="0" algn="l">
                        <a:lnSpc>
                          <a:spcPct val="100000"/>
                        </a:lnSpc>
                        <a:spcBef>
                          <a:spcPts val="0"/>
                        </a:spcBef>
                        <a:spcAft>
                          <a:spcPts val="0"/>
                        </a:spcAft>
                        <a:buClr>
                          <a:srgbClr val="0F0F0F"/>
                        </a:buClr>
                        <a:buSzPts val="1800"/>
                        <a:buFont typeface="Arial"/>
                        <a:buChar char="•"/>
                      </a:pPr>
                      <a:r>
                        <a:rPr b="1" i="0" lang="en-US" sz="1800" u="none" cap="none" strike="noStrike">
                          <a:solidFill>
                            <a:srgbClr val="0F0F0F"/>
                          </a:solidFill>
                          <a:latin typeface="Open Sans"/>
                          <a:ea typeface="Open Sans"/>
                          <a:cs typeface="Open Sans"/>
                          <a:sym typeface="Open Sans"/>
                        </a:rPr>
                        <a:t>Stability: </a:t>
                      </a:r>
                      <a:r>
                        <a:rPr b="0" i="0" lang="en-US" sz="1800" u="none" cap="none" strike="noStrike">
                          <a:solidFill>
                            <a:srgbClr val="0F0F0F"/>
                          </a:solidFill>
                          <a:latin typeface="Open Sans"/>
                          <a:ea typeface="Open Sans"/>
                          <a:cs typeface="Open Sans"/>
                          <a:sym typeface="Open Sans"/>
                        </a:rPr>
                        <a:t>Yes.</a:t>
                      </a:r>
                      <a:endParaRPr sz="1800" u="none" cap="none" strike="noStrike"/>
                    </a:p>
                    <a:p>
                      <a:pPr indent="-285750" lvl="0" marL="285750" marR="0" rtl="0" algn="l">
                        <a:lnSpc>
                          <a:spcPct val="100000"/>
                        </a:lnSpc>
                        <a:spcBef>
                          <a:spcPts val="0"/>
                        </a:spcBef>
                        <a:spcAft>
                          <a:spcPts val="0"/>
                        </a:spcAft>
                        <a:buClr>
                          <a:srgbClr val="0F0F0F"/>
                        </a:buClr>
                        <a:buSzPts val="1800"/>
                        <a:buFont typeface="Arial"/>
                        <a:buChar char="•"/>
                      </a:pPr>
                      <a:r>
                        <a:rPr b="1" i="0" lang="en-US" sz="1800" u="none" cap="none" strike="noStrike">
                          <a:solidFill>
                            <a:srgbClr val="0F0F0F"/>
                          </a:solidFill>
                          <a:latin typeface="Open Sans"/>
                          <a:ea typeface="Open Sans"/>
                          <a:cs typeface="Open Sans"/>
                          <a:sym typeface="Open Sans"/>
                        </a:rPr>
                        <a:t>Use Cases: </a:t>
                      </a:r>
                      <a:r>
                        <a:rPr b="0" i="0" lang="en-US" sz="1800" u="none" cap="none" strike="noStrike">
                          <a:solidFill>
                            <a:srgbClr val="0F0F0F"/>
                          </a:solidFill>
                          <a:latin typeface="Open Sans"/>
                          <a:ea typeface="Open Sans"/>
                          <a:cs typeface="Open Sans"/>
                          <a:sym typeface="Open Sans"/>
                        </a:rPr>
                        <a:t>Large datasets, situations where stability is important, linked lists, and external sorting.</a:t>
                      </a:r>
                      <a:endParaRPr sz="1800" u="none" cap="none" strike="noStrike"/>
                    </a:p>
                    <a:p>
                      <a:pPr indent="0" lvl="0" marL="0" marR="0" rtl="0" algn="l">
                        <a:lnSpc>
                          <a:spcPct val="100000"/>
                        </a:lnSpc>
                        <a:spcBef>
                          <a:spcPts val="0"/>
                        </a:spcBef>
                        <a:spcAft>
                          <a:spcPts val="0"/>
                        </a:spcAft>
                        <a:buClr>
                          <a:schemeClr val="dk1"/>
                        </a:buClr>
                        <a:buSzPts val="1800"/>
                        <a:buFont typeface="Open Sans"/>
                        <a:buNone/>
                      </a:pPr>
                      <a:r>
                        <a:t/>
                      </a:r>
                      <a:endParaRPr sz="1800" u="none" cap="none" strike="noStrike"/>
                    </a:p>
                  </a:txBody>
                  <a:tcPr marT="58925" marB="58925" marR="117825" marL="117825"/>
                </a:tc>
                <a:tc>
                  <a:txBody>
                    <a:bodyPr/>
                    <a:lstStyle/>
                    <a:p>
                      <a:pPr indent="-285750" lvl="0" marL="285750" marR="0" rtl="0" algn="l">
                        <a:lnSpc>
                          <a:spcPct val="100000"/>
                        </a:lnSpc>
                        <a:spcBef>
                          <a:spcPts val="0"/>
                        </a:spcBef>
                        <a:spcAft>
                          <a:spcPts val="0"/>
                        </a:spcAft>
                        <a:buClr>
                          <a:srgbClr val="0F0F0F"/>
                        </a:buClr>
                        <a:buSzPts val="1800"/>
                        <a:buFont typeface="Arial"/>
                        <a:buChar char="•"/>
                      </a:pPr>
                      <a:r>
                        <a:rPr b="1" i="0" lang="en-US" sz="1800" u="none" cap="none" strike="noStrike">
                          <a:solidFill>
                            <a:srgbClr val="0F0F0F"/>
                          </a:solidFill>
                          <a:latin typeface="Open Sans"/>
                          <a:ea typeface="Open Sans"/>
                          <a:cs typeface="Open Sans"/>
                          <a:sym typeface="Open Sans"/>
                        </a:rPr>
                        <a:t>Time Complexity:</a:t>
                      </a:r>
                      <a:r>
                        <a:rPr b="0" i="0" lang="en-US" sz="1800" u="none" cap="none" strike="noStrike">
                          <a:solidFill>
                            <a:srgbClr val="0F0F0F"/>
                          </a:solidFill>
                          <a:latin typeface="Open Sans"/>
                          <a:ea typeface="Open Sans"/>
                          <a:cs typeface="Open Sans"/>
                          <a:sym typeface="Open Sans"/>
                        </a:rPr>
                        <a:t> O(n log n) in the average case, O(n^2) in the worst case (can be mitigated with randomization or careful pivot selection).</a:t>
                      </a:r>
                      <a:endParaRPr sz="1800" u="none" cap="none" strike="noStrike"/>
                    </a:p>
                    <a:p>
                      <a:pPr indent="-285750" lvl="0" marL="285750" marR="0" rtl="0" algn="l">
                        <a:lnSpc>
                          <a:spcPct val="100000"/>
                        </a:lnSpc>
                        <a:spcBef>
                          <a:spcPts val="0"/>
                        </a:spcBef>
                        <a:spcAft>
                          <a:spcPts val="0"/>
                        </a:spcAft>
                        <a:buClr>
                          <a:srgbClr val="0F0F0F"/>
                        </a:buClr>
                        <a:buSzPts val="1800"/>
                        <a:buFont typeface="Arial"/>
                        <a:buChar char="•"/>
                      </a:pPr>
                      <a:r>
                        <a:rPr b="1" i="0" lang="en-US" sz="1800" u="none" cap="none" strike="noStrike">
                          <a:solidFill>
                            <a:srgbClr val="0F0F0F"/>
                          </a:solidFill>
                          <a:latin typeface="Open Sans"/>
                          <a:ea typeface="Open Sans"/>
                          <a:cs typeface="Open Sans"/>
                          <a:sym typeface="Open Sans"/>
                        </a:rPr>
                        <a:t>In-Place: </a:t>
                      </a:r>
                      <a:r>
                        <a:rPr b="0" i="0" lang="en-US" sz="1800" u="none" cap="none" strike="noStrike">
                          <a:solidFill>
                            <a:srgbClr val="0F0F0F"/>
                          </a:solidFill>
                          <a:latin typeface="Open Sans"/>
                          <a:ea typeface="Open Sans"/>
                          <a:cs typeface="Open Sans"/>
                          <a:sym typeface="Open Sans"/>
                        </a:rPr>
                        <a:t>Yes (with the potential for log n recursion stack in the worst case).</a:t>
                      </a:r>
                      <a:endParaRPr sz="1800" u="none" cap="none" strike="noStrike"/>
                    </a:p>
                    <a:p>
                      <a:pPr indent="-285750" lvl="0" marL="285750" marR="0" rtl="0" algn="l">
                        <a:lnSpc>
                          <a:spcPct val="100000"/>
                        </a:lnSpc>
                        <a:spcBef>
                          <a:spcPts val="0"/>
                        </a:spcBef>
                        <a:spcAft>
                          <a:spcPts val="0"/>
                        </a:spcAft>
                        <a:buClr>
                          <a:srgbClr val="0F0F0F"/>
                        </a:buClr>
                        <a:buSzPts val="1800"/>
                        <a:buFont typeface="Arial"/>
                        <a:buChar char="•"/>
                      </a:pPr>
                      <a:r>
                        <a:rPr b="1" i="0" lang="en-US" sz="1800" u="none" cap="none" strike="noStrike">
                          <a:solidFill>
                            <a:srgbClr val="0F0F0F"/>
                          </a:solidFill>
                          <a:latin typeface="Open Sans"/>
                          <a:ea typeface="Open Sans"/>
                          <a:cs typeface="Open Sans"/>
                          <a:sym typeface="Open Sans"/>
                        </a:rPr>
                        <a:t>Stability:</a:t>
                      </a:r>
                      <a:r>
                        <a:rPr b="0" i="0" lang="en-US" sz="1800" u="none" cap="none" strike="noStrike">
                          <a:solidFill>
                            <a:srgbClr val="0F0F0F"/>
                          </a:solidFill>
                          <a:latin typeface="Open Sans"/>
                          <a:ea typeface="Open Sans"/>
                          <a:cs typeface="Open Sans"/>
                          <a:sym typeface="Open Sans"/>
                        </a:rPr>
                        <a:t> No.</a:t>
                      </a:r>
                      <a:endParaRPr sz="1800" u="none" cap="none" strike="noStrike"/>
                    </a:p>
                    <a:p>
                      <a:pPr indent="-285750" lvl="0" marL="285750" marR="0" rtl="0" algn="l">
                        <a:lnSpc>
                          <a:spcPct val="100000"/>
                        </a:lnSpc>
                        <a:spcBef>
                          <a:spcPts val="0"/>
                        </a:spcBef>
                        <a:spcAft>
                          <a:spcPts val="0"/>
                        </a:spcAft>
                        <a:buClr>
                          <a:srgbClr val="0F0F0F"/>
                        </a:buClr>
                        <a:buSzPts val="1800"/>
                        <a:buFont typeface="Arial"/>
                        <a:buChar char="•"/>
                      </a:pPr>
                      <a:r>
                        <a:rPr b="1" i="0" lang="en-US" sz="1800" u="none" cap="none" strike="noStrike">
                          <a:solidFill>
                            <a:srgbClr val="0F0F0F"/>
                          </a:solidFill>
                          <a:latin typeface="Open Sans"/>
                          <a:ea typeface="Open Sans"/>
                          <a:cs typeface="Open Sans"/>
                          <a:sym typeface="Open Sans"/>
                        </a:rPr>
                        <a:t>Use Cases: </a:t>
                      </a:r>
                      <a:r>
                        <a:rPr b="0" i="0" lang="en-US" sz="1800" u="none" cap="none" strike="noStrike">
                          <a:solidFill>
                            <a:srgbClr val="0F0F0F"/>
                          </a:solidFill>
                          <a:latin typeface="Open Sans"/>
                          <a:ea typeface="Open Sans"/>
                          <a:cs typeface="Open Sans"/>
                          <a:sym typeface="Open Sans"/>
                        </a:rPr>
                        <a:t>General-purpose sorting, large datasets, situations where average-case performance is crucial.</a:t>
                      </a:r>
                      <a:endParaRPr sz="1800" u="none" cap="none" strike="noStrike"/>
                    </a:p>
                    <a:p>
                      <a:pPr indent="0" lvl="0" marL="0" marR="0" rtl="0" algn="l">
                        <a:lnSpc>
                          <a:spcPct val="100000"/>
                        </a:lnSpc>
                        <a:spcBef>
                          <a:spcPts val="0"/>
                        </a:spcBef>
                        <a:spcAft>
                          <a:spcPts val="0"/>
                        </a:spcAft>
                        <a:buClr>
                          <a:schemeClr val="dk1"/>
                        </a:buClr>
                        <a:buSzPts val="1800"/>
                        <a:buFont typeface="Open Sans"/>
                        <a:buNone/>
                      </a:pPr>
                      <a:r>
                        <a:t/>
                      </a:r>
                      <a:endParaRPr sz="1800" u="none" cap="none" strike="noStrike"/>
                    </a:p>
                  </a:txBody>
                  <a:tcPr marT="58925" marB="58925" marR="117825" marL="1178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838200" y="365125"/>
            <a:ext cx="10515600" cy="7491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Selection Sort, Merge Sort, and Quick Sort</a:t>
            </a:r>
            <a:endParaRPr/>
          </a:p>
        </p:txBody>
      </p:sp>
      <p:sp>
        <p:nvSpPr>
          <p:cNvPr id="257" name="Google Shape;257;p36"/>
          <p:cNvSpPr txBox="1"/>
          <p:nvPr>
            <p:ph idx="1" type="body"/>
          </p:nvPr>
        </p:nvSpPr>
        <p:spPr>
          <a:xfrm>
            <a:off x="838200" y="1346933"/>
            <a:ext cx="11189676" cy="483003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000"/>
              <a:buChar char="•"/>
            </a:pPr>
            <a:r>
              <a:rPr b="1" lang="en-US" sz="2000"/>
              <a:t>Time Complexity:</a:t>
            </a:r>
            <a:endParaRPr sz="2000"/>
          </a:p>
          <a:p>
            <a:pPr indent="-228600" lvl="1" marL="685800" rtl="0" algn="l">
              <a:lnSpc>
                <a:spcPct val="100000"/>
              </a:lnSpc>
              <a:spcBef>
                <a:spcPts val="500"/>
              </a:spcBef>
              <a:spcAft>
                <a:spcPts val="0"/>
              </a:spcAft>
              <a:buClr>
                <a:schemeClr val="dk1"/>
              </a:buClr>
              <a:buSzPts val="2000"/>
              <a:buChar char="•"/>
            </a:pPr>
            <a:r>
              <a:rPr lang="en-US" sz="2000"/>
              <a:t>Quick Sort has an average-case time complexity of </a:t>
            </a:r>
            <a:r>
              <a:rPr b="1" lang="en-US" sz="2000"/>
              <a:t>O(n log n)</a:t>
            </a:r>
            <a:r>
              <a:rPr lang="en-US" sz="2000"/>
              <a:t>, making it more efficient than Selection Sort for larger datasets. However, Quick Sort's worst-case time complexity is </a:t>
            </a:r>
            <a:r>
              <a:rPr b="1" lang="en-US" sz="2000"/>
              <a:t>O(n^2)</a:t>
            </a:r>
            <a:r>
              <a:rPr lang="en-US" sz="2000"/>
              <a:t>, which can be a concern in certain situations.</a:t>
            </a:r>
            <a:endParaRPr sz="2000"/>
          </a:p>
          <a:p>
            <a:pPr indent="-228600" lvl="1" marL="685800" rtl="0" algn="l">
              <a:lnSpc>
                <a:spcPct val="100000"/>
              </a:lnSpc>
              <a:spcBef>
                <a:spcPts val="500"/>
              </a:spcBef>
              <a:spcAft>
                <a:spcPts val="0"/>
              </a:spcAft>
              <a:buClr>
                <a:schemeClr val="dk1"/>
              </a:buClr>
              <a:buSzPts val="2000"/>
              <a:buChar char="•"/>
            </a:pPr>
            <a:r>
              <a:rPr lang="en-US" sz="2000"/>
              <a:t>Merge Sort consistently performs at</a:t>
            </a:r>
            <a:r>
              <a:rPr b="1" lang="en-US" sz="2000"/>
              <a:t> O(n log n) </a:t>
            </a:r>
            <a:r>
              <a:rPr lang="en-US" sz="2000"/>
              <a:t>in all cases, making it a reliable choice when a stable sort is needed.</a:t>
            </a:r>
            <a:endParaRPr sz="2000"/>
          </a:p>
          <a:p>
            <a:pPr indent="-228600" lvl="1" marL="685800" rtl="0" algn="l">
              <a:lnSpc>
                <a:spcPct val="100000"/>
              </a:lnSpc>
              <a:spcBef>
                <a:spcPts val="500"/>
              </a:spcBef>
              <a:spcAft>
                <a:spcPts val="0"/>
              </a:spcAft>
              <a:buClr>
                <a:schemeClr val="dk1"/>
              </a:buClr>
              <a:buSzPts val="2000"/>
              <a:buChar char="•"/>
            </a:pPr>
            <a:r>
              <a:rPr lang="en-US" sz="2000"/>
              <a:t>Selection Sort consistently has a time complexity of </a:t>
            </a:r>
            <a:r>
              <a:rPr b="1" lang="en-US" sz="2000"/>
              <a:t>O(n^2)</a:t>
            </a:r>
            <a:r>
              <a:rPr lang="en-US" sz="2000"/>
              <a:t>, making it less efficient for large datasets.</a:t>
            </a:r>
            <a:endParaRPr sz="2000"/>
          </a:p>
          <a:p>
            <a:pPr indent="-228600" lvl="0" marL="228600" rtl="0" algn="l">
              <a:lnSpc>
                <a:spcPct val="100000"/>
              </a:lnSpc>
              <a:spcBef>
                <a:spcPts val="1000"/>
              </a:spcBef>
              <a:spcAft>
                <a:spcPts val="0"/>
              </a:spcAft>
              <a:buClr>
                <a:schemeClr val="dk1"/>
              </a:buClr>
              <a:buSzPts val="2000"/>
              <a:buChar char="•"/>
            </a:pPr>
            <a:r>
              <a:rPr b="1" lang="en-US" sz="2000"/>
              <a:t>In-Place vs. Extra Space:</a:t>
            </a:r>
            <a:endParaRPr sz="2000"/>
          </a:p>
          <a:p>
            <a:pPr indent="-228600" lvl="1" marL="685800" rtl="0" algn="l">
              <a:lnSpc>
                <a:spcPct val="100000"/>
              </a:lnSpc>
              <a:spcBef>
                <a:spcPts val="500"/>
              </a:spcBef>
              <a:spcAft>
                <a:spcPts val="0"/>
              </a:spcAft>
              <a:buClr>
                <a:schemeClr val="dk1"/>
              </a:buClr>
              <a:buSzPts val="2000"/>
              <a:buChar char="•"/>
            </a:pPr>
            <a:r>
              <a:rPr lang="en-US" sz="2000"/>
              <a:t>Selection Sort and Quick Sort are in-place algorithms, meaning they don't require additional memory proportional to the size of the input.</a:t>
            </a:r>
            <a:endParaRPr sz="2000"/>
          </a:p>
          <a:p>
            <a:pPr indent="-228600" lvl="1" marL="685800" rtl="0" algn="l">
              <a:lnSpc>
                <a:spcPct val="100000"/>
              </a:lnSpc>
              <a:spcBef>
                <a:spcPts val="500"/>
              </a:spcBef>
              <a:spcAft>
                <a:spcPts val="0"/>
              </a:spcAft>
              <a:buClr>
                <a:schemeClr val="dk1"/>
              </a:buClr>
              <a:buSzPts val="2000"/>
              <a:buChar char="•"/>
            </a:pPr>
            <a:r>
              <a:rPr lang="en-US" sz="2000"/>
              <a:t>Merge Sort, on the other hand, requires additional space for merging, proportional to the size of the input. This can be a drawback in terms of space complexity.</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7"/>
          <p:cNvSpPr txBox="1"/>
          <p:nvPr>
            <p:ph type="title"/>
          </p:nvPr>
        </p:nvSpPr>
        <p:spPr>
          <a:xfrm>
            <a:off x="838200" y="365125"/>
            <a:ext cx="10515600" cy="74917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Selection Sort, Merge Sort, and Quick Sort</a:t>
            </a:r>
            <a:endParaRPr/>
          </a:p>
        </p:txBody>
      </p:sp>
      <p:sp>
        <p:nvSpPr>
          <p:cNvPr id="263" name="Google Shape;263;p37"/>
          <p:cNvSpPr txBox="1"/>
          <p:nvPr>
            <p:ph idx="1" type="body"/>
          </p:nvPr>
        </p:nvSpPr>
        <p:spPr>
          <a:xfrm>
            <a:off x="838200" y="1346933"/>
            <a:ext cx="11189676" cy="483003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000"/>
              <a:buChar char="•"/>
            </a:pPr>
            <a:r>
              <a:rPr b="1" lang="en-US" sz="2000"/>
              <a:t>Stability:</a:t>
            </a:r>
            <a:endParaRPr sz="2000"/>
          </a:p>
          <a:p>
            <a:pPr indent="-228600" lvl="1" marL="685800" rtl="0" algn="l">
              <a:lnSpc>
                <a:spcPct val="100000"/>
              </a:lnSpc>
              <a:spcBef>
                <a:spcPts val="500"/>
              </a:spcBef>
              <a:spcAft>
                <a:spcPts val="0"/>
              </a:spcAft>
              <a:buClr>
                <a:schemeClr val="dk1"/>
              </a:buClr>
              <a:buSzPts val="2000"/>
              <a:buChar char="•"/>
            </a:pPr>
            <a:r>
              <a:rPr lang="en-US" sz="2000"/>
              <a:t>Quick Sort is not stable, meaning equal elements may not maintain their original order.</a:t>
            </a:r>
            <a:endParaRPr sz="2000"/>
          </a:p>
          <a:p>
            <a:pPr indent="-228600" lvl="1" marL="685800" rtl="0" algn="l">
              <a:lnSpc>
                <a:spcPct val="100000"/>
              </a:lnSpc>
              <a:spcBef>
                <a:spcPts val="500"/>
              </a:spcBef>
              <a:spcAft>
                <a:spcPts val="0"/>
              </a:spcAft>
              <a:buClr>
                <a:schemeClr val="dk1"/>
              </a:buClr>
              <a:buSzPts val="2000"/>
              <a:buChar char="•"/>
            </a:pPr>
            <a:r>
              <a:rPr lang="en-US" sz="2000"/>
              <a:t>Selection Sort is not stable.</a:t>
            </a:r>
            <a:endParaRPr/>
          </a:p>
          <a:p>
            <a:pPr indent="-228600" lvl="1" marL="685800" rtl="0" algn="l">
              <a:lnSpc>
                <a:spcPct val="100000"/>
              </a:lnSpc>
              <a:spcBef>
                <a:spcPts val="500"/>
              </a:spcBef>
              <a:spcAft>
                <a:spcPts val="0"/>
              </a:spcAft>
              <a:buClr>
                <a:schemeClr val="dk1"/>
              </a:buClr>
              <a:buSzPts val="2000"/>
              <a:buChar char="•"/>
            </a:pPr>
            <a:r>
              <a:rPr lang="en-US" sz="2000"/>
              <a:t>Merge Sort is stable.</a:t>
            </a:r>
            <a:endParaRPr/>
          </a:p>
          <a:p>
            <a:pPr indent="-228600" lvl="0" marL="228600" rtl="0" algn="l">
              <a:lnSpc>
                <a:spcPct val="100000"/>
              </a:lnSpc>
              <a:spcBef>
                <a:spcPts val="1000"/>
              </a:spcBef>
              <a:spcAft>
                <a:spcPts val="0"/>
              </a:spcAft>
              <a:buClr>
                <a:schemeClr val="dk1"/>
              </a:buClr>
              <a:buSzPts val="2000"/>
              <a:buChar char="•"/>
            </a:pPr>
            <a:r>
              <a:rPr b="1" lang="en-US" sz="2000"/>
              <a:t>Ease of Implementation:</a:t>
            </a:r>
            <a:endParaRPr sz="2000"/>
          </a:p>
          <a:p>
            <a:pPr indent="-228600" lvl="1" marL="685800" rtl="0" algn="l">
              <a:lnSpc>
                <a:spcPct val="100000"/>
              </a:lnSpc>
              <a:spcBef>
                <a:spcPts val="500"/>
              </a:spcBef>
              <a:spcAft>
                <a:spcPts val="0"/>
              </a:spcAft>
              <a:buClr>
                <a:schemeClr val="dk1"/>
              </a:buClr>
              <a:buSzPts val="2000"/>
              <a:buChar char="•"/>
            </a:pPr>
            <a:r>
              <a:rPr lang="en-US" sz="2000"/>
              <a:t>Selection Sort is straightforward to implement.</a:t>
            </a:r>
            <a:endParaRPr sz="2000"/>
          </a:p>
          <a:p>
            <a:pPr indent="-228600" lvl="1" marL="685800" rtl="0" algn="l">
              <a:lnSpc>
                <a:spcPct val="100000"/>
              </a:lnSpc>
              <a:spcBef>
                <a:spcPts val="500"/>
              </a:spcBef>
              <a:spcAft>
                <a:spcPts val="0"/>
              </a:spcAft>
              <a:buClr>
                <a:schemeClr val="dk1"/>
              </a:buClr>
              <a:buSzPts val="2000"/>
              <a:buChar char="•"/>
            </a:pPr>
            <a:r>
              <a:rPr lang="en-US" sz="2000"/>
              <a:t>Quick Sort involves partitioning and recursion and can be more challenging to implement correctly.</a:t>
            </a:r>
            <a:endParaRPr/>
          </a:p>
          <a:p>
            <a:pPr indent="-228600" lvl="1" marL="685800" rtl="0" algn="l">
              <a:lnSpc>
                <a:spcPct val="100000"/>
              </a:lnSpc>
              <a:spcBef>
                <a:spcPts val="500"/>
              </a:spcBef>
              <a:spcAft>
                <a:spcPts val="0"/>
              </a:spcAft>
              <a:buClr>
                <a:schemeClr val="dk1"/>
              </a:buClr>
              <a:buSzPts val="2000"/>
              <a:buChar char="•"/>
            </a:pPr>
            <a:r>
              <a:rPr lang="en-US" sz="2000"/>
              <a:t>Merge Sort is relatively easy to implement but involves additional memory.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8"/>
          <p:cNvSpPr txBox="1"/>
          <p:nvPr>
            <p:ph type="title"/>
          </p:nvPr>
        </p:nvSpPr>
        <p:spPr>
          <a:xfrm>
            <a:off x="838200" y="365125"/>
            <a:ext cx="10515600" cy="710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Finding the Maximum and Minimum</a:t>
            </a:r>
            <a:endParaRPr/>
          </a:p>
        </p:txBody>
      </p:sp>
      <p:sp>
        <p:nvSpPr>
          <p:cNvPr id="269" name="Google Shape;269;p38"/>
          <p:cNvSpPr txBox="1"/>
          <p:nvPr>
            <p:ph idx="1" type="body"/>
          </p:nvPr>
        </p:nvSpPr>
        <p:spPr>
          <a:xfrm>
            <a:off x="838200" y="1503241"/>
            <a:ext cx="10515600" cy="4673722"/>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sz="2200"/>
              <a:t>The Max-Min Problem in algorithm analysis is finding the maximum and minimum value in an array.</a:t>
            </a:r>
            <a:endParaRPr/>
          </a:p>
          <a:p>
            <a:pPr indent="-228600" lvl="0" marL="228600" rtl="0" algn="l">
              <a:lnSpc>
                <a:spcPct val="100000"/>
              </a:lnSpc>
              <a:spcBef>
                <a:spcPts val="1000"/>
              </a:spcBef>
              <a:spcAft>
                <a:spcPts val="0"/>
              </a:spcAft>
              <a:buClr>
                <a:schemeClr val="dk1"/>
              </a:buClr>
              <a:buSzPts val="2200"/>
              <a:buChar char="•"/>
            </a:pPr>
            <a:r>
              <a:rPr lang="en-US" sz="2200"/>
              <a:t>To find the maximum and minimum numbers in a given array </a:t>
            </a:r>
            <a:r>
              <a:rPr b="1" i="1" lang="en-US" sz="2200"/>
              <a:t>numbers[ ]</a:t>
            </a:r>
            <a:r>
              <a:rPr lang="en-US" sz="2200"/>
              <a:t> of size </a:t>
            </a:r>
            <a:r>
              <a:rPr b="1" lang="en-US" sz="2200"/>
              <a:t>n</a:t>
            </a:r>
            <a:r>
              <a:rPr lang="en-US" sz="2200"/>
              <a:t>, the following algorithm can be used. </a:t>
            </a:r>
            <a:endParaRPr/>
          </a:p>
          <a:p>
            <a:pPr indent="-228600" lvl="1" marL="685800" rtl="0" algn="l">
              <a:lnSpc>
                <a:spcPct val="100000"/>
              </a:lnSpc>
              <a:spcBef>
                <a:spcPts val="500"/>
              </a:spcBef>
              <a:spcAft>
                <a:spcPts val="0"/>
              </a:spcAft>
              <a:buClr>
                <a:schemeClr val="dk1"/>
              </a:buClr>
              <a:buSzPts val="2200"/>
              <a:buChar char="•"/>
            </a:pPr>
            <a:r>
              <a:rPr b="1" lang="en-US" sz="2200"/>
              <a:t>naive method</a:t>
            </a:r>
            <a:r>
              <a:rPr lang="en-US" sz="2200"/>
              <a:t> </a:t>
            </a:r>
            <a:endParaRPr/>
          </a:p>
          <a:p>
            <a:pPr indent="-228600" lvl="1" marL="685800" rtl="0" algn="l">
              <a:lnSpc>
                <a:spcPct val="100000"/>
              </a:lnSpc>
              <a:spcBef>
                <a:spcPts val="500"/>
              </a:spcBef>
              <a:spcAft>
                <a:spcPts val="0"/>
              </a:spcAft>
              <a:buClr>
                <a:schemeClr val="dk1"/>
              </a:buClr>
              <a:buSzPts val="2200"/>
              <a:buChar char="•"/>
            </a:pPr>
            <a:r>
              <a:rPr b="1" lang="en-US" sz="2200"/>
              <a:t>divide and conquer approach</a:t>
            </a:r>
            <a:r>
              <a:rPr lang="en-US" sz="2200"/>
              <a:t>.</a:t>
            </a: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ph type="title"/>
          </p:nvPr>
        </p:nvSpPr>
        <p:spPr>
          <a:xfrm>
            <a:off x="838200" y="365125"/>
            <a:ext cx="10515600" cy="7394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Naïve Method</a:t>
            </a:r>
            <a:endParaRPr/>
          </a:p>
        </p:txBody>
      </p:sp>
      <p:sp>
        <p:nvSpPr>
          <p:cNvPr id="275" name="Google Shape;275;p39"/>
          <p:cNvSpPr txBox="1"/>
          <p:nvPr>
            <p:ph idx="1" type="body"/>
          </p:nvPr>
        </p:nvSpPr>
        <p:spPr>
          <a:xfrm>
            <a:off x="838200" y="1425087"/>
            <a:ext cx="11233813" cy="522009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n-US" sz="2200"/>
              <a:t>Naïve method is a basic method to solve any problem. In this method, the maximum and minimum number can be found separately.</a:t>
            </a:r>
            <a:endParaRPr/>
          </a:p>
          <a:p>
            <a:pPr indent="-228600" lvl="0" marL="228600" rtl="0" algn="l">
              <a:lnSpc>
                <a:spcPct val="90000"/>
              </a:lnSpc>
              <a:spcBef>
                <a:spcPts val="1000"/>
              </a:spcBef>
              <a:spcAft>
                <a:spcPts val="0"/>
              </a:spcAft>
              <a:buClr>
                <a:schemeClr val="dk1"/>
              </a:buClr>
              <a:buSzPts val="2200"/>
              <a:buChar char="•"/>
            </a:pPr>
            <a:r>
              <a:rPr b="1" i="1" lang="en-US" sz="2200">
                <a:latin typeface="Consolas"/>
                <a:ea typeface="Consolas"/>
                <a:cs typeface="Consolas"/>
                <a:sym typeface="Consolas"/>
              </a:rPr>
              <a:t>Algorithm: </a:t>
            </a:r>
            <a:r>
              <a:rPr i="1" lang="en-US" sz="2200">
                <a:latin typeface="Consolas"/>
                <a:ea typeface="Consolas"/>
                <a:cs typeface="Consolas"/>
                <a:sym typeface="Consolas"/>
              </a:rPr>
              <a:t> </a:t>
            </a:r>
            <a:br>
              <a:rPr i="1" lang="en-US" sz="2200">
                <a:latin typeface="Consolas"/>
                <a:ea typeface="Consolas"/>
                <a:cs typeface="Consolas"/>
                <a:sym typeface="Consolas"/>
              </a:rPr>
            </a:br>
            <a:r>
              <a:rPr i="1" lang="en-US" sz="2000"/>
              <a:t>Naive_Max_Min(numbers[ ])</a:t>
            </a:r>
            <a:endParaRPr/>
          </a:p>
          <a:p>
            <a:pPr indent="0" lvl="0" marL="0" rtl="0" algn="l">
              <a:lnSpc>
                <a:spcPct val="90000"/>
              </a:lnSpc>
              <a:spcBef>
                <a:spcPts val="1000"/>
              </a:spcBef>
              <a:spcAft>
                <a:spcPts val="0"/>
              </a:spcAft>
              <a:buClr>
                <a:schemeClr val="dk1"/>
              </a:buClr>
              <a:buSzPts val="2000"/>
              <a:buNone/>
            </a:pPr>
            <a:r>
              <a:rPr i="1" lang="en-US" sz="2000"/>
              <a:t>   Initialize max_value and min_value to the first element of the array</a:t>
            </a:r>
            <a:endParaRPr i="1" sz="2000"/>
          </a:p>
          <a:p>
            <a:pPr indent="0" lvl="0" marL="0" rtl="0" algn="l">
              <a:lnSpc>
                <a:spcPct val="90000"/>
              </a:lnSpc>
              <a:spcBef>
                <a:spcPts val="1000"/>
              </a:spcBef>
              <a:spcAft>
                <a:spcPts val="0"/>
              </a:spcAft>
              <a:buClr>
                <a:schemeClr val="dk1"/>
              </a:buClr>
              <a:buSzPts val="2000"/>
              <a:buNone/>
            </a:pPr>
            <a:r>
              <a:rPr b="1" i="1" lang="en-US" sz="2000"/>
              <a:t>   For each element num in numbers[1:]:</a:t>
            </a:r>
            <a:endParaRPr b="1" i="1" sz="2000"/>
          </a:p>
          <a:p>
            <a:pPr indent="0" lvl="0" marL="0" rtl="0" algn="l">
              <a:lnSpc>
                <a:spcPct val="90000"/>
              </a:lnSpc>
              <a:spcBef>
                <a:spcPts val="1000"/>
              </a:spcBef>
              <a:spcAft>
                <a:spcPts val="0"/>
              </a:spcAft>
              <a:buClr>
                <a:schemeClr val="dk1"/>
              </a:buClr>
              <a:buSzPts val="2000"/>
              <a:buNone/>
            </a:pPr>
            <a:r>
              <a:rPr i="1" lang="en-US" sz="2000"/>
              <a:t>      </a:t>
            </a:r>
            <a:r>
              <a:rPr b="1" i="1" lang="en-US" sz="2000"/>
              <a:t> If num &gt; max_value:</a:t>
            </a:r>
            <a:endParaRPr/>
          </a:p>
          <a:p>
            <a:pPr indent="0" lvl="0" marL="0" rtl="0" algn="l">
              <a:lnSpc>
                <a:spcPct val="90000"/>
              </a:lnSpc>
              <a:spcBef>
                <a:spcPts val="1000"/>
              </a:spcBef>
              <a:spcAft>
                <a:spcPts val="0"/>
              </a:spcAft>
              <a:buClr>
                <a:schemeClr val="dk1"/>
              </a:buClr>
              <a:buSzPts val="2000"/>
              <a:buNone/>
            </a:pPr>
            <a:r>
              <a:rPr i="1" lang="en-US" sz="2000"/>
              <a:t>             update max_value</a:t>
            </a:r>
            <a:endParaRPr i="1" sz="2000"/>
          </a:p>
          <a:p>
            <a:pPr indent="0" lvl="0" marL="0" rtl="0" algn="l">
              <a:lnSpc>
                <a:spcPct val="90000"/>
              </a:lnSpc>
              <a:spcBef>
                <a:spcPts val="1000"/>
              </a:spcBef>
              <a:spcAft>
                <a:spcPts val="0"/>
              </a:spcAft>
              <a:buClr>
                <a:schemeClr val="dk1"/>
              </a:buClr>
              <a:buSzPts val="2000"/>
              <a:buNone/>
            </a:pPr>
            <a:r>
              <a:rPr i="1" lang="en-US" sz="2000"/>
              <a:t>    </a:t>
            </a:r>
            <a:r>
              <a:rPr b="1" i="1" lang="en-US" sz="2000"/>
              <a:t>   If num &lt; min_value:</a:t>
            </a:r>
            <a:endParaRPr/>
          </a:p>
          <a:p>
            <a:pPr indent="0" lvl="0" marL="0" rtl="0" algn="l">
              <a:lnSpc>
                <a:spcPct val="90000"/>
              </a:lnSpc>
              <a:spcBef>
                <a:spcPts val="1000"/>
              </a:spcBef>
              <a:spcAft>
                <a:spcPts val="0"/>
              </a:spcAft>
              <a:buClr>
                <a:schemeClr val="dk1"/>
              </a:buClr>
              <a:buSzPts val="2000"/>
              <a:buNone/>
            </a:pPr>
            <a:r>
              <a:rPr i="1" lang="en-US" sz="2000"/>
              <a:t>            update min_value</a:t>
            </a:r>
            <a:endParaRPr i="1" sz="2000"/>
          </a:p>
          <a:p>
            <a:pPr indent="0" lvl="0" marL="0" rtl="0" algn="l">
              <a:lnSpc>
                <a:spcPct val="90000"/>
              </a:lnSpc>
              <a:spcBef>
                <a:spcPts val="1000"/>
              </a:spcBef>
              <a:spcAft>
                <a:spcPts val="0"/>
              </a:spcAft>
              <a:buClr>
                <a:schemeClr val="dk1"/>
              </a:buClr>
              <a:buSzPts val="2000"/>
              <a:buNone/>
            </a:pPr>
            <a:r>
              <a:rPr i="1" lang="en-US" sz="2000"/>
              <a:t>   Return (max_value, min_value)</a:t>
            </a:r>
            <a:endParaRPr i="1" sz="2000"/>
          </a:p>
          <a:p>
            <a:pPr indent="-228600" lvl="0" marL="228600" rtl="0" algn="l">
              <a:lnSpc>
                <a:spcPct val="90000"/>
              </a:lnSpc>
              <a:spcBef>
                <a:spcPts val="1000"/>
              </a:spcBef>
              <a:spcAft>
                <a:spcPts val="0"/>
              </a:spcAft>
              <a:buClr>
                <a:schemeClr val="dk1"/>
              </a:buClr>
              <a:buSzPts val="2200"/>
              <a:buChar char="•"/>
            </a:pPr>
            <a:r>
              <a:rPr lang="en-US" sz="2200"/>
              <a:t>The number of comparison in Naive method is </a:t>
            </a:r>
            <a:r>
              <a:rPr b="1" i="1" lang="en-US" sz="2200" u="sng"/>
              <a:t>2n - 2</a:t>
            </a:r>
            <a:r>
              <a:rPr lang="en-US" sz="2200"/>
              <a:t>. The number of comparisons can be reduced using the divide and conquer approach.</a:t>
            </a:r>
            <a:endParaRPr sz="2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0"/>
          <p:cNvSpPr txBox="1"/>
          <p:nvPr>
            <p:ph type="title"/>
          </p:nvPr>
        </p:nvSpPr>
        <p:spPr>
          <a:xfrm>
            <a:off x="838200" y="365125"/>
            <a:ext cx="10515600" cy="710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Divide and Conquer Approach</a:t>
            </a:r>
            <a:endParaRPr sz="4000"/>
          </a:p>
        </p:txBody>
      </p:sp>
      <p:sp>
        <p:nvSpPr>
          <p:cNvPr id="281" name="Google Shape;281;p40"/>
          <p:cNvSpPr txBox="1"/>
          <p:nvPr>
            <p:ph idx="1" type="body"/>
          </p:nvPr>
        </p:nvSpPr>
        <p:spPr>
          <a:xfrm>
            <a:off x="838200" y="1620472"/>
            <a:ext cx="10515600" cy="502470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n-US" sz="2200"/>
              <a:t>Divide the array into two halves.</a:t>
            </a:r>
            <a:endParaRPr/>
          </a:p>
          <a:p>
            <a:pPr indent="-228600" lvl="0" marL="228600" rtl="0" algn="l">
              <a:lnSpc>
                <a:spcPct val="90000"/>
              </a:lnSpc>
              <a:spcBef>
                <a:spcPts val="1000"/>
              </a:spcBef>
              <a:spcAft>
                <a:spcPts val="0"/>
              </a:spcAft>
              <a:buClr>
                <a:schemeClr val="dk1"/>
              </a:buClr>
              <a:buSzPts val="2200"/>
              <a:buChar char="•"/>
            </a:pPr>
            <a:r>
              <a:rPr lang="en-US" sz="2200"/>
              <a:t>Recursively find the maximum and minimum values in each half.</a:t>
            </a:r>
            <a:endParaRPr/>
          </a:p>
          <a:p>
            <a:pPr indent="-228600" lvl="0" marL="228600" rtl="0" algn="l">
              <a:lnSpc>
                <a:spcPct val="90000"/>
              </a:lnSpc>
              <a:spcBef>
                <a:spcPts val="1000"/>
              </a:spcBef>
              <a:spcAft>
                <a:spcPts val="0"/>
              </a:spcAft>
              <a:buClr>
                <a:schemeClr val="dk1"/>
              </a:buClr>
              <a:buSzPts val="2200"/>
              <a:buChar char="•"/>
            </a:pPr>
            <a:r>
              <a:rPr lang="en-US" sz="2200"/>
              <a:t>Combine the results by taking the maximum of two maxima and the minimum of two minima.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1"/>
          <p:cNvSpPr txBox="1"/>
          <p:nvPr>
            <p:ph type="title"/>
          </p:nvPr>
        </p:nvSpPr>
        <p:spPr>
          <a:xfrm>
            <a:off x="838200" y="365125"/>
            <a:ext cx="10515600" cy="7784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Divide and Conquer Approach</a:t>
            </a:r>
            <a:endParaRPr sz="4000"/>
          </a:p>
        </p:txBody>
      </p:sp>
      <p:sp>
        <p:nvSpPr>
          <p:cNvPr id="287" name="Google Shape;287;p41"/>
          <p:cNvSpPr txBox="1"/>
          <p:nvPr>
            <p:ph idx="1" type="body"/>
          </p:nvPr>
        </p:nvSpPr>
        <p:spPr>
          <a:xfrm>
            <a:off x="838200" y="1464165"/>
            <a:ext cx="10515600" cy="5181014"/>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None/>
            </a:pPr>
            <a:r>
              <a:rPr i="1" lang="en-US" sz="2200"/>
              <a:t>DivideConquer_Max_Min(numbers, low, high):</a:t>
            </a:r>
            <a:endParaRPr i="1" sz="2200"/>
          </a:p>
          <a:p>
            <a:pPr indent="-228600" lvl="0" marL="228600" rtl="0" algn="l">
              <a:lnSpc>
                <a:spcPct val="90000"/>
              </a:lnSpc>
              <a:spcBef>
                <a:spcPts val="1000"/>
              </a:spcBef>
              <a:spcAft>
                <a:spcPts val="0"/>
              </a:spcAft>
              <a:buClr>
                <a:schemeClr val="dk1"/>
              </a:buClr>
              <a:buSzPts val="2200"/>
              <a:buNone/>
            </a:pPr>
            <a:r>
              <a:rPr b="1" i="1" lang="en-US" sz="2200"/>
              <a:t>    If low == high:</a:t>
            </a:r>
            <a:endParaRPr/>
          </a:p>
          <a:p>
            <a:pPr indent="-228600" lvl="0" marL="228600" rtl="0" algn="l">
              <a:lnSpc>
                <a:spcPct val="90000"/>
              </a:lnSpc>
              <a:spcBef>
                <a:spcPts val="1000"/>
              </a:spcBef>
              <a:spcAft>
                <a:spcPts val="0"/>
              </a:spcAft>
              <a:buClr>
                <a:schemeClr val="dk1"/>
              </a:buClr>
              <a:buSzPts val="2200"/>
              <a:buNone/>
            </a:pPr>
            <a:r>
              <a:rPr i="1" lang="en-US" sz="2200"/>
              <a:t>         return (numbers[low], numbers[low])</a:t>
            </a:r>
            <a:endParaRPr i="1" sz="2200"/>
          </a:p>
          <a:p>
            <a:pPr indent="-228600" lvl="0" marL="228600" rtl="0" algn="l">
              <a:lnSpc>
                <a:spcPct val="90000"/>
              </a:lnSpc>
              <a:spcBef>
                <a:spcPts val="1000"/>
              </a:spcBef>
              <a:spcAft>
                <a:spcPts val="0"/>
              </a:spcAft>
              <a:buClr>
                <a:schemeClr val="dk1"/>
              </a:buClr>
              <a:buSzPts val="2200"/>
              <a:buNone/>
            </a:pPr>
            <a:r>
              <a:rPr i="1" lang="en-US" sz="2200"/>
              <a:t>   </a:t>
            </a:r>
            <a:r>
              <a:rPr b="1" i="1" lang="en-US" sz="2200"/>
              <a:t> If high == low + 1:</a:t>
            </a:r>
            <a:endParaRPr/>
          </a:p>
          <a:p>
            <a:pPr indent="-228600" lvl="0" marL="228600" rtl="0" algn="l">
              <a:lnSpc>
                <a:spcPct val="90000"/>
              </a:lnSpc>
              <a:spcBef>
                <a:spcPts val="1000"/>
              </a:spcBef>
              <a:spcAft>
                <a:spcPts val="0"/>
              </a:spcAft>
              <a:buClr>
                <a:schemeClr val="dk1"/>
              </a:buClr>
              <a:buSzPts val="2200"/>
              <a:buNone/>
            </a:pPr>
            <a:r>
              <a:rPr i="1" lang="en-US" sz="2200"/>
              <a:t>         compare numbers[low] and numbers[high] to determine max and min</a:t>
            </a:r>
            <a:endParaRPr i="1" sz="2200"/>
          </a:p>
          <a:p>
            <a:pPr indent="-228600" lvl="0" marL="228600" rtl="0" algn="l">
              <a:lnSpc>
                <a:spcPct val="90000"/>
              </a:lnSpc>
              <a:spcBef>
                <a:spcPts val="1000"/>
              </a:spcBef>
              <a:spcAft>
                <a:spcPts val="0"/>
              </a:spcAft>
              <a:buClr>
                <a:schemeClr val="dk1"/>
              </a:buClr>
              <a:buSzPts val="2200"/>
              <a:buNone/>
            </a:pPr>
            <a:r>
              <a:rPr i="1" lang="en-US" sz="2200"/>
              <a:t>   </a:t>
            </a:r>
            <a:r>
              <a:rPr b="1" i="1" lang="en-US" sz="2200"/>
              <a:t> Otherwise:</a:t>
            </a:r>
            <a:endParaRPr b="1" i="1" sz="2200"/>
          </a:p>
          <a:p>
            <a:pPr indent="-228600" lvl="0" marL="228600" rtl="0" algn="l">
              <a:lnSpc>
                <a:spcPct val="90000"/>
              </a:lnSpc>
              <a:spcBef>
                <a:spcPts val="1000"/>
              </a:spcBef>
              <a:spcAft>
                <a:spcPts val="0"/>
              </a:spcAft>
              <a:buClr>
                <a:schemeClr val="dk1"/>
              </a:buClr>
              <a:buSzPts val="2200"/>
              <a:buNone/>
            </a:pPr>
            <a:r>
              <a:rPr i="1" lang="en-US" sz="2200"/>
              <a:t>         mid = (low + high) / 2</a:t>
            </a:r>
            <a:endParaRPr i="1" sz="2200"/>
          </a:p>
          <a:p>
            <a:pPr indent="-228600" lvl="0" marL="228600" rtl="0" algn="l">
              <a:lnSpc>
                <a:spcPct val="90000"/>
              </a:lnSpc>
              <a:spcBef>
                <a:spcPts val="1000"/>
              </a:spcBef>
              <a:spcAft>
                <a:spcPts val="0"/>
              </a:spcAft>
              <a:buClr>
                <a:schemeClr val="dk1"/>
              </a:buClr>
              <a:buSzPts val="2200"/>
              <a:buNone/>
            </a:pPr>
            <a:r>
              <a:rPr i="1" lang="en-US" sz="2200"/>
              <a:t>        (max1, min1) = DivideConquer_Max_Min(numbers, low, mid)</a:t>
            </a:r>
            <a:endParaRPr i="1" sz="2200"/>
          </a:p>
          <a:p>
            <a:pPr indent="-228600" lvl="0" marL="228600" rtl="0" algn="l">
              <a:lnSpc>
                <a:spcPct val="90000"/>
              </a:lnSpc>
              <a:spcBef>
                <a:spcPts val="1000"/>
              </a:spcBef>
              <a:spcAft>
                <a:spcPts val="0"/>
              </a:spcAft>
              <a:buClr>
                <a:schemeClr val="dk1"/>
              </a:buClr>
              <a:buSzPts val="2200"/>
              <a:buNone/>
            </a:pPr>
            <a:r>
              <a:rPr i="1" lang="en-US" sz="2200"/>
              <a:t>        (max2, min2) = DivideConquer_Max_Min(numbers, mid + 1, high)</a:t>
            </a:r>
            <a:endParaRPr i="1" sz="2200"/>
          </a:p>
          <a:p>
            <a:pPr indent="-228600" lvl="0" marL="228600" rtl="0" algn="l">
              <a:lnSpc>
                <a:spcPct val="90000"/>
              </a:lnSpc>
              <a:spcBef>
                <a:spcPts val="1000"/>
              </a:spcBef>
              <a:spcAft>
                <a:spcPts val="0"/>
              </a:spcAft>
              <a:buClr>
                <a:schemeClr val="dk1"/>
              </a:buClr>
              <a:buSzPts val="2200"/>
              <a:buNone/>
            </a:pPr>
            <a:r>
              <a:rPr i="1" lang="en-US" sz="2200"/>
              <a:t>        Return (max(max1, max2), min(min1, min2))</a:t>
            </a:r>
            <a:endParaRPr i="1" sz="2200"/>
          </a:p>
          <a:p>
            <a:pPr indent="0" lvl="0" marL="0" rtl="0" algn="l">
              <a:lnSpc>
                <a:spcPct val="90000"/>
              </a:lnSpc>
              <a:spcBef>
                <a:spcPts val="1000"/>
              </a:spcBef>
              <a:spcAft>
                <a:spcPts val="0"/>
              </a:spcAft>
              <a:buClr>
                <a:schemeClr val="dk1"/>
              </a:buClr>
              <a:buSzPts val="2200"/>
              <a:buNone/>
            </a:pPr>
            <a:r>
              <a:t/>
            </a:r>
            <a:endParaRPr i="1"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838200" y="150202"/>
            <a:ext cx="10515600" cy="9738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Divide and Conquer Method</a:t>
            </a:r>
            <a:endParaRPr/>
          </a:p>
        </p:txBody>
      </p:sp>
      <p:sp>
        <p:nvSpPr>
          <p:cNvPr id="110" name="Google Shape;110;p15"/>
          <p:cNvSpPr txBox="1"/>
          <p:nvPr>
            <p:ph idx="1" type="body"/>
          </p:nvPr>
        </p:nvSpPr>
        <p:spPr>
          <a:xfrm>
            <a:off x="838200" y="1171086"/>
            <a:ext cx="10837571" cy="549956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i="1" lang="en-US" sz="2400"/>
              <a:t>Recursion: </a:t>
            </a:r>
            <a:endParaRPr sz="2400"/>
          </a:p>
          <a:p>
            <a:pPr indent="-228600" lvl="1" marL="685800" rtl="0" algn="l">
              <a:lnSpc>
                <a:spcPct val="90000"/>
              </a:lnSpc>
              <a:spcBef>
                <a:spcPts val="500"/>
              </a:spcBef>
              <a:spcAft>
                <a:spcPts val="0"/>
              </a:spcAft>
              <a:buClr>
                <a:schemeClr val="dk1"/>
              </a:buClr>
              <a:buSzPts val="2000"/>
              <a:buFont typeface="Courier New"/>
              <a:buChar char="o"/>
            </a:pPr>
            <a:r>
              <a:rPr lang="en-US" sz="2000"/>
              <a:t>Divide and Conquer Method relies on recursion, where a problem is recursively broken down into smaller sub-problems.</a:t>
            </a:r>
            <a:endParaRPr/>
          </a:p>
          <a:p>
            <a:pPr indent="-228600" lvl="0" marL="228600" rtl="0" algn="l">
              <a:lnSpc>
                <a:spcPct val="90000"/>
              </a:lnSpc>
              <a:spcBef>
                <a:spcPts val="1000"/>
              </a:spcBef>
              <a:spcAft>
                <a:spcPts val="0"/>
              </a:spcAft>
              <a:buClr>
                <a:schemeClr val="dk1"/>
              </a:buClr>
              <a:buSzPts val="2400"/>
              <a:buChar char="•"/>
            </a:pPr>
            <a:r>
              <a:rPr b="1" i="1" lang="en-US" sz="2400"/>
              <a:t>Breaking Down the Problem: </a:t>
            </a:r>
            <a:endParaRPr sz="2400"/>
          </a:p>
          <a:p>
            <a:pPr indent="-228600" lvl="1" marL="685800" rtl="0" algn="l">
              <a:lnSpc>
                <a:spcPct val="90000"/>
              </a:lnSpc>
              <a:spcBef>
                <a:spcPts val="500"/>
              </a:spcBef>
              <a:spcAft>
                <a:spcPts val="0"/>
              </a:spcAft>
              <a:buClr>
                <a:schemeClr val="dk1"/>
              </a:buClr>
              <a:buSzPts val="2000"/>
              <a:buFont typeface="Courier New"/>
              <a:buChar char="o"/>
            </a:pPr>
            <a:r>
              <a:rPr lang="en-US" sz="2000"/>
              <a:t>The algorithm divides the problem into two or more sub-problems, often of the same or related type.</a:t>
            </a:r>
            <a:endParaRPr sz="2000"/>
          </a:p>
          <a:p>
            <a:pPr indent="-228600" lvl="0" marL="228600" rtl="0" algn="l">
              <a:lnSpc>
                <a:spcPct val="90000"/>
              </a:lnSpc>
              <a:spcBef>
                <a:spcPts val="1000"/>
              </a:spcBef>
              <a:spcAft>
                <a:spcPts val="0"/>
              </a:spcAft>
              <a:buClr>
                <a:schemeClr val="dk1"/>
              </a:buClr>
              <a:buSzPts val="2400"/>
              <a:buChar char="•"/>
            </a:pPr>
            <a:r>
              <a:rPr b="1" i="1" lang="en-US" sz="2400"/>
              <a:t>Solving Sub-Problems:</a:t>
            </a:r>
            <a:r>
              <a:rPr lang="en-US" sz="2400"/>
              <a:t> </a:t>
            </a:r>
            <a:endParaRPr/>
          </a:p>
          <a:p>
            <a:pPr indent="-228600" lvl="1" marL="685800" rtl="0" algn="l">
              <a:lnSpc>
                <a:spcPct val="90000"/>
              </a:lnSpc>
              <a:spcBef>
                <a:spcPts val="500"/>
              </a:spcBef>
              <a:spcAft>
                <a:spcPts val="0"/>
              </a:spcAft>
              <a:buClr>
                <a:schemeClr val="dk1"/>
              </a:buClr>
              <a:buSzPts val="2000"/>
              <a:buFont typeface="Courier New"/>
              <a:buChar char="o"/>
            </a:pPr>
            <a:r>
              <a:rPr lang="en-US" sz="2000"/>
              <a:t>The sub-problems are solved independently, either directly if they are simple enough or by further breaking them down recursively.</a:t>
            </a:r>
            <a:endParaRPr/>
          </a:p>
          <a:p>
            <a:pPr indent="-228600" lvl="0" marL="228600" rtl="0" algn="l">
              <a:lnSpc>
                <a:spcPct val="90000"/>
              </a:lnSpc>
              <a:spcBef>
                <a:spcPts val="1000"/>
              </a:spcBef>
              <a:spcAft>
                <a:spcPts val="0"/>
              </a:spcAft>
              <a:buClr>
                <a:schemeClr val="dk1"/>
              </a:buClr>
              <a:buSzPts val="2400"/>
              <a:buChar char="•"/>
            </a:pPr>
            <a:r>
              <a:rPr b="1" i="1" lang="en-US" sz="2400"/>
              <a:t>Combining Solutions: </a:t>
            </a:r>
            <a:endParaRPr sz="2400"/>
          </a:p>
          <a:p>
            <a:pPr indent="-228600" lvl="1" marL="685800" rtl="0" algn="l">
              <a:lnSpc>
                <a:spcPct val="90000"/>
              </a:lnSpc>
              <a:spcBef>
                <a:spcPts val="500"/>
              </a:spcBef>
              <a:spcAft>
                <a:spcPts val="0"/>
              </a:spcAft>
              <a:buClr>
                <a:schemeClr val="dk1"/>
              </a:buClr>
              <a:buSzPts val="2000"/>
              <a:buFont typeface="Courier New"/>
              <a:buChar char="o"/>
            </a:pPr>
            <a:r>
              <a:rPr lang="en-US" sz="2000"/>
              <a:t>The solutions to the sub-problems are combined to produce a solution for the original problem.</a:t>
            </a:r>
            <a:endParaRPr/>
          </a:p>
          <a:p>
            <a:pPr indent="-228600" lvl="0" marL="228600" rtl="0" algn="l">
              <a:lnSpc>
                <a:spcPct val="90000"/>
              </a:lnSpc>
              <a:spcBef>
                <a:spcPts val="1000"/>
              </a:spcBef>
              <a:spcAft>
                <a:spcPts val="0"/>
              </a:spcAft>
              <a:buClr>
                <a:schemeClr val="dk1"/>
              </a:buClr>
              <a:buSzPts val="2400"/>
              <a:buChar char="•"/>
            </a:pPr>
            <a:r>
              <a:rPr b="1" i="1" lang="en-US" sz="2400"/>
              <a:t>Efficiency:</a:t>
            </a:r>
            <a:endParaRPr/>
          </a:p>
          <a:p>
            <a:pPr indent="-228600" lvl="1" marL="685800" rtl="0" algn="l">
              <a:lnSpc>
                <a:spcPct val="90000"/>
              </a:lnSpc>
              <a:spcBef>
                <a:spcPts val="500"/>
              </a:spcBef>
              <a:spcAft>
                <a:spcPts val="0"/>
              </a:spcAft>
              <a:buClr>
                <a:schemeClr val="dk1"/>
              </a:buClr>
              <a:buSzPts val="2000"/>
              <a:buFont typeface="Courier New"/>
              <a:buChar char="o"/>
            </a:pPr>
            <a:r>
              <a:rPr lang="en-US" sz="2000"/>
              <a:t>D&amp;C often leads to efficient algorithms because it breaks down complex problems into simpler, manageable sub-problems.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1" name="Shape 291"/>
        <p:cNvGrpSpPr/>
        <p:nvPr/>
      </p:nvGrpSpPr>
      <p:grpSpPr>
        <a:xfrm>
          <a:off x="0" y="0"/>
          <a:ext cx="0" cy="0"/>
          <a:chOff x="0" y="0"/>
          <a:chExt cx="0" cy="0"/>
        </a:xfrm>
      </p:grpSpPr>
      <p:cxnSp>
        <p:nvCxnSpPr>
          <p:cNvPr id="292" name="Google Shape;292;p42"/>
          <p:cNvCxnSpPr/>
          <p:nvPr/>
        </p:nvCxnSpPr>
        <p:spPr>
          <a:xfrm>
            <a:off x="715890" y="1114050"/>
            <a:ext cx="0" cy="5735637"/>
          </a:xfrm>
          <a:prstGeom prst="straightConnector1">
            <a:avLst/>
          </a:prstGeom>
          <a:noFill/>
          <a:ln cap="sq" cmpd="sng" w="25400">
            <a:solidFill>
              <a:schemeClr val="accent2"/>
            </a:solidFill>
            <a:prstDash val="solid"/>
            <a:bevel/>
            <a:headEnd len="sm" w="sm" type="none"/>
            <a:tailEnd len="sm" w="sm" type="none"/>
          </a:ln>
        </p:spPr>
      </p:cxnSp>
      <p:sp>
        <p:nvSpPr>
          <p:cNvPr id="293" name="Google Shape;293;p42"/>
          <p:cNvSpPr/>
          <p:nvPr/>
        </p:nvSpPr>
        <p:spPr>
          <a:xfrm>
            <a:off x="0" y="0"/>
            <a:ext cx="12192000" cy="6858000"/>
          </a:xfrm>
          <a:prstGeom prst="rect">
            <a:avLst/>
          </a:prstGeom>
          <a:gradFill>
            <a:gsLst>
              <a:gs pos="0">
                <a:schemeClr val="accent2"/>
              </a:gs>
              <a:gs pos="100000">
                <a:schemeClr val="accent4"/>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294" name="Google Shape;294;p42"/>
          <p:cNvSpPr txBox="1"/>
          <p:nvPr>
            <p:ph type="title"/>
          </p:nvPr>
        </p:nvSpPr>
        <p:spPr>
          <a:xfrm>
            <a:off x="1522030" y="1209220"/>
            <a:ext cx="9147940" cy="23372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Open Sans"/>
              <a:buNone/>
            </a:pPr>
            <a:r>
              <a:rPr b="1" i="0" lang="en-US" sz="6000" cap="none">
                <a:solidFill>
                  <a:schemeClr val="lt1"/>
                </a:solidFill>
                <a:latin typeface="Open Sans"/>
                <a:ea typeface="Open Sans"/>
                <a:cs typeface="Open Sans"/>
                <a:sym typeface="Open Sans"/>
              </a:rPr>
              <a:t>STRASSEN'S MATRIX MULTIPLICATION</a:t>
            </a:r>
            <a:endParaRPr/>
          </a:p>
        </p:txBody>
      </p:sp>
      <p:sp>
        <p:nvSpPr>
          <p:cNvPr id="295" name="Google Shape;295;p42"/>
          <p:cNvSpPr/>
          <p:nvPr/>
        </p:nvSpPr>
        <p:spPr>
          <a:xfrm>
            <a:off x="1261869" y="2383077"/>
            <a:ext cx="151536" cy="151536"/>
          </a:xfrm>
          <a:custGeom>
            <a:rect b="b" l="l" r="r" t="t"/>
            <a:pathLst>
              <a:path extrusionOk="0" h="151536" w="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96" name="Google Shape;296;p42"/>
          <p:cNvSpPr/>
          <p:nvPr/>
        </p:nvSpPr>
        <p:spPr>
          <a:xfrm>
            <a:off x="10724364" y="2265467"/>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97" name="Google Shape;297;p42"/>
          <p:cNvSpPr/>
          <p:nvPr/>
        </p:nvSpPr>
        <p:spPr>
          <a:xfrm>
            <a:off x="11024834" y="253720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98" name="Google Shape;298;p42"/>
          <p:cNvSpPr/>
          <p:nvPr/>
        </p:nvSpPr>
        <p:spPr>
          <a:xfrm>
            <a:off x="1064053" y="2832967"/>
            <a:ext cx="95759" cy="95759"/>
          </a:xfrm>
          <a:custGeom>
            <a:rect b="b" l="l" r="r" t="t"/>
            <a:pathLst>
              <a:path extrusionOk="0" h="95759" w="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99" name="Google Shape;299;p42"/>
          <p:cNvSpPr/>
          <p:nvPr/>
        </p:nvSpPr>
        <p:spPr>
          <a:xfrm>
            <a:off x="10772266" y="2803988"/>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00" name="Google Shape;300;p42"/>
          <p:cNvSpPr/>
          <p:nvPr/>
        </p:nvSpPr>
        <p:spPr>
          <a:xfrm>
            <a:off x="1413405" y="3242499"/>
            <a:ext cx="108625" cy="108625"/>
          </a:xfrm>
          <a:custGeom>
            <a:rect b="b" l="l" r="r" t="t"/>
            <a:pathLst>
              <a:path extrusionOk="0" h="108625" w="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cxnSp>
        <p:nvCxnSpPr>
          <p:cNvPr id="301" name="Google Shape;301;p42"/>
          <p:cNvCxnSpPr/>
          <p:nvPr/>
        </p:nvCxnSpPr>
        <p:spPr>
          <a:xfrm>
            <a:off x="0" y="5831729"/>
            <a:ext cx="12188952" cy="0"/>
          </a:xfrm>
          <a:prstGeom prst="straightConnector1">
            <a:avLst/>
          </a:prstGeom>
          <a:noFill/>
          <a:ln cap="sq" cmpd="sng" w="25400">
            <a:solidFill>
              <a:schemeClr val="lt1"/>
            </a:solidFill>
            <a:prstDash val="solid"/>
            <a:bevel/>
            <a:headEnd len="sm" w="sm" type="none"/>
            <a:tailEnd len="sm" w="sm"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Strassen's Matrix Multiplication</a:t>
            </a:r>
            <a:endParaRPr/>
          </a:p>
        </p:txBody>
      </p:sp>
      <p:sp>
        <p:nvSpPr>
          <p:cNvPr id="307" name="Google Shape;307;p43"/>
          <p:cNvSpPr txBox="1"/>
          <p:nvPr>
            <p:ph idx="1" type="body"/>
          </p:nvPr>
        </p:nvSpPr>
        <p:spPr>
          <a:xfrm>
            <a:off x="838200" y="1825625"/>
            <a:ext cx="11200153" cy="4590036"/>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sz="2200"/>
              <a:t>Indeed, Strassen's Matrix Multiplication is a </a:t>
            </a:r>
            <a:r>
              <a:rPr b="1" i="1" lang="en-US" sz="2200" u="sng"/>
              <a:t>divide-and-conquer-based algorithm</a:t>
            </a:r>
            <a:r>
              <a:rPr lang="en-US" sz="2200"/>
              <a:t> that aims to reduce the time complexity of matrix multiplication compared to the traditional cubic time complexity (O(n^3)).</a:t>
            </a:r>
            <a:endParaRPr sz="2200"/>
          </a:p>
          <a:p>
            <a:pPr indent="-228600" lvl="0" marL="228600" rtl="0" algn="l">
              <a:lnSpc>
                <a:spcPct val="100000"/>
              </a:lnSpc>
              <a:spcBef>
                <a:spcPts val="1000"/>
              </a:spcBef>
              <a:spcAft>
                <a:spcPts val="0"/>
              </a:spcAft>
              <a:buClr>
                <a:schemeClr val="dk1"/>
              </a:buClr>
              <a:buSzPts val="2200"/>
              <a:buChar char="•"/>
            </a:pPr>
            <a:r>
              <a:rPr lang="en-US" sz="2200"/>
              <a:t>The algorithm operates by dividing each input matrix into </a:t>
            </a:r>
            <a:r>
              <a:rPr i="1" lang="en-US" sz="2200" u="sng"/>
              <a:t>four smaller matrices and recursively multiplying these smaller matrices. </a:t>
            </a:r>
            <a:endParaRPr/>
          </a:p>
          <a:p>
            <a:pPr indent="-228600" lvl="0" marL="228600" rtl="0" algn="l">
              <a:lnSpc>
                <a:spcPct val="100000"/>
              </a:lnSpc>
              <a:spcBef>
                <a:spcPts val="1000"/>
              </a:spcBef>
              <a:spcAft>
                <a:spcPts val="0"/>
              </a:spcAft>
              <a:buClr>
                <a:schemeClr val="dk1"/>
              </a:buClr>
              <a:buSzPts val="2200"/>
              <a:buChar char="•"/>
            </a:pPr>
            <a:r>
              <a:rPr lang="en-US" sz="2200"/>
              <a:t>It involves </a:t>
            </a:r>
            <a:r>
              <a:rPr i="1" lang="en-US" sz="2200" u="sng"/>
              <a:t>seven recursive multiplications instead of the traditional eight.</a:t>
            </a:r>
            <a:r>
              <a:rPr lang="en-US" sz="2200"/>
              <a:t> </a:t>
            </a:r>
            <a:endParaRPr/>
          </a:p>
          <a:p>
            <a:pPr indent="-228600" lvl="0" marL="228600" rtl="0" algn="l">
              <a:lnSpc>
                <a:spcPct val="100000"/>
              </a:lnSpc>
              <a:spcBef>
                <a:spcPts val="1000"/>
              </a:spcBef>
              <a:spcAft>
                <a:spcPts val="0"/>
              </a:spcAft>
              <a:buClr>
                <a:schemeClr val="dk1"/>
              </a:buClr>
              <a:buSzPts val="2200"/>
              <a:buChar char="•"/>
            </a:pPr>
            <a:r>
              <a:rPr lang="en-US" sz="2200"/>
              <a:t>The time complexity of Strassen's algorithm is approximately</a:t>
            </a:r>
            <a:r>
              <a:rPr i="1" lang="en-US" sz="2200" u="sng"/>
              <a:t> O(n^log2(7)), which is about O(n^2.81). </a:t>
            </a:r>
            <a:endParaRPr/>
          </a:p>
          <a:p>
            <a:pPr indent="-228600" lvl="0" marL="228600" rtl="0" algn="l">
              <a:lnSpc>
                <a:spcPct val="100000"/>
              </a:lnSpc>
              <a:spcBef>
                <a:spcPts val="1000"/>
              </a:spcBef>
              <a:spcAft>
                <a:spcPts val="0"/>
              </a:spcAft>
              <a:buClr>
                <a:schemeClr val="dk1"/>
              </a:buClr>
              <a:buSzPts val="2200"/>
              <a:buChar char="•"/>
            </a:pPr>
            <a:r>
              <a:rPr lang="en-US" sz="2200"/>
              <a:t>This improvement over the naive cubic time complexity is achieved through clever mathematical manipulations.</a:t>
            </a:r>
            <a:endParaRPr sz="2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1" name="Shape 311"/>
        <p:cNvGrpSpPr/>
        <p:nvPr/>
      </p:nvGrpSpPr>
      <p:grpSpPr>
        <a:xfrm>
          <a:off x="0" y="0"/>
          <a:ext cx="0" cy="0"/>
          <a:chOff x="0" y="0"/>
          <a:chExt cx="0" cy="0"/>
        </a:xfrm>
      </p:grpSpPr>
      <p:sp>
        <p:nvSpPr>
          <p:cNvPr id="312" name="Google Shape;312;p4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313" name="Google Shape;313;p44"/>
          <p:cNvSpPr txBox="1"/>
          <p:nvPr>
            <p:ph type="title"/>
          </p:nvPr>
        </p:nvSpPr>
        <p:spPr>
          <a:xfrm>
            <a:off x="6608888" y="381935"/>
            <a:ext cx="4672425" cy="161214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Open Sans"/>
              <a:buNone/>
            </a:pPr>
            <a:r>
              <a:rPr lang="en-US"/>
              <a:t>Strassen's Matrix Multiplication</a:t>
            </a:r>
            <a:endParaRPr/>
          </a:p>
        </p:txBody>
      </p:sp>
      <p:sp>
        <p:nvSpPr>
          <p:cNvPr id="314" name="Google Shape;314;p44"/>
          <p:cNvSpPr/>
          <p:nvPr/>
        </p:nvSpPr>
        <p:spPr>
          <a:xfrm>
            <a:off x="1379609" y="554152"/>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15" name="Google Shape;315;p44"/>
          <p:cNvSpPr/>
          <p:nvPr/>
        </p:nvSpPr>
        <p:spPr>
          <a:xfrm>
            <a:off x="996116" y="837005"/>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16" name="Google Shape;316;p44"/>
          <p:cNvSpPr/>
          <p:nvPr/>
        </p:nvSpPr>
        <p:spPr>
          <a:xfrm>
            <a:off x="1412748" y="1472473"/>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descr="A picture containing diagram&#10;&#10;Description automatically generated" id="317" name="Google Shape;317;p44"/>
          <p:cNvPicPr preferRelativeResize="0"/>
          <p:nvPr/>
        </p:nvPicPr>
        <p:blipFill rotWithShape="1">
          <a:blip r:embed="rId3">
            <a:alphaModFix/>
          </a:blip>
          <a:srcRect b="0" l="0" r="0" t="0"/>
          <a:stretch/>
        </p:blipFill>
        <p:spPr>
          <a:xfrm>
            <a:off x="75237" y="2066551"/>
            <a:ext cx="6537716" cy="2715260"/>
          </a:xfrm>
          <a:prstGeom prst="rect">
            <a:avLst/>
          </a:prstGeom>
          <a:noFill/>
          <a:ln>
            <a:noFill/>
          </a:ln>
        </p:spPr>
      </p:pic>
      <p:sp>
        <p:nvSpPr>
          <p:cNvPr id="318" name="Google Shape;318;p44"/>
          <p:cNvSpPr txBox="1"/>
          <p:nvPr>
            <p:ph idx="1" type="body"/>
          </p:nvPr>
        </p:nvSpPr>
        <p:spPr>
          <a:xfrm>
            <a:off x="6526606" y="2237706"/>
            <a:ext cx="5037602" cy="42406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For larger matrices this approach will continue until we recurse all the smaller sub matrices.</a:t>
            </a:r>
            <a:endParaRPr/>
          </a:p>
          <a:p>
            <a:pPr indent="-228600" lvl="0" marL="228600" rtl="0" algn="l">
              <a:lnSpc>
                <a:spcPct val="90000"/>
              </a:lnSpc>
              <a:spcBef>
                <a:spcPts val="1000"/>
              </a:spcBef>
              <a:spcAft>
                <a:spcPts val="0"/>
              </a:spcAft>
              <a:buClr>
                <a:schemeClr val="dk1"/>
              </a:buClr>
              <a:buSzPts val="2000"/>
              <a:buChar char="•"/>
            </a:pPr>
            <a:r>
              <a:rPr lang="en-US" sz="2000"/>
              <a:t>Suppose we have two matrices, A and B, and we want to multiply them to form a new matrix, C.</a:t>
            </a:r>
            <a:endParaRPr/>
          </a:p>
          <a:p>
            <a:pPr indent="-228600" lvl="0" marL="228600" rtl="0" algn="l">
              <a:lnSpc>
                <a:spcPct val="90000"/>
              </a:lnSpc>
              <a:spcBef>
                <a:spcPts val="1000"/>
              </a:spcBef>
              <a:spcAft>
                <a:spcPts val="0"/>
              </a:spcAft>
              <a:buClr>
                <a:schemeClr val="dk1"/>
              </a:buClr>
              <a:buSzPts val="2000"/>
              <a:buChar char="•"/>
            </a:pPr>
            <a:r>
              <a:rPr lang="en-US" sz="2000"/>
              <a:t>C=AB, where all A,B,C are square matrices. We will divide these larger matrices into smaller sub matrices n/2.</a:t>
            </a:r>
            <a:endParaRPr/>
          </a:p>
        </p:txBody>
      </p:sp>
      <p:cxnSp>
        <p:nvCxnSpPr>
          <p:cNvPr id="319" name="Google Shape;319;p44"/>
          <p:cNvCxnSpPr/>
          <p:nvPr/>
        </p:nvCxnSpPr>
        <p:spPr>
          <a:xfrm>
            <a:off x="11568377" y="3610394"/>
            <a:ext cx="0" cy="3238728"/>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5"/>
          <p:cNvSpPr txBox="1"/>
          <p:nvPr>
            <p:ph type="title"/>
          </p:nvPr>
        </p:nvSpPr>
        <p:spPr>
          <a:xfrm>
            <a:off x="838200" y="365125"/>
            <a:ext cx="10515600" cy="68079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Strassen's Matrix Multiplication</a:t>
            </a:r>
            <a:endParaRPr/>
          </a:p>
        </p:txBody>
      </p:sp>
      <p:sp>
        <p:nvSpPr>
          <p:cNvPr id="325" name="Google Shape;325;p45"/>
          <p:cNvSpPr txBox="1"/>
          <p:nvPr>
            <p:ph idx="1" type="body"/>
          </p:nvPr>
        </p:nvSpPr>
        <p:spPr>
          <a:xfrm>
            <a:off x="838200" y="1405549"/>
            <a:ext cx="10955921" cy="5010112"/>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Char char="•"/>
            </a:pPr>
            <a:r>
              <a:rPr b="1" lang="en-US" sz="2000"/>
              <a:t>Matrix Partitioning:</a:t>
            </a:r>
            <a:endParaRPr sz="2000"/>
          </a:p>
          <a:p>
            <a:pPr indent="-228600" lvl="1" marL="685800" rtl="0" algn="l">
              <a:lnSpc>
                <a:spcPct val="100000"/>
              </a:lnSpc>
              <a:spcBef>
                <a:spcPts val="500"/>
              </a:spcBef>
              <a:spcAft>
                <a:spcPts val="0"/>
              </a:spcAft>
              <a:buClr>
                <a:schemeClr val="dk1"/>
              </a:buClr>
              <a:buSzPts val="2000"/>
              <a:buChar char="•"/>
            </a:pPr>
            <a:r>
              <a:rPr lang="en-US" sz="2000"/>
              <a:t>Given two matrices A and B, each of size n x n, divide them into four equal-sized submatrices. Let A be divided into A11, A12, A21, and A22, and B into B11, B12, B21, and B22.</a:t>
            </a:r>
            <a:endParaRPr sz="2000"/>
          </a:p>
          <a:p>
            <a:pPr indent="-228600" lvl="0" marL="228600" rtl="0" algn="l">
              <a:lnSpc>
                <a:spcPct val="100000"/>
              </a:lnSpc>
              <a:spcBef>
                <a:spcPts val="1000"/>
              </a:spcBef>
              <a:spcAft>
                <a:spcPts val="0"/>
              </a:spcAft>
              <a:buClr>
                <a:schemeClr val="dk1"/>
              </a:buClr>
              <a:buSzPts val="2000"/>
              <a:buChar char="•"/>
            </a:pPr>
            <a:r>
              <a:rPr b="1" lang="en-US" sz="2000"/>
              <a:t>Recursive Multiplication:</a:t>
            </a:r>
            <a:endParaRPr sz="2000"/>
          </a:p>
          <a:p>
            <a:pPr indent="-228600" lvl="1" marL="685800" rtl="0" algn="l">
              <a:lnSpc>
                <a:spcPct val="100000"/>
              </a:lnSpc>
              <a:spcBef>
                <a:spcPts val="500"/>
              </a:spcBef>
              <a:spcAft>
                <a:spcPts val="0"/>
              </a:spcAft>
              <a:buClr>
                <a:schemeClr val="dk1"/>
              </a:buClr>
              <a:buSzPts val="2000"/>
              <a:buChar char="•"/>
            </a:pPr>
            <a:r>
              <a:rPr lang="en-US" sz="2000"/>
              <a:t>Recursively compute seven products using the smaller submatrices:</a:t>
            </a:r>
            <a:endParaRPr/>
          </a:p>
          <a:p>
            <a:pPr indent="-228600" lvl="2" marL="1143000" rtl="0" algn="l">
              <a:lnSpc>
                <a:spcPct val="100000"/>
              </a:lnSpc>
              <a:spcBef>
                <a:spcPts val="500"/>
              </a:spcBef>
              <a:spcAft>
                <a:spcPts val="0"/>
              </a:spcAft>
              <a:buClr>
                <a:schemeClr val="dk1"/>
              </a:buClr>
              <a:buSzPts val="2000"/>
              <a:buChar char="•"/>
            </a:pPr>
            <a:r>
              <a:rPr lang="en-US"/>
              <a:t>P1 = A11 * (B12 - B22)</a:t>
            </a:r>
            <a:endParaRPr/>
          </a:p>
          <a:p>
            <a:pPr indent="-228600" lvl="2" marL="1143000" rtl="0" algn="l">
              <a:lnSpc>
                <a:spcPct val="100000"/>
              </a:lnSpc>
              <a:spcBef>
                <a:spcPts val="500"/>
              </a:spcBef>
              <a:spcAft>
                <a:spcPts val="0"/>
              </a:spcAft>
              <a:buClr>
                <a:schemeClr val="dk1"/>
              </a:buClr>
              <a:buSzPts val="2000"/>
              <a:buChar char="•"/>
            </a:pPr>
            <a:r>
              <a:rPr lang="en-US"/>
              <a:t>P2 = (A11 + A12) * B22</a:t>
            </a:r>
            <a:endParaRPr/>
          </a:p>
          <a:p>
            <a:pPr indent="-228600" lvl="2" marL="1143000" rtl="0" algn="l">
              <a:lnSpc>
                <a:spcPct val="100000"/>
              </a:lnSpc>
              <a:spcBef>
                <a:spcPts val="500"/>
              </a:spcBef>
              <a:spcAft>
                <a:spcPts val="0"/>
              </a:spcAft>
              <a:buClr>
                <a:schemeClr val="dk1"/>
              </a:buClr>
              <a:buSzPts val="2000"/>
              <a:buChar char="•"/>
            </a:pPr>
            <a:r>
              <a:rPr lang="en-US"/>
              <a:t>P3 = (A21 + A22) * B11</a:t>
            </a:r>
            <a:endParaRPr/>
          </a:p>
          <a:p>
            <a:pPr indent="-228600" lvl="2" marL="1143000" rtl="0" algn="l">
              <a:lnSpc>
                <a:spcPct val="100000"/>
              </a:lnSpc>
              <a:spcBef>
                <a:spcPts val="500"/>
              </a:spcBef>
              <a:spcAft>
                <a:spcPts val="0"/>
              </a:spcAft>
              <a:buClr>
                <a:schemeClr val="dk1"/>
              </a:buClr>
              <a:buSzPts val="2000"/>
              <a:buChar char="•"/>
            </a:pPr>
            <a:r>
              <a:rPr lang="en-US"/>
              <a:t>P4 = A22 * (B21 - B11)</a:t>
            </a:r>
            <a:endParaRPr/>
          </a:p>
          <a:p>
            <a:pPr indent="-228600" lvl="2" marL="1143000" rtl="0" algn="l">
              <a:lnSpc>
                <a:spcPct val="100000"/>
              </a:lnSpc>
              <a:spcBef>
                <a:spcPts val="500"/>
              </a:spcBef>
              <a:spcAft>
                <a:spcPts val="0"/>
              </a:spcAft>
              <a:buClr>
                <a:schemeClr val="dk1"/>
              </a:buClr>
              <a:buSzPts val="2000"/>
              <a:buChar char="•"/>
            </a:pPr>
            <a:r>
              <a:rPr lang="en-US"/>
              <a:t>P5 = (A11 + A22) * (B11 + B22)</a:t>
            </a:r>
            <a:endParaRPr/>
          </a:p>
          <a:p>
            <a:pPr indent="-228600" lvl="2" marL="1143000" rtl="0" algn="l">
              <a:lnSpc>
                <a:spcPct val="100000"/>
              </a:lnSpc>
              <a:spcBef>
                <a:spcPts val="500"/>
              </a:spcBef>
              <a:spcAft>
                <a:spcPts val="0"/>
              </a:spcAft>
              <a:buClr>
                <a:schemeClr val="dk1"/>
              </a:buClr>
              <a:buSzPts val="2000"/>
              <a:buChar char="•"/>
            </a:pPr>
            <a:r>
              <a:rPr lang="en-US"/>
              <a:t>P6 = (A12 - A22) * (B21 + B22)</a:t>
            </a:r>
            <a:endParaRPr/>
          </a:p>
          <a:p>
            <a:pPr indent="-228600" lvl="2" marL="1143000" rtl="0" algn="l">
              <a:lnSpc>
                <a:spcPct val="100000"/>
              </a:lnSpc>
              <a:spcBef>
                <a:spcPts val="500"/>
              </a:spcBef>
              <a:spcAft>
                <a:spcPts val="0"/>
              </a:spcAft>
              <a:buClr>
                <a:schemeClr val="dk1"/>
              </a:buClr>
              <a:buSzPts val="2000"/>
              <a:buChar char="•"/>
            </a:pPr>
            <a:r>
              <a:rPr lang="en-US"/>
              <a:t>P7 = (A11 - A21) * (B11 + B12)</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6"/>
          <p:cNvSpPr txBox="1"/>
          <p:nvPr>
            <p:ph type="title"/>
          </p:nvPr>
        </p:nvSpPr>
        <p:spPr>
          <a:xfrm>
            <a:off x="838200" y="365125"/>
            <a:ext cx="10515600" cy="68079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Strassen's Matrix Multiplication</a:t>
            </a:r>
            <a:endParaRPr/>
          </a:p>
        </p:txBody>
      </p:sp>
      <p:sp>
        <p:nvSpPr>
          <p:cNvPr id="331" name="Google Shape;331;p46"/>
          <p:cNvSpPr txBox="1"/>
          <p:nvPr>
            <p:ph idx="1" type="body"/>
          </p:nvPr>
        </p:nvSpPr>
        <p:spPr>
          <a:xfrm>
            <a:off x="838200" y="1405549"/>
            <a:ext cx="10955921" cy="5010112"/>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Char char="•"/>
            </a:pPr>
            <a:r>
              <a:rPr b="1" lang="en-US" sz="2000"/>
              <a:t>Matrix Combinations:</a:t>
            </a:r>
            <a:endParaRPr sz="2000"/>
          </a:p>
          <a:p>
            <a:pPr indent="-228600" lvl="1" marL="685800" rtl="0" algn="l">
              <a:lnSpc>
                <a:spcPct val="100000"/>
              </a:lnSpc>
              <a:spcBef>
                <a:spcPts val="500"/>
              </a:spcBef>
              <a:spcAft>
                <a:spcPts val="0"/>
              </a:spcAft>
              <a:buClr>
                <a:schemeClr val="dk1"/>
              </a:buClr>
              <a:buSzPts val="2000"/>
              <a:buChar char="•"/>
            </a:pPr>
            <a:r>
              <a:rPr lang="en-US" sz="2000"/>
              <a:t>Compute the four quadrants of the result matrix using these products:</a:t>
            </a:r>
            <a:endParaRPr/>
          </a:p>
          <a:p>
            <a:pPr indent="-228600" lvl="2" marL="1143000" rtl="0" algn="l">
              <a:lnSpc>
                <a:spcPct val="100000"/>
              </a:lnSpc>
              <a:spcBef>
                <a:spcPts val="500"/>
              </a:spcBef>
              <a:spcAft>
                <a:spcPts val="0"/>
              </a:spcAft>
              <a:buClr>
                <a:schemeClr val="dk1"/>
              </a:buClr>
              <a:buSzPts val="2000"/>
              <a:buChar char="•"/>
            </a:pPr>
            <a:r>
              <a:rPr lang="en-US"/>
              <a:t>C11 = P5 + P4 - P2 + P6</a:t>
            </a:r>
            <a:endParaRPr/>
          </a:p>
          <a:p>
            <a:pPr indent="-228600" lvl="2" marL="1143000" rtl="0" algn="l">
              <a:lnSpc>
                <a:spcPct val="100000"/>
              </a:lnSpc>
              <a:spcBef>
                <a:spcPts val="500"/>
              </a:spcBef>
              <a:spcAft>
                <a:spcPts val="0"/>
              </a:spcAft>
              <a:buClr>
                <a:schemeClr val="dk1"/>
              </a:buClr>
              <a:buSzPts val="2000"/>
              <a:buChar char="•"/>
            </a:pPr>
            <a:r>
              <a:rPr lang="en-US"/>
              <a:t>C12 = P1 + P2</a:t>
            </a:r>
            <a:endParaRPr/>
          </a:p>
          <a:p>
            <a:pPr indent="-228600" lvl="2" marL="1143000" rtl="0" algn="l">
              <a:lnSpc>
                <a:spcPct val="100000"/>
              </a:lnSpc>
              <a:spcBef>
                <a:spcPts val="500"/>
              </a:spcBef>
              <a:spcAft>
                <a:spcPts val="0"/>
              </a:spcAft>
              <a:buClr>
                <a:schemeClr val="dk1"/>
              </a:buClr>
              <a:buSzPts val="2000"/>
              <a:buChar char="•"/>
            </a:pPr>
            <a:r>
              <a:rPr lang="en-US"/>
              <a:t>C21 = P3 + P4</a:t>
            </a:r>
            <a:endParaRPr/>
          </a:p>
          <a:p>
            <a:pPr indent="-228600" lvl="2" marL="1143000" rtl="0" algn="l">
              <a:lnSpc>
                <a:spcPct val="100000"/>
              </a:lnSpc>
              <a:spcBef>
                <a:spcPts val="500"/>
              </a:spcBef>
              <a:spcAft>
                <a:spcPts val="0"/>
              </a:spcAft>
              <a:buClr>
                <a:schemeClr val="dk1"/>
              </a:buClr>
              <a:buSzPts val="2000"/>
              <a:buChar char="•"/>
            </a:pPr>
            <a:r>
              <a:rPr lang="en-US"/>
              <a:t>C22 = P5 + P1 - P3 - P7</a:t>
            </a:r>
            <a:endParaRPr/>
          </a:p>
          <a:p>
            <a:pPr indent="-228600" lvl="0" marL="228600" rtl="0" algn="l">
              <a:lnSpc>
                <a:spcPct val="100000"/>
              </a:lnSpc>
              <a:spcBef>
                <a:spcPts val="1000"/>
              </a:spcBef>
              <a:spcAft>
                <a:spcPts val="0"/>
              </a:spcAft>
              <a:buClr>
                <a:schemeClr val="dk1"/>
              </a:buClr>
              <a:buSzPts val="2000"/>
              <a:buChar char="•"/>
            </a:pPr>
            <a:r>
              <a:rPr b="1" lang="en-US" sz="2000"/>
              <a:t>Merge:</a:t>
            </a:r>
            <a:endParaRPr sz="2000"/>
          </a:p>
          <a:p>
            <a:pPr indent="-228600" lvl="1" marL="685800" rtl="0" algn="l">
              <a:lnSpc>
                <a:spcPct val="100000"/>
              </a:lnSpc>
              <a:spcBef>
                <a:spcPts val="500"/>
              </a:spcBef>
              <a:spcAft>
                <a:spcPts val="0"/>
              </a:spcAft>
              <a:buClr>
                <a:schemeClr val="dk1"/>
              </a:buClr>
              <a:buSzPts val="2000"/>
              <a:buChar char="•"/>
            </a:pPr>
            <a:r>
              <a:rPr lang="en-US" sz="2000"/>
              <a:t>Combine the four quadrants to form the final result matrix C.</a:t>
            </a:r>
            <a:endParaRPr sz="2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7"/>
          <p:cNvSpPr txBox="1"/>
          <p:nvPr>
            <p:ph type="title"/>
          </p:nvPr>
        </p:nvSpPr>
        <p:spPr>
          <a:xfrm>
            <a:off x="838200" y="365125"/>
            <a:ext cx="10515600" cy="7589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Strassen's Matrix Multiplication</a:t>
            </a:r>
            <a:endParaRPr/>
          </a:p>
        </p:txBody>
      </p:sp>
      <p:pic>
        <p:nvPicPr>
          <p:cNvPr descr="Chart&#10;&#10;Description automatically generated" id="337" name="Google Shape;337;p47"/>
          <p:cNvPicPr preferRelativeResize="0"/>
          <p:nvPr>
            <p:ph idx="1" type="body"/>
          </p:nvPr>
        </p:nvPicPr>
        <p:blipFill rotWithShape="1">
          <a:blip r:embed="rId3">
            <a:alphaModFix/>
          </a:blip>
          <a:srcRect b="0" l="0" r="0" t="0"/>
          <a:stretch/>
        </p:blipFill>
        <p:spPr>
          <a:xfrm>
            <a:off x="1580084" y="1126209"/>
            <a:ext cx="9035839" cy="545637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8"/>
          <p:cNvSpPr txBox="1"/>
          <p:nvPr>
            <p:ph type="title"/>
          </p:nvPr>
        </p:nvSpPr>
        <p:spPr>
          <a:xfrm>
            <a:off x="838200" y="365125"/>
            <a:ext cx="10515600" cy="700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Strassen's Matrix Multiplication</a:t>
            </a:r>
            <a:endParaRPr/>
          </a:p>
        </p:txBody>
      </p:sp>
      <p:sp>
        <p:nvSpPr>
          <p:cNvPr id="343" name="Google Shape;343;p48"/>
          <p:cNvSpPr txBox="1"/>
          <p:nvPr>
            <p:ph idx="1" type="body"/>
          </p:nvPr>
        </p:nvSpPr>
        <p:spPr>
          <a:xfrm>
            <a:off x="838200" y="1259010"/>
            <a:ext cx="10809383" cy="515665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Font typeface="Noto Sans Symbols"/>
              <a:buChar char="▪"/>
            </a:pPr>
            <a:r>
              <a:rPr lang="en-US" sz="2200"/>
              <a:t>Steps of Strassen’s matrix multiplication:</a:t>
            </a:r>
            <a:endParaRPr/>
          </a:p>
          <a:p>
            <a:pPr indent="-228600" lvl="1" marL="685800" rtl="0" algn="l">
              <a:lnSpc>
                <a:spcPct val="90000"/>
              </a:lnSpc>
              <a:spcBef>
                <a:spcPts val="500"/>
              </a:spcBef>
              <a:spcAft>
                <a:spcPts val="0"/>
              </a:spcAft>
              <a:buClr>
                <a:schemeClr val="dk1"/>
              </a:buClr>
              <a:buSzPts val="2000"/>
              <a:buFont typeface="Courier New"/>
              <a:buChar char="o"/>
            </a:pPr>
            <a:r>
              <a:rPr i="1" lang="en-US" sz="2000"/>
              <a:t>Divide the matrices A and B into smaller submatrices of the size n/2xn/2.</a:t>
            </a:r>
            <a:endParaRPr/>
          </a:p>
          <a:p>
            <a:pPr indent="-228600" lvl="1" marL="685800" rtl="0" algn="l">
              <a:lnSpc>
                <a:spcPct val="90000"/>
              </a:lnSpc>
              <a:spcBef>
                <a:spcPts val="500"/>
              </a:spcBef>
              <a:spcAft>
                <a:spcPts val="0"/>
              </a:spcAft>
              <a:buClr>
                <a:schemeClr val="dk1"/>
              </a:buClr>
              <a:buSzPts val="2000"/>
              <a:buFont typeface="Courier New"/>
              <a:buChar char="o"/>
            </a:pPr>
            <a:r>
              <a:rPr i="1" lang="en-US" sz="2000"/>
              <a:t>Using the formula of scalar additions and subtractions compute smaller matrices of size n/2.</a:t>
            </a:r>
            <a:endParaRPr i="1" sz="2000"/>
          </a:p>
          <a:p>
            <a:pPr indent="-228600" lvl="1" marL="685800" rtl="0" algn="l">
              <a:lnSpc>
                <a:spcPct val="90000"/>
              </a:lnSpc>
              <a:spcBef>
                <a:spcPts val="500"/>
              </a:spcBef>
              <a:spcAft>
                <a:spcPts val="0"/>
              </a:spcAft>
              <a:buClr>
                <a:schemeClr val="dk1"/>
              </a:buClr>
              <a:buSzPts val="2000"/>
              <a:buFont typeface="Courier New"/>
              <a:buChar char="o"/>
            </a:pPr>
            <a:r>
              <a:rPr i="1" lang="en-US" sz="2000"/>
              <a:t>Recursively compute the seven matrix products P</a:t>
            </a:r>
            <a:r>
              <a:rPr baseline="-25000" i="1" lang="en-US" sz="2000"/>
              <a:t>i </a:t>
            </a:r>
            <a:r>
              <a:rPr i="1" lang="en-US" sz="2000"/>
              <a:t>= A</a:t>
            </a:r>
            <a:r>
              <a:rPr baseline="-25000" i="1" lang="en-US" sz="2000"/>
              <a:t>i </a:t>
            </a:r>
            <a:r>
              <a:rPr i="1" lang="en-US" sz="2000"/>
              <a:t>B</a:t>
            </a:r>
            <a:r>
              <a:rPr baseline="-25000" i="1" lang="en-US" sz="2000"/>
              <a:t>i </a:t>
            </a:r>
            <a:r>
              <a:rPr i="1" lang="en-US" sz="2000"/>
              <a:t>for i=1,2,…7.</a:t>
            </a:r>
            <a:endParaRPr/>
          </a:p>
          <a:p>
            <a:pPr indent="-228600" lvl="1" marL="685800" rtl="0" algn="l">
              <a:lnSpc>
                <a:spcPct val="90000"/>
              </a:lnSpc>
              <a:spcBef>
                <a:spcPts val="500"/>
              </a:spcBef>
              <a:spcAft>
                <a:spcPts val="0"/>
              </a:spcAft>
              <a:buClr>
                <a:schemeClr val="dk1"/>
              </a:buClr>
              <a:buSzPts val="2000"/>
              <a:buFont typeface="Courier New"/>
              <a:buChar char="o"/>
            </a:pPr>
            <a:r>
              <a:rPr i="1" lang="en-US" sz="2000"/>
              <a:t>Now compute the r,s,t,u submatrices by just adding the scalars obtained from above points.</a:t>
            </a:r>
            <a:endParaRPr/>
          </a:p>
          <a:p>
            <a:pPr indent="-228600" lvl="0" marL="228600" rtl="0" algn="l">
              <a:lnSpc>
                <a:spcPct val="90000"/>
              </a:lnSpc>
              <a:spcBef>
                <a:spcPts val="1000"/>
              </a:spcBef>
              <a:spcAft>
                <a:spcPts val="0"/>
              </a:spcAft>
              <a:buClr>
                <a:schemeClr val="dk1"/>
              </a:buClr>
              <a:buSzPts val="2200"/>
              <a:buFont typeface="Noto Sans Symbols"/>
              <a:buChar char="▪"/>
            </a:pPr>
            <a:r>
              <a:rPr lang="en-US" sz="2200"/>
              <a:t>In the above divide and conquer method, the main component for high time complexity is 8 recursive calls. The idea of Strassen’s method is to reduce the number of recursive calls to 7. </a:t>
            </a:r>
            <a:endParaRPr/>
          </a:p>
          <a:p>
            <a:pPr indent="-228600" lvl="0" marL="228600" rtl="0" algn="l">
              <a:lnSpc>
                <a:spcPct val="90000"/>
              </a:lnSpc>
              <a:spcBef>
                <a:spcPts val="1000"/>
              </a:spcBef>
              <a:spcAft>
                <a:spcPts val="0"/>
              </a:spcAft>
              <a:buClr>
                <a:schemeClr val="dk1"/>
              </a:buClr>
              <a:buSzPts val="2200"/>
              <a:buFont typeface="Noto Sans Symbols"/>
              <a:buChar char="▪"/>
            </a:pPr>
            <a:r>
              <a:rPr b="1" lang="en-US" sz="2200"/>
              <a:t>Exercise </a:t>
            </a:r>
            <a:endParaRPr/>
          </a:p>
        </p:txBody>
      </p:sp>
      <p:pic>
        <p:nvPicPr>
          <p:cNvPr descr="A picture containing text, whiteboard&#10;&#10;Description automatically generated" id="344" name="Google Shape;344;p48"/>
          <p:cNvPicPr preferRelativeResize="0"/>
          <p:nvPr/>
        </p:nvPicPr>
        <p:blipFill rotWithShape="1">
          <a:blip r:embed="rId3">
            <a:alphaModFix/>
          </a:blip>
          <a:srcRect b="0" l="0" r="0" t="0"/>
          <a:stretch/>
        </p:blipFill>
        <p:spPr>
          <a:xfrm>
            <a:off x="2618787" y="4884015"/>
            <a:ext cx="8227177" cy="161133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8" name="Shape 348"/>
        <p:cNvGrpSpPr/>
        <p:nvPr/>
      </p:nvGrpSpPr>
      <p:grpSpPr>
        <a:xfrm>
          <a:off x="0" y="0"/>
          <a:ext cx="0" cy="0"/>
          <a:chOff x="0" y="0"/>
          <a:chExt cx="0" cy="0"/>
        </a:xfrm>
      </p:grpSpPr>
      <p:cxnSp>
        <p:nvCxnSpPr>
          <p:cNvPr id="349" name="Google Shape;349;p49"/>
          <p:cNvCxnSpPr/>
          <p:nvPr/>
        </p:nvCxnSpPr>
        <p:spPr>
          <a:xfrm>
            <a:off x="715890" y="1114050"/>
            <a:ext cx="0" cy="5735637"/>
          </a:xfrm>
          <a:prstGeom prst="straightConnector1">
            <a:avLst/>
          </a:prstGeom>
          <a:noFill/>
          <a:ln cap="sq" cmpd="sng" w="25400">
            <a:solidFill>
              <a:schemeClr val="accent2"/>
            </a:solidFill>
            <a:prstDash val="solid"/>
            <a:bevel/>
            <a:headEnd len="sm" w="sm" type="none"/>
            <a:tailEnd len="sm" w="sm" type="none"/>
          </a:ln>
        </p:spPr>
      </p:cxnSp>
      <p:sp>
        <p:nvSpPr>
          <p:cNvPr id="350" name="Google Shape;350;p49"/>
          <p:cNvSpPr/>
          <p:nvPr/>
        </p:nvSpPr>
        <p:spPr>
          <a:xfrm>
            <a:off x="0" y="0"/>
            <a:ext cx="12192000" cy="6858000"/>
          </a:xfrm>
          <a:prstGeom prst="rect">
            <a:avLst/>
          </a:prstGeom>
          <a:gradFill>
            <a:gsLst>
              <a:gs pos="0">
                <a:schemeClr val="accent2"/>
              </a:gs>
              <a:gs pos="100000">
                <a:schemeClr val="accent4"/>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351" name="Google Shape;351;p49"/>
          <p:cNvSpPr txBox="1"/>
          <p:nvPr>
            <p:ph type="title"/>
          </p:nvPr>
        </p:nvSpPr>
        <p:spPr>
          <a:xfrm>
            <a:off x="1522030" y="1209220"/>
            <a:ext cx="9147940" cy="23372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800"/>
              <a:buFont typeface="Open Sans"/>
              <a:buNone/>
            </a:pPr>
            <a:r>
              <a:rPr b="1" lang="en-US" sz="4800" cap="none">
                <a:solidFill>
                  <a:schemeClr val="lt1"/>
                </a:solidFill>
              </a:rPr>
              <a:t>RECURRENCE RELATION</a:t>
            </a:r>
            <a:endParaRPr b="1" i="0" sz="4800" cap="none">
              <a:solidFill>
                <a:schemeClr val="lt1"/>
              </a:solidFill>
              <a:latin typeface="Open Sans"/>
              <a:ea typeface="Open Sans"/>
              <a:cs typeface="Open Sans"/>
              <a:sym typeface="Open Sans"/>
            </a:endParaRPr>
          </a:p>
        </p:txBody>
      </p:sp>
      <p:sp>
        <p:nvSpPr>
          <p:cNvPr id="352" name="Google Shape;352;p49"/>
          <p:cNvSpPr/>
          <p:nvPr/>
        </p:nvSpPr>
        <p:spPr>
          <a:xfrm>
            <a:off x="1261869" y="2383077"/>
            <a:ext cx="151536" cy="151536"/>
          </a:xfrm>
          <a:custGeom>
            <a:rect b="b" l="l" r="r" t="t"/>
            <a:pathLst>
              <a:path extrusionOk="0" h="151536" w="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53" name="Google Shape;353;p49"/>
          <p:cNvSpPr/>
          <p:nvPr/>
        </p:nvSpPr>
        <p:spPr>
          <a:xfrm>
            <a:off x="10724364" y="2265467"/>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54" name="Google Shape;354;p49"/>
          <p:cNvSpPr/>
          <p:nvPr/>
        </p:nvSpPr>
        <p:spPr>
          <a:xfrm>
            <a:off x="11024834" y="253720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55" name="Google Shape;355;p49"/>
          <p:cNvSpPr/>
          <p:nvPr/>
        </p:nvSpPr>
        <p:spPr>
          <a:xfrm>
            <a:off x="1064053" y="2832967"/>
            <a:ext cx="95759" cy="95759"/>
          </a:xfrm>
          <a:custGeom>
            <a:rect b="b" l="l" r="r" t="t"/>
            <a:pathLst>
              <a:path extrusionOk="0" h="95759" w="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56" name="Google Shape;356;p49"/>
          <p:cNvSpPr/>
          <p:nvPr/>
        </p:nvSpPr>
        <p:spPr>
          <a:xfrm>
            <a:off x="10772266" y="2803988"/>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57" name="Google Shape;357;p49"/>
          <p:cNvSpPr/>
          <p:nvPr/>
        </p:nvSpPr>
        <p:spPr>
          <a:xfrm>
            <a:off x="1413405" y="3242499"/>
            <a:ext cx="108625" cy="108625"/>
          </a:xfrm>
          <a:custGeom>
            <a:rect b="b" l="l" r="r" t="t"/>
            <a:pathLst>
              <a:path extrusionOk="0" h="108625" w="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cxnSp>
        <p:nvCxnSpPr>
          <p:cNvPr id="358" name="Google Shape;358;p49"/>
          <p:cNvCxnSpPr/>
          <p:nvPr/>
        </p:nvCxnSpPr>
        <p:spPr>
          <a:xfrm>
            <a:off x="0" y="5831729"/>
            <a:ext cx="12188952" cy="0"/>
          </a:xfrm>
          <a:prstGeom prst="straightConnector1">
            <a:avLst/>
          </a:prstGeom>
          <a:noFill/>
          <a:ln cap="sq" cmpd="sng" w="25400">
            <a:solidFill>
              <a:schemeClr val="lt1"/>
            </a:solidFill>
            <a:prstDash val="solid"/>
            <a:bevel/>
            <a:headEnd len="sm" w="sm" type="none"/>
            <a:tailEnd len="sm" w="sm"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0"/>
          <p:cNvSpPr txBox="1"/>
          <p:nvPr>
            <p:ph type="title"/>
          </p:nvPr>
        </p:nvSpPr>
        <p:spPr>
          <a:xfrm>
            <a:off x="838200" y="365125"/>
            <a:ext cx="10515600" cy="6807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Recurrence Relation</a:t>
            </a:r>
            <a:endParaRPr/>
          </a:p>
        </p:txBody>
      </p:sp>
      <p:sp>
        <p:nvSpPr>
          <p:cNvPr id="364" name="Google Shape;364;p50"/>
          <p:cNvSpPr txBox="1"/>
          <p:nvPr>
            <p:ph idx="1" type="body"/>
          </p:nvPr>
        </p:nvSpPr>
        <p:spPr>
          <a:xfrm>
            <a:off x="838200" y="1259010"/>
            <a:ext cx="11199446" cy="5367337"/>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Char char="•"/>
            </a:pPr>
            <a:r>
              <a:rPr lang="en-US" sz="2000"/>
              <a:t>A recurrence relation is a mathematical expression that </a:t>
            </a:r>
            <a:r>
              <a:rPr b="1" i="1" lang="en-US" sz="2000" u="sng"/>
              <a:t>defines a sequence recursively in terms of one or more of its preceding terms.</a:t>
            </a:r>
            <a:r>
              <a:rPr lang="en-US" sz="2000"/>
              <a:t> In other words, it is </a:t>
            </a:r>
            <a:r>
              <a:rPr b="1" i="1" lang="en-US" sz="2000" u="sng"/>
              <a:t>a way of defining the terms of a sequence based on the values of earlier terms in the sequence.</a:t>
            </a:r>
            <a:endParaRPr b="1" i="1" sz="2000" u="sng"/>
          </a:p>
          <a:p>
            <a:pPr indent="-228600" lvl="0" marL="228600" rtl="0" algn="l">
              <a:lnSpc>
                <a:spcPct val="100000"/>
              </a:lnSpc>
              <a:spcBef>
                <a:spcPts val="1000"/>
              </a:spcBef>
              <a:spcAft>
                <a:spcPts val="0"/>
              </a:spcAft>
              <a:buClr>
                <a:schemeClr val="dk1"/>
              </a:buClr>
              <a:buSzPts val="2000"/>
              <a:buChar char="•"/>
            </a:pPr>
            <a:r>
              <a:rPr lang="en-US" sz="2000"/>
              <a:t>A general form of a recurrence relation for a sequence {a_n} is often written as:</a:t>
            </a:r>
            <a:endParaRPr sz="2000"/>
          </a:p>
          <a:p>
            <a:pPr indent="0" lvl="0" marL="0" rtl="0" algn="l">
              <a:lnSpc>
                <a:spcPct val="100000"/>
              </a:lnSpc>
              <a:spcBef>
                <a:spcPts val="1000"/>
              </a:spcBef>
              <a:spcAft>
                <a:spcPts val="0"/>
              </a:spcAft>
              <a:buClr>
                <a:schemeClr val="dk1"/>
              </a:buClr>
              <a:buSzPts val="2000"/>
              <a:buNone/>
            </a:pPr>
            <a:r>
              <a:rPr i="1" lang="en-US" sz="2000"/>
              <a:t>                           </a:t>
            </a:r>
            <a:r>
              <a:rPr b="1" i="1" lang="en-US" sz="2000"/>
              <a:t>     a</a:t>
            </a:r>
            <a:r>
              <a:rPr b="1" baseline="-25000" i="1" lang="en-US" sz="2000"/>
              <a:t>n</a:t>
            </a:r>
            <a:r>
              <a:rPr b="1" lang="en-US" sz="2000"/>
              <a:t> = </a:t>
            </a:r>
            <a:r>
              <a:rPr b="1" i="1" lang="en-US" sz="2000"/>
              <a:t>f </a:t>
            </a:r>
            <a:r>
              <a:rPr b="1" lang="en-US" sz="2000"/>
              <a:t>(</a:t>
            </a:r>
            <a:r>
              <a:rPr b="1" i="1" lang="en-US" sz="2000"/>
              <a:t>a</a:t>
            </a:r>
            <a:r>
              <a:rPr b="1" baseline="-25000" i="1" lang="en-US" sz="2000"/>
              <a:t>n</a:t>
            </a:r>
            <a:r>
              <a:rPr b="1" baseline="-25000" lang="en-US" sz="2000"/>
              <a:t>−1</a:t>
            </a:r>
            <a:r>
              <a:rPr b="1" lang="en-US" sz="2000"/>
              <a:t> ,</a:t>
            </a:r>
            <a:r>
              <a:rPr b="1" i="1" lang="en-US" sz="2000"/>
              <a:t>a</a:t>
            </a:r>
            <a:r>
              <a:rPr b="1" baseline="-25000" i="1" lang="en-US" sz="2000"/>
              <a:t>n</a:t>
            </a:r>
            <a:r>
              <a:rPr b="1" baseline="-25000" lang="en-US" sz="2000"/>
              <a:t>−2</a:t>
            </a:r>
            <a:r>
              <a:rPr b="1" lang="en-US" sz="2000"/>
              <a:t> ,…,</a:t>
            </a:r>
            <a:r>
              <a:rPr b="1" i="1" lang="en-US" sz="2000"/>
              <a:t>a</a:t>
            </a:r>
            <a:r>
              <a:rPr b="1" baseline="-25000" i="1" lang="en-US" sz="2000"/>
              <a:t>n</a:t>
            </a:r>
            <a:r>
              <a:rPr b="1" baseline="-25000" lang="en-US" sz="2000">
                <a:latin typeface="Arial"/>
                <a:ea typeface="Arial"/>
                <a:cs typeface="Arial"/>
                <a:sym typeface="Arial"/>
              </a:rPr>
              <a:t>−</a:t>
            </a:r>
            <a:r>
              <a:rPr b="1" baseline="-25000" i="1" lang="en-US" sz="2000"/>
              <a:t>k</a:t>
            </a:r>
            <a:r>
              <a:rPr b="1" lang="en-US" sz="2000"/>
              <a:t> )</a:t>
            </a:r>
            <a:endParaRPr/>
          </a:p>
          <a:p>
            <a:pPr indent="-228600" lvl="0" marL="228600" rtl="0" algn="l">
              <a:lnSpc>
                <a:spcPct val="100000"/>
              </a:lnSpc>
              <a:spcBef>
                <a:spcPts val="1000"/>
              </a:spcBef>
              <a:spcAft>
                <a:spcPts val="0"/>
              </a:spcAft>
              <a:buClr>
                <a:schemeClr val="dk1"/>
              </a:buClr>
              <a:buSzPts val="2000"/>
              <a:buChar char="•"/>
            </a:pPr>
            <a:r>
              <a:rPr lang="en-US" sz="2000"/>
              <a:t>Here, </a:t>
            </a:r>
            <a:r>
              <a:rPr i="1" lang="en-US" sz="2000"/>
              <a:t>a</a:t>
            </a:r>
            <a:r>
              <a:rPr baseline="-25000" i="1" lang="en-US" sz="2000"/>
              <a:t>n</a:t>
            </a:r>
            <a:r>
              <a:rPr baseline="-25000" lang="en-US" sz="2000"/>
              <a:t> </a:t>
            </a:r>
            <a:r>
              <a:rPr lang="en-US" sz="2000"/>
              <a:t> represents the n</a:t>
            </a:r>
            <a:r>
              <a:rPr baseline="30000" lang="en-US" sz="2000"/>
              <a:t>th </a:t>
            </a:r>
            <a:r>
              <a:rPr lang="en-US" sz="2000"/>
              <a:t>term in the sequence, and </a:t>
            </a:r>
            <a:r>
              <a:rPr i="1" lang="en-US" sz="2000"/>
              <a:t>f</a:t>
            </a:r>
            <a:r>
              <a:rPr lang="en-US" sz="2000"/>
              <a:t> is a function that relates the current term to one or more previous terms (up to </a:t>
            </a:r>
            <a:r>
              <a:rPr i="1" lang="en-US" sz="2000"/>
              <a:t>k</a:t>
            </a:r>
            <a:r>
              <a:rPr lang="en-US" sz="2000"/>
              <a:t> previous terms).</a:t>
            </a:r>
            <a:endParaRPr sz="2000"/>
          </a:p>
          <a:p>
            <a:pPr indent="-228600" lvl="0" marL="228600" rtl="0" algn="l">
              <a:lnSpc>
                <a:spcPct val="100000"/>
              </a:lnSpc>
              <a:spcBef>
                <a:spcPts val="1000"/>
              </a:spcBef>
              <a:spcAft>
                <a:spcPts val="0"/>
              </a:spcAft>
              <a:buClr>
                <a:schemeClr val="dk1"/>
              </a:buClr>
              <a:buSzPts val="2000"/>
              <a:buChar char="•"/>
            </a:pPr>
            <a:r>
              <a:rPr lang="en-US" sz="2000"/>
              <a:t>Recurrence relations are commonly used in various branches of </a:t>
            </a:r>
            <a:r>
              <a:rPr i="1" lang="en-US" sz="2000"/>
              <a:t>mathematics, computer science, and other scientific fields </a:t>
            </a:r>
            <a:r>
              <a:rPr lang="en-US" sz="2000"/>
              <a:t>to model and analyze processes that evolve over time in a step-by-step manner. </a:t>
            </a:r>
            <a:endParaRPr sz="2000"/>
          </a:p>
          <a:p>
            <a:pPr indent="-228600" lvl="0" marL="228600" rtl="0" algn="l">
              <a:lnSpc>
                <a:spcPct val="100000"/>
              </a:lnSpc>
              <a:spcBef>
                <a:spcPts val="1000"/>
              </a:spcBef>
              <a:spcAft>
                <a:spcPts val="0"/>
              </a:spcAft>
              <a:buClr>
                <a:schemeClr val="dk1"/>
              </a:buClr>
              <a:buSzPts val="2000"/>
              <a:buChar char="•"/>
            </a:pPr>
            <a:r>
              <a:rPr lang="en-US" sz="2000"/>
              <a:t>For example, the Fibonacci sequence is defined by the recurrence relation:</a:t>
            </a:r>
            <a:endParaRPr sz="2000"/>
          </a:p>
          <a:p>
            <a:pPr indent="0" lvl="0" marL="0" rtl="0" algn="l">
              <a:lnSpc>
                <a:spcPct val="100000"/>
              </a:lnSpc>
              <a:spcBef>
                <a:spcPts val="1000"/>
              </a:spcBef>
              <a:spcAft>
                <a:spcPts val="0"/>
              </a:spcAft>
              <a:buClr>
                <a:schemeClr val="dk1"/>
              </a:buClr>
              <a:buSzPts val="2000"/>
              <a:buNone/>
            </a:pPr>
            <a:r>
              <a:rPr i="1" lang="en-US" sz="2000"/>
              <a:t>                              </a:t>
            </a:r>
            <a:r>
              <a:rPr b="1" i="1" lang="en-US" sz="2000"/>
              <a:t>F </a:t>
            </a:r>
            <a:r>
              <a:rPr b="1" lang="en-US" sz="2000"/>
              <a:t>(</a:t>
            </a:r>
            <a:r>
              <a:rPr b="1" i="1" lang="en-US" sz="2000"/>
              <a:t>n</a:t>
            </a:r>
            <a:r>
              <a:rPr b="1" lang="en-US" sz="2000"/>
              <a:t>) = </a:t>
            </a:r>
            <a:r>
              <a:rPr b="1" i="1" lang="en-US" sz="2000"/>
              <a:t>F </a:t>
            </a:r>
            <a:r>
              <a:rPr b="1" lang="en-US" sz="2000"/>
              <a:t>(</a:t>
            </a:r>
            <a:r>
              <a:rPr b="1" i="1" lang="en-US" sz="2000"/>
              <a:t>n </a:t>
            </a:r>
            <a:r>
              <a:rPr b="1" lang="en-US" sz="2000"/>
              <a:t>− 1) + </a:t>
            </a:r>
            <a:r>
              <a:rPr b="1" i="1" lang="en-US" sz="2000"/>
              <a:t>F </a:t>
            </a:r>
            <a:r>
              <a:rPr b="1" lang="en-US" sz="2000"/>
              <a:t>(</a:t>
            </a:r>
            <a:r>
              <a:rPr b="1" i="1" lang="en-US" sz="2000"/>
              <a:t>n </a:t>
            </a:r>
            <a:r>
              <a:rPr b="1" lang="en-US" sz="2000"/>
              <a:t>− 2)</a:t>
            </a:r>
            <a:endParaRPr/>
          </a:p>
          <a:p>
            <a:pPr indent="-228600" lvl="0" marL="228600" rtl="0" algn="l">
              <a:lnSpc>
                <a:spcPct val="100000"/>
              </a:lnSpc>
              <a:spcBef>
                <a:spcPts val="1000"/>
              </a:spcBef>
              <a:spcAft>
                <a:spcPts val="0"/>
              </a:spcAft>
              <a:buClr>
                <a:schemeClr val="dk1"/>
              </a:buClr>
              <a:buSzPts val="2000"/>
              <a:buChar char="•"/>
            </a:pPr>
            <a:r>
              <a:rPr lang="en-US" sz="2000"/>
              <a:t>with initial conditions </a:t>
            </a:r>
            <a:r>
              <a:rPr b="1" i="1" lang="en-US" sz="2000"/>
              <a:t>F </a:t>
            </a:r>
            <a:r>
              <a:rPr b="1" lang="en-US" sz="2000"/>
              <a:t>(0)=0 and </a:t>
            </a:r>
            <a:r>
              <a:rPr b="1" i="1" lang="en-US" sz="2000"/>
              <a:t>F </a:t>
            </a:r>
            <a:r>
              <a:rPr b="1" lang="en-US" sz="2000"/>
              <a:t>(1)=1.</a:t>
            </a:r>
            <a:r>
              <a:rPr lang="en-US" sz="2000"/>
              <a:t> This recurrence relation defines each term in the Fibonacci sequence in terms of the two preceding terms.</a:t>
            </a:r>
            <a:endParaRPr sz="2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1"/>
          <p:cNvSpPr txBox="1"/>
          <p:nvPr>
            <p:ph type="title"/>
          </p:nvPr>
        </p:nvSpPr>
        <p:spPr>
          <a:xfrm>
            <a:off x="838200" y="365125"/>
            <a:ext cx="10515600" cy="6807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Recurrence Relation</a:t>
            </a:r>
            <a:endParaRPr/>
          </a:p>
        </p:txBody>
      </p:sp>
      <p:sp>
        <p:nvSpPr>
          <p:cNvPr id="370" name="Google Shape;370;p51"/>
          <p:cNvSpPr txBox="1"/>
          <p:nvPr>
            <p:ph idx="1" type="body"/>
          </p:nvPr>
        </p:nvSpPr>
        <p:spPr>
          <a:xfrm>
            <a:off x="838200" y="1150153"/>
            <a:ext cx="11199446" cy="565432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Clr>
                <a:schemeClr val="dk1"/>
              </a:buClr>
              <a:buSzPts val="2000"/>
              <a:buChar char="•"/>
            </a:pPr>
            <a:r>
              <a:rPr lang="en-US" sz="2000"/>
              <a:t>Let's consider a simple example of a recurrence relation. Suppose we have a sequence defined by the recurrence relation:</a:t>
            </a:r>
            <a:endParaRPr i="1" sz="2000" u="sng"/>
          </a:p>
          <a:p>
            <a:pPr indent="0" lvl="0" marL="0" rtl="0" algn="l">
              <a:lnSpc>
                <a:spcPct val="100000"/>
              </a:lnSpc>
              <a:spcBef>
                <a:spcPts val="1000"/>
              </a:spcBef>
              <a:spcAft>
                <a:spcPts val="0"/>
              </a:spcAft>
              <a:buClr>
                <a:schemeClr val="dk1"/>
              </a:buClr>
              <a:buSzPts val="2000"/>
              <a:buNone/>
            </a:pPr>
            <a:r>
              <a:rPr i="1" lang="en-US" sz="2000"/>
              <a:t>                     </a:t>
            </a:r>
            <a:r>
              <a:rPr b="1" i="1" lang="en-US" sz="2000"/>
              <a:t>  a</a:t>
            </a:r>
            <a:r>
              <a:rPr b="1" baseline="-25000" i="1" lang="en-US" sz="2000"/>
              <a:t>n</a:t>
            </a:r>
            <a:r>
              <a:rPr b="1" lang="en-US" sz="600"/>
              <a:t>  </a:t>
            </a:r>
            <a:r>
              <a:rPr b="1" lang="en-US" sz="2000"/>
              <a:t>= 2</a:t>
            </a:r>
            <a:r>
              <a:rPr b="1" i="1" lang="en-US" sz="2000"/>
              <a:t>a</a:t>
            </a:r>
            <a:r>
              <a:rPr b="1" baseline="-25000" i="1" lang="en-US" sz="2000"/>
              <a:t>n</a:t>
            </a:r>
            <a:r>
              <a:rPr b="1" baseline="-25000" lang="en-US" sz="2000"/>
              <a:t>−1 </a:t>
            </a:r>
            <a:r>
              <a:rPr b="1" lang="en-US" sz="600"/>
              <a:t> </a:t>
            </a:r>
            <a:r>
              <a:rPr b="1" lang="en-US" sz="2000"/>
              <a:t>+ 3</a:t>
            </a:r>
            <a:endParaRPr b="1"/>
          </a:p>
          <a:p>
            <a:pPr indent="-228600" lvl="0" marL="228600" rtl="0" algn="l">
              <a:lnSpc>
                <a:spcPct val="100000"/>
              </a:lnSpc>
              <a:spcBef>
                <a:spcPts val="1000"/>
              </a:spcBef>
              <a:spcAft>
                <a:spcPts val="0"/>
              </a:spcAft>
              <a:buClr>
                <a:schemeClr val="dk1"/>
              </a:buClr>
              <a:buSzPts val="2000"/>
              <a:buChar char="•"/>
            </a:pPr>
            <a:r>
              <a:rPr lang="en-US" sz="2000"/>
              <a:t>with an initial condition </a:t>
            </a:r>
            <a:r>
              <a:rPr i="1" lang="en-US" sz="2000"/>
              <a:t>a</a:t>
            </a:r>
            <a:r>
              <a:rPr baseline="-25000" lang="en-US" sz="2000"/>
              <a:t>0</a:t>
            </a:r>
            <a:r>
              <a:rPr lang="en-US" sz="600"/>
              <a:t> </a:t>
            </a:r>
            <a:r>
              <a:rPr lang="en-US" sz="2000"/>
              <a:t>=1.</a:t>
            </a:r>
            <a:endParaRPr/>
          </a:p>
          <a:p>
            <a:pPr indent="-228600" lvl="0" marL="228600" rtl="0" algn="l">
              <a:lnSpc>
                <a:spcPct val="100000"/>
              </a:lnSpc>
              <a:spcBef>
                <a:spcPts val="1000"/>
              </a:spcBef>
              <a:spcAft>
                <a:spcPts val="0"/>
              </a:spcAft>
              <a:buClr>
                <a:schemeClr val="dk1"/>
              </a:buClr>
              <a:buSzPts val="2000"/>
              <a:buChar char="•"/>
            </a:pPr>
            <a:r>
              <a:rPr lang="en-US" sz="2000"/>
              <a:t>Let's use this recurrence relation to find the first few terms of the sequence:</a:t>
            </a:r>
            <a:endParaRPr/>
          </a:p>
          <a:p>
            <a:pPr indent="0" lvl="0" marL="0" rtl="0" algn="l">
              <a:lnSpc>
                <a:spcPct val="100000"/>
              </a:lnSpc>
              <a:spcBef>
                <a:spcPts val="1000"/>
              </a:spcBef>
              <a:spcAft>
                <a:spcPts val="0"/>
              </a:spcAft>
              <a:buClr>
                <a:schemeClr val="dk1"/>
              </a:buClr>
              <a:buSzPts val="2000"/>
              <a:buNone/>
            </a:pPr>
            <a:r>
              <a:rPr i="1" lang="en-US" sz="2000"/>
              <a:t>                     </a:t>
            </a:r>
            <a:r>
              <a:rPr b="1" i="1" lang="en-US" sz="2000"/>
              <a:t> a</a:t>
            </a:r>
            <a:r>
              <a:rPr b="1" baseline="-25000" i="1" lang="en-US" sz="2000"/>
              <a:t>1</a:t>
            </a:r>
            <a:r>
              <a:rPr b="1" baseline="-25000" i="1" lang="en-US" sz="600"/>
              <a:t> </a:t>
            </a:r>
            <a:r>
              <a:rPr b="1" i="1" lang="en-US" sz="2000"/>
              <a:t>= 2a</a:t>
            </a:r>
            <a:r>
              <a:rPr b="1" baseline="-25000" i="1" lang="en-US" sz="2000"/>
              <a:t>0</a:t>
            </a:r>
            <a:r>
              <a:rPr b="1" baseline="-25000" i="1" lang="en-US" sz="600"/>
              <a:t> </a:t>
            </a:r>
            <a:r>
              <a:rPr b="1" i="1" lang="en-US" sz="2000"/>
              <a:t>+3= 2×1+3=5</a:t>
            </a:r>
            <a:endParaRPr b="1" i="1"/>
          </a:p>
          <a:p>
            <a:pPr indent="0" lvl="0" marL="0" rtl="0" algn="l">
              <a:lnSpc>
                <a:spcPct val="100000"/>
              </a:lnSpc>
              <a:spcBef>
                <a:spcPts val="1000"/>
              </a:spcBef>
              <a:spcAft>
                <a:spcPts val="0"/>
              </a:spcAft>
              <a:buClr>
                <a:schemeClr val="dk1"/>
              </a:buClr>
              <a:buSzPts val="2000"/>
              <a:buNone/>
            </a:pPr>
            <a:r>
              <a:rPr b="1" i="1" lang="en-US" sz="2000"/>
              <a:t>                      a</a:t>
            </a:r>
            <a:r>
              <a:rPr b="1" baseline="-25000" i="1" lang="en-US" sz="2000"/>
              <a:t>2</a:t>
            </a:r>
            <a:r>
              <a:rPr b="1" baseline="-25000" i="1" lang="en-US" sz="600"/>
              <a:t> </a:t>
            </a:r>
            <a:r>
              <a:rPr b="1" i="1" lang="en-US" sz="2000"/>
              <a:t>= 2a</a:t>
            </a:r>
            <a:r>
              <a:rPr b="1" baseline="-25000" i="1" lang="en-US" sz="2000"/>
              <a:t>1</a:t>
            </a:r>
            <a:r>
              <a:rPr b="1" baseline="-25000" i="1" lang="en-US" sz="600"/>
              <a:t> </a:t>
            </a:r>
            <a:r>
              <a:rPr b="1" i="1" lang="en-US" sz="2000"/>
              <a:t>+3= 2×5+3=13 </a:t>
            </a:r>
            <a:endParaRPr b="1" i="1"/>
          </a:p>
          <a:p>
            <a:pPr indent="0" lvl="0" marL="0" rtl="0" algn="l">
              <a:lnSpc>
                <a:spcPct val="100000"/>
              </a:lnSpc>
              <a:spcBef>
                <a:spcPts val="1000"/>
              </a:spcBef>
              <a:spcAft>
                <a:spcPts val="0"/>
              </a:spcAft>
              <a:buClr>
                <a:schemeClr val="dk1"/>
              </a:buClr>
              <a:buSzPts val="2000"/>
              <a:buNone/>
            </a:pPr>
            <a:r>
              <a:rPr b="1" i="1" lang="en-US" sz="2000"/>
              <a:t>                      a</a:t>
            </a:r>
            <a:r>
              <a:rPr b="1" baseline="-25000" i="1" lang="en-US" sz="2000"/>
              <a:t>3</a:t>
            </a:r>
            <a:r>
              <a:rPr b="1" baseline="-25000" i="1" lang="en-US" sz="600"/>
              <a:t> </a:t>
            </a:r>
            <a:r>
              <a:rPr b="1" i="1" lang="en-US" sz="2000"/>
              <a:t>= 2a</a:t>
            </a:r>
            <a:r>
              <a:rPr b="1" baseline="-25000" i="1" lang="en-US" sz="2000"/>
              <a:t>2</a:t>
            </a:r>
            <a:r>
              <a:rPr b="1" baseline="-25000" i="1" lang="en-US" sz="600"/>
              <a:t> </a:t>
            </a:r>
            <a:r>
              <a:rPr b="1" i="1" lang="en-US" sz="2000"/>
              <a:t>+3= 2×13+3=29</a:t>
            </a:r>
            <a:endParaRPr b="1" i="1"/>
          </a:p>
          <a:p>
            <a:pPr indent="-228600" lvl="0" marL="228600" rtl="0" algn="l">
              <a:lnSpc>
                <a:spcPct val="100000"/>
              </a:lnSpc>
              <a:spcBef>
                <a:spcPts val="1000"/>
              </a:spcBef>
              <a:spcAft>
                <a:spcPts val="0"/>
              </a:spcAft>
              <a:buClr>
                <a:schemeClr val="dk1"/>
              </a:buClr>
              <a:buSzPts val="2000"/>
              <a:buChar char="•"/>
            </a:pPr>
            <a:r>
              <a:rPr lang="en-US" sz="2000"/>
              <a:t>This recurrence relation expresses each term </a:t>
            </a:r>
            <a:r>
              <a:rPr i="1" lang="en-US" sz="2000"/>
              <a:t>a</a:t>
            </a:r>
            <a:r>
              <a:rPr baseline="-25000" i="1" lang="en-US" sz="2000"/>
              <a:t>n</a:t>
            </a:r>
            <a:r>
              <a:rPr baseline="-25000" lang="en-US" sz="600"/>
              <a:t> </a:t>
            </a:r>
            <a:r>
              <a:rPr baseline="-25000" lang="en-US" sz="2000"/>
              <a:t> </a:t>
            </a:r>
            <a:r>
              <a:rPr lang="en-US" sz="2000"/>
              <a:t>in terms of the previous term </a:t>
            </a:r>
            <a:r>
              <a:rPr i="1" lang="en-US" sz="2000"/>
              <a:t>a</a:t>
            </a:r>
            <a:r>
              <a:rPr baseline="-25000" i="1" lang="en-US" sz="2000"/>
              <a:t>n</a:t>
            </a:r>
            <a:r>
              <a:rPr baseline="-25000" lang="en-US" sz="2000"/>
              <a:t>−1</a:t>
            </a:r>
            <a:r>
              <a:rPr baseline="-25000" lang="en-US" sz="600"/>
              <a:t> </a:t>
            </a:r>
            <a:r>
              <a:rPr baseline="-25000" lang="en-US" sz="2000"/>
              <a:t> </a:t>
            </a:r>
            <a:r>
              <a:rPr lang="en-US" sz="2000"/>
              <a:t>and a constant term (3 in this case). Solving the recurrence relation means finding </a:t>
            </a:r>
            <a:r>
              <a:rPr b="1" i="1" lang="en-US" sz="2000"/>
              <a:t>a closed-form expression for a</a:t>
            </a:r>
            <a:r>
              <a:rPr b="1" baseline="-25000" i="1" lang="en-US" sz="2000"/>
              <a:t>n</a:t>
            </a:r>
            <a:r>
              <a:rPr b="1" baseline="-25000" i="1" lang="en-US" sz="600"/>
              <a:t> </a:t>
            </a:r>
            <a:r>
              <a:rPr b="1" baseline="-25000" i="1" lang="en-US" sz="2000"/>
              <a:t> </a:t>
            </a:r>
            <a:r>
              <a:rPr b="1" i="1" lang="en-US" sz="2000"/>
              <a:t>in terms of n without referring to previous terms. </a:t>
            </a:r>
            <a:endParaRPr b="1" i="1"/>
          </a:p>
          <a:p>
            <a:pPr indent="-228600" lvl="0" marL="228600" rtl="0" algn="l">
              <a:lnSpc>
                <a:spcPct val="100000"/>
              </a:lnSpc>
              <a:spcBef>
                <a:spcPts val="1000"/>
              </a:spcBef>
              <a:spcAft>
                <a:spcPts val="0"/>
              </a:spcAft>
              <a:buClr>
                <a:schemeClr val="dk1"/>
              </a:buClr>
              <a:buSzPts val="2000"/>
              <a:buChar char="•"/>
            </a:pPr>
            <a:r>
              <a:rPr lang="en-US" sz="2000"/>
              <a:t>Depending on the specific recurrence relation, this process might involve techniques like substitution, characteristic equations, or other methods depending on the complexity of the relation.</a:t>
            </a:r>
            <a:br>
              <a:rPr lang="en-US"/>
            </a:br>
            <a:endParaRPr/>
          </a:p>
          <a:p>
            <a:pPr indent="-101600" lvl="0" marL="228600" rtl="0" algn="l">
              <a:lnSpc>
                <a:spcPct val="100000"/>
              </a:lnSpc>
              <a:spcBef>
                <a:spcPts val="1000"/>
              </a:spcBef>
              <a:spcAft>
                <a:spcPts val="0"/>
              </a:spcAft>
              <a:buClr>
                <a:schemeClr val="dk1"/>
              </a:buClr>
              <a:buSzPts val="2000"/>
              <a:buNone/>
            </a:pPr>
            <a:r>
              <a:t/>
            </a:r>
            <a:endParaRPr i="1" sz="2000"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838200" y="150202"/>
            <a:ext cx="10515600" cy="9738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Divide and Conquer Method</a:t>
            </a:r>
            <a:endParaRPr/>
          </a:p>
        </p:txBody>
      </p:sp>
      <p:sp>
        <p:nvSpPr>
          <p:cNvPr id="116" name="Google Shape;116;p16"/>
          <p:cNvSpPr txBox="1"/>
          <p:nvPr>
            <p:ph idx="1" type="body"/>
          </p:nvPr>
        </p:nvSpPr>
        <p:spPr>
          <a:xfrm>
            <a:off x="838200" y="1171086"/>
            <a:ext cx="10837571" cy="5499567"/>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400"/>
              <a:buChar char="•"/>
            </a:pPr>
            <a:r>
              <a:rPr b="1" i="1" lang="en-US" sz="2400"/>
              <a:t>Applications: </a:t>
            </a:r>
            <a:r>
              <a:rPr lang="en-US" sz="2000"/>
              <a:t>D&amp;C is widely used in solving various types of problems, including:</a:t>
            </a:r>
            <a:endParaRPr/>
          </a:p>
          <a:p>
            <a:pPr indent="-228600" lvl="1" marL="685800" rtl="0" algn="l">
              <a:lnSpc>
                <a:spcPct val="150000"/>
              </a:lnSpc>
              <a:spcBef>
                <a:spcPts val="500"/>
              </a:spcBef>
              <a:spcAft>
                <a:spcPts val="0"/>
              </a:spcAft>
              <a:buClr>
                <a:schemeClr val="dk1"/>
              </a:buClr>
              <a:buSzPts val="2000"/>
              <a:buFont typeface="Courier New"/>
              <a:buChar char="o"/>
            </a:pPr>
            <a:r>
              <a:rPr lang="en-US" sz="2000"/>
              <a:t>Sorting Algorithms: such as Quick Sort and Merge Sort.</a:t>
            </a:r>
            <a:endParaRPr/>
          </a:p>
          <a:p>
            <a:pPr indent="-228600" lvl="1" marL="685800" rtl="0" algn="l">
              <a:lnSpc>
                <a:spcPct val="150000"/>
              </a:lnSpc>
              <a:spcBef>
                <a:spcPts val="500"/>
              </a:spcBef>
              <a:spcAft>
                <a:spcPts val="0"/>
              </a:spcAft>
              <a:buClr>
                <a:schemeClr val="dk1"/>
              </a:buClr>
              <a:buSzPts val="2000"/>
              <a:buFont typeface="Courier New"/>
              <a:buChar char="o"/>
            </a:pPr>
            <a:r>
              <a:rPr lang="en-US" sz="2000"/>
              <a:t>Multiplying Large Numbers: for efficient multiplication.</a:t>
            </a:r>
            <a:endParaRPr/>
          </a:p>
          <a:p>
            <a:pPr indent="-228600" lvl="1" marL="685800" rtl="0" algn="l">
              <a:lnSpc>
                <a:spcPct val="150000"/>
              </a:lnSpc>
              <a:spcBef>
                <a:spcPts val="500"/>
              </a:spcBef>
              <a:spcAft>
                <a:spcPts val="0"/>
              </a:spcAft>
              <a:buClr>
                <a:schemeClr val="dk1"/>
              </a:buClr>
              <a:buSzPts val="2000"/>
              <a:buFont typeface="Courier New"/>
              <a:buChar char="o"/>
            </a:pPr>
            <a:r>
              <a:rPr lang="en-US" sz="2000"/>
              <a:t>Closest Pair of Points: finding the closest pair in a set of points.</a:t>
            </a:r>
            <a:endParaRPr/>
          </a:p>
          <a:p>
            <a:pPr indent="-228600" lvl="1" marL="685800" rtl="0" algn="l">
              <a:lnSpc>
                <a:spcPct val="150000"/>
              </a:lnSpc>
              <a:spcBef>
                <a:spcPts val="500"/>
              </a:spcBef>
              <a:spcAft>
                <a:spcPts val="0"/>
              </a:spcAft>
              <a:buClr>
                <a:schemeClr val="dk1"/>
              </a:buClr>
              <a:buSzPts val="2000"/>
              <a:buFont typeface="Courier New"/>
              <a:buChar char="o"/>
            </a:pPr>
            <a:r>
              <a:rPr lang="en-US" sz="2000"/>
              <a:t>Discrete Fourier Transform (FFT): a fast algorithm for computing the DFT.</a:t>
            </a:r>
            <a:endParaRPr/>
          </a:p>
          <a:p>
            <a:pPr indent="-228600" lvl="0" marL="228600" rtl="0" algn="l">
              <a:lnSpc>
                <a:spcPct val="150000"/>
              </a:lnSpc>
              <a:spcBef>
                <a:spcPts val="1000"/>
              </a:spcBef>
              <a:spcAft>
                <a:spcPts val="0"/>
              </a:spcAft>
              <a:buClr>
                <a:schemeClr val="dk1"/>
              </a:buClr>
              <a:buSzPts val="2400"/>
              <a:buChar char="•"/>
            </a:pPr>
            <a:r>
              <a:rPr b="1" i="1" lang="en-US" sz="2400"/>
              <a:t>Example Algorithms:</a:t>
            </a:r>
            <a:endParaRPr/>
          </a:p>
          <a:p>
            <a:pPr indent="-228600" lvl="1" marL="685800" rtl="0" algn="l">
              <a:lnSpc>
                <a:spcPct val="150000"/>
              </a:lnSpc>
              <a:spcBef>
                <a:spcPts val="500"/>
              </a:spcBef>
              <a:spcAft>
                <a:spcPts val="0"/>
              </a:spcAft>
              <a:buClr>
                <a:schemeClr val="dk1"/>
              </a:buClr>
              <a:buSzPts val="2000"/>
              <a:buFont typeface="Courier New"/>
              <a:buChar char="o"/>
            </a:pPr>
            <a:r>
              <a:rPr b="1" i="1" lang="en-US" sz="2000"/>
              <a:t>Quick Sort: </a:t>
            </a:r>
            <a:r>
              <a:rPr lang="en-US" sz="2000"/>
              <a:t>Sorts an array by partitioning and recursively sorting sub-arrays.</a:t>
            </a:r>
            <a:endParaRPr/>
          </a:p>
          <a:p>
            <a:pPr indent="-228600" lvl="1" marL="685800" rtl="0" algn="l">
              <a:lnSpc>
                <a:spcPct val="150000"/>
              </a:lnSpc>
              <a:spcBef>
                <a:spcPts val="500"/>
              </a:spcBef>
              <a:spcAft>
                <a:spcPts val="0"/>
              </a:spcAft>
              <a:buClr>
                <a:schemeClr val="dk1"/>
              </a:buClr>
              <a:buSzPts val="2000"/>
              <a:buFont typeface="Courier New"/>
              <a:buChar char="o"/>
            </a:pPr>
            <a:r>
              <a:rPr b="1" i="1" lang="en-US" sz="2000"/>
              <a:t>Merge Sort:</a:t>
            </a:r>
            <a:r>
              <a:rPr lang="en-US" sz="2000"/>
              <a:t> Divides the array into two halves, recursively sorts them, and then merges them.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2"/>
          <p:cNvSpPr txBox="1"/>
          <p:nvPr>
            <p:ph type="title"/>
          </p:nvPr>
        </p:nvSpPr>
        <p:spPr>
          <a:xfrm>
            <a:off x="838200" y="147411"/>
            <a:ext cx="10515600" cy="89850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Recurrence Relation</a:t>
            </a:r>
            <a:endParaRPr/>
          </a:p>
        </p:txBody>
      </p:sp>
      <p:sp>
        <p:nvSpPr>
          <p:cNvPr id="376" name="Google Shape;376;p52"/>
          <p:cNvSpPr txBox="1"/>
          <p:nvPr>
            <p:ph idx="1" type="body"/>
          </p:nvPr>
        </p:nvSpPr>
        <p:spPr>
          <a:xfrm>
            <a:off x="838200" y="1150153"/>
            <a:ext cx="11199446" cy="565432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1" lang="en-US" sz="2000"/>
              <a:t>Linear Recurrence Relations:</a:t>
            </a:r>
            <a:endParaRPr i="1" sz="2000" u="sng"/>
          </a:p>
          <a:p>
            <a:pPr indent="-228600" lvl="1" marL="685800" rtl="0" algn="l">
              <a:lnSpc>
                <a:spcPct val="90000"/>
              </a:lnSpc>
              <a:spcBef>
                <a:spcPts val="500"/>
              </a:spcBef>
              <a:spcAft>
                <a:spcPts val="0"/>
              </a:spcAft>
              <a:buClr>
                <a:schemeClr val="dk1"/>
              </a:buClr>
              <a:buSzPts val="2000"/>
              <a:buChar char="•"/>
            </a:pPr>
            <a:r>
              <a:rPr lang="en-US" sz="2000"/>
              <a:t>The example provided earlier </a:t>
            </a:r>
            <a:r>
              <a:rPr b="1" i="1" lang="en-US" sz="2000"/>
              <a:t>(a</a:t>
            </a:r>
            <a:r>
              <a:rPr b="1" baseline="-25000" i="1" lang="en-US" sz="2000"/>
              <a:t>n </a:t>
            </a:r>
            <a:r>
              <a:rPr b="1" i="1" lang="en-US" sz="2000"/>
              <a:t>= 2a</a:t>
            </a:r>
            <a:r>
              <a:rPr b="1" baseline="-25000" i="1" lang="en-US" sz="2000"/>
              <a:t>n−1 </a:t>
            </a:r>
            <a:r>
              <a:rPr b="1" i="1" lang="en-US" sz="2000"/>
              <a:t>+ 3) </a:t>
            </a:r>
            <a:r>
              <a:rPr lang="en-US" sz="2000"/>
              <a:t>is a linear recurrence relation because each term is a linear combination of previous terms.</a:t>
            </a:r>
            <a:endParaRPr/>
          </a:p>
          <a:p>
            <a:pPr indent="-228600" lvl="1" marL="685800" rtl="0" algn="l">
              <a:lnSpc>
                <a:spcPct val="90000"/>
              </a:lnSpc>
              <a:spcBef>
                <a:spcPts val="500"/>
              </a:spcBef>
              <a:spcAft>
                <a:spcPts val="0"/>
              </a:spcAft>
              <a:buClr>
                <a:schemeClr val="dk1"/>
              </a:buClr>
              <a:buSzPts val="2000"/>
              <a:buChar char="•"/>
            </a:pPr>
            <a:r>
              <a:rPr lang="en-US" sz="2000"/>
              <a:t>Linear recurrence relations are common and often have closed-form solutions.</a:t>
            </a:r>
            <a:endParaRPr sz="2000"/>
          </a:p>
          <a:p>
            <a:pPr indent="-228600" lvl="0" marL="228600" rtl="0" algn="l">
              <a:lnSpc>
                <a:spcPct val="90000"/>
              </a:lnSpc>
              <a:spcBef>
                <a:spcPts val="1000"/>
              </a:spcBef>
              <a:spcAft>
                <a:spcPts val="0"/>
              </a:spcAft>
              <a:buClr>
                <a:schemeClr val="dk1"/>
              </a:buClr>
              <a:buSzPts val="2000"/>
              <a:buChar char="•"/>
            </a:pPr>
            <a:r>
              <a:rPr b="1" lang="en-US" sz="2000"/>
              <a:t>Initial Conditions:</a:t>
            </a:r>
            <a:endParaRPr sz="2000"/>
          </a:p>
          <a:p>
            <a:pPr indent="-228600" lvl="1" marL="685800" rtl="0" algn="l">
              <a:lnSpc>
                <a:spcPct val="90000"/>
              </a:lnSpc>
              <a:spcBef>
                <a:spcPts val="500"/>
              </a:spcBef>
              <a:spcAft>
                <a:spcPts val="0"/>
              </a:spcAft>
              <a:buClr>
                <a:schemeClr val="dk1"/>
              </a:buClr>
              <a:buSzPts val="2000"/>
              <a:buChar char="•"/>
            </a:pPr>
            <a:r>
              <a:rPr lang="en-US" sz="2000"/>
              <a:t>To fully specify a sequence defined by a recurrence relation, you typically need initial conditions. In the example, </a:t>
            </a:r>
            <a:r>
              <a:rPr b="1" i="1" lang="en-US" sz="2000"/>
              <a:t>a</a:t>
            </a:r>
            <a:r>
              <a:rPr b="1" baseline="-25000" i="1" lang="en-US" sz="2000"/>
              <a:t>0 </a:t>
            </a:r>
            <a:r>
              <a:rPr b="1" i="1" lang="en-US" sz="2000"/>
              <a:t>= 1 </a:t>
            </a:r>
            <a:r>
              <a:rPr lang="en-US" sz="2000"/>
              <a:t>is an initial condition.</a:t>
            </a:r>
            <a:endParaRPr/>
          </a:p>
          <a:p>
            <a:pPr indent="-228600" lvl="0" marL="228600" rtl="0" algn="l">
              <a:lnSpc>
                <a:spcPct val="90000"/>
              </a:lnSpc>
              <a:spcBef>
                <a:spcPts val="1000"/>
              </a:spcBef>
              <a:spcAft>
                <a:spcPts val="0"/>
              </a:spcAft>
              <a:buClr>
                <a:schemeClr val="dk1"/>
              </a:buClr>
              <a:buSzPts val="2000"/>
              <a:buChar char="•"/>
            </a:pPr>
            <a:r>
              <a:rPr b="1" lang="en-US" sz="2000"/>
              <a:t>Degree of Recurrence:</a:t>
            </a:r>
            <a:endParaRPr/>
          </a:p>
          <a:p>
            <a:pPr indent="-228600" lvl="1" marL="685800" rtl="0" algn="l">
              <a:lnSpc>
                <a:spcPct val="90000"/>
              </a:lnSpc>
              <a:spcBef>
                <a:spcPts val="500"/>
              </a:spcBef>
              <a:spcAft>
                <a:spcPts val="0"/>
              </a:spcAft>
              <a:buClr>
                <a:schemeClr val="dk1"/>
              </a:buClr>
              <a:buSzPts val="2000"/>
              <a:buChar char="•"/>
            </a:pPr>
            <a:r>
              <a:rPr lang="en-US" sz="2000"/>
              <a:t>The degree of a recurrence relation is determined by the highest power of the term </a:t>
            </a:r>
            <a:r>
              <a:rPr i="1" lang="en-US" sz="2000"/>
              <a:t>a</a:t>
            </a:r>
            <a:r>
              <a:rPr baseline="-25000" i="1" lang="en-US" sz="2000"/>
              <a:t>n</a:t>
            </a:r>
            <a:r>
              <a:rPr baseline="-25000" lang="en-US" sz="2000"/>
              <a:t>   </a:t>
            </a:r>
            <a:r>
              <a:rPr lang="en-US" sz="2000"/>
              <a:t>in the relation. In the linear example, the degree is 1.</a:t>
            </a:r>
            <a:endParaRPr/>
          </a:p>
          <a:p>
            <a:pPr indent="-228600" lvl="0" marL="228600" rtl="0" algn="l">
              <a:lnSpc>
                <a:spcPct val="90000"/>
              </a:lnSpc>
              <a:spcBef>
                <a:spcPts val="1000"/>
              </a:spcBef>
              <a:spcAft>
                <a:spcPts val="0"/>
              </a:spcAft>
              <a:buClr>
                <a:schemeClr val="dk1"/>
              </a:buClr>
              <a:buSzPts val="2000"/>
              <a:buChar char="•"/>
            </a:pPr>
            <a:r>
              <a:rPr b="1" lang="en-US" sz="2000"/>
              <a:t>Homogeneous and Non-homogeneous Recurrence Relations:</a:t>
            </a:r>
            <a:endParaRPr sz="2000"/>
          </a:p>
          <a:p>
            <a:pPr indent="-228600" lvl="1" marL="685800" rtl="0" algn="l">
              <a:lnSpc>
                <a:spcPct val="90000"/>
              </a:lnSpc>
              <a:spcBef>
                <a:spcPts val="500"/>
              </a:spcBef>
              <a:spcAft>
                <a:spcPts val="0"/>
              </a:spcAft>
              <a:buClr>
                <a:srgbClr val="0F0F0F"/>
              </a:buClr>
              <a:buSzPts val="2000"/>
              <a:buChar char="•"/>
            </a:pPr>
            <a:r>
              <a:rPr lang="en-US" sz="2000">
                <a:solidFill>
                  <a:srgbClr val="0F0F0F"/>
                </a:solidFill>
              </a:rPr>
              <a:t>A homogeneous recurrence relation has no external terms (like constants) on the right-hand side of the equation. For example, </a:t>
            </a:r>
            <a:r>
              <a:rPr b="1" i="1" lang="en-US" sz="2000">
                <a:solidFill>
                  <a:srgbClr val="0F0F0F"/>
                </a:solidFill>
              </a:rPr>
              <a:t>a</a:t>
            </a:r>
            <a:r>
              <a:rPr b="1" baseline="-25000" i="1" lang="en-US" sz="2000">
                <a:solidFill>
                  <a:srgbClr val="0F0F0F"/>
                </a:solidFill>
              </a:rPr>
              <a:t>n </a:t>
            </a:r>
            <a:r>
              <a:rPr b="1" i="1" lang="en-US" sz="2000">
                <a:solidFill>
                  <a:srgbClr val="0F0F0F"/>
                </a:solidFill>
              </a:rPr>
              <a:t>= 2a</a:t>
            </a:r>
            <a:r>
              <a:rPr b="1" baseline="-25000" i="1" lang="en-US" sz="2000">
                <a:solidFill>
                  <a:srgbClr val="0F0F0F"/>
                </a:solidFill>
              </a:rPr>
              <a:t>n−1  </a:t>
            </a:r>
            <a:r>
              <a:rPr lang="en-US" sz="2000">
                <a:solidFill>
                  <a:srgbClr val="0F0F0F"/>
                </a:solidFill>
              </a:rPr>
              <a:t>is </a:t>
            </a:r>
            <a:r>
              <a:rPr b="1" i="1" lang="en-US" sz="2000">
                <a:solidFill>
                  <a:srgbClr val="0F0F0F"/>
                </a:solidFill>
              </a:rPr>
              <a:t>homogeneous.</a:t>
            </a:r>
            <a:endParaRPr b="1" i="1" sz="2000"/>
          </a:p>
          <a:p>
            <a:pPr indent="-228600" lvl="1" marL="685800" rtl="0" algn="l">
              <a:lnSpc>
                <a:spcPct val="90000"/>
              </a:lnSpc>
              <a:spcBef>
                <a:spcPts val="500"/>
              </a:spcBef>
              <a:spcAft>
                <a:spcPts val="0"/>
              </a:spcAft>
              <a:buClr>
                <a:srgbClr val="0F0F0F"/>
              </a:buClr>
              <a:buSzPts val="2000"/>
              <a:buChar char="•"/>
            </a:pPr>
            <a:r>
              <a:rPr lang="en-US" sz="2000">
                <a:solidFill>
                  <a:srgbClr val="0F0F0F"/>
                </a:solidFill>
              </a:rPr>
              <a:t>A non-homogeneous recurrence relation includes external terms. The previous example</a:t>
            </a:r>
            <a:r>
              <a:rPr b="1" i="1" lang="en-US" sz="2000">
                <a:solidFill>
                  <a:srgbClr val="0F0F0F"/>
                </a:solidFill>
              </a:rPr>
              <a:t> a</a:t>
            </a:r>
            <a:r>
              <a:rPr b="1" baseline="-25000" i="1" lang="en-US" sz="2000">
                <a:solidFill>
                  <a:srgbClr val="0F0F0F"/>
                </a:solidFill>
              </a:rPr>
              <a:t>n </a:t>
            </a:r>
            <a:r>
              <a:rPr b="1" i="1" lang="en-US" sz="2000">
                <a:solidFill>
                  <a:srgbClr val="0F0F0F"/>
                </a:solidFill>
              </a:rPr>
              <a:t>= 2a</a:t>
            </a:r>
            <a:r>
              <a:rPr b="1" baseline="-25000" i="1" lang="en-US" sz="2000">
                <a:solidFill>
                  <a:srgbClr val="0F0F0F"/>
                </a:solidFill>
              </a:rPr>
              <a:t>n−1 </a:t>
            </a:r>
            <a:r>
              <a:rPr b="1" i="1" lang="en-US" sz="2000">
                <a:solidFill>
                  <a:srgbClr val="0F0F0F"/>
                </a:solidFill>
              </a:rPr>
              <a:t>+ 3</a:t>
            </a:r>
            <a:r>
              <a:rPr lang="en-US" sz="2000">
                <a:solidFill>
                  <a:srgbClr val="0F0F0F"/>
                </a:solidFill>
              </a:rPr>
              <a:t> is </a:t>
            </a:r>
            <a:r>
              <a:rPr b="1" i="1" lang="en-US" sz="2000">
                <a:solidFill>
                  <a:srgbClr val="0F0F0F"/>
                </a:solidFill>
              </a:rPr>
              <a:t>non-homogeneous.</a:t>
            </a:r>
            <a:endParaRPr b="1" i="1" sz="2000"/>
          </a:p>
          <a:p>
            <a:pPr indent="0" lvl="0" marL="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3"/>
          <p:cNvSpPr txBox="1"/>
          <p:nvPr>
            <p:ph type="title"/>
          </p:nvPr>
        </p:nvSpPr>
        <p:spPr>
          <a:xfrm>
            <a:off x="838200" y="147411"/>
            <a:ext cx="10515600" cy="66404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Setting up a Recurrence Relation</a:t>
            </a:r>
            <a:endParaRPr/>
          </a:p>
        </p:txBody>
      </p:sp>
      <p:sp>
        <p:nvSpPr>
          <p:cNvPr id="382" name="Google Shape;382;p53"/>
          <p:cNvSpPr txBox="1"/>
          <p:nvPr>
            <p:ph idx="1" type="body"/>
          </p:nvPr>
        </p:nvSpPr>
        <p:spPr>
          <a:xfrm>
            <a:off x="838200" y="984077"/>
            <a:ext cx="11355753" cy="5820399"/>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400"/>
              <a:buChar char="•"/>
            </a:pPr>
            <a:r>
              <a:rPr lang="en-US" sz="2400"/>
              <a:t>Recurrence relations are used to reduce complicated problems to an iterative process based on simpler versions of the problem. An example problem in which this approach can be used is the Tower of Hanoi puzzle.</a:t>
            </a:r>
            <a:endParaRPr sz="2400"/>
          </a:p>
          <a:p>
            <a:pPr indent="-228600" lvl="0" marL="228600" rtl="0" algn="l">
              <a:lnSpc>
                <a:spcPct val="100000"/>
              </a:lnSpc>
              <a:spcBef>
                <a:spcPts val="1000"/>
              </a:spcBef>
              <a:spcAft>
                <a:spcPts val="0"/>
              </a:spcAft>
              <a:buClr>
                <a:srgbClr val="161616"/>
              </a:buClr>
              <a:buSzPts val="2400"/>
              <a:buChar char="•"/>
            </a:pPr>
            <a:r>
              <a:rPr lang="en-US" sz="2400">
                <a:solidFill>
                  <a:srgbClr val="161616"/>
                </a:solidFill>
              </a:rPr>
              <a:t>It's not immediately clear that a recursion solution will work for this problem. However, there are a couple things about this problem that make it a good candidate to solve with a recurrence relation.</a:t>
            </a:r>
            <a:endParaRPr/>
          </a:p>
          <a:p>
            <a:pPr indent="-228600" lvl="0" marL="228600" rtl="0" algn="l">
              <a:lnSpc>
                <a:spcPct val="100000"/>
              </a:lnSpc>
              <a:spcBef>
                <a:spcPts val="1000"/>
              </a:spcBef>
              <a:spcAft>
                <a:spcPts val="0"/>
              </a:spcAft>
              <a:buClr>
                <a:srgbClr val="161616"/>
              </a:buClr>
              <a:buSzPts val="2400"/>
              <a:buChar char="•"/>
            </a:pPr>
            <a:r>
              <a:rPr b="1" lang="en-US" sz="2400">
                <a:solidFill>
                  <a:srgbClr val="161616"/>
                </a:solidFill>
              </a:rPr>
              <a:t>Identifying a candidate problem to solve with a recurrence relation:</a:t>
            </a:r>
            <a:endParaRPr b="1" sz="2400"/>
          </a:p>
          <a:p>
            <a:pPr indent="-228600" lvl="1" marL="685800" rtl="0" algn="l">
              <a:lnSpc>
                <a:spcPct val="100000"/>
              </a:lnSpc>
              <a:spcBef>
                <a:spcPts val="500"/>
              </a:spcBef>
              <a:spcAft>
                <a:spcPts val="0"/>
              </a:spcAft>
              <a:buClr>
                <a:srgbClr val="161616"/>
              </a:buClr>
              <a:buSzPts val="2000"/>
              <a:buFont typeface="Courier New"/>
              <a:buChar char="o"/>
            </a:pPr>
            <a:r>
              <a:rPr lang="en-US" sz="2000">
                <a:solidFill>
                  <a:srgbClr val="161616"/>
                </a:solidFill>
              </a:rPr>
              <a:t>The problem can be reduced to simpler cases. The Tower of Hanoi puzzle can be simplified by removing some of the disks.</a:t>
            </a:r>
            <a:endParaRPr sz="2000">
              <a:solidFill>
                <a:srgbClr val="000000"/>
              </a:solidFill>
            </a:endParaRPr>
          </a:p>
          <a:p>
            <a:pPr indent="-228600" lvl="1" marL="685800" rtl="0" algn="l">
              <a:lnSpc>
                <a:spcPct val="100000"/>
              </a:lnSpc>
              <a:spcBef>
                <a:spcPts val="500"/>
              </a:spcBef>
              <a:spcAft>
                <a:spcPts val="0"/>
              </a:spcAft>
              <a:buClr>
                <a:srgbClr val="161616"/>
              </a:buClr>
              <a:buSzPts val="2000"/>
              <a:buFont typeface="Courier New"/>
              <a:buChar char="o"/>
            </a:pPr>
            <a:r>
              <a:rPr lang="en-US" sz="2000">
                <a:solidFill>
                  <a:srgbClr val="161616"/>
                </a:solidFill>
              </a:rPr>
              <a:t>There is a numerical value, </a:t>
            </a:r>
            <a:r>
              <a:rPr i="1" lang="en-US" sz="2000">
                <a:solidFill>
                  <a:srgbClr val="161616"/>
                </a:solidFill>
              </a:rPr>
              <a:t>n</a:t>
            </a:r>
            <a:r>
              <a:rPr lang="en-US" sz="2000">
                <a:solidFill>
                  <a:srgbClr val="161616"/>
                </a:solidFill>
              </a:rPr>
              <a:t>, to identify each case. For the Tower of Hanoi puzzle, this numerical value is the number of disks.</a:t>
            </a:r>
            <a:endParaRPr sz="2000">
              <a:solidFill>
                <a:srgbClr val="000000"/>
              </a:solidFill>
            </a:endParaRPr>
          </a:p>
          <a:p>
            <a:pPr indent="-228600" lvl="1" marL="685800" rtl="0" algn="l">
              <a:lnSpc>
                <a:spcPct val="100000"/>
              </a:lnSpc>
              <a:spcBef>
                <a:spcPts val="500"/>
              </a:spcBef>
              <a:spcAft>
                <a:spcPts val="0"/>
              </a:spcAft>
              <a:buClr>
                <a:srgbClr val="161616"/>
              </a:buClr>
              <a:buSzPts val="2000"/>
              <a:buFont typeface="Courier New"/>
              <a:buChar char="o"/>
            </a:pPr>
            <a:r>
              <a:rPr lang="en-US" sz="2000">
                <a:solidFill>
                  <a:srgbClr val="161616"/>
                </a:solidFill>
              </a:rPr>
              <a:t>The problem increases in complexity as the numerical identifier increases. As the number of disks in the Tower of Hanoi problem increases, it becomes more difficult to find a solution.</a:t>
            </a:r>
            <a:endParaRPr/>
          </a:p>
          <a:p>
            <a:pPr indent="-228600" lvl="0" marL="228600" rtl="0" algn="l">
              <a:lnSpc>
                <a:spcPct val="100000"/>
              </a:lnSpc>
              <a:spcBef>
                <a:spcPts val="1000"/>
              </a:spcBef>
              <a:spcAft>
                <a:spcPts val="0"/>
              </a:spcAft>
              <a:buClr>
                <a:srgbClr val="161616"/>
              </a:buClr>
              <a:buSzPts val="2400"/>
              <a:buChar char="•"/>
            </a:pPr>
            <a:r>
              <a:rPr lang="en-US" sz="2400">
                <a:solidFill>
                  <a:srgbClr val="161616"/>
                </a:solidFill>
              </a:rPr>
              <a:t>The goal for this exercise will be to develop a recurrence relation for </a:t>
            </a:r>
            <a:r>
              <a:rPr i="1" lang="en-US" sz="2400">
                <a:solidFill>
                  <a:srgbClr val="161616"/>
                </a:solidFill>
              </a:rPr>
              <a:t>T</a:t>
            </a:r>
            <a:endParaRPr sz="2400">
              <a:solidFill>
                <a:srgbClr val="161616"/>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4"/>
          <p:cNvSpPr txBox="1"/>
          <p:nvPr>
            <p:ph type="title"/>
          </p:nvPr>
        </p:nvSpPr>
        <p:spPr>
          <a:xfrm>
            <a:off x="838200" y="147411"/>
            <a:ext cx="10515600" cy="68358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Setting up a Recurrence Relation</a:t>
            </a:r>
            <a:endParaRPr/>
          </a:p>
        </p:txBody>
      </p:sp>
      <p:sp>
        <p:nvSpPr>
          <p:cNvPr id="388" name="Google Shape;388;p54"/>
          <p:cNvSpPr txBox="1"/>
          <p:nvPr>
            <p:ph idx="1" type="body"/>
          </p:nvPr>
        </p:nvSpPr>
        <p:spPr>
          <a:xfrm>
            <a:off x="838200" y="1003615"/>
            <a:ext cx="11228754" cy="5800861"/>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400"/>
              <a:buChar char="•"/>
            </a:pPr>
            <a:r>
              <a:rPr lang="en-US" sz="2400"/>
              <a:t>Recurrence relations are used to reduce complicated problems to an iterative process based on simpler versions of the problem.</a:t>
            </a:r>
            <a:r>
              <a:rPr b="1" lang="en-US" sz="2400"/>
              <a:t> </a:t>
            </a:r>
            <a:r>
              <a:rPr b="1" i="1" lang="en-US" sz="2400" u="sng"/>
              <a:t>An example problem in which this approach can be used is the Tower of Hanoi puzzle.</a:t>
            </a:r>
            <a:endParaRPr b="1" i="1" sz="2400" u="sng"/>
          </a:p>
          <a:p>
            <a:pPr indent="-228600" lvl="0" marL="228600" rtl="0" algn="l">
              <a:lnSpc>
                <a:spcPct val="100000"/>
              </a:lnSpc>
              <a:spcBef>
                <a:spcPts val="1000"/>
              </a:spcBef>
              <a:spcAft>
                <a:spcPts val="0"/>
              </a:spcAft>
              <a:buClr>
                <a:schemeClr val="dk1"/>
              </a:buClr>
              <a:buSzPts val="2400"/>
              <a:buChar char="•"/>
            </a:pPr>
            <a:r>
              <a:rPr lang="en-US" sz="2400"/>
              <a:t>The Tower of Hanoi puzzle consists of three vertical pegs and several disks of various sizes. Each disk has a hole in its center for the pegs to go through.</a:t>
            </a:r>
            <a:endParaRPr/>
          </a:p>
          <a:p>
            <a:pPr indent="-228600" lvl="0" marL="228600" rtl="0" algn="l">
              <a:lnSpc>
                <a:spcPct val="100000"/>
              </a:lnSpc>
              <a:spcBef>
                <a:spcPts val="1000"/>
              </a:spcBef>
              <a:spcAft>
                <a:spcPts val="0"/>
              </a:spcAft>
              <a:buClr>
                <a:srgbClr val="161616"/>
              </a:buClr>
              <a:buSzPts val="2400"/>
              <a:buChar char="•"/>
            </a:pPr>
            <a:r>
              <a:rPr lang="en-US" sz="2400">
                <a:solidFill>
                  <a:srgbClr val="161616"/>
                </a:solidFill>
              </a:rPr>
              <a:t>The rules of the puzzle are as follows:</a:t>
            </a:r>
            <a:endParaRPr sz="2400"/>
          </a:p>
          <a:p>
            <a:pPr indent="-228600" lvl="1" marL="685800" rtl="0" algn="l">
              <a:lnSpc>
                <a:spcPct val="100000"/>
              </a:lnSpc>
              <a:spcBef>
                <a:spcPts val="500"/>
              </a:spcBef>
              <a:spcAft>
                <a:spcPts val="0"/>
              </a:spcAft>
              <a:buClr>
                <a:srgbClr val="161616"/>
              </a:buClr>
              <a:buSzPts val="2000"/>
              <a:buFont typeface="Courier New"/>
              <a:buChar char="o"/>
            </a:pPr>
            <a:r>
              <a:rPr lang="en-US" sz="2000">
                <a:solidFill>
                  <a:srgbClr val="161616"/>
                </a:solidFill>
              </a:rPr>
              <a:t>The puzzle begins with all disks placed on one of the pegs. They are placed in order of largest to smallest, bottom to top.</a:t>
            </a:r>
            <a:endParaRPr sz="2000"/>
          </a:p>
          <a:p>
            <a:pPr indent="-228600" lvl="1" marL="685800" rtl="0" algn="l">
              <a:lnSpc>
                <a:spcPct val="100000"/>
              </a:lnSpc>
              <a:spcBef>
                <a:spcPts val="500"/>
              </a:spcBef>
              <a:spcAft>
                <a:spcPts val="0"/>
              </a:spcAft>
              <a:buClr>
                <a:srgbClr val="161616"/>
              </a:buClr>
              <a:buSzPts val="2000"/>
              <a:buFont typeface="Courier New"/>
              <a:buChar char="o"/>
            </a:pPr>
            <a:r>
              <a:rPr lang="en-US" sz="2000">
                <a:solidFill>
                  <a:srgbClr val="161616"/>
                </a:solidFill>
              </a:rPr>
              <a:t>The goal of the puzzle is to move all of the disks onto another peg.</a:t>
            </a:r>
            <a:endParaRPr sz="2000"/>
          </a:p>
          <a:p>
            <a:pPr indent="-228600" lvl="1" marL="685800" rtl="0" algn="l">
              <a:lnSpc>
                <a:spcPct val="100000"/>
              </a:lnSpc>
              <a:spcBef>
                <a:spcPts val="500"/>
              </a:spcBef>
              <a:spcAft>
                <a:spcPts val="0"/>
              </a:spcAft>
              <a:buClr>
                <a:srgbClr val="161616"/>
              </a:buClr>
              <a:buSzPts val="2000"/>
              <a:buFont typeface="Courier New"/>
              <a:buChar char="o"/>
            </a:pPr>
            <a:r>
              <a:rPr lang="en-US" sz="2000">
                <a:solidFill>
                  <a:srgbClr val="161616"/>
                </a:solidFill>
              </a:rPr>
              <a:t>Only one disk may be moved at a time, and disks are always placed onto pegs.</a:t>
            </a:r>
            <a:endParaRPr sz="2000"/>
          </a:p>
          <a:p>
            <a:pPr indent="-228600" lvl="1" marL="685800" rtl="0" algn="l">
              <a:lnSpc>
                <a:spcPct val="100000"/>
              </a:lnSpc>
              <a:spcBef>
                <a:spcPts val="500"/>
              </a:spcBef>
              <a:spcAft>
                <a:spcPts val="0"/>
              </a:spcAft>
              <a:buClr>
                <a:srgbClr val="161616"/>
              </a:buClr>
              <a:buSzPts val="2000"/>
              <a:buFont typeface="Courier New"/>
              <a:buChar char="o"/>
            </a:pPr>
            <a:r>
              <a:rPr lang="en-US" sz="2000">
                <a:solidFill>
                  <a:srgbClr val="161616"/>
                </a:solidFill>
              </a:rPr>
              <a:t>Disks may only be moved onto an empty peg or onto a larger disk.</a:t>
            </a:r>
            <a:endParaRPr sz="2000"/>
          </a:p>
          <a:p>
            <a:pPr indent="-228600" lvl="0" marL="228600" rtl="0" algn="l">
              <a:lnSpc>
                <a:spcPct val="100000"/>
              </a:lnSpc>
              <a:spcBef>
                <a:spcPts val="1000"/>
              </a:spcBef>
              <a:spcAft>
                <a:spcPts val="0"/>
              </a:spcAft>
              <a:buClr>
                <a:srgbClr val="161616"/>
              </a:buClr>
              <a:buSzPts val="2400"/>
              <a:buChar char="•"/>
            </a:pPr>
            <a:r>
              <a:rPr lang="en-US" sz="2400">
                <a:solidFill>
                  <a:srgbClr val="161616"/>
                </a:solidFill>
              </a:rPr>
              <a:t>Let</a:t>
            </a:r>
            <a:r>
              <a:rPr b="1" i="1" lang="en-US" sz="2400">
                <a:solidFill>
                  <a:srgbClr val="161616"/>
                </a:solidFill>
              </a:rPr>
              <a:t> T</a:t>
            </a:r>
            <a:r>
              <a:rPr b="1" baseline="-25000" i="1" lang="en-US" sz="2400">
                <a:solidFill>
                  <a:srgbClr val="161616"/>
                </a:solidFill>
              </a:rPr>
              <a:t>n </a:t>
            </a:r>
            <a:r>
              <a:rPr baseline="-25000" lang="en-US" sz="2400">
                <a:solidFill>
                  <a:srgbClr val="161616"/>
                </a:solidFill>
              </a:rPr>
              <a:t> </a:t>
            </a:r>
            <a:r>
              <a:rPr lang="en-US" sz="2400">
                <a:solidFill>
                  <a:srgbClr val="161616"/>
                </a:solidFill>
              </a:rPr>
              <a:t>be defined as the minimum number of moves needed to solve a puzzle with </a:t>
            </a:r>
            <a:r>
              <a:rPr i="1" lang="en-US" sz="2400">
                <a:solidFill>
                  <a:srgbClr val="161616"/>
                </a:solidFill>
              </a:rPr>
              <a:t>n</a:t>
            </a:r>
            <a:r>
              <a:rPr lang="en-US" sz="2400">
                <a:solidFill>
                  <a:srgbClr val="161616"/>
                </a:solidFill>
              </a:rPr>
              <a:t> disks.</a:t>
            </a:r>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2" name="Shape 392"/>
        <p:cNvGrpSpPr/>
        <p:nvPr/>
      </p:nvGrpSpPr>
      <p:grpSpPr>
        <a:xfrm>
          <a:off x="0" y="0"/>
          <a:ext cx="0" cy="0"/>
          <a:chOff x="0" y="0"/>
          <a:chExt cx="0" cy="0"/>
        </a:xfrm>
      </p:grpSpPr>
      <p:sp>
        <p:nvSpPr>
          <p:cNvPr id="393" name="Google Shape;393;p5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394" name="Google Shape;394;p55"/>
          <p:cNvSpPr txBox="1"/>
          <p:nvPr>
            <p:ph type="title"/>
          </p:nvPr>
        </p:nvSpPr>
        <p:spPr>
          <a:xfrm>
            <a:off x="838200" y="698643"/>
            <a:ext cx="5243394" cy="22255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Recurrence Relation</a:t>
            </a:r>
            <a:endParaRPr/>
          </a:p>
        </p:txBody>
      </p:sp>
      <p:cxnSp>
        <p:nvCxnSpPr>
          <p:cNvPr id="395" name="Google Shape;395;p55"/>
          <p:cNvCxnSpPr/>
          <p:nvPr/>
        </p:nvCxnSpPr>
        <p:spPr>
          <a:xfrm>
            <a:off x="623622" y="373056"/>
            <a:ext cx="0" cy="6476066"/>
          </a:xfrm>
          <a:prstGeom prst="straightConnector1">
            <a:avLst/>
          </a:prstGeom>
          <a:noFill/>
          <a:ln cap="sq" cmpd="sng" w="25400">
            <a:solidFill>
              <a:schemeClr val="accent2"/>
            </a:solidFill>
            <a:prstDash val="solid"/>
            <a:bevel/>
            <a:headEnd len="sm" w="sm" type="none"/>
            <a:tailEnd len="sm" w="sm" type="none"/>
          </a:ln>
        </p:spPr>
      </p:cxnSp>
      <p:sp>
        <p:nvSpPr>
          <p:cNvPr id="396" name="Google Shape;396;p55"/>
          <p:cNvSpPr/>
          <p:nvPr/>
        </p:nvSpPr>
        <p:spPr>
          <a:xfrm>
            <a:off x="6125948" y="740316"/>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97" name="Google Shape;397;p55"/>
          <p:cNvSpPr/>
          <p:nvPr/>
        </p:nvSpPr>
        <p:spPr>
          <a:xfrm>
            <a:off x="6484728" y="969611"/>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98" name="Google Shape;398;p55"/>
          <p:cNvSpPr/>
          <p:nvPr/>
        </p:nvSpPr>
        <p:spPr>
          <a:xfrm>
            <a:off x="6110408" y="1484755"/>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descr="A cartoon of a person&amp;#39;s body&#10;&#10;Description automatically generated" id="399" name="Google Shape;399;p55"/>
          <p:cNvPicPr preferRelativeResize="0"/>
          <p:nvPr/>
        </p:nvPicPr>
        <p:blipFill rotWithShape="1">
          <a:blip r:embed="rId3">
            <a:alphaModFix/>
          </a:blip>
          <a:srcRect b="0" l="0" r="0" t="0"/>
          <a:stretch/>
        </p:blipFill>
        <p:spPr>
          <a:xfrm>
            <a:off x="672123" y="2984741"/>
            <a:ext cx="5643929" cy="2621288"/>
          </a:xfrm>
          <a:prstGeom prst="rect">
            <a:avLst/>
          </a:prstGeom>
          <a:noFill/>
          <a:ln>
            <a:noFill/>
          </a:ln>
        </p:spPr>
      </p:pic>
      <p:sp>
        <p:nvSpPr>
          <p:cNvPr id="400" name="Google Shape;400;p55"/>
          <p:cNvSpPr txBox="1"/>
          <p:nvPr>
            <p:ph idx="1" type="body"/>
          </p:nvPr>
        </p:nvSpPr>
        <p:spPr>
          <a:xfrm>
            <a:off x="6242350" y="879355"/>
            <a:ext cx="5697602" cy="5120755"/>
          </a:xfrm>
          <a:prstGeom prst="rect">
            <a:avLst/>
          </a:prstGeom>
          <a:noFill/>
          <a:ln>
            <a:noFill/>
          </a:ln>
        </p:spPr>
        <p:txBody>
          <a:bodyPr anchorCtr="0" anchor="ctr"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Char char="•"/>
            </a:pPr>
            <a:r>
              <a:rPr lang="en-US" sz="2200"/>
              <a:t>The most simple version of the Tower of Hanoi puzzle would contain only one disk.</a:t>
            </a:r>
            <a:endParaRPr/>
          </a:p>
          <a:p>
            <a:pPr indent="-228600" lvl="0" marL="228600" rtl="0" algn="l">
              <a:lnSpc>
                <a:spcPct val="100000"/>
              </a:lnSpc>
              <a:spcBef>
                <a:spcPts val="1000"/>
              </a:spcBef>
              <a:spcAft>
                <a:spcPts val="0"/>
              </a:spcAft>
              <a:buClr>
                <a:schemeClr val="dk1"/>
              </a:buClr>
              <a:buSzPts val="2200"/>
              <a:buChar char="•"/>
            </a:pPr>
            <a:r>
              <a:rPr lang="en-US" sz="2200"/>
              <a:t>In terms of the recurrence relation, </a:t>
            </a:r>
            <a:r>
              <a:rPr i="1" lang="en-US" sz="2200"/>
              <a:t>n</a:t>
            </a:r>
            <a:r>
              <a:rPr lang="en-US" sz="2200"/>
              <a:t>=1.</a:t>
            </a:r>
            <a:endParaRPr sz="2200"/>
          </a:p>
          <a:p>
            <a:pPr indent="-228600" lvl="1" marL="685800" rtl="0" algn="l">
              <a:lnSpc>
                <a:spcPct val="100000"/>
              </a:lnSpc>
              <a:spcBef>
                <a:spcPts val="500"/>
              </a:spcBef>
              <a:spcAft>
                <a:spcPts val="0"/>
              </a:spcAft>
              <a:buClr>
                <a:schemeClr val="dk1"/>
              </a:buClr>
              <a:buSzPts val="2000"/>
              <a:buFont typeface="Courier New"/>
              <a:buChar char="o"/>
            </a:pPr>
            <a:r>
              <a:rPr i="1" lang="en-US" sz="2000"/>
              <a:t>T</a:t>
            </a:r>
            <a:r>
              <a:rPr baseline="-25000" i="1" lang="en-US" sz="2000"/>
              <a:t>0</a:t>
            </a:r>
            <a:r>
              <a:rPr baseline="-25000" lang="en-US" sz="2000"/>
              <a:t> </a:t>
            </a:r>
            <a:r>
              <a:rPr lang="en-US" sz="2000"/>
              <a:t>=1, because it would only take 1 move to move all the disks to another peg.</a:t>
            </a:r>
            <a:endParaRPr sz="2000"/>
          </a:p>
          <a:p>
            <a:pPr indent="-88900" lvl="0" marL="228600" rtl="0" algn="l">
              <a:lnSpc>
                <a:spcPct val="100000"/>
              </a:lnSpc>
              <a:spcBef>
                <a:spcPts val="1000"/>
              </a:spcBef>
              <a:spcAft>
                <a:spcPts val="0"/>
              </a:spcAft>
              <a:buClr>
                <a:schemeClr val="dk1"/>
              </a:buClr>
              <a:buSzPts val="2200"/>
              <a:buNone/>
            </a:pPr>
            <a:r>
              <a:t/>
            </a:r>
            <a:endParaRPr sz="2200"/>
          </a:p>
          <a:p>
            <a:pPr indent="0" lvl="0" marL="0" rtl="0" algn="l">
              <a:lnSpc>
                <a:spcPct val="100000"/>
              </a:lnSpc>
              <a:spcBef>
                <a:spcPts val="1000"/>
              </a:spcBef>
              <a:spcAft>
                <a:spcPts val="0"/>
              </a:spcAft>
              <a:buClr>
                <a:schemeClr val="dk1"/>
              </a:buClr>
              <a:buSzPts val="2200"/>
              <a:buNone/>
            </a:pPr>
            <a:r>
              <a:t/>
            </a:r>
            <a:endParaRPr sz="22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6"/>
          <p:cNvSpPr txBox="1"/>
          <p:nvPr>
            <p:ph type="title"/>
          </p:nvPr>
        </p:nvSpPr>
        <p:spPr>
          <a:xfrm>
            <a:off x="838200" y="147411"/>
            <a:ext cx="10515600" cy="89850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Recurrence Relation</a:t>
            </a:r>
            <a:endParaRPr/>
          </a:p>
        </p:txBody>
      </p:sp>
      <p:sp>
        <p:nvSpPr>
          <p:cNvPr id="406" name="Google Shape;406;p56"/>
          <p:cNvSpPr txBox="1"/>
          <p:nvPr>
            <p:ph idx="1" type="body"/>
          </p:nvPr>
        </p:nvSpPr>
        <p:spPr>
          <a:xfrm>
            <a:off x="838200" y="1150153"/>
            <a:ext cx="11199446" cy="565432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161616"/>
              </a:buClr>
              <a:buSzPts val="2200"/>
              <a:buChar char="•"/>
            </a:pPr>
            <a:r>
              <a:rPr lang="en-US" sz="2200">
                <a:solidFill>
                  <a:srgbClr val="161616"/>
                </a:solidFill>
              </a:rPr>
              <a:t>Below is the solution to a Tower of Hanoi puzzle with </a:t>
            </a:r>
            <a:r>
              <a:rPr i="1" lang="en-US" sz="2200">
                <a:solidFill>
                  <a:srgbClr val="161616"/>
                </a:solidFill>
              </a:rPr>
              <a:t>n</a:t>
            </a:r>
            <a:r>
              <a:rPr lang="en-US" sz="2200">
                <a:solidFill>
                  <a:srgbClr val="161616"/>
                </a:solidFill>
              </a:rPr>
              <a:t>=2.</a:t>
            </a:r>
            <a:endParaRPr/>
          </a:p>
          <a:p>
            <a:pPr indent="-228600" lvl="0" marL="228600" rtl="0" algn="l">
              <a:lnSpc>
                <a:spcPct val="100000"/>
              </a:lnSpc>
              <a:spcBef>
                <a:spcPts val="1000"/>
              </a:spcBef>
              <a:spcAft>
                <a:spcPts val="0"/>
              </a:spcAft>
              <a:buClr>
                <a:srgbClr val="161616"/>
              </a:buClr>
              <a:buSzPts val="2200"/>
              <a:buChar char="•"/>
            </a:pPr>
            <a:r>
              <a:rPr lang="en-US" sz="2200">
                <a:solidFill>
                  <a:srgbClr val="161616"/>
                </a:solidFill>
              </a:rPr>
              <a:t>It can be seen from below that </a:t>
            </a:r>
            <a:r>
              <a:rPr i="1" lang="en-US" sz="2200">
                <a:solidFill>
                  <a:srgbClr val="161616"/>
                </a:solidFill>
              </a:rPr>
              <a:t>T</a:t>
            </a:r>
            <a:r>
              <a:rPr baseline="-25000" lang="en-US" sz="2200">
                <a:solidFill>
                  <a:srgbClr val="161616"/>
                </a:solidFill>
              </a:rPr>
              <a:t>1 </a:t>
            </a:r>
            <a:r>
              <a:rPr lang="en-US" sz="2200">
                <a:solidFill>
                  <a:srgbClr val="161616"/>
                </a:solidFill>
              </a:rPr>
              <a:t>=3.</a:t>
            </a:r>
            <a:endParaRPr/>
          </a:p>
        </p:txBody>
      </p:sp>
      <p:pic>
        <p:nvPicPr>
          <p:cNvPr descr="A video game screen with a black background&#10;&#10;Description automatically generated" id="407" name="Google Shape;407;p56"/>
          <p:cNvPicPr preferRelativeResize="0"/>
          <p:nvPr/>
        </p:nvPicPr>
        <p:blipFill rotWithShape="1">
          <a:blip r:embed="rId3">
            <a:alphaModFix/>
          </a:blip>
          <a:srcRect b="0" l="0" r="0" t="0"/>
          <a:stretch/>
        </p:blipFill>
        <p:spPr>
          <a:xfrm>
            <a:off x="1687050" y="2681496"/>
            <a:ext cx="8993747" cy="288443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7"/>
          <p:cNvSpPr txBox="1"/>
          <p:nvPr>
            <p:ph type="title"/>
          </p:nvPr>
        </p:nvSpPr>
        <p:spPr>
          <a:xfrm>
            <a:off x="838200" y="147411"/>
            <a:ext cx="10515600" cy="89850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Recurrence Relation</a:t>
            </a:r>
            <a:endParaRPr/>
          </a:p>
        </p:txBody>
      </p:sp>
      <p:sp>
        <p:nvSpPr>
          <p:cNvPr id="413" name="Google Shape;413;p57"/>
          <p:cNvSpPr txBox="1"/>
          <p:nvPr>
            <p:ph idx="1" type="body"/>
          </p:nvPr>
        </p:nvSpPr>
        <p:spPr>
          <a:xfrm>
            <a:off x="838200" y="1150153"/>
            <a:ext cx="11199446" cy="565432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61616"/>
              </a:buClr>
              <a:buSzPts val="2200"/>
              <a:buChar char="•"/>
            </a:pPr>
            <a:r>
              <a:rPr lang="en-US" sz="2200">
                <a:solidFill>
                  <a:srgbClr val="161616"/>
                </a:solidFill>
              </a:rPr>
              <a:t>Below is a solution to a Tower of Hanoi puzzle with </a:t>
            </a:r>
            <a:r>
              <a:rPr i="1" lang="en-US" sz="2200">
                <a:solidFill>
                  <a:srgbClr val="161616"/>
                </a:solidFill>
              </a:rPr>
              <a:t>n</a:t>
            </a:r>
            <a:r>
              <a:rPr lang="en-US" sz="2200">
                <a:solidFill>
                  <a:srgbClr val="161616"/>
                </a:solidFill>
              </a:rPr>
              <a:t>=3.</a:t>
            </a:r>
            <a:endParaRPr sz="2200"/>
          </a:p>
          <a:p>
            <a:pPr indent="-228600" lvl="0" marL="228600" rtl="0" algn="l">
              <a:lnSpc>
                <a:spcPct val="90000"/>
              </a:lnSpc>
              <a:spcBef>
                <a:spcPts val="1000"/>
              </a:spcBef>
              <a:spcAft>
                <a:spcPts val="0"/>
              </a:spcAft>
              <a:buClr>
                <a:srgbClr val="161616"/>
              </a:buClr>
              <a:buSzPts val="2200"/>
              <a:buChar char="•"/>
            </a:pPr>
            <a:r>
              <a:rPr lang="en-US" sz="2200">
                <a:solidFill>
                  <a:srgbClr val="161616"/>
                </a:solidFill>
              </a:rPr>
              <a:t>It can be seen from above that </a:t>
            </a:r>
            <a:r>
              <a:rPr i="1" lang="en-US" sz="2200">
                <a:solidFill>
                  <a:srgbClr val="161616"/>
                </a:solidFill>
              </a:rPr>
              <a:t>T</a:t>
            </a:r>
            <a:r>
              <a:rPr baseline="-25000" lang="en-US" sz="2200">
                <a:solidFill>
                  <a:srgbClr val="161616"/>
                </a:solidFill>
              </a:rPr>
              <a:t>2 </a:t>
            </a:r>
            <a:r>
              <a:rPr lang="en-US" sz="2200">
                <a:solidFill>
                  <a:srgbClr val="161616"/>
                </a:solidFill>
              </a:rPr>
              <a:t>= 7.</a:t>
            </a:r>
            <a:endParaRPr sz="2200"/>
          </a:p>
        </p:txBody>
      </p:sp>
      <p:pic>
        <p:nvPicPr>
          <p:cNvPr descr="A group of wooden shelves with colorful objects&#10;&#10;Description automatically generated" id="414" name="Google Shape;414;p57"/>
          <p:cNvPicPr preferRelativeResize="0"/>
          <p:nvPr/>
        </p:nvPicPr>
        <p:blipFill rotWithShape="1">
          <a:blip r:embed="rId3">
            <a:alphaModFix/>
          </a:blip>
          <a:srcRect b="0" l="0" r="0" t="0"/>
          <a:stretch/>
        </p:blipFill>
        <p:spPr>
          <a:xfrm>
            <a:off x="2027459" y="2136321"/>
            <a:ext cx="9015210" cy="425410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8"/>
          <p:cNvSpPr txBox="1"/>
          <p:nvPr>
            <p:ph type="title"/>
          </p:nvPr>
        </p:nvSpPr>
        <p:spPr>
          <a:xfrm>
            <a:off x="838200" y="147411"/>
            <a:ext cx="10515600" cy="89850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Recurrence Relation</a:t>
            </a:r>
            <a:endParaRPr/>
          </a:p>
        </p:txBody>
      </p:sp>
      <p:sp>
        <p:nvSpPr>
          <p:cNvPr id="420" name="Google Shape;420;p58"/>
          <p:cNvSpPr txBox="1"/>
          <p:nvPr>
            <p:ph idx="1" type="body"/>
          </p:nvPr>
        </p:nvSpPr>
        <p:spPr>
          <a:xfrm>
            <a:off x="838200" y="1150153"/>
            <a:ext cx="11199446" cy="565432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161616"/>
              </a:buClr>
              <a:buSzPts val="2400"/>
              <a:buChar char="•"/>
            </a:pPr>
            <a:r>
              <a:rPr lang="en-US" sz="2400">
                <a:solidFill>
                  <a:srgbClr val="161616"/>
                </a:solidFill>
              </a:rPr>
              <a:t>In terms of </a:t>
            </a:r>
            <a:r>
              <a:rPr i="1" lang="en-US" sz="2400">
                <a:solidFill>
                  <a:srgbClr val="161616"/>
                </a:solidFill>
              </a:rPr>
              <a:t>n</a:t>
            </a:r>
            <a:r>
              <a:rPr lang="en-US" sz="2400">
                <a:solidFill>
                  <a:srgbClr val="161616"/>
                </a:solidFill>
              </a:rPr>
              <a:t>,</a:t>
            </a:r>
            <a:endParaRPr sz="2400">
              <a:solidFill>
                <a:srgbClr val="000000"/>
              </a:solidFill>
            </a:endParaRPr>
          </a:p>
          <a:p>
            <a:pPr indent="-228600" lvl="1" marL="685800" rtl="0" algn="l">
              <a:lnSpc>
                <a:spcPct val="100000"/>
              </a:lnSpc>
              <a:spcBef>
                <a:spcPts val="500"/>
              </a:spcBef>
              <a:spcAft>
                <a:spcPts val="0"/>
              </a:spcAft>
              <a:buClr>
                <a:srgbClr val="161616"/>
              </a:buClr>
              <a:buSzPts val="2000"/>
              <a:buFont typeface="Courier New"/>
              <a:buChar char="o"/>
            </a:pPr>
            <a:r>
              <a:rPr lang="en-US" sz="2000">
                <a:solidFill>
                  <a:srgbClr val="161616"/>
                </a:solidFill>
              </a:rPr>
              <a:t>Do </a:t>
            </a:r>
            <a:r>
              <a:rPr i="1" lang="en-US" sz="2000">
                <a:solidFill>
                  <a:srgbClr val="161616"/>
                </a:solidFill>
              </a:rPr>
              <a:t>T</a:t>
            </a:r>
            <a:r>
              <a:rPr baseline="-25000" i="1" lang="en-US" sz="2000">
                <a:solidFill>
                  <a:srgbClr val="161616"/>
                </a:solidFill>
              </a:rPr>
              <a:t>n</a:t>
            </a:r>
            <a:r>
              <a:rPr baseline="-25000" lang="en-US" sz="2000">
                <a:solidFill>
                  <a:srgbClr val="161616"/>
                </a:solidFill>
              </a:rPr>
              <a:t>−1  </a:t>
            </a:r>
            <a:r>
              <a:rPr lang="en-US" sz="2000">
                <a:solidFill>
                  <a:srgbClr val="161616"/>
                </a:solidFill>
              </a:rPr>
              <a:t>moves to get the smaller disks off the largest disk.</a:t>
            </a:r>
            <a:endParaRPr/>
          </a:p>
          <a:p>
            <a:pPr indent="-228600" lvl="1" marL="685800" rtl="0" algn="l">
              <a:lnSpc>
                <a:spcPct val="100000"/>
              </a:lnSpc>
              <a:spcBef>
                <a:spcPts val="500"/>
              </a:spcBef>
              <a:spcAft>
                <a:spcPts val="0"/>
              </a:spcAft>
              <a:buClr>
                <a:srgbClr val="161616"/>
              </a:buClr>
              <a:buSzPts val="2000"/>
              <a:buFont typeface="Courier New"/>
              <a:buChar char="o"/>
            </a:pPr>
            <a:r>
              <a:rPr lang="en-US" sz="2000">
                <a:solidFill>
                  <a:srgbClr val="161616"/>
                </a:solidFill>
              </a:rPr>
              <a:t>Do 1 move to move the largest disk.</a:t>
            </a:r>
            <a:endParaRPr sz="2000"/>
          </a:p>
          <a:p>
            <a:pPr indent="-228600" lvl="1" marL="685800" rtl="0" algn="l">
              <a:lnSpc>
                <a:spcPct val="100000"/>
              </a:lnSpc>
              <a:spcBef>
                <a:spcPts val="500"/>
              </a:spcBef>
              <a:spcAft>
                <a:spcPts val="0"/>
              </a:spcAft>
              <a:buClr>
                <a:srgbClr val="161616"/>
              </a:buClr>
              <a:buSzPts val="2000"/>
              <a:buFont typeface="Courier New"/>
              <a:buChar char="o"/>
            </a:pPr>
            <a:r>
              <a:rPr lang="en-US" sz="2000">
                <a:solidFill>
                  <a:srgbClr val="161616"/>
                </a:solidFill>
              </a:rPr>
              <a:t>Do </a:t>
            </a:r>
            <a:r>
              <a:rPr i="1" lang="en-US" sz="2000">
                <a:solidFill>
                  <a:srgbClr val="161616"/>
                </a:solidFill>
              </a:rPr>
              <a:t>T</a:t>
            </a:r>
            <a:r>
              <a:rPr baseline="-25000" i="1" lang="en-US" sz="2000">
                <a:solidFill>
                  <a:srgbClr val="161616"/>
                </a:solidFill>
              </a:rPr>
              <a:t>n</a:t>
            </a:r>
            <a:r>
              <a:rPr baseline="-25000" lang="en-US" sz="2000">
                <a:solidFill>
                  <a:srgbClr val="161616"/>
                </a:solidFill>
              </a:rPr>
              <a:t>−1</a:t>
            </a:r>
            <a:r>
              <a:rPr lang="en-US" sz="2000">
                <a:solidFill>
                  <a:srgbClr val="161616"/>
                </a:solidFill>
              </a:rPr>
              <a:t>  moves to get the smaller disks back onto the largest disk.</a:t>
            </a:r>
            <a:endParaRPr sz="2000"/>
          </a:p>
          <a:p>
            <a:pPr indent="-228600" lvl="0" marL="228600" rtl="0" algn="l">
              <a:lnSpc>
                <a:spcPct val="100000"/>
              </a:lnSpc>
              <a:spcBef>
                <a:spcPts val="1000"/>
              </a:spcBef>
              <a:spcAft>
                <a:spcPts val="0"/>
              </a:spcAft>
              <a:buClr>
                <a:srgbClr val="161616"/>
              </a:buClr>
              <a:buSzPts val="2400"/>
              <a:buChar char="•"/>
            </a:pPr>
            <a:r>
              <a:rPr lang="en-US" sz="2400">
                <a:solidFill>
                  <a:srgbClr val="161616"/>
                </a:solidFill>
              </a:rPr>
              <a:t>In total, the number of moves for </a:t>
            </a:r>
            <a:r>
              <a:rPr i="1" lang="en-US" sz="2400">
                <a:solidFill>
                  <a:srgbClr val="161616"/>
                </a:solidFill>
              </a:rPr>
              <a:t>n</a:t>
            </a:r>
            <a:r>
              <a:rPr lang="en-US" sz="2400">
                <a:solidFill>
                  <a:srgbClr val="161616"/>
                </a:solidFill>
              </a:rPr>
              <a:t> disks is</a:t>
            </a:r>
            <a:endParaRPr sz="2400">
              <a:solidFill>
                <a:srgbClr val="000000"/>
              </a:solidFill>
            </a:endParaRPr>
          </a:p>
          <a:p>
            <a:pPr indent="-228600" lvl="1" marL="685800" rtl="0" algn="l">
              <a:lnSpc>
                <a:spcPct val="100000"/>
              </a:lnSpc>
              <a:spcBef>
                <a:spcPts val="500"/>
              </a:spcBef>
              <a:spcAft>
                <a:spcPts val="0"/>
              </a:spcAft>
              <a:buClr>
                <a:srgbClr val="161616"/>
              </a:buClr>
              <a:buSzPts val="2000"/>
              <a:buFont typeface="Courier New"/>
              <a:buChar char="o"/>
            </a:pPr>
            <a:r>
              <a:rPr i="1" lang="en-US" sz="2000">
                <a:solidFill>
                  <a:srgbClr val="161616"/>
                </a:solidFill>
              </a:rPr>
              <a:t>T</a:t>
            </a:r>
            <a:r>
              <a:rPr baseline="-25000" i="1" lang="en-US" sz="2000">
                <a:solidFill>
                  <a:srgbClr val="161616"/>
                </a:solidFill>
              </a:rPr>
              <a:t>n</a:t>
            </a:r>
            <a:r>
              <a:rPr baseline="-25000" lang="en-US" sz="2000">
                <a:solidFill>
                  <a:srgbClr val="161616"/>
                </a:solidFill>
              </a:rPr>
              <a:t> </a:t>
            </a:r>
            <a:r>
              <a:rPr lang="en-US" sz="2000">
                <a:solidFill>
                  <a:srgbClr val="161616"/>
                </a:solidFill>
              </a:rPr>
              <a:t>= 2</a:t>
            </a:r>
            <a:r>
              <a:rPr i="1" lang="en-US" sz="2000">
                <a:solidFill>
                  <a:srgbClr val="161616"/>
                </a:solidFill>
              </a:rPr>
              <a:t>T</a:t>
            </a:r>
            <a:r>
              <a:rPr baseline="-25000" i="1" lang="en-US" sz="2000">
                <a:solidFill>
                  <a:srgbClr val="161616"/>
                </a:solidFill>
              </a:rPr>
              <a:t>n</a:t>
            </a:r>
            <a:r>
              <a:rPr baseline="-25000" lang="en-US" sz="2000">
                <a:solidFill>
                  <a:srgbClr val="161616"/>
                </a:solidFill>
              </a:rPr>
              <a:t>−1</a:t>
            </a:r>
            <a:r>
              <a:rPr lang="en-US" sz="2000">
                <a:solidFill>
                  <a:srgbClr val="161616"/>
                </a:solidFill>
              </a:rPr>
              <a:t> +1</a:t>
            </a:r>
            <a:endParaRPr sz="20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9"/>
          <p:cNvSpPr txBox="1"/>
          <p:nvPr>
            <p:ph type="title"/>
          </p:nvPr>
        </p:nvSpPr>
        <p:spPr>
          <a:xfrm>
            <a:off x="838200" y="365125"/>
            <a:ext cx="10515600" cy="64273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Recurrence Relation</a:t>
            </a:r>
            <a:endParaRPr/>
          </a:p>
        </p:txBody>
      </p:sp>
      <p:sp>
        <p:nvSpPr>
          <p:cNvPr id="426" name="Google Shape;426;p59"/>
          <p:cNvSpPr txBox="1"/>
          <p:nvPr>
            <p:ph idx="1" type="body"/>
          </p:nvPr>
        </p:nvSpPr>
        <p:spPr>
          <a:xfrm>
            <a:off x="2407499" y="1231859"/>
            <a:ext cx="8731654" cy="546025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None/>
            </a:pPr>
            <a:r>
              <a:rPr b="1" lang="en-US" sz="2200"/>
              <a:t>#include &lt;stdio.h&gt;</a:t>
            </a:r>
            <a:endParaRPr b="1" sz="2200"/>
          </a:p>
          <a:p>
            <a:pPr indent="-228600" lvl="0" marL="228600" rtl="0" algn="l">
              <a:lnSpc>
                <a:spcPct val="90000"/>
              </a:lnSpc>
              <a:spcBef>
                <a:spcPts val="1000"/>
              </a:spcBef>
              <a:spcAft>
                <a:spcPts val="0"/>
              </a:spcAft>
              <a:buClr>
                <a:schemeClr val="dk1"/>
              </a:buClr>
              <a:buSzPts val="2200"/>
              <a:buNone/>
            </a:pPr>
            <a:r>
              <a:rPr i="1" lang="en-US" sz="2200"/>
              <a:t>void Test(int n)</a:t>
            </a:r>
            <a:r>
              <a:rPr lang="en-US" sz="2200"/>
              <a:t> {</a:t>
            </a:r>
            <a:endParaRPr/>
          </a:p>
          <a:p>
            <a:pPr indent="-228600" lvl="0" marL="228600" rtl="0" algn="l">
              <a:lnSpc>
                <a:spcPct val="90000"/>
              </a:lnSpc>
              <a:spcBef>
                <a:spcPts val="1000"/>
              </a:spcBef>
              <a:spcAft>
                <a:spcPts val="0"/>
              </a:spcAft>
              <a:buClr>
                <a:schemeClr val="dk1"/>
              </a:buClr>
              <a:buSzPts val="2200"/>
              <a:buNone/>
            </a:pPr>
            <a:r>
              <a:rPr lang="en-US" sz="2200"/>
              <a:t>    if (n &gt; 0) {</a:t>
            </a:r>
            <a:endParaRPr sz="2200"/>
          </a:p>
          <a:p>
            <a:pPr indent="-228600" lvl="0" marL="228600" rtl="0" algn="l">
              <a:lnSpc>
                <a:spcPct val="90000"/>
              </a:lnSpc>
              <a:spcBef>
                <a:spcPts val="1000"/>
              </a:spcBef>
              <a:spcAft>
                <a:spcPts val="0"/>
              </a:spcAft>
              <a:buClr>
                <a:schemeClr val="dk1"/>
              </a:buClr>
              <a:buSzPts val="2200"/>
              <a:buNone/>
            </a:pPr>
            <a:r>
              <a:rPr lang="en-US" sz="2200"/>
              <a:t>        printf("%d ", n);  // Print the value</a:t>
            </a:r>
            <a:endParaRPr sz="2200"/>
          </a:p>
          <a:p>
            <a:pPr indent="-228600" lvl="0" marL="228600" rtl="0" algn="l">
              <a:lnSpc>
                <a:spcPct val="90000"/>
              </a:lnSpc>
              <a:spcBef>
                <a:spcPts val="1000"/>
              </a:spcBef>
              <a:spcAft>
                <a:spcPts val="0"/>
              </a:spcAft>
              <a:buClr>
                <a:schemeClr val="dk1"/>
              </a:buClr>
              <a:buSzPts val="2200"/>
              <a:buNone/>
            </a:pPr>
            <a:r>
              <a:rPr lang="en-US" sz="2200"/>
              <a:t>        Test(n - 1);       // Recursive call</a:t>
            </a:r>
            <a:endParaRPr sz="2200"/>
          </a:p>
          <a:p>
            <a:pPr indent="-228600" lvl="0" marL="228600" rtl="0" algn="l">
              <a:lnSpc>
                <a:spcPct val="90000"/>
              </a:lnSpc>
              <a:spcBef>
                <a:spcPts val="1000"/>
              </a:spcBef>
              <a:spcAft>
                <a:spcPts val="0"/>
              </a:spcAft>
              <a:buClr>
                <a:schemeClr val="dk1"/>
              </a:buClr>
              <a:buSzPts val="2200"/>
              <a:buNone/>
            </a:pPr>
            <a:r>
              <a:rPr lang="en-US" sz="2200"/>
              <a:t>    }</a:t>
            </a:r>
            <a:endParaRPr/>
          </a:p>
          <a:p>
            <a:pPr indent="-228600" lvl="0" marL="228600" rtl="0" algn="l">
              <a:lnSpc>
                <a:spcPct val="90000"/>
              </a:lnSpc>
              <a:spcBef>
                <a:spcPts val="1000"/>
              </a:spcBef>
              <a:spcAft>
                <a:spcPts val="0"/>
              </a:spcAft>
              <a:buClr>
                <a:schemeClr val="dk1"/>
              </a:buClr>
              <a:buSzPts val="2200"/>
              <a:buNone/>
            </a:pPr>
            <a:r>
              <a:rPr lang="en-US" sz="2200"/>
              <a:t>}</a:t>
            </a:r>
            <a:endParaRPr/>
          </a:p>
          <a:p>
            <a:pPr indent="-228600" lvl="0" marL="228600" rtl="0" algn="l">
              <a:lnSpc>
                <a:spcPct val="90000"/>
              </a:lnSpc>
              <a:spcBef>
                <a:spcPts val="1000"/>
              </a:spcBef>
              <a:spcAft>
                <a:spcPts val="0"/>
              </a:spcAft>
              <a:buClr>
                <a:schemeClr val="dk1"/>
              </a:buClr>
              <a:buSzPts val="2200"/>
              <a:buNone/>
            </a:pPr>
            <a:r>
              <a:rPr i="1" lang="en-US" sz="2200"/>
              <a:t>int main() </a:t>
            </a:r>
            <a:r>
              <a:rPr lang="en-US" sz="2200"/>
              <a:t>{</a:t>
            </a:r>
            <a:endParaRPr sz="2200"/>
          </a:p>
          <a:p>
            <a:pPr indent="-228600" lvl="0" marL="228600" rtl="0" algn="l">
              <a:lnSpc>
                <a:spcPct val="90000"/>
              </a:lnSpc>
              <a:spcBef>
                <a:spcPts val="1000"/>
              </a:spcBef>
              <a:spcAft>
                <a:spcPts val="0"/>
              </a:spcAft>
              <a:buClr>
                <a:schemeClr val="dk1"/>
              </a:buClr>
              <a:buSzPts val="2200"/>
              <a:buNone/>
            </a:pPr>
            <a:r>
              <a:rPr lang="en-US" sz="2200"/>
              <a:t>    int n = 5;  // You can change this to the desired value of n</a:t>
            </a:r>
            <a:endParaRPr sz="2200"/>
          </a:p>
          <a:p>
            <a:pPr indent="-228600" lvl="0" marL="228600" rtl="0" algn="l">
              <a:lnSpc>
                <a:spcPct val="90000"/>
              </a:lnSpc>
              <a:spcBef>
                <a:spcPts val="1000"/>
              </a:spcBef>
              <a:spcAft>
                <a:spcPts val="0"/>
              </a:spcAft>
              <a:buClr>
                <a:schemeClr val="dk1"/>
              </a:buClr>
              <a:buSzPts val="2200"/>
              <a:buNone/>
            </a:pPr>
            <a:r>
              <a:rPr lang="en-US" sz="2200"/>
              <a:t>    Test(n);</a:t>
            </a:r>
            <a:endParaRPr sz="2200"/>
          </a:p>
          <a:p>
            <a:pPr indent="-228600" lvl="0" marL="228600" rtl="0" algn="l">
              <a:lnSpc>
                <a:spcPct val="90000"/>
              </a:lnSpc>
              <a:spcBef>
                <a:spcPts val="1000"/>
              </a:spcBef>
              <a:spcAft>
                <a:spcPts val="0"/>
              </a:spcAft>
              <a:buClr>
                <a:schemeClr val="dk1"/>
              </a:buClr>
              <a:buSzPts val="2200"/>
              <a:buNone/>
            </a:pPr>
            <a:r>
              <a:rPr lang="en-US" sz="2200"/>
              <a:t>    return 0;</a:t>
            </a:r>
            <a:endParaRPr sz="2200"/>
          </a:p>
          <a:p>
            <a:pPr indent="-228600" lvl="0" marL="228600" rtl="0" algn="l">
              <a:lnSpc>
                <a:spcPct val="90000"/>
              </a:lnSpc>
              <a:spcBef>
                <a:spcPts val="1000"/>
              </a:spcBef>
              <a:spcAft>
                <a:spcPts val="0"/>
              </a:spcAft>
              <a:buClr>
                <a:schemeClr val="dk1"/>
              </a:buClr>
              <a:buSzPts val="2200"/>
              <a:buNone/>
            </a:pPr>
            <a:r>
              <a:rPr lang="en-US" sz="2200"/>
              <a:t>}</a:t>
            </a:r>
            <a:endParaRPr sz="2200"/>
          </a:p>
          <a:p>
            <a:pPr indent="0" lvl="0" marL="0" rtl="0" algn="l">
              <a:lnSpc>
                <a:spcPct val="90000"/>
              </a:lnSpc>
              <a:spcBef>
                <a:spcPts val="1000"/>
              </a:spcBef>
              <a:spcAft>
                <a:spcPts val="0"/>
              </a:spcAft>
              <a:buClr>
                <a:schemeClr val="dk1"/>
              </a:buClr>
              <a:buSzPts val="2200"/>
              <a:buNone/>
            </a:pPr>
            <a:r>
              <a:t/>
            </a:r>
            <a:endParaRPr b="1" i="1" sz="22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0"/>
          <p:cNvSpPr txBox="1"/>
          <p:nvPr>
            <p:ph type="title"/>
          </p:nvPr>
        </p:nvSpPr>
        <p:spPr>
          <a:xfrm>
            <a:off x="838200" y="118279"/>
            <a:ext cx="10515600" cy="69235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Preparing Recurrence Relation</a:t>
            </a:r>
            <a:endParaRPr/>
          </a:p>
        </p:txBody>
      </p:sp>
      <p:sp>
        <p:nvSpPr>
          <p:cNvPr id="432" name="Google Shape;432;p60"/>
          <p:cNvSpPr txBox="1"/>
          <p:nvPr>
            <p:ph idx="1" type="body"/>
          </p:nvPr>
        </p:nvSpPr>
        <p:spPr>
          <a:xfrm>
            <a:off x="1696791" y="1717008"/>
            <a:ext cx="9657009" cy="50750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None/>
            </a:pPr>
            <a:r>
              <a:rPr b="1" i="1" lang="en-US" sz="2400">
                <a:latin typeface="Quattrocento Sans"/>
                <a:ea typeface="Quattrocento Sans"/>
                <a:cs typeface="Quattrocento Sans"/>
                <a:sym typeface="Quattrocento Sans"/>
              </a:rPr>
              <a:t>void Test(int n)</a:t>
            </a:r>
            <a:r>
              <a:rPr b="1" lang="en-US" sz="2400">
                <a:latin typeface="Quattrocento Sans"/>
                <a:ea typeface="Quattrocento Sans"/>
                <a:cs typeface="Quattrocento Sans"/>
                <a:sym typeface="Quattrocento Sans"/>
              </a:rPr>
              <a:t> </a:t>
            </a:r>
            <a:r>
              <a:rPr lang="en-US" sz="2400">
                <a:latin typeface="Quattrocento Sans"/>
                <a:ea typeface="Quattrocento Sans"/>
                <a:cs typeface="Quattrocento Sans"/>
                <a:sym typeface="Quattrocento Sans"/>
              </a:rPr>
              <a:t>{ // n</a:t>
            </a:r>
            <a:endParaRPr sz="2400"/>
          </a:p>
          <a:p>
            <a:pPr indent="-228600" lvl="0" marL="228600" rtl="0" algn="l">
              <a:lnSpc>
                <a:spcPct val="90000"/>
              </a:lnSpc>
              <a:spcBef>
                <a:spcPts val="1000"/>
              </a:spcBef>
              <a:spcAft>
                <a:spcPts val="0"/>
              </a:spcAft>
              <a:buClr>
                <a:schemeClr val="dk1"/>
              </a:buClr>
              <a:buSzPts val="2400"/>
              <a:buNone/>
            </a:pPr>
            <a:r>
              <a:rPr lang="en-US" sz="2400">
                <a:latin typeface="Quattrocento Sans"/>
                <a:ea typeface="Quattrocento Sans"/>
                <a:cs typeface="Quattrocento Sans"/>
                <a:sym typeface="Quattrocento Sans"/>
              </a:rPr>
              <a:t>    if (n &gt; 0) {</a:t>
            </a:r>
            <a:endParaRPr/>
          </a:p>
          <a:p>
            <a:pPr indent="-228600" lvl="0" marL="228600" rtl="0" algn="l">
              <a:lnSpc>
                <a:spcPct val="90000"/>
              </a:lnSpc>
              <a:spcBef>
                <a:spcPts val="1000"/>
              </a:spcBef>
              <a:spcAft>
                <a:spcPts val="0"/>
              </a:spcAft>
              <a:buClr>
                <a:schemeClr val="dk1"/>
              </a:buClr>
              <a:buSzPts val="2400"/>
              <a:buNone/>
            </a:pPr>
            <a:r>
              <a:rPr lang="en-US" sz="2400">
                <a:latin typeface="Quattrocento Sans"/>
                <a:ea typeface="Quattrocento Sans"/>
                <a:cs typeface="Quattrocento Sans"/>
                <a:sym typeface="Quattrocento Sans"/>
              </a:rPr>
              <a:t>        printf("%d ", n);  // 1</a:t>
            </a:r>
            <a:endParaRPr/>
          </a:p>
          <a:p>
            <a:pPr indent="-228600" lvl="0" marL="228600" rtl="0" algn="l">
              <a:lnSpc>
                <a:spcPct val="90000"/>
              </a:lnSpc>
              <a:spcBef>
                <a:spcPts val="1000"/>
              </a:spcBef>
              <a:spcAft>
                <a:spcPts val="0"/>
              </a:spcAft>
              <a:buClr>
                <a:schemeClr val="dk1"/>
              </a:buClr>
              <a:buSzPts val="2400"/>
              <a:buNone/>
            </a:pPr>
            <a:r>
              <a:rPr lang="en-US" sz="2400">
                <a:latin typeface="Quattrocento Sans"/>
                <a:ea typeface="Quattrocento Sans"/>
                <a:cs typeface="Quattrocento Sans"/>
                <a:sym typeface="Quattrocento Sans"/>
              </a:rPr>
              <a:t>        Test(n - 1);       // n-1</a:t>
            </a:r>
            <a:endParaRPr/>
          </a:p>
          <a:p>
            <a:pPr indent="-228600" lvl="0" marL="228600" rtl="0" algn="l">
              <a:lnSpc>
                <a:spcPct val="90000"/>
              </a:lnSpc>
              <a:spcBef>
                <a:spcPts val="1000"/>
              </a:spcBef>
              <a:spcAft>
                <a:spcPts val="0"/>
              </a:spcAft>
              <a:buClr>
                <a:schemeClr val="dk1"/>
              </a:buClr>
              <a:buSzPts val="2400"/>
              <a:buNone/>
            </a:pPr>
            <a:r>
              <a:rPr lang="en-US" sz="2400">
                <a:latin typeface="Quattrocento Sans"/>
                <a:ea typeface="Quattrocento Sans"/>
                <a:cs typeface="Quattrocento Sans"/>
                <a:sym typeface="Quattrocento Sans"/>
              </a:rPr>
              <a:t>    }</a:t>
            </a:r>
            <a:endParaRPr/>
          </a:p>
          <a:p>
            <a:pPr indent="-228600" lvl="0" marL="228600" rtl="0" algn="l">
              <a:lnSpc>
                <a:spcPct val="90000"/>
              </a:lnSpc>
              <a:spcBef>
                <a:spcPts val="1000"/>
              </a:spcBef>
              <a:spcAft>
                <a:spcPts val="0"/>
              </a:spcAft>
              <a:buClr>
                <a:schemeClr val="dk1"/>
              </a:buClr>
              <a:buSzPts val="2400"/>
              <a:buNone/>
            </a:pPr>
            <a:r>
              <a:rPr lang="en-US" sz="2400">
                <a:latin typeface="Quattrocento Sans"/>
                <a:ea typeface="Quattrocento Sans"/>
                <a:cs typeface="Quattrocento Sans"/>
                <a:sym typeface="Quattrocento Sans"/>
              </a:rPr>
              <a:t>}</a:t>
            </a:r>
            <a:endParaRPr/>
          </a:p>
          <a:p>
            <a:pPr indent="-114300" lvl="0" marL="114300" rtl="0" algn="l">
              <a:lnSpc>
                <a:spcPct val="90000"/>
              </a:lnSpc>
              <a:spcBef>
                <a:spcPts val="1000"/>
              </a:spcBef>
              <a:spcAft>
                <a:spcPts val="0"/>
              </a:spcAft>
              <a:buClr>
                <a:schemeClr val="dk1"/>
              </a:buClr>
              <a:buSzPts val="2400"/>
              <a:buFont typeface="Noto Sans Symbols"/>
              <a:buChar char="▪"/>
            </a:pPr>
            <a:r>
              <a:rPr b="1" i="1" lang="en-US" sz="2400"/>
              <a:t>So, T (n) = T (n-1) + 1</a:t>
            </a:r>
            <a:endParaRPr/>
          </a:p>
          <a:p>
            <a:pPr indent="-114300" lvl="0" marL="114300" rtl="0" algn="l">
              <a:lnSpc>
                <a:spcPct val="90000"/>
              </a:lnSpc>
              <a:spcBef>
                <a:spcPts val="1000"/>
              </a:spcBef>
              <a:spcAft>
                <a:spcPts val="0"/>
              </a:spcAft>
              <a:buClr>
                <a:schemeClr val="dk1"/>
              </a:buClr>
              <a:buSzPts val="2400"/>
              <a:buFont typeface="Noto Sans Symbols"/>
              <a:buChar char="▪"/>
            </a:pPr>
            <a:r>
              <a:rPr b="1" i="1" lang="en-US" sz="2400"/>
              <a:t>Hence, T (n) = 1 for n=0, and T (n-1) + 1 for n&gt;0</a:t>
            </a:r>
            <a:endParaRPr/>
          </a:p>
          <a:p>
            <a:pPr indent="38100" lvl="0" marL="114300" rtl="0" algn="l">
              <a:lnSpc>
                <a:spcPct val="90000"/>
              </a:lnSpc>
              <a:spcBef>
                <a:spcPts val="1000"/>
              </a:spcBef>
              <a:spcAft>
                <a:spcPts val="0"/>
              </a:spcAft>
              <a:buClr>
                <a:schemeClr val="dk1"/>
              </a:buClr>
              <a:buSzPts val="2400"/>
              <a:buFont typeface="Noto Sans Symbols"/>
              <a:buNone/>
            </a:pPr>
            <a:r>
              <a:t/>
            </a:r>
            <a:endParaRPr i="1" sz="24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1"/>
          <p:cNvSpPr txBox="1"/>
          <p:nvPr>
            <p:ph type="title"/>
          </p:nvPr>
        </p:nvSpPr>
        <p:spPr>
          <a:xfrm>
            <a:off x="838200" y="150478"/>
            <a:ext cx="10515600" cy="78894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Solving Recurrence Relation</a:t>
            </a:r>
            <a:endParaRPr/>
          </a:p>
        </p:txBody>
      </p:sp>
      <p:sp>
        <p:nvSpPr>
          <p:cNvPr id="438" name="Google Shape;438;p61"/>
          <p:cNvSpPr txBox="1"/>
          <p:nvPr>
            <p:ph idx="1" type="body"/>
          </p:nvPr>
        </p:nvSpPr>
        <p:spPr>
          <a:xfrm>
            <a:off x="838200" y="1319910"/>
            <a:ext cx="11095149" cy="547216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200"/>
              <a:buFont typeface="Arial"/>
              <a:buChar char="•"/>
            </a:pPr>
            <a:r>
              <a:rPr b="1" lang="en-US" sz="2200"/>
              <a:t>Definition of Recurrence Relation:</a:t>
            </a:r>
            <a:r>
              <a:rPr lang="en-US" sz="2200">
                <a:solidFill>
                  <a:srgbClr val="374151"/>
                </a:solidFill>
              </a:rPr>
              <a:t> </a:t>
            </a:r>
            <a:r>
              <a:rPr i="1" lang="en-US" sz="2200">
                <a:solidFill>
                  <a:srgbClr val="374151"/>
                </a:solidFill>
              </a:rPr>
              <a:t>T </a:t>
            </a:r>
            <a:r>
              <a:rPr lang="en-US" sz="2200">
                <a:solidFill>
                  <a:srgbClr val="374151"/>
                </a:solidFill>
              </a:rPr>
              <a:t>(</a:t>
            </a:r>
            <a:r>
              <a:rPr i="1" lang="en-US" sz="2200">
                <a:solidFill>
                  <a:srgbClr val="374151"/>
                </a:solidFill>
              </a:rPr>
              <a:t>n</a:t>
            </a:r>
            <a:r>
              <a:rPr lang="en-US" sz="2200">
                <a:solidFill>
                  <a:srgbClr val="374151"/>
                </a:solidFill>
              </a:rPr>
              <a:t>) = </a:t>
            </a:r>
            <a:r>
              <a:rPr i="1" lang="en-US" sz="2200">
                <a:solidFill>
                  <a:srgbClr val="374151"/>
                </a:solidFill>
              </a:rPr>
              <a:t>T </a:t>
            </a:r>
            <a:r>
              <a:rPr lang="en-US" sz="2200">
                <a:solidFill>
                  <a:srgbClr val="374151"/>
                </a:solidFill>
              </a:rPr>
              <a:t>(</a:t>
            </a:r>
            <a:r>
              <a:rPr i="1" lang="en-US" sz="2200">
                <a:solidFill>
                  <a:srgbClr val="374151"/>
                </a:solidFill>
              </a:rPr>
              <a:t>n</a:t>
            </a:r>
            <a:r>
              <a:rPr lang="en-US" sz="2200">
                <a:solidFill>
                  <a:srgbClr val="374151"/>
                </a:solidFill>
              </a:rPr>
              <a:t>−1)+1</a:t>
            </a:r>
            <a:endParaRPr/>
          </a:p>
          <a:p>
            <a:pPr indent="-228600" lvl="0" marL="228600" rtl="0" algn="l">
              <a:lnSpc>
                <a:spcPct val="100000"/>
              </a:lnSpc>
              <a:spcBef>
                <a:spcPts val="1000"/>
              </a:spcBef>
              <a:spcAft>
                <a:spcPts val="0"/>
              </a:spcAft>
              <a:buClr>
                <a:schemeClr val="dk1"/>
              </a:buClr>
              <a:buSzPts val="2200"/>
              <a:buFont typeface="Arial"/>
              <a:buChar char="•"/>
            </a:pPr>
            <a:r>
              <a:rPr b="1" lang="en-US" sz="2200"/>
              <a:t>Initial Condition:</a:t>
            </a:r>
            <a:r>
              <a:rPr b="1" lang="en-US" sz="2200">
                <a:solidFill>
                  <a:srgbClr val="000000"/>
                </a:solidFill>
              </a:rPr>
              <a:t> </a:t>
            </a:r>
            <a:r>
              <a:rPr i="1" lang="en-US" sz="2200">
                <a:solidFill>
                  <a:srgbClr val="374151"/>
                </a:solidFill>
              </a:rPr>
              <a:t>T </a:t>
            </a:r>
            <a:r>
              <a:rPr lang="en-US" sz="2200">
                <a:solidFill>
                  <a:srgbClr val="374151"/>
                </a:solidFill>
              </a:rPr>
              <a:t>(</a:t>
            </a:r>
            <a:r>
              <a:rPr i="1" lang="en-US" sz="2200">
                <a:solidFill>
                  <a:srgbClr val="374151"/>
                </a:solidFill>
              </a:rPr>
              <a:t>n</a:t>
            </a:r>
            <a:r>
              <a:rPr lang="en-US" sz="2200">
                <a:solidFill>
                  <a:srgbClr val="374151"/>
                </a:solidFill>
              </a:rPr>
              <a:t>) = 1 for </a:t>
            </a:r>
            <a:r>
              <a:rPr i="1" lang="en-US" sz="2200">
                <a:solidFill>
                  <a:srgbClr val="374151"/>
                </a:solidFill>
              </a:rPr>
              <a:t>n </a:t>
            </a:r>
            <a:r>
              <a:rPr lang="en-US" sz="2200">
                <a:solidFill>
                  <a:srgbClr val="374151"/>
                </a:solidFill>
              </a:rPr>
              <a:t>= 0</a:t>
            </a:r>
            <a:endParaRPr/>
          </a:p>
          <a:p>
            <a:pPr indent="-228600" lvl="0" marL="228600" rtl="0" algn="l">
              <a:lnSpc>
                <a:spcPct val="100000"/>
              </a:lnSpc>
              <a:spcBef>
                <a:spcPts val="1000"/>
              </a:spcBef>
              <a:spcAft>
                <a:spcPts val="0"/>
              </a:spcAft>
              <a:buClr>
                <a:schemeClr val="dk1"/>
              </a:buClr>
              <a:buSzPts val="2200"/>
              <a:buFont typeface="Arial"/>
              <a:buChar char="•"/>
            </a:pPr>
            <a:r>
              <a:rPr b="1" lang="en-US" sz="2200"/>
              <a:t>Substituting and Simplifying:</a:t>
            </a:r>
            <a:r>
              <a:rPr lang="en-US" sz="2200">
                <a:solidFill>
                  <a:srgbClr val="374151"/>
                </a:solidFill>
              </a:rPr>
              <a:t> </a:t>
            </a:r>
            <a:endParaRPr/>
          </a:p>
          <a:p>
            <a:pPr indent="-228600" lvl="2" marL="1143000" rtl="0" algn="l">
              <a:lnSpc>
                <a:spcPct val="100000"/>
              </a:lnSpc>
              <a:spcBef>
                <a:spcPts val="500"/>
              </a:spcBef>
              <a:spcAft>
                <a:spcPts val="0"/>
              </a:spcAft>
              <a:buClr>
                <a:srgbClr val="374151"/>
              </a:buClr>
              <a:buSzPts val="2000"/>
              <a:buFont typeface="Noto Sans Symbols"/>
              <a:buChar char="▪"/>
            </a:pPr>
            <a:r>
              <a:rPr i="1" lang="en-US">
                <a:solidFill>
                  <a:srgbClr val="374151"/>
                </a:solidFill>
              </a:rPr>
              <a:t>T </a:t>
            </a:r>
            <a:r>
              <a:rPr lang="en-US">
                <a:solidFill>
                  <a:srgbClr val="374151"/>
                </a:solidFill>
              </a:rPr>
              <a:t>(</a:t>
            </a:r>
            <a:r>
              <a:rPr i="1" lang="en-US">
                <a:solidFill>
                  <a:srgbClr val="374151"/>
                </a:solidFill>
              </a:rPr>
              <a:t>n</a:t>
            </a:r>
            <a:r>
              <a:rPr lang="en-US">
                <a:solidFill>
                  <a:srgbClr val="374151"/>
                </a:solidFill>
              </a:rPr>
              <a:t>) = </a:t>
            </a:r>
            <a:r>
              <a:rPr i="1" lang="en-US">
                <a:solidFill>
                  <a:srgbClr val="374151"/>
                </a:solidFill>
              </a:rPr>
              <a:t>T </a:t>
            </a:r>
            <a:r>
              <a:rPr lang="en-US">
                <a:solidFill>
                  <a:srgbClr val="374151"/>
                </a:solidFill>
              </a:rPr>
              <a:t>(</a:t>
            </a:r>
            <a:r>
              <a:rPr i="1" lang="en-US">
                <a:solidFill>
                  <a:srgbClr val="374151"/>
                </a:solidFill>
              </a:rPr>
              <a:t>n</a:t>
            </a:r>
            <a:r>
              <a:rPr lang="en-US">
                <a:solidFill>
                  <a:srgbClr val="374151"/>
                </a:solidFill>
              </a:rPr>
              <a:t>−1) + 1 </a:t>
            </a:r>
            <a:endParaRPr/>
          </a:p>
          <a:p>
            <a:pPr indent="-228600" lvl="2" marL="1143000" rtl="0" algn="l">
              <a:lnSpc>
                <a:spcPct val="100000"/>
              </a:lnSpc>
              <a:spcBef>
                <a:spcPts val="500"/>
              </a:spcBef>
              <a:spcAft>
                <a:spcPts val="0"/>
              </a:spcAft>
              <a:buClr>
                <a:srgbClr val="374151"/>
              </a:buClr>
              <a:buSzPts val="2000"/>
              <a:buFont typeface="Noto Sans Symbols"/>
              <a:buChar char="▪"/>
            </a:pPr>
            <a:r>
              <a:rPr i="1" lang="en-US">
                <a:solidFill>
                  <a:srgbClr val="374151"/>
                </a:solidFill>
              </a:rPr>
              <a:t>T </a:t>
            </a:r>
            <a:r>
              <a:rPr lang="en-US">
                <a:solidFill>
                  <a:srgbClr val="374151"/>
                </a:solidFill>
              </a:rPr>
              <a:t>(</a:t>
            </a:r>
            <a:r>
              <a:rPr i="1" lang="en-US">
                <a:solidFill>
                  <a:srgbClr val="374151"/>
                </a:solidFill>
              </a:rPr>
              <a:t>n</a:t>
            </a:r>
            <a:r>
              <a:rPr lang="en-US">
                <a:solidFill>
                  <a:srgbClr val="374151"/>
                </a:solidFill>
              </a:rPr>
              <a:t>−1) = </a:t>
            </a:r>
            <a:r>
              <a:rPr i="1" lang="en-US">
                <a:solidFill>
                  <a:srgbClr val="374151"/>
                </a:solidFill>
              </a:rPr>
              <a:t>T </a:t>
            </a:r>
            <a:r>
              <a:rPr lang="en-US">
                <a:solidFill>
                  <a:srgbClr val="374151"/>
                </a:solidFill>
              </a:rPr>
              <a:t>(</a:t>
            </a:r>
            <a:r>
              <a:rPr i="1" lang="en-US">
                <a:solidFill>
                  <a:srgbClr val="374151"/>
                </a:solidFill>
              </a:rPr>
              <a:t>n</a:t>
            </a:r>
            <a:r>
              <a:rPr lang="en-US">
                <a:solidFill>
                  <a:srgbClr val="374151"/>
                </a:solidFill>
              </a:rPr>
              <a:t>−2) + 1 </a:t>
            </a:r>
            <a:endParaRPr/>
          </a:p>
          <a:p>
            <a:pPr indent="-228600" lvl="0" marL="228600" rtl="0" algn="l">
              <a:lnSpc>
                <a:spcPct val="100000"/>
              </a:lnSpc>
              <a:spcBef>
                <a:spcPts val="1000"/>
              </a:spcBef>
              <a:spcAft>
                <a:spcPts val="0"/>
              </a:spcAft>
              <a:buClr>
                <a:srgbClr val="374151"/>
              </a:buClr>
              <a:buSzPts val="2200"/>
              <a:buFont typeface="Arial"/>
              <a:buChar char="•"/>
            </a:pPr>
            <a:r>
              <a:rPr lang="en-US" sz="2200">
                <a:solidFill>
                  <a:srgbClr val="374151"/>
                </a:solidFill>
              </a:rPr>
              <a:t>Substitute </a:t>
            </a:r>
            <a:r>
              <a:rPr i="1" lang="en-US" sz="2200">
                <a:solidFill>
                  <a:srgbClr val="374151"/>
                </a:solidFill>
              </a:rPr>
              <a:t>T </a:t>
            </a:r>
            <a:r>
              <a:rPr lang="en-US" sz="2200">
                <a:solidFill>
                  <a:srgbClr val="374151"/>
                </a:solidFill>
              </a:rPr>
              <a:t>(</a:t>
            </a:r>
            <a:r>
              <a:rPr i="1" lang="en-US" sz="2200">
                <a:solidFill>
                  <a:srgbClr val="374151"/>
                </a:solidFill>
              </a:rPr>
              <a:t>n</a:t>
            </a:r>
            <a:r>
              <a:rPr lang="en-US" sz="2200">
                <a:solidFill>
                  <a:srgbClr val="374151"/>
                </a:solidFill>
              </a:rPr>
              <a:t>−1) into the first equation: </a:t>
            </a:r>
            <a:r>
              <a:rPr i="1" lang="en-US" sz="2200">
                <a:solidFill>
                  <a:srgbClr val="374151"/>
                </a:solidFill>
              </a:rPr>
              <a:t>T </a:t>
            </a:r>
            <a:r>
              <a:rPr lang="en-US" sz="2200">
                <a:solidFill>
                  <a:srgbClr val="374151"/>
                </a:solidFill>
              </a:rPr>
              <a:t>(</a:t>
            </a:r>
            <a:r>
              <a:rPr i="1" lang="en-US" sz="2200">
                <a:solidFill>
                  <a:srgbClr val="374151"/>
                </a:solidFill>
              </a:rPr>
              <a:t>n</a:t>
            </a:r>
            <a:r>
              <a:rPr lang="en-US" sz="2200">
                <a:solidFill>
                  <a:srgbClr val="374151"/>
                </a:solidFill>
              </a:rPr>
              <a:t>) = </a:t>
            </a:r>
            <a:r>
              <a:rPr i="1" lang="en-US" sz="2200">
                <a:solidFill>
                  <a:srgbClr val="374151"/>
                </a:solidFill>
              </a:rPr>
              <a:t>T </a:t>
            </a:r>
            <a:r>
              <a:rPr lang="en-US" sz="2200">
                <a:solidFill>
                  <a:srgbClr val="374151"/>
                </a:solidFill>
              </a:rPr>
              <a:t>(</a:t>
            </a:r>
            <a:r>
              <a:rPr i="1" lang="en-US" sz="2200">
                <a:solidFill>
                  <a:srgbClr val="374151"/>
                </a:solidFill>
              </a:rPr>
              <a:t>n</a:t>
            </a:r>
            <a:r>
              <a:rPr lang="en-US" sz="2200">
                <a:solidFill>
                  <a:srgbClr val="374151"/>
                </a:solidFill>
              </a:rPr>
              <a:t>−2) + 2</a:t>
            </a:r>
            <a:endParaRPr/>
          </a:p>
          <a:p>
            <a:pPr indent="-228600" lvl="0" marL="228600" rtl="0" algn="l">
              <a:lnSpc>
                <a:spcPct val="100000"/>
              </a:lnSpc>
              <a:spcBef>
                <a:spcPts val="1000"/>
              </a:spcBef>
              <a:spcAft>
                <a:spcPts val="0"/>
              </a:spcAft>
              <a:buClr>
                <a:srgbClr val="374151"/>
              </a:buClr>
              <a:buSzPts val="2200"/>
              <a:buFont typeface="Arial"/>
              <a:buChar char="•"/>
            </a:pPr>
            <a:r>
              <a:rPr lang="en-US" sz="2200">
                <a:solidFill>
                  <a:srgbClr val="374151"/>
                </a:solidFill>
              </a:rPr>
              <a:t>Continue substituting </a:t>
            </a:r>
            <a:r>
              <a:rPr i="1" lang="en-US" sz="2200">
                <a:solidFill>
                  <a:srgbClr val="374151"/>
                </a:solidFill>
              </a:rPr>
              <a:t>T </a:t>
            </a:r>
            <a:r>
              <a:rPr lang="en-US" sz="2200">
                <a:solidFill>
                  <a:srgbClr val="374151"/>
                </a:solidFill>
              </a:rPr>
              <a:t>(</a:t>
            </a:r>
            <a:r>
              <a:rPr i="1" lang="en-US" sz="2200">
                <a:solidFill>
                  <a:srgbClr val="374151"/>
                </a:solidFill>
              </a:rPr>
              <a:t>n</a:t>
            </a:r>
            <a:r>
              <a:rPr lang="en-US" sz="2200">
                <a:solidFill>
                  <a:srgbClr val="374151"/>
                </a:solidFill>
                <a:latin typeface="Arial"/>
                <a:ea typeface="Arial"/>
                <a:cs typeface="Arial"/>
                <a:sym typeface="Arial"/>
              </a:rPr>
              <a:t>−</a:t>
            </a:r>
            <a:r>
              <a:rPr i="1" lang="en-US" sz="2200">
                <a:solidFill>
                  <a:srgbClr val="374151"/>
                </a:solidFill>
              </a:rPr>
              <a:t>k</a:t>
            </a:r>
            <a:r>
              <a:rPr lang="en-US" sz="2200">
                <a:solidFill>
                  <a:srgbClr val="374151"/>
                </a:solidFill>
              </a:rPr>
              <a:t>) for </a:t>
            </a:r>
            <a:r>
              <a:rPr i="1" lang="en-US" sz="2200">
                <a:solidFill>
                  <a:srgbClr val="374151"/>
                </a:solidFill>
              </a:rPr>
              <a:t>k</a:t>
            </a:r>
            <a:r>
              <a:rPr lang="en-US" sz="2200">
                <a:solidFill>
                  <a:srgbClr val="374151"/>
                </a:solidFill>
              </a:rPr>
              <a:t> times: </a:t>
            </a:r>
            <a:r>
              <a:rPr i="1" lang="en-US" sz="2200">
                <a:solidFill>
                  <a:srgbClr val="374151"/>
                </a:solidFill>
              </a:rPr>
              <a:t>T </a:t>
            </a:r>
            <a:r>
              <a:rPr lang="en-US" sz="2200">
                <a:solidFill>
                  <a:srgbClr val="374151"/>
                </a:solidFill>
              </a:rPr>
              <a:t>(</a:t>
            </a:r>
            <a:r>
              <a:rPr i="1" lang="en-US" sz="2200">
                <a:solidFill>
                  <a:srgbClr val="374151"/>
                </a:solidFill>
              </a:rPr>
              <a:t>n</a:t>
            </a:r>
            <a:r>
              <a:rPr lang="en-US" sz="2200">
                <a:solidFill>
                  <a:srgbClr val="374151"/>
                </a:solidFill>
              </a:rPr>
              <a:t>) = </a:t>
            </a:r>
            <a:r>
              <a:rPr i="1" lang="en-US" sz="2200">
                <a:solidFill>
                  <a:srgbClr val="374151"/>
                </a:solidFill>
              </a:rPr>
              <a:t>T </a:t>
            </a:r>
            <a:r>
              <a:rPr lang="en-US" sz="2200">
                <a:solidFill>
                  <a:srgbClr val="374151"/>
                </a:solidFill>
              </a:rPr>
              <a:t>(</a:t>
            </a:r>
            <a:r>
              <a:rPr i="1" lang="en-US" sz="2200">
                <a:solidFill>
                  <a:srgbClr val="374151"/>
                </a:solidFill>
              </a:rPr>
              <a:t>n</a:t>
            </a:r>
            <a:r>
              <a:rPr lang="en-US" sz="2200">
                <a:solidFill>
                  <a:srgbClr val="374151"/>
                </a:solidFill>
                <a:latin typeface="Arial"/>
                <a:ea typeface="Arial"/>
                <a:cs typeface="Arial"/>
                <a:sym typeface="Arial"/>
              </a:rPr>
              <a:t>−</a:t>
            </a:r>
            <a:r>
              <a:rPr i="1" lang="en-US" sz="2200">
                <a:solidFill>
                  <a:srgbClr val="374151"/>
                </a:solidFill>
              </a:rPr>
              <a:t>k</a:t>
            </a:r>
            <a:r>
              <a:rPr lang="en-US" sz="2200">
                <a:solidFill>
                  <a:srgbClr val="374151"/>
                </a:solidFill>
              </a:rPr>
              <a:t>) + </a:t>
            </a:r>
            <a:r>
              <a:rPr i="1" lang="en-US" sz="2200">
                <a:solidFill>
                  <a:srgbClr val="374151"/>
                </a:solidFill>
              </a:rPr>
              <a:t>k</a:t>
            </a:r>
            <a:endParaRPr sz="2200">
              <a:solidFill>
                <a:srgbClr val="374151"/>
              </a:solidFill>
            </a:endParaRPr>
          </a:p>
          <a:p>
            <a:pPr indent="-228600" lvl="0" marL="228600" rtl="0" algn="l">
              <a:lnSpc>
                <a:spcPct val="100000"/>
              </a:lnSpc>
              <a:spcBef>
                <a:spcPts val="1000"/>
              </a:spcBef>
              <a:spcAft>
                <a:spcPts val="0"/>
              </a:spcAft>
              <a:buClr>
                <a:schemeClr val="dk1"/>
              </a:buClr>
              <a:buSzPts val="2200"/>
              <a:buFont typeface="Arial"/>
              <a:buChar char="•"/>
            </a:pPr>
            <a:r>
              <a:rPr b="1" lang="en-US" sz="2200"/>
              <a:t>Assuming n-k=0:</a:t>
            </a:r>
            <a:r>
              <a:rPr lang="en-US" sz="2200">
                <a:solidFill>
                  <a:srgbClr val="374151"/>
                </a:solidFill>
              </a:rPr>
              <a:t> </a:t>
            </a:r>
            <a:r>
              <a:rPr i="1" lang="en-US" sz="2200">
                <a:solidFill>
                  <a:srgbClr val="374151"/>
                </a:solidFill>
              </a:rPr>
              <a:t>T </a:t>
            </a:r>
            <a:r>
              <a:rPr lang="en-US" sz="2200">
                <a:solidFill>
                  <a:srgbClr val="374151"/>
                </a:solidFill>
              </a:rPr>
              <a:t>(</a:t>
            </a:r>
            <a:r>
              <a:rPr i="1" lang="en-US" sz="2200">
                <a:solidFill>
                  <a:srgbClr val="374151"/>
                </a:solidFill>
              </a:rPr>
              <a:t>n</a:t>
            </a:r>
            <a:r>
              <a:rPr lang="en-US" sz="2200">
                <a:solidFill>
                  <a:srgbClr val="374151"/>
                </a:solidFill>
              </a:rPr>
              <a:t>) = </a:t>
            </a:r>
            <a:r>
              <a:rPr i="1" lang="en-US" sz="2200">
                <a:solidFill>
                  <a:srgbClr val="374151"/>
                </a:solidFill>
              </a:rPr>
              <a:t>T </a:t>
            </a:r>
            <a:r>
              <a:rPr lang="en-US" sz="2200">
                <a:solidFill>
                  <a:srgbClr val="374151"/>
                </a:solidFill>
              </a:rPr>
              <a:t>(0) + </a:t>
            </a:r>
            <a:r>
              <a:rPr i="1" lang="en-US" sz="2200">
                <a:solidFill>
                  <a:srgbClr val="374151"/>
                </a:solidFill>
              </a:rPr>
              <a:t>n </a:t>
            </a:r>
            <a:r>
              <a:rPr lang="en-US" sz="2200">
                <a:solidFill>
                  <a:srgbClr val="374151"/>
                </a:solidFill>
              </a:rPr>
              <a:t>= </a:t>
            </a:r>
            <a:r>
              <a:rPr i="1" lang="en-US" sz="2200">
                <a:solidFill>
                  <a:srgbClr val="374151"/>
                </a:solidFill>
              </a:rPr>
              <a:t>n </a:t>
            </a:r>
            <a:r>
              <a:rPr lang="en-US" sz="2200">
                <a:solidFill>
                  <a:srgbClr val="374151"/>
                </a:solidFill>
              </a:rPr>
              <a:t>+ 1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22" name="Google Shape;122;p17"/>
          <p:cNvSpPr txBox="1"/>
          <p:nvPr>
            <p:ph type="title"/>
          </p:nvPr>
        </p:nvSpPr>
        <p:spPr>
          <a:xfrm>
            <a:off x="6412091" y="501651"/>
            <a:ext cx="4395340" cy="95425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Open Sans"/>
              <a:buNone/>
            </a:pPr>
            <a:r>
              <a:rPr lang="en-US" sz="3800"/>
              <a:t>Divide and Conquer Method</a:t>
            </a:r>
            <a:endParaRPr/>
          </a:p>
        </p:txBody>
      </p:sp>
      <p:sp>
        <p:nvSpPr>
          <p:cNvPr id="123" name="Google Shape;123;p17"/>
          <p:cNvSpPr/>
          <p:nvPr/>
        </p:nvSpPr>
        <p:spPr>
          <a:xfrm>
            <a:off x="0" y="0"/>
            <a:ext cx="5779911" cy="6858000"/>
          </a:xfrm>
          <a:prstGeom prst="rect">
            <a:avLst/>
          </a:prstGeom>
          <a:gradFill>
            <a:gsLst>
              <a:gs pos="0">
                <a:schemeClr val="accent2"/>
              </a:gs>
              <a:gs pos="100000">
                <a:schemeClr val="accent4"/>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pic>
        <p:nvPicPr>
          <p:cNvPr descr="Diagram&#10;&#10;Description automatically generated" id="124" name="Google Shape;124;p17"/>
          <p:cNvPicPr preferRelativeResize="0"/>
          <p:nvPr/>
        </p:nvPicPr>
        <p:blipFill rotWithShape="1">
          <a:blip r:embed="rId3">
            <a:alphaModFix/>
          </a:blip>
          <a:srcRect b="0" l="0" r="0" t="0"/>
          <a:stretch/>
        </p:blipFill>
        <p:spPr>
          <a:xfrm>
            <a:off x="139622" y="958322"/>
            <a:ext cx="5500667" cy="4737442"/>
          </a:xfrm>
          <a:prstGeom prst="rect">
            <a:avLst/>
          </a:prstGeom>
          <a:noFill/>
          <a:ln>
            <a:noFill/>
          </a:ln>
        </p:spPr>
      </p:pic>
      <p:sp>
        <p:nvSpPr>
          <p:cNvPr id="125" name="Google Shape;125;p17"/>
          <p:cNvSpPr txBox="1"/>
          <p:nvPr>
            <p:ph idx="1" type="body"/>
          </p:nvPr>
        </p:nvSpPr>
        <p:spPr>
          <a:xfrm>
            <a:off x="6177935" y="2118384"/>
            <a:ext cx="5411368" cy="423796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Font typeface="Noto Sans Symbols"/>
              <a:buChar char="▪"/>
            </a:pPr>
            <a:r>
              <a:rPr lang="en-US" sz="2200"/>
              <a:t>Divide the problem into a number of sub problems</a:t>
            </a:r>
            <a:endParaRPr sz="2200"/>
          </a:p>
          <a:p>
            <a:pPr indent="-228600" lvl="0" marL="228600" rtl="0" algn="l">
              <a:lnSpc>
                <a:spcPct val="90000"/>
              </a:lnSpc>
              <a:spcBef>
                <a:spcPts val="1000"/>
              </a:spcBef>
              <a:spcAft>
                <a:spcPts val="0"/>
              </a:spcAft>
              <a:buClr>
                <a:schemeClr val="dk1"/>
              </a:buClr>
              <a:buSzPts val="2200"/>
              <a:buFont typeface="Noto Sans Symbols"/>
              <a:buChar char="▪"/>
            </a:pPr>
            <a:r>
              <a:rPr lang="en-US" sz="2200"/>
              <a:t>Conquer the sub problems by solving them recursively. </a:t>
            </a:r>
            <a:endParaRPr/>
          </a:p>
          <a:p>
            <a:pPr indent="-228600" lvl="0" marL="228600" rtl="0" algn="l">
              <a:lnSpc>
                <a:spcPct val="90000"/>
              </a:lnSpc>
              <a:spcBef>
                <a:spcPts val="1000"/>
              </a:spcBef>
              <a:spcAft>
                <a:spcPts val="0"/>
              </a:spcAft>
              <a:buClr>
                <a:schemeClr val="dk1"/>
              </a:buClr>
              <a:buSzPts val="2200"/>
              <a:buFont typeface="Noto Sans Symbols"/>
              <a:buChar char="▪"/>
            </a:pPr>
            <a:r>
              <a:rPr lang="en-US" sz="2200"/>
              <a:t>If the sub problem sizes are small enough, solve the sub problems recursively, and then combine these solutions to create a solution to the original problem.</a:t>
            </a:r>
            <a:endParaRPr/>
          </a:p>
          <a:p>
            <a:pPr indent="0" lvl="0" marL="0" rtl="0" algn="l">
              <a:lnSpc>
                <a:spcPct val="90000"/>
              </a:lnSpc>
              <a:spcBef>
                <a:spcPts val="1000"/>
              </a:spcBef>
              <a:spcAft>
                <a:spcPts val="0"/>
              </a:spcAft>
              <a:buClr>
                <a:schemeClr val="dk1"/>
              </a:buClr>
              <a:buSzPts val="2400"/>
              <a:buNone/>
            </a:pPr>
            <a:r>
              <a:t/>
            </a:r>
            <a:endParaRPr sz="2400"/>
          </a:p>
        </p:txBody>
      </p:sp>
      <p:cxnSp>
        <p:nvCxnSpPr>
          <p:cNvPr id="126" name="Google Shape;126;p17"/>
          <p:cNvCxnSpPr/>
          <p:nvPr/>
        </p:nvCxnSpPr>
        <p:spPr>
          <a:xfrm>
            <a:off x="11586162" y="3610394"/>
            <a:ext cx="0" cy="3238728"/>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2"/>
          <p:cNvSpPr txBox="1"/>
          <p:nvPr>
            <p:ph type="title"/>
          </p:nvPr>
        </p:nvSpPr>
        <p:spPr>
          <a:xfrm>
            <a:off x="838200" y="120895"/>
            <a:ext cx="10515600" cy="87617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Preparing Recurrence Relation</a:t>
            </a:r>
            <a:endParaRPr/>
          </a:p>
        </p:txBody>
      </p:sp>
      <p:sp>
        <p:nvSpPr>
          <p:cNvPr id="444" name="Google Shape;444;p62"/>
          <p:cNvSpPr txBox="1"/>
          <p:nvPr>
            <p:ph idx="1" type="body"/>
          </p:nvPr>
        </p:nvSpPr>
        <p:spPr>
          <a:xfrm>
            <a:off x="1686059" y="1421675"/>
            <a:ext cx="9120389" cy="537039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None/>
            </a:pPr>
            <a:r>
              <a:rPr b="1" i="1" lang="en-US" sz="2400"/>
              <a:t>void Test(int n) </a:t>
            </a:r>
            <a:r>
              <a:rPr lang="en-US" sz="2400"/>
              <a:t>{</a:t>
            </a:r>
            <a:endParaRPr sz="2400"/>
          </a:p>
          <a:p>
            <a:pPr indent="-228600" lvl="0" marL="228600" rtl="0" algn="l">
              <a:lnSpc>
                <a:spcPct val="90000"/>
              </a:lnSpc>
              <a:spcBef>
                <a:spcPts val="1000"/>
              </a:spcBef>
              <a:spcAft>
                <a:spcPts val="0"/>
              </a:spcAft>
              <a:buClr>
                <a:schemeClr val="dk1"/>
              </a:buClr>
              <a:buSzPts val="2400"/>
              <a:buNone/>
            </a:pPr>
            <a:r>
              <a:rPr lang="en-US" sz="2400"/>
              <a:t>    if (n &gt; 0) {</a:t>
            </a:r>
            <a:endParaRPr sz="2400"/>
          </a:p>
          <a:p>
            <a:pPr indent="-228600" lvl="0" marL="228600" rtl="0" algn="l">
              <a:lnSpc>
                <a:spcPct val="90000"/>
              </a:lnSpc>
              <a:spcBef>
                <a:spcPts val="1000"/>
              </a:spcBef>
              <a:spcAft>
                <a:spcPts val="0"/>
              </a:spcAft>
              <a:buClr>
                <a:schemeClr val="dk1"/>
              </a:buClr>
              <a:buSzPts val="2400"/>
              <a:buNone/>
            </a:pPr>
            <a:r>
              <a:rPr lang="en-US" sz="2400"/>
              <a:t>        for (int i = 1; i &lt; n; i = i + 1) {</a:t>
            </a:r>
            <a:endParaRPr sz="2400"/>
          </a:p>
          <a:p>
            <a:pPr indent="-228600" lvl="0" marL="228600" rtl="0" algn="l">
              <a:lnSpc>
                <a:spcPct val="90000"/>
              </a:lnSpc>
              <a:spcBef>
                <a:spcPts val="1000"/>
              </a:spcBef>
              <a:spcAft>
                <a:spcPts val="0"/>
              </a:spcAft>
              <a:buClr>
                <a:schemeClr val="dk1"/>
              </a:buClr>
              <a:buSzPts val="2400"/>
              <a:buNone/>
            </a:pPr>
            <a:r>
              <a:rPr lang="en-US" sz="2400"/>
              <a:t>            printf("%d", n);</a:t>
            </a:r>
            <a:endParaRPr sz="2400"/>
          </a:p>
          <a:p>
            <a:pPr indent="-228600" lvl="0" marL="228600" rtl="0" algn="l">
              <a:lnSpc>
                <a:spcPct val="90000"/>
              </a:lnSpc>
              <a:spcBef>
                <a:spcPts val="1000"/>
              </a:spcBef>
              <a:spcAft>
                <a:spcPts val="0"/>
              </a:spcAft>
              <a:buClr>
                <a:schemeClr val="dk1"/>
              </a:buClr>
              <a:buSzPts val="2400"/>
              <a:buNone/>
            </a:pPr>
            <a:r>
              <a:rPr lang="en-US" sz="2400"/>
              <a:t>        }</a:t>
            </a:r>
            <a:endParaRPr sz="2400"/>
          </a:p>
          <a:p>
            <a:pPr indent="-228600" lvl="0" marL="228600" rtl="0" algn="l">
              <a:lnSpc>
                <a:spcPct val="90000"/>
              </a:lnSpc>
              <a:spcBef>
                <a:spcPts val="1000"/>
              </a:spcBef>
              <a:spcAft>
                <a:spcPts val="0"/>
              </a:spcAft>
              <a:buClr>
                <a:schemeClr val="dk1"/>
              </a:buClr>
              <a:buSzPts val="2400"/>
              <a:buNone/>
            </a:pPr>
            <a:r>
              <a:rPr lang="en-US" sz="2400"/>
              <a:t>        Test(n - 1);</a:t>
            </a:r>
            <a:endParaRPr sz="2400"/>
          </a:p>
          <a:p>
            <a:pPr indent="-228600" lvl="0" marL="228600" rtl="0" algn="l">
              <a:lnSpc>
                <a:spcPct val="90000"/>
              </a:lnSpc>
              <a:spcBef>
                <a:spcPts val="1000"/>
              </a:spcBef>
              <a:spcAft>
                <a:spcPts val="0"/>
              </a:spcAft>
              <a:buClr>
                <a:schemeClr val="dk1"/>
              </a:buClr>
              <a:buSzPts val="2400"/>
              <a:buNone/>
            </a:pPr>
            <a:r>
              <a:rPr lang="en-US" sz="2400"/>
              <a:t>    }</a:t>
            </a:r>
            <a:endParaRPr sz="2400"/>
          </a:p>
          <a:p>
            <a:pPr indent="-228600" lvl="0" marL="228600" rtl="0" algn="l">
              <a:lnSpc>
                <a:spcPct val="90000"/>
              </a:lnSpc>
              <a:spcBef>
                <a:spcPts val="1000"/>
              </a:spcBef>
              <a:spcAft>
                <a:spcPts val="0"/>
              </a:spcAft>
              <a:buClr>
                <a:schemeClr val="dk1"/>
              </a:buClr>
              <a:buSzPts val="2400"/>
              <a:buNone/>
            </a:pPr>
            <a:r>
              <a:rPr lang="en-US" sz="2400"/>
              <a:t>}</a:t>
            </a:r>
            <a:endParaRPr sz="2400"/>
          </a:p>
          <a:p>
            <a:pPr indent="0" lvl="0" marL="0" rtl="0" algn="l">
              <a:lnSpc>
                <a:spcPct val="90000"/>
              </a:lnSpc>
              <a:spcBef>
                <a:spcPts val="1000"/>
              </a:spcBef>
              <a:spcAft>
                <a:spcPts val="0"/>
              </a:spcAft>
              <a:buClr>
                <a:schemeClr val="dk1"/>
              </a:buClr>
              <a:buSzPts val="2400"/>
              <a:buNone/>
            </a:pPr>
            <a:r>
              <a:t/>
            </a:r>
            <a:endParaRPr b="1" i="1" sz="2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3"/>
          <p:cNvSpPr txBox="1"/>
          <p:nvPr>
            <p:ph type="title"/>
          </p:nvPr>
        </p:nvSpPr>
        <p:spPr>
          <a:xfrm>
            <a:off x="838200" y="96816"/>
            <a:ext cx="10515600" cy="8426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Solving Recurrence Relation</a:t>
            </a:r>
            <a:endParaRPr/>
          </a:p>
        </p:txBody>
      </p:sp>
      <p:sp>
        <p:nvSpPr>
          <p:cNvPr id="450" name="Google Shape;450;p63"/>
          <p:cNvSpPr txBox="1"/>
          <p:nvPr>
            <p:ph idx="1" type="body"/>
          </p:nvPr>
        </p:nvSpPr>
        <p:spPr>
          <a:xfrm>
            <a:off x="838200" y="1421675"/>
            <a:ext cx="10515600" cy="5370395"/>
          </a:xfrm>
          <a:prstGeom prst="rect">
            <a:avLst/>
          </a:prstGeom>
          <a:noFill/>
          <a:ln>
            <a:noFill/>
          </a:ln>
        </p:spPr>
        <p:txBody>
          <a:bodyPr anchorCtr="0" anchor="t" bIns="45700" lIns="91425" spcFirstLastPara="1" rIns="91425" wrap="square" tIns="45700">
            <a:normAutofit/>
          </a:bodyPr>
          <a:lstStyle/>
          <a:p>
            <a:pPr indent="-114300" lvl="0" marL="114300" rtl="0" algn="l">
              <a:lnSpc>
                <a:spcPct val="100000"/>
              </a:lnSpc>
              <a:spcBef>
                <a:spcPts val="0"/>
              </a:spcBef>
              <a:spcAft>
                <a:spcPts val="0"/>
              </a:spcAft>
              <a:buClr>
                <a:schemeClr val="dk1"/>
              </a:buClr>
              <a:buSzPts val="2400"/>
              <a:buFont typeface="Noto Sans Symbols"/>
              <a:buChar char="▪"/>
            </a:pPr>
            <a:r>
              <a:rPr b="1" i="1" lang="en-US" sz="2400"/>
              <a:t>So, T (n) = T (n-1) + n</a:t>
            </a:r>
            <a:endParaRPr/>
          </a:p>
          <a:p>
            <a:pPr indent="-114300" lvl="0" marL="114300" rtl="0" algn="l">
              <a:lnSpc>
                <a:spcPct val="100000"/>
              </a:lnSpc>
              <a:spcBef>
                <a:spcPts val="1000"/>
              </a:spcBef>
              <a:spcAft>
                <a:spcPts val="0"/>
              </a:spcAft>
              <a:buClr>
                <a:schemeClr val="dk1"/>
              </a:buClr>
              <a:buSzPts val="2400"/>
              <a:buFont typeface="Noto Sans Symbols"/>
              <a:buChar char="▪"/>
            </a:pPr>
            <a:r>
              <a:rPr b="1" i="1" lang="en-US" sz="2400"/>
              <a:t>Hence, T (n) = 1 for n=0, and T (n-1) + n for n&gt;0</a:t>
            </a:r>
            <a:endParaRPr/>
          </a:p>
          <a:p>
            <a:pPr indent="-114300" lvl="0" marL="114300" rtl="0" algn="l">
              <a:lnSpc>
                <a:spcPct val="100000"/>
              </a:lnSpc>
              <a:spcBef>
                <a:spcPts val="1000"/>
              </a:spcBef>
              <a:spcAft>
                <a:spcPts val="0"/>
              </a:spcAft>
              <a:buClr>
                <a:schemeClr val="dk1"/>
              </a:buClr>
              <a:buSzPts val="2400"/>
              <a:buFont typeface="Noto Sans Symbols"/>
              <a:buChar char="▪"/>
            </a:pPr>
            <a:r>
              <a:rPr b="1" i="1" lang="en-US" sz="2400"/>
              <a:t>Solving above recurrence relation:</a:t>
            </a:r>
            <a:endParaRPr/>
          </a:p>
          <a:p>
            <a:pPr indent="-114300" lvl="0" marL="114300" rtl="0" algn="l">
              <a:lnSpc>
                <a:spcPct val="100000"/>
              </a:lnSpc>
              <a:spcBef>
                <a:spcPts val="1000"/>
              </a:spcBef>
              <a:spcAft>
                <a:spcPts val="0"/>
              </a:spcAft>
              <a:buClr>
                <a:schemeClr val="dk1"/>
              </a:buClr>
              <a:buSzPts val="2400"/>
              <a:buFont typeface="Noto Sans Symbols"/>
              <a:buChar char="▪"/>
            </a:pPr>
            <a:r>
              <a:rPr i="1" lang="en-US" sz="2400"/>
              <a:t>T (n) = T (n-1) + n</a:t>
            </a:r>
            <a:endParaRPr/>
          </a:p>
          <a:p>
            <a:pPr indent="-114300" lvl="0" marL="114300" rtl="0" algn="l">
              <a:lnSpc>
                <a:spcPct val="100000"/>
              </a:lnSpc>
              <a:spcBef>
                <a:spcPts val="1000"/>
              </a:spcBef>
              <a:spcAft>
                <a:spcPts val="0"/>
              </a:spcAft>
              <a:buClr>
                <a:schemeClr val="dk1"/>
              </a:buClr>
              <a:buSzPts val="2400"/>
              <a:buFont typeface="Noto Sans Symbols"/>
              <a:buChar char="▪"/>
            </a:pPr>
            <a:r>
              <a:rPr i="1" lang="en-US" sz="2400"/>
              <a:t>T (n-1) = T (n-2) + (n-1)</a:t>
            </a:r>
            <a:endParaRPr/>
          </a:p>
          <a:p>
            <a:pPr indent="-114300" lvl="0" marL="114300" rtl="0" algn="l">
              <a:lnSpc>
                <a:spcPct val="100000"/>
              </a:lnSpc>
              <a:spcBef>
                <a:spcPts val="1000"/>
              </a:spcBef>
              <a:spcAft>
                <a:spcPts val="0"/>
              </a:spcAft>
              <a:buClr>
                <a:schemeClr val="dk1"/>
              </a:buClr>
              <a:buSzPts val="2400"/>
              <a:buFont typeface="Noto Sans Symbols"/>
              <a:buChar char="▪"/>
            </a:pPr>
            <a:r>
              <a:rPr i="1" lang="en-US" sz="2400"/>
              <a:t>Substitute T (n-1), Hence T (n) = T (n-2) + (n-1) + n</a:t>
            </a:r>
            <a:endParaRPr/>
          </a:p>
          <a:p>
            <a:pPr indent="-114300" lvl="0" marL="114300" rtl="0" algn="l">
              <a:lnSpc>
                <a:spcPct val="100000"/>
              </a:lnSpc>
              <a:spcBef>
                <a:spcPts val="1000"/>
              </a:spcBef>
              <a:spcAft>
                <a:spcPts val="0"/>
              </a:spcAft>
              <a:buClr>
                <a:schemeClr val="dk1"/>
              </a:buClr>
              <a:buSzPts val="2400"/>
              <a:buFont typeface="Noto Sans Symbols"/>
              <a:buChar char="▪"/>
            </a:pPr>
            <a:r>
              <a:rPr i="1" lang="en-US" sz="2400"/>
              <a:t>T (n) = T (n-3) + (n-2) + (n-1) + n ….. continue for k times</a:t>
            </a:r>
            <a:endParaRPr/>
          </a:p>
          <a:p>
            <a:pPr indent="-114300" lvl="0" marL="114300" rtl="0" algn="l">
              <a:lnSpc>
                <a:spcPct val="100000"/>
              </a:lnSpc>
              <a:spcBef>
                <a:spcPts val="1000"/>
              </a:spcBef>
              <a:spcAft>
                <a:spcPts val="0"/>
              </a:spcAft>
              <a:buClr>
                <a:schemeClr val="dk1"/>
              </a:buClr>
              <a:buSzPts val="2400"/>
              <a:buFont typeface="Noto Sans Symbols"/>
              <a:buChar char="▪"/>
            </a:pPr>
            <a:r>
              <a:rPr i="1" lang="en-US" sz="2400"/>
              <a:t>Assume n-k=0, then n=k hence T(n) = 1 + 2 + 3 + ….... + n =  n(n+1) / 2</a:t>
            </a:r>
            <a:endParaRPr/>
          </a:p>
          <a:p>
            <a:pPr indent="-114300" lvl="0" marL="114300" rtl="0" algn="l">
              <a:lnSpc>
                <a:spcPct val="100000"/>
              </a:lnSpc>
              <a:spcBef>
                <a:spcPts val="1000"/>
              </a:spcBef>
              <a:spcAft>
                <a:spcPts val="0"/>
              </a:spcAft>
              <a:buClr>
                <a:schemeClr val="dk1"/>
              </a:buClr>
              <a:buSzPts val="2400"/>
              <a:buFont typeface="Noto Sans Symbols"/>
              <a:buChar char="▪"/>
            </a:pPr>
            <a:r>
              <a:rPr i="1" lang="en-US" sz="2400"/>
              <a:t>Time complexity = O(n</a:t>
            </a:r>
            <a:r>
              <a:rPr baseline="30000" i="1" lang="en-US" sz="2400"/>
              <a:t>2</a:t>
            </a:r>
            <a:r>
              <a:rPr i="1" lang="en-US" sz="2400"/>
              <a:t>)</a:t>
            </a:r>
            <a:endParaRPr/>
          </a:p>
          <a:p>
            <a:pPr indent="38100" lvl="0" marL="114300" rtl="0" algn="l">
              <a:lnSpc>
                <a:spcPct val="100000"/>
              </a:lnSpc>
              <a:spcBef>
                <a:spcPts val="1000"/>
              </a:spcBef>
              <a:spcAft>
                <a:spcPts val="0"/>
              </a:spcAft>
              <a:buClr>
                <a:schemeClr val="dk1"/>
              </a:buClr>
              <a:buSzPts val="2400"/>
              <a:buFont typeface="Noto Sans Symbols"/>
              <a:buNone/>
            </a:pPr>
            <a:r>
              <a:t/>
            </a:r>
            <a:endParaRPr i="1" sz="24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4"/>
          <p:cNvSpPr txBox="1"/>
          <p:nvPr>
            <p:ph type="title"/>
          </p:nvPr>
        </p:nvSpPr>
        <p:spPr>
          <a:xfrm>
            <a:off x="838200" y="64618"/>
            <a:ext cx="10515600" cy="99285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Preparing Recurrence Relation</a:t>
            </a:r>
            <a:endParaRPr/>
          </a:p>
        </p:txBody>
      </p:sp>
      <p:sp>
        <p:nvSpPr>
          <p:cNvPr id="456" name="Google Shape;456;p64"/>
          <p:cNvSpPr txBox="1"/>
          <p:nvPr>
            <p:ph idx="1" type="body"/>
          </p:nvPr>
        </p:nvSpPr>
        <p:spPr>
          <a:xfrm>
            <a:off x="1492876" y="1249957"/>
            <a:ext cx="9860924" cy="554211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100"/>
              <a:buNone/>
            </a:pPr>
            <a:r>
              <a:rPr b="1" i="1" lang="en-US" sz="2100"/>
              <a:t>void Test(int n)</a:t>
            </a:r>
            <a:r>
              <a:rPr lang="en-US" sz="2100"/>
              <a:t> {</a:t>
            </a:r>
            <a:endParaRPr/>
          </a:p>
          <a:p>
            <a:pPr indent="-228600" lvl="0" marL="228600" rtl="0" algn="l">
              <a:lnSpc>
                <a:spcPct val="90000"/>
              </a:lnSpc>
              <a:spcBef>
                <a:spcPts val="1000"/>
              </a:spcBef>
              <a:spcAft>
                <a:spcPts val="0"/>
              </a:spcAft>
              <a:buClr>
                <a:schemeClr val="dk1"/>
              </a:buClr>
              <a:buSzPts val="2100"/>
              <a:buNone/>
            </a:pPr>
            <a:r>
              <a:rPr lang="en-US" sz="2100"/>
              <a:t>    if (n &gt; 0) {</a:t>
            </a:r>
            <a:endParaRPr/>
          </a:p>
          <a:p>
            <a:pPr indent="-228600" lvl="0" marL="228600" rtl="0" algn="l">
              <a:lnSpc>
                <a:spcPct val="90000"/>
              </a:lnSpc>
              <a:spcBef>
                <a:spcPts val="1000"/>
              </a:spcBef>
              <a:spcAft>
                <a:spcPts val="0"/>
              </a:spcAft>
              <a:buClr>
                <a:schemeClr val="dk1"/>
              </a:buClr>
              <a:buSzPts val="2100"/>
              <a:buNone/>
            </a:pPr>
            <a:r>
              <a:rPr lang="en-US" sz="2100"/>
              <a:t>        for (int i = 1; i &lt; n; i = i * 2) {</a:t>
            </a:r>
            <a:endParaRPr/>
          </a:p>
          <a:p>
            <a:pPr indent="-228600" lvl="0" marL="228600" rtl="0" algn="l">
              <a:lnSpc>
                <a:spcPct val="90000"/>
              </a:lnSpc>
              <a:spcBef>
                <a:spcPts val="1000"/>
              </a:spcBef>
              <a:spcAft>
                <a:spcPts val="0"/>
              </a:spcAft>
              <a:buClr>
                <a:schemeClr val="dk1"/>
              </a:buClr>
              <a:buSzPts val="2100"/>
              <a:buNone/>
            </a:pPr>
            <a:r>
              <a:rPr lang="en-US" sz="2100"/>
              <a:t>            printf("%d", n);</a:t>
            </a:r>
            <a:endParaRPr/>
          </a:p>
          <a:p>
            <a:pPr indent="-228600" lvl="0" marL="228600" rtl="0" algn="l">
              <a:lnSpc>
                <a:spcPct val="90000"/>
              </a:lnSpc>
              <a:spcBef>
                <a:spcPts val="1000"/>
              </a:spcBef>
              <a:spcAft>
                <a:spcPts val="0"/>
              </a:spcAft>
              <a:buClr>
                <a:schemeClr val="dk1"/>
              </a:buClr>
              <a:buSzPts val="2100"/>
              <a:buNone/>
            </a:pPr>
            <a:r>
              <a:rPr lang="en-US" sz="2100"/>
              <a:t>        }</a:t>
            </a:r>
            <a:endParaRPr/>
          </a:p>
          <a:p>
            <a:pPr indent="-228600" lvl="0" marL="228600" rtl="0" algn="l">
              <a:lnSpc>
                <a:spcPct val="90000"/>
              </a:lnSpc>
              <a:spcBef>
                <a:spcPts val="1000"/>
              </a:spcBef>
              <a:spcAft>
                <a:spcPts val="0"/>
              </a:spcAft>
              <a:buClr>
                <a:schemeClr val="dk1"/>
              </a:buClr>
              <a:buSzPts val="2100"/>
              <a:buNone/>
            </a:pPr>
            <a:r>
              <a:rPr lang="en-US" sz="2100"/>
              <a:t>        Test(n - 1);</a:t>
            </a:r>
            <a:endParaRPr/>
          </a:p>
          <a:p>
            <a:pPr indent="-228600" lvl="0" marL="228600" rtl="0" algn="l">
              <a:lnSpc>
                <a:spcPct val="90000"/>
              </a:lnSpc>
              <a:spcBef>
                <a:spcPts val="1000"/>
              </a:spcBef>
              <a:spcAft>
                <a:spcPts val="0"/>
              </a:spcAft>
              <a:buClr>
                <a:schemeClr val="dk1"/>
              </a:buClr>
              <a:buSzPts val="2100"/>
              <a:buNone/>
            </a:pPr>
            <a:r>
              <a:rPr lang="en-US" sz="2100"/>
              <a:t>    }</a:t>
            </a:r>
            <a:endParaRPr/>
          </a:p>
          <a:p>
            <a:pPr indent="-228600" lvl="0" marL="228600" rtl="0" algn="l">
              <a:lnSpc>
                <a:spcPct val="90000"/>
              </a:lnSpc>
              <a:spcBef>
                <a:spcPts val="1000"/>
              </a:spcBef>
              <a:spcAft>
                <a:spcPts val="0"/>
              </a:spcAft>
              <a:buClr>
                <a:schemeClr val="dk1"/>
              </a:buClr>
              <a:buSzPts val="2100"/>
              <a:buNone/>
            </a:pPr>
            <a:r>
              <a:rPr lang="en-US" sz="2100"/>
              <a:t>}</a:t>
            </a:r>
            <a:endParaRPr/>
          </a:p>
          <a:p>
            <a:pPr indent="0" lvl="0" marL="0" rtl="0" algn="l">
              <a:lnSpc>
                <a:spcPct val="90000"/>
              </a:lnSpc>
              <a:spcBef>
                <a:spcPts val="1000"/>
              </a:spcBef>
              <a:spcAft>
                <a:spcPts val="0"/>
              </a:spcAft>
              <a:buClr>
                <a:schemeClr val="dk1"/>
              </a:buClr>
              <a:buSzPts val="2100"/>
              <a:buNone/>
            </a:pPr>
            <a:r>
              <a:t/>
            </a:r>
            <a:endParaRPr b="1" i="1" sz="21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5"/>
          <p:cNvSpPr txBox="1"/>
          <p:nvPr>
            <p:ph type="title"/>
          </p:nvPr>
        </p:nvSpPr>
        <p:spPr>
          <a:xfrm>
            <a:off x="838200" y="150477"/>
            <a:ext cx="10515600" cy="91773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Solving Recurrence Relation</a:t>
            </a:r>
            <a:endParaRPr/>
          </a:p>
        </p:txBody>
      </p:sp>
      <p:sp>
        <p:nvSpPr>
          <p:cNvPr id="462" name="Google Shape;462;p65"/>
          <p:cNvSpPr txBox="1"/>
          <p:nvPr>
            <p:ph idx="1" type="body"/>
          </p:nvPr>
        </p:nvSpPr>
        <p:spPr>
          <a:xfrm>
            <a:off x="838200" y="1217760"/>
            <a:ext cx="10515600" cy="5574310"/>
          </a:xfrm>
          <a:prstGeom prst="rect">
            <a:avLst/>
          </a:prstGeom>
          <a:noFill/>
          <a:ln>
            <a:noFill/>
          </a:ln>
        </p:spPr>
        <p:txBody>
          <a:bodyPr anchorCtr="0" anchor="t" bIns="45700" lIns="91425" spcFirstLastPara="1" rIns="91425" wrap="square" tIns="45700">
            <a:normAutofit/>
          </a:bodyPr>
          <a:lstStyle/>
          <a:p>
            <a:pPr indent="-114300" lvl="0" marL="114300" rtl="0" algn="l">
              <a:lnSpc>
                <a:spcPct val="100000"/>
              </a:lnSpc>
              <a:spcBef>
                <a:spcPts val="0"/>
              </a:spcBef>
              <a:spcAft>
                <a:spcPts val="0"/>
              </a:spcAft>
              <a:buClr>
                <a:schemeClr val="dk1"/>
              </a:buClr>
              <a:buSzPts val="2400"/>
              <a:buFont typeface="Courier New"/>
              <a:buChar char="o"/>
            </a:pPr>
            <a:r>
              <a:rPr b="1" i="1" lang="en-US" sz="2400"/>
              <a:t>So, T (n) = T (n-1) + log(n)</a:t>
            </a:r>
            <a:endParaRPr/>
          </a:p>
          <a:p>
            <a:pPr indent="-114300" lvl="0" marL="114300" rtl="0" algn="l">
              <a:lnSpc>
                <a:spcPct val="100000"/>
              </a:lnSpc>
              <a:spcBef>
                <a:spcPts val="1000"/>
              </a:spcBef>
              <a:spcAft>
                <a:spcPts val="0"/>
              </a:spcAft>
              <a:buClr>
                <a:schemeClr val="dk1"/>
              </a:buClr>
              <a:buSzPts val="2400"/>
              <a:buFont typeface="Courier New"/>
              <a:buChar char="o"/>
            </a:pPr>
            <a:r>
              <a:rPr b="1" i="1" lang="en-US" sz="2400"/>
              <a:t>Hence, T (n) = 1 for n=0, and T (n-1) + log(n) for n&gt;0</a:t>
            </a:r>
            <a:endParaRPr/>
          </a:p>
          <a:p>
            <a:pPr indent="-114300" lvl="0" marL="114300" rtl="0" algn="l">
              <a:lnSpc>
                <a:spcPct val="100000"/>
              </a:lnSpc>
              <a:spcBef>
                <a:spcPts val="1000"/>
              </a:spcBef>
              <a:spcAft>
                <a:spcPts val="0"/>
              </a:spcAft>
              <a:buClr>
                <a:schemeClr val="dk1"/>
              </a:buClr>
              <a:buSzPts val="2400"/>
              <a:buFont typeface="Courier New"/>
              <a:buChar char="o"/>
            </a:pPr>
            <a:r>
              <a:rPr b="1" i="1" lang="en-US" sz="2400"/>
              <a:t>Solving above recurrence relation:</a:t>
            </a:r>
            <a:endParaRPr/>
          </a:p>
          <a:p>
            <a:pPr indent="-114300" lvl="0" marL="114300" rtl="0" algn="l">
              <a:lnSpc>
                <a:spcPct val="100000"/>
              </a:lnSpc>
              <a:spcBef>
                <a:spcPts val="1000"/>
              </a:spcBef>
              <a:spcAft>
                <a:spcPts val="0"/>
              </a:spcAft>
              <a:buClr>
                <a:schemeClr val="dk1"/>
              </a:buClr>
              <a:buSzPts val="2400"/>
              <a:buFont typeface="Courier New"/>
              <a:buChar char="o"/>
            </a:pPr>
            <a:r>
              <a:rPr i="1" lang="en-US" sz="2400"/>
              <a:t>T (n) = T (n-1) + log(n)</a:t>
            </a:r>
            <a:endParaRPr/>
          </a:p>
          <a:p>
            <a:pPr indent="-114300" lvl="0" marL="114300" rtl="0" algn="l">
              <a:lnSpc>
                <a:spcPct val="100000"/>
              </a:lnSpc>
              <a:spcBef>
                <a:spcPts val="1000"/>
              </a:spcBef>
              <a:spcAft>
                <a:spcPts val="0"/>
              </a:spcAft>
              <a:buClr>
                <a:schemeClr val="dk1"/>
              </a:buClr>
              <a:buSzPts val="2400"/>
              <a:buFont typeface="Courier New"/>
              <a:buChar char="o"/>
            </a:pPr>
            <a:r>
              <a:rPr i="1" lang="en-US" sz="2400"/>
              <a:t>T (n-1) = T (n-2) + log(n-1)</a:t>
            </a:r>
            <a:endParaRPr/>
          </a:p>
          <a:p>
            <a:pPr indent="-114300" lvl="0" marL="114300" rtl="0" algn="l">
              <a:lnSpc>
                <a:spcPct val="100000"/>
              </a:lnSpc>
              <a:spcBef>
                <a:spcPts val="1000"/>
              </a:spcBef>
              <a:spcAft>
                <a:spcPts val="0"/>
              </a:spcAft>
              <a:buClr>
                <a:schemeClr val="dk1"/>
              </a:buClr>
              <a:buSzPts val="2400"/>
              <a:buFont typeface="Courier New"/>
              <a:buChar char="o"/>
            </a:pPr>
            <a:r>
              <a:rPr i="1" lang="en-US" sz="2400"/>
              <a:t>Substitute T (n-1), Hence T (n) = T (n-2) + log(n-1) + log(n)</a:t>
            </a:r>
            <a:endParaRPr/>
          </a:p>
          <a:p>
            <a:pPr indent="-114300" lvl="0" marL="114300" rtl="0" algn="l">
              <a:lnSpc>
                <a:spcPct val="100000"/>
              </a:lnSpc>
              <a:spcBef>
                <a:spcPts val="1000"/>
              </a:spcBef>
              <a:spcAft>
                <a:spcPts val="0"/>
              </a:spcAft>
              <a:buClr>
                <a:schemeClr val="dk1"/>
              </a:buClr>
              <a:buSzPts val="2400"/>
              <a:buFont typeface="Courier New"/>
              <a:buChar char="o"/>
            </a:pPr>
            <a:r>
              <a:rPr i="1" lang="en-US" sz="2400"/>
              <a:t>T (n) = T (n-3) + log(n-2) + log(n-1) + log(n) ….. continue for k times</a:t>
            </a:r>
            <a:endParaRPr/>
          </a:p>
          <a:p>
            <a:pPr indent="-114300" lvl="0" marL="114300" rtl="0" algn="l">
              <a:lnSpc>
                <a:spcPct val="100000"/>
              </a:lnSpc>
              <a:spcBef>
                <a:spcPts val="1000"/>
              </a:spcBef>
              <a:spcAft>
                <a:spcPts val="0"/>
              </a:spcAft>
              <a:buClr>
                <a:schemeClr val="dk1"/>
              </a:buClr>
              <a:buSzPts val="2400"/>
              <a:buFont typeface="Courier New"/>
              <a:buChar char="o"/>
            </a:pPr>
            <a:r>
              <a:rPr i="1" lang="en-US" sz="2400"/>
              <a:t>T (n) = T (n-k) + log1 + log2 + …... + log(n-1) + log(n)</a:t>
            </a:r>
            <a:endParaRPr/>
          </a:p>
          <a:p>
            <a:pPr indent="-114300" lvl="0" marL="114300" rtl="0" algn="l">
              <a:lnSpc>
                <a:spcPct val="100000"/>
              </a:lnSpc>
              <a:spcBef>
                <a:spcPts val="1000"/>
              </a:spcBef>
              <a:spcAft>
                <a:spcPts val="0"/>
              </a:spcAft>
              <a:buClr>
                <a:schemeClr val="dk1"/>
              </a:buClr>
              <a:buSzPts val="2400"/>
              <a:buFont typeface="Courier New"/>
              <a:buChar char="o"/>
            </a:pPr>
            <a:r>
              <a:rPr i="1" lang="en-US" sz="2400"/>
              <a:t>Assume n-k=0, then n=k hence T (n) = T (0) + log(n!) = 1 + log(n!) </a:t>
            </a:r>
            <a:endParaRPr/>
          </a:p>
          <a:p>
            <a:pPr indent="-114300" lvl="0" marL="114300" rtl="0" algn="l">
              <a:lnSpc>
                <a:spcPct val="100000"/>
              </a:lnSpc>
              <a:spcBef>
                <a:spcPts val="1000"/>
              </a:spcBef>
              <a:spcAft>
                <a:spcPts val="0"/>
              </a:spcAft>
              <a:buClr>
                <a:schemeClr val="dk1"/>
              </a:buClr>
              <a:buSzPts val="2400"/>
              <a:buFont typeface="Courier New"/>
              <a:buChar char="o"/>
            </a:pPr>
            <a:r>
              <a:rPr i="1" lang="en-US" sz="2400"/>
              <a:t>Time complexity = O(nlogn)</a:t>
            </a:r>
            <a:endParaRPr/>
          </a:p>
          <a:p>
            <a:pPr indent="0" lvl="0" marL="0" rtl="0" algn="l">
              <a:lnSpc>
                <a:spcPct val="100000"/>
              </a:lnSpc>
              <a:spcBef>
                <a:spcPts val="1000"/>
              </a:spcBef>
              <a:spcAft>
                <a:spcPts val="0"/>
              </a:spcAft>
              <a:buClr>
                <a:schemeClr val="dk1"/>
              </a:buClr>
              <a:buSzPts val="2400"/>
              <a:buNone/>
            </a:pPr>
            <a:r>
              <a:t/>
            </a:r>
            <a:endParaRPr i="1" sz="24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6"/>
          <p:cNvSpPr txBox="1"/>
          <p:nvPr>
            <p:ph type="title"/>
          </p:nvPr>
        </p:nvSpPr>
        <p:spPr>
          <a:xfrm>
            <a:off x="838200" y="161211"/>
            <a:ext cx="10515600" cy="9821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Recurrence Relation</a:t>
            </a:r>
            <a:endParaRPr/>
          </a:p>
        </p:txBody>
      </p:sp>
      <p:sp>
        <p:nvSpPr>
          <p:cNvPr id="468" name="Google Shape;468;p66"/>
          <p:cNvSpPr txBox="1"/>
          <p:nvPr>
            <p:ph idx="1" type="body"/>
          </p:nvPr>
        </p:nvSpPr>
        <p:spPr>
          <a:xfrm>
            <a:off x="2040228" y="1352108"/>
            <a:ext cx="9313572" cy="5439962"/>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Font typeface="Noto Sans Symbols"/>
              <a:buChar char="▪"/>
            </a:pPr>
            <a:r>
              <a:rPr i="1" lang="en-US" sz="2400"/>
              <a:t>Hence, from above relations:</a:t>
            </a:r>
            <a:endParaRPr sz="2400"/>
          </a:p>
          <a:p>
            <a:pPr indent="-228600" lvl="1" marL="685800" rtl="0" algn="l">
              <a:lnSpc>
                <a:spcPct val="100000"/>
              </a:lnSpc>
              <a:spcBef>
                <a:spcPts val="500"/>
              </a:spcBef>
              <a:spcAft>
                <a:spcPts val="0"/>
              </a:spcAft>
              <a:buClr>
                <a:schemeClr val="dk1"/>
              </a:buClr>
              <a:buSzPts val="2400"/>
              <a:buFont typeface="Courier New"/>
              <a:buChar char="o"/>
            </a:pPr>
            <a:r>
              <a:rPr i="1" lang="en-US"/>
              <a:t>T(n) = T(n-1) + 1 = O(n)</a:t>
            </a:r>
            <a:endParaRPr/>
          </a:p>
          <a:p>
            <a:pPr indent="-228600" lvl="1" marL="685800" rtl="0" algn="l">
              <a:lnSpc>
                <a:spcPct val="100000"/>
              </a:lnSpc>
              <a:spcBef>
                <a:spcPts val="500"/>
              </a:spcBef>
              <a:spcAft>
                <a:spcPts val="0"/>
              </a:spcAft>
              <a:buClr>
                <a:schemeClr val="dk1"/>
              </a:buClr>
              <a:buSzPts val="2400"/>
              <a:buFont typeface="Courier New"/>
              <a:buChar char="o"/>
            </a:pPr>
            <a:r>
              <a:rPr i="1" lang="en-US"/>
              <a:t>T(n) = T(n-1) + n = O(n</a:t>
            </a:r>
            <a:r>
              <a:rPr baseline="30000" i="1" lang="en-US"/>
              <a:t>2</a:t>
            </a:r>
            <a:r>
              <a:rPr i="1" lang="en-US"/>
              <a:t>)</a:t>
            </a:r>
            <a:endParaRPr/>
          </a:p>
          <a:p>
            <a:pPr indent="-228600" lvl="1" marL="685800" rtl="0" algn="l">
              <a:lnSpc>
                <a:spcPct val="100000"/>
              </a:lnSpc>
              <a:spcBef>
                <a:spcPts val="500"/>
              </a:spcBef>
              <a:spcAft>
                <a:spcPts val="0"/>
              </a:spcAft>
              <a:buClr>
                <a:schemeClr val="dk1"/>
              </a:buClr>
              <a:buSzPts val="2400"/>
              <a:buFont typeface="Courier New"/>
              <a:buChar char="o"/>
            </a:pPr>
            <a:r>
              <a:rPr i="1" lang="en-US"/>
              <a:t>T(n) = T(n-1) + logn = O(nlogn)</a:t>
            </a:r>
            <a:endParaRPr/>
          </a:p>
          <a:p>
            <a:pPr indent="-228600" lvl="1" marL="685800" rtl="0" algn="l">
              <a:lnSpc>
                <a:spcPct val="100000"/>
              </a:lnSpc>
              <a:spcBef>
                <a:spcPts val="500"/>
              </a:spcBef>
              <a:spcAft>
                <a:spcPts val="0"/>
              </a:spcAft>
              <a:buClr>
                <a:schemeClr val="dk1"/>
              </a:buClr>
              <a:buSzPts val="2400"/>
              <a:buFont typeface="Courier New"/>
              <a:buChar char="o"/>
            </a:pPr>
            <a:r>
              <a:rPr i="1" lang="en-US"/>
              <a:t>T(n) = T(n-1) + n</a:t>
            </a:r>
            <a:r>
              <a:rPr baseline="30000" i="1" lang="en-US"/>
              <a:t>2 </a:t>
            </a:r>
            <a:r>
              <a:rPr i="1" lang="en-US"/>
              <a:t>= O(n</a:t>
            </a:r>
            <a:r>
              <a:rPr baseline="30000" i="1" lang="en-US"/>
              <a:t>3</a:t>
            </a:r>
            <a:r>
              <a:rPr i="1" lang="en-US"/>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7"/>
          <p:cNvSpPr txBox="1"/>
          <p:nvPr>
            <p:ph type="title"/>
          </p:nvPr>
        </p:nvSpPr>
        <p:spPr>
          <a:xfrm>
            <a:off x="838200" y="171942"/>
            <a:ext cx="10515600" cy="78894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Master Theorem</a:t>
            </a:r>
            <a:endParaRPr/>
          </a:p>
        </p:txBody>
      </p:sp>
      <p:sp>
        <p:nvSpPr>
          <p:cNvPr id="474" name="Google Shape;474;p67"/>
          <p:cNvSpPr txBox="1"/>
          <p:nvPr>
            <p:ph idx="1" type="body"/>
          </p:nvPr>
        </p:nvSpPr>
        <p:spPr>
          <a:xfrm>
            <a:off x="838200" y="1203147"/>
            <a:ext cx="11116614" cy="547875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t/>
            </a:r>
            <a:endParaRPr sz="2400"/>
          </a:p>
        </p:txBody>
      </p:sp>
      <p:pic>
        <p:nvPicPr>
          <p:cNvPr descr="Text&#10;&#10;Description automatically generated" id="475" name="Google Shape;475;p67"/>
          <p:cNvPicPr preferRelativeResize="0"/>
          <p:nvPr/>
        </p:nvPicPr>
        <p:blipFill rotWithShape="1">
          <a:blip r:embed="rId3">
            <a:alphaModFix/>
          </a:blip>
          <a:srcRect b="0" l="0" r="0" t="0"/>
          <a:stretch/>
        </p:blipFill>
        <p:spPr>
          <a:xfrm>
            <a:off x="839412" y="1236399"/>
            <a:ext cx="11329113" cy="4676901"/>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8"/>
          <p:cNvSpPr txBox="1"/>
          <p:nvPr>
            <p:ph type="title"/>
          </p:nvPr>
        </p:nvSpPr>
        <p:spPr>
          <a:xfrm>
            <a:off x="838200" y="161210"/>
            <a:ext cx="10515600" cy="7782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Master Method for recurrence relation</a:t>
            </a:r>
            <a:endParaRPr/>
          </a:p>
        </p:txBody>
      </p:sp>
      <p:sp>
        <p:nvSpPr>
          <p:cNvPr id="481" name="Google Shape;481;p68"/>
          <p:cNvSpPr txBox="1"/>
          <p:nvPr>
            <p:ph idx="1" type="body"/>
          </p:nvPr>
        </p:nvSpPr>
        <p:spPr>
          <a:xfrm>
            <a:off x="838200" y="1117288"/>
            <a:ext cx="11084416" cy="5564614"/>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Char char="•"/>
            </a:pPr>
            <a:r>
              <a:rPr lang="en-US" sz="2200">
                <a:latin typeface="Open Sans"/>
                <a:ea typeface="Open Sans"/>
                <a:cs typeface="Open Sans"/>
                <a:sym typeface="Open Sans"/>
              </a:rPr>
              <a:t>In master method, the problem is divided into number of subproblems each of size n/b and need f(n) time to combine and or break the solution. </a:t>
            </a:r>
            <a:endParaRPr/>
          </a:p>
          <a:p>
            <a:pPr indent="-228600" lvl="0" marL="228600" rtl="0" algn="l">
              <a:lnSpc>
                <a:spcPct val="100000"/>
              </a:lnSpc>
              <a:spcBef>
                <a:spcPts val="1000"/>
              </a:spcBef>
              <a:spcAft>
                <a:spcPts val="0"/>
              </a:spcAft>
              <a:buClr>
                <a:schemeClr val="dk1"/>
              </a:buClr>
              <a:buSzPts val="2200"/>
              <a:buChar char="•"/>
            </a:pPr>
            <a:r>
              <a:rPr lang="en-US" sz="2200">
                <a:latin typeface="Open Sans"/>
                <a:ea typeface="Open Sans"/>
                <a:cs typeface="Open Sans"/>
                <a:sym typeface="Open Sans"/>
              </a:rPr>
              <a:t>T(n) = aT(n/b) + f(n),</a:t>
            </a:r>
            <a:br>
              <a:rPr lang="en-US" sz="2200">
                <a:latin typeface="Open Sans"/>
                <a:ea typeface="Open Sans"/>
                <a:cs typeface="Open Sans"/>
                <a:sym typeface="Open Sans"/>
              </a:rPr>
            </a:br>
            <a:r>
              <a:rPr lang="en-US" sz="2200">
                <a:latin typeface="Open Sans"/>
                <a:ea typeface="Open Sans"/>
                <a:cs typeface="Open Sans"/>
                <a:sym typeface="Open Sans"/>
              </a:rPr>
              <a:t>where,</a:t>
            </a:r>
            <a:br>
              <a:rPr lang="en-US" sz="2200">
                <a:latin typeface="Open Sans"/>
                <a:ea typeface="Open Sans"/>
                <a:cs typeface="Open Sans"/>
                <a:sym typeface="Open Sans"/>
              </a:rPr>
            </a:br>
            <a:r>
              <a:rPr lang="en-US" sz="2200">
                <a:latin typeface="Open Sans"/>
                <a:ea typeface="Open Sans"/>
                <a:cs typeface="Open Sans"/>
                <a:sym typeface="Open Sans"/>
              </a:rPr>
              <a:t>    n = size of input</a:t>
            </a:r>
            <a:br>
              <a:rPr lang="en-US" sz="2200">
                <a:latin typeface="Open Sans"/>
                <a:ea typeface="Open Sans"/>
                <a:cs typeface="Open Sans"/>
                <a:sym typeface="Open Sans"/>
              </a:rPr>
            </a:br>
            <a:r>
              <a:rPr lang="en-US" sz="2200">
                <a:latin typeface="Open Sans"/>
                <a:ea typeface="Open Sans"/>
                <a:cs typeface="Open Sans"/>
                <a:sym typeface="Open Sans"/>
              </a:rPr>
              <a:t>    a = number of subproblems in the recursion</a:t>
            </a:r>
            <a:br>
              <a:rPr lang="en-US" sz="2200">
                <a:latin typeface="Open Sans"/>
                <a:ea typeface="Open Sans"/>
                <a:cs typeface="Open Sans"/>
                <a:sym typeface="Open Sans"/>
              </a:rPr>
            </a:br>
            <a:r>
              <a:rPr lang="en-US" sz="2200">
                <a:latin typeface="Open Sans"/>
                <a:ea typeface="Open Sans"/>
                <a:cs typeface="Open Sans"/>
                <a:sym typeface="Open Sans"/>
              </a:rPr>
              <a:t>    n/b = size of each subproblem. All subproblems are assumed to have the        same size.</a:t>
            </a:r>
            <a:br>
              <a:rPr lang="en-US" sz="2200">
                <a:latin typeface="Open Sans"/>
                <a:ea typeface="Open Sans"/>
                <a:cs typeface="Open Sans"/>
                <a:sym typeface="Open Sans"/>
              </a:rPr>
            </a:br>
            <a:r>
              <a:rPr lang="en-US" sz="2200">
                <a:latin typeface="Open Sans"/>
                <a:ea typeface="Open Sans"/>
                <a:cs typeface="Open Sans"/>
                <a:sym typeface="Open Sans"/>
              </a:rPr>
              <a:t>    f(n) = cost of the work done outside the recursive call, which includes the        cost of dividing the problem and cost of merging the solutions</a:t>
            </a:r>
            <a:br>
              <a:rPr lang="en-US" sz="2200">
                <a:latin typeface="Open Sans"/>
                <a:ea typeface="Open Sans"/>
                <a:cs typeface="Open Sans"/>
                <a:sym typeface="Open Sans"/>
              </a:rPr>
            </a:br>
            <a:br>
              <a:rPr lang="en-US" sz="2200">
                <a:latin typeface="Open Sans"/>
                <a:ea typeface="Open Sans"/>
                <a:cs typeface="Open Sans"/>
                <a:sym typeface="Open Sans"/>
              </a:rPr>
            </a:br>
            <a:r>
              <a:rPr lang="en-US" sz="2200">
                <a:latin typeface="Open Sans"/>
                <a:ea typeface="Open Sans"/>
                <a:cs typeface="Open Sans"/>
                <a:sym typeface="Open Sans"/>
              </a:rPr>
              <a:t>Here, a ≥ 1 and b &gt; 1 are constants, and f(n) is an asymptotically positive function.</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9"/>
          <p:cNvSpPr txBox="1"/>
          <p:nvPr>
            <p:ph type="title"/>
          </p:nvPr>
        </p:nvSpPr>
        <p:spPr>
          <a:xfrm>
            <a:off x="838200" y="161210"/>
            <a:ext cx="10515600" cy="8748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Example: Master Theorem</a:t>
            </a:r>
            <a:endParaRPr/>
          </a:p>
        </p:txBody>
      </p:sp>
      <p:pic>
        <p:nvPicPr>
          <p:cNvPr descr="Text&#10;&#10;Description automatically generated" id="487" name="Google Shape;487;p69"/>
          <p:cNvPicPr preferRelativeResize="0"/>
          <p:nvPr/>
        </p:nvPicPr>
        <p:blipFill rotWithShape="1">
          <a:blip r:embed="rId3">
            <a:alphaModFix/>
          </a:blip>
          <a:srcRect b="0" l="0" r="0" t="0"/>
          <a:stretch/>
        </p:blipFill>
        <p:spPr>
          <a:xfrm>
            <a:off x="2492063" y="1163133"/>
            <a:ext cx="8281113" cy="5336663"/>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1" name="Shape 491"/>
        <p:cNvGrpSpPr/>
        <p:nvPr/>
      </p:nvGrpSpPr>
      <p:grpSpPr>
        <a:xfrm>
          <a:off x="0" y="0"/>
          <a:ext cx="0" cy="0"/>
          <a:chOff x="0" y="0"/>
          <a:chExt cx="0" cy="0"/>
        </a:xfrm>
      </p:grpSpPr>
      <p:sp>
        <p:nvSpPr>
          <p:cNvPr id="492" name="Google Shape;492;p70"/>
          <p:cNvSpPr/>
          <p:nvPr/>
        </p:nvSpPr>
        <p:spPr>
          <a:xfrm>
            <a:off x="0" y="8313"/>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493" name="Google Shape;493;p70"/>
          <p:cNvSpPr txBox="1"/>
          <p:nvPr>
            <p:ph type="title"/>
          </p:nvPr>
        </p:nvSpPr>
        <p:spPr>
          <a:xfrm>
            <a:off x="479394" y="1070800"/>
            <a:ext cx="3939688" cy="5583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a:buNone/>
            </a:pPr>
            <a:r>
              <a:rPr lang="en-US" sz="6000"/>
              <a:t>Example</a:t>
            </a:r>
            <a:endParaRPr/>
          </a:p>
        </p:txBody>
      </p:sp>
      <p:cxnSp>
        <p:nvCxnSpPr>
          <p:cNvPr id="494" name="Google Shape;494;p70"/>
          <p:cNvCxnSpPr/>
          <p:nvPr/>
        </p:nvCxnSpPr>
        <p:spPr>
          <a:xfrm>
            <a:off x="4728053" y="1132114"/>
            <a:ext cx="0" cy="5717573"/>
          </a:xfrm>
          <a:prstGeom prst="straightConnector1">
            <a:avLst/>
          </a:prstGeom>
          <a:noFill/>
          <a:ln cap="sq" cmpd="sng" w="25400">
            <a:solidFill>
              <a:schemeClr val="accent2"/>
            </a:solidFill>
            <a:prstDash val="solid"/>
            <a:bevel/>
            <a:headEnd len="sm" w="sm" type="none"/>
            <a:tailEnd len="sm" w="sm" type="none"/>
          </a:ln>
        </p:spPr>
      </p:cxnSp>
      <p:grpSp>
        <p:nvGrpSpPr>
          <p:cNvPr id="495" name="Google Shape;495;p70"/>
          <p:cNvGrpSpPr/>
          <p:nvPr/>
        </p:nvGrpSpPr>
        <p:grpSpPr>
          <a:xfrm>
            <a:off x="5108535" y="837595"/>
            <a:ext cx="6663828" cy="5948433"/>
            <a:chOff x="0" y="2907"/>
            <a:chExt cx="6663828" cy="5948433"/>
          </a:xfrm>
        </p:grpSpPr>
        <p:cxnSp>
          <p:nvCxnSpPr>
            <p:cNvPr id="496" name="Google Shape;496;p70"/>
            <p:cNvCxnSpPr/>
            <p:nvPr/>
          </p:nvCxnSpPr>
          <p:spPr>
            <a:xfrm>
              <a:off x="0" y="2907"/>
              <a:ext cx="6663828" cy="0"/>
            </a:xfrm>
            <a:prstGeom prst="straightConnector1">
              <a:avLst/>
            </a:prstGeom>
            <a:solidFill>
              <a:srgbClr val="233DFF"/>
            </a:solidFill>
            <a:ln cap="flat" cmpd="sng" w="12700">
              <a:solidFill>
                <a:srgbClr val="233DFF"/>
              </a:solidFill>
              <a:prstDash val="solid"/>
              <a:miter lim="800000"/>
              <a:headEnd len="sm" w="sm" type="none"/>
              <a:tailEnd len="sm" w="sm" type="none"/>
            </a:ln>
          </p:spPr>
        </p:cxnSp>
        <p:sp>
          <p:nvSpPr>
            <p:cNvPr id="497" name="Google Shape;497;p70"/>
            <p:cNvSpPr/>
            <p:nvPr/>
          </p:nvSpPr>
          <p:spPr>
            <a:xfrm>
              <a:off x="0" y="2907"/>
              <a:ext cx="6663828" cy="198281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0"/>
            <p:cNvSpPr txBox="1"/>
            <p:nvPr/>
          </p:nvSpPr>
          <p:spPr>
            <a:xfrm>
              <a:off x="0" y="2907"/>
              <a:ext cx="6663828" cy="1982811"/>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chemeClr val="dk1"/>
                </a:buClr>
                <a:buSzPts val="2200"/>
                <a:buFont typeface="Open Sans"/>
                <a:buNone/>
              </a:pPr>
              <a:r>
                <a:rPr b="1" lang="en-US" sz="2200">
                  <a:solidFill>
                    <a:schemeClr val="dk1"/>
                  </a:solidFill>
                  <a:latin typeface="Open Sans"/>
                  <a:ea typeface="Open Sans"/>
                  <a:cs typeface="Open Sans"/>
                  <a:sym typeface="Open Sans"/>
                </a:rPr>
                <a:t>Example-1: Binary Search –</a:t>
              </a:r>
              <a:r>
                <a:rPr lang="en-US" sz="2200">
                  <a:solidFill>
                    <a:schemeClr val="dk1"/>
                  </a:solidFill>
                  <a:latin typeface="Open Sans"/>
                  <a:ea typeface="Open Sans"/>
                  <a:cs typeface="Open Sans"/>
                  <a:sym typeface="Open Sans"/>
                </a:rPr>
                <a:t> T(n) = T(n/2) + O(1)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a = 1, b = 2, k = 0 and p = 0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b</a:t>
              </a:r>
              <a:r>
                <a:rPr baseline="30000" lang="en-US" sz="2200">
                  <a:solidFill>
                    <a:schemeClr val="dk1"/>
                  </a:solidFill>
                  <a:latin typeface="Open Sans"/>
                  <a:ea typeface="Open Sans"/>
                  <a:cs typeface="Open Sans"/>
                  <a:sym typeface="Open Sans"/>
                </a:rPr>
                <a:t>k</a:t>
              </a:r>
              <a:r>
                <a:rPr lang="en-US" sz="2200">
                  <a:solidFill>
                    <a:schemeClr val="dk1"/>
                  </a:solidFill>
                  <a:latin typeface="Open Sans"/>
                  <a:ea typeface="Open Sans"/>
                  <a:cs typeface="Open Sans"/>
                  <a:sym typeface="Open Sans"/>
                </a:rPr>
                <a:t> = 1. So, a = b</a:t>
              </a:r>
              <a:r>
                <a:rPr baseline="30000" lang="en-US" sz="2200">
                  <a:solidFill>
                    <a:schemeClr val="dk1"/>
                  </a:solidFill>
                  <a:latin typeface="Open Sans"/>
                  <a:ea typeface="Open Sans"/>
                  <a:cs typeface="Open Sans"/>
                  <a:sym typeface="Open Sans"/>
                </a:rPr>
                <a:t>k</a:t>
              </a:r>
              <a:r>
                <a:rPr lang="en-US" sz="2200">
                  <a:solidFill>
                    <a:schemeClr val="dk1"/>
                  </a:solidFill>
                  <a:latin typeface="Open Sans"/>
                  <a:ea typeface="Open Sans"/>
                  <a:cs typeface="Open Sans"/>
                  <a:sym typeface="Open Sans"/>
                </a:rPr>
                <a:t> and p &gt; -1 [Case 2.(a)]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T(n) = θ(n</a:t>
              </a:r>
              <a:r>
                <a:rPr baseline="30000" lang="en-US" sz="2200">
                  <a:solidFill>
                    <a:schemeClr val="dk1"/>
                  </a:solidFill>
                  <a:latin typeface="Open Sans"/>
                  <a:ea typeface="Open Sans"/>
                  <a:cs typeface="Open Sans"/>
                  <a:sym typeface="Open Sans"/>
                </a:rPr>
                <a:t>logba</a:t>
              </a:r>
              <a:r>
                <a:rPr lang="en-US" sz="2200">
                  <a:solidFill>
                    <a:schemeClr val="dk1"/>
                  </a:solidFill>
                  <a:latin typeface="Open Sans"/>
                  <a:ea typeface="Open Sans"/>
                  <a:cs typeface="Open Sans"/>
                  <a:sym typeface="Open Sans"/>
                </a:rPr>
                <a:t> log</a:t>
              </a:r>
              <a:r>
                <a:rPr baseline="30000" lang="en-US" sz="2200">
                  <a:solidFill>
                    <a:schemeClr val="dk1"/>
                  </a:solidFill>
                  <a:latin typeface="Open Sans"/>
                  <a:ea typeface="Open Sans"/>
                  <a:cs typeface="Open Sans"/>
                  <a:sym typeface="Open Sans"/>
                </a:rPr>
                <a:t>p+1</a:t>
              </a:r>
              <a:r>
                <a:rPr lang="en-US" sz="2200">
                  <a:solidFill>
                    <a:schemeClr val="dk1"/>
                  </a:solidFill>
                  <a:latin typeface="Open Sans"/>
                  <a:ea typeface="Open Sans"/>
                  <a:cs typeface="Open Sans"/>
                  <a:sym typeface="Open Sans"/>
                </a:rPr>
                <a:t>n)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T(n) = θ(logn)</a:t>
              </a:r>
              <a:endParaRPr/>
            </a:p>
          </p:txBody>
        </p:sp>
        <p:cxnSp>
          <p:nvCxnSpPr>
            <p:cNvPr id="499" name="Google Shape;499;p70"/>
            <p:cNvCxnSpPr/>
            <p:nvPr/>
          </p:nvCxnSpPr>
          <p:spPr>
            <a:xfrm>
              <a:off x="0" y="1985718"/>
              <a:ext cx="6663828" cy="0"/>
            </a:xfrm>
            <a:prstGeom prst="straightConnector1">
              <a:avLst/>
            </a:prstGeom>
            <a:solidFill>
              <a:schemeClr val="accent3"/>
            </a:solidFill>
            <a:ln cap="flat" cmpd="sng" w="12700">
              <a:solidFill>
                <a:schemeClr val="accent3"/>
              </a:solidFill>
              <a:prstDash val="solid"/>
              <a:miter lim="800000"/>
              <a:headEnd len="sm" w="sm" type="none"/>
              <a:tailEnd len="sm" w="sm" type="none"/>
            </a:ln>
          </p:spPr>
        </p:cxnSp>
        <p:sp>
          <p:nvSpPr>
            <p:cNvPr id="500" name="Google Shape;500;p70"/>
            <p:cNvSpPr/>
            <p:nvPr/>
          </p:nvSpPr>
          <p:spPr>
            <a:xfrm>
              <a:off x="0" y="1985718"/>
              <a:ext cx="6663828" cy="198281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0"/>
            <p:cNvSpPr txBox="1"/>
            <p:nvPr/>
          </p:nvSpPr>
          <p:spPr>
            <a:xfrm>
              <a:off x="0" y="1985718"/>
              <a:ext cx="6663828" cy="1982811"/>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chemeClr val="dk1"/>
                </a:buClr>
                <a:buSzPts val="2200"/>
                <a:buFont typeface="Open Sans"/>
                <a:buNone/>
              </a:pPr>
              <a:r>
                <a:rPr b="1" lang="en-US" sz="2200">
                  <a:solidFill>
                    <a:schemeClr val="dk1"/>
                  </a:solidFill>
                  <a:latin typeface="Open Sans"/>
                  <a:ea typeface="Open Sans"/>
                  <a:cs typeface="Open Sans"/>
                  <a:sym typeface="Open Sans"/>
                </a:rPr>
                <a:t>Example-2: Merge Sort –</a:t>
              </a:r>
              <a:r>
                <a:rPr lang="en-US" sz="2200">
                  <a:solidFill>
                    <a:schemeClr val="dk1"/>
                  </a:solidFill>
                  <a:latin typeface="Open Sans"/>
                  <a:ea typeface="Open Sans"/>
                  <a:cs typeface="Open Sans"/>
                  <a:sym typeface="Open Sans"/>
                </a:rPr>
                <a:t> T(n) = 2T(n/2) + O(n)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a = 2, b = 2, k = 1, p = 0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b</a:t>
              </a:r>
              <a:r>
                <a:rPr baseline="30000" lang="en-US" sz="2200">
                  <a:solidFill>
                    <a:schemeClr val="dk1"/>
                  </a:solidFill>
                  <a:latin typeface="Open Sans"/>
                  <a:ea typeface="Open Sans"/>
                  <a:cs typeface="Open Sans"/>
                  <a:sym typeface="Open Sans"/>
                </a:rPr>
                <a:t>k</a:t>
              </a:r>
              <a:r>
                <a:rPr lang="en-US" sz="2200">
                  <a:solidFill>
                    <a:schemeClr val="dk1"/>
                  </a:solidFill>
                  <a:latin typeface="Open Sans"/>
                  <a:ea typeface="Open Sans"/>
                  <a:cs typeface="Open Sans"/>
                  <a:sym typeface="Open Sans"/>
                </a:rPr>
                <a:t> = 2. So, a = b</a:t>
              </a:r>
              <a:r>
                <a:rPr baseline="30000" lang="en-US" sz="2200">
                  <a:solidFill>
                    <a:schemeClr val="dk1"/>
                  </a:solidFill>
                  <a:latin typeface="Open Sans"/>
                  <a:ea typeface="Open Sans"/>
                  <a:cs typeface="Open Sans"/>
                  <a:sym typeface="Open Sans"/>
                </a:rPr>
                <a:t>k</a:t>
              </a:r>
              <a:r>
                <a:rPr lang="en-US" sz="2200">
                  <a:solidFill>
                    <a:schemeClr val="dk1"/>
                  </a:solidFill>
                  <a:latin typeface="Open Sans"/>
                  <a:ea typeface="Open Sans"/>
                  <a:cs typeface="Open Sans"/>
                  <a:sym typeface="Open Sans"/>
                </a:rPr>
                <a:t> and p &gt; -1 [Case 2.(a)]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T(n) = θ(n</a:t>
              </a:r>
              <a:r>
                <a:rPr baseline="30000" lang="en-US" sz="2200">
                  <a:solidFill>
                    <a:schemeClr val="dk1"/>
                  </a:solidFill>
                  <a:latin typeface="Open Sans"/>
                  <a:ea typeface="Open Sans"/>
                  <a:cs typeface="Open Sans"/>
                  <a:sym typeface="Open Sans"/>
                </a:rPr>
                <a:t>logba</a:t>
              </a:r>
              <a:r>
                <a:rPr lang="en-US" sz="2200">
                  <a:solidFill>
                    <a:schemeClr val="dk1"/>
                  </a:solidFill>
                  <a:latin typeface="Open Sans"/>
                  <a:ea typeface="Open Sans"/>
                  <a:cs typeface="Open Sans"/>
                  <a:sym typeface="Open Sans"/>
                </a:rPr>
                <a:t> log</a:t>
              </a:r>
              <a:r>
                <a:rPr baseline="30000" lang="en-US" sz="2200">
                  <a:solidFill>
                    <a:schemeClr val="dk1"/>
                  </a:solidFill>
                  <a:latin typeface="Open Sans"/>
                  <a:ea typeface="Open Sans"/>
                  <a:cs typeface="Open Sans"/>
                  <a:sym typeface="Open Sans"/>
                </a:rPr>
                <a:t>p+1</a:t>
              </a:r>
              <a:r>
                <a:rPr lang="en-US" sz="2200">
                  <a:solidFill>
                    <a:schemeClr val="dk1"/>
                  </a:solidFill>
                  <a:latin typeface="Open Sans"/>
                  <a:ea typeface="Open Sans"/>
                  <a:cs typeface="Open Sans"/>
                  <a:sym typeface="Open Sans"/>
                </a:rPr>
                <a:t>n)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T(n) = θ(nlogn)</a:t>
              </a:r>
              <a:endParaRPr/>
            </a:p>
          </p:txBody>
        </p:sp>
        <p:cxnSp>
          <p:nvCxnSpPr>
            <p:cNvPr id="502" name="Google Shape;502;p70"/>
            <p:cNvCxnSpPr/>
            <p:nvPr/>
          </p:nvCxnSpPr>
          <p:spPr>
            <a:xfrm>
              <a:off x="0" y="3968529"/>
              <a:ext cx="6663828" cy="0"/>
            </a:xfrm>
            <a:prstGeom prst="straightConnector1">
              <a:avLst/>
            </a:prstGeom>
            <a:solidFill>
              <a:srgbClr val="FE8F22"/>
            </a:solidFill>
            <a:ln cap="flat" cmpd="sng" w="12700">
              <a:solidFill>
                <a:srgbClr val="FE8F22"/>
              </a:solidFill>
              <a:prstDash val="solid"/>
              <a:miter lim="800000"/>
              <a:headEnd len="sm" w="sm" type="none"/>
              <a:tailEnd len="sm" w="sm" type="none"/>
            </a:ln>
          </p:spPr>
        </p:cxnSp>
        <p:sp>
          <p:nvSpPr>
            <p:cNvPr id="503" name="Google Shape;503;p70"/>
            <p:cNvSpPr/>
            <p:nvPr/>
          </p:nvSpPr>
          <p:spPr>
            <a:xfrm>
              <a:off x="0" y="3968529"/>
              <a:ext cx="6663828" cy="198281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0"/>
            <p:cNvSpPr txBox="1"/>
            <p:nvPr/>
          </p:nvSpPr>
          <p:spPr>
            <a:xfrm>
              <a:off x="0" y="3968529"/>
              <a:ext cx="6663828" cy="1982811"/>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chemeClr val="dk1"/>
                </a:buClr>
                <a:buSzPts val="2200"/>
                <a:buFont typeface="Open Sans"/>
                <a:buNone/>
              </a:pPr>
              <a:r>
                <a:rPr b="1" lang="en-US" sz="2200">
                  <a:solidFill>
                    <a:schemeClr val="dk1"/>
                  </a:solidFill>
                  <a:latin typeface="Open Sans"/>
                  <a:ea typeface="Open Sans"/>
                  <a:cs typeface="Open Sans"/>
                  <a:sym typeface="Open Sans"/>
                </a:rPr>
                <a:t>Example-3:</a:t>
              </a:r>
              <a:r>
                <a:rPr lang="en-US" sz="2200">
                  <a:solidFill>
                    <a:schemeClr val="dk1"/>
                  </a:solidFill>
                  <a:latin typeface="Open Sans"/>
                  <a:ea typeface="Open Sans"/>
                  <a:cs typeface="Open Sans"/>
                  <a:sym typeface="Open Sans"/>
                </a:rPr>
                <a:t> T(n) = 3T(n/2) + n</a:t>
              </a:r>
              <a:r>
                <a:rPr baseline="30000" lang="en-US" sz="2200">
                  <a:solidFill>
                    <a:schemeClr val="dk1"/>
                  </a:solidFill>
                  <a:latin typeface="Open Sans"/>
                  <a:ea typeface="Open Sans"/>
                  <a:cs typeface="Open Sans"/>
                  <a:sym typeface="Open Sans"/>
                </a:rPr>
                <a:t>2</a:t>
              </a:r>
              <a:r>
                <a:rPr lang="en-US" sz="2200">
                  <a:solidFill>
                    <a:schemeClr val="dk1"/>
                  </a:solidFill>
                  <a:latin typeface="Open Sans"/>
                  <a:ea typeface="Open Sans"/>
                  <a:cs typeface="Open Sans"/>
                  <a:sym typeface="Open Sans"/>
                </a:rPr>
                <a:t>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a = 3, b = 2, k = 2, p = 0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b</a:t>
              </a:r>
              <a:r>
                <a:rPr baseline="30000" lang="en-US" sz="2200">
                  <a:solidFill>
                    <a:schemeClr val="dk1"/>
                  </a:solidFill>
                  <a:latin typeface="Open Sans"/>
                  <a:ea typeface="Open Sans"/>
                  <a:cs typeface="Open Sans"/>
                  <a:sym typeface="Open Sans"/>
                </a:rPr>
                <a:t>k</a:t>
              </a:r>
              <a:r>
                <a:rPr lang="en-US" sz="2200">
                  <a:solidFill>
                    <a:schemeClr val="dk1"/>
                  </a:solidFill>
                  <a:latin typeface="Open Sans"/>
                  <a:ea typeface="Open Sans"/>
                  <a:cs typeface="Open Sans"/>
                  <a:sym typeface="Open Sans"/>
                </a:rPr>
                <a:t> = 4. So, a &lt; b</a:t>
              </a:r>
              <a:r>
                <a:rPr baseline="30000" lang="en-US" sz="2200">
                  <a:solidFill>
                    <a:schemeClr val="dk1"/>
                  </a:solidFill>
                  <a:latin typeface="Open Sans"/>
                  <a:ea typeface="Open Sans"/>
                  <a:cs typeface="Open Sans"/>
                  <a:sym typeface="Open Sans"/>
                </a:rPr>
                <a:t>k</a:t>
              </a:r>
              <a:r>
                <a:rPr lang="en-US" sz="2200">
                  <a:solidFill>
                    <a:schemeClr val="dk1"/>
                  </a:solidFill>
                  <a:latin typeface="Open Sans"/>
                  <a:ea typeface="Open Sans"/>
                  <a:cs typeface="Open Sans"/>
                  <a:sym typeface="Open Sans"/>
                </a:rPr>
                <a:t> and p = 0 [Case 3.(a)]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T(n) = θ(n</a:t>
              </a:r>
              <a:r>
                <a:rPr baseline="30000" lang="en-US" sz="2200">
                  <a:solidFill>
                    <a:schemeClr val="dk1"/>
                  </a:solidFill>
                  <a:latin typeface="Open Sans"/>
                  <a:ea typeface="Open Sans"/>
                  <a:cs typeface="Open Sans"/>
                  <a:sym typeface="Open Sans"/>
                </a:rPr>
                <a:t>k</a:t>
              </a:r>
              <a:r>
                <a:rPr lang="en-US" sz="2200">
                  <a:solidFill>
                    <a:schemeClr val="dk1"/>
                  </a:solidFill>
                  <a:latin typeface="Open Sans"/>
                  <a:ea typeface="Open Sans"/>
                  <a:cs typeface="Open Sans"/>
                  <a:sym typeface="Open Sans"/>
                </a:rPr>
                <a:t> log</a:t>
              </a:r>
              <a:r>
                <a:rPr baseline="30000" lang="en-US" sz="2200">
                  <a:solidFill>
                    <a:schemeClr val="dk1"/>
                  </a:solidFill>
                  <a:latin typeface="Open Sans"/>
                  <a:ea typeface="Open Sans"/>
                  <a:cs typeface="Open Sans"/>
                  <a:sym typeface="Open Sans"/>
                </a:rPr>
                <a:t>p</a:t>
              </a:r>
              <a:r>
                <a:rPr lang="en-US" sz="2200">
                  <a:solidFill>
                    <a:schemeClr val="dk1"/>
                  </a:solidFill>
                  <a:latin typeface="Open Sans"/>
                  <a:ea typeface="Open Sans"/>
                  <a:cs typeface="Open Sans"/>
                  <a:sym typeface="Open Sans"/>
                </a:rPr>
                <a:t>n)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T(n) = θ(n</a:t>
              </a:r>
              <a:r>
                <a:rPr baseline="30000" lang="en-US" sz="2200">
                  <a:solidFill>
                    <a:schemeClr val="dk1"/>
                  </a:solidFill>
                  <a:latin typeface="Open Sans"/>
                  <a:ea typeface="Open Sans"/>
                  <a:cs typeface="Open Sans"/>
                  <a:sym typeface="Open Sans"/>
                </a:rPr>
                <a:t>2</a:t>
              </a:r>
              <a:r>
                <a:rPr lang="en-US" sz="2200">
                  <a:solidFill>
                    <a:schemeClr val="dk1"/>
                  </a:solidFill>
                  <a:latin typeface="Open Sans"/>
                  <a:ea typeface="Open Sans"/>
                  <a:cs typeface="Open Sans"/>
                  <a:sym typeface="Open Sans"/>
                </a:rPr>
                <a:t>) </a:t>
              </a:r>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8" name="Shape 508"/>
        <p:cNvGrpSpPr/>
        <p:nvPr/>
      </p:nvGrpSpPr>
      <p:grpSpPr>
        <a:xfrm>
          <a:off x="0" y="0"/>
          <a:ext cx="0" cy="0"/>
          <a:chOff x="0" y="0"/>
          <a:chExt cx="0" cy="0"/>
        </a:xfrm>
      </p:grpSpPr>
      <p:sp>
        <p:nvSpPr>
          <p:cNvPr id="509" name="Google Shape;509;p71"/>
          <p:cNvSpPr/>
          <p:nvPr/>
        </p:nvSpPr>
        <p:spPr>
          <a:xfrm>
            <a:off x="0" y="8313"/>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510" name="Google Shape;510;p71"/>
          <p:cNvSpPr txBox="1"/>
          <p:nvPr>
            <p:ph type="title"/>
          </p:nvPr>
        </p:nvSpPr>
        <p:spPr>
          <a:xfrm>
            <a:off x="479394" y="1070800"/>
            <a:ext cx="3939688" cy="5583126"/>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5600"/>
              <a:buFont typeface="Open Sans"/>
              <a:buNone/>
            </a:pPr>
            <a:r>
              <a:rPr lang="en-US" sz="5600"/>
              <a:t>Example</a:t>
            </a:r>
            <a:endParaRPr/>
          </a:p>
        </p:txBody>
      </p:sp>
      <p:cxnSp>
        <p:nvCxnSpPr>
          <p:cNvPr id="511" name="Google Shape;511;p71"/>
          <p:cNvCxnSpPr/>
          <p:nvPr/>
        </p:nvCxnSpPr>
        <p:spPr>
          <a:xfrm>
            <a:off x="4728053" y="1132114"/>
            <a:ext cx="0" cy="5717573"/>
          </a:xfrm>
          <a:prstGeom prst="straightConnector1">
            <a:avLst/>
          </a:prstGeom>
          <a:noFill/>
          <a:ln cap="sq" cmpd="sng" w="25400">
            <a:solidFill>
              <a:schemeClr val="accent2"/>
            </a:solidFill>
            <a:prstDash val="solid"/>
            <a:bevel/>
            <a:headEnd len="sm" w="sm" type="none"/>
            <a:tailEnd len="sm" w="sm" type="none"/>
          </a:ln>
        </p:spPr>
      </p:cxnSp>
      <p:grpSp>
        <p:nvGrpSpPr>
          <p:cNvPr id="512" name="Google Shape;512;p71"/>
          <p:cNvGrpSpPr/>
          <p:nvPr/>
        </p:nvGrpSpPr>
        <p:grpSpPr>
          <a:xfrm>
            <a:off x="5108535" y="580200"/>
            <a:ext cx="6878475" cy="6323701"/>
            <a:chOff x="0" y="3090"/>
            <a:chExt cx="6878475" cy="6323701"/>
          </a:xfrm>
        </p:grpSpPr>
        <p:cxnSp>
          <p:nvCxnSpPr>
            <p:cNvPr id="513" name="Google Shape;513;p71"/>
            <p:cNvCxnSpPr/>
            <p:nvPr/>
          </p:nvCxnSpPr>
          <p:spPr>
            <a:xfrm>
              <a:off x="0" y="3090"/>
              <a:ext cx="6878475" cy="0"/>
            </a:xfrm>
            <a:prstGeom prst="straightConnector1">
              <a:avLst/>
            </a:prstGeom>
            <a:solidFill>
              <a:srgbClr val="233DFF"/>
            </a:solidFill>
            <a:ln cap="flat" cmpd="sng" w="12700">
              <a:solidFill>
                <a:srgbClr val="233DFF"/>
              </a:solidFill>
              <a:prstDash val="solid"/>
              <a:miter lim="800000"/>
              <a:headEnd len="sm" w="sm" type="none"/>
              <a:tailEnd len="sm" w="sm" type="none"/>
            </a:ln>
          </p:spPr>
        </p:cxnSp>
        <p:sp>
          <p:nvSpPr>
            <p:cNvPr id="514" name="Google Shape;514;p71"/>
            <p:cNvSpPr/>
            <p:nvPr/>
          </p:nvSpPr>
          <p:spPr>
            <a:xfrm>
              <a:off x="0" y="3090"/>
              <a:ext cx="6878475" cy="210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1"/>
            <p:cNvSpPr txBox="1"/>
            <p:nvPr/>
          </p:nvSpPr>
          <p:spPr>
            <a:xfrm>
              <a:off x="0" y="3090"/>
              <a:ext cx="6878475" cy="2107900"/>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chemeClr val="dk1"/>
                </a:buClr>
                <a:buSzPts val="2200"/>
                <a:buFont typeface="Open Sans"/>
                <a:buNone/>
              </a:pPr>
              <a:r>
                <a:rPr b="1" lang="en-US" sz="2200">
                  <a:solidFill>
                    <a:schemeClr val="dk1"/>
                  </a:solidFill>
                  <a:latin typeface="Open Sans"/>
                  <a:ea typeface="Open Sans"/>
                  <a:cs typeface="Open Sans"/>
                  <a:sym typeface="Open Sans"/>
                </a:rPr>
                <a:t>Example-4:</a:t>
              </a:r>
              <a:r>
                <a:rPr lang="en-US" sz="2200">
                  <a:solidFill>
                    <a:schemeClr val="dk1"/>
                  </a:solidFill>
                  <a:latin typeface="Open Sans"/>
                  <a:ea typeface="Open Sans"/>
                  <a:cs typeface="Open Sans"/>
                  <a:sym typeface="Open Sans"/>
                </a:rPr>
                <a:t> T(n) = 3T(n/2) + log</a:t>
              </a:r>
              <a:r>
                <a:rPr baseline="30000" lang="en-US" sz="2200">
                  <a:solidFill>
                    <a:schemeClr val="dk1"/>
                  </a:solidFill>
                  <a:latin typeface="Open Sans"/>
                  <a:ea typeface="Open Sans"/>
                  <a:cs typeface="Open Sans"/>
                  <a:sym typeface="Open Sans"/>
                </a:rPr>
                <a:t>2</a:t>
              </a:r>
              <a:r>
                <a:rPr lang="en-US" sz="2200">
                  <a:solidFill>
                    <a:schemeClr val="dk1"/>
                  </a:solidFill>
                  <a:latin typeface="Open Sans"/>
                  <a:ea typeface="Open Sans"/>
                  <a:cs typeface="Open Sans"/>
                  <a:sym typeface="Open Sans"/>
                </a:rPr>
                <a:t>n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a = 3, b = 2, k = 0, p = 2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b</a:t>
              </a:r>
              <a:r>
                <a:rPr baseline="30000" lang="en-US" sz="2200">
                  <a:solidFill>
                    <a:schemeClr val="dk1"/>
                  </a:solidFill>
                  <a:latin typeface="Open Sans"/>
                  <a:ea typeface="Open Sans"/>
                  <a:cs typeface="Open Sans"/>
                  <a:sym typeface="Open Sans"/>
                </a:rPr>
                <a:t>k</a:t>
              </a:r>
              <a:r>
                <a:rPr lang="en-US" sz="2200">
                  <a:solidFill>
                    <a:schemeClr val="dk1"/>
                  </a:solidFill>
                  <a:latin typeface="Open Sans"/>
                  <a:ea typeface="Open Sans"/>
                  <a:cs typeface="Open Sans"/>
                  <a:sym typeface="Open Sans"/>
                </a:rPr>
                <a:t> = 1. So, a &gt; b</a:t>
              </a:r>
              <a:r>
                <a:rPr baseline="30000" lang="en-US" sz="2200">
                  <a:solidFill>
                    <a:schemeClr val="dk1"/>
                  </a:solidFill>
                  <a:latin typeface="Open Sans"/>
                  <a:ea typeface="Open Sans"/>
                  <a:cs typeface="Open Sans"/>
                  <a:sym typeface="Open Sans"/>
                </a:rPr>
                <a:t>k</a:t>
              </a:r>
              <a:r>
                <a:rPr lang="en-US" sz="2200">
                  <a:solidFill>
                    <a:schemeClr val="dk1"/>
                  </a:solidFill>
                  <a:latin typeface="Open Sans"/>
                  <a:ea typeface="Open Sans"/>
                  <a:cs typeface="Open Sans"/>
                  <a:sym typeface="Open Sans"/>
                </a:rPr>
                <a:t> [Case 1]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T(n) = θ(n</a:t>
              </a:r>
              <a:r>
                <a:rPr baseline="30000" lang="en-US" sz="2200">
                  <a:solidFill>
                    <a:schemeClr val="dk1"/>
                  </a:solidFill>
                  <a:latin typeface="Open Sans"/>
                  <a:ea typeface="Open Sans"/>
                  <a:cs typeface="Open Sans"/>
                  <a:sym typeface="Open Sans"/>
                </a:rPr>
                <a:t>logba</a:t>
              </a:r>
              <a:r>
                <a:rPr lang="en-US" sz="2200">
                  <a:solidFill>
                    <a:schemeClr val="dk1"/>
                  </a:solidFill>
                  <a:latin typeface="Open Sans"/>
                  <a:ea typeface="Open Sans"/>
                  <a:cs typeface="Open Sans"/>
                  <a:sym typeface="Open Sans"/>
                </a:rPr>
                <a:t> )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T(n) = θ(n</a:t>
              </a:r>
              <a:r>
                <a:rPr baseline="30000" lang="en-US" sz="2200">
                  <a:solidFill>
                    <a:schemeClr val="dk1"/>
                  </a:solidFill>
                  <a:latin typeface="Open Sans"/>
                  <a:ea typeface="Open Sans"/>
                  <a:cs typeface="Open Sans"/>
                  <a:sym typeface="Open Sans"/>
                </a:rPr>
                <a:t>log23</a:t>
              </a:r>
              <a:r>
                <a:rPr lang="en-US" sz="2200">
                  <a:solidFill>
                    <a:schemeClr val="dk1"/>
                  </a:solidFill>
                  <a:latin typeface="Open Sans"/>
                  <a:ea typeface="Open Sans"/>
                  <a:cs typeface="Open Sans"/>
                  <a:sym typeface="Open Sans"/>
                </a:rPr>
                <a:t>) </a:t>
              </a:r>
              <a:endParaRPr/>
            </a:p>
          </p:txBody>
        </p:sp>
        <p:cxnSp>
          <p:nvCxnSpPr>
            <p:cNvPr id="516" name="Google Shape;516;p71"/>
            <p:cNvCxnSpPr/>
            <p:nvPr/>
          </p:nvCxnSpPr>
          <p:spPr>
            <a:xfrm>
              <a:off x="0" y="2110990"/>
              <a:ext cx="6878475" cy="0"/>
            </a:xfrm>
            <a:prstGeom prst="straightConnector1">
              <a:avLst/>
            </a:prstGeom>
            <a:solidFill>
              <a:schemeClr val="accent3"/>
            </a:solidFill>
            <a:ln cap="flat" cmpd="sng" w="12700">
              <a:solidFill>
                <a:schemeClr val="accent3"/>
              </a:solidFill>
              <a:prstDash val="solid"/>
              <a:miter lim="800000"/>
              <a:headEnd len="sm" w="sm" type="none"/>
              <a:tailEnd len="sm" w="sm" type="none"/>
            </a:ln>
          </p:spPr>
        </p:cxnSp>
        <p:sp>
          <p:nvSpPr>
            <p:cNvPr id="517" name="Google Shape;517;p71"/>
            <p:cNvSpPr/>
            <p:nvPr/>
          </p:nvSpPr>
          <p:spPr>
            <a:xfrm>
              <a:off x="0" y="2110990"/>
              <a:ext cx="6878475" cy="210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1"/>
            <p:cNvSpPr txBox="1"/>
            <p:nvPr/>
          </p:nvSpPr>
          <p:spPr>
            <a:xfrm>
              <a:off x="0" y="2110990"/>
              <a:ext cx="6878475" cy="2107900"/>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chemeClr val="dk1"/>
                </a:buClr>
                <a:buSzPts val="2200"/>
                <a:buFont typeface="Open Sans"/>
                <a:buNone/>
              </a:pPr>
              <a:r>
                <a:rPr b="1" lang="en-US" sz="2200">
                  <a:solidFill>
                    <a:schemeClr val="dk1"/>
                  </a:solidFill>
                  <a:latin typeface="Open Sans"/>
                  <a:ea typeface="Open Sans"/>
                  <a:cs typeface="Open Sans"/>
                  <a:sym typeface="Open Sans"/>
                </a:rPr>
                <a:t>Example-5:</a:t>
              </a:r>
              <a:r>
                <a:rPr lang="en-US" sz="2200">
                  <a:solidFill>
                    <a:schemeClr val="dk1"/>
                  </a:solidFill>
                  <a:latin typeface="Open Sans"/>
                  <a:ea typeface="Open Sans"/>
                  <a:cs typeface="Open Sans"/>
                  <a:sym typeface="Open Sans"/>
                </a:rPr>
                <a:t> T(n) = 2T(n/2) + nlog</a:t>
              </a:r>
              <a:r>
                <a:rPr baseline="30000" lang="en-US" sz="2200">
                  <a:solidFill>
                    <a:schemeClr val="dk1"/>
                  </a:solidFill>
                  <a:latin typeface="Open Sans"/>
                  <a:ea typeface="Open Sans"/>
                  <a:cs typeface="Open Sans"/>
                  <a:sym typeface="Open Sans"/>
                </a:rPr>
                <a:t>2</a:t>
              </a:r>
              <a:r>
                <a:rPr lang="en-US" sz="2200">
                  <a:solidFill>
                    <a:schemeClr val="dk1"/>
                  </a:solidFill>
                  <a:latin typeface="Open Sans"/>
                  <a:ea typeface="Open Sans"/>
                  <a:cs typeface="Open Sans"/>
                  <a:sym typeface="Open Sans"/>
                </a:rPr>
                <a:t>n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a = 2, b = 2, k = 1, p = 2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b</a:t>
              </a:r>
              <a:r>
                <a:rPr baseline="30000" lang="en-US" sz="2200">
                  <a:solidFill>
                    <a:schemeClr val="dk1"/>
                  </a:solidFill>
                  <a:latin typeface="Open Sans"/>
                  <a:ea typeface="Open Sans"/>
                  <a:cs typeface="Open Sans"/>
                  <a:sym typeface="Open Sans"/>
                </a:rPr>
                <a:t>k</a:t>
              </a:r>
              <a:r>
                <a:rPr lang="en-US" sz="2200">
                  <a:solidFill>
                    <a:schemeClr val="dk1"/>
                  </a:solidFill>
                  <a:latin typeface="Open Sans"/>
                  <a:ea typeface="Open Sans"/>
                  <a:cs typeface="Open Sans"/>
                  <a:sym typeface="Open Sans"/>
                </a:rPr>
                <a:t> = 2. So, a = b</a:t>
              </a:r>
              <a:r>
                <a:rPr baseline="30000" lang="en-US" sz="2200">
                  <a:solidFill>
                    <a:schemeClr val="dk1"/>
                  </a:solidFill>
                  <a:latin typeface="Open Sans"/>
                  <a:ea typeface="Open Sans"/>
                  <a:cs typeface="Open Sans"/>
                  <a:sym typeface="Open Sans"/>
                </a:rPr>
                <a:t>k</a:t>
              </a:r>
              <a:r>
                <a:rPr lang="en-US" sz="2200">
                  <a:solidFill>
                    <a:schemeClr val="dk1"/>
                  </a:solidFill>
                  <a:latin typeface="Open Sans"/>
                  <a:ea typeface="Open Sans"/>
                  <a:cs typeface="Open Sans"/>
                  <a:sym typeface="Open Sans"/>
                </a:rPr>
                <a:t> [Case 2.(a)]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T(n) = θ(n</a:t>
              </a:r>
              <a:r>
                <a:rPr baseline="30000" lang="en-US" sz="2200">
                  <a:solidFill>
                    <a:schemeClr val="dk1"/>
                  </a:solidFill>
                  <a:latin typeface="Open Sans"/>
                  <a:ea typeface="Open Sans"/>
                  <a:cs typeface="Open Sans"/>
                  <a:sym typeface="Open Sans"/>
                </a:rPr>
                <a:t>logba</a:t>
              </a:r>
              <a:r>
                <a:rPr lang="en-US" sz="2200">
                  <a:solidFill>
                    <a:schemeClr val="dk1"/>
                  </a:solidFill>
                  <a:latin typeface="Open Sans"/>
                  <a:ea typeface="Open Sans"/>
                  <a:cs typeface="Open Sans"/>
                  <a:sym typeface="Open Sans"/>
                </a:rPr>
                <a:t>log</a:t>
              </a:r>
              <a:r>
                <a:rPr baseline="30000" lang="en-US" sz="2200">
                  <a:solidFill>
                    <a:schemeClr val="dk1"/>
                  </a:solidFill>
                  <a:latin typeface="Open Sans"/>
                  <a:ea typeface="Open Sans"/>
                  <a:cs typeface="Open Sans"/>
                  <a:sym typeface="Open Sans"/>
                </a:rPr>
                <a:t>p+1</a:t>
              </a:r>
              <a:r>
                <a:rPr lang="en-US" sz="2200">
                  <a:solidFill>
                    <a:schemeClr val="dk1"/>
                  </a:solidFill>
                  <a:latin typeface="Open Sans"/>
                  <a:ea typeface="Open Sans"/>
                  <a:cs typeface="Open Sans"/>
                  <a:sym typeface="Open Sans"/>
                </a:rPr>
                <a:t>n )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T(n) = θ(n</a:t>
              </a:r>
              <a:r>
                <a:rPr baseline="30000" lang="en-US" sz="2200">
                  <a:solidFill>
                    <a:schemeClr val="dk1"/>
                  </a:solidFill>
                  <a:latin typeface="Open Sans"/>
                  <a:ea typeface="Open Sans"/>
                  <a:cs typeface="Open Sans"/>
                  <a:sym typeface="Open Sans"/>
                </a:rPr>
                <a:t>log22</a:t>
              </a:r>
              <a:r>
                <a:rPr lang="en-US" sz="2200">
                  <a:solidFill>
                    <a:schemeClr val="dk1"/>
                  </a:solidFill>
                  <a:latin typeface="Open Sans"/>
                  <a:ea typeface="Open Sans"/>
                  <a:cs typeface="Open Sans"/>
                  <a:sym typeface="Open Sans"/>
                </a:rPr>
                <a:t>log</a:t>
              </a:r>
              <a:r>
                <a:rPr baseline="30000" lang="en-US" sz="2200">
                  <a:solidFill>
                    <a:schemeClr val="dk1"/>
                  </a:solidFill>
                  <a:latin typeface="Open Sans"/>
                  <a:ea typeface="Open Sans"/>
                  <a:cs typeface="Open Sans"/>
                  <a:sym typeface="Open Sans"/>
                </a:rPr>
                <a:t>3</a:t>
              </a:r>
              <a:r>
                <a:rPr lang="en-US" sz="2200">
                  <a:solidFill>
                    <a:schemeClr val="dk1"/>
                  </a:solidFill>
                  <a:latin typeface="Open Sans"/>
                  <a:ea typeface="Open Sans"/>
                  <a:cs typeface="Open Sans"/>
                  <a:sym typeface="Open Sans"/>
                </a:rPr>
                <a:t>n)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T(n) = θ(nlog</a:t>
              </a:r>
              <a:r>
                <a:rPr baseline="30000" lang="en-US" sz="2200">
                  <a:solidFill>
                    <a:schemeClr val="dk1"/>
                  </a:solidFill>
                  <a:latin typeface="Open Sans"/>
                  <a:ea typeface="Open Sans"/>
                  <a:cs typeface="Open Sans"/>
                  <a:sym typeface="Open Sans"/>
                </a:rPr>
                <a:t>3</a:t>
              </a:r>
              <a:r>
                <a:rPr lang="en-US" sz="2200">
                  <a:solidFill>
                    <a:schemeClr val="dk1"/>
                  </a:solidFill>
                  <a:latin typeface="Open Sans"/>
                  <a:ea typeface="Open Sans"/>
                  <a:cs typeface="Open Sans"/>
                  <a:sym typeface="Open Sans"/>
                </a:rPr>
                <a:t>n) </a:t>
              </a:r>
              <a:endParaRPr/>
            </a:p>
          </p:txBody>
        </p:sp>
        <p:cxnSp>
          <p:nvCxnSpPr>
            <p:cNvPr id="519" name="Google Shape;519;p71"/>
            <p:cNvCxnSpPr/>
            <p:nvPr/>
          </p:nvCxnSpPr>
          <p:spPr>
            <a:xfrm>
              <a:off x="0" y="4218891"/>
              <a:ext cx="6878475" cy="0"/>
            </a:xfrm>
            <a:prstGeom prst="straightConnector1">
              <a:avLst/>
            </a:prstGeom>
            <a:solidFill>
              <a:srgbClr val="FE8F22"/>
            </a:solidFill>
            <a:ln cap="flat" cmpd="sng" w="12700">
              <a:solidFill>
                <a:srgbClr val="FE8F22"/>
              </a:solidFill>
              <a:prstDash val="solid"/>
              <a:miter lim="800000"/>
              <a:headEnd len="sm" w="sm" type="none"/>
              <a:tailEnd len="sm" w="sm" type="none"/>
            </a:ln>
          </p:spPr>
        </p:cxnSp>
        <p:sp>
          <p:nvSpPr>
            <p:cNvPr id="520" name="Google Shape;520;p71"/>
            <p:cNvSpPr/>
            <p:nvPr/>
          </p:nvSpPr>
          <p:spPr>
            <a:xfrm>
              <a:off x="0" y="4218891"/>
              <a:ext cx="6878475" cy="210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1"/>
            <p:cNvSpPr txBox="1"/>
            <p:nvPr/>
          </p:nvSpPr>
          <p:spPr>
            <a:xfrm>
              <a:off x="0" y="4218891"/>
              <a:ext cx="6878475" cy="2107900"/>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Clr>
                  <a:schemeClr val="dk1"/>
                </a:buClr>
                <a:buSzPts val="2200"/>
                <a:buFont typeface="Open Sans"/>
                <a:buNone/>
              </a:pPr>
              <a:r>
                <a:rPr b="1" lang="en-US" sz="2200">
                  <a:solidFill>
                    <a:schemeClr val="dk1"/>
                  </a:solidFill>
                  <a:latin typeface="Open Sans"/>
                  <a:ea typeface="Open Sans"/>
                  <a:cs typeface="Open Sans"/>
                  <a:sym typeface="Open Sans"/>
                </a:rPr>
                <a:t>Example-6:</a:t>
              </a:r>
              <a:r>
                <a:rPr lang="en-US" sz="2200">
                  <a:solidFill>
                    <a:schemeClr val="dk1"/>
                  </a:solidFill>
                  <a:latin typeface="Open Sans"/>
                  <a:ea typeface="Open Sans"/>
                  <a:cs typeface="Open Sans"/>
                  <a:sym typeface="Open Sans"/>
                </a:rPr>
                <a:t> T(n) = 2</a:t>
              </a:r>
              <a:r>
                <a:rPr baseline="30000" lang="en-US" sz="2200">
                  <a:solidFill>
                    <a:schemeClr val="dk1"/>
                  </a:solidFill>
                  <a:latin typeface="Open Sans"/>
                  <a:ea typeface="Open Sans"/>
                  <a:cs typeface="Open Sans"/>
                  <a:sym typeface="Open Sans"/>
                </a:rPr>
                <a:t>n</a:t>
              </a:r>
              <a:r>
                <a:rPr lang="en-US" sz="2200">
                  <a:solidFill>
                    <a:schemeClr val="dk1"/>
                  </a:solidFill>
                  <a:latin typeface="Open Sans"/>
                  <a:ea typeface="Open Sans"/>
                  <a:cs typeface="Open Sans"/>
                  <a:sym typeface="Open Sans"/>
                </a:rPr>
                <a:t>T(n/2) + n</a:t>
              </a:r>
              <a:r>
                <a:rPr baseline="30000" lang="en-US" sz="2200">
                  <a:solidFill>
                    <a:schemeClr val="dk1"/>
                  </a:solidFill>
                  <a:latin typeface="Open Sans"/>
                  <a:ea typeface="Open Sans"/>
                  <a:cs typeface="Open Sans"/>
                  <a:sym typeface="Open Sans"/>
                </a:rPr>
                <a:t>n</a:t>
              </a:r>
              <a:r>
                <a:rPr lang="en-US" sz="2200">
                  <a:solidFill>
                    <a:schemeClr val="dk1"/>
                  </a:solidFill>
                  <a:latin typeface="Open Sans"/>
                  <a:ea typeface="Open Sans"/>
                  <a:cs typeface="Open Sans"/>
                  <a:sym typeface="Open Sans"/>
                </a:rPr>
                <a:t> </a:t>
              </a:r>
              <a:br>
                <a:rPr lang="en-US" sz="2200">
                  <a:solidFill>
                    <a:schemeClr val="dk1"/>
                  </a:solidFill>
                  <a:latin typeface="Open Sans"/>
                  <a:ea typeface="Open Sans"/>
                  <a:cs typeface="Open Sans"/>
                  <a:sym typeface="Open Sans"/>
                </a:rPr>
              </a:br>
              <a:r>
                <a:rPr lang="en-US" sz="2200">
                  <a:solidFill>
                    <a:schemeClr val="dk1"/>
                  </a:solidFill>
                  <a:latin typeface="Open Sans"/>
                  <a:ea typeface="Open Sans"/>
                  <a:cs typeface="Open Sans"/>
                  <a:sym typeface="Open Sans"/>
                </a:rPr>
                <a:t>This recurrence can’t be solved using above method since function is not of form T(n) = aT(n/b) + θ(n</a:t>
              </a:r>
              <a:r>
                <a:rPr baseline="30000" lang="en-US" sz="2200">
                  <a:solidFill>
                    <a:schemeClr val="dk1"/>
                  </a:solidFill>
                  <a:latin typeface="Open Sans"/>
                  <a:ea typeface="Open Sans"/>
                  <a:cs typeface="Open Sans"/>
                  <a:sym typeface="Open Sans"/>
                </a:rPr>
                <a:t>k</a:t>
              </a:r>
              <a:r>
                <a:rPr lang="en-US" sz="2200">
                  <a:solidFill>
                    <a:schemeClr val="dk1"/>
                  </a:solidFill>
                  <a:latin typeface="Open Sans"/>
                  <a:ea typeface="Open Sans"/>
                  <a:cs typeface="Open Sans"/>
                  <a:sym typeface="Open Sans"/>
                </a:rPr>
                <a:t> log</a:t>
              </a:r>
              <a:r>
                <a:rPr baseline="30000" lang="en-US" sz="2200">
                  <a:solidFill>
                    <a:schemeClr val="dk1"/>
                  </a:solidFill>
                  <a:latin typeface="Open Sans"/>
                  <a:ea typeface="Open Sans"/>
                  <a:cs typeface="Open Sans"/>
                  <a:sym typeface="Open Sans"/>
                </a:rPr>
                <a:t>p</a:t>
              </a:r>
              <a:r>
                <a:rPr lang="en-US" sz="2200">
                  <a:solidFill>
                    <a:schemeClr val="dk1"/>
                  </a:solidFill>
                  <a:latin typeface="Open Sans"/>
                  <a:ea typeface="Open Sans"/>
                  <a:cs typeface="Open Sans"/>
                  <a:sym typeface="Open Sans"/>
                </a:rPr>
                <a:t>n)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838200" y="296740"/>
            <a:ext cx="10515600" cy="7296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Divide and Conquer Method</a:t>
            </a:r>
            <a:endParaRPr/>
          </a:p>
        </p:txBody>
      </p:sp>
      <p:sp>
        <p:nvSpPr>
          <p:cNvPr id="132" name="Google Shape;132;p18"/>
          <p:cNvSpPr txBox="1"/>
          <p:nvPr>
            <p:ph idx="1" type="body"/>
          </p:nvPr>
        </p:nvSpPr>
        <p:spPr>
          <a:xfrm>
            <a:off x="838200" y="1128362"/>
            <a:ext cx="10975281" cy="5542291"/>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1800"/>
              <a:buFont typeface="Noto Sans Symbols"/>
              <a:buChar char="▪"/>
            </a:pPr>
            <a:r>
              <a:rPr i="1" lang="en-US" sz="1800"/>
              <a:t>DANDC (P) </a:t>
            </a:r>
            <a:r>
              <a:rPr i="1" lang="en-US" sz="2000"/>
              <a:t> {</a:t>
            </a:r>
            <a:endParaRPr i="1" sz="2000"/>
          </a:p>
          <a:p>
            <a:pPr indent="0" lvl="0" marL="0" rtl="0" algn="l">
              <a:lnSpc>
                <a:spcPct val="110000"/>
              </a:lnSpc>
              <a:spcBef>
                <a:spcPts val="1000"/>
              </a:spcBef>
              <a:spcAft>
                <a:spcPts val="0"/>
              </a:spcAft>
              <a:buClr>
                <a:schemeClr val="dk1"/>
              </a:buClr>
              <a:buSzPts val="2000"/>
              <a:buNone/>
            </a:pPr>
            <a:r>
              <a:rPr i="1" lang="en-US" sz="2000"/>
              <a:t>           if SMALL (P) then return S (p);</a:t>
            </a:r>
            <a:endParaRPr/>
          </a:p>
          <a:p>
            <a:pPr indent="0" lvl="0" marL="0" rtl="0" algn="l">
              <a:lnSpc>
                <a:spcPct val="110000"/>
              </a:lnSpc>
              <a:spcBef>
                <a:spcPts val="1000"/>
              </a:spcBef>
              <a:spcAft>
                <a:spcPts val="0"/>
              </a:spcAft>
              <a:buClr>
                <a:schemeClr val="dk1"/>
              </a:buClr>
              <a:buSzPts val="2000"/>
              <a:buNone/>
            </a:pPr>
            <a:r>
              <a:rPr i="1" lang="en-US" sz="2000"/>
              <a:t>           else</a:t>
            </a:r>
            <a:endParaRPr/>
          </a:p>
          <a:p>
            <a:pPr indent="0" lvl="0" marL="0" rtl="0" algn="l">
              <a:lnSpc>
                <a:spcPct val="110000"/>
              </a:lnSpc>
              <a:spcBef>
                <a:spcPts val="1000"/>
              </a:spcBef>
              <a:spcAft>
                <a:spcPts val="0"/>
              </a:spcAft>
              <a:buClr>
                <a:schemeClr val="dk1"/>
              </a:buClr>
              <a:buSzPts val="2000"/>
              <a:buNone/>
            </a:pPr>
            <a:r>
              <a:rPr i="1" lang="en-US" sz="2000"/>
              <a:t>             {</a:t>
            </a:r>
            <a:endParaRPr i="1" sz="2000"/>
          </a:p>
          <a:p>
            <a:pPr indent="0" lvl="0" marL="0" rtl="0" algn="l">
              <a:lnSpc>
                <a:spcPct val="110000"/>
              </a:lnSpc>
              <a:spcBef>
                <a:spcPts val="1000"/>
              </a:spcBef>
              <a:spcAft>
                <a:spcPts val="0"/>
              </a:spcAft>
              <a:buClr>
                <a:schemeClr val="dk1"/>
              </a:buClr>
              <a:buSzPts val="2000"/>
              <a:buNone/>
            </a:pPr>
            <a:r>
              <a:rPr i="1" lang="en-US" sz="2000"/>
              <a:t>                 divide p into smaller instances p1, p2, …. Pk, k  1;</a:t>
            </a:r>
            <a:endParaRPr i="1" sz="2000"/>
          </a:p>
          <a:p>
            <a:pPr indent="0" lvl="0" marL="0" rtl="0" algn="l">
              <a:lnSpc>
                <a:spcPct val="110000"/>
              </a:lnSpc>
              <a:spcBef>
                <a:spcPts val="1000"/>
              </a:spcBef>
              <a:spcAft>
                <a:spcPts val="0"/>
              </a:spcAft>
              <a:buClr>
                <a:schemeClr val="dk1"/>
              </a:buClr>
              <a:buSzPts val="2000"/>
              <a:buNone/>
            </a:pPr>
            <a:r>
              <a:rPr i="1" lang="en-US" sz="2000"/>
              <a:t>                 apply DANDC to each of these sub problems;</a:t>
            </a:r>
            <a:endParaRPr i="1" sz="2000"/>
          </a:p>
          <a:p>
            <a:pPr indent="0" lvl="0" marL="0" rtl="0" algn="l">
              <a:lnSpc>
                <a:spcPct val="110000"/>
              </a:lnSpc>
              <a:spcBef>
                <a:spcPts val="1000"/>
              </a:spcBef>
              <a:spcAft>
                <a:spcPts val="0"/>
              </a:spcAft>
              <a:buClr>
                <a:schemeClr val="dk1"/>
              </a:buClr>
              <a:buSzPts val="2000"/>
              <a:buNone/>
            </a:pPr>
            <a:r>
              <a:rPr i="1" lang="en-US" sz="2000"/>
              <a:t>                 return (COMBINE (DANDC (p1) , DANDC (p2),…., DANDC (pk));</a:t>
            </a:r>
            <a:endParaRPr i="1" sz="2000"/>
          </a:p>
          <a:p>
            <a:pPr indent="0" lvl="0" marL="0" rtl="0" algn="l">
              <a:lnSpc>
                <a:spcPct val="110000"/>
              </a:lnSpc>
              <a:spcBef>
                <a:spcPts val="1000"/>
              </a:spcBef>
              <a:spcAft>
                <a:spcPts val="0"/>
              </a:spcAft>
              <a:buClr>
                <a:schemeClr val="dk1"/>
              </a:buClr>
              <a:buSzPts val="2000"/>
              <a:buNone/>
            </a:pPr>
            <a:r>
              <a:rPr i="1" lang="en-US" sz="2000"/>
              <a:t>          }  </a:t>
            </a:r>
            <a:endParaRPr/>
          </a:p>
          <a:p>
            <a:pPr indent="0" lvl="0" marL="0" rtl="0" algn="l">
              <a:lnSpc>
                <a:spcPct val="110000"/>
              </a:lnSpc>
              <a:spcBef>
                <a:spcPts val="1000"/>
              </a:spcBef>
              <a:spcAft>
                <a:spcPts val="0"/>
              </a:spcAft>
              <a:buClr>
                <a:schemeClr val="dk1"/>
              </a:buClr>
              <a:buSzPts val="2000"/>
              <a:buNone/>
            </a:pPr>
            <a:r>
              <a:rPr i="1" lang="en-US" sz="2000"/>
              <a:t>}</a:t>
            </a:r>
            <a:endParaRPr i="1" sz="2000"/>
          </a:p>
          <a:p>
            <a:pPr indent="-228600" lvl="0" marL="228600" rtl="0" algn="l">
              <a:lnSpc>
                <a:spcPct val="120000"/>
              </a:lnSpc>
              <a:spcBef>
                <a:spcPts val="1000"/>
              </a:spcBef>
              <a:spcAft>
                <a:spcPts val="0"/>
              </a:spcAft>
              <a:buClr>
                <a:schemeClr val="dk1"/>
              </a:buClr>
              <a:buSzPts val="2000"/>
              <a:buFont typeface="Noto Sans Symbols"/>
              <a:buChar char="▪"/>
            </a:pPr>
            <a:r>
              <a:rPr lang="en-US" sz="2000"/>
              <a:t>SMALL (P) is a Boolean valued function which determines whether the input size is small enough so that the answer can be computed without splitting. </a:t>
            </a:r>
            <a:endParaRPr/>
          </a:p>
          <a:p>
            <a:pPr indent="-228600" lvl="0" marL="228600" rtl="0" algn="l">
              <a:lnSpc>
                <a:spcPct val="120000"/>
              </a:lnSpc>
              <a:spcBef>
                <a:spcPts val="1000"/>
              </a:spcBef>
              <a:spcAft>
                <a:spcPts val="0"/>
              </a:spcAft>
              <a:buClr>
                <a:schemeClr val="dk1"/>
              </a:buClr>
              <a:buSzPts val="2000"/>
              <a:buFont typeface="Noto Sans Symbols"/>
              <a:buChar char="▪"/>
            </a:pPr>
            <a:r>
              <a:rPr lang="en-US" sz="2000"/>
              <a:t>If this is so function ‘S’ is invoked otherwise, the problem ‘p’ into smaller sub problems. These sub problems p1, p2, . . . , pk are solved by recursive application of DANDC.</a:t>
            </a:r>
            <a:endParaRPr sz="2000"/>
          </a:p>
          <a:p>
            <a:pPr indent="-76200" lvl="0" marL="228600" rtl="0" algn="l">
              <a:lnSpc>
                <a:spcPct val="90000"/>
              </a:lnSpc>
              <a:spcBef>
                <a:spcPts val="1000"/>
              </a:spcBef>
              <a:spcAft>
                <a:spcPts val="0"/>
              </a:spcAft>
              <a:buClr>
                <a:schemeClr val="dk1"/>
              </a:buClr>
              <a:buSzPts val="2400"/>
              <a:buFont typeface="Noto Sans Symbols"/>
              <a:buNone/>
            </a:pPr>
            <a:r>
              <a:t/>
            </a:r>
            <a:endParaRPr sz="24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5" name="Shape 525"/>
        <p:cNvGrpSpPr/>
        <p:nvPr/>
      </p:nvGrpSpPr>
      <p:grpSpPr>
        <a:xfrm>
          <a:off x="0" y="0"/>
          <a:ext cx="0" cy="0"/>
          <a:chOff x="0" y="0"/>
          <a:chExt cx="0" cy="0"/>
        </a:xfrm>
      </p:grpSpPr>
      <p:cxnSp>
        <p:nvCxnSpPr>
          <p:cNvPr id="526" name="Google Shape;526;p72"/>
          <p:cNvCxnSpPr/>
          <p:nvPr/>
        </p:nvCxnSpPr>
        <p:spPr>
          <a:xfrm>
            <a:off x="715890" y="1114050"/>
            <a:ext cx="0" cy="5735637"/>
          </a:xfrm>
          <a:prstGeom prst="straightConnector1">
            <a:avLst/>
          </a:prstGeom>
          <a:noFill/>
          <a:ln cap="sq" cmpd="sng" w="25400">
            <a:solidFill>
              <a:schemeClr val="accent2"/>
            </a:solidFill>
            <a:prstDash val="solid"/>
            <a:bevel/>
            <a:headEnd len="sm" w="sm" type="none"/>
            <a:tailEnd len="sm" w="sm" type="none"/>
          </a:ln>
        </p:spPr>
      </p:cxnSp>
      <p:sp>
        <p:nvSpPr>
          <p:cNvPr id="527" name="Google Shape;527;p72"/>
          <p:cNvSpPr/>
          <p:nvPr/>
        </p:nvSpPr>
        <p:spPr>
          <a:xfrm>
            <a:off x="0" y="0"/>
            <a:ext cx="12192000" cy="6858000"/>
          </a:xfrm>
          <a:prstGeom prst="rect">
            <a:avLst/>
          </a:prstGeom>
          <a:gradFill>
            <a:gsLst>
              <a:gs pos="0">
                <a:schemeClr val="accent2"/>
              </a:gs>
              <a:gs pos="100000">
                <a:schemeClr val="accent4"/>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528" name="Google Shape;528;p72"/>
          <p:cNvSpPr txBox="1"/>
          <p:nvPr>
            <p:ph type="title"/>
          </p:nvPr>
        </p:nvSpPr>
        <p:spPr>
          <a:xfrm>
            <a:off x="1522030" y="1209220"/>
            <a:ext cx="9147940" cy="233723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Open Sans"/>
              <a:buNone/>
            </a:pPr>
            <a:r>
              <a:rPr b="1" lang="en-US" sz="5400" cap="none">
                <a:solidFill>
                  <a:schemeClr val="lt1"/>
                </a:solidFill>
              </a:rPr>
              <a:t>THE GREEDY METHOD</a:t>
            </a:r>
            <a:endParaRPr b="1" i="0" sz="5400" cap="none">
              <a:solidFill>
                <a:schemeClr val="lt1"/>
              </a:solidFill>
              <a:latin typeface="Open Sans"/>
              <a:ea typeface="Open Sans"/>
              <a:cs typeface="Open Sans"/>
              <a:sym typeface="Open Sans"/>
            </a:endParaRPr>
          </a:p>
        </p:txBody>
      </p:sp>
      <p:sp>
        <p:nvSpPr>
          <p:cNvPr id="529" name="Google Shape;529;p72"/>
          <p:cNvSpPr/>
          <p:nvPr/>
        </p:nvSpPr>
        <p:spPr>
          <a:xfrm>
            <a:off x="1261869" y="2383077"/>
            <a:ext cx="151536" cy="151536"/>
          </a:xfrm>
          <a:custGeom>
            <a:rect b="b" l="l" r="r" t="t"/>
            <a:pathLst>
              <a:path extrusionOk="0" h="151536" w="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30" name="Google Shape;530;p72"/>
          <p:cNvSpPr/>
          <p:nvPr/>
        </p:nvSpPr>
        <p:spPr>
          <a:xfrm>
            <a:off x="10724364" y="2265467"/>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31" name="Google Shape;531;p72"/>
          <p:cNvSpPr/>
          <p:nvPr/>
        </p:nvSpPr>
        <p:spPr>
          <a:xfrm>
            <a:off x="11024834" y="253720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32" name="Google Shape;532;p72"/>
          <p:cNvSpPr/>
          <p:nvPr/>
        </p:nvSpPr>
        <p:spPr>
          <a:xfrm>
            <a:off x="1064053" y="2832967"/>
            <a:ext cx="95759" cy="95759"/>
          </a:xfrm>
          <a:custGeom>
            <a:rect b="b" l="l" r="r" t="t"/>
            <a:pathLst>
              <a:path extrusionOk="0" h="95759" w="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33" name="Google Shape;533;p72"/>
          <p:cNvSpPr/>
          <p:nvPr/>
        </p:nvSpPr>
        <p:spPr>
          <a:xfrm>
            <a:off x="10772266" y="2803988"/>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34" name="Google Shape;534;p72"/>
          <p:cNvSpPr/>
          <p:nvPr/>
        </p:nvSpPr>
        <p:spPr>
          <a:xfrm>
            <a:off x="1413405" y="3242499"/>
            <a:ext cx="108625" cy="108625"/>
          </a:xfrm>
          <a:custGeom>
            <a:rect b="b" l="l" r="r" t="t"/>
            <a:pathLst>
              <a:path extrusionOk="0" h="108625" w="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cxnSp>
        <p:nvCxnSpPr>
          <p:cNvPr id="535" name="Google Shape;535;p72"/>
          <p:cNvCxnSpPr/>
          <p:nvPr/>
        </p:nvCxnSpPr>
        <p:spPr>
          <a:xfrm>
            <a:off x="0" y="5831729"/>
            <a:ext cx="12188952" cy="0"/>
          </a:xfrm>
          <a:prstGeom prst="straightConnector1">
            <a:avLst/>
          </a:prstGeom>
          <a:noFill/>
          <a:ln cap="sq" cmpd="sng" w="25400">
            <a:solidFill>
              <a:schemeClr val="lt1"/>
            </a:solidFill>
            <a:prstDash val="solid"/>
            <a:bevel/>
            <a:headEnd len="sm" w="sm" type="none"/>
            <a:tailEnd len="sm" w="sm" type="none"/>
          </a:ln>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3"/>
          <p:cNvSpPr txBox="1"/>
          <p:nvPr>
            <p:ph type="title"/>
          </p:nvPr>
        </p:nvSpPr>
        <p:spPr>
          <a:xfrm>
            <a:off x="838200" y="365125"/>
            <a:ext cx="10515600" cy="6514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The Greedy Method</a:t>
            </a:r>
            <a:endParaRPr/>
          </a:p>
        </p:txBody>
      </p:sp>
      <p:sp>
        <p:nvSpPr>
          <p:cNvPr id="541" name="Google Shape;541;p73"/>
          <p:cNvSpPr txBox="1"/>
          <p:nvPr>
            <p:ph idx="1" type="body"/>
          </p:nvPr>
        </p:nvSpPr>
        <p:spPr>
          <a:xfrm>
            <a:off x="920827" y="1425087"/>
            <a:ext cx="11111286" cy="5238454"/>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Char char="•"/>
            </a:pPr>
            <a:r>
              <a:rPr lang="en-US" sz="2200"/>
              <a:t>The greedy method is a simple strategy of</a:t>
            </a:r>
            <a:r>
              <a:rPr b="1" i="1" lang="en-US" sz="2200"/>
              <a:t> progressively building up a solution, one element at a time, </a:t>
            </a:r>
            <a:r>
              <a:rPr lang="en-US" sz="2200"/>
              <a:t>by choosing the best possible element at each stage. </a:t>
            </a:r>
            <a:endParaRPr/>
          </a:p>
          <a:p>
            <a:pPr indent="-228600" lvl="0" marL="228600" rtl="0" algn="l">
              <a:lnSpc>
                <a:spcPct val="100000"/>
              </a:lnSpc>
              <a:spcBef>
                <a:spcPts val="1000"/>
              </a:spcBef>
              <a:spcAft>
                <a:spcPts val="0"/>
              </a:spcAft>
              <a:buClr>
                <a:schemeClr val="dk1"/>
              </a:buClr>
              <a:buSzPts val="2200"/>
              <a:buChar char="•"/>
            </a:pPr>
            <a:r>
              <a:rPr lang="en-US" sz="2200"/>
              <a:t>At each stage, a decision is made regarding whether or not a particular input is in an optimal solution. This is done by considering the inputs in an order </a:t>
            </a:r>
            <a:r>
              <a:rPr b="1" i="1" lang="en-US" sz="2200"/>
              <a:t>determined by some selection procedure. </a:t>
            </a:r>
            <a:endParaRPr/>
          </a:p>
          <a:p>
            <a:pPr indent="-228600" lvl="0" marL="228600" rtl="0" algn="l">
              <a:lnSpc>
                <a:spcPct val="100000"/>
              </a:lnSpc>
              <a:spcBef>
                <a:spcPts val="1000"/>
              </a:spcBef>
              <a:spcAft>
                <a:spcPts val="0"/>
              </a:spcAft>
              <a:buClr>
                <a:schemeClr val="dk1"/>
              </a:buClr>
              <a:buSzPts val="2200"/>
              <a:buChar char="•"/>
            </a:pPr>
            <a:r>
              <a:rPr lang="en-US" sz="2200"/>
              <a:t>If the inclusion of the next input, into the partially constructed optimal solution will result in an infeasible solution then this input is not added to the partial solution. </a:t>
            </a:r>
            <a:endParaRPr/>
          </a:p>
          <a:p>
            <a:pPr indent="-228600" lvl="0" marL="228600" rtl="0" algn="l">
              <a:lnSpc>
                <a:spcPct val="100000"/>
              </a:lnSpc>
              <a:spcBef>
                <a:spcPts val="1000"/>
              </a:spcBef>
              <a:spcAft>
                <a:spcPts val="0"/>
              </a:spcAft>
              <a:buClr>
                <a:schemeClr val="dk1"/>
              </a:buClr>
              <a:buSzPts val="2200"/>
              <a:buChar char="•"/>
            </a:pPr>
            <a:r>
              <a:rPr lang="en-US" sz="2200"/>
              <a:t>The selection procedure itself is based on some optimization measure. Several optimization measures are plausible for a given problem. </a:t>
            </a:r>
            <a:endParaRPr/>
          </a:p>
          <a:p>
            <a:pPr indent="-228600" lvl="0" marL="228600" rtl="0" algn="l">
              <a:lnSpc>
                <a:spcPct val="100000"/>
              </a:lnSpc>
              <a:spcBef>
                <a:spcPts val="1000"/>
              </a:spcBef>
              <a:spcAft>
                <a:spcPts val="0"/>
              </a:spcAft>
              <a:buClr>
                <a:schemeClr val="dk1"/>
              </a:buClr>
              <a:buSzPts val="2200"/>
              <a:buChar char="•"/>
            </a:pPr>
            <a:r>
              <a:rPr lang="en-US" sz="2200"/>
              <a:t>Most of them, however, will result in algorithms that generate sub-optimal solutions. This version of greedy technique is called </a:t>
            </a:r>
            <a:r>
              <a:rPr b="1" i="1" lang="en-US" sz="2200"/>
              <a:t>subset paradigm</a:t>
            </a:r>
            <a:r>
              <a:rPr lang="en-US" sz="2200"/>
              <a:t>.</a:t>
            </a:r>
            <a:endParaRPr sz="22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4"/>
          <p:cNvSpPr txBox="1"/>
          <p:nvPr>
            <p:ph type="title"/>
          </p:nvPr>
        </p:nvSpPr>
        <p:spPr>
          <a:xfrm>
            <a:off x="838200" y="365125"/>
            <a:ext cx="10515600" cy="7784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The Greedy Method</a:t>
            </a:r>
            <a:endParaRPr/>
          </a:p>
        </p:txBody>
      </p:sp>
      <p:sp>
        <p:nvSpPr>
          <p:cNvPr id="547" name="Google Shape;547;p74"/>
          <p:cNvSpPr txBox="1"/>
          <p:nvPr>
            <p:ph idx="1" type="body"/>
          </p:nvPr>
        </p:nvSpPr>
        <p:spPr>
          <a:xfrm>
            <a:off x="920827" y="1483702"/>
            <a:ext cx="11038900" cy="5179839"/>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Char char="•"/>
            </a:pPr>
            <a:r>
              <a:rPr lang="en-US" sz="2200"/>
              <a:t>Some problems like </a:t>
            </a:r>
            <a:r>
              <a:rPr b="1" i="1" lang="en-US" sz="2200"/>
              <a:t>Knapsack, Job sequencing with deadlines and minimum cost spanning trees </a:t>
            </a:r>
            <a:r>
              <a:rPr lang="en-US" sz="2200"/>
              <a:t>are based on subset paradigm.</a:t>
            </a:r>
            <a:endParaRPr sz="2200"/>
          </a:p>
          <a:p>
            <a:pPr indent="-228600" lvl="0" marL="228600" rtl="0" algn="l">
              <a:lnSpc>
                <a:spcPct val="100000"/>
              </a:lnSpc>
              <a:spcBef>
                <a:spcPts val="1000"/>
              </a:spcBef>
              <a:spcAft>
                <a:spcPts val="0"/>
              </a:spcAft>
              <a:buClr>
                <a:schemeClr val="dk1"/>
              </a:buClr>
              <a:buSzPts val="2200"/>
              <a:buChar char="•"/>
            </a:pPr>
            <a:r>
              <a:rPr lang="en-US" sz="2200"/>
              <a:t>For the problems that make decisions by considering the inputs in some order, each decision is made using an optimization criterion that can be computed using decisions already made.</a:t>
            </a:r>
            <a:endParaRPr/>
          </a:p>
          <a:p>
            <a:pPr indent="-228600" lvl="0" marL="228600" rtl="0" algn="l">
              <a:lnSpc>
                <a:spcPct val="100000"/>
              </a:lnSpc>
              <a:spcBef>
                <a:spcPts val="1000"/>
              </a:spcBef>
              <a:spcAft>
                <a:spcPts val="0"/>
              </a:spcAft>
              <a:buClr>
                <a:schemeClr val="dk1"/>
              </a:buClr>
              <a:buSzPts val="2200"/>
              <a:buChar char="•"/>
            </a:pPr>
            <a:r>
              <a:rPr lang="en-US" sz="2200"/>
              <a:t>This version of greedy method is ordering paradigm. Some problems like optimal storage on tapes, optimal merge patterns and single source shortest path are based on ordering paradigm.</a:t>
            </a:r>
            <a:endParaRPr sz="22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1" name="Shape 551"/>
        <p:cNvGrpSpPr/>
        <p:nvPr/>
      </p:nvGrpSpPr>
      <p:grpSpPr>
        <a:xfrm>
          <a:off x="0" y="0"/>
          <a:ext cx="0" cy="0"/>
          <a:chOff x="0" y="0"/>
          <a:chExt cx="0" cy="0"/>
        </a:xfrm>
      </p:grpSpPr>
      <p:sp>
        <p:nvSpPr>
          <p:cNvPr id="552" name="Google Shape;552;p7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553" name="Google Shape;553;p75"/>
          <p:cNvSpPr txBox="1"/>
          <p:nvPr>
            <p:ph type="title"/>
          </p:nvPr>
        </p:nvSpPr>
        <p:spPr>
          <a:xfrm>
            <a:off x="838200" y="259028"/>
            <a:ext cx="8994778" cy="66245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Open Sans"/>
              <a:buNone/>
            </a:pPr>
            <a:r>
              <a:rPr lang="en-US" sz="4000"/>
              <a:t>The Greedy Algorithm</a:t>
            </a:r>
            <a:endParaRPr/>
          </a:p>
        </p:txBody>
      </p:sp>
      <p:cxnSp>
        <p:nvCxnSpPr>
          <p:cNvPr id="554" name="Google Shape;554;p75"/>
          <p:cNvCxnSpPr/>
          <p:nvPr/>
        </p:nvCxnSpPr>
        <p:spPr>
          <a:xfrm>
            <a:off x="623622" y="373056"/>
            <a:ext cx="0" cy="6476066"/>
          </a:xfrm>
          <a:prstGeom prst="straightConnector1">
            <a:avLst/>
          </a:prstGeom>
          <a:noFill/>
          <a:ln cap="sq" cmpd="sng" w="25400">
            <a:solidFill>
              <a:schemeClr val="accent2"/>
            </a:solidFill>
            <a:prstDash val="solid"/>
            <a:bevel/>
            <a:headEnd len="sm" w="sm" type="none"/>
            <a:tailEnd len="sm" w="sm" type="none"/>
          </a:ln>
        </p:spPr>
      </p:cxnSp>
      <p:sp>
        <p:nvSpPr>
          <p:cNvPr id="555" name="Google Shape;555;p75"/>
          <p:cNvSpPr/>
          <p:nvPr/>
        </p:nvSpPr>
        <p:spPr>
          <a:xfrm>
            <a:off x="6125948" y="740316"/>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56" name="Google Shape;556;p75"/>
          <p:cNvSpPr/>
          <p:nvPr/>
        </p:nvSpPr>
        <p:spPr>
          <a:xfrm>
            <a:off x="6484728" y="969611"/>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57" name="Google Shape;557;p75"/>
          <p:cNvSpPr/>
          <p:nvPr/>
        </p:nvSpPr>
        <p:spPr>
          <a:xfrm>
            <a:off x="6110408" y="1484755"/>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descr="Diagram&#10;&#10;Description automatically generated" id="558" name="Google Shape;558;p75"/>
          <p:cNvPicPr preferRelativeResize="0"/>
          <p:nvPr/>
        </p:nvPicPr>
        <p:blipFill rotWithShape="1">
          <a:blip r:embed="rId3">
            <a:alphaModFix/>
          </a:blip>
          <a:srcRect b="0" l="0" r="0" t="0"/>
          <a:stretch/>
        </p:blipFill>
        <p:spPr>
          <a:xfrm>
            <a:off x="1795870" y="1256202"/>
            <a:ext cx="9118759" cy="5506723"/>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2" name="Shape 562"/>
        <p:cNvGrpSpPr/>
        <p:nvPr/>
      </p:nvGrpSpPr>
      <p:grpSpPr>
        <a:xfrm>
          <a:off x="0" y="0"/>
          <a:ext cx="0" cy="0"/>
          <a:chOff x="0" y="0"/>
          <a:chExt cx="0" cy="0"/>
        </a:xfrm>
      </p:grpSpPr>
      <p:sp>
        <p:nvSpPr>
          <p:cNvPr id="563" name="Google Shape;563;p7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564" name="Google Shape;564;p76"/>
          <p:cNvSpPr txBox="1"/>
          <p:nvPr>
            <p:ph type="title"/>
          </p:nvPr>
        </p:nvSpPr>
        <p:spPr>
          <a:xfrm>
            <a:off x="838200" y="454412"/>
            <a:ext cx="8506317" cy="66245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The Greedy Algorithm</a:t>
            </a:r>
            <a:endParaRPr/>
          </a:p>
        </p:txBody>
      </p:sp>
      <p:cxnSp>
        <p:nvCxnSpPr>
          <p:cNvPr id="565" name="Google Shape;565;p76"/>
          <p:cNvCxnSpPr/>
          <p:nvPr/>
        </p:nvCxnSpPr>
        <p:spPr>
          <a:xfrm>
            <a:off x="623622" y="373056"/>
            <a:ext cx="0" cy="6476066"/>
          </a:xfrm>
          <a:prstGeom prst="straightConnector1">
            <a:avLst/>
          </a:prstGeom>
          <a:noFill/>
          <a:ln cap="sq" cmpd="sng" w="25400">
            <a:solidFill>
              <a:schemeClr val="accent2"/>
            </a:solidFill>
            <a:prstDash val="solid"/>
            <a:bevel/>
            <a:headEnd len="sm" w="sm" type="none"/>
            <a:tailEnd len="sm" w="sm" type="none"/>
          </a:ln>
        </p:spPr>
      </p:cxnSp>
      <p:sp>
        <p:nvSpPr>
          <p:cNvPr id="566" name="Google Shape;566;p76"/>
          <p:cNvSpPr/>
          <p:nvPr/>
        </p:nvSpPr>
        <p:spPr>
          <a:xfrm>
            <a:off x="6125948" y="740316"/>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67" name="Google Shape;567;p76"/>
          <p:cNvSpPr/>
          <p:nvPr/>
        </p:nvSpPr>
        <p:spPr>
          <a:xfrm>
            <a:off x="6484728" y="969611"/>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68" name="Google Shape;568;p76"/>
          <p:cNvSpPr/>
          <p:nvPr/>
        </p:nvSpPr>
        <p:spPr>
          <a:xfrm>
            <a:off x="6110408" y="1484755"/>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69" name="Google Shape;569;p76"/>
          <p:cNvSpPr txBox="1"/>
          <p:nvPr>
            <p:ph idx="1" type="body"/>
          </p:nvPr>
        </p:nvSpPr>
        <p:spPr>
          <a:xfrm>
            <a:off x="872851" y="1104047"/>
            <a:ext cx="11167822" cy="5658063"/>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n-US" sz="2200"/>
              <a:t>Greedy is an algorithmic paradigm that builds up a solution piece by piece, always </a:t>
            </a:r>
            <a:r>
              <a:rPr b="1" i="1" lang="en-US" sz="2200"/>
              <a:t>choosing the next piece that offers the most obvious and immediate benefit. </a:t>
            </a:r>
            <a:endParaRPr b="1" i="1"/>
          </a:p>
          <a:p>
            <a:pPr indent="-228600" lvl="0" marL="228600" rtl="0" algn="l">
              <a:lnSpc>
                <a:spcPct val="90000"/>
              </a:lnSpc>
              <a:spcBef>
                <a:spcPts val="1000"/>
              </a:spcBef>
              <a:spcAft>
                <a:spcPts val="0"/>
              </a:spcAft>
              <a:buClr>
                <a:schemeClr val="dk1"/>
              </a:buClr>
              <a:buSzPts val="2200"/>
              <a:buChar char="•"/>
            </a:pPr>
            <a:r>
              <a:rPr lang="en-US" sz="2200"/>
              <a:t>So, the problems where choosing locally optimal also leads to global solution are the best fit for Greedy.</a:t>
            </a:r>
            <a:endParaRPr/>
          </a:p>
          <a:p>
            <a:pPr indent="-228600" lvl="0" marL="228600" rtl="0" algn="l">
              <a:lnSpc>
                <a:spcPct val="90000"/>
              </a:lnSpc>
              <a:spcBef>
                <a:spcPts val="1000"/>
              </a:spcBef>
              <a:spcAft>
                <a:spcPts val="0"/>
              </a:spcAft>
              <a:buClr>
                <a:schemeClr val="dk1"/>
              </a:buClr>
              <a:buSzPts val="2200"/>
              <a:buChar char="•"/>
            </a:pPr>
            <a:r>
              <a:rPr lang="en-US" sz="2200"/>
              <a:t>For example consider the </a:t>
            </a:r>
            <a:r>
              <a:rPr b="1" i="1" lang="en-US" sz="2200"/>
              <a:t>Fractional Knapsack Problem.</a:t>
            </a:r>
            <a:r>
              <a:rPr lang="en-US" sz="2200"/>
              <a:t> The local optimal strategy is to choose the item that has maximum value vs weight ratio. </a:t>
            </a:r>
            <a:endParaRPr/>
          </a:p>
          <a:p>
            <a:pPr indent="-228600" lvl="0" marL="228600" rtl="0" algn="l">
              <a:lnSpc>
                <a:spcPct val="90000"/>
              </a:lnSpc>
              <a:spcBef>
                <a:spcPts val="1000"/>
              </a:spcBef>
              <a:spcAft>
                <a:spcPts val="0"/>
              </a:spcAft>
              <a:buClr>
                <a:schemeClr val="dk1"/>
              </a:buClr>
              <a:buSzPts val="2200"/>
              <a:buChar char="•"/>
            </a:pPr>
            <a:r>
              <a:rPr lang="en-US" sz="2200"/>
              <a:t>This strategy also leads to a globally optimal solution because we are allowed to take fractions of an item.</a:t>
            </a:r>
            <a:endParaRPr sz="2200"/>
          </a:p>
          <a:p>
            <a:pPr indent="0" lvl="0" marL="0" rtl="0" algn="l">
              <a:lnSpc>
                <a:spcPct val="90000"/>
              </a:lnSpc>
              <a:spcBef>
                <a:spcPts val="1000"/>
              </a:spcBef>
              <a:spcAft>
                <a:spcPts val="0"/>
              </a:spcAft>
              <a:buClr>
                <a:schemeClr val="dk1"/>
              </a:buClr>
              <a:buSzPts val="2200"/>
              <a:buNone/>
            </a:pPr>
            <a:r>
              <a:t/>
            </a:r>
            <a:endParaRPr sz="2200"/>
          </a:p>
          <a:p>
            <a:pPr indent="0" lvl="0" marL="0" rtl="0" algn="l">
              <a:lnSpc>
                <a:spcPct val="90000"/>
              </a:lnSpc>
              <a:spcBef>
                <a:spcPts val="1000"/>
              </a:spcBef>
              <a:spcAft>
                <a:spcPts val="0"/>
              </a:spcAft>
              <a:buClr>
                <a:schemeClr val="dk1"/>
              </a:buClr>
              <a:buSzPts val="2200"/>
              <a:buNone/>
            </a:pPr>
            <a:r>
              <a:t/>
            </a:r>
            <a:endParaRPr sz="2200"/>
          </a:p>
          <a:p>
            <a:pPr indent="0" lvl="0" marL="0" rtl="0" algn="l">
              <a:lnSpc>
                <a:spcPct val="90000"/>
              </a:lnSpc>
              <a:spcBef>
                <a:spcPts val="1000"/>
              </a:spcBef>
              <a:spcAft>
                <a:spcPts val="0"/>
              </a:spcAft>
              <a:buClr>
                <a:schemeClr val="dk1"/>
              </a:buClr>
              <a:buSzPts val="2200"/>
              <a:buNone/>
            </a:pPr>
            <a:r>
              <a:t/>
            </a:r>
            <a:endParaRPr sz="2200"/>
          </a:p>
          <a:p>
            <a:pPr indent="0" lvl="0" marL="0" rtl="0" algn="l">
              <a:lnSpc>
                <a:spcPct val="90000"/>
              </a:lnSpc>
              <a:spcBef>
                <a:spcPts val="1000"/>
              </a:spcBef>
              <a:spcAft>
                <a:spcPts val="0"/>
              </a:spcAft>
              <a:buClr>
                <a:schemeClr val="dk1"/>
              </a:buClr>
              <a:buSzPts val="2200"/>
              <a:buNone/>
            </a:pPr>
            <a:r>
              <a:t/>
            </a:r>
            <a:endParaRPr sz="22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77"/>
          <p:cNvSpPr txBox="1"/>
          <p:nvPr>
            <p:ph type="title"/>
          </p:nvPr>
        </p:nvSpPr>
        <p:spPr>
          <a:xfrm>
            <a:off x="838200" y="365125"/>
            <a:ext cx="10515600" cy="7980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Fractional Knapsack Problem</a:t>
            </a:r>
            <a:endParaRPr/>
          </a:p>
        </p:txBody>
      </p:sp>
      <p:sp>
        <p:nvSpPr>
          <p:cNvPr id="575" name="Google Shape;575;p77"/>
          <p:cNvSpPr txBox="1"/>
          <p:nvPr>
            <p:ph idx="1" type="body"/>
          </p:nvPr>
        </p:nvSpPr>
        <p:spPr>
          <a:xfrm>
            <a:off x="838200" y="1376241"/>
            <a:ext cx="11291371" cy="5435722"/>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120000"/>
              </a:lnSpc>
              <a:spcBef>
                <a:spcPts val="0"/>
              </a:spcBef>
              <a:spcAft>
                <a:spcPts val="0"/>
              </a:spcAft>
              <a:buClr>
                <a:schemeClr val="dk1"/>
              </a:buClr>
              <a:buSzPct val="100000"/>
              <a:buChar char="•"/>
            </a:pPr>
            <a:r>
              <a:rPr lang="en-US"/>
              <a:t>Given the </a:t>
            </a:r>
            <a:r>
              <a:rPr b="1" i="1" lang="en-US"/>
              <a:t>weights and values</a:t>
            </a:r>
            <a:r>
              <a:rPr lang="en-US"/>
              <a:t> of N items, in the form of {value, weight} put these items in a knapsack of capacity W to get the maximum total value in the knapsack. </a:t>
            </a:r>
            <a:endParaRPr/>
          </a:p>
          <a:p>
            <a:pPr indent="-228600" lvl="0" marL="228600" rtl="0" algn="l">
              <a:lnSpc>
                <a:spcPct val="120000"/>
              </a:lnSpc>
              <a:spcBef>
                <a:spcPts val="1000"/>
              </a:spcBef>
              <a:spcAft>
                <a:spcPts val="0"/>
              </a:spcAft>
              <a:buClr>
                <a:schemeClr val="dk1"/>
              </a:buClr>
              <a:buSzPct val="100000"/>
              <a:buChar char="•"/>
            </a:pPr>
            <a:r>
              <a:rPr lang="en-US"/>
              <a:t>In Fractional Knapsack, </a:t>
            </a:r>
            <a:r>
              <a:rPr i="1" lang="en-US" u="sng"/>
              <a:t>we can break items for maximizing the total value of the knapsack.</a:t>
            </a:r>
            <a:endParaRPr/>
          </a:p>
          <a:p>
            <a:pPr indent="-228600" lvl="0" marL="228600" rtl="0" algn="l">
              <a:lnSpc>
                <a:spcPct val="120000"/>
              </a:lnSpc>
              <a:spcBef>
                <a:spcPts val="1000"/>
              </a:spcBef>
              <a:spcAft>
                <a:spcPts val="0"/>
              </a:spcAft>
              <a:buClr>
                <a:schemeClr val="dk1"/>
              </a:buClr>
              <a:buSzPct val="100000"/>
              <a:buChar char="•"/>
            </a:pPr>
            <a:r>
              <a:rPr lang="en-US"/>
              <a:t>In the </a:t>
            </a:r>
            <a:r>
              <a:rPr b="1" lang="en-US"/>
              <a:t>0-1 Knapsack problem,</a:t>
            </a:r>
            <a:r>
              <a:rPr lang="en-US"/>
              <a:t> </a:t>
            </a:r>
            <a:r>
              <a:rPr i="1" lang="en-US" u="sng"/>
              <a:t>we are not allowed to break items. We either take the whole item or don’t take it. </a:t>
            </a:r>
            <a:endParaRPr/>
          </a:p>
          <a:p>
            <a:pPr indent="-228600" lvl="0" marL="228600" rtl="0" algn="l">
              <a:lnSpc>
                <a:spcPct val="120000"/>
              </a:lnSpc>
              <a:spcBef>
                <a:spcPts val="1000"/>
              </a:spcBef>
              <a:spcAft>
                <a:spcPts val="0"/>
              </a:spcAft>
              <a:buClr>
                <a:schemeClr val="dk1"/>
              </a:buClr>
              <a:buSzPct val="100000"/>
              <a:buChar char="•"/>
            </a:pPr>
            <a:r>
              <a:rPr b="1" lang="en-US"/>
              <a:t>Input: </a:t>
            </a:r>
            <a:r>
              <a:rPr lang="en-US"/>
              <a:t>arr[] = {{60, 10}, {100, 20}, {120, 30}},  W = 50</a:t>
            </a:r>
            <a:endParaRPr/>
          </a:p>
          <a:p>
            <a:pPr indent="-228600" lvl="0" marL="228600" rtl="0" algn="l">
              <a:lnSpc>
                <a:spcPct val="120000"/>
              </a:lnSpc>
              <a:spcBef>
                <a:spcPts val="1000"/>
              </a:spcBef>
              <a:spcAft>
                <a:spcPts val="0"/>
              </a:spcAft>
              <a:buClr>
                <a:schemeClr val="dk1"/>
              </a:buClr>
              <a:buSzPct val="100000"/>
              <a:buChar char="•"/>
            </a:pPr>
            <a:r>
              <a:rPr b="1" lang="en-US"/>
              <a:t>Output:</a:t>
            </a:r>
            <a:r>
              <a:rPr lang="en-US"/>
              <a:t> 240 </a:t>
            </a:r>
            <a:endParaRPr/>
          </a:p>
          <a:p>
            <a:pPr indent="-228600" lvl="0" marL="228600" rtl="0" algn="l">
              <a:lnSpc>
                <a:spcPct val="120000"/>
              </a:lnSpc>
              <a:spcBef>
                <a:spcPts val="1000"/>
              </a:spcBef>
              <a:spcAft>
                <a:spcPts val="0"/>
              </a:spcAft>
              <a:buClr>
                <a:schemeClr val="dk1"/>
              </a:buClr>
              <a:buSzPct val="100000"/>
              <a:buChar char="•"/>
            </a:pPr>
            <a:r>
              <a:rPr lang="en-US"/>
              <a:t>Explanation: By taking items of weight 10 and 20 kg and 2/3 fraction of 30 kg. </a:t>
            </a:r>
            <a:endParaRPr/>
          </a:p>
          <a:p>
            <a:pPr indent="-228600" lvl="0" marL="228600" rtl="0" algn="l">
              <a:lnSpc>
                <a:spcPct val="120000"/>
              </a:lnSpc>
              <a:spcBef>
                <a:spcPts val="1000"/>
              </a:spcBef>
              <a:spcAft>
                <a:spcPts val="0"/>
              </a:spcAft>
              <a:buClr>
                <a:schemeClr val="dk1"/>
              </a:buClr>
              <a:buSzPct val="100000"/>
              <a:buChar char="•"/>
            </a:pPr>
            <a:r>
              <a:rPr b="1" lang="en-US"/>
              <a:t>Hence total price will be 60 + 100 + (2/3) (120) = 240</a:t>
            </a:r>
            <a:endParaRPr b="1"/>
          </a:p>
          <a:p>
            <a:pPr indent="-228600" lvl="0" marL="228600" rtl="0" algn="l">
              <a:lnSpc>
                <a:spcPct val="120000"/>
              </a:lnSpc>
              <a:spcBef>
                <a:spcPts val="1000"/>
              </a:spcBef>
              <a:spcAft>
                <a:spcPts val="0"/>
              </a:spcAft>
              <a:buClr>
                <a:schemeClr val="dk1"/>
              </a:buClr>
              <a:buSzPct val="100000"/>
              <a:buChar char="•"/>
            </a:pPr>
            <a:r>
              <a:rPr lang="en-US"/>
              <a:t>Input:  arr[] = {{500, 30}}, W = 10</a:t>
            </a:r>
            <a:endParaRPr/>
          </a:p>
          <a:p>
            <a:pPr indent="-228600" lvl="0" marL="228600" rtl="0" algn="l">
              <a:lnSpc>
                <a:spcPct val="120000"/>
              </a:lnSpc>
              <a:spcBef>
                <a:spcPts val="1000"/>
              </a:spcBef>
              <a:spcAft>
                <a:spcPts val="0"/>
              </a:spcAft>
              <a:buClr>
                <a:schemeClr val="dk1"/>
              </a:buClr>
              <a:buSzPct val="100000"/>
              <a:buChar char="•"/>
            </a:pPr>
            <a:r>
              <a:rPr lang="en-US"/>
              <a:t>Output: 166.667</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78"/>
          <p:cNvSpPr txBox="1"/>
          <p:nvPr>
            <p:ph type="title"/>
          </p:nvPr>
        </p:nvSpPr>
        <p:spPr>
          <a:xfrm>
            <a:off x="838200" y="365125"/>
            <a:ext cx="10515600" cy="7882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Fractional Knapsack Problem</a:t>
            </a:r>
            <a:endParaRPr/>
          </a:p>
        </p:txBody>
      </p:sp>
      <p:sp>
        <p:nvSpPr>
          <p:cNvPr id="581" name="Google Shape;581;p78"/>
          <p:cNvSpPr txBox="1"/>
          <p:nvPr>
            <p:ph idx="1" type="body"/>
          </p:nvPr>
        </p:nvSpPr>
        <p:spPr>
          <a:xfrm>
            <a:off x="838200" y="1356702"/>
            <a:ext cx="11149069" cy="5389465"/>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200"/>
              <a:buChar char="•"/>
            </a:pPr>
            <a:r>
              <a:rPr lang="en-US" sz="2200"/>
              <a:t>The basic idea of the greedy approach is to calculate the ratio </a:t>
            </a:r>
            <a:r>
              <a:rPr b="1" i="1" lang="en-US" sz="2200"/>
              <a:t>value/weight </a:t>
            </a:r>
            <a:r>
              <a:rPr lang="en-US" sz="2200"/>
              <a:t>for each item and sort the item on the basis of this ratio.</a:t>
            </a:r>
            <a:endParaRPr/>
          </a:p>
          <a:p>
            <a:pPr indent="-228600" lvl="0" marL="228600" rtl="0" algn="l">
              <a:lnSpc>
                <a:spcPct val="100000"/>
              </a:lnSpc>
              <a:spcBef>
                <a:spcPts val="1000"/>
              </a:spcBef>
              <a:spcAft>
                <a:spcPts val="0"/>
              </a:spcAft>
              <a:buClr>
                <a:schemeClr val="dk1"/>
              </a:buClr>
              <a:buSzPts val="2200"/>
              <a:buChar char="•"/>
            </a:pPr>
            <a:r>
              <a:rPr lang="en-US" sz="2200"/>
              <a:t>Then take the </a:t>
            </a:r>
            <a:r>
              <a:rPr i="1" lang="en-US" sz="2200" u="sng"/>
              <a:t>item with the highest ratio and add them until we can’t add the next item as a whole and at the end add the next item</a:t>
            </a:r>
            <a:r>
              <a:rPr lang="en-US" sz="2200"/>
              <a:t> as much as we can. Which will always be the optimal solution to this problem. It uses following steps: </a:t>
            </a:r>
            <a:endParaRPr/>
          </a:p>
          <a:p>
            <a:pPr indent="0" lvl="0" marL="0" rtl="0" algn="l">
              <a:lnSpc>
                <a:spcPct val="100000"/>
              </a:lnSpc>
              <a:spcBef>
                <a:spcPts val="1000"/>
              </a:spcBef>
              <a:spcAft>
                <a:spcPts val="0"/>
              </a:spcAft>
              <a:buClr>
                <a:schemeClr val="dk1"/>
              </a:buClr>
              <a:buSzPts val="2000"/>
              <a:buNone/>
            </a:pPr>
            <a:r>
              <a:rPr b="1" i="1" lang="en-US" sz="2000"/>
              <a:t>Calculate the ratio(value/weight) for each item.</a:t>
            </a:r>
            <a:endParaRPr b="1" i="1" sz="2000"/>
          </a:p>
          <a:p>
            <a:pPr indent="0" lvl="0" marL="0" rtl="0" algn="l">
              <a:lnSpc>
                <a:spcPct val="100000"/>
              </a:lnSpc>
              <a:spcBef>
                <a:spcPts val="1000"/>
              </a:spcBef>
              <a:spcAft>
                <a:spcPts val="0"/>
              </a:spcAft>
              <a:buClr>
                <a:schemeClr val="dk1"/>
              </a:buClr>
              <a:buSzPts val="2000"/>
              <a:buNone/>
            </a:pPr>
            <a:r>
              <a:rPr i="1" lang="en-US" sz="2000"/>
              <a:t>sort all the items in decreasing order of the ratio.</a:t>
            </a:r>
            <a:endParaRPr i="1" sz="2000"/>
          </a:p>
          <a:p>
            <a:pPr indent="0" lvl="0" marL="0" rtl="0" algn="l">
              <a:lnSpc>
                <a:spcPct val="100000"/>
              </a:lnSpc>
              <a:spcBef>
                <a:spcPts val="1000"/>
              </a:spcBef>
              <a:spcAft>
                <a:spcPts val="0"/>
              </a:spcAft>
              <a:buClr>
                <a:schemeClr val="dk1"/>
              </a:buClr>
              <a:buSzPts val="2000"/>
              <a:buNone/>
            </a:pPr>
            <a:r>
              <a:rPr i="1" lang="en-US" sz="2000"/>
              <a:t>initialize result =0, current_capacity = given_capacity.</a:t>
            </a:r>
            <a:endParaRPr i="1" sz="2000"/>
          </a:p>
          <a:p>
            <a:pPr indent="0" lvl="0" marL="0" rtl="0" algn="l">
              <a:lnSpc>
                <a:spcPct val="100000"/>
              </a:lnSpc>
              <a:spcBef>
                <a:spcPts val="1000"/>
              </a:spcBef>
              <a:spcAft>
                <a:spcPts val="0"/>
              </a:spcAft>
              <a:buClr>
                <a:schemeClr val="dk1"/>
              </a:buClr>
              <a:buSzPts val="2000"/>
              <a:buNone/>
            </a:pPr>
            <a:r>
              <a:rPr b="1" i="1" lang="en-US" sz="2000"/>
              <a:t>do the following for every item “i” in the sorted order:</a:t>
            </a:r>
            <a:endParaRPr b="1" i="1" sz="2000"/>
          </a:p>
          <a:p>
            <a:pPr indent="0" lvl="1" marL="457200" rtl="0" algn="l">
              <a:lnSpc>
                <a:spcPct val="100000"/>
              </a:lnSpc>
              <a:spcBef>
                <a:spcPts val="500"/>
              </a:spcBef>
              <a:spcAft>
                <a:spcPts val="0"/>
              </a:spcAft>
              <a:buClr>
                <a:schemeClr val="dk1"/>
              </a:buClr>
              <a:buSzPts val="2000"/>
              <a:buNone/>
            </a:pPr>
            <a:r>
              <a:rPr i="1" lang="en-US" sz="2000"/>
              <a:t>If the weight of the current item is less than or equal to the remaining capacity then add the value of that item into the result</a:t>
            </a:r>
            <a:endParaRPr i="1" sz="2000"/>
          </a:p>
          <a:p>
            <a:pPr indent="0" lvl="1" marL="457200" rtl="0" algn="l">
              <a:lnSpc>
                <a:spcPct val="100000"/>
              </a:lnSpc>
              <a:spcBef>
                <a:spcPts val="500"/>
              </a:spcBef>
              <a:spcAft>
                <a:spcPts val="0"/>
              </a:spcAft>
              <a:buClr>
                <a:schemeClr val="dk1"/>
              </a:buClr>
              <a:buSzPts val="2000"/>
              <a:buNone/>
            </a:pPr>
            <a:r>
              <a:rPr i="1" lang="en-US" sz="2000"/>
              <a:t>Else add the current item as much as we can and break out of the loop.</a:t>
            </a:r>
            <a:endParaRPr i="1" sz="2000"/>
          </a:p>
          <a:p>
            <a:pPr indent="0" lvl="0" marL="0" rtl="0" algn="l">
              <a:lnSpc>
                <a:spcPct val="100000"/>
              </a:lnSpc>
              <a:spcBef>
                <a:spcPts val="1000"/>
              </a:spcBef>
              <a:spcAft>
                <a:spcPts val="0"/>
              </a:spcAft>
              <a:buClr>
                <a:schemeClr val="dk1"/>
              </a:buClr>
              <a:buSzPts val="2000"/>
              <a:buNone/>
            </a:pPr>
            <a:r>
              <a:rPr b="1" i="1" lang="en-US" sz="2000"/>
              <a:t>return result.</a:t>
            </a:r>
            <a:endParaRPr b="1" i="1" sz="20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79"/>
          <p:cNvSpPr txBox="1"/>
          <p:nvPr>
            <p:ph type="title"/>
          </p:nvPr>
        </p:nvSpPr>
        <p:spPr>
          <a:xfrm>
            <a:off x="838200" y="52510"/>
            <a:ext cx="10515600" cy="10617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Knapsack Problem</a:t>
            </a:r>
            <a:endParaRPr/>
          </a:p>
        </p:txBody>
      </p:sp>
      <p:sp>
        <p:nvSpPr>
          <p:cNvPr id="587" name="Google Shape;587;p79"/>
          <p:cNvSpPr txBox="1"/>
          <p:nvPr>
            <p:ph idx="1" type="body"/>
          </p:nvPr>
        </p:nvSpPr>
        <p:spPr>
          <a:xfrm>
            <a:off x="838200" y="1298087"/>
            <a:ext cx="11160369" cy="5338029"/>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lang="en-US" sz="2400"/>
              <a:t>Say we have knapsack of capacity(m) = 20</a:t>
            </a:r>
            <a:endParaRPr/>
          </a:p>
          <a:p>
            <a:pPr indent="-76200" lvl="0" marL="228600" rtl="0" algn="l">
              <a:lnSpc>
                <a:spcPct val="100000"/>
              </a:lnSpc>
              <a:spcBef>
                <a:spcPts val="1000"/>
              </a:spcBef>
              <a:spcAft>
                <a:spcPts val="0"/>
              </a:spcAft>
              <a:buClr>
                <a:schemeClr val="dk1"/>
              </a:buClr>
              <a:buSzPts val="2400"/>
              <a:buNone/>
            </a:pPr>
            <a:r>
              <a:t/>
            </a:r>
            <a:endParaRPr sz="2400"/>
          </a:p>
          <a:p>
            <a:pPr indent="-76200" lvl="0" marL="228600" rtl="0" algn="l">
              <a:lnSpc>
                <a:spcPct val="100000"/>
              </a:lnSpc>
              <a:spcBef>
                <a:spcPts val="1000"/>
              </a:spcBef>
              <a:spcAft>
                <a:spcPts val="0"/>
              </a:spcAft>
              <a:buClr>
                <a:schemeClr val="dk1"/>
              </a:buClr>
              <a:buSzPts val="2400"/>
              <a:buNone/>
            </a:pPr>
            <a:r>
              <a:t/>
            </a:r>
            <a:endParaRPr sz="2400"/>
          </a:p>
          <a:p>
            <a:pPr indent="-76200" lvl="0" marL="228600" rtl="0" algn="l">
              <a:lnSpc>
                <a:spcPct val="100000"/>
              </a:lnSpc>
              <a:spcBef>
                <a:spcPts val="1000"/>
              </a:spcBef>
              <a:spcAft>
                <a:spcPts val="0"/>
              </a:spcAft>
              <a:buClr>
                <a:schemeClr val="dk1"/>
              </a:buClr>
              <a:buSzPts val="2400"/>
              <a:buNone/>
            </a:pPr>
            <a:r>
              <a:t/>
            </a:r>
            <a:endParaRPr sz="2400"/>
          </a:p>
          <a:p>
            <a:pPr indent="0" lvl="0" marL="0" rtl="0" algn="l">
              <a:lnSpc>
                <a:spcPct val="100000"/>
              </a:lnSpc>
              <a:spcBef>
                <a:spcPts val="1000"/>
              </a:spcBef>
              <a:spcAft>
                <a:spcPts val="0"/>
              </a:spcAft>
              <a:buClr>
                <a:schemeClr val="dk1"/>
              </a:buClr>
              <a:buSzPts val="2400"/>
              <a:buNone/>
            </a:pPr>
            <a:r>
              <a:rPr b="1" i="1" lang="en-US" sz="2400"/>
              <a:t>1. Greedy about profit </a:t>
            </a:r>
            <a:r>
              <a:rPr lang="en-US" sz="2400"/>
              <a:t>:</a:t>
            </a:r>
            <a:r>
              <a:rPr lang="en-US" sz="2200"/>
              <a:t> Obj1 have max profit. Now Remaining weight: 2kg. Now obj2 can only be included 2/15 of obj2. So overall profit = 25 + 24*2/15 = 28.2</a:t>
            </a:r>
            <a:endParaRPr/>
          </a:p>
          <a:p>
            <a:pPr indent="0" lvl="0" marL="0" rtl="0" algn="l">
              <a:lnSpc>
                <a:spcPct val="100000"/>
              </a:lnSpc>
              <a:spcBef>
                <a:spcPts val="1000"/>
              </a:spcBef>
              <a:spcAft>
                <a:spcPts val="0"/>
              </a:spcAft>
              <a:buClr>
                <a:schemeClr val="dk1"/>
              </a:buClr>
              <a:buSzPts val="2400"/>
              <a:buNone/>
            </a:pPr>
            <a:r>
              <a:rPr b="1" i="1" lang="en-US" sz="2400"/>
              <a:t>2. Greedy about weight: </a:t>
            </a:r>
            <a:r>
              <a:rPr lang="en-US" sz="2200"/>
              <a:t>Here we put least  profitable object. Minimum weight object is obj3, we put it in the bag. Then 10/15 of the obj2 is added.</a:t>
            </a:r>
            <a:r>
              <a:rPr lang="en-US" sz="2400"/>
              <a:t> </a:t>
            </a:r>
            <a:endParaRPr/>
          </a:p>
          <a:p>
            <a:pPr indent="0" lvl="0" marL="0" rtl="0" algn="l">
              <a:lnSpc>
                <a:spcPct val="100000"/>
              </a:lnSpc>
              <a:spcBef>
                <a:spcPts val="1000"/>
              </a:spcBef>
              <a:spcAft>
                <a:spcPts val="0"/>
              </a:spcAft>
              <a:buClr>
                <a:schemeClr val="dk1"/>
              </a:buClr>
              <a:buSzPts val="2400"/>
              <a:buNone/>
            </a:pPr>
            <a:r>
              <a:rPr lang="en-US" sz="2400"/>
              <a:t>          </a:t>
            </a:r>
            <a:r>
              <a:rPr lang="en-US" sz="2200"/>
              <a:t>  So </a:t>
            </a:r>
            <a:r>
              <a:rPr b="1" i="1" lang="en-US" sz="2200"/>
              <a:t>overall profit:</a:t>
            </a:r>
            <a:r>
              <a:rPr lang="en-US" sz="2200"/>
              <a:t> 15 + 24*2/3 = 31</a:t>
            </a:r>
            <a:endParaRPr/>
          </a:p>
          <a:p>
            <a:pPr indent="-88900" lvl="0" marL="228600" rtl="0" algn="l">
              <a:lnSpc>
                <a:spcPct val="100000"/>
              </a:lnSpc>
              <a:spcBef>
                <a:spcPts val="1000"/>
              </a:spcBef>
              <a:spcAft>
                <a:spcPts val="0"/>
              </a:spcAft>
              <a:buClr>
                <a:schemeClr val="dk1"/>
              </a:buClr>
              <a:buSzPts val="2200"/>
              <a:buNone/>
            </a:pPr>
            <a:r>
              <a:t/>
            </a:r>
            <a:endParaRPr sz="2200"/>
          </a:p>
        </p:txBody>
      </p:sp>
      <p:graphicFrame>
        <p:nvGraphicFramePr>
          <p:cNvPr id="588" name="Google Shape;588;p79"/>
          <p:cNvGraphicFramePr/>
          <p:nvPr/>
        </p:nvGraphicFramePr>
        <p:xfrm>
          <a:off x="2097249" y="1881147"/>
          <a:ext cx="3000000" cy="3000000"/>
        </p:xfrm>
        <a:graphic>
          <a:graphicData uri="http://schemas.openxmlformats.org/drawingml/2006/table">
            <a:tbl>
              <a:tblPr bandRow="1" firstRow="1">
                <a:noFill/>
                <a:tableStyleId>{9BD769B3-5E4E-40B4-A711-49DABEB5C5F3}</a:tableStyleId>
              </a:tblPr>
              <a:tblGrid>
                <a:gridCol w="2042150"/>
                <a:gridCol w="2042150"/>
                <a:gridCol w="2042150"/>
                <a:gridCol w="2042150"/>
              </a:tblGrid>
              <a:tr h="370850">
                <a:tc>
                  <a:txBody>
                    <a:bodyPr/>
                    <a:lstStyle/>
                    <a:p>
                      <a:pPr indent="0" lvl="0" marL="0" marR="0" rtl="0" algn="l">
                        <a:spcBef>
                          <a:spcPts val="0"/>
                        </a:spcBef>
                        <a:spcAft>
                          <a:spcPts val="0"/>
                        </a:spcAft>
                        <a:buNone/>
                      </a:pPr>
                      <a:r>
                        <a:rPr lang="en-US" sz="2000" u="none" cap="none" strike="noStrike"/>
                        <a:t>Objects</a:t>
                      </a:r>
                      <a:endParaRPr/>
                    </a:p>
                  </a:txBody>
                  <a:tcPr marT="45725" marB="45725" marR="91450" marL="91450"/>
                </a:tc>
                <a:tc>
                  <a:txBody>
                    <a:bodyPr/>
                    <a:lstStyle/>
                    <a:p>
                      <a:pPr indent="0" lvl="0" marL="0" marR="0" rtl="0" algn="l">
                        <a:spcBef>
                          <a:spcPts val="0"/>
                        </a:spcBef>
                        <a:spcAft>
                          <a:spcPts val="0"/>
                        </a:spcAft>
                        <a:buNone/>
                      </a:pPr>
                      <a:r>
                        <a:rPr lang="en-US" sz="2000"/>
                        <a:t>Obj1</a:t>
                      </a:r>
                      <a:endParaRPr/>
                    </a:p>
                  </a:txBody>
                  <a:tcPr marT="45725" marB="45725" marR="91450" marL="91450"/>
                </a:tc>
                <a:tc>
                  <a:txBody>
                    <a:bodyPr/>
                    <a:lstStyle/>
                    <a:p>
                      <a:pPr indent="0" lvl="0" marL="0" marR="0" rtl="0" algn="l">
                        <a:spcBef>
                          <a:spcPts val="0"/>
                        </a:spcBef>
                        <a:spcAft>
                          <a:spcPts val="0"/>
                        </a:spcAft>
                        <a:buNone/>
                      </a:pPr>
                      <a:r>
                        <a:rPr lang="en-US" sz="2000"/>
                        <a:t>Obj2</a:t>
                      </a:r>
                      <a:endParaRPr/>
                    </a:p>
                  </a:txBody>
                  <a:tcPr marT="45725" marB="45725" marR="91450" marL="91450"/>
                </a:tc>
                <a:tc>
                  <a:txBody>
                    <a:bodyPr/>
                    <a:lstStyle/>
                    <a:p>
                      <a:pPr indent="0" lvl="0" marL="0" marR="0" rtl="0" algn="l">
                        <a:spcBef>
                          <a:spcPts val="0"/>
                        </a:spcBef>
                        <a:spcAft>
                          <a:spcPts val="0"/>
                        </a:spcAft>
                        <a:buNone/>
                      </a:pPr>
                      <a:r>
                        <a:rPr lang="en-US" sz="2000"/>
                        <a:t>Obj3</a:t>
                      </a:r>
                      <a:endParaRPr/>
                    </a:p>
                  </a:txBody>
                  <a:tcPr marT="45725" marB="45725" marR="91450" marL="91450"/>
                </a:tc>
              </a:tr>
              <a:tr h="370850">
                <a:tc>
                  <a:txBody>
                    <a:bodyPr/>
                    <a:lstStyle/>
                    <a:p>
                      <a:pPr indent="0" lvl="0" marL="0" marR="0" rtl="0" algn="l">
                        <a:spcBef>
                          <a:spcPts val="0"/>
                        </a:spcBef>
                        <a:spcAft>
                          <a:spcPts val="0"/>
                        </a:spcAft>
                        <a:buNone/>
                      </a:pPr>
                      <a:r>
                        <a:rPr b="1" lang="en-US" sz="2000"/>
                        <a:t>Profit</a:t>
                      </a:r>
                      <a:endParaRPr/>
                    </a:p>
                  </a:txBody>
                  <a:tcPr marT="45725" marB="45725" marR="91450" marL="91450"/>
                </a:tc>
                <a:tc>
                  <a:txBody>
                    <a:bodyPr/>
                    <a:lstStyle/>
                    <a:p>
                      <a:pPr indent="0" lvl="0" marL="0" marR="0" rtl="0" algn="l">
                        <a:spcBef>
                          <a:spcPts val="0"/>
                        </a:spcBef>
                        <a:spcAft>
                          <a:spcPts val="0"/>
                        </a:spcAft>
                        <a:buNone/>
                      </a:pPr>
                      <a:r>
                        <a:rPr lang="en-US" sz="2000"/>
                        <a:t>25</a:t>
                      </a:r>
                      <a:endParaRPr/>
                    </a:p>
                  </a:txBody>
                  <a:tcPr marT="45725" marB="45725" marR="91450" marL="91450"/>
                </a:tc>
                <a:tc>
                  <a:txBody>
                    <a:bodyPr/>
                    <a:lstStyle/>
                    <a:p>
                      <a:pPr indent="0" lvl="0" marL="0" marR="0" rtl="0" algn="l">
                        <a:spcBef>
                          <a:spcPts val="0"/>
                        </a:spcBef>
                        <a:spcAft>
                          <a:spcPts val="0"/>
                        </a:spcAft>
                        <a:buNone/>
                      </a:pPr>
                      <a:r>
                        <a:rPr lang="en-US" sz="2000"/>
                        <a:t>24</a:t>
                      </a:r>
                      <a:endParaRPr/>
                    </a:p>
                  </a:txBody>
                  <a:tcPr marT="45725" marB="45725" marR="91450" marL="91450"/>
                </a:tc>
                <a:tc>
                  <a:txBody>
                    <a:bodyPr/>
                    <a:lstStyle/>
                    <a:p>
                      <a:pPr indent="0" lvl="0" marL="0" marR="0" rtl="0" algn="l">
                        <a:spcBef>
                          <a:spcPts val="0"/>
                        </a:spcBef>
                        <a:spcAft>
                          <a:spcPts val="0"/>
                        </a:spcAft>
                        <a:buNone/>
                      </a:pPr>
                      <a:r>
                        <a:rPr lang="en-US" sz="2000"/>
                        <a:t>15</a:t>
                      </a:r>
                      <a:endParaRPr/>
                    </a:p>
                  </a:txBody>
                  <a:tcPr marT="45725" marB="45725" marR="91450" marL="91450"/>
                </a:tc>
              </a:tr>
              <a:tr h="370850">
                <a:tc>
                  <a:txBody>
                    <a:bodyPr/>
                    <a:lstStyle/>
                    <a:p>
                      <a:pPr indent="0" lvl="0" marL="0" marR="0" rtl="0" algn="l">
                        <a:spcBef>
                          <a:spcPts val="0"/>
                        </a:spcBef>
                        <a:spcAft>
                          <a:spcPts val="0"/>
                        </a:spcAft>
                        <a:buNone/>
                      </a:pPr>
                      <a:r>
                        <a:rPr b="1" lang="en-US" sz="2000"/>
                        <a:t>Weight</a:t>
                      </a:r>
                      <a:endParaRPr/>
                    </a:p>
                  </a:txBody>
                  <a:tcPr marT="45725" marB="45725" marR="91450" marL="91450"/>
                </a:tc>
                <a:tc>
                  <a:txBody>
                    <a:bodyPr/>
                    <a:lstStyle/>
                    <a:p>
                      <a:pPr indent="0" lvl="0" marL="0" marR="0" rtl="0" algn="l">
                        <a:spcBef>
                          <a:spcPts val="0"/>
                        </a:spcBef>
                        <a:spcAft>
                          <a:spcPts val="0"/>
                        </a:spcAft>
                        <a:buNone/>
                      </a:pPr>
                      <a:r>
                        <a:rPr lang="en-US" sz="2000"/>
                        <a:t>18</a:t>
                      </a:r>
                      <a:endParaRPr/>
                    </a:p>
                  </a:txBody>
                  <a:tcPr marT="45725" marB="45725" marR="91450" marL="91450"/>
                </a:tc>
                <a:tc>
                  <a:txBody>
                    <a:bodyPr/>
                    <a:lstStyle/>
                    <a:p>
                      <a:pPr indent="0" lvl="0" marL="0" marR="0" rtl="0" algn="l">
                        <a:spcBef>
                          <a:spcPts val="0"/>
                        </a:spcBef>
                        <a:spcAft>
                          <a:spcPts val="0"/>
                        </a:spcAft>
                        <a:buNone/>
                      </a:pPr>
                      <a:r>
                        <a:rPr lang="en-US" sz="2000"/>
                        <a:t>15</a:t>
                      </a:r>
                      <a:endParaRPr/>
                    </a:p>
                  </a:txBody>
                  <a:tcPr marT="45725" marB="45725" marR="91450" marL="91450"/>
                </a:tc>
                <a:tc>
                  <a:txBody>
                    <a:bodyPr/>
                    <a:lstStyle/>
                    <a:p>
                      <a:pPr indent="0" lvl="0" marL="0" marR="0" rtl="0" algn="l">
                        <a:spcBef>
                          <a:spcPts val="0"/>
                        </a:spcBef>
                        <a:spcAft>
                          <a:spcPts val="0"/>
                        </a:spcAft>
                        <a:buNone/>
                      </a:pPr>
                      <a:r>
                        <a:rPr lang="en-US" sz="2000"/>
                        <a:t>10</a:t>
                      </a:r>
                      <a:endParaRPr/>
                    </a:p>
                  </a:txBody>
                  <a:tcPr marT="45725" marB="45725" marR="91450" marL="91450"/>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80"/>
          <p:cNvSpPr txBox="1"/>
          <p:nvPr>
            <p:ph type="title"/>
          </p:nvPr>
        </p:nvSpPr>
        <p:spPr>
          <a:xfrm>
            <a:off x="838200" y="365125"/>
            <a:ext cx="10515600" cy="7296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Knapsack Problem</a:t>
            </a:r>
            <a:endParaRPr/>
          </a:p>
        </p:txBody>
      </p:sp>
      <p:sp>
        <p:nvSpPr>
          <p:cNvPr id="594" name="Google Shape;594;p80"/>
          <p:cNvSpPr txBox="1"/>
          <p:nvPr>
            <p:ph idx="1" type="body"/>
          </p:nvPr>
        </p:nvSpPr>
        <p:spPr>
          <a:xfrm>
            <a:off x="838200" y="1288318"/>
            <a:ext cx="10964984" cy="516218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200"/>
              <a:buChar char="•"/>
            </a:pPr>
            <a:r>
              <a:rPr lang="en-US" sz="2200"/>
              <a:t>Say we have knapsack of capacity(m) = 20</a:t>
            </a:r>
            <a:endParaRPr/>
          </a:p>
          <a:p>
            <a:pPr indent="-203200" lvl="0" marL="342900" rtl="0" algn="l">
              <a:lnSpc>
                <a:spcPct val="90000"/>
              </a:lnSpc>
              <a:spcBef>
                <a:spcPts val="1000"/>
              </a:spcBef>
              <a:spcAft>
                <a:spcPts val="0"/>
              </a:spcAft>
              <a:buClr>
                <a:schemeClr val="dk1"/>
              </a:buClr>
              <a:buSzPts val="2200"/>
              <a:buNone/>
            </a:pPr>
            <a:r>
              <a:t/>
            </a:r>
            <a:endParaRPr sz="2200"/>
          </a:p>
          <a:p>
            <a:pPr indent="-203200" lvl="0" marL="342900" rtl="0" algn="l">
              <a:lnSpc>
                <a:spcPct val="90000"/>
              </a:lnSpc>
              <a:spcBef>
                <a:spcPts val="1000"/>
              </a:spcBef>
              <a:spcAft>
                <a:spcPts val="0"/>
              </a:spcAft>
              <a:buClr>
                <a:schemeClr val="dk1"/>
              </a:buClr>
              <a:buSzPts val="2200"/>
              <a:buNone/>
            </a:pPr>
            <a:r>
              <a:t/>
            </a:r>
            <a:endParaRPr sz="2200"/>
          </a:p>
          <a:p>
            <a:pPr indent="-203200" lvl="0" marL="342900" rtl="0" algn="l">
              <a:lnSpc>
                <a:spcPct val="90000"/>
              </a:lnSpc>
              <a:spcBef>
                <a:spcPts val="1000"/>
              </a:spcBef>
              <a:spcAft>
                <a:spcPts val="0"/>
              </a:spcAft>
              <a:buClr>
                <a:schemeClr val="dk1"/>
              </a:buClr>
              <a:buSzPts val="2200"/>
              <a:buNone/>
            </a:pPr>
            <a:r>
              <a:t/>
            </a:r>
            <a:endParaRPr sz="2200"/>
          </a:p>
          <a:p>
            <a:pPr indent="-203200" lvl="0" marL="342900" rtl="0" algn="l">
              <a:lnSpc>
                <a:spcPct val="90000"/>
              </a:lnSpc>
              <a:spcBef>
                <a:spcPts val="1000"/>
              </a:spcBef>
              <a:spcAft>
                <a:spcPts val="0"/>
              </a:spcAft>
              <a:buClr>
                <a:schemeClr val="dk1"/>
              </a:buClr>
              <a:buSzPts val="2200"/>
              <a:buNone/>
            </a:pPr>
            <a:r>
              <a:t/>
            </a:r>
            <a:endParaRPr sz="2200"/>
          </a:p>
          <a:p>
            <a:pPr indent="-342900" lvl="0" marL="342900" rtl="0" algn="l">
              <a:lnSpc>
                <a:spcPct val="90000"/>
              </a:lnSpc>
              <a:spcBef>
                <a:spcPts val="1000"/>
              </a:spcBef>
              <a:spcAft>
                <a:spcPts val="0"/>
              </a:spcAft>
              <a:buClr>
                <a:schemeClr val="dk1"/>
              </a:buClr>
              <a:buSzPts val="2200"/>
              <a:buChar char="•"/>
            </a:pPr>
            <a:r>
              <a:rPr lang="en-US" sz="2200"/>
              <a:t>But we are not getting optimal solution from the previous method. </a:t>
            </a:r>
            <a:endParaRPr/>
          </a:p>
          <a:p>
            <a:pPr indent="-342900" lvl="0" marL="342900" rtl="0" algn="l">
              <a:lnSpc>
                <a:spcPct val="90000"/>
              </a:lnSpc>
              <a:spcBef>
                <a:spcPts val="1000"/>
              </a:spcBef>
              <a:spcAft>
                <a:spcPts val="0"/>
              </a:spcAft>
              <a:buClr>
                <a:schemeClr val="dk1"/>
              </a:buClr>
              <a:buSzPts val="2200"/>
              <a:buChar char="•"/>
            </a:pPr>
            <a:r>
              <a:rPr lang="en-US" sz="2200"/>
              <a:t>So compute profit/weight</a:t>
            </a:r>
            <a:endParaRPr/>
          </a:p>
          <a:p>
            <a:pPr indent="-342900" lvl="0" marL="342900" rtl="0" algn="l">
              <a:lnSpc>
                <a:spcPct val="90000"/>
              </a:lnSpc>
              <a:spcBef>
                <a:spcPts val="1000"/>
              </a:spcBef>
              <a:spcAft>
                <a:spcPts val="0"/>
              </a:spcAft>
              <a:buClr>
                <a:schemeClr val="dk1"/>
              </a:buClr>
              <a:buSzPts val="2200"/>
              <a:buChar char="•"/>
            </a:pPr>
            <a:r>
              <a:rPr lang="en-US" sz="2200"/>
              <a:t>So highest proportion is of object 2. We put obj2 in knapsack.</a:t>
            </a:r>
            <a:endParaRPr/>
          </a:p>
          <a:p>
            <a:pPr indent="-342900" lvl="0" marL="342900" rtl="0" algn="l">
              <a:lnSpc>
                <a:spcPct val="90000"/>
              </a:lnSpc>
              <a:spcBef>
                <a:spcPts val="1000"/>
              </a:spcBef>
              <a:spcAft>
                <a:spcPts val="0"/>
              </a:spcAft>
              <a:buClr>
                <a:schemeClr val="dk1"/>
              </a:buClr>
              <a:buSzPts val="2200"/>
              <a:buChar char="•"/>
            </a:pPr>
            <a:r>
              <a:rPr lang="en-US" sz="2200"/>
              <a:t>Remaining capacity: 20-15 = 5kg</a:t>
            </a:r>
            <a:endParaRPr/>
          </a:p>
          <a:p>
            <a:pPr indent="-342900" lvl="0" marL="342900" rtl="0" algn="l">
              <a:lnSpc>
                <a:spcPct val="90000"/>
              </a:lnSpc>
              <a:spcBef>
                <a:spcPts val="1000"/>
              </a:spcBef>
              <a:spcAft>
                <a:spcPts val="0"/>
              </a:spcAft>
              <a:buClr>
                <a:schemeClr val="dk1"/>
              </a:buClr>
              <a:buSzPts val="2200"/>
              <a:buChar char="•"/>
            </a:pPr>
            <a:r>
              <a:rPr lang="en-US" sz="2200"/>
              <a:t>Then we select 5/10th of obj3. So, remaining capacity: 0kg</a:t>
            </a:r>
            <a:endParaRPr/>
          </a:p>
          <a:p>
            <a:pPr indent="-342900" lvl="0" marL="342900" rtl="0" algn="l">
              <a:lnSpc>
                <a:spcPct val="90000"/>
              </a:lnSpc>
              <a:spcBef>
                <a:spcPts val="1000"/>
              </a:spcBef>
              <a:spcAft>
                <a:spcPts val="0"/>
              </a:spcAft>
              <a:buClr>
                <a:schemeClr val="dk1"/>
              </a:buClr>
              <a:buSzPts val="2200"/>
              <a:buChar char="•"/>
            </a:pPr>
            <a:r>
              <a:rPr b="1" lang="en-US" sz="2200"/>
              <a:t>Profit = 24 + 15 * ½ = 24+7.5 = 31.5</a:t>
            </a:r>
            <a:endParaRPr/>
          </a:p>
          <a:p>
            <a:pPr indent="-203200" lvl="0" marL="342900" rtl="0" algn="l">
              <a:lnSpc>
                <a:spcPct val="90000"/>
              </a:lnSpc>
              <a:spcBef>
                <a:spcPts val="1000"/>
              </a:spcBef>
              <a:spcAft>
                <a:spcPts val="0"/>
              </a:spcAft>
              <a:buClr>
                <a:schemeClr val="dk1"/>
              </a:buClr>
              <a:buSzPts val="2200"/>
              <a:buNone/>
            </a:pPr>
            <a:r>
              <a:t/>
            </a:r>
            <a:endParaRPr sz="2200"/>
          </a:p>
          <a:p>
            <a:pPr indent="-203200" lvl="0" marL="342900" rtl="0" algn="l">
              <a:lnSpc>
                <a:spcPct val="90000"/>
              </a:lnSpc>
              <a:spcBef>
                <a:spcPts val="1000"/>
              </a:spcBef>
              <a:spcAft>
                <a:spcPts val="0"/>
              </a:spcAft>
              <a:buClr>
                <a:schemeClr val="dk1"/>
              </a:buClr>
              <a:buSzPts val="2200"/>
              <a:buNone/>
            </a:pPr>
            <a:r>
              <a:t/>
            </a:r>
            <a:endParaRPr sz="2200"/>
          </a:p>
        </p:txBody>
      </p:sp>
      <p:graphicFrame>
        <p:nvGraphicFramePr>
          <p:cNvPr id="595" name="Google Shape;595;p80"/>
          <p:cNvGraphicFramePr/>
          <p:nvPr/>
        </p:nvGraphicFramePr>
        <p:xfrm>
          <a:off x="2100191" y="1755559"/>
          <a:ext cx="3000000" cy="3000000"/>
        </p:xfrm>
        <a:graphic>
          <a:graphicData uri="http://schemas.openxmlformats.org/drawingml/2006/table">
            <a:tbl>
              <a:tblPr bandRow="1" firstRow="1">
                <a:noFill/>
                <a:tableStyleId>{9BD769B3-5E4E-40B4-A711-49DABEB5C5F3}</a:tableStyleId>
              </a:tblPr>
              <a:tblGrid>
                <a:gridCol w="2042150"/>
                <a:gridCol w="2042150"/>
                <a:gridCol w="2042150"/>
                <a:gridCol w="2042150"/>
              </a:tblGrid>
              <a:tr h="370850">
                <a:tc>
                  <a:txBody>
                    <a:bodyPr/>
                    <a:lstStyle/>
                    <a:p>
                      <a:pPr indent="0" lvl="0" marL="0" marR="0" rtl="0" algn="l">
                        <a:spcBef>
                          <a:spcPts val="0"/>
                        </a:spcBef>
                        <a:spcAft>
                          <a:spcPts val="0"/>
                        </a:spcAft>
                        <a:buNone/>
                      </a:pPr>
                      <a:r>
                        <a:rPr lang="en-US" sz="2000"/>
                        <a:t>Objects</a:t>
                      </a:r>
                      <a:endParaRPr/>
                    </a:p>
                  </a:txBody>
                  <a:tcPr marT="45725" marB="45725" marR="91450" marL="91450"/>
                </a:tc>
                <a:tc>
                  <a:txBody>
                    <a:bodyPr/>
                    <a:lstStyle/>
                    <a:p>
                      <a:pPr indent="0" lvl="0" marL="0" marR="0" rtl="0" algn="l">
                        <a:spcBef>
                          <a:spcPts val="0"/>
                        </a:spcBef>
                        <a:spcAft>
                          <a:spcPts val="0"/>
                        </a:spcAft>
                        <a:buNone/>
                      </a:pPr>
                      <a:r>
                        <a:rPr lang="en-US" sz="2000"/>
                        <a:t>Obj1</a:t>
                      </a:r>
                      <a:endParaRPr/>
                    </a:p>
                  </a:txBody>
                  <a:tcPr marT="45725" marB="45725" marR="91450" marL="91450"/>
                </a:tc>
                <a:tc>
                  <a:txBody>
                    <a:bodyPr/>
                    <a:lstStyle/>
                    <a:p>
                      <a:pPr indent="0" lvl="0" marL="0" marR="0" rtl="0" algn="l">
                        <a:spcBef>
                          <a:spcPts val="0"/>
                        </a:spcBef>
                        <a:spcAft>
                          <a:spcPts val="0"/>
                        </a:spcAft>
                        <a:buNone/>
                      </a:pPr>
                      <a:r>
                        <a:rPr lang="en-US" sz="2000"/>
                        <a:t>Obj2</a:t>
                      </a:r>
                      <a:endParaRPr/>
                    </a:p>
                  </a:txBody>
                  <a:tcPr marT="45725" marB="45725" marR="91450" marL="91450"/>
                </a:tc>
                <a:tc>
                  <a:txBody>
                    <a:bodyPr/>
                    <a:lstStyle/>
                    <a:p>
                      <a:pPr indent="0" lvl="0" marL="0" marR="0" rtl="0" algn="l">
                        <a:spcBef>
                          <a:spcPts val="0"/>
                        </a:spcBef>
                        <a:spcAft>
                          <a:spcPts val="0"/>
                        </a:spcAft>
                        <a:buNone/>
                      </a:pPr>
                      <a:r>
                        <a:rPr lang="en-US" sz="2000"/>
                        <a:t>Obj3</a:t>
                      </a:r>
                      <a:endParaRPr/>
                    </a:p>
                  </a:txBody>
                  <a:tcPr marT="45725" marB="45725" marR="91450" marL="91450"/>
                </a:tc>
              </a:tr>
              <a:tr h="370850">
                <a:tc>
                  <a:txBody>
                    <a:bodyPr/>
                    <a:lstStyle/>
                    <a:p>
                      <a:pPr indent="0" lvl="0" marL="0" marR="0" rtl="0" algn="l">
                        <a:spcBef>
                          <a:spcPts val="0"/>
                        </a:spcBef>
                        <a:spcAft>
                          <a:spcPts val="0"/>
                        </a:spcAft>
                        <a:buNone/>
                      </a:pPr>
                      <a:r>
                        <a:rPr lang="en-US" sz="2000"/>
                        <a:t>Profit</a:t>
                      </a:r>
                      <a:endParaRPr/>
                    </a:p>
                  </a:txBody>
                  <a:tcPr marT="45725" marB="45725" marR="91450" marL="91450"/>
                </a:tc>
                <a:tc>
                  <a:txBody>
                    <a:bodyPr/>
                    <a:lstStyle/>
                    <a:p>
                      <a:pPr indent="0" lvl="0" marL="0" marR="0" rtl="0" algn="l">
                        <a:spcBef>
                          <a:spcPts val="0"/>
                        </a:spcBef>
                        <a:spcAft>
                          <a:spcPts val="0"/>
                        </a:spcAft>
                        <a:buNone/>
                      </a:pPr>
                      <a:r>
                        <a:rPr lang="en-US" sz="2000"/>
                        <a:t>25</a:t>
                      </a:r>
                      <a:endParaRPr/>
                    </a:p>
                  </a:txBody>
                  <a:tcPr marT="45725" marB="45725" marR="91450" marL="91450"/>
                </a:tc>
                <a:tc>
                  <a:txBody>
                    <a:bodyPr/>
                    <a:lstStyle/>
                    <a:p>
                      <a:pPr indent="0" lvl="0" marL="0" marR="0" rtl="0" algn="l">
                        <a:spcBef>
                          <a:spcPts val="0"/>
                        </a:spcBef>
                        <a:spcAft>
                          <a:spcPts val="0"/>
                        </a:spcAft>
                        <a:buNone/>
                      </a:pPr>
                      <a:r>
                        <a:rPr lang="en-US" sz="2000"/>
                        <a:t>24</a:t>
                      </a:r>
                      <a:endParaRPr/>
                    </a:p>
                  </a:txBody>
                  <a:tcPr marT="45725" marB="45725" marR="91450" marL="91450"/>
                </a:tc>
                <a:tc>
                  <a:txBody>
                    <a:bodyPr/>
                    <a:lstStyle/>
                    <a:p>
                      <a:pPr indent="0" lvl="0" marL="0" marR="0" rtl="0" algn="l">
                        <a:spcBef>
                          <a:spcPts val="0"/>
                        </a:spcBef>
                        <a:spcAft>
                          <a:spcPts val="0"/>
                        </a:spcAft>
                        <a:buNone/>
                      </a:pPr>
                      <a:r>
                        <a:rPr lang="en-US" sz="2000"/>
                        <a:t>15</a:t>
                      </a:r>
                      <a:endParaRPr/>
                    </a:p>
                  </a:txBody>
                  <a:tcPr marT="45725" marB="45725" marR="91450" marL="91450"/>
                </a:tc>
              </a:tr>
              <a:tr h="370850">
                <a:tc>
                  <a:txBody>
                    <a:bodyPr/>
                    <a:lstStyle/>
                    <a:p>
                      <a:pPr indent="0" lvl="0" marL="0" marR="0" rtl="0" algn="l">
                        <a:spcBef>
                          <a:spcPts val="0"/>
                        </a:spcBef>
                        <a:spcAft>
                          <a:spcPts val="0"/>
                        </a:spcAft>
                        <a:buNone/>
                      </a:pPr>
                      <a:r>
                        <a:rPr lang="en-US" sz="2000"/>
                        <a:t>Weight</a:t>
                      </a:r>
                      <a:endParaRPr/>
                    </a:p>
                  </a:txBody>
                  <a:tcPr marT="45725" marB="45725" marR="91450" marL="91450"/>
                </a:tc>
                <a:tc>
                  <a:txBody>
                    <a:bodyPr/>
                    <a:lstStyle/>
                    <a:p>
                      <a:pPr indent="0" lvl="0" marL="0" marR="0" rtl="0" algn="l">
                        <a:spcBef>
                          <a:spcPts val="0"/>
                        </a:spcBef>
                        <a:spcAft>
                          <a:spcPts val="0"/>
                        </a:spcAft>
                        <a:buNone/>
                      </a:pPr>
                      <a:r>
                        <a:rPr lang="en-US" sz="2000"/>
                        <a:t>18</a:t>
                      </a:r>
                      <a:endParaRPr/>
                    </a:p>
                  </a:txBody>
                  <a:tcPr marT="45725" marB="45725" marR="91450" marL="91450"/>
                </a:tc>
                <a:tc>
                  <a:txBody>
                    <a:bodyPr/>
                    <a:lstStyle/>
                    <a:p>
                      <a:pPr indent="0" lvl="0" marL="0" marR="0" rtl="0" algn="l">
                        <a:spcBef>
                          <a:spcPts val="0"/>
                        </a:spcBef>
                        <a:spcAft>
                          <a:spcPts val="0"/>
                        </a:spcAft>
                        <a:buNone/>
                      </a:pPr>
                      <a:r>
                        <a:rPr lang="en-US" sz="2000"/>
                        <a:t>15</a:t>
                      </a:r>
                      <a:endParaRPr/>
                    </a:p>
                  </a:txBody>
                  <a:tcPr marT="45725" marB="45725" marR="91450" marL="91450"/>
                </a:tc>
                <a:tc>
                  <a:txBody>
                    <a:bodyPr/>
                    <a:lstStyle/>
                    <a:p>
                      <a:pPr indent="0" lvl="0" marL="0" marR="0" rtl="0" algn="l">
                        <a:spcBef>
                          <a:spcPts val="0"/>
                        </a:spcBef>
                        <a:spcAft>
                          <a:spcPts val="0"/>
                        </a:spcAft>
                        <a:buNone/>
                      </a:pPr>
                      <a:r>
                        <a:rPr lang="en-US" sz="2000"/>
                        <a:t>10</a:t>
                      </a:r>
                      <a:endParaRPr/>
                    </a:p>
                  </a:txBody>
                  <a:tcPr marT="45725" marB="45725" marR="91450" marL="91450"/>
                </a:tc>
              </a:tr>
              <a:tr h="370850">
                <a:tc>
                  <a:txBody>
                    <a:bodyPr/>
                    <a:lstStyle/>
                    <a:p>
                      <a:pPr indent="0" lvl="0" marL="0" marR="0" rtl="0" algn="l">
                        <a:spcBef>
                          <a:spcPts val="0"/>
                        </a:spcBef>
                        <a:spcAft>
                          <a:spcPts val="0"/>
                        </a:spcAft>
                        <a:buClr>
                          <a:schemeClr val="dk1"/>
                        </a:buClr>
                        <a:buSzPts val="2000"/>
                        <a:buFont typeface="Open Sans"/>
                        <a:buNone/>
                      </a:pPr>
                      <a:r>
                        <a:rPr lang="en-US" sz="2000"/>
                        <a:t>p/w</a:t>
                      </a:r>
                      <a:endParaRPr/>
                    </a:p>
                  </a:txBody>
                  <a:tcPr marT="45725" marB="45725" marR="91450" marL="91450"/>
                </a:tc>
                <a:tc>
                  <a:txBody>
                    <a:bodyPr/>
                    <a:lstStyle/>
                    <a:p>
                      <a:pPr indent="0" lvl="0" marL="0" marR="0" rtl="0" algn="l">
                        <a:spcBef>
                          <a:spcPts val="0"/>
                        </a:spcBef>
                        <a:spcAft>
                          <a:spcPts val="0"/>
                        </a:spcAft>
                        <a:buClr>
                          <a:schemeClr val="dk1"/>
                        </a:buClr>
                        <a:buSzPts val="2000"/>
                        <a:buFont typeface="Open Sans"/>
                        <a:buNone/>
                      </a:pPr>
                      <a:r>
                        <a:rPr lang="en-US" sz="2000"/>
                        <a:t>1.3</a:t>
                      </a:r>
                      <a:endParaRPr/>
                    </a:p>
                  </a:txBody>
                  <a:tcPr marT="45725" marB="45725" marR="91450" marL="91450"/>
                </a:tc>
                <a:tc>
                  <a:txBody>
                    <a:bodyPr/>
                    <a:lstStyle/>
                    <a:p>
                      <a:pPr indent="0" lvl="0" marL="0" marR="0" rtl="0" algn="l">
                        <a:spcBef>
                          <a:spcPts val="0"/>
                        </a:spcBef>
                        <a:spcAft>
                          <a:spcPts val="0"/>
                        </a:spcAft>
                        <a:buClr>
                          <a:schemeClr val="dk1"/>
                        </a:buClr>
                        <a:buSzPts val="2000"/>
                        <a:buFont typeface="Open Sans"/>
                        <a:buNone/>
                      </a:pPr>
                      <a:r>
                        <a:rPr lang="en-US" sz="2000"/>
                        <a:t>1.6</a:t>
                      </a:r>
                      <a:endParaRPr/>
                    </a:p>
                  </a:txBody>
                  <a:tcPr marT="45725" marB="45725" marR="91450" marL="91450"/>
                </a:tc>
                <a:tc>
                  <a:txBody>
                    <a:bodyPr/>
                    <a:lstStyle/>
                    <a:p>
                      <a:pPr indent="0" lvl="0" marL="0" marR="0" rtl="0" algn="l">
                        <a:spcBef>
                          <a:spcPts val="0"/>
                        </a:spcBef>
                        <a:spcAft>
                          <a:spcPts val="0"/>
                        </a:spcAft>
                        <a:buClr>
                          <a:schemeClr val="dk1"/>
                        </a:buClr>
                        <a:buSzPts val="2000"/>
                        <a:buFont typeface="Open Sans"/>
                        <a:buNone/>
                      </a:pPr>
                      <a:r>
                        <a:rPr lang="en-US" sz="2000"/>
                        <a:t>1.5</a:t>
                      </a:r>
                      <a:endParaRPr/>
                    </a:p>
                  </a:txBody>
                  <a:tcPr marT="45725" marB="45725" marR="91450" marL="91450"/>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81"/>
          <p:cNvSpPr txBox="1"/>
          <p:nvPr>
            <p:ph type="title"/>
          </p:nvPr>
        </p:nvSpPr>
        <p:spPr>
          <a:xfrm>
            <a:off x="838200" y="365125"/>
            <a:ext cx="10515600" cy="8859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Knapsack Problem Algorithm</a:t>
            </a:r>
            <a:endParaRPr/>
          </a:p>
        </p:txBody>
      </p:sp>
      <p:sp>
        <p:nvSpPr>
          <p:cNvPr id="601" name="Google Shape;601;p8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b="1" lang="en-US"/>
              <a:t>Knapsack Problem: Algorithm</a:t>
            </a:r>
            <a:endParaRPr/>
          </a:p>
          <a:p>
            <a:pPr indent="0" lvl="0" marL="0" rtl="0" algn="l">
              <a:lnSpc>
                <a:spcPct val="90000"/>
              </a:lnSpc>
              <a:spcBef>
                <a:spcPts val="1000"/>
              </a:spcBef>
              <a:spcAft>
                <a:spcPts val="0"/>
              </a:spcAft>
              <a:buClr>
                <a:schemeClr val="dk1"/>
              </a:buClr>
              <a:buSzPct val="100000"/>
              <a:buNone/>
            </a:pPr>
            <a:r>
              <a:rPr i="1" lang="en-US"/>
              <a:t>for i=1 to n:</a:t>
            </a:r>
            <a:endParaRPr/>
          </a:p>
          <a:p>
            <a:pPr indent="0" lvl="0" marL="0" rtl="0" algn="l">
              <a:lnSpc>
                <a:spcPct val="90000"/>
              </a:lnSpc>
              <a:spcBef>
                <a:spcPts val="1000"/>
              </a:spcBef>
              <a:spcAft>
                <a:spcPts val="0"/>
              </a:spcAft>
              <a:buClr>
                <a:schemeClr val="dk1"/>
              </a:buClr>
              <a:buSzPct val="100000"/>
              <a:buNone/>
            </a:pPr>
            <a:r>
              <a:rPr i="1" lang="en-US"/>
              <a:t>      calculate profit / weight  ratio</a:t>
            </a:r>
            <a:endParaRPr/>
          </a:p>
          <a:p>
            <a:pPr indent="0" lvl="0" marL="0" rtl="0" algn="l">
              <a:lnSpc>
                <a:spcPct val="90000"/>
              </a:lnSpc>
              <a:spcBef>
                <a:spcPts val="1000"/>
              </a:spcBef>
              <a:spcAft>
                <a:spcPts val="0"/>
              </a:spcAft>
              <a:buClr>
                <a:schemeClr val="dk1"/>
              </a:buClr>
              <a:buSzPct val="100000"/>
              <a:buNone/>
            </a:pPr>
            <a:r>
              <a:rPr i="1" lang="en-US"/>
              <a:t>Sort objects in decreasing order of profit / weight  ratio</a:t>
            </a:r>
            <a:endParaRPr/>
          </a:p>
          <a:p>
            <a:pPr indent="0" lvl="0" marL="0" rtl="0" algn="l">
              <a:lnSpc>
                <a:spcPct val="90000"/>
              </a:lnSpc>
              <a:spcBef>
                <a:spcPts val="1000"/>
              </a:spcBef>
              <a:spcAft>
                <a:spcPts val="0"/>
              </a:spcAft>
              <a:buClr>
                <a:schemeClr val="dk1"/>
              </a:buClr>
              <a:buSzPct val="100000"/>
              <a:buNone/>
            </a:pPr>
            <a:r>
              <a:rPr i="1" lang="en-US"/>
              <a:t>for i=1 to n:</a:t>
            </a:r>
            <a:endParaRPr/>
          </a:p>
          <a:p>
            <a:pPr indent="0" lvl="0" marL="0" rtl="0" algn="l">
              <a:lnSpc>
                <a:spcPct val="90000"/>
              </a:lnSpc>
              <a:spcBef>
                <a:spcPts val="1000"/>
              </a:spcBef>
              <a:spcAft>
                <a:spcPts val="0"/>
              </a:spcAft>
              <a:buClr>
                <a:schemeClr val="dk1"/>
              </a:buClr>
              <a:buSzPct val="100000"/>
              <a:buNone/>
            </a:pPr>
            <a:r>
              <a:rPr i="1" lang="en-US"/>
              <a:t>      If m &gt; 0 and w</a:t>
            </a:r>
            <a:r>
              <a:rPr baseline="-25000" i="1" lang="en-US"/>
              <a:t>i</a:t>
            </a:r>
            <a:r>
              <a:rPr i="1" lang="en-US"/>
              <a:t> &lt;= m</a:t>
            </a:r>
            <a:endParaRPr/>
          </a:p>
          <a:p>
            <a:pPr indent="0" lvl="0" marL="0" rtl="0" algn="l">
              <a:lnSpc>
                <a:spcPct val="90000"/>
              </a:lnSpc>
              <a:spcBef>
                <a:spcPts val="1000"/>
              </a:spcBef>
              <a:spcAft>
                <a:spcPts val="0"/>
              </a:spcAft>
              <a:buClr>
                <a:schemeClr val="dk1"/>
              </a:buClr>
              <a:buSzPct val="100000"/>
              <a:buNone/>
            </a:pPr>
            <a:r>
              <a:rPr i="1" lang="en-US"/>
              <a:t>           m = m - w</a:t>
            </a:r>
            <a:r>
              <a:rPr baseline="-25000" i="1" lang="en-US"/>
              <a:t>i</a:t>
            </a:r>
            <a:endParaRPr baseline="-25000"/>
          </a:p>
          <a:p>
            <a:pPr indent="0" lvl="0" marL="0" rtl="0" algn="l">
              <a:lnSpc>
                <a:spcPct val="90000"/>
              </a:lnSpc>
              <a:spcBef>
                <a:spcPts val="1000"/>
              </a:spcBef>
              <a:spcAft>
                <a:spcPts val="0"/>
              </a:spcAft>
              <a:buClr>
                <a:schemeClr val="dk1"/>
              </a:buClr>
              <a:buSzPct val="100000"/>
              <a:buNone/>
            </a:pPr>
            <a:r>
              <a:rPr i="1" lang="en-US"/>
              <a:t>           p = p + p</a:t>
            </a:r>
            <a:r>
              <a:rPr baseline="-25000" i="1" lang="en-US"/>
              <a:t>i</a:t>
            </a:r>
            <a:endParaRPr baseline="-25000"/>
          </a:p>
          <a:p>
            <a:pPr indent="0" lvl="0" marL="0" rtl="0" algn="l">
              <a:lnSpc>
                <a:spcPct val="90000"/>
              </a:lnSpc>
              <a:spcBef>
                <a:spcPts val="1000"/>
              </a:spcBef>
              <a:spcAft>
                <a:spcPts val="0"/>
              </a:spcAft>
              <a:buClr>
                <a:schemeClr val="dk1"/>
              </a:buClr>
              <a:buSzPct val="100000"/>
              <a:buNone/>
            </a:pPr>
            <a:r>
              <a:rPr i="1" lang="en-US"/>
              <a:t>     else break,</a:t>
            </a:r>
            <a:endParaRPr/>
          </a:p>
          <a:p>
            <a:pPr indent="0" lvl="0" marL="0" rtl="0" algn="l">
              <a:lnSpc>
                <a:spcPct val="90000"/>
              </a:lnSpc>
              <a:spcBef>
                <a:spcPts val="1000"/>
              </a:spcBef>
              <a:spcAft>
                <a:spcPts val="0"/>
              </a:spcAft>
              <a:buClr>
                <a:schemeClr val="dk1"/>
              </a:buClr>
              <a:buSzPct val="100000"/>
              <a:buNone/>
            </a:pPr>
            <a:r>
              <a:rPr i="1" lang="en-US"/>
              <a:t> if(m &gt; 0)</a:t>
            </a:r>
            <a:endParaRPr/>
          </a:p>
          <a:p>
            <a:pPr indent="0" lvl="0" marL="0" rtl="0" algn="l">
              <a:lnSpc>
                <a:spcPct val="90000"/>
              </a:lnSpc>
              <a:spcBef>
                <a:spcPts val="1000"/>
              </a:spcBef>
              <a:spcAft>
                <a:spcPts val="0"/>
              </a:spcAft>
              <a:buClr>
                <a:schemeClr val="dk1"/>
              </a:buClr>
              <a:buSzPct val="100000"/>
              <a:buNone/>
            </a:pPr>
            <a:r>
              <a:rPr i="1" lang="en-US"/>
              <a:t>     p = p + p</a:t>
            </a:r>
            <a:r>
              <a:rPr baseline="-25000" i="1" lang="en-US"/>
              <a:t>i </a:t>
            </a:r>
            <a:r>
              <a:rPr i="1" lang="en-US"/>
              <a:t>(m / w</a:t>
            </a:r>
            <a:r>
              <a:rPr baseline="-25000" i="1" lang="en-US"/>
              <a:t>i</a:t>
            </a:r>
            <a:r>
              <a:rPr i="1" lang="en-US"/>
              <a:t>)</a:t>
            </a:r>
            <a:endParaRPr/>
          </a:p>
          <a:p>
            <a:pPr indent="0" lvl="0" marL="0" rtl="0" algn="l">
              <a:lnSpc>
                <a:spcPct val="90000"/>
              </a:lnSpc>
              <a:spcBef>
                <a:spcPts val="1000"/>
              </a:spcBef>
              <a:spcAft>
                <a:spcPts val="0"/>
              </a:spcAft>
              <a:buClr>
                <a:schemeClr val="dk1"/>
              </a:buClr>
              <a:buSzPct val="100000"/>
              <a:buNone/>
            </a:pPr>
            <a:br>
              <a:rPr lang="en-US"/>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838200" y="365125"/>
            <a:ext cx="10515600" cy="7394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Binary Search (Recursive and Iterative)</a:t>
            </a:r>
            <a:endParaRPr sz="4000"/>
          </a:p>
        </p:txBody>
      </p:sp>
      <p:sp>
        <p:nvSpPr>
          <p:cNvPr id="138" name="Google Shape;138;p19"/>
          <p:cNvSpPr txBox="1"/>
          <p:nvPr>
            <p:ph idx="1" type="body"/>
          </p:nvPr>
        </p:nvSpPr>
        <p:spPr>
          <a:xfrm>
            <a:off x="838200" y="1385597"/>
            <a:ext cx="11100106" cy="53677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Font typeface="Noto Sans Symbols"/>
              <a:buChar char="▪"/>
            </a:pPr>
            <a:r>
              <a:rPr lang="en-US" sz="2200"/>
              <a:t>Binary search is a search algorithm used to find the position of a target value within a sorted array. </a:t>
            </a:r>
            <a:endParaRPr/>
          </a:p>
          <a:p>
            <a:pPr indent="-228600" lvl="0" marL="228600" rtl="0" algn="l">
              <a:lnSpc>
                <a:spcPct val="90000"/>
              </a:lnSpc>
              <a:spcBef>
                <a:spcPts val="1000"/>
              </a:spcBef>
              <a:spcAft>
                <a:spcPts val="0"/>
              </a:spcAft>
              <a:buClr>
                <a:schemeClr val="dk1"/>
              </a:buClr>
              <a:buSzPts val="2200"/>
              <a:buFont typeface="Noto Sans Symbols"/>
              <a:buChar char="▪"/>
            </a:pPr>
            <a:r>
              <a:rPr lang="en-US" sz="2200"/>
              <a:t>It is a highly efficient algorithm with a time complexity of O(log n), where n is the number of elements in the array. </a:t>
            </a:r>
            <a:endParaRPr/>
          </a:p>
          <a:p>
            <a:pPr indent="-228600" lvl="0" marL="228600" rtl="0" algn="l">
              <a:lnSpc>
                <a:spcPct val="90000"/>
              </a:lnSpc>
              <a:spcBef>
                <a:spcPts val="1000"/>
              </a:spcBef>
              <a:spcAft>
                <a:spcPts val="0"/>
              </a:spcAft>
              <a:buClr>
                <a:schemeClr val="dk1"/>
              </a:buClr>
              <a:buSzPts val="2200"/>
              <a:buFont typeface="Noto Sans Symbols"/>
              <a:buChar char="▪"/>
            </a:pPr>
            <a:r>
              <a:rPr lang="en-US" sz="2200"/>
              <a:t>The key idea behind binary search is to repeatedly divide the search interval in half.</a:t>
            </a:r>
            <a:endParaRPr/>
          </a:p>
          <a:p>
            <a:pPr indent="-228600" lvl="0" marL="228600" rtl="0" algn="l">
              <a:lnSpc>
                <a:spcPct val="90000"/>
              </a:lnSpc>
              <a:spcBef>
                <a:spcPts val="1000"/>
              </a:spcBef>
              <a:spcAft>
                <a:spcPts val="0"/>
              </a:spcAft>
              <a:buClr>
                <a:schemeClr val="dk1"/>
              </a:buClr>
              <a:buSzPts val="2200"/>
              <a:buFont typeface="Noto Sans Symbols"/>
              <a:buChar char="▪"/>
            </a:pPr>
            <a:r>
              <a:rPr lang="en-US" sz="2200"/>
              <a:t>Steps: </a:t>
            </a:r>
            <a:endParaRPr/>
          </a:p>
          <a:p>
            <a:pPr indent="-228600" lvl="1" marL="685800" rtl="0" algn="l">
              <a:lnSpc>
                <a:spcPct val="90000"/>
              </a:lnSpc>
              <a:spcBef>
                <a:spcPts val="500"/>
              </a:spcBef>
              <a:spcAft>
                <a:spcPts val="0"/>
              </a:spcAft>
              <a:buClr>
                <a:schemeClr val="dk1"/>
              </a:buClr>
              <a:buSzPts val="2000"/>
              <a:buChar char="•"/>
            </a:pPr>
            <a:r>
              <a:rPr b="1" lang="en-US" sz="2000"/>
              <a:t>Initial Setup:</a:t>
            </a:r>
            <a:endParaRPr sz="2000"/>
          </a:p>
          <a:p>
            <a:pPr indent="-228600" lvl="2" marL="1143000" rtl="0" algn="l">
              <a:lnSpc>
                <a:spcPct val="90000"/>
              </a:lnSpc>
              <a:spcBef>
                <a:spcPts val="500"/>
              </a:spcBef>
              <a:spcAft>
                <a:spcPts val="0"/>
              </a:spcAft>
              <a:buClr>
                <a:schemeClr val="dk1"/>
              </a:buClr>
              <a:buSzPts val="2000"/>
              <a:buFont typeface="Noto Sans Symbols"/>
              <a:buChar char="▪"/>
            </a:pPr>
            <a:r>
              <a:rPr lang="en-US"/>
              <a:t>Start with the entire sorted array.</a:t>
            </a:r>
            <a:endParaRPr/>
          </a:p>
          <a:p>
            <a:pPr indent="-228600" lvl="1" marL="685800" rtl="0" algn="l">
              <a:lnSpc>
                <a:spcPct val="90000"/>
              </a:lnSpc>
              <a:spcBef>
                <a:spcPts val="500"/>
              </a:spcBef>
              <a:spcAft>
                <a:spcPts val="0"/>
              </a:spcAft>
              <a:buClr>
                <a:schemeClr val="dk1"/>
              </a:buClr>
              <a:buSzPts val="2000"/>
              <a:buChar char="•"/>
            </a:pPr>
            <a:r>
              <a:rPr b="1" lang="en-US" sz="2000"/>
              <a:t>Define Search Interval:</a:t>
            </a:r>
            <a:endParaRPr sz="2000"/>
          </a:p>
          <a:p>
            <a:pPr indent="-228600" lvl="2" marL="1143000" rtl="0" algn="l">
              <a:lnSpc>
                <a:spcPct val="90000"/>
              </a:lnSpc>
              <a:spcBef>
                <a:spcPts val="500"/>
              </a:spcBef>
              <a:spcAft>
                <a:spcPts val="0"/>
              </a:spcAft>
              <a:buClr>
                <a:schemeClr val="dk1"/>
              </a:buClr>
              <a:buSzPts val="2000"/>
              <a:buFont typeface="Noto Sans Symbols"/>
              <a:buChar char="▪"/>
            </a:pPr>
            <a:r>
              <a:rPr lang="en-US"/>
              <a:t>Define a search interval, initially the entire array.</a:t>
            </a:r>
            <a:endParaRPr/>
          </a:p>
          <a:p>
            <a:pPr indent="-228600" lvl="1" marL="685800" rtl="0" algn="l">
              <a:lnSpc>
                <a:spcPct val="90000"/>
              </a:lnSpc>
              <a:spcBef>
                <a:spcPts val="500"/>
              </a:spcBef>
              <a:spcAft>
                <a:spcPts val="0"/>
              </a:spcAft>
              <a:buClr>
                <a:schemeClr val="dk1"/>
              </a:buClr>
              <a:buSzPts val="2000"/>
              <a:buChar char="•"/>
            </a:pPr>
            <a:r>
              <a:rPr b="1" lang="en-US" sz="2000"/>
              <a:t>Compare with Midpoint:</a:t>
            </a:r>
            <a:endParaRPr sz="2000"/>
          </a:p>
          <a:p>
            <a:pPr indent="-228600" lvl="2" marL="1143000" rtl="0" algn="l">
              <a:lnSpc>
                <a:spcPct val="90000"/>
              </a:lnSpc>
              <a:spcBef>
                <a:spcPts val="500"/>
              </a:spcBef>
              <a:spcAft>
                <a:spcPts val="0"/>
              </a:spcAft>
              <a:buClr>
                <a:schemeClr val="dk1"/>
              </a:buClr>
              <a:buSzPts val="2000"/>
              <a:buFont typeface="Noto Sans Symbols"/>
              <a:buChar char="▪"/>
            </a:pPr>
            <a:r>
              <a:rPr lang="en-US"/>
              <a:t>Compute the midpoint of the interval.</a:t>
            </a:r>
            <a:endParaRPr/>
          </a:p>
          <a:p>
            <a:pPr indent="-228600" lvl="2" marL="1143000" rtl="0" algn="l">
              <a:lnSpc>
                <a:spcPct val="90000"/>
              </a:lnSpc>
              <a:spcBef>
                <a:spcPts val="500"/>
              </a:spcBef>
              <a:spcAft>
                <a:spcPts val="0"/>
              </a:spcAft>
              <a:buClr>
                <a:schemeClr val="dk1"/>
              </a:buClr>
              <a:buSzPts val="2000"/>
              <a:buFont typeface="Noto Sans Symbols"/>
              <a:buChar char="▪"/>
            </a:pPr>
            <a:r>
              <a:rPr lang="en-US"/>
              <a:t>Compare the target value with the value at the midpoint.</a:t>
            </a:r>
            <a:endParaRPr/>
          </a:p>
          <a:p>
            <a:pPr indent="0" lvl="1" marL="457200" rtl="0" algn="l">
              <a:lnSpc>
                <a:spcPct val="90000"/>
              </a:lnSpc>
              <a:spcBef>
                <a:spcPts val="500"/>
              </a:spcBef>
              <a:spcAft>
                <a:spcPts val="0"/>
              </a:spcAft>
              <a:buClr>
                <a:schemeClr val="dk1"/>
              </a:buClr>
              <a:buSzPts val="800"/>
              <a:buNone/>
            </a:pPr>
            <a:r>
              <a:t/>
            </a:r>
            <a:endParaRPr b="1" sz="8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82"/>
          <p:cNvSpPr txBox="1"/>
          <p:nvPr>
            <p:ph idx="1" type="body"/>
          </p:nvPr>
        </p:nvSpPr>
        <p:spPr>
          <a:xfrm>
            <a:off x="1031383" y="119175"/>
            <a:ext cx="10794643" cy="664806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None/>
            </a:pPr>
            <a:r>
              <a:rPr i="1" lang="en-US" sz="1800"/>
              <a:t>Input: n: Number of items,  weights[]: Array of item weights, profits[]: Array of item profits, m: Knapsack capacity</a:t>
            </a:r>
            <a:endParaRPr i="1" sz="1800"/>
          </a:p>
          <a:p>
            <a:pPr indent="-228600" lvl="0" marL="228600" rtl="0" algn="l">
              <a:lnSpc>
                <a:spcPct val="90000"/>
              </a:lnSpc>
              <a:spcBef>
                <a:spcPts val="1000"/>
              </a:spcBef>
              <a:spcAft>
                <a:spcPts val="0"/>
              </a:spcAft>
              <a:buClr>
                <a:schemeClr val="dk1"/>
              </a:buClr>
              <a:buSzPts val="1800"/>
              <a:buNone/>
            </a:pPr>
            <a:r>
              <a:rPr i="1" lang="en-US" sz="1800"/>
              <a:t>1. Create an array ratio[] to store profit/weight ratios for each item.</a:t>
            </a:r>
            <a:endParaRPr i="1" sz="1800"/>
          </a:p>
          <a:p>
            <a:pPr indent="-228600" lvl="0" marL="228600" rtl="0" algn="l">
              <a:lnSpc>
                <a:spcPct val="90000"/>
              </a:lnSpc>
              <a:spcBef>
                <a:spcPts val="1000"/>
              </a:spcBef>
              <a:spcAft>
                <a:spcPts val="0"/>
              </a:spcAft>
              <a:buClr>
                <a:schemeClr val="dk1"/>
              </a:buClr>
              <a:buSzPts val="1800"/>
              <a:buNone/>
            </a:pPr>
            <a:r>
              <a:rPr i="1" lang="en-US" sz="1800"/>
              <a:t>2. For i = 1 to n:</a:t>
            </a:r>
            <a:endParaRPr i="1" sz="1800"/>
          </a:p>
          <a:p>
            <a:pPr indent="-228600" lvl="0" marL="228600" rtl="0" algn="l">
              <a:lnSpc>
                <a:spcPct val="90000"/>
              </a:lnSpc>
              <a:spcBef>
                <a:spcPts val="1000"/>
              </a:spcBef>
              <a:spcAft>
                <a:spcPts val="0"/>
              </a:spcAft>
              <a:buClr>
                <a:schemeClr val="dk1"/>
              </a:buClr>
              <a:buSzPts val="1800"/>
              <a:buNone/>
            </a:pPr>
            <a:r>
              <a:rPr i="1" lang="en-US" sz="1800"/>
              <a:t>   a. Calculate profit/weight ratio for each item: ratio[i] = profits[i] / weights[i].</a:t>
            </a:r>
            <a:endParaRPr i="1" sz="1800"/>
          </a:p>
          <a:p>
            <a:pPr indent="-228600" lvl="0" marL="228600" rtl="0" algn="l">
              <a:lnSpc>
                <a:spcPct val="90000"/>
              </a:lnSpc>
              <a:spcBef>
                <a:spcPts val="1000"/>
              </a:spcBef>
              <a:spcAft>
                <a:spcPts val="0"/>
              </a:spcAft>
              <a:buClr>
                <a:schemeClr val="dk1"/>
              </a:buClr>
              <a:buSzPts val="1800"/>
              <a:buNone/>
            </a:pPr>
            <a:r>
              <a:rPr i="1" lang="en-US" sz="1800"/>
              <a:t>3. Sort objects in decreasing order of profit/weight ratio.</a:t>
            </a:r>
            <a:endParaRPr i="1" sz="1800"/>
          </a:p>
          <a:p>
            <a:pPr indent="-228600" lvl="0" marL="228600" rtl="0" algn="l">
              <a:lnSpc>
                <a:spcPct val="90000"/>
              </a:lnSpc>
              <a:spcBef>
                <a:spcPts val="1000"/>
              </a:spcBef>
              <a:spcAft>
                <a:spcPts val="0"/>
              </a:spcAft>
              <a:buClr>
                <a:schemeClr val="dk1"/>
              </a:buClr>
              <a:buSzPts val="1800"/>
              <a:buNone/>
            </a:pPr>
            <a:r>
              <a:rPr i="1" lang="en-US" sz="1800"/>
              <a:t>4. Initialize variables:</a:t>
            </a:r>
            <a:endParaRPr i="1" sz="1800"/>
          </a:p>
          <a:p>
            <a:pPr indent="-228600" lvl="0" marL="228600" rtl="0" algn="l">
              <a:lnSpc>
                <a:spcPct val="90000"/>
              </a:lnSpc>
              <a:spcBef>
                <a:spcPts val="1000"/>
              </a:spcBef>
              <a:spcAft>
                <a:spcPts val="0"/>
              </a:spcAft>
              <a:buClr>
                <a:schemeClr val="dk1"/>
              </a:buClr>
              <a:buSzPts val="1800"/>
              <a:buNone/>
            </a:pPr>
            <a:r>
              <a:rPr i="1" lang="en-US" sz="1800"/>
              <a:t>   - totalProfit = 0, remainingCapacity = m</a:t>
            </a:r>
            <a:endParaRPr i="1" sz="1800"/>
          </a:p>
          <a:p>
            <a:pPr indent="-228600" lvl="0" marL="228600" rtl="0" algn="l">
              <a:lnSpc>
                <a:spcPct val="90000"/>
              </a:lnSpc>
              <a:spcBef>
                <a:spcPts val="1000"/>
              </a:spcBef>
              <a:spcAft>
                <a:spcPts val="0"/>
              </a:spcAft>
              <a:buClr>
                <a:schemeClr val="dk1"/>
              </a:buClr>
              <a:buSzPts val="1800"/>
              <a:buNone/>
            </a:pPr>
            <a:r>
              <a:rPr i="1" lang="en-US" sz="1800"/>
              <a:t>5. For i = 1 to n:</a:t>
            </a:r>
            <a:endParaRPr i="1" sz="1800"/>
          </a:p>
          <a:p>
            <a:pPr indent="-228600" lvl="0" marL="228600" rtl="0" algn="l">
              <a:lnSpc>
                <a:spcPct val="90000"/>
              </a:lnSpc>
              <a:spcBef>
                <a:spcPts val="1000"/>
              </a:spcBef>
              <a:spcAft>
                <a:spcPts val="0"/>
              </a:spcAft>
              <a:buClr>
                <a:schemeClr val="dk1"/>
              </a:buClr>
              <a:buSzPts val="1800"/>
              <a:buNone/>
            </a:pPr>
            <a:r>
              <a:rPr i="1" lang="en-US" sz="1800"/>
              <a:t>   a. If remainingCapacity &gt; 0 and weights[i] &lt;= remainingCapacity:</a:t>
            </a:r>
            <a:endParaRPr i="1" sz="1800"/>
          </a:p>
          <a:p>
            <a:pPr indent="-228600" lvl="0" marL="228600" rtl="0" algn="l">
              <a:lnSpc>
                <a:spcPct val="90000"/>
              </a:lnSpc>
              <a:spcBef>
                <a:spcPts val="1000"/>
              </a:spcBef>
              <a:spcAft>
                <a:spcPts val="0"/>
              </a:spcAft>
              <a:buClr>
                <a:schemeClr val="dk1"/>
              </a:buClr>
              <a:buSzPts val="1800"/>
              <a:buNone/>
            </a:pPr>
            <a:r>
              <a:rPr i="1" lang="en-US" sz="1800"/>
              <a:t>      - Include the entire item in the knapsack.</a:t>
            </a:r>
            <a:endParaRPr i="1" sz="1800"/>
          </a:p>
          <a:p>
            <a:pPr indent="-228600" lvl="0" marL="228600" rtl="0" algn="l">
              <a:lnSpc>
                <a:spcPct val="90000"/>
              </a:lnSpc>
              <a:spcBef>
                <a:spcPts val="1000"/>
              </a:spcBef>
              <a:spcAft>
                <a:spcPts val="0"/>
              </a:spcAft>
              <a:buClr>
                <a:schemeClr val="dk1"/>
              </a:buClr>
              <a:buSzPts val="1800"/>
              <a:buNone/>
            </a:pPr>
            <a:r>
              <a:rPr i="1" lang="en-US" sz="1800"/>
              <a:t>      - remainingCapacity  - = weights[i]</a:t>
            </a:r>
            <a:endParaRPr i="1" sz="1800"/>
          </a:p>
          <a:p>
            <a:pPr indent="-228600" lvl="0" marL="228600" rtl="0" algn="l">
              <a:lnSpc>
                <a:spcPct val="90000"/>
              </a:lnSpc>
              <a:spcBef>
                <a:spcPts val="1000"/>
              </a:spcBef>
              <a:spcAft>
                <a:spcPts val="0"/>
              </a:spcAft>
              <a:buClr>
                <a:schemeClr val="dk1"/>
              </a:buClr>
              <a:buSzPts val="1800"/>
              <a:buNone/>
            </a:pPr>
            <a:r>
              <a:rPr i="1" lang="en-US" sz="1800"/>
              <a:t>      - totalProfit += profits[i]</a:t>
            </a:r>
            <a:endParaRPr i="1" sz="1800"/>
          </a:p>
          <a:p>
            <a:pPr indent="-228600" lvl="0" marL="228600" rtl="0" algn="l">
              <a:lnSpc>
                <a:spcPct val="90000"/>
              </a:lnSpc>
              <a:spcBef>
                <a:spcPts val="1000"/>
              </a:spcBef>
              <a:spcAft>
                <a:spcPts val="0"/>
              </a:spcAft>
              <a:buClr>
                <a:schemeClr val="dk1"/>
              </a:buClr>
              <a:buSzPts val="1800"/>
              <a:buNone/>
            </a:pPr>
            <a:r>
              <a:rPr i="1" lang="en-US" sz="1800"/>
              <a:t>   b. Otherwise, break out of the loop.</a:t>
            </a:r>
            <a:endParaRPr i="1" sz="1800"/>
          </a:p>
          <a:p>
            <a:pPr indent="-228600" lvl="0" marL="228600" rtl="0" algn="l">
              <a:lnSpc>
                <a:spcPct val="90000"/>
              </a:lnSpc>
              <a:spcBef>
                <a:spcPts val="1000"/>
              </a:spcBef>
              <a:spcAft>
                <a:spcPts val="0"/>
              </a:spcAft>
              <a:buClr>
                <a:schemeClr val="dk1"/>
              </a:buClr>
              <a:buSzPts val="1800"/>
              <a:buNone/>
            </a:pPr>
            <a:r>
              <a:rPr i="1" lang="en-US" sz="1800"/>
              <a:t>6. If remainingCapacity &gt; 0:</a:t>
            </a:r>
            <a:endParaRPr i="1" sz="1800"/>
          </a:p>
          <a:p>
            <a:pPr indent="-228600" lvl="0" marL="228600" rtl="0" algn="l">
              <a:lnSpc>
                <a:spcPct val="90000"/>
              </a:lnSpc>
              <a:spcBef>
                <a:spcPts val="1000"/>
              </a:spcBef>
              <a:spcAft>
                <a:spcPts val="0"/>
              </a:spcAft>
              <a:buClr>
                <a:schemeClr val="dk1"/>
              </a:buClr>
              <a:buSzPts val="1800"/>
              <a:buNone/>
            </a:pPr>
            <a:r>
              <a:rPr i="1" lang="en-US" sz="1800"/>
              <a:t>   - Include a fraction of the next item to fill the remaining capacity.</a:t>
            </a:r>
            <a:endParaRPr i="1" sz="1800"/>
          </a:p>
          <a:p>
            <a:pPr indent="-228600" lvl="0" marL="228600" rtl="0" algn="l">
              <a:lnSpc>
                <a:spcPct val="90000"/>
              </a:lnSpc>
              <a:spcBef>
                <a:spcPts val="1000"/>
              </a:spcBef>
              <a:spcAft>
                <a:spcPts val="0"/>
              </a:spcAft>
              <a:buClr>
                <a:schemeClr val="dk1"/>
              </a:buClr>
              <a:buSzPts val="1800"/>
              <a:buNone/>
            </a:pPr>
            <a:r>
              <a:rPr i="1" lang="en-US" sz="1800"/>
              <a:t>   - totalProfit += (remainingCapacity / weights[i]) * profits[i]</a:t>
            </a:r>
            <a:endParaRPr i="1" sz="1800"/>
          </a:p>
          <a:p>
            <a:pPr indent="-228600" lvl="0" marL="228600" rtl="0" algn="l">
              <a:lnSpc>
                <a:spcPct val="90000"/>
              </a:lnSpc>
              <a:spcBef>
                <a:spcPts val="1000"/>
              </a:spcBef>
              <a:spcAft>
                <a:spcPts val="0"/>
              </a:spcAft>
              <a:buClr>
                <a:schemeClr val="dk1"/>
              </a:buClr>
              <a:buSzPts val="1800"/>
              <a:buNone/>
            </a:pPr>
            <a:r>
              <a:rPr i="1" lang="en-US" sz="1800"/>
              <a:t>7. Output totalProfit as the maximum achievable profit.</a:t>
            </a:r>
            <a:endParaRPr i="1" sz="1800"/>
          </a:p>
          <a:p>
            <a:pPr indent="-228600" lvl="0" marL="228600" rtl="0" algn="l">
              <a:lnSpc>
                <a:spcPct val="90000"/>
              </a:lnSpc>
              <a:spcBef>
                <a:spcPts val="1000"/>
              </a:spcBef>
              <a:spcAft>
                <a:spcPts val="0"/>
              </a:spcAft>
              <a:buClr>
                <a:schemeClr val="dk1"/>
              </a:buClr>
              <a:buSzPts val="1800"/>
              <a:buNone/>
            </a:pPr>
            <a:r>
              <a:t/>
            </a:r>
            <a:endParaRPr i="1" sz="1800"/>
          </a:p>
          <a:p>
            <a:pPr indent="0" lvl="0" marL="0" rtl="0" algn="l">
              <a:lnSpc>
                <a:spcPct val="90000"/>
              </a:lnSpc>
              <a:spcBef>
                <a:spcPts val="1000"/>
              </a:spcBef>
              <a:spcAft>
                <a:spcPts val="0"/>
              </a:spcAft>
              <a:buClr>
                <a:schemeClr val="dk1"/>
              </a:buClr>
              <a:buSzPts val="1800"/>
              <a:buNone/>
            </a:pPr>
            <a:r>
              <a:t/>
            </a:r>
            <a:endParaRPr i="1" sz="18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83"/>
          <p:cNvSpPr txBox="1"/>
          <p:nvPr>
            <p:ph type="title"/>
          </p:nvPr>
        </p:nvSpPr>
        <p:spPr>
          <a:xfrm>
            <a:off x="838200" y="365125"/>
            <a:ext cx="10515600" cy="7784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Knapsack Problem</a:t>
            </a:r>
            <a:endParaRPr/>
          </a:p>
        </p:txBody>
      </p:sp>
      <p:graphicFrame>
        <p:nvGraphicFramePr>
          <p:cNvPr id="612" name="Google Shape;612;p83"/>
          <p:cNvGraphicFramePr/>
          <p:nvPr/>
        </p:nvGraphicFramePr>
        <p:xfrm>
          <a:off x="985092" y="1623649"/>
          <a:ext cx="3000000" cy="3000000"/>
        </p:xfrm>
        <a:graphic>
          <a:graphicData uri="http://schemas.openxmlformats.org/drawingml/2006/table">
            <a:tbl>
              <a:tblPr bandRow="1" firstRow="1">
                <a:noFill/>
                <a:tableStyleId>{9BD769B3-5E4E-40B4-A711-49DABEB5C5F3}</a:tableStyleId>
              </a:tblPr>
              <a:tblGrid>
                <a:gridCol w="1434475"/>
                <a:gridCol w="1194400"/>
                <a:gridCol w="1314450"/>
                <a:gridCol w="1314450"/>
                <a:gridCol w="1314450"/>
                <a:gridCol w="1314450"/>
                <a:gridCol w="1314450"/>
                <a:gridCol w="1314450"/>
              </a:tblGrid>
              <a:tr h="370850">
                <a:tc>
                  <a:txBody>
                    <a:bodyPr/>
                    <a:lstStyle/>
                    <a:p>
                      <a:pPr indent="0" lvl="0" marL="0" marR="0" rtl="0" algn="l">
                        <a:spcBef>
                          <a:spcPts val="0"/>
                        </a:spcBef>
                        <a:spcAft>
                          <a:spcPts val="0"/>
                        </a:spcAft>
                        <a:buNone/>
                      </a:pPr>
                      <a:r>
                        <a:rPr lang="en-US" sz="1800"/>
                        <a:t>Object(O)</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r>
              <a:tr h="370850">
                <a:tc>
                  <a:txBody>
                    <a:bodyPr/>
                    <a:lstStyle/>
                    <a:p>
                      <a:pPr indent="0" lvl="0" marL="0" marR="0" rtl="0" algn="l">
                        <a:spcBef>
                          <a:spcPts val="0"/>
                        </a:spcBef>
                        <a:spcAft>
                          <a:spcPts val="0"/>
                        </a:spcAft>
                        <a:buNone/>
                      </a:pPr>
                      <a:r>
                        <a:rPr lang="en-US" sz="1800"/>
                        <a:t>Profits(P)</a:t>
                      </a:r>
                      <a:endParaRPr/>
                    </a:p>
                  </a:txBody>
                  <a:tcPr marT="45725" marB="45725" marR="91450" marL="91450"/>
                </a:tc>
                <a:tc>
                  <a:txBody>
                    <a:bodyPr/>
                    <a:lstStyle/>
                    <a:p>
                      <a:pPr indent="0" lvl="0" marL="0" marR="0" rtl="0" algn="l">
                        <a:spcBef>
                          <a:spcPts val="0"/>
                        </a:spcBef>
                        <a:spcAft>
                          <a:spcPts val="0"/>
                        </a:spcAft>
                        <a:buNone/>
                      </a:pPr>
                      <a:r>
                        <a:rPr lang="en-US" sz="1800"/>
                        <a:t>10</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15</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18</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r>
              <a:tr h="370850">
                <a:tc>
                  <a:txBody>
                    <a:bodyPr/>
                    <a:lstStyle/>
                    <a:p>
                      <a:pPr indent="0" lvl="0" marL="0" marR="0" rtl="0" algn="l">
                        <a:spcBef>
                          <a:spcPts val="0"/>
                        </a:spcBef>
                        <a:spcAft>
                          <a:spcPts val="0"/>
                        </a:spcAft>
                        <a:buNone/>
                      </a:pPr>
                      <a:r>
                        <a:rPr lang="en-US" sz="1800"/>
                        <a:t>Weights(w)</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r>
            </a:tbl>
          </a:graphicData>
        </a:graphic>
      </p:graphicFrame>
      <p:sp>
        <p:nvSpPr>
          <p:cNvPr id="613" name="Google Shape;613;p83"/>
          <p:cNvSpPr txBox="1"/>
          <p:nvPr/>
        </p:nvSpPr>
        <p:spPr>
          <a:xfrm>
            <a:off x="986927" y="3236204"/>
            <a:ext cx="10546355" cy="101566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Open Sans"/>
                <a:ea typeface="Open Sans"/>
                <a:cs typeface="Open Sans"/>
                <a:sym typeface="Open Sans"/>
              </a:rPr>
              <a:t>There are n=7 items</a:t>
            </a:r>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Open Sans"/>
                <a:ea typeface="Open Sans"/>
                <a:cs typeface="Open Sans"/>
                <a:sym typeface="Open Sans"/>
              </a:rPr>
              <a:t>Capacity, m = 15 kg</a:t>
            </a:r>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Open Sans"/>
                <a:ea typeface="Open Sans"/>
                <a:cs typeface="Open Sans"/>
                <a:sym typeface="Open Sans"/>
              </a:rPr>
              <a:t>So, problem is container loading problem</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84"/>
          <p:cNvSpPr txBox="1"/>
          <p:nvPr>
            <p:ph type="title"/>
          </p:nvPr>
        </p:nvSpPr>
        <p:spPr>
          <a:xfrm>
            <a:off x="838200" y="365125"/>
            <a:ext cx="10535138" cy="6807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Knapsack Problem</a:t>
            </a:r>
            <a:endParaRPr/>
          </a:p>
        </p:txBody>
      </p:sp>
      <p:graphicFrame>
        <p:nvGraphicFramePr>
          <p:cNvPr id="619" name="Google Shape;619;p84"/>
          <p:cNvGraphicFramePr/>
          <p:nvPr/>
        </p:nvGraphicFramePr>
        <p:xfrm>
          <a:off x="985092" y="1623649"/>
          <a:ext cx="3000000" cy="3000000"/>
        </p:xfrm>
        <a:graphic>
          <a:graphicData uri="http://schemas.openxmlformats.org/drawingml/2006/table">
            <a:tbl>
              <a:tblPr bandRow="1" firstRow="1">
                <a:noFill/>
                <a:tableStyleId>{9BD769B3-5E4E-40B4-A711-49DABEB5C5F3}</a:tableStyleId>
              </a:tblPr>
              <a:tblGrid>
                <a:gridCol w="1434475"/>
                <a:gridCol w="1194400"/>
                <a:gridCol w="1314450"/>
                <a:gridCol w="1314450"/>
                <a:gridCol w="1314450"/>
                <a:gridCol w="1314450"/>
                <a:gridCol w="1314450"/>
                <a:gridCol w="1314450"/>
              </a:tblGrid>
              <a:tr h="370850">
                <a:tc>
                  <a:txBody>
                    <a:bodyPr/>
                    <a:lstStyle/>
                    <a:p>
                      <a:pPr indent="0" lvl="0" marL="0" marR="0" rtl="0" algn="l">
                        <a:spcBef>
                          <a:spcPts val="0"/>
                        </a:spcBef>
                        <a:spcAft>
                          <a:spcPts val="0"/>
                        </a:spcAft>
                        <a:buNone/>
                      </a:pPr>
                      <a:r>
                        <a:rPr lang="en-US" sz="1800"/>
                        <a:t>Object(O)</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r>
              <a:tr h="370850">
                <a:tc>
                  <a:txBody>
                    <a:bodyPr/>
                    <a:lstStyle/>
                    <a:p>
                      <a:pPr indent="0" lvl="0" marL="0" marR="0" rtl="0" algn="l">
                        <a:spcBef>
                          <a:spcPts val="0"/>
                        </a:spcBef>
                        <a:spcAft>
                          <a:spcPts val="0"/>
                        </a:spcAft>
                        <a:buNone/>
                      </a:pPr>
                      <a:r>
                        <a:rPr lang="en-US" sz="1800"/>
                        <a:t>Profits(P)</a:t>
                      </a:r>
                      <a:endParaRPr/>
                    </a:p>
                  </a:txBody>
                  <a:tcPr marT="45725" marB="45725" marR="91450" marL="91450"/>
                </a:tc>
                <a:tc>
                  <a:txBody>
                    <a:bodyPr/>
                    <a:lstStyle/>
                    <a:p>
                      <a:pPr indent="0" lvl="0" marL="0" marR="0" rtl="0" algn="l">
                        <a:spcBef>
                          <a:spcPts val="0"/>
                        </a:spcBef>
                        <a:spcAft>
                          <a:spcPts val="0"/>
                        </a:spcAft>
                        <a:buNone/>
                      </a:pPr>
                      <a:r>
                        <a:rPr lang="en-US" sz="1800"/>
                        <a:t>10</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15</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18</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r>
              <a:tr h="370850">
                <a:tc>
                  <a:txBody>
                    <a:bodyPr/>
                    <a:lstStyle/>
                    <a:p>
                      <a:pPr indent="0" lvl="0" marL="0" marR="0" rtl="0" algn="l">
                        <a:spcBef>
                          <a:spcPts val="0"/>
                        </a:spcBef>
                        <a:spcAft>
                          <a:spcPts val="0"/>
                        </a:spcAft>
                        <a:buNone/>
                      </a:pPr>
                      <a:r>
                        <a:rPr lang="en-US" sz="1800"/>
                        <a:t>Weights(w)</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r>
            </a:tbl>
          </a:graphicData>
        </a:graphic>
      </p:graphicFrame>
      <p:sp>
        <p:nvSpPr>
          <p:cNvPr id="620" name="Google Shape;620;p84"/>
          <p:cNvSpPr txBox="1"/>
          <p:nvPr/>
        </p:nvSpPr>
        <p:spPr>
          <a:xfrm>
            <a:off x="986927" y="3021282"/>
            <a:ext cx="10565893" cy="101566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Open Sans"/>
                <a:ea typeface="Open Sans"/>
                <a:cs typeface="Open Sans"/>
                <a:sym typeface="Open Sans"/>
              </a:rPr>
              <a:t>There are n=7 items</a:t>
            </a:r>
            <a:endParaRPr sz="1800">
              <a:solidFill>
                <a:schemeClr val="dk1"/>
              </a:solidFill>
              <a:latin typeface="Open Sans"/>
              <a:ea typeface="Open Sans"/>
              <a:cs typeface="Open Sans"/>
              <a:sym typeface="Open Sans"/>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Open Sans"/>
                <a:ea typeface="Open Sans"/>
                <a:cs typeface="Open Sans"/>
                <a:sym typeface="Open Sans"/>
              </a:rPr>
              <a:t>Capacity, m = 15 kg</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Open Sans"/>
                <a:ea typeface="Open Sans"/>
                <a:cs typeface="Open Sans"/>
                <a:sym typeface="Open Sans"/>
              </a:rPr>
              <a:t>So, problem is container loading problem</a:t>
            </a:r>
            <a:endParaRPr/>
          </a:p>
        </p:txBody>
      </p:sp>
      <p:graphicFrame>
        <p:nvGraphicFramePr>
          <p:cNvPr id="621" name="Google Shape;621;p84"/>
          <p:cNvGraphicFramePr/>
          <p:nvPr/>
        </p:nvGraphicFramePr>
        <p:xfrm>
          <a:off x="963975" y="4498554"/>
          <a:ext cx="3000000" cy="3000000"/>
        </p:xfrm>
        <a:graphic>
          <a:graphicData uri="http://schemas.openxmlformats.org/drawingml/2006/table">
            <a:tbl>
              <a:tblPr bandRow="1" firstRow="1">
                <a:noFill/>
                <a:tableStyleId>{9BD769B3-5E4E-40B4-A711-49DABEB5C5F3}</a:tableStyleId>
              </a:tblPr>
              <a:tblGrid>
                <a:gridCol w="1302250"/>
                <a:gridCol w="1302250"/>
                <a:gridCol w="1302250"/>
                <a:gridCol w="1302250"/>
                <a:gridCol w="1302250"/>
                <a:gridCol w="1302250"/>
                <a:gridCol w="1302250"/>
                <a:gridCol w="1302250"/>
              </a:tblGrid>
              <a:tr h="370850">
                <a:tc>
                  <a:txBody>
                    <a:bodyPr/>
                    <a:lstStyle/>
                    <a:p>
                      <a:pPr indent="0" lvl="0" marL="0" marR="0" rtl="0" algn="l">
                        <a:spcBef>
                          <a:spcPts val="0"/>
                        </a:spcBef>
                        <a:spcAft>
                          <a:spcPts val="0"/>
                        </a:spcAft>
                        <a:buClr>
                          <a:schemeClr val="dk1"/>
                        </a:buClr>
                        <a:buSzPts val="1800"/>
                        <a:buFont typeface="Open Sans"/>
                        <a:buNone/>
                      </a:pPr>
                      <a:r>
                        <a:rPr lang="en-US" sz="1800"/>
                        <a:t>P/w</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1.6</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4.5</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r>
              <a:tr h="370850">
                <a:tc>
                  <a:txBody>
                    <a:bodyPr/>
                    <a:lstStyle/>
                    <a:p>
                      <a:pPr indent="0" lvl="0" marL="0" marR="0" rtl="0" algn="l">
                        <a:spcBef>
                          <a:spcPts val="0"/>
                        </a:spcBef>
                        <a:spcAft>
                          <a:spcPts val="0"/>
                        </a:spcAft>
                        <a:buNone/>
                      </a:pPr>
                      <a:r>
                        <a:rPr lang="en-US" sz="1800"/>
                        <a:t>X</a:t>
                      </a:r>
                      <a:endParaRPr/>
                    </a:p>
                  </a:txBody>
                  <a:tcPr marT="45725" marB="45725" marR="91450" marL="91450"/>
                </a:tc>
                <a:tc>
                  <a:txBody>
                    <a:bodyPr/>
                    <a:lstStyle/>
                    <a:p>
                      <a:pPr indent="0" lvl="0" marL="0" marR="0" rtl="0" algn="l">
                        <a:spcBef>
                          <a:spcPts val="0"/>
                        </a:spcBef>
                        <a:spcAft>
                          <a:spcPts val="0"/>
                        </a:spcAft>
                        <a:buNone/>
                      </a:pPr>
                      <a:r>
                        <a:rPr lang="en-US" sz="1800">
                          <a:highlight>
                            <a:srgbClr val="00FFFF"/>
                          </a:highlight>
                        </a:rPr>
                        <a:t>Second: 1</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highlight>
                            <a:srgbClr val="00FF00"/>
                          </a:highlight>
                        </a:rPr>
                        <a:t>First: 1</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Clr>
                          <a:schemeClr val="dk1"/>
                        </a:buClr>
                        <a:buSzPts val="1800"/>
                        <a:buFont typeface="Open Sans"/>
                        <a:buNone/>
                      </a:pPr>
                      <a:r>
                        <a:t/>
                      </a:r>
                      <a:endParaRPr sz="1800"/>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x1</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x2</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x3</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x4</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x5</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x6</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x7</a:t>
                      </a:r>
                      <a:endParaRPr/>
                    </a:p>
                  </a:txBody>
                  <a:tcPr marT="45725" marB="45725" marR="91450" marL="91450"/>
                </a:tc>
              </a:tr>
            </a:tbl>
          </a:graphicData>
        </a:graphic>
      </p:graphicFrame>
      <p:sp>
        <p:nvSpPr>
          <p:cNvPr id="622" name="Google Shape;622;p84"/>
          <p:cNvSpPr txBox="1"/>
          <p:nvPr/>
        </p:nvSpPr>
        <p:spPr>
          <a:xfrm>
            <a:off x="1090210" y="5852710"/>
            <a:ext cx="10259457" cy="70788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Open Sans"/>
                <a:ea typeface="Open Sans"/>
                <a:cs typeface="Open Sans"/>
                <a:sym typeface="Open Sans"/>
              </a:rPr>
              <a:t>15-1 = 14kg</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Open Sans"/>
                <a:ea typeface="Open Sans"/>
                <a:cs typeface="Open Sans"/>
                <a:sym typeface="Open Sans"/>
              </a:rPr>
              <a:t>14-2 = 12kg and so on</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8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Knapsack Problem</a:t>
            </a:r>
            <a:endParaRPr/>
          </a:p>
        </p:txBody>
      </p:sp>
      <p:graphicFrame>
        <p:nvGraphicFramePr>
          <p:cNvPr id="628" name="Google Shape;628;p85"/>
          <p:cNvGraphicFramePr/>
          <p:nvPr/>
        </p:nvGraphicFramePr>
        <p:xfrm>
          <a:off x="1101686" y="3070034"/>
          <a:ext cx="3000000" cy="3000000"/>
        </p:xfrm>
        <a:graphic>
          <a:graphicData uri="http://schemas.openxmlformats.org/drawingml/2006/table">
            <a:tbl>
              <a:tblPr bandRow="1" firstRow="1">
                <a:noFill/>
                <a:tableStyleId>{9BD769B3-5E4E-40B4-A711-49DABEB5C5F3}</a:tableStyleId>
              </a:tblPr>
              <a:tblGrid>
                <a:gridCol w="1302250"/>
                <a:gridCol w="1302250"/>
                <a:gridCol w="1302250"/>
                <a:gridCol w="1302250"/>
                <a:gridCol w="1302250"/>
                <a:gridCol w="1302250"/>
                <a:gridCol w="1302250"/>
                <a:gridCol w="1302250"/>
              </a:tblGrid>
              <a:tr h="370850">
                <a:tc>
                  <a:txBody>
                    <a:bodyPr/>
                    <a:lstStyle/>
                    <a:p>
                      <a:pPr indent="0" lvl="0" marL="0" marR="0" rtl="0" algn="l">
                        <a:spcBef>
                          <a:spcPts val="0"/>
                        </a:spcBef>
                        <a:spcAft>
                          <a:spcPts val="0"/>
                        </a:spcAft>
                        <a:buClr>
                          <a:schemeClr val="dk1"/>
                        </a:buClr>
                        <a:buSzPts val="1800"/>
                        <a:buFont typeface="Open Sans"/>
                        <a:buNone/>
                      </a:pPr>
                      <a:r>
                        <a:rPr lang="en-US" sz="1800"/>
                        <a:t>P/w</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1.6</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4.5</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r>
              <a:tr h="370850">
                <a:tc>
                  <a:txBody>
                    <a:bodyPr/>
                    <a:lstStyle/>
                    <a:p>
                      <a:pPr indent="0" lvl="0" marL="0" marR="0" rtl="0" algn="l">
                        <a:spcBef>
                          <a:spcPts val="0"/>
                        </a:spcBef>
                        <a:spcAft>
                          <a:spcPts val="0"/>
                        </a:spcAft>
                        <a:buNone/>
                      </a:pPr>
                      <a:r>
                        <a:rPr lang="en-US" sz="1800"/>
                        <a:t>X</a:t>
                      </a:r>
                      <a:endParaRPr/>
                    </a:p>
                  </a:txBody>
                  <a:tcPr marT="45725" marB="45725" marR="91450" marL="91450"/>
                </a:tc>
                <a:tc>
                  <a:txBody>
                    <a:bodyPr/>
                    <a:lstStyle/>
                    <a:p>
                      <a:pPr indent="0" lvl="0" marL="0" marR="0" rtl="0" algn="l">
                        <a:spcBef>
                          <a:spcPts val="0"/>
                        </a:spcBef>
                        <a:spcAft>
                          <a:spcPts val="0"/>
                        </a:spcAft>
                        <a:buNone/>
                      </a:pPr>
                      <a:r>
                        <a:rPr lang="en-US" sz="1800">
                          <a:highlight>
                            <a:srgbClr val="00FFFF"/>
                          </a:highlight>
                        </a:rPr>
                        <a:t>Second: 1</a:t>
                      </a:r>
                      <a:endParaRPr/>
                    </a:p>
                  </a:txBody>
                  <a:tcPr marT="45725" marB="45725" marR="91450" marL="91450"/>
                </a:tc>
                <a:tc>
                  <a:txBody>
                    <a:bodyPr/>
                    <a:lstStyle/>
                    <a:p>
                      <a:pPr indent="0" lvl="0" marL="0" marR="0" rtl="0" algn="l">
                        <a:spcBef>
                          <a:spcPts val="0"/>
                        </a:spcBef>
                        <a:spcAft>
                          <a:spcPts val="0"/>
                        </a:spcAft>
                        <a:buNone/>
                      </a:pPr>
                      <a:r>
                        <a:rPr lang="en-US" sz="1800"/>
                        <a:t>2/3</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highlight>
                            <a:srgbClr val="00FF00"/>
                          </a:highlight>
                        </a:rPr>
                        <a:t>First: 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r>
              <a:tr h="370850">
                <a:tc>
                  <a:txBody>
                    <a:bodyPr/>
                    <a:lstStyle/>
                    <a:p>
                      <a:pPr indent="0" lvl="0" marL="0" marR="0" rtl="0" algn="l">
                        <a:spcBef>
                          <a:spcPts val="0"/>
                        </a:spcBef>
                        <a:spcAft>
                          <a:spcPts val="0"/>
                        </a:spcAft>
                        <a:buClr>
                          <a:schemeClr val="dk1"/>
                        </a:buClr>
                        <a:buSzPts val="1800"/>
                        <a:buFont typeface="Open Sans"/>
                        <a:buNone/>
                      </a:pPr>
                      <a:r>
                        <a:t/>
                      </a:r>
                      <a:endParaRPr sz="1800"/>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x1</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x2</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x3</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x4</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x5</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x6</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x7</a:t>
                      </a:r>
                      <a:endParaRPr/>
                    </a:p>
                  </a:txBody>
                  <a:tcPr marT="45725" marB="45725" marR="91450" marL="91450"/>
                </a:tc>
              </a:tr>
            </a:tbl>
          </a:graphicData>
        </a:graphic>
      </p:graphicFrame>
      <p:sp>
        <p:nvSpPr>
          <p:cNvPr id="629" name="Google Shape;629;p85"/>
          <p:cNvSpPr txBox="1"/>
          <p:nvPr/>
        </p:nvSpPr>
        <p:spPr>
          <a:xfrm>
            <a:off x="1053487" y="4530686"/>
            <a:ext cx="10259457"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Open Sans"/>
                <a:ea typeface="Open Sans"/>
                <a:cs typeface="Open Sans"/>
                <a:sym typeface="Open Sans"/>
              </a:rPr>
              <a:t>15-1 = 14kg</a:t>
            </a:r>
            <a:endParaRPr/>
          </a:p>
          <a:p>
            <a:pPr indent="0" lvl="0" marL="0" marR="0" rtl="0" algn="l">
              <a:spcBef>
                <a:spcPts val="0"/>
              </a:spcBef>
              <a:spcAft>
                <a:spcPts val="0"/>
              </a:spcAft>
              <a:buNone/>
            </a:pPr>
            <a:r>
              <a:rPr lang="en-US" sz="1800">
                <a:solidFill>
                  <a:schemeClr val="dk1"/>
                </a:solidFill>
                <a:latin typeface="Open Sans"/>
                <a:ea typeface="Open Sans"/>
                <a:cs typeface="Open Sans"/>
                <a:sym typeface="Open Sans"/>
              </a:rPr>
              <a:t>14-2 = 12kg</a:t>
            </a:r>
            <a:endParaRPr/>
          </a:p>
          <a:p>
            <a:pPr indent="0" lvl="0" marL="0" marR="0" rtl="0" algn="l">
              <a:spcBef>
                <a:spcPts val="0"/>
              </a:spcBef>
              <a:spcAft>
                <a:spcPts val="0"/>
              </a:spcAft>
              <a:buNone/>
            </a:pPr>
            <a:r>
              <a:rPr lang="en-US" sz="1800">
                <a:solidFill>
                  <a:schemeClr val="dk1"/>
                </a:solidFill>
                <a:latin typeface="Open Sans"/>
                <a:ea typeface="Open Sans"/>
                <a:cs typeface="Open Sans"/>
                <a:sym typeface="Open Sans"/>
              </a:rPr>
              <a:t>12-4 = 8kg</a:t>
            </a:r>
            <a:endParaRPr/>
          </a:p>
          <a:p>
            <a:pPr indent="0" lvl="0" marL="0" marR="0" rtl="0" algn="l">
              <a:spcBef>
                <a:spcPts val="0"/>
              </a:spcBef>
              <a:spcAft>
                <a:spcPts val="0"/>
              </a:spcAft>
              <a:buNone/>
            </a:pPr>
            <a:r>
              <a:rPr lang="en-US" sz="1800">
                <a:solidFill>
                  <a:schemeClr val="dk1"/>
                </a:solidFill>
                <a:latin typeface="Open Sans"/>
                <a:ea typeface="Open Sans"/>
                <a:cs typeface="Open Sans"/>
                <a:sym typeface="Open Sans"/>
              </a:rPr>
              <a:t>8-5 = 3kg</a:t>
            </a:r>
            <a:endParaRPr/>
          </a:p>
          <a:p>
            <a:pPr indent="0" lvl="0" marL="0" marR="0" rtl="0" algn="l">
              <a:spcBef>
                <a:spcPts val="0"/>
              </a:spcBef>
              <a:spcAft>
                <a:spcPts val="0"/>
              </a:spcAft>
              <a:buNone/>
            </a:pPr>
            <a:r>
              <a:rPr lang="en-US" sz="1800">
                <a:solidFill>
                  <a:schemeClr val="dk1"/>
                </a:solidFill>
                <a:latin typeface="Open Sans"/>
                <a:ea typeface="Open Sans"/>
                <a:cs typeface="Open Sans"/>
                <a:sym typeface="Open Sans"/>
              </a:rPr>
              <a:t>3-1 = 2kg</a:t>
            </a:r>
            <a:endParaRPr/>
          </a:p>
          <a:p>
            <a:pPr indent="0" lvl="0" marL="0" marR="0" rtl="0" algn="l">
              <a:spcBef>
                <a:spcPts val="0"/>
              </a:spcBef>
              <a:spcAft>
                <a:spcPts val="0"/>
              </a:spcAft>
              <a:buNone/>
            </a:pPr>
            <a:r>
              <a:rPr lang="en-US" sz="1800">
                <a:solidFill>
                  <a:schemeClr val="dk1"/>
                </a:solidFill>
                <a:latin typeface="Open Sans"/>
                <a:ea typeface="Open Sans"/>
                <a:cs typeface="Open Sans"/>
                <a:sym typeface="Open Sans"/>
              </a:rPr>
              <a:t>2-2 = 0</a:t>
            </a:r>
            <a:endParaRPr/>
          </a:p>
        </p:txBody>
      </p:sp>
      <p:graphicFrame>
        <p:nvGraphicFramePr>
          <p:cNvPr id="630" name="Google Shape;630;p85"/>
          <p:cNvGraphicFramePr/>
          <p:nvPr/>
        </p:nvGraphicFramePr>
        <p:xfrm>
          <a:off x="985092" y="1623649"/>
          <a:ext cx="3000000" cy="3000000"/>
        </p:xfrm>
        <a:graphic>
          <a:graphicData uri="http://schemas.openxmlformats.org/drawingml/2006/table">
            <a:tbl>
              <a:tblPr bandRow="1" firstRow="1">
                <a:noFill/>
                <a:tableStyleId>{9BD769B3-5E4E-40B4-A711-49DABEB5C5F3}</a:tableStyleId>
              </a:tblPr>
              <a:tblGrid>
                <a:gridCol w="1434475"/>
                <a:gridCol w="1194400"/>
                <a:gridCol w="1314450"/>
                <a:gridCol w="1314450"/>
                <a:gridCol w="1314450"/>
                <a:gridCol w="1314450"/>
                <a:gridCol w="1314450"/>
                <a:gridCol w="1314450"/>
              </a:tblGrid>
              <a:tr h="370850">
                <a:tc>
                  <a:txBody>
                    <a:bodyPr/>
                    <a:lstStyle/>
                    <a:p>
                      <a:pPr indent="0" lvl="0" marL="0" marR="0" rtl="0" algn="l">
                        <a:spcBef>
                          <a:spcPts val="0"/>
                        </a:spcBef>
                        <a:spcAft>
                          <a:spcPts val="0"/>
                        </a:spcAft>
                        <a:buNone/>
                      </a:pPr>
                      <a:r>
                        <a:rPr lang="en-US" sz="1800"/>
                        <a:t>Object(O)</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r>
              <a:tr h="370850">
                <a:tc>
                  <a:txBody>
                    <a:bodyPr/>
                    <a:lstStyle/>
                    <a:p>
                      <a:pPr indent="0" lvl="0" marL="0" marR="0" rtl="0" algn="l">
                        <a:spcBef>
                          <a:spcPts val="0"/>
                        </a:spcBef>
                        <a:spcAft>
                          <a:spcPts val="0"/>
                        </a:spcAft>
                        <a:buNone/>
                      </a:pPr>
                      <a:r>
                        <a:rPr lang="en-US" sz="1800"/>
                        <a:t>Profits(P)</a:t>
                      </a:r>
                      <a:endParaRPr/>
                    </a:p>
                  </a:txBody>
                  <a:tcPr marT="45725" marB="45725" marR="91450" marL="91450"/>
                </a:tc>
                <a:tc>
                  <a:txBody>
                    <a:bodyPr/>
                    <a:lstStyle/>
                    <a:p>
                      <a:pPr indent="0" lvl="0" marL="0" marR="0" rtl="0" algn="l">
                        <a:spcBef>
                          <a:spcPts val="0"/>
                        </a:spcBef>
                        <a:spcAft>
                          <a:spcPts val="0"/>
                        </a:spcAft>
                        <a:buNone/>
                      </a:pPr>
                      <a:r>
                        <a:rPr lang="en-US" sz="1800"/>
                        <a:t>10</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15</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18</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r>
              <a:tr h="370850">
                <a:tc>
                  <a:txBody>
                    <a:bodyPr/>
                    <a:lstStyle/>
                    <a:p>
                      <a:pPr indent="0" lvl="0" marL="0" marR="0" rtl="0" algn="l">
                        <a:spcBef>
                          <a:spcPts val="0"/>
                        </a:spcBef>
                        <a:spcAft>
                          <a:spcPts val="0"/>
                        </a:spcAft>
                        <a:buNone/>
                      </a:pPr>
                      <a:r>
                        <a:rPr lang="en-US" sz="1800"/>
                        <a:t>Weights(w)</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Knapsack Problem</a:t>
            </a:r>
            <a:endParaRPr/>
          </a:p>
        </p:txBody>
      </p:sp>
      <p:graphicFrame>
        <p:nvGraphicFramePr>
          <p:cNvPr id="636" name="Google Shape;636;p86"/>
          <p:cNvGraphicFramePr/>
          <p:nvPr/>
        </p:nvGraphicFramePr>
        <p:xfrm>
          <a:off x="1101686" y="3222434"/>
          <a:ext cx="3000000" cy="3000000"/>
        </p:xfrm>
        <a:graphic>
          <a:graphicData uri="http://schemas.openxmlformats.org/drawingml/2006/table">
            <a:tbl>
              <a:tblPr bandRow="1" firstRow="1">
                <a:noFill/>
                <a:tableStyleId>{9BD769B3-5E4E-40B4-A711-49DABEB5C5F3}</a:tableStyleId>
              </a:tblPr>
              <a:tblGrid>
                <a:gridCol w="1302250"/>
                <a:gridCol w="1302250"/>
                <a:gridCol w="1302250"/>
                <a:gridCol w="1302250"/>
                <a:gridCol w="1302250"/>
                <a:gridCol w="1302250"/>
                <a:gridCol w="1302250"/>
                <a:gridCol w="1302250"/>
              </a:tblGrid>
              <a:tr h="370850">
                <a:tc>
                  <a:txBody>
                    <a:bodyPr/>
                    <a:lstStyle/>
                    <a:p>
                      <a:pPr indent="0" lvl="0" marL="0" marR="0" rtl="0" algn="l">
                        <a:spcBef>
                          <a:spcPts val="0"/>
                        </a:spcBef>
                        <a:spcAft>
                          <a:spcPts val="0"/>
                        </a:spcAft>
                        <a:buClr>
                          <a:schemeClr val="dk1"/>
                        </a:buClr>
                        <a:buSzPts val="1800"/>
                        <a:buFont typeface="Open Sans"/>
                        <a:buNone/>
                      </a:pPr>
                      <a:r>
                        <a:rPr lang="en-US" sz="1800"/>
                        <a:t>P/w</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1.3</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4.5</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r>
              <a:tr h="370850">
                <a:tc>
                  <a:txBody>
                    <a:bodyPr/>
                    <a:lstStyle/>
                    <a:p>
                      <a:pPr indent="0" lvl="0" marL="0" marR="0" rtl="0" algn="l">
                        <a:spcBef>
                          <a:spcPts val="0"/>
                        </a:spcBef>
                        <a:spcAft>
                          <a:spcPts val="0"/>
                        </a:spcAft>
                        <a:buNone/>
                      </a:pPr>
                      <a:r>
                        <a:rPr lang="en-US" sz="1800"/>
                        <a:t>X</a:t>
                      </a:r>
                      <a:endParaRPr/>
                    </a:p>
                  </a:txBody>
                  <a:tcPr marT="45725" marB="45725" marR="91450" marL="91450"/>
                </a:tc>
                <a:tc>
                  <a:txBody>
                    <a:bodyPr/>
                    <a:lstStyle/>
                    <a:p>
                      <a:pPr indent="0" lvl="0" marL="0" marR="0" rtl="0" algn="l">
                        <a:spcBef>
                          <a:spcPts val="0"/>
                        </a:spcBef>
                        <a:spcAft>
                          <a:spcPts val="0"/>
                        </a:spcAft>
                        <a:buNone/>
                      </a:pPr>
                      <a:r>
                        <a:rPr lang="en-US" sz="1800">
                          <a:highlight>
                            <a:srgbClr val="00FFFF"/>
                          </a:highlight>
                        </a:rPr>
                        <a:t>Second: 1</a:t>
                      </a:r>
                      <a:endParaRPr/>
                    </a:p>
                  </a:txBody>
                  <a:tcPr marT="45725" marB="45725" marR="91450" marL="91450"/>
                </a:tc>
                <a:tc>
                  <a:txBody>
                    <a:bodyPr/>
                    <a:lstStyle/>
                    <a:p>
                      <a:pPr indent="0" lvl="0" marL="0" marR="0" rtl="0" algn="l">
                        <a:spcBef>
                          <a:spcPts val="0"/>
                        </a:spcBef>
                        <a:spcAft>
                          <a:spcPts val="0"/>
                        </a:spcAft>
                        <a:buNone/>
                      </a:pPr>
                      <a:r>
                        <a:rPr lang="en-US" sz="1800"/>
                        <a:t>2/3</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rPr lang="en-US" sz="1800">
                          <a:highlight>
                            <a:srgbClr val="00FF00"/>
                          </a:highlight>
                        </a:rPr>
                        <a:t>First: 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r>
              <a:tr h="370850">
                <a:tc>
                  <a:txBody>
                    <a:bodyPr/>
                    <a:lstStyle/>
                    <a:p>
                      <a:pPr indent="0" lvl="0" marL="0" marR="0" rtl="0" algn="l">
                        <a:spcBef>
                          <a:spcPts val="0"/>
                        </a:spcBef>
                        <a:spcAft>
                          <a:spcPts val="0"/>
                        </a:spcAft>
                        <a:buClr>
                          <a:schemeClr val="dk1"/>
                        </a:buClr>
                        <a:buSzPts val="1800"/>
                        <a:buFont typeface="Open Sans"/>
                        <a:buNone/>
                      </a:pPr>
                      <a:r>
                        <a:t/>
                      </a:r>
                      <a:endParaRPr sz="1800"/>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x1</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x2</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x3</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x4</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x5</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x6</a:t>
                      </a:r>
                      <a:endParaRPr/>
                    </a:p>
                  </a:txBody>
                  <a:tcPr marT="45725" marB="45725" marR="91450" marL="91450"/>
                </a:tc>
                <a:tc>
                  <a:txBody>
                    <a:bodyPr/>
                    <a:lstStyle/>
                    <a:p>
                      <a:pPr indent="0" lvl="0" marL="0" marR="0" rtl="0" algn="l">
                        <a:spcBef>
                          <a:spcPts val="0"/>
                        </a:spcBef>
                        <a:spcAft>
                          <a:spcPts val="0"/>
                        </a:spcAft>
                        <a:buClr>
                          <a:schemeClr val="dk1"/>
                        </a:buClr>
                        <a:buSzPts val="1800"/>
                        <a:buFont typeface="Open Sans"/>
                        <a:buNone/>
                      </a:pPr>
                      <a:r>
                        <a:rPr lang="en-US" sz="1800"/>
                        <a:t>x7</a:t>
                      </a:r>
                      <a:endParaRPr/>
                    </a:p>
                  </a:txBody>
                  <a:tcPr marT="45725" marB="45725" marR="91450" marL="91450"/>
                </a:tc>
              </a:tr>
            </a:tbl>
          </a:graphicData>
        </a:graphic>
      </p:graphicFrame>
      <p:sp>
        <p:nvSpPr>
          <p:cNvPr id="637" name="Google Shape;637;p86"/>
          <p:cNvSpPr txBox="1"/>
          <p:nvPr/>
        </p:nvSpPr>
        <p:spPr>
          <a:xfrm>
            <a:off x="1053487" y="4530686"/>
            <a:ext cx="10259457" cy="193899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Courier New"/>
              <a:buChar char="o"/>
            </a:pPr>
            <a:r>
              <a:rPr lang="en-US" sz="2000">
                <a:solidFill>
                  <a:schemeClr val="dk1"/>
                </a:solidFill>
                <a:latin typeface="Open Sans"/>
                <a:ea typeface="Open Sans"/>
                <a:cs typeface="Open Sans"/>
                <a:sym typeface="Open Sans"/>
              </a:rPr>
              <a:t>Compute sum(x</a:t>
            </a:r>
            <a:r>
              <a:rPr baseline="-25000" lang="en-US" sz="2000">
                <a:solidFill>
                  <a:schemeClr val="dk1"/>
                </a:solidFill>
                <a:latin typeface="Open Sans"/>
                <a:ea typeface="Open Sans"/>
                <a:cs typeface="Open Sans"/>
                <a:sym typeface="Open Sans"/>
              </a:rPr>
              <a:t>i</a:t>
            </a:r>
            <a:r>
              <a:rPr lang="en-US" sz="2000">
                <a:solidFill>
                  <a:schemeClr val="dk1"/>
                </a:solidFill>
                <a:latin typeface="Open Sans"/>
                <a:ea typeface="Open Sans"/>
                <a:cs typeface="Open Sans"/>
                <a:sym typeface="Open Sans"/>
              </a:rPr>
              <a:t>w</a:t>
            </a:r>
            <a:r>
              <a:rPr baseline="-25000" lang="en-US" sz="2000">
                <a:solidFill>
                  <a:schemeClr val="dk1"/>
                </a:solidFill>
                <a:latin typeface="Open Sans"/>
                <a:ea typeface="Open Sans"/>
                <a:cs typeface="Open Sans"/>
                <a:sym typeface="Open Sans"/>
              </a:rPr>
              <a:t>i</a:t>
            </a:r>
            <a:r>
              <a:rPr lang="en-US" sz="2000">
                <a:solidFill>
                  <a:schemeClr val="dk1"/>
                </a:solidFill>
                <a:latin typeface="Open Sans"/>
                <a:ea typeface="Open Sans"/>
                <a:cs typeface="Open Sans"/>
                <a:sym typeface="Open Sans"/>
              </a:rPr>
              <a:t>)</a:t>
            </a:r>
            <a:endParaRPr/>
          </a:p>
          <a:p>
            <a:pPr indent="-285750" lvl="0" marL="285750" marR="0" rtl="0" algn="l">
              <a:spcBef>
                <a:spcPts val="0"/>
              </a:spcBef>
              <a:spcAft>
                <a:spcPts val="0"/>
              </a:spcAft>
              <a:buClr>
                <a:schemeClr val="dk1"/>
              </a:buClr>
              <a:buSzPts val="2000"/>
              <a:buFont typeface="Courier New"/>
              <a:buChar char="o"/>
            </a:pPr>
            <a:r>
              <a:rPr lang="en-US" sz="2000">
                <a:solidFill>
                  <a:schemeClr val="dk1"/>
                </a:solidFill>
                <a:latin typeface="Open Sans"/>
                <a:ea typeface="Open Sans"/>
                <a:cs typeface="Open Sans"/>
                <a:sym typeface="Open Sans"/>
              </a:rPr>
              <a:t>Profit sum(x</a:t>
            </a:r>
            <a:r>
              <a:rPr baseline="-25000" lang="en-US" sz="2000">
                <a:solidFill>
                  <a:schemeClr val="dk1"/>
                </a:solidFill>
                <a:latin typeface="Open Sans"/>
                <a:ea typeface="Open Sans"/>
                <a:cs typeface="Open Sans"/>
                <a:sym typeface="Open Sans"/>
              </a:rPr>
              <a:t>i</a:t>
            </a:r>
            <a:r>
              <a:rPr lang="en-US" sz="2000">
                <a:solidFill>
                  <a:schemeClr val="dk1"/>
                </a:solidFill>
                <a:latin typeface="Open Sans"/>
                <a:ea typeface="Open Sans"/>
                <a:cs typeface="Open Sans"/>
                <a:sym typeface="Open Sans"/>
              </a:rPr>
              <a:t>p</a:t>
            </a:r>
            <a:r>
              <a:rPr baseline="-25000" lang="en-US" sz="2000">
                <a:solidFill>
                  <a:schemeClr val="dk1"/>
                </a:solidFill>
                <a:latin typeface="Open Sans"/>
                <a:ea typeface="Open Sans"/>
                <a:cs typeface="Open Sans"/>
                <a:sym typeface="Open Sans"/>
              </a:rPr>
              <a:t>i</a:t>
            </a:r>
            <a:r>
              <a:rPr lang="en-US" sz="2000">
                <a:solidFill>
                  <a:schemeClr val="dk1"/>
                </a:solidFill>
                <a:latin typeface="Open Sans"/>
                <a:ea typeface="Open Sans"/>
                <a:cs typeface="Open Sans"/>
                <a:sym typeface="Open Sans"/>
              </a:rPr>
              <a:t>)</a:t>
            </a:r>
            <a:endParaRPr/>
          </a:p>
          <a:p>
            <a:pPr indent="-285750" lvl="0" marL="285750" marR="0" rtl="0" algn="l">
              <a:spcBef>
                <a:spcPts val="0"/>
              </a:spcBef>
              <a:spcAft>
                <a:spcPts val="0"/>
              </a:spcAft>
              <a:buClr>
                <a:schemeClr val="dk1"/>
              </a:buClr>
              <a:buSzPts val="2000"/>
              <a:buFont typeface="Courier New"/>
              <a:buChar char="o"/>
            </a:pPr>
            <a:r>
              <a:rPr lang="en-US" sz="2000">
                <a:solidFill>
                  <a:schemeClr val="dk1"/>
                </a:solidFill>
                <a:latin typeface="Open Sans"/>
                <a:ea typeface="Open Sans"/>
                <a:cs typeface="Open Sans"/>
                <a:sym typeface="Open Sans"/>
              </a:rPr>
              <a:t>Constraint Sum(x</a:t>
            </a:r>
            <a:r>
              <a:rPr baseline="-25000" lang="en-US" sz="2000">
                <a:solidFill>
                  <a:schemeClr val="dk1"/>
                </a:solidFill>
                <a:latin typeface="Open Sans"/>
                <a:ea typeface="Open Sans"/>
                <a:cs typeface="Open Sans"/>
                <a:sym typeface="Open Sans"/>
              </a:rPr>
              <a:t>i</a:t>
            </a:r>
            <a:r>
              <a:rPr lang="en-US" sz="2000">
                <a:solidFill>
                  <a:schemeClr val="dk1"/>
                </a:solidFill>
                <a:latin typeface="Open Sans"/>
                <a:ea typeface="Open Sans"/>
                <a:cs typeface="Open Sans"/>
                <a:sym typeface="Open Sans"/>
              </a:rPr>
              <a:t>w</a:t>
            </a:r>
            <a:r>
              <a:rPr baseline="-25000" lang="en-US" sz="2000">
                <a:solidFill>
                  <a:schemeClr val="dk1"/>
                </a:solidFill>
                <a:latin typeface="Open Sans"/>
                <a:ea typeface="Open Sans"/>
                <a:cs typeface="Open Sans"/>
                <a:sym typeface="Open Sans"/>
              </a:rPr>
              <a:t>i</a:t>
            </a:r>
            <a:r>
              <a:rPr lang="en-US" sz="2000">
                <a:solidFill>
                  <a:schemeClr val="dk1"/>
                </a:solidFill>
                <a:latin typeface="Open Sans"/>
                <a:ea typeface="Open Sans"/>
                <a:cs typeface="Open Sans"/>
                <a:sym typeface="Open Sans"/>
              </a:rPr>
              <a:t>) &lt;= m</a:t>
            </a:r>
            <a:endParaRPr/>
          </a:p>
          <a:p>
            <a:pPr indent="-285750" lvl="0" marL="285750" marR="0" rtl="0" algn="l">
              <a:spcBef>
                <a:spcPts val="0"/>
              </a:spcBef>
              <a:spcAft>
                <a:spcPts val="0"/>
              </a:spcAft>
              <a:buClr>
                <a:schemeClr val="dk1"/>
              </a:buClr>
              <a:buSzPts val="2000"/>
              <a:buFont typeface="Courier New"/>
              <a:buChar char="o"/>
            </a:pPr>
            <a:r>
              <a:rPr lang="en-US" sz="2000">
                <a:solidFill>
                  <a:schemeClr val="dk1"/>
                </a:solidFill>
                <a:latin typeface="Open Sans"/>
                <a:ea typeface="Open Sans"/>
                <a:cs typeface="Open Sans"/>
                <a:sym typeface="Open Sans"/>
              </a:rPr>
              <a:t>Objective Sum(x</a:t>
            </a:r>
            <a:r>
              <a:rPr baseline="-25000" lang="en-US" sz="2000">
                <a:solidFill>
                  <a:schemeClr val="dk1"/>
                </a:solidFill>
                <a:latin typeface="Open Sans"/>
                <a:ea typeface="Open Sans"/>
                <a:cs typeface="Open Sans"/>
                <a:sym typeface="Open Sans"/>
              </a:rPr>
              <a:t>i</a:t>
            </a:r>
            <a:r>
              <a:rPr lang="en-US" sz="2000">
                <a:solidFill>
                  <a:schemeClr val="dk1"/>
                </a:solidFill>
                <a:latin typeface="Open Sans"/>
                <a:ea typeface="Open Sans"/>
                <a:cs typeface="Open Sans"/>
                <a:sym typeface="Open Sans"/>
              </a:rPr>
              <a:t>p</a:t>
            </a:r>
            <a:r>
              <a:rPr baseline="-25000" lang="en-US" sz="2000">
                <a:solidFill>
                  <a:schemeClr val="dk1"/>
                </a:solidFill>
                <a:latin typeface="Open Sans"/>
                <a:ea typeface="Open Sans"/>
                <a:cs typeface="Open Sans"/>
                <a:sym typeface="Open Sans"/>
              </a:rPr>
              <a:t>i</a:t>
            </a:r>
            <a:r>
              <a:rPr lang="en-US" sz="2000">
                <a:solidFill>
                  <a:schemeClr val="dk1"/>
                </a:solidFill>
                <a:latin typeface="Open Sans"/>
                <a:ea typeface="Open Sans"/>
                <a:cs typeface="Open Sans"/>
                <a:sym typeface="Open Sans"/>
              </a:rPr>
              <a:t>) needs to be maximum</a:t>
            </a:r>
            <a:endParaRPr/>
          </a:p>
          <a:p>
            <a:pPr indent="-285750" lvl="0" marL="285750" marR="0" rtl="0" algn="l">
              <a:spcBef>
                <a:spcPts val="0"/>
              </a:spcBef>
              <a:spcAft>
                <a:spcPts val="0"/>
              </a:spcAft>
              <a:buClr>
                <a:schemeClr val="dk1"/>
              </a:buClr>
              <a:buSzPts val="2000"/>
              <a:buFont typeface="Courier New"/>
              <a:buChar char="o"/>
            </a:pPr>
            <a:r>
              <a:rPr lang="en-US" sz="2000">
                <a:solidFill>
                  <a:schemeClr val="dk1"/>
                </a:solidFill>
                <a:latin typeface="Open Sans"/>
                <a:ea typeface="Open Sans"/>
                <a:cs typeface="Open Sans"/>
                <a:sym typeface="Open Sans"/>
              </a:rPr>
              <a:t>Hence constraint needs to be fulfilled having maximized objective function.</a:t>
            </a:r>
            <a:endParaRPr/>
          </a:p>
          <a:p>
            <a:pPr indent="-285750" lvl="0" marL="285750" marR="0" rtl="0" algn="l">
              <a:spcBef>
                <a:spcPts val="0"/>
              </a:spcBef>
              <a:spcAft>
                <a:spcPts val="0"/>
              </a:spcAft>
              <a:buClr>
                <a:schemeClr val="dk1"/>
              </a:buClr>
              <a:buSzPts val="2000"/>
              <a:buFont typeface="Courier New"/>
              <a:buChar char="o"/>
            </a:pPr>
            <a:r>
              <a:rPr b="1" lang="en-US" sz="2000">
                <a:solidFill>
                  <a:schemeClr val="dk1"/>
                </a:solidFill>
                <a:latin typeface="Open Sans"/>
                <a:ea typeface="Open Sans"/>
                <a:cs typeface="Open Sans"/>
                <a:sym typeface="Open Sans"/>
              </a:rPr>
              <a:t>Code Implementation</a:t>
            </a:r>
            <a:endParaRPr/>
          </a:p>
        </p:txBody>
      </p:sp>
      <p:graphicFrame>
        <p:nvGraphicFramePr>
          <p:cNvPr id="638" name="Google Shape;638;p86"/>
          <p:cNvGraphicFramePr/>
          <p:nvPr/>
        </p:nvGraphicFramePr>
        <p:xfrm>
          <a:off x="985092" y="1623649"/>
          <a:ext cx="3000000" cy="3000000"/>
        </p:xfrm>
        <a:graphic>
          <a:graphicData uri="http://schemas.openxmlformats.org/drawingml/2006/table">
            <a:tbl>
              <a:tblPr bandRow="1" firstRow="1">
                <a:noFill/>
                <a:tableStyleId>{9BD769B3-5E4E-40B4-A711-49DABEB5C5F3}</a:tableStyleId>
              </a:tblPr>
              <a:tblGrid>
                <a:gridCol w="1434475"/>
                <a:gridCol w="1194400"/>
                <a:gridCol w="1314450"/>
                <a:gridCol w="1314450"/>
                <a:gridCol w="1314450"/>
                <a:gridCol w="1314450"/>
                <a:gridCol w="1314450"/>
                <a:gridCol w="1314450"/>
              </a:tblGrid>
              <a:tr h="370850">
                <a:tc>
                  <a:txBody>
                    <a:bodyPr/>
                    <a:lstStyle/>
                    <a:p>
                      <a:pPr indent="0" lvl="0" marL="0" marR="0" rtl="0" algn="l">
                        <a:spcBef>
                          <a:spcPts val="0"/>
                        </a:spcBef>
                        <a:spcAft>
                          <a:spcPts val="0"/>
                        </a:spcAft>
                        <a:buNone/>
                      </a:pPr>
                      <a:r>
                        <a:rPr lang="en-US" sz="1800"/>
                        <a:t>Object(O)</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r>
              <a:tr h="370850">
                <a:tc>
                  <a:txBody>
                    <a:bodyPr/>
                    <a:lstStyle/>
                    <a:p>
                      <a:pPr indent="0" lvl="0" marL="0" marR="0" rtl="0" algn="l">
                        <a:spcBef>
                          <a:spcPts val="0"/>
                        </a:spcBef>
                        <a:spcAft>
                          <a:spcPts val="0"/>
                        </a:spcAft>
                        <a:buNone/>
                      </a:pPr>
                      <a:r>
                        <a:rPr lang="en-US" sz="1800"/>
                        <a:t>Profits(P)</a:t>
                      </a:r>
                      <a:endParaRPr/>
                    </a:p>
                  </a:txBody>
                  <a:tcPr marT="45725" marB="45725" marR="91450" marL="91450"/>
                </a:tc>
                <a:tc>
                  <a:txBody>
                    <a:bodyPr/>
                    <a:lstStyle/>
                    <a:p>
                      <a:pPr indent="0" lvl="0" marL="0" marR="0" rtl="0" algn="l">
                        <a:spcBef>
                          <a:spcPts val="0"/>
                        </a:spcBef>
                        <a:spcAft>
                          <a:spcPts val="0"/>
                        </a:spcAft>
                        <a:buNone/>
                      </a:pPr>
                      <a:r>
                        <a:rPr lang="en-US" sz="1800"/>
                        <a:t>10</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15</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18</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r>
              <a:tr h="370850">
                <a:tc>
                  <a:txBody>
                    <a:bodyPr/>
                    <a:lstStyle/>
                    <a:p>
                      <a:pPr indent="0" lvl="0" marL="0" marR="0" rtl="0" algn="l">
                        <a:spcBef>
                          <a:spcPts val="0"/>
                        </a:spcBef>
                        <a:spcAft>
                          <a:spcPts val="0"/>
                        </a:spcAft>
                        <a:buNone/>
                      </a:pPr>
                      <a:r>
                        <a:rPr lang="en-US" sz="1800"/>
                        <a:t>Weights(w)</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7</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87"/>
          <p:cNvSpPr txBox="1"/>
          <p:nvPr>
            <p:ph type="title"/>
          </p:nvPr>
        </p:nvSpPr>
        <p:spPr>
          <a:xfrm>
            <a:off x="838200" y="365125"/>
            <a:ext cx="10515600" cy="7589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Job Sequencing with deadlines</a:t>
            </a:r>
            <a:endParaRPr/>
          </a:p>
        </p:txBody>
      </p:sp>
      <p:sp>
        <p:nvSpPr>
          <p:cNvPr id="644" name="Google Shape;644;p87"/>
          <p:cNvSpPr txBox="1"/>
          <p:nvPr>
            <p:ph idx="1" type="body"/>
          </p:nvPr>
        </p:nvSpPr>
        <p:spPr>
          <a:xfrm>
            <a:off x="838200" y="1825625"/>
            <a:ext cx="10928732"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lang="en-US" sz="2200"/>
              <a:t>When we are given a set of ‘n’ jobs. Associated with each Job i, </a:t>
            </a:r>
            <a:r>
              <a:rPr b="1" i="1" lang="en-US" sz="2200"/>
              <a:t>deadline d</a:t>
            </a:r>
            <a:r>
              <a:rPr b="1" baseline="-25000" i="1" lang="en-US" sz="2200"/>
              <a:t>i </a:t>
            </a:r>
            <a:r>
              <a:rPr b="1" i="1" lang="en-US" sz="2200"/>
              <a:t>&gt;=  0 and profit P</a:t>
            </a:r>
            <a:r>
              <a:rPr b="1" baseline="-25000" i="1" lang="en-US" sz="2200"/>
              <a:t>i</a:t>
            </a:r>
            <a:r>
              <a:rPr b="1" i="1" lang="en-US" sz="2200"/>
              <a:t> &gt;= 0.</a:t>
            </a:r>
            <a:endParaRPr/>
          </a:p>
          <a:p>
            <a:pPr indent="-228600" lvl="0" marL="228600" rtl="0" algn="l">
              <a:lnSpc>
                <a:spcPct val="90000"/>
              </a:lnSpc>
              <a:spcBef>
                <a:spcPts val="1000"/>
              </a:spcBef>
              <a:spcAft>
                <a:spcPts val="0"/>
              </a:spcAft>
              <a:buClr>
                <a:schemeClr val="dk1"/>
              </a:buClr>
              <a:buSzPts val="2200"/>
              <a:buChar char="•"/>
            </a:pPr>
            <a:r>
              <a:rPr lang="en-US" sz="2200"/>
              <a:t>For any job ‘i’ the profit p</a:t>
            </a:r>
            <a:r>
              <a:rPr baseline="-25000" lang="en-US" sz="2200"/>
              <a:t>i </a:t>
            </a:r>
            <a:r>
              <a:rPr lang="en-US" sz="2200"/>
              <a:t>is earned iff the job is completed by its deadline.</a:t>
            </a:r>
            <a:endParaRPr/>
          </a:p>
          <a:p>
            <a:pPr indent="-228600" lvl="0" marL="228600" rtl="0" algn="l">
              <a:lnSpc>
                <a:spcPct val="90000"/>
              </a:lnSpc>
              <a:spcBef>
                <a:spcPts val="1000"/>
              </a:spcBef>
              <a:spcAft>
                <a:spcPts val="0"/>
              </a:spcAft>
              <a:buClr>
                <a:schemeClr val="dk1"/>
              </a:buClr>
              <a:buSzPts val="2200"/>
              <a:buChar char="•"/>
            </a:pPr>
            <a:r>
              <a:rPr lang="en-US" sz="2200"/>
              <a:t>Only one machine is available for processing jobs. An optimal solution is the feasible solution with maximum profit.</a:t>
            </a:r>
            <a:endParaRPr/>
          </a:p>
          <a:p>
            <a:pPr indent="-228600" lvl="0" marL="228600" rtl="0" algn="l">
              <a:lnSpc>
                <a:spcPct val="90000"/>
              </a:lnSpc>
              <a:spcBef>
                <a:spcPts val="1000"/>
              </a:spcBef>
              <a:spcAft>
                <a:spcPts val="0"/>
              </a:spcAft>
              <a:buClr>
                <a:schemeClr val="dk1"/>
              </a:buClr>
              <a:buSzPts val="2200"/>
              <a:buChar char="•"/>
            </a:pPr>
            <a:r>
              <a:rPr lang="en-US" sz="2200"/>
              <a:t>Sort the jobs in ‘j’ ordered by their deadlines. The array </a:t>
            </a:r>
            <a:r>
              <a:rPr b="1" i="1" lang="en-US" sz="2200"/>
              <a:t>d [1 : n]</a:t>
            </a:r>
            <a:r>
              <a:rPr lang="en-US" sz="2200"/>
              <a:t> is used to store the deadlines of the order of their p-values.</a:t>
            </a:r>
            <a:endParaRPr/>
          </a:p>
          <a:p>
            <a:pPr indent="-228600" lvl="0" marL="228600" rtl="0" algn="l">
              <a:lnSpc>
                <a:spcPct val="90000"/>
              </a:lnSpc>
              <a:spcBef>
                <a:spcPts val="1000"/>
              </a:spcBef>
              <a:spcAft>
                <a:spcPts val="0"/>
              </a:spcAft>
              <a:buClr>
                <a:schemeClr val="dk1"/>
              </a:buClr>
              <a:buSzPts val="2200"/>
              <a:buChar char="•"/>
            </a:pPr>
            <a:r>
              <a:rPr lang="en-US" sz="2200"/>
              <a:t>The set of jobs j [1 : k] such that </a:t>
            </a:r>
            <a:r>
              <a:rPr i="1" lang="en-US" sz="2200"/>
              <a:t>j [r], 1 ≤ r ≤ k</a:t>
            </a:r>
            <a:r>
              <a:rPr lang="en-US" sz="2200"/>
              <a:t> are the jobs in ‘j’ and </a:t>
            </a:r>
            <a:r>
              <a:rPr i="1" lang="en-US" sz="2200"/>
              <a:t>d (j [1]) ≤ d (j[2]) ≤ . . . ≤ d (j[k]).</a:t>
            </a:r>
            <a:endParaRPr i="1" sz="2200"/>
          </a:p>
          <a:p>
            <a:pPr indent="-88900" lvl="0" marL="228600" rtl="0" algn="l">
              <a:lnSpc>
                <a:spcPct val="90000"/>
              </a:lnSpc>
              <a:spcBef>
                <a:spcPts val="1000"/>
              </a:spcBef>
              <a:spcAft>
                <a:spcPts val="0"/>
              </a:spcAft>
              <a:buClr>
                <a:schemeClr val="dk1"/>
              </a:buClr>
              <a:buSzPts val="2200"/>
              <a:buNone/>
            </a:pPr>
            <a:r>
              <a:t/>
            </a:r>
            <a:endParaRPr sz="22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88"/>
          <p:cNvSpPr txBox="1"/>
          <p:nvPr>
            <p:ph type="title"/>
          </p:nvPr>
        </p:nvSpPr>
        <p:spPr>
          <a:xfrm>
            <a:off x="838200" y="204140"/>
            <a:ext cx="10515600" cy="8790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Job Sequencing with deadlines</a:t>
            </a:r>
            <a:endParaRPr/>
          </a:p>
        </p:txBody>
      </p:sp>
      <p:sp>
        <p:nvSpPr>
          <p:cNvPr id="650" name="Google Shape;650;p88"/>
          <p:cNvSpPr txBox="1"/>
          <p:nvPr>
            <p:ph idx="1" type="body"/>
          </p:nvPr>
        </p:nvSpPr>
        <p:spPr>
          <a:xfrm>
            <a:off x="838200" y="1514386"/>
            <a:ext cx="11089717" cy="466257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There are </a:t>
            </a:r>
            <a:r>
              <a:rPr b="1" i="1" lang="en-US" sz="2400"/>
              <a:t>n jobs</a:t>
            </a:r>
            <a:r>
              <a:rPr lang="en-US" sz="2400"/>
              <a:t> to be processed on a machine.</a:t>
            </a:r>
            <a:endParaRPr/>
          </a:p>
          <a:p>
            <a:pPr indent="-228600" lvl="0" marL="228600" rtl="0" algn="l">
              <a:lnSpc>
                <a:spcPct val="90000"/>
              </a:lnSpc>
              <a:spcBef>
                <a:spcPts val="1000"/>
              </a:spcBef>
              <a:spcAft>
                <a:spcPts val="0"/>
              </a:spcAft>
              <a:buClr>
                <a:schemeClr val="dk1"/>
              </a:buClr>
              <a:buSzPts val="2400"/>
              <a:buChar char="•"/>
            </a:pPr>
            <a:r>
              <a:rPr lang="en-US" sz="2400"/>
              <a:t>Each job </a:t>
            </a:r>
            <a:r>
              <a:rPr b="1" i="1" lang="en-US" sz="2400"/>
              <a:t>i</a:t>
            </a:r>
            <a:r>
              <a:rPr lang="en-US" sz="2400"/>
              <a:t> has a deadline</a:t>
            </a:r>
            <a:r>
              <a:rPr b="1" i="1" lang="en-US" sz="2400"/>
              <a:t> d</a:t>
            </a:r>
            <a:r>
              <a:rPr b="1" baseline="-25000" i="1" lang="en-US" sz="2400"/>
              <a:t>i</a:t>
            </a:r>
            <a:r>
              <a:rPr b="1" i="1" lang="en-US" sz="2400"/>
              <a:t> ≥ 0 </a:t>
            </a:r>
            <a:r>
              <a:rPr lang="en-US" sz="2400"/>
              <a:t>and profit </a:t>
            </a:r>
            <a:r>
              <a:rPr b="1" i="1" lang="en-US" sz="2400"/>
              <a:t>p</a:t>
            </a:r>
            <a:r>
              <a:rPr b="1" baseline="-25000" i="1" lang="en-US" sz="2400"/>
              <a:t>i </a:t>
            </a:r>
            <a:r>
              <a:rPr b="1" i="1" lang="en-US" sz="2400"/>
              <a:t>≥ 0</a:t>
            </a:r>
            <a:r>
              <a:rPr lang="en-US" sz="2400"/>
              <a:t> .</a:t>
            </a:r>
            <a:endParaRPr/>
          </a:p>
          <a:p>
            <a:pPr indent="-228600" lvl="0" marL="228600" rtl="0" algn="l">
              <a:lnSpc>
                <a:spcPct val="90000"/>
              </a:lnSpc>
              <a:spcBef>
                <a:spcPts val="1000"/>
              </a:spcBef>
              <a:spcAft>
                <a:spcPts val="0"/>
              </a:spcAft>
              <a:buClr>
                <a:schemeClr val="dk1"/>
              </a:buClr>
              <a:buSzPts val="2400"/>
              <a:buChar char="•"/>
            </a:pPr>
            <a:r>
              <a:rPr b="1" i="1" lang="en-US" sz="2400"/>
              <a:t>P</a:t>
            </a:r>
            <a:r>
              <a:rPr b="1" baseline="-25000" i="1" lang="en-US" sz="2400"/>
              <a:t>i </a:t>
            </a:r>
            <a:r>
              <a:rPr lang="en-US" sz="2400"/>
              <a:t>is earned iff the job is completed by its deadline.</a:t>
            </a:r>
            <a:endParaRPr/>
          </a:p>
          <a:p>
            <a:pPr indent="-228600" lvl="0" marL="228600" rtl="0" algn="l">
              <a:lnSpc>
                <a:spcPct val="90000"/>
              </a:lnSpc>
              <a:spcBef>
                <a:spcPts val="1000"/>
              </a:spcBef>
              <a:spcAft>
                <a:spcPts val="0"/>
              </a:spcAft>
              <a:buClr>
                <a:schemeClr val="dk1"/>
              </a:buClr>
              <a:buSzPts val="2400"/>
              <a:buChar char="•"/>
            </a:pPr>
            <a:r>
              <a:rPr lang="en-US" sz="2400"/>
              <a:t>The job is completed if it is processed on a machine for unit time.</a:t>
            </a:r>
            <a:endParaRPr/>
          </a:p>
          <a:p>
            <a:pPr indent="-228600" lvl="0" marL="228600" rtl="0" algn="l">
              <a:lnSpc>
                <a:spcPct val="90000"/>
              </a:lnSpc>
              <a:spcBef>
                <a:spcPts val="1000"/>
              </a:spcBef>
              <a:spcAft>
                <a:spcPts val="0"/>
              </a:spcAft>
              <a:buClr>
                <a:schemeClr val="dk1"/>
              </a:buClr>
              <a:buSzPts val="2400"/>
              <a:buChar char="•"/>
            </a:pPr>
            <a:r>
              <a:rPr lang="en-US" sz="2400"/>
              <a:t>Only </a:t>
            </a:r>
            <a:r>
              <a:rPr b="1" i="1" lang="en-US" sz="2400"/>
              <a:t>one machine is available</a:t>
            </a:r>
            <a:r>
              <a:rPr lang="en-US" sz="2400"/>
              <a:t> for processing jobs.</a:t>
            </a:r>
            <a:endParaRPr/>
          </a:p>
          <a:p>
            <a:pPr indent="-228600" lvl="0" marL="228600" rtl="0" algn="l">
              <a:lnSpc>
                <a:spcPct val="90000"/>
              </a:lnSpc>
              <a:spcBef>
                <a:spcPts val="1000"/>
              </a:spcBef>
              <a:spcAft>
                <a:spcPts val="0"/>
              </a:spcAft>
              <a:buClr>
                <a:schemeClr val="dk1"/>
              </a:buClr>
              <a:buSzPts val="2400"/>
              <a:buChar char="•"/>
            </a:pPr>
            <a:r>
              <a:rPr lang="en-US" sz="2400"/>
              <a:t>Only </a:t>
            </a:r>
            <a:r>
              <a:rPr b="1" i="1" lang="en-US" sz="2400"/>
              <a:t>one job is processed at a time</a:t>
            </a:r>
            <a:r>
              <a:rPr lang="en-US" sz="2400"/>
              <a:t> on the machine.</a:t>
            </a:r>
            <a:endParaRPr/>
          </a:p>
          <a:p>
            <a:pPr indent="-228600" lvl="0" marL="228600" rtl="0" algn="l">
              <a:lnSpc>
                <a:spcPct val="90000"/>
              </a:lnSpc>
              <a:spcBef>
                <a:spcPts val="1000"/>
              </a:spcBef>
              <a:spcAft>
                <a:spcPts val="0"/>
              </a:spcAft>
              <a:buClr>
                <a:schemeClr val="dk1"/>
              </a:buClr>
              <a:buSzPts val="2400"/>
              <a:buChar char="•"/>
            </a:pPr>
            <a:r>
              <a:rPr lang="en-US" sz="2400"/>
              <a:t>A feasible solution is a subset of jobs J such that </a:t>
            </a:r>
            <a:r>
              <a:rPr b="1" i="1" lang="en-US" sz="2400"/>
              <a:t>each job is completed by its deadline.</a:t>
            </a:r>
            <a:endParaRPr b="1" i="1"/>
          </a:p>
          <a:p>
            <a:pPr indent="-228600" lvl="0" marL="228600" rtl="0" algn="l">
              <a:lnSpc>
                <a:spcPct val="90000"/>
              </a:lnSpc>
              <a:spcBef>
                <a:spcPts val="1000"/>
              </a:spcBef>
              <a:spcAft>
                <a:spcPts val="0"/>
              </a:spcAft>
              <a:buClr>
                <a:schemeClr val="dk1"/>
              </a:buClr>
              <a:buSzPts val="2400"/>
              <a:buChar char="•"/>
            </a:pPr>
            <a:r>
              <a:rPr lang="en-US" sz="2400"/>
              <a:t>An optimal solution is a feasible </a:t>
            </a:r>
            <a:r>
              <a:rPr b="1" i="1" lang="en-US" sz="2400"/>
              <a:t>solution with maximum profit value.</a:t>
            </a:r>
            <a:endParaRPr b="1" i="1"/>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89"/>
          <p:cNvSpPr txBox="1"/>
          <p:nvPr>
            <p:ph type="title"/>
          </p:nvPr>
        </p:nvSpPr>
        <p:spPr>
          <a:xfrm>
            <a:off x="838200" y="228356"/>
            <a:ext cx="10515600" cy="9250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Job Sequencing with deadlines</a:t>
            </a:r>
            <a:endParaRPr/>
          </a:p>
        </p:txBody>
      </p:sp>
      <p:pic>
        <p:nvPicPr>
          <p:cNvPr descr="Table&#10;&#10;Description automatically generated" id="656" name="Google Shape;656;p89"/>
          <p:cNvPicPr preferRelativeResize="0"/>
          <p:nvPr>
            <p:ph idx="1" type="body"/>
          </p:nvPr>
        </p:nvPicPr>
        <p:blipFill rotWithShape="1">
          <a:blip r:embed="rId3">
            <a:alphaModFix/>
          </a:blip>
          <a:srcRect b="0" l="0" r="0" t="0"/>
          <a:stretch/>
        </p:blipFill>
        <p:spPr>
          <a:xfrm>
            <a:off x="834948" y="1113847"/>
            <a:ext cx="11084251" cy="570926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90"/>
          <p:cNvSpPr txBox="1"/>
          <p:nvPr>
            <p:ph type="title"/>
          </p:nvPr>
        </p:nvSpPr>
        <p:spPr>
          <a:xfrm>
            <a:off x="838200" y="365125"/>
            <a:ext cx="10515600" cy="7296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Using Greedy Method</a:t>
            </a:r>
            <a:endParaRPr/>
          </a:p>
        </p:txBody>
      </p:sp>
      <p:sp>
        <p:nvSpPr>
          <p:cNvPr id="662" name="Google Shape;662;p90"/>
          <p:cNvSpPr txBox="1"/>
          <p:nvPr>
            <p:ph idx="1" type="body"/>
          </p:nvPr>
        </p:nvSpPr>
        <p:spPr>
          <a:xfrm>
            <a:off x="838200" y="1473933"/>
            <a:ext cx="10928732" cy="4703030"/>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400"/>
              <a:buChar char="•"/>
            </a:pPr>
            <a:r>
              <a:rPr b="1" lang="en-US" sz="2400" u="sng"/>
              <a:t>Step-01:</a:t>
            </a:r>
            <a:endParaRPr sz="2400"/>
          </a:p>
          <a:p>
            <a:pPr indent="-228600" lvl="1" marL="685800" rtl="0" algn="l">
              <a:lnSpc>
                <a:spcPct val="110000"/>
              </a:lnSpc>
              <a:spcBef>
                <a:spcPts val="500"/>
              </a:spcBef>
              <a:spcAft>
                <a:spcPts val="0"/>
              </a:spcAft>
              <a:buClr>
                <a:schemeClr val="dk1"/>
              </a:buClr>
              <a:buSzPts val="2000"/>
              <a:buChar char="•"/>
            </a:pPr>
            <a:r>
              <a:rPr lang="en-US" sz="2000"/>
              <a:t>Sort all the given jobs in decreasing order of their profit.</a:t>
            </a:r>
            <a:endParaRPr sz="2000"/>
          </a:p>
          <a:p>
            <a:pPr indent="-228600" lvl="0" marL="228600" rtl="0" algn="l">
              <a:lnSpc>
                <a:spcPct val="110000"/>
              </a:lnSpc>
              <a:spcBef>
                <a:spcPts val="1000"/>
              </a:spcBef>
              <a:spcAft>
                <a:spcPts val="0"/>
              </a:spcAft>
              <a:buClr>
                <a:schemeClr val="dk1"/>
              </a:buClr>
              <a:buSzPts val="2400"/>
              <a:buChar char="•"/>
            </a:pPr>
            <a:r>
              <a:rPr b="1" lang="en-US" sz="2400" u="sng"/>
              <a:t>Step-02:</a:t>
            </a:r>
            <a:endParaRPr sz="2400"/>
          </a:p>
          <a:p>
            <a:pPr indent="-228600" lvl="1" marL="685800" rtl="0" algn="l">
              <a:lnSpc>
                <a:spcPct val="110000"/>
              </a:lnSpc>
              <a:spcBef>
                <a:spcPts val="500"/>
              </a:spcBef>
              <a:spcAft>
                <a:spcPts val="0"/>
              </a:spcAft>
              <a:buClr>
                <a:schemeClr val="dk1"/>
              </a:buClr>
              <a:buSzPts val="2000"/>
              <a:buChar char="•"/>
            </a:pPr>
            <a:r>
              <a:rPr lang="en-US" sz="2000"/>
              <a:t>Check the value of maximum deadline.</a:t>
            </a:r>
            <a:endParaRPr/>
          </a:p>
          <a:p>
            <a:pPr indent="-228600" lvl="1" marL="685800" rtl="0" algn="l">
              <a:lnSpc>
                <a:spcPct val="110000"/>
              </a:lnSpc>
              <a:spcBef>
                <a:spcPts val="500"/>
              </a:spcBef>
              <a:spcAft>
                <a:spcPts val="0"/>
              </a:spcAft>
              <a:buClr>
                <a:schemeClr val="dk1"/>
              </a:buClr>
              <a:buSzPts val="2000"/>
              <a:buChar char="•"/>
            </a:pPr>
            <a:r>
              <a:rPr lang="en-US" sz="2000"/>
              <a:t>Draw a Gantt chart where maximum time on Gantt chart is the value of maximum deadline.</a:t>
            </a:r>
            <a:endParaRPr/>
          </a:p>
          <a:p>
            <a:pPr indent="-228600" lvl="0" marL="228600" rtl="0" algn="l">
              <a:lnSpc>
                <a:spcPct val="110000"/>
              </a:lnSpc>
              <a:spcBef>
                <a:spcPts val="1000"/>
              </a:spcBef>
              <a:spcAft>
                <a:spcPts val="0"/>
              </a:spcAft>
              <a:buClr>
                <a:schemeClr val="dk1"/>
              </a:buClr>
              <a:buSzPts val="2400"/>
              <a:buChar char="•"/>
            </a:pPr>
            <a:r>
              <a:rPr b="1" lang="en-US" sz="2400" u="sng"/>
              <a:t>Step-03:</a:t>
            </a:r>
            <a:endParaRPr sz="2400"/>
          </a:p>
          <a:p>
            <a:pPr indent="-228600" lvl="1" marL="685800" rtl="0" algn="l">
              <a:lnSpc>
                <a:spcPct val="110000"/>
              </a:lnSpc>
              <a:spcBef>
                <a:spcPts val="500"/>
              </a:spcBef>
              <a:spcAft>
                <a:spcPts val="0"/>
              </a:spcAft>
              <a:buClr>
                <a:schemeClr val="dk1"/>
              </a:buClr>
              <a:buSzPts val="2000"/>
              <a:buChar char="•"/>
            </a:pPr>
            <a:r>
              <a:rPr lang="en-US" sz="2000"/>
              <a:t>Pick up the jobs one by one.</a:t>
            </a:r>
            <a:endParaRPr/>
          </a:p>
          <a:p>
            <a:pPr indent="-228600" lvl="1" marL="685800" rtl="0" algn="l">
              <a:lnSpc>
                <a:spcPct val="110000"/>
              </a:lnSpc>
              <a:spcBef>
                <a:spcPts val="500"/>
              </a:spcBef>
              <a:spcAft>
                <a:spcPts val="0"/>
              </a:spcAft>
              <a:buClr>
                <a:schemeClr val="dk1"/>
              </a:buClr>
              <a:buSzPts val="2000"/>
              <a:buChar char="•"/>
            </a:pPr>
            <a:r>
              <a:rPr lang="en-US" sz="2000"/>
              <a:t>Put the job on Gantt chart as far as possible from 0 ensuring that the job gets completed before its deadline.</a:t>
            </a:r>
            <a:endParaRPr/>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91"/>
          <p:cNvSpPr txBox="1"/>
          <p:nvPr>
            <p:ph type="title"/>
          </p:nvPr>
        </p:nvSpPr>
        <p:spPr>
          <a:xfrm>
            <a:off x="838200" y="365125"/>
            <a:ext cx="10515600" cy="7980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Using Greedy Method</a:t>
            </a:r>
            <a:endParaRPr/>
          </a:p>
        </p:txBody>
      </p:sp>
      <p:graphicFrame>
        <p:nvGraphicFramePr>
          <p:cNvPr id="668" name="Google Shape;668;p91"/>
          <p:cNvGraphicFramePr/>
          <p:nvPr/>
        </p:nvGraphicFramePr>
        <p:xfrm>
          <a:off x="1014046" y="1786548"/>
          <a:ext cx="3000000" cy="3000000"/>
        </p:xfrm>
        <a:graphic>
          <a:graphicData uri="http://schemas.openxmlformats.org/drawingml/2006/table">
            <a:tbl>
              <a:tblPr bandRow="1" firstRow="1">
                <a:noFill/>
                <a:tableStyleId>{9BD769B3-5E4E-40B4-A711-49DABEB5C5F3}</a:tableStyleId>
              </a:tblPr>
              <a:tblGrid>
                <a:gridCol w="1502225"/>
                <a:gridCol w="1502225"/>
                <a:gridCol w="1502225"/>
                <a:gridCol w="1502225"/>
                <a:gridCol w="1502225"/>
                <a:gridCol w="1502225"/>
                <a:gridCol w="1502225"/>
              </a:tblGrid>
              <a:tr h="370850">
                <a:tc>
                  <a:txBody>
                    <a:bodyPr/>
                    <a:lstStyle/>
                    <a:p>
                      <a:pPr indent="0" lvl="0" marL="0" marR="0" rtl="0" algn="l">
                        <a:spcBef>
                          <a:spcPts val="0"/>
                        </a:spcBef>
                        <a:spcAft>
                          <a:spcPts val="0"/>
                        </a:spcAft>
                        <a:buNone/>
                      </a:pPr>
                      <a:r>
                        <a:rPr lang="en-US" sz="2000"/>
                        <a:t>Jobs</a:t>
                      </a:r>
                      <a:endParaRPr/>
                    </a:p>
                  </a:txBody>
                  <a:tcPr marT="45725" marB="45725" marR="91450" marL="91450"/>
                </a:tc>
                <a:tc>
                  <a:txBody>
                    <a:bodyPr/>
                    <a:lstStyle/>
                    <a:p>
                      <a:pPr indent="0" lvl="0" marL="0" marR="0" rtl="0" algn="l">
                        <a:spcBef>
                          <a:spcPts val="0"/>
                        </a:spcBef>
                        <a:spcAft>
                          <a:spcPts val="0"/>
                        </a:spcAft>
                        <a:buNone/>
                      </a:pPr>
                      <a:r>
                        <a:rPr lang="en-US" sz="2000"/>
                        <a:t>J1</a:t>
                      </a:r>
                      <a:endParaRPr/>
                    </a:p>
                  </a:txBody>
                  <a:tcPr marT="45725" marB="45725" marR="91450" marL="91450"/>
                </a:tc>
                <a:tc>
                  <a:txBody>
                    <a:bodyPr/>
                    <a:lstStyle/>
                    <a:p>
                      <a:pPr indent="0" lvl="0" marL="0" marR="0" rtl="0" algn="l">
                        <a:spcBef>
                          <a:spcPts val="0"/>
                        </a:spcBef>
                        <a:spcAft>
                          <a:spcPts val="0"/>
                        </a:spcAft>
                        <a:buNone/>
                      </a:pPr>
                      <a:r>
                        <a:rPr lang="en-US" sz="2000"/>
                        <a:t>J2</a:t>
                      </a:r>
                      <a:endParaRPr/>
                    </a:p>
                  </a:txBody>
                  <a:tcPr marT="45725" marB="45725" marR="91450" marL="91450"/>
                </a:tc>
                <a:tc>
                  <a:txBody>
                    <a:bodyPr/>
                    <a:lstStyle/>
                    <a:p>
                      <a:pPr indent="0" lvl="0" marL="0" marR="0" rtl="0" algn="l">
                        <a:spcBef>
                          <a:spcPts val="0"/>
                        </a:spcBef>
                        <a:spcAft>
                          <a:spcPts val="0"/>
                        </a:spcAft>
                        <a:buNone/>
                      </a:pPr>
                      <a:r>
                        <a:rPr lang="en-US" sz="2000"/>
                        <a:t>J3</a:t>
                      </a:r>
                      <a:endParaRPr/>
                    </a:p>
                  </a:txBody>
                  <a:tcPr marT="45725" marB="45725" marR="91450" marL="91450"/>
                </a:tc>
                <a:tc>
                  <a:txBody>
                    <a:bodyPr/>
                    <a:lstStyle/>
                    <a:p>
                      <a:pPr indent="0" lvl="0" marL="0" marR="0" rtl="0" algn="l">
                        <a:spcBef>
                          <a:spcPts val="0"/>
                        </a:spcBef>
                        <a:spcAft>
                          <a:spcPts val="0"/>
                        </a:spcAft>
                        <a:buNone/>
                      </a:pPr>
                      <a:r>
                        <a:rPr lang="en-US" sz="2000"/>
                        <a:t>J4</a:t>
                      </a:r>
                      <a:endParaRPr/>
                    </a:p>
                  </a:txBody>
                  <a:tcPr marT="45725" marB="45725" marR="91450" marL="91450"/>
                </a:tc>
                <a:tc>
                  <a:txBody>
                    <a:bodyPr/>
                    <a:lstStyle/>
                    <a:p>
                      <a:pPr indent="0" lvl="0" marL="0" marR="0" rtl="0" algn="l">
                        <a:spcBef>
                          <a:spcPts val="0"/>
                        </a:spcBef>
                        <a:spcAft>
                          <a:spcPts val="0"/>
                        </a:spcAft>
                        <a:buNone/>
                      </a:pPr>
                      <a:r>
                        <a:rPr lang="en-US" sz="2000"/>
                        <a:t>J5</a:t>
                      </a:r>
                      <a:endParaRPr/>
                    </a:p>
                  </a:txBody>
                  <a:tcPr marT="45725" marB="45725" marR="91450" marL="91450"/>
                </a:tc>
                <a:tc>
                  <a:txBody>
                    <a:bodyPr/>
                    <a:lstStyle/>
                    <a:p>
                      <a:pPr indent="0" lvl="0" marL="0" marR="0" rtl="0" algn="l">
                        <a:spcBef>
                          <a:spcPts val="0"/>
                        </a:spcBef>
                        <a:spcAft>
                          <a:spcPts val="0"/>
                        </a:spcAft>
                        <a:buNone/>
                      </a:pPr>
                      <a:r>
                        <a:rPr lang="en-US" sz="2000"/>
                        <a:t>J6</a:t>
                      </a:r>
                      <a:endParaRPr/>
                    </a:p>
                  </a:txBody>
                  <a:tcPr marT="45725" marB="45725" marR="91450" marL="91450"/>
                </a:tc>
              </a:tr>
              <a:tr h="370850">
                <a:tc>
                  <a:txBody>
                    <a:bodyPr/>
                    <a:lstStyle/>
                    <a:p>
                      <a:pPr indent="0" lvl="0" marL="0" marR="0" rtl="0" algn="l">
                        <a:spcBef>
                          <a:spcPts val="0"/>
                        </a:spcBef>
                        <a:spcAft>
                          <a:spcPts val="0"/>
                        </a:spcAft>
                        <a:buNone/>
                      </a:pPr>
                      <a:r>
                        <a:rPr lang="en-US" sz="2000"/>
                        <a:t>Deadlines</a:t>
                      </a:r>
                      <a:endParaRPr/>
                    </a:p>
                  </a:txBody>
                  <a:tcPr marT="45725" marB="45725" marR="91450" marL="91450"/>
                </a:tc>
                <a:tc>
                  <a:txBody>
                    <a:bodyPr/>
                    <a:lstStyle/>
                    <a:p>
                      <a:pPr indent="0" lvl="0" marL="0" marR="0" rtl="0" algn="l">
                        <a:spcBef>
                          <a:spcPts val="0"/>
                        </a:spcBef>
                        <a:spcAft>
                          <a:spcPts val="0"/>
                        </a:spcAft>
                        <a:buNone/>
                      </a:pPr>
                      <a:r>
                        <a:rPr lang="en-US" sz="2000"/>
                        <a:t>5</a:t>
                      </a:r>
                      <a:endParaRPr/>
                    </a:p>
                  </a:txBody>
                  <a:tcPr marT="45725" marB="45725" marR="91450" marL="91450"/>
                </a:tc>
                <a:tc>
                  <a:txBody>
                    <a:bodyPr/>
                    <a:lstStyle/>
                    <a:p>
                      <a:pPr indent="0" lvl="0" marL="0" marR="0" rtl="0" algn="l">
                        <a:spcBef>
                          <a:spcPts val="0"/>
                        </a:spcBef>
                        <a:spcAft>
                          <a:spcPts val="0"/>
                        </a:spcAft>
                        <a:buNone/>
                      </a:pPr>
                      <a:r>
                        <a:rPr lang="en-US" sz="2000"/>
                        <a:t>3</a:t>
                      </a:r>
                      <a:endParaRPr/>
                    </a:p>
                  </a:txBody>
                  <a:tcPr marT="45725" marB="45725" marR="91450" marL="91450"/>
                </a:tc>
                <a:tc>
                  <a:txBody>
                    <a:bodyPr/>
                    <a:lstStyle/>
                    <a:p>
                      <a:pPr indent="0" lvl="0" marL="0" marR="0" rtl="0" algn="l">
                        <a:spcBef>
                          <a:spcPts val="0"/>
                        </a:spcBef>
                        <a:spcAft>
                          <a:spcPts val="0"/>
                        </a:spcAft>
                        <a:buNone/>
                      </a:pPr>
                      <a:r>
                        <a:rPr lang="en-US" sz="2000"/>
                        <a:t>3</a:t>
                      </a:r>
                      <a:endParaRPr/>
                    </a:p>
                  </a:txBody>
                  <a:tcPr marT="45725" marB="45725" marR="91450" marL="91450"/>
                </a:tc>
                <a:tc>
                  <a:txBody>
                    <a:bodyPr/>
                    <a:lstStyle/>
                    <a:p>
                      <a:pPr indent="0" lvl="0" marL="0" marR="0" rtl="0" algn="l">
                        <a:spcBef>
                          <a:spcPts val="0"/>
                        </a:spcBef>
                        <a:spcAft>
                          <a:spcPts val="0"/>
                        </a:spcAft>
                        <a:buNone/>
                      </a:pPr>
                      <a:r>
                        <a:rPr lang="en-US" sz="2000"/>
                        <a:t>2</a:t>
                      </a:r>
                      <a:endParaRPr/>
                    </a:p>
                  </a:txBody>
                  <a:tcPr marT="45725" marB="45725" marR="91450" marL="91450"/>
                </a:tc>
                <a:tc>
                  <a:txBody>
                    <a:bodyPr/>
                    <a:lstStyle/>
                    <a:p>
                      <a:pPr indent="0" lvl="0" marL="0" marR="0" rtl="0" algn="l">
                        <a:spcBef>
                          <a:spcPts val="0"/>
                        </a:spcBef>
                        <a:spcAft>
                          <a:spcPts val="0"/>
                        </a:spcAft>
                        <a:buNone/>
                      </a:pPr>
                      <a:r>
                        <a:rPr lang="en-US" sz="2000"/>
                        <a:t>4</a:t>
                      </a:r>
                      <a:endParaRPr/>
                    </a:p>
                  </a:txBody>
                  <a:tcPr marT="45725" marB="45725" marR="91450" marL="91450"/>
                </a:tc>
                <a:tc>
                  <a:txBody>
                    <a:bodyPr/>
                    <a:lstStyle/>
                    <a:p>
                      <a:pPr indent="0" lvl="0" marL="0" marR="0" rtl="0" algn="l">
                        <a:spcBef>
                          <a:spcPts val="0"/>
                        </a:spcBef>
                        <a:spcAft>
                          <a:spcPts val="0"/>
                        </a:spcAft>
                        <a:buNone/>
                      </a:pPr>
                      <a:r>
                        <a:rPr lang="en-US" sz="2000"/>
                        <a:t>2</a:t>
                      </a:r>
                      <a:endParaRPr/>
                    </a:p>
                  </a:txBody>
                  <a:tcPr marT="45725" marB="45725" marR="91450" marL="91450"/>
                </a:tc>
              </a:tr>
              <a:tr h="370850">
                <a:tc>
                  <a:txBody>
                    <a:bodyPr/>
                    <a:lstStyle/>
                    <a:p>
                      <a:pPr indent="0" lvl="0" marL="0" marR="0" rtl="0" algn="l">
                        <a:spcBef>
                          <a:spcPts val="0"/>
                        </a:spcBef>
                        <a:spcAft>
                          <a:spcPts val="0"/>
                        </a:spcAft>
                        <a:buNone/>
                      </a:pPr>
                      <a:r>
                        <a:rPr lang="en-US" sz="2000"/>
                        <a:t>Profits</a:t>
                      </a:r>
                      <a:endParaRPr/>
                    </a:p>
                  </a:txBody>
                  <a:tcPr marT="45725" marB="45725" marR="91450" marL="91450"/>
                </a:tc>
                <a:tc>
                  <a:txBody>
                    <a:bodyPr/>
                    <a:lstStyle/>
                    <a:p>
                      <a:pPr indent="0" lvl="0" marL="0" marR="0" rtl="0" algn="l">
                        <a:spcBef>
                          <a:spcPts val="0"/>
                        </a:spcBef>
                        <a:spcAft>
                          <a:spcPts val="0"/>
                        </a:spcAft>
                        <a:buNone/>
                      </a:pPr>
                      <a:r>
                        <a:rPr lang="en-US" sz="2000"/>
                        <a:t>200</a:t>
                      </a:r>
                      <a:endParaRPr/>
                    </a:p>
                  </a:txBody>
                  <a:tcPr marT="45725" marB="45725" marR="91450" marL="91450"/>
                </a:tc>
                <a:tc>
                  <a:txBody>
                    <a:bodyPr/>
                    <a:lstStyle/>
                    <a:p>
                      <a:pPr indent="0" lvl="0" marL="0" marR="0" rtl="0" algn="l">
                        <a:spcBef>
                          <a:spcPts val="0"/>
                        </a:spcBef>
                        <a:spcAft>
                          <a:spcPts val="0"/>
                        </a:spcAft>
                        <a:buNone/>
                      </a:pPr>
                      <a:r>
                        <a:rPr lang="en-US" sz="2000"/>
                        <a:t>180</a:t>
                      </a:r>
                      <a:endParaRPr/>
                    </a:p>
                  </a:txBody>
                  <a:tcPr marT="45725" marB="45725" marR="91450" marL="91450"/>
                </a:tc>
                <a:tc>
                  <a:txBody>
                    <a:bodyPr/>
                    <a:lstStyle/>
                    <a:p>
                      <a:pPr indent="0" lvl="0" marL="0" marR="0" rtl="0" algn="l">
                        <a:spcBef>
                          <a:spcPts val="0"/>
                        </a:spcBef>
                        <a:spcAft>
                          <a:spcPts val="0"/>
                        </a:spcAft>
                        <a:buNone/>
                      </a:pPr>
                      <a:r>
                        <a:rPr lang="en-US" sz="2000"/>
                        <a:t>190</a:t>
                      </a:r>
                      <a:endParaRPr/>
                    </a:p>
                  </a:txBody>
                  <a:tcPr marT="45725" marB="45725" marR="91450" marL="91450"/>
                </a:tc>
                <a:tc>
                  <a:txBody>
                    <a:bodyPr/>
                    <a:lstStyle/>
                    <a:p>
                      <a:pPr indent="0" lvl="0" marL="0" marR="0" rtl="0" algn="l">
                        <a:spcBef>
                          <a:spcPts val="0"/>
                        </a:spcBef>
                        <a:spcAft>
                          <a:spcPts val="0"/>
                        </a:spcAft>
                        <a:buNone/>
                      </a:pPr>
                      <a:r>
                        <a:rPr lang="en-US" sz="2000"/>
                        <a:t>300</a:t>
                      </a:r>
                      <a:endParaRPr/>
                    </a:p>
                  </a:txBody>
                  <a:tcPr marT="45725" marB="45725" marR="91450" marL="91450"/>
                </a:tc>
                <a:tc>
                  <a:txBody>
                    <a:bodyPr/>
                    <a:lstStyle/>
                    <a:p>
                      <a:pPr indent="0" lvl="0" marL="0" marR="0" rtl="0" algn="l">
                        <a:spcBef>
                          <a:spcPts val="0"/>
                        </a:spcBef>
                        <a:spcAft>
                          <a:spcPts val="0"/>
                        </a:spcAft>
                        <a:buNone/>
                      </a:pPr>
                      <a:r>
                        <a:rPr lang="en-US" sz="2000"/>
                        <a:t>120</a:t>
                      </a:r>
                      <a:endParaRPr/>
                    </a:p>
                  </a:txBody>
                  <a:tcPr marT="45725" marB="45725" marR="91450" marL="91450"/>
                </a:tc>
                <a:tc>
                  <a:txBody>
                    <a:bodyPr/>
                    <a:lstStyle/>
                    <a:p>
                      <a:pPr indent="0" lvl="0" marL="0" marR="0" rtl="0" algn="l">
                        <a:spcBef>
                          <a:spcPts val="0"/>
                        </a:spcBef>
                        <a:spcAft>
                          <a:spcPts val="0"/>
                        </a:spcAft>
                        <a:buNone/>
                      </a:pPr>
                      <a:r>
                        <a:rPr lang="en-US" sz="2000"/>
                        <a:t>100</a:t>
                      </a:r>
                      <a:endParaRPr/>
                    </a:p>
                  </a:txBody>
                  <a:tcPr marT="45725" marB="45725" marR="91450" marL="91450"/>
                </a:tc>
              </a:tr>
            </a:tbl>
          </a:graphicData>
        </a:graphic>
      </p:graphicFrame>
      <p:sp>
        <p:nvSpPr>
          <p:cNvPr id="669" name="Google Shape;669;p91"/>
          <p:cNvSpPr txBox="1"/>
          <p:nvPr/>
        </p:nvSpPr>
        <p:spPr>
          <a:xfrm>
            <a:off x="1009879" y="3328012"/>
            <a:ext cx="10374216" cy="156966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Open Sans"/>
                <a:ea typeface="Open Sans"/>
                <a:cs typeface="Open Sans"/>
                <a:sym typeface="Open Sans"/>
              </a:rPr>
              <a:t>Write the optimal schedule that gives maximum profit.</a:t>
            </a:r>
            <a:endParaRPr sz="24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Open Sans"/>
                <a:ea typeface="Open Sans"/>
                <a:cs typeface="Open Sans"/>
                <a:sym typeface="Open Sans"/>
              </a:rPr>
              <a:t>Are all the jobs completed in the optimal schedule?</a:t>
            </a:r>
            <a:endParaRPr sz="24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Open Sans"/>
                <a:ea typeface="Open Sans"/>
                <a:cs typeface="Open Sans"/>
                <a:sym typeface="Open Sans"/>
              </a:rPr>
              <a:t>What is the maximum earned profit?</a:t>
            </a:r>
            <a:endParaRPr sz="24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2400">
              <a:solidFill>
                <a:schemeClr val="dk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838200" y="365125"/>
            <a:ext cx="10515600" cy="7394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Binary Search (Recursive and Iterative)</a:t>
            </a:r>
            <a:endParaRPr sz="4000"/>
          </a:p>
        </p:txBody>
      </p:sp>
      <p:sp>
        <p:nvSpPr>
          <p:cNvPr id="144" name="Google Shape;144;p20"/>
          <p:cNvSpPr txBox="1"/>
          <p:nvPr>
            <p:ph idx="1" type="body"/>
          </p:nvPr>
        </p:nvSpPr>
        <p:spPr>
          <a:xfrm>
            <a:off x="838200" y="1385597"/>
            <a:ext cx="10953568" cy="53677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Font typeface="Noto Sans Symbols"/>
              <a:buChar char="▪"/>
            </a:pPr>
            <a:r>
              <a:rPr lang="en-US" sz="2200"/>
              <a:t>Steps: </a:t>
            </a:r>
            <a:endParaRPr/>
          </a:p>
          <a:p>
            <a:pPr indent="-228600" lvl="1" marL="685800" rtl="0" algn="l">
              <a:lnSpc>
                <a:spcPct val="90000"/>
              </a:lnSpc>
              <a:spcBef>
                <a:spcPts val="500"/>
              </a:spcBef>
              <a:spcAft>
                <a:spcPts val="0"/>
              </a:spcAft>
              <a:buClr>
                <a:schemeClr val="dk1"/>
              </a:buClr>
              <a:buSzPts val="2000"/>
              <a:buChar char="•"/>
            </a:pPr>
            <a:r>
              <a:rPr b="1" lang="en-US" sz="2000"/>
              <a:t>Adjust Search Interval:</a:t>
            </a:r>
            <a:endParaRPr sz="2000"/>
          </a:p>
          <a:p>
            <a:pPr indent="-228600" lvl="2" marL="1143000" rtl="0" algn="l">
              <a:lnSpc>
                <a:spcPct val="90000"/>
              </a:lnSpc>
              <a:spcBef>
                <a:spcPts val="500"/>
              </a:spcBef>
              <a:spcAft>
                <a:spcPts val="0"/>
              </a:spcAft>
              <a:buClr>
                <a:schemeClr val="dk1"/>
              </a:buClr>
              <a:buSzPts val="2000"/>
              <a:buFont typeface="Noto Sans Symbols"/>
              <a:buChar char="▪"/>
            </a:pPr>
            <a:r>
              <a:rPr lang="en-US"/>
              <a:t>If the target value is equal to the midpoint value, the search is successful, and the index is returned.</a:t>
            </a:r>
            <a:endParaRPr/>
          </a:p>
          <a:p>
            <a:pPr indent="-228600" lvl="2" marL="1143000" rtl="0" algn="l">
              <a:lnSpc>
                <a:spcPct val="90000"/>
              </a:lnSpc>
              <a:spcBef>
                <a:spcPts val="500"/>
              </a:spcBef>
              <a:spcAft>
                <a:spcPts val="0"/>
              </a:spcAft>
              <a:buClr>
                <a:schemeClr val="dk1"/>
              </a:buClr>
              <a:buSzPts val="2000"/>
              <a:buFont typeface="Noto Sans Symbols"/>
              <a:buChar char="▪"/>
            </a:pPr>
            <a:r>
              <a:rPr lang="en-US"/>
              <a:t>If the target value is less than the midpoint value, adjust the search interval to the lower half (discard the upper half).</a:t>
            </a:r>
            <a:endParaRPr/>
          </a:p>
          <a:p>
            <a:pPr indent="-228600" lvl="2" marL="1143000" rtl="0" algn="l">
              <a:lnSpc>
                <a:spcPct val="90000"/>
              </a:lnSpc>
              <a:spcBef>
                <a:spcPts val="500"/>
              </a:spcBef>
              <a:spcAft>
                <a:spcPts val="0"/>
              </a:spcAft>
              <a:buClr>
                <a:schemeClr val="dk1"/>
              </a:buClr>
              <a:buSzPts val="2000"/>
              <a:buFont typeface="Noto Sans Symbols"/>
              <a:buChar char="▪"/>
            </a:pPr>
            <a:r>
              <a:rPr lang="en-US"/>
              <a:t>If the target value is greater than the midpoint value, adjust the search interval to the upper half (discard the lower half).</a:t>
            </a:r>
            <a:endParaRPr/>
          </a:p>
          <a:p>
            <a:pPr indent="-228600" lvl="1" marL="685800" rtl="0" algn="l">
              <a:lnSpc>
                <a:spcPct val="90000"/>
              </a:lnSpc>
              <a:spcBef>
                <a:spcPts val="500"/>
              </a:spcBef>
              <a:spcAft>
                <a:spcPts val="0"/>
              </a:spcAft>
              <a:buClr>
                <a:schemeClr val="dk1"/>
              </a:buClr>
              <a:buSzPts val="2000"/>
              <a:buChar char="•"/>
            </a:pPr>
            <a:r>
              <a:rPr b="1" lang="en-US" sz="2000"/>
              <a:t>Repeat:</a:t>
            </a:r>
            <a:endParaRPr sz="2000"/>
          </a:p>
          <a:p>
            <a:pPr indent="-228600" lvl="2" marL="1143000" rtl="0" algn="l">
              <a:lnSpc>
                <a:spcPct val="90000"/>
              </a:lnSpc>
              <a:spcBef>
                <a:spcPts val="500"/>
              </a:spcBef>
              <a:spcAft>
                <a:spcPts val="0"/>
              </a:spcAft>
              <a:buClr>
                <a:schemeClr val="dk1"/>
              </a:buClr>
              <a:buSzPts val="2000"/>
              <a:buFont typeface="Noto Sans Symbols"/>
              <a:buChar char="▪"/>
            </a:pPr>
            <a:r>
              <a:rPr lang="en-US"/>
              <a:t>Repeat steps 3-4 until the target value is found or the search interval becomes empty.</a:t>
            </a:r>
            <a:endParaRPr/>
          </a:p>
          <a:p>
            <a:pPr indent="-228600" lvl="1" marL="685800" rtl="0" algn="l">
              <a:lnSpc>
                <a:spcPct val="90000"/>
              </a:lnSpc>
              <a:spcBef>
                <a:spcPts val="500"/>
              </a:spcBef>
              <a:spcAft>
                <a:spcPts val="0"/>
              </a:spcAft>
              <a:buClr>
                <a:schemeClr val="dk1"/>
              </a:buClr>
              <a:buSzPts val="2000"/>
              <a:buChar char="•"/>
            </a:pPr>
            <a:r>
              <a:rPr b="1" lang="en-US" sz="2000"/>
              <a:t>Result:</a:t>
            </a:r>
            <a:endParaRPr sz="2000"/>
          </a:p>
          <a:p>
            <a:pPr indent="-228600" lvl="2" marL="1143000" rtl="0" algn="l">
              <a:lnSpc>
                <a:spcPct val="90000"/>
              </a:lnSpc>
              <a:spcBef>
                <a:spcPts val="500"/>
              </a:spcBef>
              <a:spcAft>
                <a:spcPts val="0"/>
              </a:spcAft>
              <a:buClr>
                <a:schemeClr val="dk1"/>
              </a:buClr>
              <a:buSzPts val="2000"/>
              <a:buFont typeface="Noto Sans Symbols"/>
              <a:buChar char="▪"/>
            </a:pPr>
            <a:r>
              <a:rPr lang="en-US"/>
              <a:t>If the target value is found, return its index.</a:t>
            </a:r>
            <a:endParaRPr/>
          </a:p>
          <a:p>
            <a:pPr indent="-228600" lvl="2" marL="1143000" rtl="0" algn="l">
              <a:lnSpc>
                <a:spcPct val="90000"/>
              </a:lnSpc>
              <a:spcBef>
                <a:spcPts val="500"/>
              </a:spcBef>
              <a:spcAft>
                <a:spcPts val="0"/>
              </a:spcAft>
              <a:buClr>
                <a:schemeClr val="dk1"/>
              </a:buClr>
              <a:buSzPts val="2000"/>
              <a:buFont typeface="Noto Sans Symbols"/>
              <a:buChar char="▪"/>
            </a:pPr>
            <a:r>
              <a:rPr lang="en-US"/>
              <a:t>If the search interval becomes empty, the target value is not in the array, and -1  is typically returned.</a:t>
            </a:r>
            <a:endParaRPr/>
          </a:p>
          <a:p>
            <a:pPr indent="0" lvl="1" marL="457200" rtl="0" algn="l">
              <a:lnSpc>
                <a:spcPct val="90000"/>
              </a:lnSpc>
              <a:spcBef>
                <a:spcPts val="500"/>
              </a:spcBef>
              <a:spcAft>
                <a:spcPts val="0"/>
              </a:spcAft>
              <a:buClr>
                <a:schemeClr val="dk1"/>
              </a:buClr>
              <a:buSzPts val="2400"/>
              <a:buNone/>
            </a:pPr>
            <a:r>
              <a:t/>
            </a:r>
            <a:endParaRPr b="1"/>
          </a:p>
          <a:p>
            <a:pPr indent="0" lvl="1" marL="457200" rtl="0" algn="l">
              <a:lnSpc>
                <a:spcPct val="90000"/>
              </a:lnSpc>
              <a:spcBef>
                <a:spcPts val="500"/>
              </a:spcBef>
              <a:spcAft>
                <a:spcPts val="0"/>
              </a:spcAft>
              <a:buClr>
                <a:schemeClr val="dk1"/>
              </a:buClr>
              <a:buSzPts val="800"/>
              <a:buNone/>
            </a:pPr>
            <a:r>
              <a:t/>
            </a:r>
            <a:endParaRPr b="1" sz="8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92"/>
          <p:cNvSpPr txBox="1"/>
          <p:nvPr>
            <p:ph type="title"/>
          </p:nvPr>
        </p:nvSpPr>
        <p:spPr>
          <a:xfrm>
            <a:off x="847380" y="181511"/>
            <a:ext cx="10506420" cy="95833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Using Greedy Method</a:t>
            </a:r>
            <a:endParaRPr/>
          </a:p>
        </p:txBody>
      </p:sp>
      <p:graphicFrame>
        <p:nvGraphicFramePr>
          <p:cNvPr id="675" name="Google Shape;675;p92"/>
          <p:cNvGraphicFramePr/>
          <p:nvPr/>
        </p:nvGraphicFramePr>
        <p:xfrm>
          <a:off x="844626" y="1101686"/>
          <a:ext cx="3000000" cy="3000000"/>
        </p:xfrm>
        <a:graphic>
          <a:graphicData uri="http://schemas.openxmlformats.org/drawingml/2006/table">
            <a:tbl>
              <a:tblPr bandRow="1" firstRow="1">
                <a:noFill/>
                <a:tableStyleId>{9BD769B3-5E4E-40B4-A711-49DABEB5C5F3}</a:tableStyleId>
              </a:tblPr>
              <a:tblGrid>
                <a:gridCol w="1502225"/>
                <a:gridCol w="1502225"/>
                <a:gridCol w="1652525"/>
                <a:gridCol w="1351925"/>
                <a:gridCol w="1502225"/>
                <a:gridCol w="1502225"/>
                <a:gridCol w="1502225"/>
              </a:tblGrid>
              <a:tr h="393700">
                <a:tc>
                  <a:txBody>
                    <a:bodyPr/>
                    <a:lstStyle/>
                    <a:p>
                      <a:pPr indent="0" lvl="0" marL="0" marR="0" rtl="0" algn="l">
                        <a:spcBef>
                          <a:spcPts val="0"/>
                        </a:spcBef>
                        <a:spcAft>
                          <a:spcPts val="0"/>
                        </a:spcAft>
                        <a:buNone/>
                      </a:pPr>
                      <a:r>
                        <a:rPr lang="en-US" sz="2000"/>
                        <a:t>Jobs</a:t>
                      </a:r>
                      <a:endParaRPr/>
                    </a:p>
                  </a:txBody>
                  <a:tcPr marT="45725" marB="45725" marR="91450" marL="91450"/>
                </a:tc>
                <a:tc>
                  <a:txBody>
                    <a:bodyPr/>
                    <a:lstStyle/>
                    <a:p>
                      <a:pPr indent="0" lvl="0" marL="0" marR="0" rtl="0" algn="l">
                        <a:spcBef>
                          <a:spcPts val="0"/>
                        </a:spcBef>
                        <a:spcAft>
                          <a:spcPts val="0"/>
                        </a:spcAft>
                        <a:buNone/>
                      </a:pPr>
                      <a:r>
                        <a:rPr lang="en-US" sz="2000"/>
                        <a:t>J4</a:t>
                      </a:r>
                      <a:endParaRPr/>
                    </a:p>
                  </a:txBody>
                  <a:tcPr marT="45725" marB="45725" marR="91450" marL="91450"/>
                </a:tc>
                <a:tc>
                  <a:txBody>
                    <a:bodyPr/>
                    <a:lstStyle/>
                    <a:p>
                      <a:pPr indent="0" lvl="0" marL="0" marR="0" rtl="0" algn="l">
                        <a:spcBef>
                          <a:spcPts val="0"/>
                        </a:spcBef>
                        <a:spcAft>
                          <a:spcPts val="0"/>
                        </a:spcAft>
                        <a:buNone/>
                      </a:pPr>
                      <a:r>
                        <a:rPr lang="en-US" sz="2000"/>
                        <a:t>J1</a:t>
                      </a:r>
                      <a:endParaRPr/>
                    </a:p>
                  </a:txBody>
                  <a:tcPr marT="45725" marB="45725" marR="91450" marL="91450"/>
                </a:tc>
                <a:tc>
                  <a:txBody>
                    <a:bodyPr/>
                    <a:lstStyle/>
                    <a:p>
                      <a:pPr indent="0" lvl="0" marL="0" marR="0" rtl="0" algn="l">
                        <a:spcBef>
                          <a:spcPts val="0"/>
                        </a:spcBef>
                        <a:spcAft>
                          <a:spcPts val="0"/>
                        </a:spcAft>
                        <a:buNone/>
                      </a:pPr>
                      <a:r>
                        <a:rPr lang="en-US" sz="2000"/>
                        <a:t>J3</a:t>
                      </a:r>
                      <a:endParaRPr/>
                    </a:p>
                  </a:txBody>
                  <a:tcPr marT="45725" marB="45725" marR="91450" marL="91450"/>
                </a:tc>
                <a:tc>
                  <a:txBody>
                    <a:bodyPr/>
                    <a:lstStyle/>
                    <a:p>
                      <a:pPr indent="0" lvl="0" marL="0" marR="0" rtl="0" algn="l">
                        <a:spcBef>
                          <a:spcPts val="0"/>
                        </a:spcBef>
                        <a:spcAft>
                          <a:spcPts val="0"/>
                        </a:spcAft>
                        <a:buNone/>
                      </a:pPr>
                      <a:r>
                        <a:rPr lang="en-US" sz="2000"/>
                        <a:t>J2</a:t>
                      </a:r>
                      <a:endParaRPr/>
                    </a:p>
                  </a:txBody>
                  <a:tcPr marT="45725" marB="45725" marR="91450" marL="91450"/>
                </a:tc>
                <a:tc>
                  <a:txBody>
                    <a:bodyPr/>
                    <a:lstStyle/>
                    <a:p>
                      <a:pPr indent="0" lvl="0" marL="0" marR="0" rtl="0" algn="l">
                        <a:spcBef>
                          <a:spcPts val="0"/>
                        </a:spcBef>
                        <a:spcAft>
                          <a:spcPts val="0"/>
                        </a:spcAft>
                        <a:buNone/>
                      </a:pPr>
                      <a:r>
                        <a:rPr lang="en-US" sz="2000"/>
                        <a:t>J5</a:t>
                      </a:r>
                      <a:endParaRPr/>
                    </a:p>
                  </a:txBody>
                  <a:tcPr marT="45725" marB="45725" marR="91450" marL="91450"/>
                </a:tc>
                <a:tc>
                  <a:txBody>
                    <a:bodyPr/>
                    <a:lstStyle/>
                    <a:p>
                      <a:pPr indent="0" lvl="0" marL="0" marR="0" rtl="0" algn="l">
                        <a:spcBef>
                          <a:spcPts val="0"/>
                        </a:spcBef>
                        <a:spcAft>
                          <a:spcPts val="0"/>
                        </a:spcAft>
                        <a:buNone/>
                      </a:pPr>
                      <a:r>
                        <a:rPr lang="en-US" sz="2000"/>
                        <a:t>J6</a:t>
                      </a:r>
                      <a:endParaRPr/>
                    </a:p>
                  </a:txBody>
                  <a:tcPr marT="45725" marB="45725" marR="91450" marL="91450"/>
                </a:tc>
              </a:tr>
              <a:tr h="393700">
                <a:tc>
                  <a:txBody>
                    <a:bodyPr/>
                    <a:lstStyle/>
                    <a:p>
                      <a:pPr indent="0" lvl="0" marL="0" marR="0" rtl="0" algn="l">
                        <a:spcBef>
                          <a:spcPts val="0"/>
                        </a:spcBef>
                        <a:spcAft>
                          <a:spcPts val="0"/>
                        </a:spcAft>
                        <a:buNone/>
                      </a:pPr>
                      <a:r>
                        <a:rPr lang="en-US" sz="2000"/>
                        <a:t>Deadlines</a:t>
                      </a:r>
                      <a:endParaRPr/>
                    </a:p>
                  </a:txBody>
                  <a:tcPr marT="45725" marB="45725" marR="91450" marL="91450"/>
                </a:tc>
                <a:tc>
                  <a:txBody>
                    <a:bodyPr/>
                    <a:lstStyle/>
                    <a:p>
                      <a:pPr indent="0" lvl="0" marL="0" marR="0" rtl="0" algn="l">
                        <a:spcBef>
                          <a:spcPts val="0"/>
                        </a:spcBef>
                        <a:spcAft>
                          <a:spcPts val="0"/>
                        </a:spcAft>
                        <a:buNone/>
                      </a:pPr>
                      <a:r>
                        <a:rPr lang="en-US" sz="2000"/>
                        <a:t>2</a:t>
                      </a:r>
                      <a:endParaRPr/>
                    </a:p>
                  </a:txBody>
                  <a:tcPr marT="45725" marB="45725" marR="91450" marL="91450"/>
                </a:tc>
                <a:tc>
                  <a:txBody>
                    <a:bodyPr/>
                    <a:lstStyle/>
                    <a:p>
                      <a:pPr indent="0" lvl="0" marL="0" marR="0" rtl="0" algn="l">
                        <a:spcBef>
                          <a:spcPts val="0"/>
                        </a:spcBef>
                        <a:spcAft>
                          <a:spcPts val="0"/>
                        </a:spcAft>
                        <a:buNone/>
                      </a:pPr>
                      <a:r>
                        <a:rPr lang="en-US" sz="2000"/>
                        <a:t>5</a:t>
                      </a:r>
                      <a:endParaRPr/>
                    </a:p>
                  </a:txBody>
                  <a:tcPr marT="45725" marB="45725" marR="91450" marL="91450"/>
                </a:tc>
                <a:tc>
                  <a:txBody>
                    <a:bodyPr/>
                    <a:lstStyle/>
                    <a:p>
                      <a:pPr indent="0" lvl="0" marL="0" marR="0" rtl="0" algn="l">
                        <a:spcBef>
                          <a:spcPts val="0"/>
                        </a:spcBef>
                        <a:spcAft>
                          <a:spcPts val="0"/>
                        </a:spcAft>
                        <a:buNone/>
                      </a:pPr>
                      <a:r>
                        <a:rPr lang="en-US" sz="2000"/>
                        <a:t>3</a:t>
                      </a:r>
                      <a:endParaRPr/>
                    </a:p>
                  </a:txBody>
                  <a:tcPr marT="45725" marB="45725" marR="91450" marL="91450"/>
                </a:tc>
                <a:tc>
                  <a:txBody>
                    <a:bodyPr/>
                    <a:lstStyle/>
                    <a:p>
                      <a:pPr indent="0" lvl="0" marL="0" marR="0" rtl="0" algn="l">
                        <a:spcBef>
                          <a:spcPts val="0"/>
                        </a:spcBef>
                        <a:spcAft>
                          <a:spcPts val="0"/>
                        </a:spcAft>
                        <a:buNone/>
                      </a:pPr>
                      <a:r>
                        <a:rPr lang="en-US" sz="2000"/>
                        <a:t>3</a:t>
                      </a:r>
                      <a:endParaRPr/>
                    </a:p>
                  </a:txBody>
                  <a:tcPr marT="45725" marB="45725" marR="91450" marL="91450"/>
                </a:tc>
                <a:tc>
                  <a:txBody>
                    <a:bodyPr/>
                    <a:lstStyle/>
                    <a:p>
                      <a:pPr indent="0" lvl="0" marL="0" marR="0" rtl="0" algn="l">
                        <a:spcBef>
                          <a:spcPts val="0"/>
                        </a:spcBef>
                        <a:spcAft>
                          <a:spcPts val="0"/>
                        </a:spcAft>
                        <a:buNone/>
                      </a:pPr>
                      <a:r>
                        <a:rPr lang="en-US" sz="2000"/>
                        <a:t>4</a:t>
                      </a:r>
                      <a:endParaRPr/>
                    </a:p>
                  </a:txBody>
                  <a:tcPr marT="45725" marB="45725" marR="91450" marL="91450"/>
                </a:tc>
                <a:tc>
                  <a:txBody>
                    <a:bodyPr/>
                    <a:lstStyle/>
                    <a:p>
                      <a:pPr indent="0" lvl="0" marL="0" marR="0" rtl="0" algn="l">
                        <a:spcBef>
                          <a:spcPts val="0"/>
                        </a:spcBef>
                        <a:spcAft>
                          <a:spcPts val="0"/>
                        </a:spcAft>
                        <a:buNone/>
                      </a:pPr>
                      <a:r>
                        <a:rPr lang="en-US" sz="2000"/>
                        <a:t>2</a:t>
                      </a:r>
                      <a:endParaRPr/>
                    </a:p>
                  </a:txBody>
                  <a:tcPr marT="45725" marB="45725" marR="91450" marL="91450"/>
                </a:tc>
              </a:tr>
              <a:tr h="393700">
                <a:tc>
                  <a:txBody>
                    <a:bodyPr/>
                    <a:lstStyle/>
                    <a:p>
                      <a:pPr indent="0" lvl="0" marL="0" marR="0" rtl="0" algn="l">
                        <a:spcBef>
                          <a:spcPts val="0"/>
                        </a:spcBef>
                        <a:spcAft>
                          <a:spcPts val="0"/>
                        </a:spcAft>
                        <a:buNone/>
                      </a:pPr>
                      <a:r>
                        <a:rPr lang="en-US" sz="2000"/>
                        <a:t>Profits</a:t>
                      </a:r>
                      <a:endParaRPr/>
                    </a:p>
                  </a:txBody>
                  <a:tcPr marT="45725" marB="45725" marR="91450" marL="91450"/>
                </a:tc>
                <a:tc>
                  <a:txBody>
                    <a:bodyPr/>
                    <a:lstStyle/>
                    <a:p>
                      <a:pPr indent="0" lvl="0" marL="0" marR="0" rtl="0" algn="l">
                        <a:spcBef>
                          <a:spcPts val="0"/>
                        </a:spcBef>
                        <a:spcAft>
                          <a:spcPts val="0"/>
                        </a:spcAft>
                        <a:buNone/>
                      </a:pPr>
                      <a:r>
                        <a:rPr lang="en-US" sz="2000"/>
                        <a:t>300</a:t>
                      </a:r>
                      <a:endParaRPr/>
                    </a:p>
                  </a:txBody>
                  <a:tcPr marT="45725" marB="45725" marR="91450" marL="91450"/>
                </a:tc>
                <a:tc>
                  <a:txBody>
                    <a:bodyPr/>
                    <a:lstStyle/>
                    <a:p>
                      <a:pPr indent="0" lvl="0" marL="0" marR="0" rtl="0" algn="l">
                        <a:spcBef>
                          <a:spcPts val="0"/>
                        </a:spcBef>
                        <a:spcAft>
                          <a:spcPts val="0"/>
                        </a:spcAft>
                        <a:buNone/>
                      </a:pPr>
                      <a:r>
                        <a:rPr lang="en-US" sz="2000"/>
                        <a:t>200</a:t>
                      </a:r>
                      <a:endParaRPr/>
                    </a:p>
                  </a:txBody>
                  <a:tcPr marT="45725" marB="45725" marR="91450" marL="91450"/>
                </a:tc>
                <a:tc>
                  <a:txBody>
                    <a:bodyPr/>
                    <a:lstStyle/>
                    <a:p>
                      <a:pPr indent="0" lvl="0" marL="0" marR="0" rtl="0" algn="l">
                        <a:spcBef>
                          <a:spcPts val="0"/>
                        </a:spcBef>
                        <a:spcAft>
                          <a:spcPts val="0"/>
                        </a:spcAft>
                        <a:buNone/>
                      </a:pPr>
                      <a:r>
                        <a:rPr lang="en-US" sz="2000"/>
                        <a:t>190</a:t>
                      </a:r>
                      <a:endParaRPr/>
                    </a:p>
                  </a:txBody>
                  <a:tcPr marT="45725" marB="45725" marR="91450" marL="91450"/>
                </a:tc>
                <a:tc>
                  <a:txBody>
                    <a:bodyPr/>
                    <a:lstStyle/>
                    <a:p>
                      <a:pPr indent="0" lvl="0" marL="0" marR="0" rtl="0" algn="l">
                        <a:spcBef>
                          <a:spcPts val="0"/>
                        </a:spcBef>
                        <a:spcAft>
                          <a:spcPts val="0"/>
                        </a:spcAft>
                        <a:buNone/>
                      </a:pPr>
                      <a:r>
                        <a:rPr lang="en-US" sz="2000"/>
                        <a:t>180</a:t>
                      </a:r>
                      <a:endParaRPr/>
                    </a:p>
                  </a:txBody>
                  <a:tcPr marT="45725" marB="45725" marR="91450" marL="91450"/>
                </a:tc>
                <a:tc>
                  <a:txBody>
                    <a:bodyPr/>
                    <a:lstStyle/>
                    <a:p>
                      <a:pPr indent="0" lvl="0" marL="0" marR="0" rtl="0" algn="l">
                        <a:spcBef>
                          <a:spcPts val="0"/>
                        </a:spcBef>
                        <a:spcAft>
                          <a:spcPts val="0"/>
                        </a:spcAft>
                        <a:buNone/>
                      </a:pPr>
                      <a:r>
                        <a:rPr lang="en-US" sz="2000"/>
                        <a:t>120</a:t>
                      </a:r>
                      <a:endParaRPr/>
                    </a:p>
                  </a:txBody>
                  <a:tcPr marT="45725" marB="45725" marR="91450" marL="91450"/>
                </a:tc>
                <a:tc>
                  <a:txBody>
                    <a:bodyPr/>
                    <a:lstStyle/>
                    <a:p>
                      <a:pPr indent="0" lvl="0" marL="0" marR="0" rtl="0" algn="l">
                        <a:spcBef>
                          <a:spcPts val="0"/>
                        </a:spcBef>
                        <a:spcAft>
                          <a:spcPts val="0"/>
                        </a:spcAft>
                        <a:buNone/>
                      </a:pPr>
                      <a:r>
                        <a:rPr lang="en-US" sz="2000"/>
                        <a:t>100</a:t>
                      </a:r>
                      <a:endParaRPr/>
                    </a:p>
                  </a:txBody>
                  <a:tcPr marT="45725" marB="45725" marR="91450" marL="91450"/>
                </a:tc>
              </a:tr>
            </a:tbl>
          </a:graphicData>
        </a:graphic>
      </p:graphicFrame>
      <p:sp>
        <p:nvSpPr>
          <p:cNvPr id="676" name="Google Shape;676;p92"/>
          <p:cNvSpPr txBox="1"/>
          <p:nvPr/>
        </p:nvSpPr>
        <p:spPr>
          <a:xfrm>
            <a:off x="752819" y="2712904"/>
            <a:ext cx="11365732" cy="3893374"/>
          </a:xfrm>
          <a:prstGeom prst="rect">
            <a:avLst/>
          </a:prstGeom>
          <a:noFill/>
          <a:ln>
            <a:noFill/>
          </a:ln>
        </p:spPr>
        <p:txBody>
          <a:bodyPr anchorCtr="0" anchor="t" bIns="45700" lIns="91425" spcFirstLastPara="1" rIns="91425" wrap="square" tIns="45700">
            <a:spAutoFit/>
          </a:bodyPr>
          <a:lstStyle/>
          <a:p>
            <a:pPr indent="-120650" lvl="0" marL="0" marR="0" rtl="0" algn="l">
              <a:spcBef>
                <a:spcPts val="0"/>
              </a:spcBef>
              <a:spcAft>
                <a:spcPts val="0"/>
              </a:spcAft>
              <a:buClr>
                <a:schemeClr val="dk1"/>
              </a:buClr>
              <a:buSzPts val="1900"/>
              <a:buFont typeface="Arial"/>
              <a:buChar char="•"/>
            </a:pPr>
            <a:r>
              <a:rPr b="1" lang="en-US" sz="1900" u="sng">
                <a:solidFill>
                  <a:schemeClr val="dk1"/>
                </a:solidFill>
                <a:latin typeface="Open Sans"/>
                <a:ea typeface="Open Sans"/>
                <a:cs typeface="Open Sans"/>
                <a:sym typeface="Open Sans"/>
              </a:rPr>
              <a:t> Step-01: </a:t>
            </a:r>
            <a:r>
              <a:rPr lang="en-US" sz="1900">
                <a:solidFill>
                  <a:schemeClr val="dk1"/>
                </a:solidFill>
                <a:latin typeface="Open Sans"/>
                <a:ea typeface="Open Sans"/>
                <a:cs typeface="Open Sans"/>
                <a:sym typeface="Open Sans"/>
              </a:rPr>
              <a:t>Sort all the given jobs in decreasing order of their profit.</a:t>
            </a:r>
            <a:endParaRPr sz="1900">
              <a:solidFill>
                <a:schemeClr val="dk1"/>
              </a:solidFill>
              <a:latin typeface="Open Sans"/>
              <a:ea typeface="Open Sans"/>
              <a:cs typeface="Open Sans"/>
              <a:sym typeface="Open Sans"/>
            </a:endParaRPr>
          </a:p>
          <a:p>
            <a:pPr indent="-120650" lvl="0" marL="0" marR="0" rtl="0" algn="l">
              <a:spcBef>
                <a:spcPts val="0"/>
              </a:spcBef>
              <a:spcAft>
                <a:spcPts val="0"/>
              </a:spcAft>
              <a:buClr>
                <a:schemeClr val="dk1"/>
              </a:buClr>
              <a:buSzPts val="1900"/>
              <a:buFont typeface="Arial"/>
              <a:buChar char="•"/>
            </a:pPr>
            <a:r>
              <a:rPr b="1" lang="en-US" sz="1900" u="sng">
                <a:solidFill>
                  <a:schemeClr val="dk1"/>
                </a:solidFill>
                <a:latin typeface="Open Sans"/>
                <a:ea typeface="Open Sans"/>
                <a:cs typeface="Open Sans"/>
                <a:sym typeface="Open Sans"/>
              </a:rPr>
              <a:t> Step-02:</a:t>
            </a:r>
            <a:r>
              <a:rPr lang="en-US" sz="1900">
                <a:solidFill>
                  <a:schemeClr val="dk1"/>
                </a:solidFill>
                <a:latin typeface="Open Sans"/>
                <a:ea typeface="Open Sans"/>
                <a:cs typeface="Open Sans"/>
                <a:sym typeface="Open Sans"/>
              </a:rPr>
              <a:t> Value of maximum deadline: 5. So, draw a Gantt chart with maximum time on Gantt chart = 5.</a:t>
            </a:r>
            <a:endParaRPr sz="1900">
              <a:solidFill>
                <a:schemeClr val="dk1"/>
              </a:solidFill>
              <a:latin typeface="Open Sans"/>
              <a:ea typeface="Open Sans"/>
              <a:cs typeface="Open Sans"/>
              <a:sym typeface="Open Sans"/>
            </a:endParaRPr>
          </a:p>
          <a:p>
            <a:pPr indent="-120650" lvl="0" marL="0" marR="0" rtl="0" algn="l">
              <a:spcBef>
                <a:spcPts val="0"/>
              </a:spcBef>
              <a:spcAft>
                <a:spcPts val="0"/>
              </a:spcAft>
              <a:buClr>
                <a:schemeClr val="dk1"/>
              </a:buClr>
              <a:buSzPts val="1900"/>
              <a:buFont typeface="Arial"/>
              <a:buChar char="•"/>
            </a:pPr>
            <a:r>
              <a:rPr lang="en-US" sz="1900">
                <a:solidFill>
                  <a:schemeClr val="dk1"/>
                </a:solidFill>
                <a:latin typeface="Open Sans"/>
                <a:ea typeface="Open Sans"/>
                <a:cs typeface="Open Sans"/>
                <a:sym typeface="Open Sans"/>
              </a:rPr>
              <a:t> We take each job one by one in the order they appear in Step-01.</a:t>
            </a:r>
            <a:endParaRPr sz="1900">
              <a:solidFill>
                <a:schemeClr val="dk1"/>
              </a:solidFill>
              <a:latin typeface="Open Sans"/>
              <a:ea typeface="Open Sans"/>
              <a:cs typeface="Open Sans"/>
              <a:sym typeface="Open Sans"/>
            </a:endParaRPr>
          </a:p>
          <a:p>
            <a:pPr indent="-120650" lvl="0" marL="0" marR="0" rtl="0" algn="l">
              <a:spcBef>
                <a:spcPts val="0"/>
              </a:spcBef>
              <a:spcAft>
                <a:spcPts val="0"/>
              </a:spcAft>
              <a:buClr>
                <a:schemeClr val="dk1"/>
              </a:buClr>
              <a:buSzPts val="1900"/>
              <a:buFont typeface="Arial"/>
              <a:buChar char="•"/>
            </a:pPr>
            <a:r>
              <a:rPr lang="en-US" sz="1900">
                <a:solidFill>
                  <a:schemeClr val="dk1"/>
                </a:solidFill>
                <a:latin typeface="Open Sans"/>
                <a:ea typeface="Open Sans"/>
                <a:cs typeface="Open Sans"/>
                <a:sym typeface="Open Sans"/>
              </a:rPr>
              <a:t> We place the job on Gantt chart as far as possible from 0.</a:t>
            </a:r>
            <a:endParaRPr sz="1900">
              <a:solidFill>
                <a:schemeClr val="dk1"/>
              </a:solidFill>
              <a:latin typeface="Open Sans"/>
              <a:ea typeface="Open Sans"/>
              <a:cs typeface="Open Sans"/>
              <a:sym typeface="Open Sans"/>
            </a:endParaRPr>
          </a:p>
          <a:p>
            <a:pPr indent="-120650" lvl="0" marL="0" marR="0" rtl="0" algn="l">
              <a:spcBef>
                <a:spcPts val="0"/>
              </a:spcBef>
              <a:spcAft>
                <a:spcPts val="0"/>
              </a:spcAft>
              <a:buClr>
                <a:schemeClr val="dk1"/>
              </a:buClr>
              <a:buSzPts val="1900"/>
              <a:buFont typeface="Arial"/>
              <a:buChar char="•"/>
            </a:pPr>
            <a:r>
              <a:rPr lang="en-US" sz="1900">
                <a:solidFill>
                  <a:schemeClr val="dk1"/>
                </a:solidFill>
                <a:latin typeface="Open Sans"/>
                <a:ea typeface="Open Sans"/>
                <a:cs typeface="Open Sans"/>
                <a:sym typeface="Open Sans"/>
              </a:rPr>
              <a:t> We take job J4. Since its deadline is 2, so we place it in the first empty cell before deadline 2.</a:t>
            </a:r>
            <a:endParaRPr sz="1900">
              <a:solidFill>
                <a:schemeClr val="dk1"/>
              </a:solidFill>
              <a:latin typeface="Open Sans"/>
              <a:ea typeface="Open Sans"/>
              <a:cs typeface="Open Sans"/>
              <a:sym typeface="Open Sans"/>
            </a:endParaRPr>
          </a:p>
          <a:p>
            <a:pPr indent="-120650" lvl="0" marL="0" marR="0" rtl="0" algn="l">
              <a:spcBef>
                <a:spcPts val="0"/>
              </a:spcBef>
              <a:spcAft>
                <a:spcPts val="0"/>
              </a:spcAft>
              <a:buClr>
                <a:schemeClr val="dk1"/>
              </a:buClr>
              <a:buSzPts val="1900"/>
              <a:buFont typeface="Arial"/>
              <a:buChar char="•"/>
            </a:pPr>
            <a:r>
              <a:rPr lang="en-US" sz="1900">
                <a:solidFill>
                  <a:schemeClr val="dk1"/>
                </a:solidFill>
                <a:latin typeface="Open Sans"/>
                <a:ea typeface="Open Sans"/>
                <a:cs typeface="Open Sans"/>
                <a:sym typeface="Open Sans"/>
              </a:rPr>
              <a:t> We take job J1. Since its deadline is 5, so we place it in the first empty cell before deadline 5.</a:t>
            </a:r>
            <a:endParaRPr sz="1900">
              <a:solidFill>
                <a:schemeClr val="dk1"/>
              </a:solidFill>
              <a:latin typeface="Open Sans"/>
              <a:ea typeface="Open Sans"/>
              <a:cs typeface="Open Sans"/>
              <a:sym typeface="Open Sans"/>
            </a:endParaRPr>
          </a:p>
          <a:p>
            <a:pPr indent="-120650" lvl="0" marL="0" marR="0" rtl="0" algn="l">
              <a:spcBef>
                <a:spcPts val="0"/>
              </a:spcBef>
              <a:spcAft>
                <a:spcPts val="0"/>
              </a:spcAft>
              <a:buClr>
                <a:schemeClr val="dk1"/>
              </a:buClr>
              <a:buSzPts val="1900"/>
              <a:buFont typeface="Arial"/>
              <a:buChar char="•"/>
            </a:pPr>
            <a:r>
              <a:rPr lang="en-US" sz="1900">
                <a:solidFill>
                  <a:schemeClr val="dk1"/>
                </a:solidFill>
                <a:latin typeface="Open Sans"/>
                <a:ea typeface="Open Sans"/>
                <a:cs typeface="Open Sans"/>
                <a:sym typeface="Open Sans"/>
              </a:rPr>
              <a:t> We take job J3. Since its deadline is 3, so we place it in the first empty cell before deadline 3.</a:t>
            </a:r>
            <a:endParaRPr/>
          </a:p>
          <a:p>
            <a:pPr indent="-120650" lvl="0" marL="0" marR="0" rtl="0" algn="l">
              <a:spcBef>
                <a:spcPts val="0"/>
              </a:spcBef>
              <a:spcAft>
                <a:spcPts val="0"/>
              </a:spcAft>
              <a:buClr>
                <a:schemeClr val="dk1"/>
              </a:buClr>
              <a:buSzPts val="1900"/>
              <a:buFont typeface="Arial"/>
              <a:buChar char="•"/>
            </a:pPr>
            <a:r>
              <a:rPr lang="en-US" sz="1900">
                <a:solidFill>
                  <a:schemeClr val="dk1"/>
                </a:solidFill>
                <a:latin typeface="Open Sans"/>
                <a:ea typeface="Open Sans"/>
                <a:cs typeface="Open Sans"/>
                <a:sym typeface="Open Sans"/>
              </a:rPr>
              <a:t> We take job J2. Since its deadline is 3, so we place it in the first empty cell before deadline 3.</a:t>
            </a:r>
            <a:endParaRPr sz="1900">
              <a:solidFill>
                <a:schemeClr val="dk1"/>
              </a:solidFill>
              <a:latin typeface="Open Sans"/>
              <a:ea typeface="Open Sans"/>
              <a:cs typeface="Open Sans"/>
              <a:sym typeface="Open Sans"/>
            </a:endParaRPr>
          </a:p>
          <a:p>
            <a:pPr indent="-120650" lvl="0" marL="0" marR="0" rtl="0" algn="l">
              <a:spcBef>
                <a:spcPts val="0"/>
              </a:spcBef>
              <a:spcAft>
                <a:spcPts val="0"/>
              </a:spcAft>
              <a:buClr>
                <a:schemeClr val="dk1"/>
              </a:buClr>
              <a:buSzPts val="1900"/>
              <a:buFont typeface="Arial"/>
              <a:buChar char="•"/>
            </a:pPr>
            <a:r>
              <a:rPr lang="en-US" sz="1900">
                <a:solidFill>
                  <a:schemeClr val="dk1"/>
                </a:solidFill>
                <a:latin typeface="Open Sans"/>
                <a:ea typeface="Open Sans"/>
                <a:cs typeface="Open Sans"/>
                <a:sym typeface="Open Sans"/>
              </a:rPr>
              <a:t> Now, we take job J5. Since its deadline is 4, so we place it in the first empty cell before deadline 4.</a:t>
            </a:r>
            <a:endParaRPr sz="1900">
              <a:solidFill>
                <a:schemeClr val="dk1"/>
              </a:solidFill>
              <a:latin typeface="Open Sans"/>
              <a:ea typeface="Open Sans"/>
              <a:cs typeface="Open Sans"/>
              <a:sym typeface="Open Sans"/>
            </a:endParaRPr>
          </a:p>
          <a:p>
            <a:pPr indent="-120650" lvl="0" marL="0" marR="0" rtl="0" algn="l">
              <a:spcBef>
                <a:spcPts val="0"/>
              </a:spcBef>
              <a:spcAft>
                <a:spcPts val="0"/>
              </a:spcAft>
              <a:buClr>
                <a:schemeClr val="dk1"/>
              </a:buClr>
              <a:buSzPts val="1900"/>
              <a:buFont typeface="Arial"/>
              <a:buChar char="•"/>
            </a:pPr>
            <a:r>
              <a:rPr lang="en-US" sz="1900">
                <a:solidFill>
                  <a:schemeClr val="dk1"/>
                </a:solidFill>
                <a:latin typeface="Open Sans"/>
                <a:ea typeface="Open Sans"/>
                <a:cs typeface="Open Sans"/>
                <a:sym typeface="Open Sans"/>
              </a:rPr>
              <a:t> The only job left is job J6 whose deadline is 2. All the slots before deadline 2 are already occupied. Thus, job J6 can not be completed.</a:t>
            </a:r>
            <a:endParaRPr sz="1900">
              <a:solidFill>
                <a:schemeClr val="dk1"/>
              </a:solidFill>
              <a:latin typeface="Open Sans"/>
              <a:ea typeface="Open Sans"/>
              <a:cs typeface="Open Sans"/>
              <a:sym typeface="Open Sans"/>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93"/>
          <p:cNvSpPr txBox="1"/>
          <p:nvPr>
            <p:ph type="title"/>
          </p:nvPr>
        </p:nvSpPr>
        <p:spPr>
          <a:xfrm>
            <a:off x="847380" y="181511"/>
            <a:ext cx="10506420" cy="95833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Using Greedy Method</a:t>
            </a:r>
            <a:endParaRPr/>
          </a:p>
        </p:txBody>
      </p:sp>
      <p:graphicFrame>
        <p:nvGraphicFramePr>
          <p:cNvPr id="682" name="Google Shape;682;p93"/>
          <p:cNvGraphicFramePr/>
          <p:nvPr/>
        </p:nvGraphicFramePr>
        <p:xfrm>
          <a:off x="1469857" y="1394763"/>
          <a:ext cx="3000000" cy="3000000"/>
        </p:xfrm>
        <a:graphic>
          <a:graphicData uri="http://schemas.openxmlformats.org/drawingml/2006/table">
            <a:tbl>
              <a:tblPr bandRow="1" firstRow="1">
                <a:noFill/>
                <a:tableStyleId>{9BD769B3-5E4E-40B4-A711-49DABEB5C5F3}</a:tableStyleId>
              </a:tblPr>
              <a:tblGrid>
                <a:gridCol w="1837925"/>
                <a:gridCol w="3850250"/>
                <a:gridCol w="2656275"/>
                <a:gridCol w="1810675"/>
              </a:tblGrid>
              <a:tr h="393700">
                <a:tc>
                  <a:txBody>
                    <a:bodyPr/>
                    <a:lstStyle/>
                    <a:p>
                      <a:pPr indent="0" lvl="0" marL="0" marR="0" rtl="0" algn="l">
                        <a:spcBef>
                          <a:spcPts val="0"/>
                        </a:spcBef>
                        <a:spcAft>
                          <a:spcPts val="0"/>
                        </a:spcAft>
                        <a:buNone/>
                      </a:pPr>
                      <a:r>
                        <a:rPr lang="en-US" sz="2000"/>
                        <a:t>Job Considered </a:t>
                      </a:r>
                      <a:endParaRPr/>
                    </a:p>
                  </a:txBody>
                  <a:tcPr marT="45725" marB="45725" marR="91450" marL="91450"/>
                </a:tc>
                <a:tc>
                  <a:txBody>
                    <a:bodyPr/>
                    <a:lstStyle/>
                    <a:p>
                      <a:pPr indent="0" lvl="0" marL="0" marR="0" rtl="0" algn="l">
                        <a:spcBef>
                          <a:spcPts val="0"/>
                        </a:spcBef>
                        <a:spcAft>
                          <a:spcPts val="0"/>
                        </a:spcAft>
                        <a:buNone/>
                      </a:pPr>
                      <a:r>
                        <a:rPr lang="en-US" sz="2000"/>
                        <a:t>Slot Assigned</a:t>
                      </a:r>
                      <a:endParaRPr/>
                    </a:p>
                  </a:txBody>
                  <a:tcPr marT="45725" marB="45725" marR="91450" marL="91450"/>
                </a:tc>
                <a:tc>
                  <a:txBody>
                    <a:bodyPr/>
                    <a:lstStyle/>
                    <a:p>
                      <a:pPr indent="0" lvl="0" marL="0" marR="0" rtl="0" algn="l">
                        <a:spcBef>
                          <a:spcPts val="0"/>
                        </a:spcBef>
                        <a:spcAft>
                          <a:spcPts val="0"/>
                        </a:spcAft>
                        <a:buNone/>
                      </a:pPr>
                      <a:r>
                        <a:rPr lang="en-US" sz="2000"/>
                        <a:t>Solution</a:t>
                      </a:r>
                      <a:endParaRPr/>
                    </a:p>
                  </a:txBody>
                  <a:tcPr marT="45725" marB="45725" marR="91450" marL="91450"/>
                </a:tc>
                <a:tc>
                  <a:txBody>
                    <a:bodyPr/>
                    <a:lstStyle/>
                    <a:p>
                      <a:pPr indent="0" lvl="0" marL="0" marR="0" rtl="0" algn="l">
                        <a:spcBef>
                          <a:spcPts val="0"/>
                        </a:spcBef>
                        <a:spcAft>
                          <a:spcPts val="0"/>
                        </a:spcAft>
                        <a:buNone/>
                      </a:pPr>
                      <a:r>
                        <a:rPr lang="en-US" sz="2000"/>
                        <a:t>Profit</a:t>
                      </a:r>
                      <a:endParaRPr/>
                    </a:p>
                  </a:txBody>
                  <a:tcPr marT="45725" marB="45725" marR="91450" marL="91450"/>
                </a:tc>
              </a:tr>
              <a:tr h="393700">
                <a:tc>
                  <a:txBody>
                    <a:bodyPr/>
                    <a:lstStyle/>
                    <a:p>
                      <a:pPr indent="0" lvl="0" marL="0" marR="0" rtl="0" algn="l">
                        <a:spcBef>
                          <a:spcPts val="0"/>
                        </a:spcBef>
                        <a:spcAft>
                          <a:spcPts val="0"/>
                        </a:spcAft>
                        <a:buClr>
                          <a:schemeClr val="dk1"/>
                        </a:buClr>
                        <a:buSzPts val="2000"/>
                        <a:buFont typeface="Open Sans"/>
                        <a:buNone/>
                      </a:pPr>
                      <a:r>
                        <a:rPr lang="en-US" sz="2000"/>
                        <a:t>--------</a:t>
                      </a:r>
                      <a:endParaRPr sz="1800"/>
                    </a:p>
                  </a:txBody>
                  <a:tcPr marT="45725" marB="45725" marR="91450" marL="91450"/>
                </a:tc>
                <a:tc>
                  <a:txBody>
                    <a:bodyPr/>
                    <a:lstStyle/>
                    <a:p>
                      <a:pPr indent="0" lvl="0" marL="0" marR="0" rtl="0" algn="l">
                        <a:spcBef>
                          <a:spcPts val="0"/>
                        </a:spcBef>
                        <a:spcAft>
                          <a:spcPts val="0"/>
                        </a:spcAft>
                        <a:buClr>
                          <a:schemeClr val="dk1"/>
                        </a:buClr>
                        <a:buSzPts val="2000"/>
                        <a:buFont typeface="Open Sans"/>
                        <a:buNone/>
                      </a:pPr>
                      <a:r>
                        <a:rPr lang="en-US" sz="2000"/>
                        <a:t>-------</a:t>
                      </a:r>
                      <a:endParaRPr/>
                    </a:p>
                  </a:txBody>
                  <a:tcPr marT="45725" marB="45725" marR="91450" marL="91450"/>
                </a:tc>
                <a:tc>
                  <a:txBody>
                    <a:bodyPr/>
                    <a:lstStyle/>
                    <a:p>
                      <a:pPr indent="0" lvl="0" marL="0" marR="0" rtl="0" algn="l">
                        <a:spcBef>
                          <a:spcPts val="0"/>
                        </a:spcBef>
                        <a:spcAft>
                          <a:spcPts val="0"/>
                        </a:spcAft>
                        <a:buClr>
                          <a:schemeClr val="dk1"/>
                        </a:buClr>
                        <a:buSzPts val="2000"/>
                        <a:buFont typeface="Open Sans"/>
                        <a:buNone/>
                      </a:pPr>
                      <a:r>
                        <a:rPr lang="en-US" sz="2000"/>
                        <a:t>---------</a:t>
                      </a:r>
                      <a:endParaRPr/>
                    </a:p>
                  </a:txBody>
                  <a:tcPr marT="45725" marB="45725" marR="91450" marL="91450"/>
                </a:tc>
                <a:tc>
                  <a:txBody>
                    <a:bodyPr/>
                    <a:lstStyle/>
                    <a:p>
                      <a:pPr indent="0" lvl="0" marL="0" marR="0" rtl="0" algn="l">
                        <a:spcBef>
                          <a:spcPts val="0"/>
                        </a:spcBef>
                        <a:spcAft>
                          <a:spcPts val="0"/>
                        </a:spcAft>
                        <a:buClr>
                          <a:schemeClr val="dk1"/>
                        </a:buClr>
                        <a:buSzPts val="2000"/>
                        <a:buFont typeface="Open Sans"/>
                        <a:buNone/>
                      </a:pPr>
                      <a:r>
                        <a:rPr lang="en-US" sz="2000"/>
                        <a:t>0</a:t>
                      </a:r>
                      <a:endParaRPr/>
                    </a:p>
                  </a:txBody>
                  <a:tcPr marT="45725" marB="45725" marR="91450" marL="91450"/>
                </a:tc>
              </a:tr>
              <a:tr h="393700">
                <a:tc>
                  <a:txBody>
                    <a:bodyPr/>
                    <a:lstStyle/>
                    <a:p>
                      <a:pPr indent="0" lvl="0" marL="0" marR="0" rtl="0" algn="l">
                        <a:spcBef>
                          <a:spcPts val="0"/>
                        </a:spcBef>
                        <a:spcAft>
                          <a:spcPts val="0"/>
                        </a:spcAft>
                        <a:buNone/>
                      </a:pPr>
                      <a:r>
                        <a:rPr lang="en-US" sz="2000"/>
                        <a:t>J1</a:t>
                      </a:r>
                      <a:endParaRPr/>
                    </a:p>
                  </a:txBody>
                  <a:tcPr marT="45725" marB="45725" marR="91450" marL="91450"/>
                </a:tc>
                <a:tc>
                  <a:txBody>
                    <a:bodyPr/>
                    <a:lstStyle/>
                    <a:p>
                      <a:pPr indent="0" lvl="0" marL="0" marR="0" rtl="0" algn="l">
                        <a:spcBef>
                          <a:spcPts val="0"/>
                        </a:spcBef>
                        <a:spcAft>
                          <a:spcPts val="0"/>
                        </a:spcAft>
                        <a:buNone/>
                      </a:pPr>
                      <a:r>
                        <a:rPr lang="en-US" sz="2000"/>
                        <a:t>[4, 5]</a:t>
                      </a:r>
                      <a:endParaRPr/>
                    </a:p>
                  </a:txBody>
                  <a:tcPr marT="45725" marB="45725" marR="91450" marL="91450"/>
                </a:tc>
                <a:tc>
                  <a:txBody>
                    <a:bodyPr/>
                    <a:lstStyle/>
                    <a:p>
                      <a:pPr indent="0" lvl="0" marL="0" marR="0" rtl="0" algn="l">
                        <a:spcBef>
                          <a:spcPts val="0"/>
                        </a:spcBef>
                        <a:spcAft>
                          <a:spcPts val="0"/>
                        </a:spcAft>
                        <a:buNone/>
                      </a:pPr>
                      <a:r>
                        <a:rPr lang="en-US" sz="2000"/>
                        <a:t>J1</a:t>
                      </a:r>
                      <a:endParaRPr/>
                    </a:p>
                  </a:txBody>
                  <a:tcPr marT="45725" marB="45725" marR="91450" marL="91450"/>
                </a:tc>
                <a:tc>
                  <a:txBody>
                    <a:bodyPr/>
                    <a:lstStyle/>
                    <a:p>
                      <a:pPr indent="0" lvl="0" marL="0" marR="0" rtl="0" algn="l">
                        <a:spcBef>
                          <a:spcPts val="0"/>
                        </a:spcBef>
                        <a:spcAft>
                          <a:spcPts val="0"/>
                        </a:spcAft>
                        <a:buNone/>
                      </a:pPr>
                      <a:r>
                        <a:rPr lang="en-US" sz="2000"/>
                        <a:t>200</a:t>
                      </a:r>
                      <a:endParaRPr/>
                    </a:p>
                  </a:txBody>
                  <a:tcPr marT="45725" marB="45725" marR="91450" marL="91450"/>
                </a:tc>
              </a:tr>
              <a:tr h="393700">
                <a:tc>
                  <a:txBody>
                    <a:bodyPr/>
                    <a:lstStyle/>
                    <a:p>
                      <a:pPr indent="0" lvl="0" marL="0" marR="0" rtl="0" algn="l">
                        <a:spcBef>
                          <a:spcPts val="0"/>
                        </a:spcBef>
                        <a:spcAft>
                          <a:spcPts val="0"/>
                        </a:spcAft>
                        <a:buNone/>
                      </a:pPr>
                      <a:r>
                        <a:rPr lang="en-US" sz="2000"/>
                        <a:t>J2</a:t>
                      </a:r>
                      <a:endParaRPr/>
                    </a:p>
                  </a:txBody>
                  <a:tcPr marT="45725" marB="45725" marR="91450" marL="91450"/>
                </a:tc>
                <a:tc>
                  <a:txBody>
                    <a:bodyPr/>
                    <a:lstStyle/>
                    <a:p>
                      <a:pPr indent="0" lvl="0" marL="0" marR="0" rtl="0" algn="l">
                        <a:spcBef>
                          <a:spcPts val="0"/>
                        </a:spcBef>
                        <a:spcAft>
                          <a:spcPts val="0"/>
                        </a:spcAft>
                        <a:buNone/>
                      </a:pPr>
                      <a:r>
                        <a:rPr lang="en-US" sz="2000"/>
                        <a:t>[0, 1], </a:t>
                      </a:r>
                      <a:r>
                        <a:rPr b="0" i="0" lang="en-US" sz="2000" u="none" strike="noStrike">
                          <a:solidFill>
                            <a:srgbClr val="000000"/>
                          </a:solidFill>
                          <a:latin typeface="Open Sans"/>
                          <a:ea typeface="Open Sans"/>
                          <a:cs typeface="Open Sans"/>
                          <a:sym typeface="Open Sans"/>
                        </a:rPr>
                        <a:t>[4, 5]</a:t>
                      </a:r>
                      <a:endParaRPr sz="2000"/>
                    </a:p>
                  </a:txBody>
                  <a:tcPr marT="45725" marB="45725" marR="91450" marL="91450"/>
                </a:tc>
                <a:tc>
                  <a:txBody>
                    <a:bodyPr/>
                    <a:lstStyle/>
                    <a:p>
                      <a:pPr indent="0" lvl="0" marL="0" marR="0" rtl="0" algn="l">
                        <a:spcBef>
                          <a:spcPts val="0"/>
                        </a:spcBef>
                        <a:spcAft>
                          <a:spcPts val="0"/>
                        </a:spcAft>
                        <a:buNone/>
                      </a:pPr>
                      <a:r>
                        <a:rPr lang="en-US" sz="2000"/>
                        <a:t>J2, J1</a:t>
                      </a:r>
                      <a:endParaRPr/>
                    </a:p>
                  </a:txBody>
                  <a:tcPr marT="45725" marB="45725" marR="91450" marL="91450"/>
                </a:tc>
                <a:tc>
                  <a:txBody>
                    <a:bodyPr/>
                    <a:lstStyle/>
                    <a:p>
                      <a:pPr indent="0" lvl="0" marL="0" marR="0" rtl="0" algn="l">
                        <a:spcBef>
                          <a:spcPts val="0"/>
                        </a:spcBef>
                        <a:spcAft>
                          <a:spcPts val="0"/>
                        </a:spcAft>
                        <a:buNone/>
                      </a:pPr>
                      <a:r>
                        <a:rPr lang="en-US" sz="2000"/>
                        <a:t>380</a:t>
                      </a:r>
                      <a:endParaRPr/>
                    </a:p>
                  </a:txBody>
                  <a:tcPr marT="45725" marB="45725" marR="91450" marL="91450"/>
                </a:tc>
              </a:tr>
              <a:tr h="393700">
                <a:tc>
                  <a:txBody>
                    <a:bodyPr/>
                    <a:lstStyle/>
                    <a:p>
                      <a:pPr indent="0" lvl="0" marL="0" marR="0" rtl="0" algn="l">
                        <a:spcBef>
                          <a:spcPts val="0"/>
                        </a:spcBef>
                        <a:spcAft>
                          <a:spcPts val="0"/>
                        </a:spcAft>
                        <a:buClr>
                          <a:schemeClr val="dk1"/>
                        </a:buClr>
                        <a:buSzPts val="2000"/>
                        <a:buFont typeface="Open Sans"/>
                        <a:buNone/>
                      </a:pPr>
                      <a:r>
                        <a:rPr lang="en-US" sz="2000"/>
                        <a:t>J3</a:t>
                      </a:r>
                      <a:endParaRPr/>
                    </a:p>
                  </a:txBody>
                  <a:tcPr marT="45725" marB="45725" marR="91450" marL="91450"/>
                </a:tc>
                <a:tc>
                  <a:txBody>
                    <a:bodyPr/>
                    <a:lstStyle/>
                    <a:p>
                      <a:pPr indent="0" lvl="0" marL="0" marR="0" rtl="0" algn="l">
                        <a:spcBef>
                          <a:spcPts val="0"/>
                        </a:spcBef>
                        <a:spcAft>
                          <a:spcPts val="0"/>
                        </a:spcAft>
                        <a:buClr>
                          <a:srgbClr val="000000"/>
                        </a:buClr>
                        <a:buSzPts val="2000"/>
                        <a:buFont typeface="Open Sans"/>
                        <a:buNone/>
                      </a:pPr>
                      <a:r>
                        <a:rPr b="0" i="0" lang="en-US" sz="2000" u="none" strike="noStrike">
                          <a:solidFill>
                            <a:srgbClr val="000000"/>
                          </a:solidFill>
                          <a:latin typeface="Open Sans"/>
                          <a:ea typeface="Open Sans"/>
                          <a:cs typeface="Open Sans"/>
                          <a:sym typeface="Open Sans"/>
                        </a:rPr>
                        <a:t>[0, 1], </a:t>
                      </a:r>
                      <a:r>
                        <a:rPr lang="en-US" sz="2000"/>
                        <a:t>[2, 3], </a:t>
                      </a:r>
                      <a:r>
                        <a:rPr b="0" i="0" lang="en-US" sz="2000" u="none" strike="noStrike">
                          <a:solidFill>
                            <a:srgbClr val="000000"/>
                          </a:solidFill>
                          <a:latin typeface="Open Sans"/>
                          <a:ea typeface="Open Sans"/>
                          <a:cs typeface="Open Sans"/>
                          <a:sym typeface="Open Sans"/>
                        </a:rPr>
                        <a:t>, [4, 5]</a:t>
                      </a:r>
                      <a:endParaRPr/>
                    </a:p>
                  </a:txBody>
                  <a:tcPr marT="45725" marB="45725" marR="91450" marL="91450"/>
                </a:tc>
                <a:tc>
                  <a:txBody>
                    <a:bodyPr/>
                    <a:lstStyle/>
                    <a:p>
                      <a:pPr indent="0" lvl="0" marL="0" marR="0" rtl="0" algn="l">
                        <a:spcBef>
                          <a:spcPts val="0"/>
                        </a:spcBef>
                        <a:spcAft>
                          <a:spcPts val="0"/>
                        </a:spcAft>
                        <a:buClr>
                          <a:schemeClr val="dk1"/>
                        </a:buClr>
                        <a:buSzPts val="2000"/>
                        <a:buFont typeface="Open Sans"/>
                        <a:buNone/>
                      </a:pPr>
                      <a:r>
                        <a:rPr lang="en-US" sz="2000"/>
                        <a:t>J2, J3, J1</a:t>
                      </a:r>
                      <a:endParaRPr/>
                    </a:p>
                  </a:txBody>
                  <a:tcPr marT="45725" marB="45725" marR="91450" marL="91450"/>
                </a:tc>
                <a:tc>
                  <a:txBody>
                    <a:bodyPr/>
                    <a:lstStyle/>
                    <a:p>
                      <a:pPr indent="0" lvl="0" marL="0" marR="0" rtl="0" algn="l">
                        <a:spcBef>
                          <a:spcPts val="0"/>
                        </a:spcBef>
                        <a:spcAft>
                          <a:spcPts val="0"/>
                        </a:spcAft>
                        <a:buClr>
                          <a:schemeClr val="dk1"/>
                        </a:buClr>
                        <a:buSzPts val="2000"/>
                        <a:buFont typeface="Open Sans"/>
                        <a:buNone/>
                      </a:pPr>
                      <a:r>
                        <a:rPr lang="en-US" sz="2000"/>
                        <a:t>570</a:t>
                      </a:r>
                      <a:endParaRPr/>
                    </a:p>
                  </a:txBody>
                  <a:tcPr marT="45725" marB="45725" marR="91450" marL="91450"/>
                </a:tc>
              </a:tr>
              <a:tr h="393700">
                <a:tc>
                  <a:txBody>
                    <a:bodyPr/>
                    <a:lstStyle/>
                    <a:p>
                      <a:pPr indent="0" lvl="0" marL="0" marR="0" rtl="0" algn="l">
                        <a:spcBef>
                          <a:spcPts val="0"/>
                        </a:spcBef>
                        <a:spcAft>
                          <a:spcPts val="0"/>
                        </a:spcAft>
                        <a:buClr>
                          <a:schemeClr val="dk1"/>
                        </a:buClr>
                        <a:buSzPts val="2000"/>
                        <a:buFont typeface="Open Sans"/>
                        <a:buNone/>
                      </a:pPr>
                      <a:r>
                        <a:rPr lang="en-US" sz="2000"/>
                        <a:t>J4</a:t>
                      </a:r>
                      <a:endParaRPr/>
                    </a:p>
                  </a:txBody>
                  <a:tcPr marT="45725" marB="45725" marR="91450" marL="91450"/>
                </a:tc>
                <a:tc>
                  <a:txBody>
                    <a:bodyPr/>
                    <a:lstStyle/>
                    <a:p>
                      <a:pPr indent="0" lvl="0" marL="0" marR="0" rtl="0" algn="l">
                        <a:spcBef>
                          <a:spcPts val="0"/>
                        </a:spcBef>
                        <a:spcAft>
                          <a:spcPts val="0"/>
                        </a:spcAft>
                        <a:buClr>
                          <a:srgbClr val="000000"/>
                        </a:buClr>
                        <a:buSzPts val="2000"/>
                        <a:buFont typeface="Open Sans"/>
                        <a:buNone/>
                      </a:pPr>
                      <a:r>
                        <a:rPr b="0" i="0" lang="en-US" sz="2000" u="none" strike="noStrike">
                          <a:solidFill>
                            <a:srgbClr val="000000"/>
                          </a:solidFill>
                          <a:latin typeface="Open Sans"/>
                          <a:ea typeface="Open Sans"/>
                          <a:cs typeface="Open Sans"/>
                          <a:sym typeface="Open Sans"/>
                        </a:rPr>
                        <a:t>[0, 1], </a:t>
                      </a:r>
                      <a:r>
                        <a:rPr b="0" i="0" lang="en-US" sz="2000" u="none" strike="noStrike">
                          <a:solidFill>
                            <a:srgbClr val="000000"/>
                          </a:solidFill>
                        </a:rPr>
                        <a:t>[1, 2], </a:t>
                      </a:r>
                      <a:r>
                        <a:rPr b="0" i="0" lang="en-US" sz="2000" u="none" strike="noStrike">
                          <a:solidFill>
                            <a:srgbClr val="000000"/>
                          </a:solidFill>
                          <a:latin typeface="Open Sans"/>
                          <a:ea typeface="Open Sans"/>
                          <a:cs typeface="Open Sans"/>
                          <a:sym typeface="Open Sans"/>
                        </a:rPr>
                        <a:t>[2, 3],  [4, 5]</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Open Sans"/>
                        <a:buNone/>
                      </a:pPr>
                      <a:r>
                        <a:rPr b="0" i="0" lang="en-US" sz="2000" u="none" strike="noStrike">
                          <a:solidFill>
                            <a:srgbClr val="000000"/>
                          </a:solidFill>
                          <a:latin typeface="Open Sans"/>
                          <a:ea typeface="Open Sans"/>
                          <a:cs typeface="Open Sans"/>
                          <a:sym typeface="Open Sans"/>
                        </a:rPr>
                        <a:t>J2, J4, J3, J1</a:t>
                      </a:r>
                      <a:endParaRPr/>
                    </a:p>
                  </a:txBody>
                  <a:tcPr marT="45725" marB="45725" marR="91450" marL="91450"/>
                </a:tc>
                <a:tc>
                  <a:txBody>
                    <a:bodyPr/>
                    <a:lstStyle/>
                    <a:p>
                      <a:pPr indent="0" lvl="0" marL="0" marR="0" rtl="0" algn="l">
                        <a:spcBef>
                          <a:spcPts val="0"/>
                        </a:spcBef>
                        <a:spcAft>
                          <a:spcPts val="0"/>
                        </a:spcAft>
                        <a:buClr>
                          <a:schemeClr val="dk1"/>
                        </a:buClr>
                        <a:buSzPts val="2000"/>
                        <a:buFont typeface="Open Sans"/>
                        <a:buNone/>
                      </a:pPr>
                      <a:r>
                        <a:rPr lang="en-US" sz="2000"/>
                        <a:t>870</a:t>
                      </a:r>
                      <a:endParaRPr/>
                    </a:p>
                  </a:txBody>
                  <a:tcPr marT="45725" marB="45725" marR="91450" marL="91450"/>
                </a:tc>
              </a:tr>
              <a:tr h="393700">
                <a:tc>
                  <a:txBody>
                    <a:bodyPr/>
                    <a:lstStyle/>
                    <a:p>
                      <a:pPr indent="0" lvl="0" marL="0" marR="0" rtl="0" algn="l">
                        <a:spcBef>
                          <a:spcPts val="0"/>
                        </a:spcBef>
                        <a:spcAft>
                          <a:spcPts val="0"/>
                        </a:spcAft>
                        <a:buClr>
                          <a:schemeClr val="dk1"/>
                        </a:buClr>
                        <a:buSzPts val="2000"/>
                        <a:buFont typeface="Open Sans"/>
                        <a:buNone/>
                      </a:pPr>
                      <a:r>
                        <a:rPr lang="en-US" sz="2000"/>
                        <a:t>J5</a:t>
                      </a:r>
                      <a:endParaRPr/>
                    </a:p>
                  </a:txBody>
                  <a:tcPr marT="45725" marB="45725" marR="91450" marL="91450"/>
                </a:tc>
                <a:tc>
                  <a:txBody>
                    <a:bodyPr/>
                    <a:lstStyle/>
                    <a:p>
                      <a:pPr indent="0" lvl="0" marL="0" marR="0" rtl="0" algn="l">
                        <a:spcBef>
                          <a:spcPts val="0"/>
                        </a:spcBef>
                        <a:spcAft>
                          <a:spcPts val="0"/>
                        </a:spcAft>
                        <a:buClr>
                          <a:srgbClr val="000000"/>
                        </a:buClr>
                        <a:buSzPts val="2000"/>
                        <a:buFont typeface="Open Sans"/>
                        <a:buNone/>
                      </a:pPr>
                      <a:r>
                        <a:rPr b="0" i="0" lang="en-US" sz="2000" u="none" strike="noStrike">
                          <a:solidFill>
                            <a:srgbClr val="000000"/>
                          </a:solidFill>
                          <a:latin typeface="Open Sans"/>
                          <a:ea typeface="Open Sans"/>
                          <a:cs typeface="Open Sans"/>
                          <a:sym typeface="Open Sans"/>
                        </a:rPr>
                        <a:t>[0, 1], [1, 2], [2, 3], </a:t>
                      </a:r>
                      <a:r>
                        <a:rPr b="0" i="0" lang="en-US" sz="2000" u="none" strike="noStrike">
                          <a:solidFill>
                            <a:srgbClr val="000000"/>
                          </a:solidFill>
                        </a:rPr>
                        <a:t>[3, 4]</a:t>
                      </a:r>
                      <a:r>
                        <a:rPr b="0" i="0" lang="en-US" sz="2000" u="none" strike="noStrike">
                          <a:solidFill>
                            <a:srgbClr val="000000"/>
                          </a:solidFill>
                          <a:latin typeface="Open Sans"/>
                          <a:ea typeface="Open Sans"/>
                          <a:cs typeface="Open Sans"/>
                          <a:sym typeface="Open Sans"/>
                        </a:rPr>
                        <a:t>, [4, 5]</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Open Sans"/>
                        <a:buNone/>
                      </a:pPr>
                      <a:r>
                        <a:rPr b="0" i="0" lang="en-US" sz="2000" u="none" strike="noStrike">
                          <a:solidFill>
                            <a:srgbClr val="000000"/>
                          </a:solidFill>
                          <a:latin typeface="Open Sans"/>
                          <a:ea typeface="Open Sans"/>
                          <a:cs typeface="Open Sans"/>
                          <a:sym typeface="Open Sans"/>
                        </a:rPr>
                        <a:t>J2, J4, J3,  J5, J1</a:t>
                      </a:r>
                      <a:endParaRPr/>
                    </a:p>
                  </a:txBody>
                  <a:tcPr marT="45725" marB="45725" marR="91450" marL="91450"/>
                </a:tc>
                <a:tc>
                  <a:txBody>
                    <a:bodyPr/>
                    <a:lstStyle/>
                    <a:p>
                      <a:pPr indent="0" lvl="0" marL="0" marR="0" rtl="0" algn="l">
                        <a:spcBef>
                          <a:spcPts val="0"/>
                        </a:spcBef>
                        <a:spcAft>
                          <a:spcPts val="0"/>
                        </a:spcAft>
                        <a:buClr>
                          <a:schemeClr val="dk1"/>
                        </a:buClr>
                        <a:buSzPts val="2000"/>
                        <a:buFont typeface="Open Sans"/>
                        <a:buNone/>
                      </a:pPr>
                      <a:r>
                        <a:rPr lang="en-US" sz="2000"/>
                        <a:t>990</a:t>
                      </a:r>
                      <a:endParaRPr/>
                    </a:p>
                  </a:txBody>
                  <a:tcPr marT="45725" marB="45725" marR="91450" marL="91450"/>
                </a:tc>
              </a:tr>
              <a:tr h="393700">
                <a:tc>
                  <a:txBody>
                    <a:bodyPr/>
                    <a:lstStyle/>
                    <a:p>
                      <a:pPr indent="0" lvl="0" marL="0" marR="0" rtl="0" algn="l">
                        <a:spcBef>
                          <a:spcPts val="0"/>
                        </a:spcBef>
                        <a:spcAft>
                          <a:spcPts val="0"/>
                        </a:spcAft>
                        <a:buClr>
                          <a:schemeClr val="dk1"/>
                        </a:buClr>
                        <a:buSzPts val="2000"/>
                        <a:buFont typeface="Open Sans"/>
                        <a:buNone/>
                      </a:pPr>
                      <a:r>
                        <a:rPr lang="en-US" sz="2000"/>
                        <a:t>J6</a:t>
                      </a:r>
                      <a:endParaRPr/>
                    </a:p>
                  </a:txBody>
                  <a:tcPr marT="45725" marB="45725" marR="91450" marL="91450"/>
                </a:tc>
                <a:tc>
                  <a:txBody>
                    <a:bodyPr/>
                    <a:lstStyle/>
                    <a:p>
                      <a:pPr indent="0" lvl="0" marL="0" marR="0" rtl="0" algn="l">
                        <a:spcBef>
                          <a:spcPts val="0"/>
                        </a:spcBef>
                        <a:spcAft>
                          <a:spcPts val="0"/>
                        </a:spcAft>
                        <a:buClr>
                          <a:schemeClr val="dk1"/>
                        </a:buClr>
                        <a:buSzPts val="2000"/>
                        <a:buFont typeface="Open Sans"/>
                        <a:buNone/>
                      </a:pPr>
                      <a:r>
                        <a:rPr lang="en-US" sz="2000"/>
                        <a:t>-------</a:t>
                      </a:r>
                      <a:endParaRPr sz="1800"/>
                    </a:p>
                  </a:txBody>
                  <a:tcPr marT="45725" marB="45725" marR="91450" marL="91450"/>
                </a:tc>
                <a:tc>
                  <a:txBody>
                    <a:bodyPr/>
                    <a:lstStyle/>
                    <a:p>
                      <a:pPr indent="0" lvl="0" marL="0" marR="0" rtl="0" algn="l">
                        <a:spcBef>
                          <a:spcPts val="0"/>
                        </a:spcBef>
                        <a:spcAft>
                          <a:spcPts val="0"/>
                        </a:spcAft>
                        <a:buClr>
                          <a:schemeClr val="dk1"/>
                        </a:buClr>
                        <a:buSzPts val="2000"/>
                        <a:buFont typeface="Open Sans"/>
                        <a:buNone/>
                      </a:pPr>
                      <a:r>
                        <a:rPr lang="en-US" sz="2000"/>
                        <a:t>-------</a:t>
                      </a:r>
                      <a:endParaRPr/>
                    </a:p>
                  </a:txBody>
                  <a:tcPr marT="45725" marB="45725" marR="91450" marL="91450"/>
                </a:tc>
                <a:tc>
                  <a:txBody>
                    <a:bodyPr/>
                    <a:lstStyle/>
                    <a:p>
                      <a:pPr indent="0" lvl="0" marL="0" marR="0" rtl="0" algn="l">
                        <a:spcBef>
                          <a:spcPts val="0"/>
                        </a:spcBef>
                        <a:spcAft>
                          <a:spcPts val="0"/>
                        </a:spcAft>
                        <a:buClr>
                          <a:schemeClr val="dk1"/>
                        </a:buClr>
                        <a:buSzPts val="2000"/>
                        <a:buFont typeface="Open Sans"/>
                        <a:buNone/>
                      </a:pPr>
                      <a:r>
                        <a:rPr lang="en-US" sz="2000"/>
                        <a:t>----------</a:t>
                      </a:r>
                      <a:endParaRPr/>
                    </a:p>
                  </a:txBody>
                  <a:tcPr marT="45725" marB="45725" marR="91450" marL="91450"/>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9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Using Greedy Method</a:t>
            </a:r>
            <a:endParaRPr/>
          </a:p>
        </p:txBody>
      </p:sp>
      <p:sp>
        <p:nvSpPr>
          <p:cNvPr id="688" name="Google Shape;688;p94"/>
          <p:cNvSpPr txBox="1"/>
          <p:nvPr>
            <p:ph idx="1" type="body"/>
          </p:nvPr>
        </p:nvSpPr>
        <p:spPr>
          <a:xfrm>
            <a:off x="838200" y="1825625"/>
            <a:ext cx="10928732" cy="4470687"/>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400"/>
              <a:buChar char="•"/>
            </a:pPr>
            <a:r>
              <a:rPr b="1" lang="en-US" sz="2400" u="sng"/>
              <a:t>Summary:</a:t>
            </a:r>
            <a:endParaRPr sz="2400"/>
          </a:p>
          <a:p>
            <a:pPr indent="-228600" lvl="1" marL="685800" rtl="0" algn="l">
              <a:lnSpc>
                <a:spcPct val="90000"/>
              </a:lnSpc>
              <a:spcBef>
                <a:spcPts val="500"/>
              </a:spcBef>
              <a:spcAft>
                <a:spcPts val="0"/>
              </a:spcAft>
              <a:buClr>
                <a:schemeClr val="dk1"/>
              </a:buClr>
              <a:buSzPts val="2400"/>
              <a:buChar char="•"/>
            </a:pPr>
            <a:r>
              <a:rPr lang="en-US"/>
              <a:t>The optimal schedule is: </a:t>
            </a:r>
            <a:r>
              <a:rPr b="1" lang="en-US"/>
              <a:t>J2 , J4 , J3 , J5 , J1</a:t>
            </a:r>
            <a:endParaRPr/>
          </a:p>
          <a:p>
            <a:pPr indent="-228600" lvl="1" marL="685800" rtl="0" algn="l">
              <a:lnSpc>
                <a:spcPct val="90000"/>
              </a:lnSpc>
              <a:spcBef>
                <a:spcPts val="500"/>
              </a:spcBef>
              <a:spcAft>
                <a:spcPts val="0"/>
              </a:spcAft>
              <a:buClr>
                <a:schemeClr val="dk1"/>
              </a:buClr>
              <a:buSzPts val="2400"/>
              <a:buChar char="•"/>
            </a:pPr>
            <a:r>
              <a:rPr lang="en-US"/>
              <a:t>This is the required order in which the jobs must be completed in order to obtain the maximum profit.</a:t>
            </a:r>
            <a:endParaRPr/>
          </a:p>
          <a:p>
            <a:pPr indent="-228600" lvl="1" marL="685800" rtl="0" algn="l">
              <a:lnSpc>
                <a:spcPct val="90000"/>
              </a:lnSpc>
              <a:spcBef>
                <a:spcPts val="500"/>
              </a:spcBef>
              <a:spcAft>
                <a:spcPts val="0"/>
              </a:spcAft>
              <a:buClr>
                <a:schemeClr val="dk1"/>
              </a:buClr>
              <a:buSzPts val="2400"/>
              <a:buChar char="•"/>
            </a:pPr>
            <a:r>
              <a:rPr lang="en-US"/>
              <a:t>All the jobs are not completed in optimal schedule.</a:t>
            </a:r>
            <a:endParaRPr/>
          </a:p>
          <a:p>
            <a:pPr indent="-228600" lvl="1" marL="685800" rtl="0" algn="l">
              <a:lnSpc>
                <a:spcPct val="90000"/>
              </a:lnSpc>
              <a:spcBef>
                <a:spcPts val="500"/>
              </a:spcBef>
              <a:spcAft>
                <a:spcPts val="0"/>
              </a:spcAft>
              <a:buClr>
                <a:schemeClr val="dk1"/>
              </a:buClr>
              <a:buSzPts val="2400"/>
              <a:buChar char="•"/>
            </a:pPr>
            <a:r>
              <a:rPr lang="en-US"/>
              <a:t>This is because job J6 could not be completed within its deadline.</a:t>
            </a:r>
            <a:endParaRPr/>
          </a:p>
          <a:p>
            <a:pPr indent="-228600" lvl="1" marL="685800" rtl="0" algn="l">
              <a:lnSpc>
                <a:spcPct val="90000"/>
              </a:lnSpc>
              <a:spcBef>
                <a:spcPts val="500"/>
              </a:spcBef>
              <a:spcAft>
                <a:spcPts val="0"/>
              </a:spcAft>
              <a:buClr>
                <a:schemeClr val="dk1"/>
              </a:buClr>
              <a:buSzPts val="2400"/>
              <a:buChar char="•"/>
            </a:pPr>
            <a:r>
              <a:rPr b="1" lang="en-US"/>
              <a:t>Maximum earned profit</a:t>
            </a:r>
            <a:endParaRPr/>
          </a:p>
          <a:p>
            <a:pPr indent="-228600" lvl="2" marL="1143000" rtl="0" algn="l">
              <a:lnSpc>
                <a:spcPct val="90000"/>
              </a:lnSpc>
              <a:spcBef>
                <a:spcPts val="500"/>
              </a:spcBef>
              <a:spcAft>
                <a:spcPts val="0"/>
              </a:spcAft>
              <a:buClr>
                <a:schemeClr val="dk1"/>
              </a:buClr>
              <a:buSzPts val="2400"/>
              <a:buFont typeface="Noto Sans Symbols"/>
              <a:buChar char="▪"/>
            </a:pPr>
            <a:r>
              <a:rPr lang="en-US" sz="2400"/>
              <a:t>Sum of profit of all the jobs in optimal schedule</a:t>
            </a:r>
            <a:endParaRPr sz="2400"/>
          </a:p>
          <a:p>
            <a:pPr indent="-228600" lvl="2" marL="1143000" rtl="0" algn="l">
              <a:lnSpc>
                <a:spcPct val="90000"/>
              </a:lnSpc>
              <a:spcBef>
                <a:spcPts val="500"/>
              </a:spcBef>
              <a:spcAft>
                <a:spcPts val="0"/>
              </a:spcAft>
              <a:buClr>
                <a:schemeClr val="dk1"/>
              </a:buClr>
              <a:buSzPts val="2400"/>
              <a:buFont typeface="Noto Sans Symbols"/>
              <a:buChar char="▪"/>
            </a:pPr>
            <a:r>
              <a:rPr lang="en-US" sz="2400"/>
              <a:t>Profit of job J2 + Profit of job J4 + Profit of job J3 + Profit of job J5 + Profit of job J1</a:t>
            </a:r>
            <a:endParaRPr sz="2400"/>
          </a:p>
          <a:p>
            <a:pPr indent="-228600" lvl="2" marL="1143000" rtl="0" algn="l">
              <a:lnSpc>
                <a:spcPct val="90000"/>
              </a:lnSpc>
              <a:spcBef>
                <a:spcPts val="500"/>
              </a:spcBef>
              <a:spcAft>
                <a:spcPts val="0"/>
              </a:spcAft>
              <a:buClr>
                <a:schemeClr val="dk1"/>
              </a:buClr>
              <a:buSzPts val="2400"/>
              <a:buFont typeface="Noto Sans Symbols"/>
              <a:buChar char="▪"/>
            </a:pPr>
            <a:r>
              <a:rPr lang="en-US" sz="2400"/>
              <a:t>180 + 300 + 190 + 120 + 200 = 990 units</a:t>
            </a:r>
            <a:endParaRPr sz="2400"/>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95"/>
          <p:cNvSpPr txBox="1"/>
          <p:nvPr>
            <p:ph type="title"/>
          </p:nvPr>
        </p:nvSpPr>
        <p:spPr>
          <a:xfrm>
            <a:off x="838200" y="365125"/>
            <a:ext cx="10515600" cy="84687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Exercise</a:t>
            </a:r>
            <a:endParaRPr/>
          </a:p>
        </p:txBody>
      </p:sp>
      <p:graphicFrame>
        <p:nvGraphicFramePr>
          <p:cNvPr id="694" name="Google Shape;694;p95"/>
          <p:cNvGraphicFramePr/>
          <p:nvPr/>
        </p:nvGraphicFramePr>
        <p:xfrm>
          <a:off x="1023815" y="1815856"/>
          <a:ext cx="3000000" cy="3000000"/>
        </p:xfrm>
        <a:graphic>
          <a:graphicData uri="http://schemas.openxmlformats.org/drawingml/2006/table">
            <a:tbl>
              <a:tblPr bandRow="1" firstRow="1">
                <a:noFill/>
                <a:tableStyleId>{9BD769B3-5E4E-40B4-A711-49DABEB5C5F3}</a:tableStyleId>
              </a:tblPr>
              <a:tblGrid>
                <a:gridCol w="1752600"/>
                <a:gridCol w="1752600"/>
                <a:gridCol w="1752600"/>
                <a:gridCol w="1752600"/>
                <a:gridCol w="1752600"/>
                <a:gridCol w="1752600"/>
              </a:tblGrid>
              <a:tr h="370850">
                <a:tc>
                  <a:txBody>
                    <a:bodyPr/>
                    <a:lstStyle/>
                    <a:p>
                      <a:pPr indent="0" lvl="0" marL="0" marR="0" rtl="0" algn="l">
                        <a:spcBef>
                          <a:spcPts val="0"/>
                        </a:spcBef>
                        <a:spcAft>
                          <a:spcPts val="0"/>
                        </a:spcAft>
                        <a:buNone/>
                      </a:pPr>
                      <a:r>
                        <a:rPr lang="en-US" sz="2000"/>
                        <a:t>Jobs</a:t>
                      </a:r>
                      <a:endParaRPr/>
                    </a:p>
                  </a:txBody>
                  <a:tcPr marT="45725" marB="45725" marR="91450" marL="91450"/>
                </a:tc>
                <a:tc>
                  <a:txBody>
                    <a:bodyPr/>
                    <a:lstStyle/>
                    <a:p>
                      <a:pPr indent="0" lvl="0" marL="0" marR="0" rtl="0" algn="l">
                        <a:spcBef>
                          <a:spcPts val="0"/>
                        </a:spcBef>
                        <a:spcAft>
                          <a:spcPts val="0"/>
                        </a:spcAft>
                        <a:buNone/>
                      </a:pPr>
                      <a:r>
                        <a:rPr lang="en-US" sz="2000"/>
                        <a:t>J1</a:t>
                      </a:r>
                      <a:endParaRPr/>
                    </a:p>
                  </a:txBody>
                  <a:tcPr marT="45725" marB="45725" marR="91450" marL="91450"/>
                </a:tc>
                <a:tc>
                  <a:txBody>
                    <a:bodyPr/>
                    <a:lstStyle/>
                    <a:p>
                      <a:pPr indent="0" lvl="0" marL="0" marR="0" rtl="0" algn="l">
                        <a:spcBef>
                          <a:spcPts val="0"/>
                        </a:spcBef>
                        <a:spcAft>
                          <a:spcPts val="0"/>
                        </a:spcAft>
                        <a:buNone/>
                      </a:pPr>
                      <a:r>
                        <a:rPr lang="en-US" sz="2000"/>
                        <a:t>J2</a:t>
                      </a:r>
                      <a:endParaRPr/>
                    </a:p>
                  </a:txBody>
                  <a:tcPr marT="45725" marB="45725" marR="91450" marL="91450"/>
                </a:tc>
                <a:tc>
                  <a:txBody>
                    <a:bodyPr/>
                    <a:lstStyle/>
                    <a:p>
                      <a:pPr indent="0" lvl="0" marL="0" marR="0" rtl="0" algn="l">
                        <a:spcBef>
                          <a:spcPts val="0"/>
                        </a:spcBef>
                        <a:spcAft>
                          <a:spcPts val="0"/>
                        </a:spcAft>
                        <a:buNone/>
                      </a:pPr>
                      <a:r>
                        <a:rPr lang="en-US" sz="2000"/>
                        <a:t>J3</a:t>
                      </a:r>
                      <a:endParaRPr/>
                    </a:p>
                  </a:txBody>
                  <a:tcPr marT="45725" marB="45725" marR="91450" marL="91450"/>
                </a:tc>
                <a:tc>
                  <a:txBody>
                    <a:bodyPr/>
                    <a:lstStyle/>
                    <a:p>
                      <a:pPr indent="0" lvl="0" marL="0" marR="0" rtl="0" algn="l">
                        <a:spcBef>
                          <a:spcPts val="0"/>
                        </a:spcBef>
                        <a:spcAft>
                          <a:spcPts val="0"/>
                        </a:spcAft>
                        <a:buNone/>
                      </a:pPr>
                      <a:r>
                        <a:rPr lang="en-US" sz="2000"/>
                        <a:t>J4</a:t>
                      </a:r>
                      <a:endParaRPr/>
                    </a:p>
                  </a:txBody>
                  <a:tcPr marT="45725" marB="45725" marR="91450" marL="91450"/>
                </a:tc>
                <a:tc>
                  <a:txBody>
                    <a:bodyPr/>
                    <a:lstStyle/>
                    <a:p>
                      <a:pPr indent="0" lvl="0" marL="0" marR="0" rtl="0" algn="l">
                        <a:spcBef>
                          <a:spcPts val="0"/>
                        </a:spcBef>
                        <a:spcAft>
                          <a:spcPts val="0"/>
                        </a:spcAft>
                        <a:buNone/>
                      </a:pPr>
                      <a:r>
                        <a:rPr lang="en-US" sz="2000"/>
                        <a:t>J5</a:t>
                      </a:r>
                      <a:endParaRPr/>
                    </a:p>
                  </a:txBody>
                  <a:tcPr marT="45725" marB="45725" marR="91450" marL="91450"/>
                </a:tc>
              </a:tr>
              <a:tr h="370850">
                <a:tc>
                  <a:txBody>
                    <a:bodyPr/>
                    <a:lstStyle/>
                    <a:p>
                      <a:pPr indent="0" lvl="0" marL="0" marR="0" rtl="0" algn="l">
                        <a:spcBef>
                          <a:spcPts val="0"/>
                        </a:spcBef>
                        <a:spcAft>
                          <a:spcPts val="0"/>
                        </a:spcAft>
                        <a:buNone/>
                      </a:pPr>
                      <a:r>
                        <a:rPr lang="en-US" sz="2000"/>
                        <a:t>Deadlines</a:t>
                      </a:r>
                      <a:endParaRPr/>
                    </a:p>
                  </a:txBody>
                  <a:tcPr marT="45725" marB="45725" marR="91450" marL="91450"/>
                </a:tc>
                <a:tc>
                  <a:txBody>
                    <a:bodyPr/>
                    <a:lstStyle/>
                    <a:p>
                      <a:pPr indent="0" lvl="0" marL="0" marR="0" rtl="0" algn="l">
                        <a:spcBef>
                          <a:spcPts val="0"/>
                        </a:spcBef>
                        <a:spcAft>
                          <a:spcPts val="0"/>
                        </a:spcAft>
                        <a:buNone/>
                      </a:pPr>
                      <a:r>
                        <a:rPr lang="en-US" sz="2000"/>
                        <a:t>2</a:t>
                      </a:r>
                      <a:endParaRPr/>
                    </a:p>
                  </a:txBody>
                  <a:tcPr marT="45725" marB="45725" marR="91450" marL="91450"/>
                </a:tc>
                <a:tc>
                  <a:txBody>
                    <a:bodyPr/>
                    <a:lstStyle/>
                    <a:p>
                      <a:pPr indent="0" lvl="0" marL="0" marR="0" rtl="0" algn="l">
                        <a:spcBef>
                          <a:spcPts val="0"/>
                        </a:spcBef>
                        <a:spcAft>
                          <a:spcPts val="0"/>
                        </a:spcAft>
                        <a:buNone/>
                      </a:pPr>
                      <a:r>
                        <a:rPr lang="en-US" sz="2000"/>
                        <a:t>1</a:t>
                      </a:r>
                      <a:endParaRPr/>
                    </a:p>
                  </a:txBody>
                  <a:tcPr marT="45725" marB="45725" marR="91450" marL="91450"/>
                </a:tc>
                <a:tc>
                  <a:txBody>
                    <a:bodyPr/>
                    <a:lstStyle/>
                    <a:p>
                      <a:pPr indent="0" lvl="0" marL="0" marR="0" rtl="0" algn="l">
                        <a:spcBef>
                          <a:spcPts val="0"/>
                        </a:spcBef>
                        <a:spcAft>
                          <a:spcPts val="0"/>
                        </a:spcAft>
                        <a:buNone/>
                      </a:pPr>
                      <a:r>
                        <a:rPr lang="en-US" sz="2000"/>
                        <a:t>3</a:t>
                      </a:r>
                      <a:endParaRPr/>
                    </a:p>
                  </a:txBody>
                  <a:tcPr marT="45725" marB="45725" marR="91450" marL="91450"/>
                </a:tc>
                <a:tc>
                  <a:txBody>
                    <a:bodyPr/>
                    <a:lstStyle/>
                    <a:p>
                      <a:pPr indent="0" lvl="0" marL="0" marR="0" rtl="0" algn="l">
                        <a:spcBef>
                          <a:spcPts val="0"/>
                        </a:spcBef>
                        <a:spcAft>
                          <a:spcPts val="0"/>
                        </a:spcAft>
                        <a:buNone/>
                      </a:pPr>
                      <a:r>
                        <a:rPr lang="en-US" sz="2000"/>
                        <a:t>2</a:t>
                      </a:r>
                      <a:endParaRPr/>
                    </a:p>
                  </a:txBody>
                  <a:tcPr marT="45725" marB="45725" marR="91450" marL="91450"/>
                </a:tc>
                <a:tc>
                  <a:txBody>
                    <a:bodyPr/>
                    <a:lstStyle/>
                    <a:p>
                      <a:pPr indent="0" lvl="0" marL="0" marR="0" rtl="0" algn="l">
                        <a:spcBef>
                          <a:spcPts val="0"/>
                        </a:spcBef>
                        <a:spcAft>
                          <a:spcPts val="0"/>
                        </a:spcAft>
                        <a:buNone/>
                      </a:pPr>
                      <a:r>
                        <a:rPr lang="en-US" sz="2000"/>
                        <a:t>1</a:t>
                      </a:r>
                      <a:endParaRPr/>
                    </a:p>
                  </a:txBody>
                  <a:tcPr marT="45725" marB="45725" marR="91450" marL="91450"/>
                </a:tc>
              </a:tr>
              <a:tr h="370850">
                <a:tc>
                  <a:txBody>
                    <a:bodyPr/>
                    <a:lstStyle/>
                    <a:p>
                      <a:pPr indent="0" lvl="0" marL="0" marR="0" rtl="0" algn="l">
                        <a:spcBef>
                          <a:spcPts val="0"/>
                        </a:spcBef>
                        <a:spcAft>
                          <a:spcPts val="0"/>
                        </a:spcAft>
                        <a:buNone/>
                      </a:pPr>
                      <a:r>
                        <a:rPr lang="en-US" sz="2000"/>
                        <a:t>Profits</a:t>
                      </a:r>
                      <a:endParaRPr/>
                    </a:p>
                  </a:txBody>
                  <a:tcPr marT="45725" marB="45725" marR="91450" marL="91450"/>
                </a:tc>
                <a:tc>
                  <a:txBody>
                    <a:bodyPr/>
                    <a:lstStyle/>
                    <a:p>
                      <a:pPr indent="0" lvl="0" marL="0" marR="0" rtl="0" algn="l">
                        <a:spcBef>
                          <a:spcPts val="0"/>
                        </a:spcBef>
                        <a:spcAft>
                          <a:spcPts val="0"/>
                        </a:spcAft>
                        <a:buNone/>
                      </a:pPr>
                      <a:r>
                        <a:rPr lang="en-US" sz="2000"/>
                        <a:t>60</a:t>
                      </a:r>
                      <a:endParaRPr/>
                    </a:p>
                  </a:txBody>
                  <a:tcPr marT="45725" marB="45725" marR="91450" marL="91450"/>
                </a:tc>
                <a:tc>
                  <a:txBody>
                    <a:bodyPr/>
                    <a:lstStyle/>
                    <a:p>
                      <a:pPr indent="0" lvl="0" marL="0" marR="0" rtl="0" algn="l">
                        <a:spcBef>
                          <a:spcPts val="0"/>
                        </a:spcBef>
                        <a:spcAft>
                          <a:spcPts val="0"/>
                        </a:spcAft>
                        <a:buNone/>
                      </a:pPr>
                      <a:r>
                        <a:rPr lang="en-US" sz="2000"/>
                        <a:t>100</a:t>
                      </a:r>
                      <a:endParaRPr/>
                    </a:p>
                  </a:txBody>
                  <a:tcPr marT="45725" marB="45725" marR="91450" marL="91450"/>
                </a:tc>
                <a:tc>
                  <a:txBody>
                    <a:bodyPr/>
                    <a:lstStyle/>
                    <a:p>
                      <a:pPr indent="0" lvl="0" marL="0" marR="0" rtl="0" algn="l">
                        <a:spcBef>
                          <a:spcPts val="0"/>
                        </a:spcBef>
                        <a:spcAft>
                          <a:spcPts val="0"/>
                        </a:spcAft>
                        <a:buNone/>
                      </a:pPr>
                      <a:r>
                        <a:rPr lang="en-US" sz="2000"/>
                        <a:t>20</a:t>
                      </a:r>
                      <a:endParaRPr/>
                    </a:p>
                  </a:txBody>
                  <a:tcPr marT="45725" marB="45725" marR="91450" marL="91450"/>
                </a:tc>
                <a:tc>
                  <a:txBody>
                    <a:bodyPr/>
                    <a:lstStyle/>
                    <a:p>
                      <a:pPr indent="0" lvl="0" marL="0" marR="0" rtl="0" algn="l">
                        <a:spcBef>
                          <a:spcPts val="0"/>
                        </a:spcBef>
                        <a:spcAft>
                          <a:spcPts val="0"/>
                        </a:spcAft>
                        <a:buNone/>
                      </a:pPr>
                      <a:r>
                        <a:rPr lang="en-US" sz="2000"/>
                        <a:t>40</a:t>
                      </a:r>
                      <a:endParaRPr/>
                    </a:p>
                  </a:txBody>
                  <a:tcPr marT="45725" marB="45725" marR="91450" marL="91450"/>
                </a:tc>
                <a:tc>
                  <a:txBody>
                    <a:bodyPr/>
                    <a:lstStyle/>
                    <a:p>
                      <a:pPr indent="0" lvl="0" marL="0" marR="0" rtl="0" algn="l">
                        <a:spcBef>
                          <a:spcPts val="0"/>
                        </a:spcBef>
                        <a:spcAft>
                          <a:spcPts val="0"/>
                        </a:spcAft>
                        <a:buNone/>
                      </a:pPr>
                      <a:r>
                        <a:rPr lang="en-US" sz="2000"/>
                        <a:t>20</a:t>
                      </a:r>
                      <a:endParaRPr/>
                    </a:p>
                  </a:txBody>
                  <a:tcPr marT="45725" marB="45725" marR="91450" marL="91450"/>
                </a:tc>
              </a:tr>
            </a:tbl>
          </a:graphicData>
        </a:graphic>
      </p:graphicFrame>
      <p:graphicFrame>
        <p:nvGraphicFramePr>
          <p:cNvPr id="695" name="Google Shape;695;p95"/>
          <p:cNvGraphicFramePr/>
          <p:nvPr/>
        </p:nvGraphicFramePr>
        <p:xfrm>
          <a:off x="2048403" y="3880545"/>
          <a:ext cx="3000000" cy="3000000"/>
        </p:xfrm>
        <a:graphic>
          <a:graphicData uri="http://schemas.openxmlformats.org/drawingml/2006/table">
            <a:tbl>
              <a:tblPr bandRow="1" firstRow="1">
                <a:noFill/>
                <a:tableStyleId>{9BD769B3-5E4E-40B4-A711-49DABEB5C5F3}</a:tableStyleId>
              </a:tblPr>
              <a:tblGrid>
                <a:gridCol w="1432675"/>
                <a:gridCol w="1432675"/>
                <a:gridCol w="1432675"/>
                <a:gridCol w="1432675"/>
                <a:gridCol w="1432675"/>
                <a:gridCol w="1432675"/>
              </a:tblGrid>
              <a:tr h="370850">
                <a:tc>
                  <a:txBody>
                    <a:bodyPr/>
                    <a:lstStyle/>
                    <a:p>
                      <a:pPr indent="0" lvl="0" marL="0" marR="0" rtl="0" algn="l">
                        <a:spcBef>
                          <a:spcPts val="0"/>
                        </a:spcBef>
                        <a:spcAft>
                          <a:spcPts val="0"/>
                        </a:spcAft>
                        <a:buNone/>
                      </a:pPr>
                      <a:r>
                        <a:rPr lang="en-US" sz="2000"/>
                        <a:t>Jobs</a:t>
                      </a:r>
                      <a:endParaRPr/>
                    </a:p>
                  </a:txBody>
                  <a:tcPr marT="45725" marB="45725" marR="91450" marL="91450"/>
                </a:tc>
                <a:tc>
                  <a:txBody>
                    <a:bodyPr/>
                    <a:lstStyle/>
                    <a:p>
                      <a:pPr indent="0" lvl="0" marL="0" marR="0" rtl="0" algn="l">
                        <a:spcBef>
                          <a:spcPts val="0"/>
                        </a:spcBef>
                        <a:spcAft>
                          <a:spcPts val="0"/>
                        </a:spcAft>
                        <a:buNone/>
                      </a:pPr>
                      <a:r>
                        <a:rPr lang="en-US" sz="2000"/>
                        <a:t>J1</a:t>
                      </a:r>
                      <a:endParaRPr/>
                    </a:p>
                  </a:txBody>
                  <a:tcPr marT="45725" marB="45725" marR="91450" marL="91450"/>
                </a:tc>
                <a:tc>
                  <a:txBody>
                    <a:bodyPr/>
                    <a:lstStyle/>
                    <a:p>
                      <a:pPr indent="0" lvl="0" marL="0" marR="0" rtl="0" algn="l">
                        <a:spcBef>
                          <a:spcPts val="0"/>
                        </a:spcBef>
                        <a:spcAft>
                          <a:spcPts val="0"/>
                        </a:spcAft>
                        <a:buNone/>
                      </a:pPr>
                      <a:r>
                        <a:rPr lang="en-US" sz="2000"/>
                        <a:t>J2</a:t>
                      </a:r>
                      <a:endParaRPr/>
                    </a:p>
                  </a:txBody>
                  <a:tcPr marT="45725" marB="45725" marR="91450" marL="91450"/>
                </a:tc>
                <a:tc>
                  <a:txBody>
                    <a:bodyPr/>
                    <a:lstStyle/>
                    <a:p>
                      <a:pPr indent="0" lvl="0" marL="0" marR="0" rtl="0" algn="l">
                        <a:spcBef>
                          <a:spcPts val="0"/>
                        </a:spcBef>
                        <a:spcAft>
                          <a:spcPts val="0"/>
                        </a:spcAft>
                        <a:buNone/>
                      </a:pPr>
                      <a:r>
                        <a:rPr lang="en-US" sz="2000"/>
                        <a:t>J3</a:t>
                      </a:r>
                      <a:endParaRPr/>
                    </a:p>
                  </a:txBody>
                  <a:tcPr marT="45725" marB="45725" marR="91450" marL="91450"/>
                </a:tc>
                <a:tc>
                  <a:txBody>
                    <a:bodyPr/>
                    <a:lstStyle/>
                    <a:p>
                      <a:pPr indent="0" lvl="0" marL="0" marR="0" rtl="0" algn="l">
                        <a:spcBef>
                          <a:spcPts val="0"/>
                        </a:spcBef>
                        <a:spcAft>
                          <a:spcPts val="0"/>
                        </a:spcAft>
                        <a:buNone/>
                      </a:pPr>
                      <a:r>
                        <a:rPr lang="en-US" sz="2000"/>
                        <a:t>J4</a:t>
                      </a:r>
                      <a:endParaRPr/>
                    </a:p>
                  </a:txBody>
                  <a:tcPr marT="45725" marB="45725" marR="91450" marL="91450"/>
                </a:tc>
                <a:tc>
                  <a:txBody>
                    <a:bodyPr/>
                    <a:lstStyle/>
                    <a:p>
                      <a:pPr indent="0" lvl="0" marL="0" marR="0" rtl="0" algn="l">
                        <a:spcBef>
                          <a:spcPts val="0"/>
                        </a:spcBef>
                        <a:spcAft>
                          <a:spcPts val="0"/>
                        </a:spcAft>
                        <a:buNone/>
                      </a:pPr>
                      <a:r>
                        <a:rPr lang="en-US" sz="2000"/>
                        <a:t>J5</a:t>
                      </a:r>
                      <a:endParaRPr/>
                    </a:p>
                  </a:txBody>
                  <a:tcPr marT="45725" marB="45725" marR="91450" marL="91450"/>
                </a:tc>
              </a:tr>
              <a:tr h="370850">
                <a:tc>
                  <a:txBody>
                    <a:bodyPr/>
                    <a:lstStyle/>
                    <a:p>
                      <a:pPr indent="0" lvl="0" marL="0" marR="0" rtl="0" algn="l">
                        <a:spcBef>
                          <a:spcPts val="0"/>
                        </a:spcBef>
                        <a:spcAft>
                          <a:spcPts val="0"/>
                        </a:spcAft>
                        <a:buNone/>
                      </a:pPr>
                      <a:r>
                        <a:rPr lang="en-US" sz="2000"/>
                        <a:t>Profits</a:t>
                      </a:r>
                      <a:endParaRPr/>
                    </a:p>
                  </a:txBody>
                  <a:tcPr marT="45725" marB="45725" marR="91450" marL="91450"/>
                </a:tc>
                <a:tc>
                  <a:txBody>
                    <a:bodyPr/>
                    <a:lstStyle/>
                    <a:p>
                      <a:pPr indent="0" lvl="0" marL="0" marR="0" rtl="0" algn="l">
                        <a:spcBef>
                          <a:spcPts val="0"/>
                        </a:spcBef>
                        <a:spcAft>
                          <a:spcPts val="0"/>
                        </a:spcAft>
                        <a:buNone/>
                      </a:pPr>
                      <a:r>
                        <a:rPr lang="en-US" sz="2000"/>
                        <a:t>20</a:t>
                      </a:r>
                      <a:endParaRPr/>
                    </a:p>
                  </a:txBody>
                  <a:tcPr marT="45725" marB="45725" marR="91450" marL="91450"/>
                </a:tc>
                <a:tc>
                  <a:txBody>
                    <a:bodyPr/>
                    <a:lstStyle/>
                    <a:p>
                      <a:pPr indent="0" lvl="0" marL="0" marR="0" rtl="0" algn="l">
                        <a:spcBef>
                          <a:spcPts val="0"/>
                        </a:spcBef>
                        <a:spcAft>
                          <a:spcPts val="0"/>
                        </a:spcAft>
                        <a:buNone/>
                      </a:pPr>
                      <a:r>
                        <a:rPr lang="en-US" sz="2000"/>
                        <a:t>15</a:t>
                      </a:r>
                      <a:endParaRPr/>
                    </a:p>
                  </a:txBody>
                  <a:tcPr marT="45725" marB="45725" marR="91450" marL="91450"/>
                </a:tc>
                <a:tc>
                  <a:txBody>
                    <a:bodyPr/>
                    <a:lstStyle/>
                    <a:p>
                      <a:pPr indent="0" lvl="0" marL="0" marR="0" rtl="0" algn="l">
                        <a:spcBef>
                          <a:spcPts val="0"/>
                        </a:spcBef>
                        <a:spcAft>
                          <a:spcPts val="0"/>
                        </a:spcAft>
                        <a:buNone/>
                      </a:pPr>
                      <a:r>
                        <a:rPr lang="en-US" sz="2000"/>
                        <a:t>10</a:t>
                      </a:r>
                      <a:endParaRPr/>
                    </a:p>
                  </a:txBody>
                  <a:tcPr marT="45725" marB="45725" marR="91450" marL="91450"/>
                </a:tc>
                <a:tc>
                  <a:txBody>
                    <a:bodyPr/>
                    <a:lstStyle/>
                    <a:p>
                      <a:pPr indent="0" lvl="0" marL="0" marR="0" rtl="0" algn="l">
                        <a:spcBef>
                          <a:spcPts val="0"/>
                        </a:spcBef>
                        <a:spcAft>
                          <a:spcPts val="0"/>
                        </a:spcAft>
                        <a:buNone/>
                      </a:pPr>
                      <a:r>
                        <a:rPr lang="en-US" sz="2000"/>
                        <a:t>5</a:t>
                      </a:r>
                      <a:endParaRPr/>
                    </a:p>
                  </a:txBody>
                  <a:tcPr marT="45725" marB="45725" marR="91450" marL="91450"/>
                </a:tc>
                <a:tc>
                  <a:txBody>
                    <a:bodyPr/>
                    <a:lstStyle/>
                    <a:p>
                      <a:pPr indent="0" lvl="0" marL="0" marR="0" rtl="0" algn="l">
                        <a:spcBef>
                          <a:spcPts val="0"/>
                        </a:spcBef>
                        <a:spcAft>
                          <a:spcPts val="0"/>
                        </a:spcAft>
                        <a:buNone/>
                      </a:pPr>
                      <a:r>
                        <a:rPr lang="en-US" sz="2000"/>
                        <a:t>1</a:t>
                      </a:r>
                      <a:endParaRPr/>
                    </a:p>
                  </a:txBody>
                  <a:tcPr marT="45725" marB="45725" marR="91450" marL="91450"/>
                </a:tc>
              </a:tr>
              <a:tr h="370850">
                <a:tc>
                  <a:txBody>
                    <a:bodyPr/>
                    <a:lstStyle/>
                    <a:p>
                      <a:pPr indent="0" lvl="0" marL="0" marR="0" rtl="0" algn="l">
                        <a:spcBef>
                          <a:spcPts val="0"/>
                        </a:spcBef>
                        <a:spcAft>
                          <a:spcPts val="0"/>
                        </a:spcAft>
                        <a:buNone/>
                      </a:pPr>
                      <a:r>
                        <a:rPr lang="en-US" sz="2000"/>
                        <a:t>Deadlines</a:t>
                      </a:r>
                      <a:endParaRPr/>
                    </a:p>
                  </a:txBody>
                  <a:tcPr marT="45725" marB="45725" marR="91450" marL="91450"/>
                </a:tc>
                <a:tc>
                  <a:txBody>
                    <a:bodyPr/>
                    <a:lstStyle/>
                    <a:p>
                      <a:pPr indent="0" lvl="0" marL="0" marR="0" rtl="0" algn="l">
                        <a:spcBef>
                          <a:spcPts val="0"/>
                        </a:spcBef>
                        <a:spcAft>
                          <a:spcPts val="0"/>
                        </a:spcAft>
                        <a:buNone/>
                      </a:pPr>
                      <a:r>
                        <a:rPr lang="en-US" sz="2000"/>
                        <a:t>2</a:t>
                      </a:r>
                      <a:endParaRPr/>
                    </a:p>
                  </a:txBody>
                  <a:tcPr marT="45725" marB="45725" marR="91450" marL="91450"/>
                </a:tc>
                <a:tc>
                  <a:txBody>
                    <a:bodyPr/>
                    <a:lstStyle/>
                    <a:p>
                      <a:pPr indent="0" lvl="0" marL="0" marR="0" rtl="0" algn="l">
                        <a:spcBef>
                          <a:spcPts val="0"/>
                        </a:spcBef>
                        <a:spcAft>
                          <a:spcPts val="0"/>
                        </a:spcAft>
                        <a:buNone/>
                      </a:pPr>
                      <a:r>
                        <a:rPr lang="en-US" sz="2000"/>
                        <a:t>2</a:t>
                      </a:r>
                      <a:endParaRPr/>
                    </a:p>
                  </a:txBody>
                  <a:tcPr marT="45725" marB="45725" marR="91450" marL="91450"/>
                </a:tc>
                <a:tc>
                  <a:txBody>
                    <a:bodyPr/>
                    <a:lstStyle/>
                    <a:p>
                      <a:pPr indent="0" lvl="0" marL="0" marR="0" rtl="0" algn="l">
                        <a:spcBef>
                          <a:spcPts val="0"/>
                        </a:spcBef>
                        <a:spcAft>
                          <a:spcPts val="0"/>
                        </a:spcAft>
                        <a:buNone/>
                      </a:pPr>
                      <a:r>
                        <a:rPr lang="en-US" sz="2000"/>
                        <a:t>1</a:t>
                      </a:r>
                      <a:endParaRPr/>
                    </a:p>
                  </a:txBody>
                  <a:tcPr marT="45725" marB="45725" marR="91450" marL="91450"/>
                </a:tc>
                <a:tc>
                  <a:txBody>
                    <a:bodyPr/>
                    <a:lstStyle/>
                    <a:p>
                      <a:pPr indent="0" lvl="0" marL="0" marR="0" rtl="0" algn="l">
                        <a:spcBef>
                          <a:spcPts val="0"/>
                        </a:spcBef>
                        <a:spcAft>
                          <a:spcPts val="0"/>
                        </a:spcAft>
                        <a:buNone/>
                      </a:pPr>
                      <a:r>
                        <a:rPr lang="en-US" sz="2000"/>
                        <a:t>3</a:t>
                      </a:r>
                      <a:endParaRPr/>
                    </a:p>
                  </a:txBody>
                  <a:tcPr marT="45725" marB="45725" marR="91450" marL="91450"/>
                </a:tc>
                <a:tc>
                  <a:txBody>
                    <a:bodyPr/>
                    <a:lstStyle/>
                    <a:p>
                      <a:pPr indent="0" lvl="0" marL="0" marR="0" rtl="0" algn="l">
                        <a:spcBef>
                          <a:spcPts val="0"/>
                        </a:spcBef>
                        <a:spcAft>
                          <a:spcPts val="0"/>
                        </a:spcAft>
                        <a:buNone/>
                      </a:pPr>
                      <a:r>
                        <a:rPr lang="en-US" sz="2000"/>
                        <a:t>3</a:t>
                      </a:r>
                      <a:endParaRPr/>
                    </a:p>
                  </a:txBody>
                  <a:tcPr marT="45725" marB="45725" marR="91450" marL="91450"/>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96"/>
          <p:cNvSpPr txBox="1"/>
          <p:nvPr>
            <p:ph type="title"/>
          </p:nvPr>
        </p:nvSpPr>
        <p:spPr>
          <a:xfrm>
            <a:off x="838200" y="365125"/>
            <a:ext cx="10515600" cy="7394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Optimal Merge Patterns</a:t>
            </a:r>
            <a:endParaRPr/>
          </a:p>
        </p:txBody>
      </p:sp>
      <p:sp>
        <p:nvSpPr>
          <p:cNvPr id="701" name="Google Shape;701;p96"/>
          <p:cNvSpPr txBox="1"/>
          <p:nvPr>
            <p:ph idx="1" type="body"/>
          </p:nvPr>
        </p:nvSpPr>
        <p:spPr>
          <a:xfrm>
            <a:off x="838200" y="1591164"/>
            <a:ext cx="11149069" cy="513664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n-US" sz="2200"/>
              <a:t>Let's say we want merge two array:</a:t>
            </a:r>
            <a:endParaRPr/>
          </a:p>
          <a:p>
            <a:pPr indent="-88900" lvl="0" marL="228600" rtl="0" algn="l">
              <a:lnSpc>
                <a:spcPct val="90000"/>
              </a:lnSpc>
              <a:spcBef>
                <a:spcPts val="1000"/>
              </a:spcBef>
              <a:spcAft>
                <a:spcPts val="0"/>
              </a:spcAft>
              <a:buClr>
                <a:schemeClr val="dk1"/>
              </a:buClr>
              <a:buSzPts val="2200"/>
              <a:buNone/>
            </a:pPr>
            <a:r>
              <a:t/>
            </a:r>
            <a:endParaRPr sz="2200"/>
          </a:p>
          <a:p>
            <a:pPr indent="-88900" lvl="0" marL="228600" rtl="0" algn="l">
              <a:lnSpc>
                <a:spcPct val="90000"/>
              </a:lnSpc>
              <a:spcBef>
                <a:spcPts val="1000"/>
              </a:spcBef>
              <a:spcAft>
                <a:spcPts val="0"/>
              </a:spcAft>
              <a:buClr>
                <a:schemeClr val="dk1"/>
              </a:buClr>
              <a:buSzPts val="2200"/>
              <a:buNone/>
            </a:pPr>
            <a:r>
              <a:t/>
            </a:r>
            <a:endParaRPr sz="2200"/>
          </a:p>
          <a:p>
            <a:pPr indent="-88900" lvl="0" marL="228600" rtl="0" algn="l">
              <a:lnSpc>
                <a:spcPct val="90000"/>
              </a:lnSpc>
              <a:spcBef>
                <a:spcPts val="1000"/>
              </a:spcBef>
              <a:spcAft>
                <a:spcPts val="0"/>
              </a:spcAft>
              <a:buClr>
                <a:schemeClr val="dk1"/>
              </a:buClr>
              <a:buSzPts val="2200"/>
              <a:buNone/>
            </a:pPr>
            <a:r>
              <a:t/>
            </a:r>
            <a:endParaRPr sz="2200"/>
          </a:p>
          <a:p>
            <a:pPr indent="-88900" lvl="0" marL="228600" rtl="0" algn="l">
              <a:lnSpc>
                <a:spcPct val="90000"/>
              </a:lnSpc>
              <a:spcBef>
                <a:spcPts val="1000"/>
              </a:spcBef>
              <a:spcAft>
                <a:spcPts val="0"/>
              </a:spcAft>
              <a:buClr>
                <a:schemeClr val="dk1"/>
              </a:buClr>
              <a:buSzPts val="2200"/>
              <a:buNone/>
            </a:pPr>
            <a:r>
              <a:t/>
            </a:r>
            <a:endParaRPr sz="2200"/>
          </a:p>
          <a:p>
            <a:pPr indent="-88900" lvl="0" marL="228600" rtl="0" algn="l">
              <a:lnSpc>
                <a:spcPct val="90000"/>
              </a:lnSpc>
              <a:spcBef>
                <a:spcPts val="1000"/>
              </a:spcBef>
              <a:spcAft>
                <a:spcPts val="0"/>
              </a:spcAft>
              <a:buClr>
                <a:schemeClr val="dk1"/>
              </a:buClr>
              <a:buSzPts val="2200"/>
              <a:buNone/>
            </a:pPr>
            <a:r>
              <a:t/>
            </a:r>
            <a:endParaRPr sz="2200"/>
          </a:p>
          <a:p>
            <a:pPr indent="-228600" lvl="0" marL="228600" rtl="0" algn="l">
              <a:lnSpc>
                <a:spcPct val="90000"/>
              </a:lnSpc>
              <a:spcBef>
                <a:spcPts val="1000"/>
              </a:spcBef>
              <a:spcAft>
                <a:spcPts val="0"/>
              </a:spcAft>
              <a:buClr>
                <a:schemeClr val="dk1"/>
              </a:buClr>
              <a:buSzPts val="2200"/>
              <a:buChar char="•"/>
            </a:pPr>
            <a:r>
              <a:rPr lang="en-US" sz="2200"/>
              <a:t>Here we can compare elements from two array and place in the new array.</a:t>
            </a:r>
            <a:endParaRPr/>
          </a:p>
          <a:p>
            <a:pPr indent="-228600" lvl="0" marL="228600" rtl="0" algn="l">
              <a:lnSpc>
                <a:spcPct val="90000"/>
              </a:lnSpc>
              <a:spcBef>
                <a:spcPts val="1000"/>
              </a:spcBef>
              <a:spcAft>
                <a:spcPts val="0"/>
              </a:spcAft>
              <a:buClr>
                <a:schemeClr val="dk1"/>
              </a:buClr>
              <a:buSzPts val="2200"/>
              <a:buChar char="•"/>
            </a:pPr>
            <a:r>
              <a:rPr lang="en-US" sz="2200"/>
              <a:t>Time taken to merge these items is the sum of number of elements in each list.</a:t>
            </a:r>
            <a:endParaRPr/>
          </a:p>
          <a:p>
            <a:pPr indent="-228600" lvl="0" marL="228600" rtl="0" algn="l">
              <a:lnSpc>
                <a:spcPct val="90000"/>
              </a:lnSpc>
              <a:spcBef>
                <a:spcPts val="1000"/>
              </a:spcBef>
              <a:spcAft>
                <a:spcPts val="0"/>
              </a:spcAft>
              <a:buClr>
                <a:schemeClr val="dk1"/>
              </a:buClr>
              <a:buSzPts val="2200"/>
              <a:buChar char="•"/>
            </a:pPr>
            <a:r>
              <a:rPr lang="en-US" sz="2200"/>
              <a:t>Say we have 5 array with multiple elements to be merged, then we need optimal way to merge them.</a:t>
            </a:r>
            <a:endParaRPr/>
          </a:p>
        </p:txBody>
      </p:sp>
      <p:graphicFrame>
        <p:nvGraphicFramePr>
          <p:cNvPr id="702" name="Google Shape;702;p96"/>
          <p:cNvGraphicFramePr/>
          <p:nvPr/>
        </p:nvGraphicFramePr>
        <p:xfrm>
          <a:off x="1800524" y="2134207"/>
          <a:ext cx="3000000" cy="3000000"/>
        </p:xfrm>
        <a:graphic>
          <a:graphicData uri="http://schemas.openxmlformats.org/drawingml/2006/table">
            <a:tbl>
              <a:tblPr bandRow="1" firstRow="1">
                <a:noFill/>
                <a:tableStyleId>{9BD769B3-5E4E-40B4-A711-49DABEB5C5F3}</a:tableStyleId>
              </a:tblPr>
              <a:tblGrid>
                <a:gridCol w="4084325"/>
                <a:gridCol w="4084325"/>
              </a:tblGrid>
              <a:tr h="370850">
                <a:tc>
                  <a:txBody>
                    <a:bodyPr/>
                    <a:lstStyle/>
                    <a:p>
                      <a:pPr indent="0" lvl="0" marL="0" marR="0" rtl="0" algn="l">
                        <a:spcBef>
                          <a:spcPts val="0"/>
                        </a:spcBef>
                        <a:spcAft>
                          <a:spcPts val="0"/>
                        </a:spcAft>
                        <a:buNone/>
                      </a:pPr>
                      <a:r>
                        <a:rPr lang="en-US" sz="2000"/>
                        <a:t>A</a:t>
                      </a:r>
                      <a:endParaRPr/>
                    </a:p>
                  </a:txBody>
                  <a:tcPr marT="45725" marB="45725" marR="91450" marL="91450"/>
                </a:tc>
                <a:tc>
                  <a:txBody>
                    <a:bodyPr/>
                    <a:lstStyle/>
                    <a:p>
                      <a:pPr indent="0" lvl="0" marL="0" marR="0" rtl="0" algn="l">
                        <a:spcBef>
                          <a:spcPts val="0"/>
                        </a:spcBef>
                        <a:spcAft>
                          <a:spcPts val="0"/>
                        </a:spcAft>
                        <a:buNone/>
                      </a:pPr>
                      <a:r>
                        <a:rPr lang="en-US" sz="2000"/>
                        <a:t>B</a:t>
                      </a:r>
                      <a:endParaRPr/>
                    </a:p>
                  </a:txBody>
                  <a:tcPr marT="45725" marB="45725" marR="91450" marL="91450"/>
                </a:tc>
              </a:tr>
              <a:tr h="370850">
                <a:tc>
                  <a:txBody>
                    <a:bodyPr/>
                    <a:lstStyle/>
                    <a:p>
                      <a:pPr indent="0" lvl="0" marL="0" marR="0" rtl="0" algn="l">
                        <a:spcBef>
                          <a:spcPts val="0"/>
                        </a:spcBef>
                        <a:spcAft>
                          <a:spcPts val="0"/>
                        </a:spcAft>
                        <a:buNone/>
                      </a:pPr>
                      <a:r>
                        <a:rPr lang="en-US" sz="2000"/>
                        <a:t>3</a:t>
                      </a:r>
                      <a:endParaRPr/>
                    </a:p>
                  </a:txBody>
                  <a:tcPr marT="45725" marB="45725" marR="91450" marL="91450"/>
                </a:tc>
                <a:tc>
                  <a:txBody>
                    <a:bodyPr/>
                    <a:lstStyle/>
                    <a:p>
                      <a:pPr indent="0" lvl="0" marL="0" marR="0" rtl="0" algn="l">
                        <a:spcBef>
                          <a:spcPts val="0"/>
                        </a:spcBef>
                        <a:spcAft>
                          <a:spcPts val="0"/>
                        </a:spcAft>
                        <a:buNone/>
                      </a:pPr>
                      <a:r>
                        <a:rPr lang="en-US" sz="2000"/>
                        <a:t>5</a:t>
                      </a:r>
                      <a:endParaRPr/>
                    </a:p>
                  </a:txBody>
                  <a:tcPr marT="45725" marB="45725" marR="91450" marL="91450"/>
                </a:tc>
              </a:tr>
              <a:tr h="370850">
                <a:tc>
                  <a:txBody>
                    <a:bodyPr/>
                    <a:lstStyle/>
                    <a:p>
                      <a:pPr indent="0" lvl="0" marL="0" marR="0" rtl="0" algn="l">
                        <a:spcBef>
                          <a:spcPts val="0"/>
                        </a:spcBef>
                        <a:spcAft>
                          <a:spcPts val="0"/>
                        </a:spcAft>
                        <a:buNone/>
                      </a:pPr>
                      <a:r>
                        <a:rPr lang="en-US" sz="2000"/>
                        <a:t>8</a:t>
                      </a:r>
                      <a:endParaRPr/>
                    </a:p>
                  </a:txBody>
                  <a:tcPr marT="45725" marB="45725" marR="91450" marL="91450"/>
                </a:tc>
                <a:tc>
                  <a:txBody>
                    <a:bodyPr/>
                    <a:lstStyle/>
                    <a:p>
                      <a:pPr indent="0" lvl="0" marL="0" marR="0" rtl="0" algn="l">
                        <a:spcBef>
                          <a:spcPts val="0"/>
                        </a:spcBef>
                        <a:spcAft>
                          <a:spcPts val="0"/>
                        </a:spcAft>
                        <a:buNone/>
                      </a:pPr>
                      <a:r>
                        <a:rPr lang="en-US" sz="2000"/>
                        <a:t>9</a:t>
                      </a:r>
                      <a:endParaRPr/>
                    </a:p>
                  </a:txBody>
                  <a:tcPr marT="45725" marB="45725" marR="91450" marL="91450"/>
                </a:tc>
              </a:tr>
              <a:tr h="370850">
                <a:tc>
                  <a:txBody>
                    <a:bodyPr/>
                    <a:lstStyle/>
                    <a:p>
                      <a:pPr indent="0" lvl="0" marL="0" marR="0" rtl="0" algn="l">
                        <a:spcBef>
                          <a:spcPts val="0"/>
                        </a:spcBef>
                        <a:spcAft>
                          <a:spcPts val="0"/>
                        </a:spcAft>
                        <a:buNone/>
                      </a:pPr>
                      <a:r>
                        <a:rPr lang="en-US" sz="2000"/>
                        <a:t>12</a:t>
                      </a:r>
                      <a:endParaRPr/>
                    </a:p>
                  </a:txBody>
                  <a:tcPr marT="45725" marB="45725" marR="91450" marL="91450"/>
                </a:tc>
                <a:tc>
                  <a:txBody>
                    <a:bodyPr/>
                    <a:lstStyle/>
                    <a:p>
                      <a:pPr indent="0" lvl="0" marL="0" marR="0" rtl="0" algn="l">
                        <a:spcBef>
                          <a:spcPts val="0"/>
                        </a:spcBef>
                        <a:spcAft>
                          <a:spcPts val="0"/>
                        </a:spcAft>
                        <a:buNone/>
                      </a:pPr>
                      <a:r>
                        <a:rPr lang="en-US" sz="2000"/>
                        <a:t>11</a:t>
                      </a:r>
                      <a:endParaRPr/>
                    </a:p>
                  </a:txBody>
                  <a:tcPr marT="45725" marB="45725" marR="91450" marL="91450"/>
                </a:tc>
              </a:tr>
              <a:tr h="370850">
                <a:tc>
                  <a:txBody>
                    <a:bodyPr/>
                    <a:lstStyle/>
                    <a:p>
                      <a:pPr indent="0" lvl="0" marL="0" marR="0" rtl="0" algn="l">
                        <a:spcBef>
                          <a:spcPts val="0"/>
                        </a:spcBef>
                        <a:spcAft>
                          <a:spcPts val="0"/>
                        </a:spcAft>
                        <a:buClr>
                          <a:schemeClr val="dk1"/>
                        </a:buClr>
                        <a:buSzPts val="2000"/>
                        <a:buFont typeface="Open Sans"/>
                        <a:buNone/>
                      </a:pPr>
                      <a:r>
                        <a:rPr lang="en-US" sz="2000"/>
                        <a:t>20</a:t>
                      </a:r>
                      <a:endParaRPr/>
                    </a:p>
                  </a:txBody>
                  <a:tcPr marT="45725" marB="45725" marR="91450" marL="91450"/>
                </a:tc>
                <a:tc>
                  <a:txBody>
                    <a:bodyPr/>
                    <a:lstStyle/>
                    <a:p>
                      <a:pPr indent="0" lvl="0" marL="0" marR="0" rtl="0" algn="l">
                        <a:spcBef>
                          <a:spcPts val="0"/>
                        </a:spcBef>
                        <a:spcAft>
                          <a:spcPts val="0"/>
                        </a:spcAft>
                        <a:buClr>
                          <a:schemeClr val="dk1"/>
                        </a:buClr>
                        <a:buSzPts val="2000"/>
                        <a:buFont typeface="Open Sans"/>
                        <a:buNone/>
                      </a:pPr>
                      <a:r>
                        <a:rPr lang="en-US" sz="2000"/>
                        <a:t>16</a:t>
                      </a:r>
                      <a:endParaRPr/>
                    </a:p>
                  </a:txBody>
                  <a:tcPr marT="45725" marB="45725" marR="91450" marL="91450"/>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97"/>
          <p:cNvSpPr txBox="1"/>
          <p:nvPr>
            <p:ph type="title"/>
          </p:nvPr>
        </p:nvSpPr>
        <p:spPr>
          <a:xfrm>
            <a:off x="838200" y="365125"/>
            <a:ext cx="10515600" cy="690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Optimal Merge Patterns</a:t>
            </a:r>
            <a:endParaRPr/>
          </a:p>
        </p:txBody>
      </p:sp>
      <p:sp>
        <p:nvSpPr>
          <p:cNvPr id="708" name="Google Shape;708;p97"/>
          <p:cNvSpPr txBox="1"/>
          <p:nvPr>
            <p:ph idx="1" type="body"/>
          </p:nvPr>
        </p:nvSpPr>
        <p:spPr>
          <a:xfrm>
            <a:off x="838200" y="1386010"/>
            <a:ext cx="11149069" cy="534179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n-US" sz="2200"/>
              <a:t>Given n number of sorted files, the task is to find the minimum computations done to reach the Optimal Merge Pattern. </a:t>
            </a:r>
            <a:endParaRPr/>
          </a:p>
          <a:p>
            <a:pPr indent="-228600" lvl="0" marL="228600" rtl="0" algn="l">
              <a:lnSpc>
                <a:spcPct val="90000"/>
              </a:lnSpc>
              <a:spcBef>
                <a:spcPts val="1000"/>
              </a:spcBef>
              <a:spcAft>
                <a:spcPts val="0"/>
              </a:spcAft>
              <a:buClr>
                <a:schemeClr val="dk1"/>
              </a:buClr>
              <a:buSzPts val="2200"/>
              <a:buChar char="•"/>
            </a:pPr>
            <a:r>
              <a:rPr lang="en-US" sz="2200"/>
              <a:t>When two or more sorted files are to be merged altogether to form a single file, the minimum computations are done to reach this file are known as </a:t>
            </a:r>
            <a:r>
              <a:rPr b="1" lang="en-US" sz="2200"/>
              <a:t>Optimal Merge Pattern</a:t>
            </a:r>
            <a:r>
              <a:rPr lang="en-US" sz="2200"/>
              <a:t>.</a:t>
            </a:r>
            <a:endParaRPr/>
          </a:p>
          <a:p>
            <a:pPr indent="-228600" lvl="0" marL="228600" rtl="0" algn="l">
              <a:lnSpc>
                <a:spcPct val="90000"/>
              </a:lnSpc>
              <a:spcBef>
                <a:spcPts val="1000"/>
              </a:spcBef>
              <a:spcAft>
                <a:spcPts val="0"/>
              </a:spcAft>
              <a:buClr>
                <a:schemeClr val="dk1"/>
              </a:buClr>
              <a:buSzPts val="2200"/>
              <a:buChar char="•"/>
            </a:pPr>
            <a:r>
              <a:rPr lang="en-US" sz="2200"/>
              <a:t>If more than 2 files need to be merged then it can be done in pairs. For example, if need to merge 4 files A, B, C, D. </a:t>
            </a:r>
            <a:r>
              <a:rPr b="1" i="1" lang="en-US" sz="2200"/>
              <a:t>First Merge A with B to get X1, merge X1 with C to get X2, merge X2 with D to get X3 as the output file.</a:t>
            </a:r>
            <a:endParaRPr/>
          </a:p>
          <a:p>
            <a:pPr indent="-228600" lvl="0" marL="228600" rtl="0" algn="l">
              <a:lnSpc>
                <a:spcPct val="90000"/>
              </a:lnSpc>
              <a:spcBef>
                <a:spcPts val="1000"/>
              </a:spcBef>
              <a:spcAft>
                <a:spcPts val="0"/>
              </a:spcAft>
              <a:buClr>
                <a:schemeClr val="dk1"/>
              </a:buClr>
              <a:buSzPts val="2200"/>
              <a:buChar char="•"/>
            </a:pPr>
            <a:r>
              <a:rPr lang="en-US" sz="2200"/>
              <a:t>If we have two files of sizes m and n, the total computation time will be m+n. Here, we use the greedy strategy by merging the two smallest size files among all the files present.</a:t>
            </a:r>
            <a:endParaRPr/>
          </a:p>
          <a:p>
            <a:pPr indent="-228600" lvl="0" marL="228600" rtl="0" algn="l">
              <a:lnSpc>
                <a:spcPct val="90000"/>
              </a:lnSpc>
              <a:spcBef>
                <a:spcPts val="1000"/>
              </a:spcBef>
              <a:spcAft>
                <a:spcPts val="0"/>
              </a:spcAft>
              <a:buClr>
                <a:schemeClr val="dk1"/>
              </a:buClr>
              <a:buSzPts val="2200"/>
              <a:buChar char="•"/>
            </a:pPr>
            <a:r>
              <a:rPr lang="en-US" sz="2200"/>
              <a:t>Examples:  Given 3 files with sizes 2, 3, 4 units. Find an optimal way to combine these files </a:t>
            </a:r>
            <a:endParaRPr sz="2200"/>
          </a:p>
          <a:p>
            <a:pPr indent="-88900" lvl="0" marL="228600" rtl="0" algn="l">
              <a:lnSpc>
                <a:spcPct val="90000"/>
              </a:lnSpc>
              <a:spcBef>
                <a:spcPts val="1000"/>
              </a:spcBef>
              <a:spcAft>
                <a:spcPts val="0"/>
              </a:spcAft>
              <a:buClr>
                <a:schemeClr val="dk1"/>
              </a:buClr>
              <a:buSzPts val="2200"/>
              <a:buNone/>
            </a:pPr>
            <a:r>
              <a:t/>
            </a:r>
            <a:endParaRPr sz="2200"/>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98"/>
          <p:cNvSpPr txBox="1"/>
          <p:nvPr>
            <p:ph type="title"/>
          </p:nvPr>
        </p:nvSpPr>
        <p:spPr>
          <a:xfrm>
            <a:off x="838200" y="365125"/>
            <a:ext cx="10515600" cy="8077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Optimal Merge Patterns</a:t>
            </a:r>
            <a:endParaRPr/>
          </a:p>
        </p:txBody>
      </p:sp>
      <p:pic>
        <p:nvPicPr>
          <p:cNvPr descr="A picture containing text, clock&#10;&#10;Description automatically generated" id="714" name="Google Shape;714;p98"/>
          <p:cNvPicPr preferRelativeResize="0"/>
          <p:nvPr>
            <p:ph idx="1" type="body"/>
          </p:nvPr>
        </p:nvPicPr>
        <p:blipFill rotWithShape="1">
          <a:blip r:embed="rId3">
            <a:alphaModFix/>
          </a:blip>
          <a:srcRect b="0" l="0" r="0" t="0"/>
          <a:stretch/>
        </p:blipFill>
        <p:spPr>
          <a:xfrm>
            <a:off x="1525135" y="2987487"/>
            <a:ext cx="2047875" cy="2857500"/>
          </a:xfrm>
          <a:prstGeom prst="rect">
            <a:avLst/>
          </a:prstGeom>
          <a:noFill/>
          <a:ln>
            <a:noFill/>
          </a:ln>
        </p:spPr>
      </p:pic>
      <p:pic>
        <p:nvPicPr>
          <p:cNvPr descr="A picture containing text, clock&#10;&#10;Description automatically generated" id="715" name="Google Shape;715;p98"/>
          <p:cNvPicPr preferRelativeResize="0"/>
          <p:nvPr/>
        </p:nvPicPr>
        <p:blipFill rotWithShape="1">
          <a:blip r:embed="rId4">
            <a:alphaModFix/>
          </a:blip>
          <a:srcRect b="0" l="0" r="0" t="0"/>
          <a:stretch/>
        </p:blipFill>
        <p:spPr>
          <a:xfrm>
            <a:off x="4880087" y="2987630"/>
            <a:ext cx="2066925" cy="2857500"/>
          </a:xfrm>
          <a:prstGeom prst="rect">
            <a:avLst/>
          </a:prstGeom>
          <a:noFill/>
          <a:ln>
            <a:noFill/>
          </a:ln>
        </p:spPr>
      </p:pic>
      <p:pic>
        <p:nvPicPr>
          <p:cNvPr descr="A picture containing text, clock&#10;&#10;Description automatically generated" id="716" name="Google Shape;716;p98"/>
          <p:cNvPicPr preferRelativeResize="0"/>
          <p:nvPr/>
        </p:nvPicPr>
        <p:blipFill rotWithShape="1">
          <a:blip r:embed="rId5">
            <a:alphaModFix/>
          </a:blip>
          <a:srcRect b="0" l="0" r="0" t="0"/>
          <a:stretch/>
        </p:blipFill>
        <p:spPr>
          <a:xfrm>
            <a:off x="8259584" y="2987630"/>
            <a:ext cx="2047875" cy="285750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99"/>
          <p:cNvSpPr txBox="1"/>
          <p:nvPr>
            <p:ph type="title"/>
          </p:nvPr>
        </p:nvSpPr>
        <p:spPr>
          <a:xfrm>
            <a:off x="838200" y="365125"/>
            <a:ext cx="10515600" cy="7394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Optimal Merge Patterns</a:t>
            </a:r>
            <a:endParaRPr/>
          </a:p>
        </p:txBody>
      </p:sp>
      <p:sp>
        <p:nvSpPr>
          <p:cNvPr id="722" name="Google Shape;722;p99"/>
          <p:cNvSpPr txBox="1"/>
          <p:nvPr>
            <p:ph idx="1" type="body"/>
          </p:nvPr>
        </p:nvSpPr>
        <p:spPr>
          <a:xfrm>
            <a:off x="838200" y="1532549"/>
            <a:ext cx="11095986" cy="519525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Given ‘n’ sorted files, there are many ways to pair wise merge them into a single sorted file. </a:t>
            </a:r>
            <a:endParaRPr/>
          </a:p>
          <a:p>
            <a:pPr indent="-228600" lvl="0" marL="228600" rtl="0" algn="l">
              <a:lnSpc>
                <a:spcPct val="90000"/>
              </a:lnSpc>
              <a:spcBef>
                <a:spcPts val="1000"/>
              </a:spcBef>
              <a:spcAft>
                <a:spcPts val="0"/>
              </a:spcAft>
              <a:buClr>
                <a:schemeClr val="dk1"/>
              </a:buClr>
              <a:buSzPts val="2400"/>
              <a:buChar char="•"/>
            </a:pPr>
            <a:r>
              <a:rPr lang="en-US" sz="2400"/>
              <a:t>As, different pairings require different amounts of computing time, we want to determine an optimal </a:t>
            </a:r>
            <a:r>
              <a:rPr b="1" i="1" lang="en-US" sz="2400"/>
              <a:t>(i.e., one requiring the fewest comparisons)</a:t>
            </a:r>
            <a:r>
              <a:rPr lang="en-US" sz="2400"/>
              <a:t> way to pair wise merge ‘n’ sorted files together. </a:t>
            </a:r>
            <a:endParaRPr/>
          </a:p>
          <a:p>
            <a:pPr indent="-228600" lvl="0" marL="228600" rtl="0" algn="l">
              <a:lnSpc>
                <a:spcPct val="90000"/>
              </a:lnSpc>
              <a:spcBef>
                <a:spcPts val="1000"/>
              </a:spcBef>
              <a:spcAft>
                <a:spcPts val="0"/>
              </a:spcAft>
              <a:buClr>
                <a:schemeClr val="dk1"/>
              </a:buClr>
              <a:buSzPts val="2400"/>
              <a:buChar char="•"/>
            </a:pPr>
            <a:r>
              <a:rPr lang="en-US" sz="2400"/>
              <a:t>This type of merging is called as 2-way merge patterns.</a:t>
            </a:r>
            <a:endParaRPr/>
          </a:p>
          <a:p>
            <a:pPr indent="-228600" lvl="0" marL="228600" rtl="0" algn="l">
              <a:lnSpc>
                <a:spcPct val="90000"/>
              </a:lnSpc>
              <a:spcBef>
                <a:spcPts val="1000"/>
              </a:spcBef>
              <a:spcAft>
                <a:spcPts val="0"/>
              </a:spcAft>
              <a:buClr>
                <a:schemeClr val="dk1"/>
              </a:buClr>
              <a:buSzPts val="2400"/>
              <a:buChar char="•"/>
            </a:pPr>
            <a:r>
              <a:rPr lang="en-US" sz="2400"/>
              <a:t>To merge an n-record file and an m-record file requires possibly n + m record moves, the obvious choice is, at each step merge the two smallest files together. </a:t>
            </a:r>
            <a:endParaRPr/>
          </a:p>
          <a:p>
            <a:pPr indent="-228600" lvl="0" marL="228600" rtl="0" algn="l">
              <a:lnSpc>
                <a:spcPct val="90000"/>
              </a:lnSpc>
              <a:spcBef>
                <a:spcPts val="1000"/>
              </a:spcBef>
              <a:spcAft>
                <a:spcPts val="0"/>
              </a:spcAft>
              <a:buClr>
                <a:schemeClr val="dk1"/>
              </a:buClr>
              <a:buSzPts val="2400"/>
              <a:buChar char="•"/>
            </a:pPr>
            <a:r>
              <a:rPr lang="en-US" sz="2400"/>
              <a:t>The two-way merge patterns can be represented by binary merge trees.</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100"/>
          <p:cNvSpPr txBox="1"/>
          <p:nvPr>
            <p:ph type="title"/>
          </p:nvPr>
        </p:nvSpPr>
        <p:spPr>
          <a:xfrm>
            <a:off x="838200" y="365125"/>
            <a:ext cx="10515600" cy="8371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Optimal Merge Patterns</a:t>
            </a:r>
            <a:endParaRPr/>
          </a:p>
        </p:txBody>
      </p:sp>
      <p:sp>
        <p:nvSpPr>
          <p:cNvPr id="728" name="Google Shape;728;p100"/>
          <p:cNvSpPr txBox="1"/>
          <p:nvPr>
            <p:ph idx="1" type="body"/>
          </p:nvPr>
        </p:nvSpPr>
        <p:spPr>
          <a:xfrm>
            <a:off x="838200" y="1825625"/>
            <a:ext cx="10910371" cy="4902181"/>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b="1" lang="en-US" sz="2400"/>
              <a:t>Solve:</a:t>
            </a:r>
            <a:endParaRPr b="1"/>
          </a:p>
          <a:p>
            <a:pPr indent="-228600" lvl="0" marL="228600" rtl="0" algn="l">
              <a:lnSpc>
                <a:spcPct val="90000"/>
              </a:lnSpc>
              <a:spcBef>
                <a:spcPts val="1000"/>
              </a:spcBef>
              <a:spcAft>
                <a:spcPts val="0"/>
              </a:spcAft>
              <a:buClr>
                <a:schemeClr val="dk1"/>
              </a:buClr>
              <a:buSzPts val="2400"/>
              <a:buChar char="•"/>
            </a:pPr>
            <a:r>
              <a:rPr lang="en-US" sz="2400"/>
              <a:t>Given five files</a:t>
            </a:r>
            <a:r>
              <a:rPr i="1" lang="en-US" sz="2400"/>
              <a:t> (X1, X2, X3, X4, X5) </a:t>
            </a:r>
            <a:r>
              <a:rPr lang="en-US" sz="2400"/>
              <a:t>with sizes </a:t>
            </a:r>
            <a:r>
              <a:rPr i="1" lang="en-US" sz="2400"/>
              <a:t>(20, 30, 10, 5, 30)</a:t>
            </a:r>
            <a:r>
              <a:rPr lang="en-US" sz="2400"/>
              <a:t>. Apply greedy rule to find optimal way of pair wise merging to give an optimal solution using binary merge tree representation.</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pic>
        <p:nvPicPr>
          <p:cNvPr id="733" name="Google Shape;733;p101"/>
          <p:cNvPicPr preferRelativeResize="0"/>
          <p:nvPr>
            <p:ph idx="1" type="body"/>
          </p:nvPr>
        </p:nvPicPr>
        <p:blipFill rotWithShape="1">
          <a:blip r:embed="rId3">
            <a:alphaModFix/>
          </a:blip>
          <a:srcRect b="0" l="0" r="0" t="0"/>
          <a:stretch/>
        </p:blipFill>
        <p:spPr>
          <a:xfrm>
            <a:off x="2746184" y="1118"/>
            <a:ext cx="6381249" cy="68554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838200" y="365125"/>
            <a:ext cx="10515600" cy="7394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Binary Search (Recursive)</a:t>
            </a:r>
            <a:endParaRPr sz="4000"/>
          </a:p>
        </p:txBody>
      </p:sp>
      <p:sp>
        <p:nvSpPr>
          <p:cNvPr id="150" name="Google Shape;150;p21"/>
          <p:cNvSpPr txBox="1"/>
          <p:nvPr>
            <p:ph idx="1" type="body"/>
          </p:nvPr>
        </p:nvSpPr>
        <p:spPr>
          <a:xfrm>
            <a:off x="2059354" y="1256809"/>
            <a:ext cx="8853183" cy="548897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None/>
            </a:pPr>
            <a:r>
              <a:rPr i="1" lang="en-US" sz="2200"/>
              <a:t>function recursiveBinarySearch(arr, target, low, high):</a:t>
            </a:r>
            <a:endParaRPr i="1"/>
          </a:p>
          <a:p>
            <a:pPr indent="-228600" lvl="0" marL="228600" rtl="0" algn="l">
              <a:lnSpc>
                <a:spcPct val="90000"/>
              </a:lnSpc>
              <a:spcBef>
                <a:spcPts val="1000"/>
              </a:spcBef>
              <a:spcAft>
                <a:spcPts val="0"/>
              </a:spcAft>
              <a:buClr>
                <a:schemeClr val="dk1"/>
              </a:buClr>
              <a:buSzPts val="2200"/>
              <a:buNone/>
            </a:pPr>
            <a:r>
              <a:rPr i="1" lang="en-US" sz="2200"/>
              <a:t>    </a:t>
            </a:r>
            <a:r>
              <a:rPr b="1" i="1" lang="en-US" sz="2200"/>
              <a:t>if low &lt;= high:</a:t>
            </a:r>
            <a:endParaRPr b="1" i="1"/>
          </a:p>
          <a:p>
            <a:pPr indent="-228600" lvl="0" marL="228600" rtl="0" algn="l">
              <a:lnSpc>
                <a:spcPct val="90000"/>
              </a:lnSpc>
              <a:spcBef>
                <a:spcPts val="1000"/>
              </a:spcBef>
              <a:spcAft>
                <a:spcPts val="0"/>
              </a:spcAft>
              <a:buClr>
                <a:schemeClr val="dk1"/>
              </a:buClr>
              <a:buSzPts val="2200"/>
              <a:buNone/>
            </a:pPr>
            <a:r>
              <a:rPr i="1" lang="en-US" sz="2200"/>
              <a:t>        mid = (low + high) // 2</a:t>
            </a:r>
            <a:endParaRPr i="1"/>
          </a:p>
          <a:p>
            <a:pPr indent="-228600" lvl="0" marL="228600" rtl="0" algn="l">
              <a:lnSpc>
                <a:spcPct val="90000"/>
              </a:lnSpc>
              <a:spcBef>
                <a:spcPts val="1000"/>
              </a:spcBef>
              <a:spcAft>
                <a:spcPts val="0"/>
              </a:spcAft>
              <a:buClr>
                <a:schemeClr val="dk1"/>
              </a:buClr>
              <a:buSzPts val="2200"/>
              <a:buNone/>
            </a:pPr>
            <a:r>
              <a:rPr i="1" lang="en-US" sz="2200"/>
              <a:t>        </a:t>
            </a:r>
            <a:r>
              <a:rPr b="1" i="1" lang="en-US" sz="2200"/>
              <a:t>if arr[mid] == target:</a:t>
            </a:r>
            <a:endParaRPr b="1" i="1"/>
          </a:p>
          <a:p>
            <a:pPr indent="-228600" lvl="0" marL="228600" rtl="0" algn="l">
              <a:lnSpc>
                <a:spcPct val="90000"/>
              </a:lnSpc>
              <a:spcBef>
                <a:spcPts val="1000"/>
              </a:spcBef>
              <a:spcAft>
                <a:spcPts val="0"/>
              </a:spcAft>
              <a:buClr>
                <a:schemeClr val="dk1"/>
              </a:buClr>
              <a:buSzPts val="2200"/>
              <a:buNone/>
            </a:pPr>
            <a:r>
              <a:rPr i="1" lang="en-US" sz="2200"/>
              <a:t>            return mid</a:t>
            </a:r>
            <a:endParaRPr i="1"/>
          </a:p>
          <a:p>
            <a:pPr indent="-228600" lvl="0" marL="228600" rtl="0" algn="l">
              <a:lnSpc>
                <a:spcPct val="90000"/>
              </a:lnSpc>
              <a:spcBef>
                <a:spcPts val="1000"/>
              </a:spcBef>
              <a:spcAft>
                <a:spcPts val="0"/>
              </a:spcAft>
              <a:buClr>
                <a:schemeClr val="dk1"/>
              </a:buClr>
              <a:buSzPts val="2200"/>
              <a:buNone/>
            </a:pPr>
            <a:r>
              <a:rPr i="1" lang="en-US" sz="2200"/>
              <a:t>        </a:t>
            </a:r>
            <a:r>
              <a:rPr b="1" i="1" lang="en-US" sz="2200"/>
              <a:t>elif arr[mid] &lt; target:</a:t>
            </a:r>
            <a:endParaRPr b="1" i="1"/>
          </a:p>
          <a:p>
            <a:pPr indent="-228600" lvl="0" marL="228600" rtl="0" algn="l">
              <a:lnSpc>
                <a:spcPct val="90000"/>
              </a:lnSpc>
              <a:spcBef>
                <a:spcPts val="1000"/>
              </a:spcBef>
              <a:spcAft>
                <a:spcPts val="0"/>
              </a:spcAft>
              <a:buClr>
                <a:schemeClr val="dk1"/>
              </a:buClr>
              <a:buSzPts val="2200"/>
              <a:buNone/>
            </a:pPr>
            <a:r>
              <a:rPr i="1" lang="en-US" sz="2200"/>
              <a:t>            return recursiveBinarySearch(arr, target, mid + 1, high)</a:t>
            </a:r>
            <a:endParaRPr i="1"/>
          </a:p>
          <a:p>
            <a:pPr indent="-228600" lvl="0" marL="228600" rtl="0" algn="l">
              <a:lnSpc>
                <a:spcPct val="90000"/>
              </a:lnSpc>
              <a:spcBef>
                <a:spcPts val="1000"/>
              </a:spcBef>
              <a:spcAft>
                <a:spcPts val="0"/>
              </a:spcAft>
              <a:buClr>
                <a:schemeClr val="dk1"/>
              </a:buClr>
              <a:buSzPts val="2200"/>
              <a:buNone/>
            </a:pPr>
            <a:r>
              <a:rPr i="1" lang="en-US" sz="2200"/>
              <a:t>     </a:t>
            </a:r>
            <a:r>
              <a:rPr b="1" i="1" lang="en-US" sz="2200"/>
              <a:t>   else:</a:t>
            </a:r>
            <a:endParaRPr b="1" i="1"/>
          </a:p>
          <a:p>
            <a:pPr indent="-228600" lvl="0" marL="228600" rtl="0" algn="l">
              <a:lnSpc>
                <a:spcPct val="90000"/>
              </a:lnSpc>
              <a:spcBef>
                <a:spcPts val="1000"/>
              </a:spcBef>
              <a:spcAft>
                <a:spcPts val="0"/>
              </a:spcAft>
              <a:buClr>
                <a:schemeClr val="dk1"/>
              </a:buClr>
              <a:buSzPts val="2200"/>
              <a:buNone/>
            </a:pPr>
            <a:r>
              <a:rPr i="1" lang="en-US" sz="2200"/>
              <a:t>            return recursiveBinarySearch(arr, target, low, mid - 1)</a:t>
            </a:r>
            <a:endParaRPr i="1"/>
          </a:p>
          <a:p>
            <a:pPr indent="-228600" lvl="0" marL="228600" rtl="0" algn="l">
              <a:lnSpc>
                <a:spcPct val="90000"/>
              </a:lnSpc>
              <a:spcBef>
                <a:spcPts val="1000"/>
              </a:spcBef>
              <a:spcAft>
                <a:spcPts val="0"/>
              </a:spcAft>
              <a:buClr>
                <a:schemeClr val="dk1"/>
              </a:buClr>
              <a:buSzPts val="2200"/>
              <a:buNone/>
            </a:pPr>
            <a:r>
              <a:rPr i="1" lang="en-US" sz="2200"/>
              <a:t>   </a:t>
            </a:r>
            <a:r>
              <a:rPr b="1" i="1" lang="en-US" sz="2200"/>
              <a:t> else:</a:t>
            </a:r>
            <a:endParaRPr b="1" i="1"/>
          </a:p>
          <a:p>
            <a:pPr indent="-228600" lvl="0" marL="228600" rtl="0" algn="l">
              <a:lnSpc>
                <a:spcPct val="90000"/>
              </a:lnSpc>
              <a:spcBef>
                <a:spcPts val="1000"/>
              </a:spcBef>
              <a:spcAft>
                <a:spcPts val="0"/>
              </a:spcAft>
              <a:buClr>
                <a:schemeClr val="dk1"/>
              </a:buClr>
              <a:buSzPts val="2200"/>
              <a:buNone/>
            </a:pPr>
            <a:r>
              <a:rPr i="1" lang="en-US" sz="2200"/>
              <a:t>        return -1</a:t>
            </a:r>
            <a:endParaRPr i="1"/>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pic>
        <p:nvPicPr>
          <p:cNvPr descr="Diagram&#10;&#10;Description automatically generated" id="738" name="Google Shape;738;p102"/>
          <p:cNvPicPr preferRelativeResize="0"/>
          <p:nvPr>
            <p:ph idx="1" type="body"/>
          </p:nvPr>
        </p:nvPicPr>
        <p:blipFill rotWithShape="1">
          <a:blip r:embed="rId3">
            <a:alphaModFix/>
          </a:blip>
          <a:srcRect b="0" l="0" r="0" t="0"/>
          <a:stretch/>
        </p:blipFill>
        <p:spPr>
          <a:xfrm>
            <a:off x="1819570" y="1118"/>
            <a:ext cx="9161728" cy="6855476"/>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03"/>
          <p:cNvSpPr txBox="1"/>
          <p:nvPr>
            <p:ph type="title"/>
          </p:nvPr>
        </p:nvSpPr>
        <p:spPr>
          <a:xfrm>
            <a:off x="838200" y="365125"/>
            <a:ext cx="10515600" cy="8077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Optimal Merge Patterns</a:t>
            </a:r>
            <a:endParaRPr/>
          </a:p>
        </p:txBody>
      </p:sp>
      <p:sp>
        <p:nvSpPr>
          <p:cNvPr id="744" name="Google Shape;744;p103"/>
          <p:cNvSpPr txBox="1"/>
          <p:nvPr>
            <p:ph idx="1" type="body"/>
          </p:nvPr>
        </p:nvSpPr>
        <p:spPr>
          <a:xfrm>
            <a:off x="838200" y="1825625"/>
            <a:ext cx="10910371" cy="4902181"/>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b="1" lang="en-US" sz="2400"/>
              <a:t>Solve:</a:t>
            </a:r>
            <a:endParaRPr b="1"/>
          </a:p>
          <a:p>
            <a:pPr indent="-228600" lvl="0" marL="228600" rtl="0" algn="l">
              <a:lnSpc>
                <a:spcPct val="90000"/>
              </a:lnSpc>
              <a:spcBef>
                <a:spcPts val="1000"/>
              </a:spcBef>
              <a:spcAft>
                <a:spcPts val="0"/>
              </a:spcAft>
              <a:buClr>
                <a:schemeClr val="dk1"/>
              </a:buClr>
              <a:buSzPts val="2400"/>
              <a:buChar char="•"/>
            </a:pPr>
            <a:r>
              <a:rPr lang="en-US" sz="2400"/>
              <a:t>Consider the sequence {3, 5, 9, 11, 16, 18, 20}. Find optimal merge patter for this data</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104"/>
          <p:cNvSpPr txBox="1"/>
          <p:nvPr>
            <p:ph type="title"/>
          </p:nvPr>
        </p:nvSpPr>
        <p:spPr>
          <a:xfrm>
            <a:off x="838200" y="267433"/>
            <a:ext cx="10515600" cy="84687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t>Optimal Merge Patterns</a:t>
            </a:r>
            <a:endParaRPr/>
          </a:p>
        </p:txBody>
      </p:sp>
      <p:sp>
        <p:nvSpPr>
          <p:cNvPr id="750" name="Google Shape;750;p104"/>
          <p:cNvSpPr txBox="1"/>
          <p:nvPr>
            <p:ph idx="1" type="body"/>
          </p:nvPr>
        </p:nvSpPr>
        <p:spPr>
          <a:xfrm>
            <a:off x="838200" y="1591164"/>
            <a:ext cx="10423792" cy="5136642"/>
          </a:xfrm>
          <a:prstGeom prst="rect">
            <a:avLst/>
          </a:prstGeom>
          <a:noFill/>
          <a:ln>
            <a:noFill/>
          </a:ln>
        </p:spPr>
        <p:txBody>
          <a:bodyPr anchorCtr="0" anchor="t" bIns="45700" lIns="91425" spcFirstLastPara="1" rIns="91425" wrap="square" tIns="45700">
            <a:noAutofit/>
          </a:bodyPr>
          <a:lstStyle/>
          <a:p>
            <a:pPr indent="0" lvl="0" marL="228600" rtl="0" algn="l">
              <a:lnSpc>
                <a:spcPct val="100000"/>
              </a:lnSpc>
              <a:spcBef>
                <a:spcPts val="0"/>
              </a:spcBef>
              <a:spcAft>
                <a:spcPts val="0"/>
              </a:spcAft>
              <a:buClr>
                <a:schemeClr val="dk1"/>
              </a:buClr>
              <a:buSzPts val="2200"/>
              <a:buNone/>
            </a:pPr>
            <a:r>
              <a:rPr b="1" i="1" lang="en-US" sz="2200">
                <a:latin typeface="Consolas"/>
                <a:ea typeface="Consolas"/>
                <a:cs typeface="Consolas"/>
                <a:sym typeface="Consolas"/>
              </a:rPr>
              <a:t>Algorithm: TREE (n)</a:t>
            </a:r>
            <a:r>
              <a:rPr i="1" lang="en-US" sz="2200">
                <a:latin typeface="Consolas"/>
                <a:ea typeface="Consolas"/>
                <a:cs typeface="Consolas"/>
                <a:sym typeface="Consolas"/>
              </a:rPr>
              <a:t>  </a:t>
            </a:r>
            <a:br>
              <a:rPr i="1" lang="en-US" sz="2200">
                <a:latin typeface="Consolas"/>
                <a:ea typeface="Consolas"/>
                <a:cs typeface="Consolas"/>
                <a:sym typeface="Consolas"/>
              </a:rPr>
            </a:br>
            <a:r>
              <a:rPr i="1" lang="en-US" sz="2200">
                <a:latin typeface="Consolas"/>
                <a:ea typeface="Consolas"/>
                <a:cs typeface="Consolas"/>
                <a:sym typeface="Consolas"/>
              </a:rPr>
              <a:t>for i := 1 to n – 1 do  </a:t>
            </a:r>
            <a:br>
              <a:rPr i="1" lang="en-US" sz="2200">
                <a:latin typeface="Consolas"/>
                <a:ea typeface="Consolas"/>
                <a:cs typeface="Consolas"/>
                <a:sym typeface="Consolas"/>
              </a:rPr>
            </a:br>
            <a:r>
              <a:rPr i="1" lang="en-US" sz="2200">
                <a:latin typeface="Consolas"/>
                <a:ea typeface="Consolas"/>
                <a:cs typeface="Consolas"/>
                <a:sym typeface="Consolas"/>
              </a:rPr>
              <a:t>   declare new node  </a:t>
            </a:r>
            <a:br>
              <a:rPr i="1" lang="en-US" sz="2200">
                <a:latin typeface="Consolas"/>
                <a:ea typeface="Consolas"/>
                <a:cs typeface="Consolas"/>
                <a:sym typeface="Consolas"/>
              </a:rPr>
            </a:br>
            <a:r>
              <a:rPr i="1" lang="en-US" sz="2200">
                <a:latin typeface="Consolas"/>
                <a:ea typeface="Consolas"/>
                <a:cs typeface="Consolas"/>
                <a:sym typeface="Consolas"/>
              </a:rPr>
              <a:t>   node.leftchild := least (list) // </a:t>
            </a:r>
            <a:r>
              <a:rPr lang="en-US" sz="2200"/>
              <a:t>function returns minimum element from tree and delete</a:t>
            </a:r>
            <a:r>
              <a:rPr lang="en-US" sz="2200">
                <a:latin typeface="Open Sans"/>
                <a:ea typeface="Open Sans"/>
                <a:cs typeface="Open Sans"/>
                <a:sym typeface="Open Sans"/>
              </a:rPr>
              <a:t> it.</a:t>
            </a:r>
            <a:br>
              <a:rPr i="1" lang="en-US" sz="2200">
                <a:latin typeface="Consolas"/>
                <a:ea typeface="Consolas"/>
                <a:cs typeface="Consolas"/>
                <a:sym typeface="Consolas"/>
              </a:rPr>
            </a:br>
            <a:r>
              <a:rPr i="1" lang="en-US" sz="2200">
                <a:latin typeface="Consolas"/>
                <a:ea typeface="Consolas"/>
                <a:cs typeface="Consolas"/>
                <a:sym typeface="Consolas"/>
              </a:rPr>
              <a:t>   node.rightchild := least (list) </a:t>
            </a:r>
            <a:br>
              <a:rPr i="1" lang="en-US" sz="2200">
                <a:latin typeface="Consolas"/>
                <a:ea typeface="Consolas"/>
                <a:cs typeface="Consolas"/>
                <a:sym typeface="Consolas"/>
              </a:rPr>
            </a:br>
            <a:r>
              <a:rPr i="1" lang="en-US" sz="2200">
                <a:latin typeface="Consolas"/>
                <a:ea typeface="Consolas"/>
                <a:cs typeface="Consolas"/>
                <a:sym typeface="Consolas"/>
              </a:rPr>
              <a:t>   node.weight) := ((node.leftchild).weight) + ((node.rightchild).weight)  </a:t>
            </a:r>
            <a:br>
              <a:rPr i="1" lang="en-US" sz="2200">
                <a:latin typeface="Consolas"/>
                <a:ea typeface="Consolas"/>
                <a:cs typeface="Consolas"/>
                <a:sym typeface="Consolas"/>
              </a:rPr>
            </a:br>
            <a:r>
              <a:rPr i="1" lang="en-US" sz="2200">
                <a:latin typeface="Consolas"/>
                <a:ea typeface="Consolas"/>
                <a:cs typeface="Consolas"/>
                <a:sym typeface="Consolas"/>
              </a:rPr>
              <a:t>   insert (list, node);  </a:t>
            </a:r>
            <a:br>
              <a:rPr i="1" lang="en-US" sz="2200">
                <a:latin typeface="Consolas"/>
                <a:ea typeface="Consolas"/>
                <a:cs typeface="Consolas"/>
                <a:sym typeface="Consolas"/>
              </a:rPr>
            </a:br>
            <a:r>
              <a:rPr i="1" lang="en-US" sz="2200">
                <a:latin typeface="Consolas"/>
                <a:ea typeface="Consolas"/>
                <a:cs typeface="Consolas"/>
                <a:sym typeface="Consolas"/>
              </a:rPr>
              <a:t>return least (list); </a:t>
            </a:r>
            <a:endParaRPr i="1" sz="2200"/>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105"/>
          <p:cNvSpPr txBox="1"/>
          <p:nvPr>
            <p:ph type="title"/>
          </p:nvPr>
        </p:nvSpPr>
        <p:spPr>
          <a:xfrm>
            <a:off x="838200" y="159972"/>
            <a:ext cx="10515600" cy="108133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Open Sans"/>
              <a:buNone/>
            </a:pPr>
            <a:r>
              <a:rPr lang="en-US" sz="4000"/>
              <a:t>Optimal Storage Allocation on Magnetic Tapes</a:t>
            </a:r>
            <a:endParaRPr/>
          </a:p>
        </p:txBody>
      </p:sp>
      <p:sp>
        <p:nvSpPr>
          <p:cNvPr id="756" name="Google Shape;756;p105"/>
          <p:cNvSpPr txBox="1"/>
          <p:nvPr>
            <p:ph idx="1" type="body"/>
          </p:nvPr>
        </p:nvSpPr>
        <p:spPr>
          <a:xfrm>
            <a:off x="838200" y="1395780"/>
            <a:ext cx="11365522" cy="507425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US" sz="2400"/>
              <a:t> </a:t>
            </a:r>
            <a:r>
              <a:rPr lang="en-US" sz="2400"/>
              <a:t>Given n programs </a:t>
            </a:r>
            <a:r>
              <a:rPr b="1" i="1" lang="en-US" sz="2400"/>
              <a:t>P</a:t>
            </a:r>
            <a:r>
              <a:rPr b="1" baseline="-25000" i="1" lang="en-US" sz="2400"/>
              <a:t>1</a:t>
            </a:r>
            <a:r>
              <a:rPr b="1" i="1" lang="en-US" sz="2400"/>
              <a:t>, P</a:t>
            </a:r>
            <a:r>
              <a:rPr b="1" baseline="-25000" i="1" lang="en-US" sz="2400"/>
              <a:t>2</a:t>
            </a:r>
            <a:r>
              <a:rPr b="1" i="1" lang="en-US" sz="2400"/>
              <a:t>, …, P</a:t>
            </a:r>
            <a:r>
              <a:rPr b="1" baseline="-25000" i="1" lang="en-US" sz="2400"/>
              <a:t>n</a:t>
            </a:r>
            <a:r>
              <a:rPr lang="en-US" sz="2400"/>
              <a:t> of length </a:t>
            </a:r>
            <a:r>
              <a:rPr b="1" i="1" lang="en-US" sz="2400"/>
              <a:t>L</a:t>
            </a:r>
            <a:r>
              <a:rPr b="1" baseline="-25000" i="1" lang="en-US" sz="2400"/>
              <a:t>1</a:t>
            </a:r>
            <a:r>
              <a:rPr b="1" i="1" lang="en-US" sz="2400"/>
              <a:t>, L</a:t>
            </a:r>
            <a:r>
              <a:rPr b="1" baseline="-25000" i="1" lang="en-US" sz="2400"/>
              <a:t>2</a:t>
            </a:r>
            <a:r>
              <a:rPr b="1" i="1" lang="en-US" sz="2400"/>
              <a:t>, …, L</a:t>
            </a:r>
            <a:r>
              <a:rPr b="1" baseline="-25000" i="1" lang="en-US" sz="2400"/>
              <a:t>n</a:t>
            </a:r>
            <a:r>
              <a:rPr b="1" i="1" lang="en-US" sz="2400"/>
              <a:t> </a:t>
            </a:r>
            <a:r>
              <a:rPr lang="en-US" sz="2400"/>
              <a:t>respectively, store them on a tape of length L such that </a:t>
            </a:r>
            <a:r>
              <a:rPr b="1" i="1" lang="en-US" sz="2400"/>
              <a:t>Mean Retrieval Time (MRT)</a:t>
            </a:r>
            <a:r>
              <a:rPr lang="en-US" sz="2400"/>
              <a:t> is a minimum.</a:t>
            </a:r>
            <a:endParaRPr/>
          </a:p>
          <a:p>
            <a:pPr indent="-228600" lvl="0" marL="228600" rtl="0" algn="l">
              <a:lnSpc>
                <a:spcPct val="90000"/>
              </a:lnSpc>
              <a:spcBef>
                <a:spcPts val="1000"/>
              </a:spcBef>
              <a:spcAft>
                <a:spcPts val="0"/>
              </a:spcAft>
              <a:buClr>
                <a:schemeClr val="dk1"/>
              </a:buClr>
              <a:buSzPts val="2400"/>
              <a:buChar char="•"/>
            </a:pPr>
            <a:r>
              <a:rPr lang="en-US" sz="2400"/>
              <a:t>The retrieval time of the j</a:t>
            </a:r>
            <a:r>
              <a:rPr baseline="30000" lang="en-US" sz="2400"/>
              <a:t>th </a:t>
            </a:r>
            <a:r>
              <a:rPr lang="en-US" sz="2400"/>
              <a:t>program is a summation of the length of first j programs on tape.</a:t>
            </a:r>
            <a:endParaRPr/>
          </a:p>
          <a:p>
            <a:pPr indent="-228600" lvl="0" marL="228600" rtl="0" algn="l">
              <a:lnSpc>
                <a:spcPct val="90000"/>
              </a:lnSpc>
              <a:spcBef>
                <a:spcPts val="1000"/>
              </a:spcBef>
              <a:spcAft>
                <a:spcPts val="0"/>
              </a:spcAft>
              <a:buClr>
                <a:schemeClr val="dk1"/>
              </a:buClr>
              <a:buSzPts val="2400"/>
              <a:buChar char="•"/>
            </a:pPr>
            <a:r>
              <a:rPr lang="en-US" sz="2400"/>
              <a:t> Let T</a:t>
            </a:r>
            <a:r>
              <a:rPr baseline="-25000" lang="en-US" sz="2400"/>
              <a:t>j </a:t>
            </a:r>
            <a:r>
              <a:rPr lang="en-US" sz="2400"/>
              <a:t>be the time to retrieve program P</a:t>
            </a:r>
            <a:r>
              <a:rPr baseline="-25000" lang="en-US" sz="2400"/>
              <a:t>j</a:t>
            </a:r>
            <a:r>
              <a:rPr lang="en-US" sz="2400"/>
              <a:t>. The retrieval time of P</a:t>
            </a:r>
            <a:r>
              <a:rPr baseline="-25000" lang="en-US" sz="2400"/>
              <a:t>j</a:t>
            </a:r>
            <a:r>
              <a:rPr lang="en-US" sz="2400"/>
              <a:t> is computed as,</a:t>
            </a:r>
            <a:endParaRPr/>
          </a:p>
          <a:p>
            <a:pPr indent="-76200" lvl="0" marL="228600" rtl="0" algn="l">
              <a:lnSpc>
                <a:spcPct val="90000"/>
              </a:lnSpc>
              <a:spcBef>
                <a:spcPts val="1000"/>
              </a:spcBef>
              <a:spcAft>
                <a:spcPts val="0"/>
              </a:spcAft>
              <a:buClr>
                <a:schemeClr val="dk1"/>
              </a:buClr>
              <a:buSzPts val="2400"/>
              <a:buNone/>
            </a:pPr>
            <a:r>
              <a:t/>
            </a:r>
            <a:endParaRPr sz="2400"/>
          </a:p>
          <a:p>
            <a:pPr indent="-76200" lvl="0" marL="228600" rtl="0" algn="l">
              <a:lnSpc>
                <a:spcPct val="90000"/>
              </a:lnSpc>
              <a:spcBef>
                <a:spcPts val="1000"/>
              </a:spcBef>
              <a:spcAft>
                <a:spcPts val="0"/>
              </a:spcAft>
              <a:buClr>
                <a:schemeClr val="dk1"/>
              </a:buClr>
              <a:buSzPts val="2400"/>
              <a:buNone/>
            </a:pPr>
            <a:r>
              <a:t/>
            </a:r>
            <a:endParaRPr sz="2400"/>
          </a:p>
        </p:txBody>
      </p:sp>
      <p:pic>
        <p:nvPicPr>
          <p:cNvPr descr="Diagram, schematic&#10;&#10;Description automatically generated" id="757" name="Google Shape;757;p105"/>
          <p:cNvPicPr preferRelativeResize="0"/>
          <p:nvPr/>
        </p:nvPicPr>
        <p:blipFill rotWithShape="1">
          <a:blip r:embed="rId3">
            <a:alphaModFix/>
          </a:blip>
          <a:srcRect b="0" l="0" r="0" t="0"/>
          <a:stretch/>
        </p:blipFill>
        <p:spPr>
          <a:xfrm>
            <a:off x="3479800" y="4094424"/>
            <a:ext cx="5805233" cy="222859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106"/>
          <p:cNvSpPr txBox="1"/>
          <p:nvPr>
            <p:ph type="title"/>
          </p:nvPr>
        </p:nvSpPr>
        <p:spPr>
          <a:xfrm>
            <a:off x="838200" y="228356"/>
            <a:ext cx="10515600" cy="84687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Open Sans"/>
              <a:buNone/>
            </a:pPr>
            <a:r>
              <a:rPr lang="en-US" sz="3600"/>
              <a:t>Optimal Storage Allocation on Magnetic Tapes</a:t>
            </a:r>
            <a:endParaRPr/>
          </a:p>
        </p:txBody>
      </p:sp>
      <p:sp>
        <p:nvSpPr>
          <p:cNvPr id="763" name="Google Shape;763;p106"/>
          <p:cNvSpPr txBox="1"/>
          <p:nvPr>
            <p:ph idx="1" type="body"/>
          </p:nvPr>
        </p:nvSpPr>
        <p:spPr>
          <a:xfrm>
            <a:off x="838200" y="1161319"/>
            <a:ext cx="11150600" cy="501564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Mean retrieval time of n programs is the average time required to retrieve any program. </a:t>
            </a:r>
            <a:endParaRPr/>
          </a:p>
          <a:p>
            <a:pPr indent="-228600" lvl="0" marL="228600" rtl="0" algn="l">
              <a:lnSpc>
                <a:spcPct val="90000"/>
              </a:lnSpc>
              <a:spcBef>
                <a:spcPts val="1000"/>
              </a:spcBef>
              <a:spcAft>
                <a:spcPts val="0"/>
              </a:spcAft>
              <a:buClr>
                <a:schemeClr val="dk1"/>
              </a:buClr>
              <a:buSzPts val="2400"/>
              <a:buChar char="•"/>
            </a:pPr>
            <a:r>
              <a:rPr lang="en-US" sz="2400"/>
              <a:t>It is required to store programs in an order such that their Mean Retrieval Time is minimum. MRT is computed as,</a:t>
            </a:r>
            <a:endParaRPr/>
          </a:p>
        </p:txBody>
      </p:sp>
      <p:pic>
        <p:nvPicPr>
          <p:cNvPr descr="Diagram&#10;&#10;Description automatically generated" id="764" name="Google Shape;764;p106"/>
          <p:cNvPicPr preferRelativeResize="0"/>
          <p:nvPr/>
        </p:nvPicPr>
        <p:blipFill rotWithShape="1">
          <a:blip r:embed="rId3">
            <a:alphaModFix/>
          </a:blip>
          <a:srcRect b="0" l="0" r="0" t="0"/>
          <a:stretch/>
        </p:blipFill>
        <p:spPr>
          <a:xfrm>
            <a:off x="4012346" y="2705017"/>
            <a:ext cx="8180807" cy="3875275"/>
          </a:xfrm>
          <a:prstGeom prst="rect">
            <a:avLst/>
          </a:prstGeom>
          <a:noFill/>
          <a:ln>
            <a:noFill/>
          </a:ln>
        </p:spPr>
      </p:pic>
      <p:pic>
        <p:nvPicPr>
          <p:cNvPr descr="Diagram&#10;&#10;Description automatically generated" id="765" name="Google Shape;765;p106"/>
          <p:cNvPicPr preferRelativeResize="0"/>
          <p:nvPr/>
        </p:nvPicPr>
        <p:blipFill rotWithShape="1">
          <a:blip r:embed="rId4">
            <a:alphaModFix/>
          </a:blip>
          <a:srcRect b="0" l="0" r="0" t="0"/>
          <a:stretch/>
        </p:blipFill>
        <p:spPr>
          <a:xfrm>
            <a:off x="1129047" y="3252303"/>
            <a:ext cx="6928832" cy="3605308"/>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107"/>
          <p:cNvSpPr txBox="1"/>
          <p:nvPr>
            <p:ph type="title"/>
          </p:nvPr>
        </p:nvSpPr>
        <p:spPr>
          <a:xfrm>
            <a:off x="838200" y="218587"/>
            <a:ext cx="10515600" cy="90548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Open Sans"/>
              <a:buNone/>
            </a:pPr>
            <a:r>
              <a:rPr lang="en-US" sz="3600"/>
              <a:t>Optimal Storage Allocation on Magnetic Tapes</a:t>
            </a:r>
            <a:endParaRPr/>
          </a:p>
        </p:txBody>
      </p:sp>
      <p:sp>
        <p:nvSpPr>
          <p:cNvPr id="771" name="Google Shape;771;p107"/>
          <p:cNvSpPr txBox="1"/>
          <p:nvPr>
            <p:ph idx="1" type="body"/>
          </p:nvPr>
        </p:nvSpPr>
        <p:spPr>
          <a:xfrm>
            <a:off x="838200" y="1513010"/>
            <a:ext cx="11352727" cy="496446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lang="en-US" sz="2400"/>
              <a:t>In this case, we have to find the permutation of the program order which minimizes the MRT after storing all programs on </a:t>
            </a:r>
            <a:r>
              <a:rPr i="1" lang="en-US" sz="2400"/>
              <a:t>single tape</a:t>
            </a:r>
            <a:r>
              <a:rPr lang="en-US" sz="2400"/>
              <a:t> only.</a:t>
            </a:r>
            <a:endParaRPr/>
          </a:p>
          <a:p>
            <a:pPr indent="-228600" lvl="0" marL="228600" rtl="0" algn="l">
              <a:lnSpc>
                <a:spcPct val="100000"/>
              </a:lnSpc>
              <a:spcBef>
                <a:spcPts val="1000"/>
              </a:spcBef>
              <a:spcAft>
                <a:spcPts val="0"/>
              </a:spcAft>
              <a:buClr>
                <a:schemeClr val="dk1"/>
              </a:buClr>
              <a:buSzPts val="2400"/>
              <a:buChar char="•"/>
            </a:pPr>
            <a:r>
              <a:rPr lang="en-US" sz="2400"/>
              <a:t>There are many permutations of programs. Each gives a different MRT. Consider three programs </a:t>
            </a:r>
            <a:r>
              <a:rPr b="1" i="1" lang="en-US" sz="2400"/>
              <a:t>(P1, P2, P3)</a:t>
            </a:r>
            <a:r>
              <a:rPr lang="en-US" sz="2400"/>
              <a:t> with a length of </a:t>
            </a:r>
            <a:r>
              <a:rPr b="1" i="1" lang="en-US" sz="2400"/>
              <a:t>(L1, L2, L3)</a:t>
            </a:r>
            <a:r>
              <a:rPr i="1" lang="en-US" sz="2400"/>
              <a:t> = (5, 10, 2).</a:t>
            </a:r>
            <a:endParaRPr/>
          </a:p>
          <a:p>
            <a:pPr indent="-228600" lvl="0" marL="228600" rtl="0" algn="l">
              <a:lnSpc>
                <a:spcPct val="100000"/>
              </a:lnSpc>
              <a:spcBef>
                <a:spcPts val="1000"/>
              </a:spcBef>
              <a:spcAft>
                <a:spcPts val="0"/>
              </a:spcAft>
              <a:buClr>
                <a:schemeClr val="dk1"/>
              </a:buClr>
              <a:buSzPts val="2400"/>
              <a:buChar char="•"/>
            </a:pPr>
            <a:r>
              <a:rPr lang="en-US" sz="2400"/>
              <a:t>Let's  find the MRT for different permutations. 6 permutations are possible for 3 items.</a:t>
            </a:r>
            <a:endParaRPr/>
          </a:p>
          <a:p>
            <a:pPr indent="-228600" lvl="0" marL="228600" rtl="0" algn="l">
              <a:lnSpc>
                <a:spcPct val="100000"/>
              </a:lnSpc>
              <a:spcBef>
                <a:spcPts val="1000"/>
              </a:spcBef>
              <a:spcAft>
                <a:spcPts val="0"/>
              </a:spcAft>
              <a:buClr>
                <a:schemeClr val="dk1"/>
              </a:buClr>
              <a:buSzPts val="2400"/>
              <a:buChar char="•"/>
            </a:pPr>
            <a:r>
              <a:rPr lang="en-US" sz="2400"/>
              <a:t> The </a:t>
            </a:r>
            <a:r>
              <a:rPr b="1" i="1" lang="en-US" sz="2400"/>
              <a:t>Mean Retrieval Time</a:t>
            </a:r>
            <a:r>
              <a:rPr lang="en-US" sz="2400"/>
              <a:t> for each permutation is listed in the following table.</a:t>
            </a:r>
            <a:br>
              <a:rPr lang="en-US"/>
            </a:br>
            <a:endParaRPr sz="2400"/>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108"/>
          <p:cNvSpPr txBox="1"/>
          <p:nvPr>
            <p:ph type="title"/>
          </p:nvPr>
        </p:nvSpPr>
        <p:spPr>
          <a:xfrm>
            <a:off x="838200" y="159972"/>
            <a:ext cx="10515600" cy="9836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Open Sans"/>
              <a:buNone/>
            </a:pPr>
            <a:r>
              <a:rPr lang="en-US" sz="3600"/>
              <a:t>Optimal Storage Allocation on Magnetic Tapes</a:t>
            </a:r>
            <a:endParaRPr/>
          </a:p>
        </p:txBody>
      </p:sp>
      <p:pic>
        <p:nvPicPr>
          <p:cNvPr id="777" name="Google Shape;777;p108"/>
          <p:cNvPicPr preferRelativeResize="0"/>
          <p:nvPr>
            <p:ph idx="1" type="body"/>
          </p:nvPr>
        </p:nvPicPr>
        <p:blipFill rotWithShape="1">
          <a:blip r:embed="rId3">
            <a:alphaModFix/>
          </a:blip>
          <a:srcRect b="0" l="0" r="0" t="0"/>
          <a:stretch/>
        </p:blipFill>
        <p:spPr>
          <a:xfrm>
            <a:off x="1448327" y="1147775"/>
            <a:ext cx="10110456" cy="5667414"/>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109"/>
          <p:cNvSpPr txBox="1"/>
          <p:nvPr>
            <p:ph type="title"/>
          </p:nvPr>
        </p:nvSpPr>
        <p:spPr>
          <a:xfrm>
            <a:off x="838200" y="168057"/>
            <a:ext cx="10646979" cy="91014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Open Sans"/>
              <a:buNone/>
            </a:pPr>
            <a:r>
              <a:rPr lang="en-US" sz="3600"/>
              <a:t>Optimal Storage Allocation on Magnetic Tapes</a:t>
            </a:r>
            <a:endParaRPr/>
          </a:p>
        </p:txBody>
      </p:sp>
      <p:sp>
        <p:nvSpPr>
          <p:cNvPr id="783" name="Google Shape;783;p109"/>
          <p:cNvSpPr txBox="1"/>
          <p:nvPr>
            <p:ph idx="1" type="body"/>
          </p:nvPr>
        </p:nvSpPr>
        <p:spPr>
          <a:xfrm>
            <a:off x="838200" y="1210822"/>
            <a:ext cx="10966361" cy="556715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It should be observed from the above table that the MRT is 26/3, which is achieved by storing the programs in </a:t>
            </a:r>
            <a:r>
              <a:rPr b="1" lang="en-US" sz="2400"/>
              <a:t>ascending order of their length</a:t>
            </a:r>
            <a:r>
              <a:rPr lang="en-US" sz="2400"/>
              <a:t>.</a:t>
            </a:r>
            <a:endParaRPr/>
          </a:p>
          <a:p>
            <a:pPr indent="-228600" lvl="0" marL="228600" rtl="0" algn="l">
              <a:lnSpc>
                <a:spcPct val="90000"/>
              </a:lnSpc>
              <a:spcBef>
                <a:spcPts val="1000"/>
              </a:spcBef>
              <a:spcAft>
                <a:spcPts val="0"/>
              </a:spcAft>
              <a:buClr>
                <a:schemeClr val="dk1"/>
              </a:buClr>
              <a:buSzPts val="2400"/>
              <a:buChar char="•"/>
            </a:pPr>
            <a:r>
              <a:rPr lang="en-US" sz="2400"/>
              <a:t>Thus, greedy algorithm stores the programs on tape in non-decreasing order of their length, which ensures the minimum MRT.</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110"/>
          <p:cNvSpPr txBox="1"/>
          <p:nvPr>
            <p:ph idx="1" type="body"/>
          </p:nvPr>
        </p:nvSpPr>
        <p:spPr>
          <a:xfrm>
            <a:off x="838200" y="438090"/>
            <a:ext cx="11352727" cy="63398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None/>
            </a:pPr>
            <a:r>
              <a:rPr b="1" i="1" lang="en-US" sz="2400"/>
              <a:t>Algorithm MRT_SINGLE_TAPE(L):</a:t>
            </a:r>
            <a:endParaRPr b="1" i="1"/>
          </a:p>
          <a:p>
            <a:pPr indent="-228600" lvl="0" marL="228600" rtl="0" algn="l">
              <a:lnSpc>
                <a:spcPct val="90000"/>
              </a:lnSpc>
              <a:spcBef>
                <a:spcPts val="1000"/>
              </a:spcBef>
              <a:spcAft>
                <a:spcPts val="0"/>
              </a:spcAft>
              <a:buClr>
                <a:schemeClr val="dk1"/>
              </a:buClr>
              <a:buSzPts val="2400"/>
              <a:buNone/>
            </a:pPr>
            <a:r>
              <a:rPr i="1" lang="en-US" sz="2400"/>
              <a:t>   // Description: Find storage order of n programs such that mean retrieval time is minimum</a:t>
            </a:r>
            <a:endParaRPr i="1"/>
          </a:p>
          <a:p>
            <a:pPr indent="-228600" lvl="0" marL="228600" rtl="0" algn="l">
              <a:lnSpc>
                <a:spcPct val="90000"/>
              </a:lnSpc>
              <a:spcBef>
                <a:spcPts val="1000"/>
              </a:spcBef>
              <a:spcAft>
                <a:spcPts val="0"/>
              </a:spcAft>
              <a:buClr>
                <a:schemeClr val="dk1"/>
              </a:buClr>
              <a:buSzPts val="2400"/>
              <a:buNone/>
            </a:pPr>
            <a:r>
              <a:rPr i="1" lang="en-US" sz="2400"/>
              <a:t>   // Input: L is an array of program lengths sorted in ascending order</a:t>
            </a:r>
            <a:endParaRPr i="1"/>
          </a:p>
          <a:p>
            <a:pPr indent="-228600" lvl="0" marL="228600" rtl="0" algn="l">
              <a:lnSpc>
                <a:spcPct val="90000"/>
              </a:lnSpc>
              <a:spcBef>
                <a:spcPts val="1000"/>
              </a:spcBef>
              <a:spcAft>
                <a:spcPts val="0"/>
              </a:spcAft>
              <a:buClr>
                <a:schemeClr val="dk1"/>
              </a:buClr>
              <a:buSzPts val="2400"/>
              <a:buNone/>
            </a:pPr>
            <a:r>
              <a:rPr i="1" lang="en-US" sz="2400"/>
              <a:t>   // Output: Minimum Mean Retrieval Time</a:t>
            </a:r>
            <a:endParaRPr i="1"/>
          </a:p>
          <a:p>
            <a:pPr indent="-228600" lvl="0" marL="228600" rtl="0" algn="l">
              <a:lnSpc>
                <a:spcPct val="90000"/>
              </a:lnSpc>
              <a:spcBef>
                <a:spcPts val="1000"/>
              </a:spcBef>
              <a:spcAft>
                <a:spcPts val="0"/>
              </a:spcAft>
              <a:buClr>
                <a:schemeClr val="dk1"/>
              </a:buClr>
              <a:buSzPts val="2400"/>
              <a:buNone/>
            </a:pPr>
            <a:r>
              <a:rPr i="1" lang="en-US" sz="2400"/>
              <a:t>   T</a:t>
            </a:r>
            <a:r>
              <a:rPr baseline="-25000" i="1" lang="en-US" sz="2400"/>
              <a:t>j</a:t>
            </a:r>
            <a:r>
              <a:rPr i="1" lang="en-US" sz="2400"/>
              <a:t> ← 0   // Initialize total retrieval time</a:t>
            </a:r>
            <a:endParaRPr i="1"/>
          </a:p>
          <a:p>
            <a:pPr indent="-228600" lvl="0" marL="228600" rtl="0" algn="l">
              <a:lnSpc>
                <a:spcPct val="90000"/>
              </a:lnSpc>
              <a:spcBef>
                <a:spcPts val="1000"/>
              </a:spcBef>
              <a:spcAft>
                <a:spcPts val="0"/>
              </a:spcAft>
              <a:buClr>
                <a:schemeClr val="dk1"/>
              </a:buClr>
              <a:buSzPts val="2400"/>
              <a:buNone/>
            </a:pPr>
            <a:r>
              <a:rPr i="1" lang="en-US" sz="2400"/>
              <a:t>   for i ← 1 to n do</a:t>
            </a:r>
            <a:endParaRPr i="1"/>
          </a:p>
          <a:p>
            <a:pPr indent="-228600" lvl="0" marL="228600" rtl="0" algn="l">
              <a:lnSpc>
                <a:spcPct val="90000"/>
              </a:lnSpc>
              <a:spcBef>
                <a:spcPts val="1000"/>
              </a:spcBef>
              <a:spcAft>
                <a:spcPts val="0"/>
              </a:spcAft>
              <a:buClr>
                <a:schemeClr val="dk1"/>
              </a:buClr>
              <a:buSzPts val="2400"/>
              <a:buNone/>
            </a:pPr>
            <a:r>
              <a:rPr i="1" lang="en-US" sz="2400"/>
              <a:t>      for j ← 1 to i do</a:t>
            </a:r>
            <a:endParaRPr i="1"/>
          </a:p>
          <a:p>
            <a:pPr indent="-228600" lvl="0" marL="228600" rtl="0" algn="l">
              <a:lnSpc>
                <a:spcPct val="90000"/>
              </a:lnSpc>
              <a:spcBef>
                <a:spcPts val="1000"/>
              </a:spcBef>
              <a:spcAft>
                <a:spcPts val="0"/>
              </a:spcAft>
              <a:buClr>
                <a:schemeClr val="dk1"/>
              </a:buClr>
              <a:buSzPts val="2400"/>
              <a:buNone/>
            </a:pPr>
            <a:r>
              <a:rPr i="1" lang="en-US" sz="2400"/>
              <a:t>         T</a:t>
            </a:r>
            <a:r>
              <a:rPr baseline="-25000" i="1" lang="en-US" sz="2400"/>
              <a:t>j</a:t>
            </a:r>
            <a:r>
              <a:rPr i="1" lang="en-US" sz="2400"/>
              <a:t> ← T</a:t>
            </a:r>
            <a:r>
              <a:rPr baseline="-25000" i="1" lang="en-US" sz="2400"/>
              <a:t>j</a:t>
            </a:r>
            <a:r>
              <a:rPr i="1" lang="en-US" sz="2400"/>
              <a:t> + L[j]   // Accumulate retrieval time for each program</a:t>
            </a:r>
            <a:endParaRPr i="1"/>
          </a:p>
          <a:p>
            <a:pPr indent="-228600" lvl="0" marL="228600" rtl="0" algn="l">
              <a:lnSpc>
                <a:spcPct val="90000"/>
              </a:lnSpc>
              <a:spcBef>
                <a:spcPts val="1000"/>
              </a:spcBef>
              <a:spcAft>
                <a:spcPts val="0"/>
              </a:spcAft>
              <a:buClr>
                <a:schemeClr val="dk1"/>
              </a:buClr>
              <a:buSzPts val="2400"/>
              <a:buNone/>
            </a:pPr>
            <a:r>
              <a:rPr i="1" lang="en-US" sz="2400"/>
              <a:t>      end for</a:t>
            </a:r>
            <a:endParaRPr i="1"/>
          </a:p>
          <a:p>
            <a:pPr indent="-228600" lvl="0" marL="228600" rtl="0" algn="l">
              <a:lnSpc>
                <a:spcPct val="90000"/>
              </a:lnSpc>
              <a:spcBef>
                <a:spcPts val="1000"/>
              </a:spcBef>
              <a:spcAft>
                <a:spcPts val="0"/>
              </a:spcAft>
              <a:buClr>
                <a:schemeClr val="dk1"/>
              </a:buClr>
              <a:buSzPts val="2400"/>
              <a:buNone/>
            </a:pPr>
            <a:r>
              <a:rPr i="1" lang="en-US" sz="2400"/>
              <a:t>   end for</a:t>
            </a:r>
            <a:endParaRPr i="1"/>
          </a:p>
          <a:p>
            <a:pPr indent="-228600" lvl="0" marL="228600" rtl="0" algn="l">
              <a:lnSpc>
                <a:spcPct val="90000"/>
              </a:lnSpc>
              <a:spcBef>
                <a:spcPts val="1000"/>
              </a:spcBef>
              <a:spcAft>
                <a:spcPts val="0"/>
              </a:spcAft>
              <a:buClr>
                <a:schemeClr val="dk1"/>
              </a:buClr>
              <a:buSzPts val="2400"/>
              <a:buNone/>
            </a:pPr>
            <a:r>
              <a:rPr i="1" lang="en-US" sz="2400"/>
              <a:t>   MRT ← T</a:t>
            </a:r>
            <a:r>
              <a:rPr baseline="-25000" i="1" lang="en-US" sz="2400"/>
              <a:t>j</a:t>
            </a:r>
            <a:r>
              <a:rPr i="1" lang="en-US" sz="2400"/>
              <a:t> / n   // Calculate mean retrieval time</a:t>
            </a:r>
            <a:endParaRPr i="1"/>
          </a:p>
          <a:p>
            <a:pPr indent="-228600" lvl="0" marL="228600" rtl="0" algn="l">
              <a:lnSpc>
                <a:spcPct val="90000"/>
              </a:lnSpc>
              <a:spcBef>
                <a:spcPts val="1000"/>
              </a:spcBef>
              <a:spcAft>
                <a:spcPts val="0"/>
              </a:spcAft>
              <a:buClr>
                <a:schemeClr val="dk1"/>
              </a:buClr>
              <a:buSzPts val="2400"/>
              <a:buNone/>
            </a:pPr>
            <a:r>
              <a:rPr i="1" lang="en-US" sz="2400"/>
              <a:t>   return MRT</a:t>
            </a:r>
            <a:endParaRPr i="1"/>
          </a:p>
          <a:p>
            <a:pPr indent="0" lvl="0" marL="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pic>
        <p:nvPicPr>
          <p:cNvPr descr="Graphical user interface, text, application, email&#10;&#10;Description automatically generated" id="793" name="Google Shape;793;p111"/>
          <p:cNvPicPr preferRelativeResize="0"/>
          <p:nvPr>
            <p:ph idx="1" type="body"/>
          </p:nvPr>
        </p:nvPicPr>
        <p:blipFill rotWithShape="1">
          <a:blip r:embed="rId3">
            <a:alphaModFix/>
          </a:blip>
          <a:srcRect b="0" l="0" r="0" t="0"/>
          <a:stretch/>
        </p:blipFill>
        <p:spPr>
          <a:xfrm>
            <a:off x="99803" y="351485"/>
            <a:ext cx="12126877" cy="579223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radientVTI">
  <a:themeElements>
    <a:clrScheme name="Gradient">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