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1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2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" name="Google Shape;5;n"/>
          <p:cNvSpPr txBox="1"/>
          <p:nvPr>
            <p:ph idx="2" type="hdr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n"/>
          <p:cNvSpPr txBox="1"/>
          <p:nvPr>
            <p:ph idx="4" type="ftr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n"/>
          <p:cNvSpPr txBox="1"/>
          <p:nvPr>
            <p:ph idx="5" type="sldNum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 txBox="1"/>
          <p:nvPr>
            <p:ph idx="1" type="body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8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wo objects on right" type="txAndTwoObj">
  <p:cSld name="TEX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4" name="Google Shape;14;p1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" name="Google Shape;16;p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9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" name="Google Shape;41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Computer Graphics (L04)</a:t>
            </a:r>
            <a:b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b="0" i="0" lang="en-US" sz="21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EG678EX</a:t>
            </a:r>
            <a:endParaRPr/>
          </a:p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2-D Algorithms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" name="Google Shape;49;p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Bresenham’s  Line Algorithm</a:t>
            </a:r>
            <a:endParaRPr/>
          </a:p>
        </p:txBody>
      </p:sp>
      <p:sp>
        <p:nvSpPr>
          <p:cNvPr id="50" name="Google Shape;50;p6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Uses only incremental integer calculations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Which pixel to draw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(11,11) or (11,12)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(51,50) or (51,49) ?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Answered by Bresenham</a:t>
            </a:r>
            <a:endParaRPr/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51" name="Google Shape;5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1800" y="1752600"/>
            <a:ext cx="2133600" cy="213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81800" y="4038600"/>
            <a:ext cx="2133600" cy="211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800" u="non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0" name="Google Shape;60;p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|m|&lt;1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Start from left end point (x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step to each successive column (x samples) and plot the pixel whose scan line y value is closest to the line path.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After (x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the choice could be (x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+1,y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or (x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+1,y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+1)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7" name="Google Shape;67;p8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" name="Google Shape;68;p8"/>
          <p:cNvSpPr txBox="1"/>
          <p:nvPr>
            <p:ph idx="4294967295" type="body"/>
          </p:nvPr>
        </p:nvSpPr>
        <p:spPr>
          <a:xfrm>
            <a:off x="566737" y="1752600"/>
            <a:ext cx="39243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Then</a:t>
            </a:r>
            <a:endParaRPr/>
          </a:p>
          <a:p>
            <a:pPr indent="-355600" lvl="0" marL="469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69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</a:t>
            </a:r>
            <a:endParaRPr/>
          </a:p>
          <a:p>
            <a:pPr indent="-355600" lvl="0" marL="469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69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55600" lvl="0" marL="469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Difference between separations</a:t>
            </a:r>
            <a:endParaRPr/>
          </a:p>
        </p:txBody>
      </p:sp>
      <p:pic>
        <p:nvPicPr>
          <p:cNvPr id="69" name="Google Shape;69;p8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752600"/>
            <a:ext cx="2057400" cy="45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05400" y="1600200"/>
            <a:ext cx="3790950" cy="345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8"/>
          <p:cNvPicPr preferRelativeResize="0"/>
          <p:nvPr>
            <p:ph idx="4294967295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1600" y="2362200"/>
            <a:ext cx="1422400" cy="47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52600" y="2667000"/>
            <a:ext cx="25146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95400" y="3429000"/>
            <a:ext cx="2079625" cy="47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76400" y="3781425"/>
            <a:ext cx="2947987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43000" y="5105400"/>
            <a:ext cx="43815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81" name="Google Shape;81;p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2" name="Google Shape;82;p9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400"/>
              <a:buFont typeface="Verdana"/>
              <a:buNone/>
            </a:pPr>
            <a:r>
              <a:rPr b="0" i="1" lang="en-US" sz="14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Constant=2Δy + Δx(2b-1) Which is independent of pixel position</a:t>
            </a:r>
            <a:r>
              <a:rPr b="0" i="1" lang="en-US" sz="18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83" name="Google Shape;83;p9"/>
          <p:cNvSpPr txBox="1"/>
          <p:nvPr>
            <p:ph idx="4294967295" type="body"/>
          </p:nvPr>
        </p:nvSpPr>
        <p:spPr>
          <a:xfrm>
            <a:off x="566737" y="1752600"/>
            <a:ext cx="79676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Defining decision parameter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                    [1]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1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1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Sign of </a:t>
            </a:r>
            <a:r>
              <a:rPr b="1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1" baseline="-2500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1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same as that of </a:t>
            </a:r>
            <a:r>
              <a:rPr b="1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1" baseline="-2500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b="1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-d</a:t>
            </a:r>
            <a:r>
              <a:rPr b="1" baseline="-25000" i="1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 </a:t>
            </a: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Δx&gt;0 (left to right sampling)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rPr b="0" i="0" lang="en-US" sz="1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Recursive calculation, initially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68300" lvl="0" marL="469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4" name="Google Shape;84;p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2286000"/>
            <a:ext cx="1905000" cy="417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9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2667000"/>
            <a:ext cx="2133600" cy="363537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9"/>
          <p:cNvSpPr/>
          <p:nvPr/>
        </p:nvSpPr>
        <p:spPr>
          <a:xfrm>
            <a:off x="5486400" y="990600"/>
            <a:ext cx="3276600" cy="914400"/>
          </a:xfrm>
          <a:prstGeom prst="wedgeRoundRectCallout">
            <a:avLst>
              <a:gd fmla="val -9743" name="adj1"/>
              <a:gd fmla="val 39525" name="adj2"/>
              <a:gd fmla="val 0" name="adj3"/>
            </a:avLst>
          </a:prstGeom>
          <a:solidFill>
            <a:srgbClr val="CEAD8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400"/>
              <a:buFont typeface="Verdana"/>
              <a:buNone/>
            </a:pPr>
            <a:r>
              <a:rPr b="0" i="1" lang="en-US" sz="14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Constant=2Δy + Δx(2b-1) Which is independent of pixel position</a:t>
            </a:r>
            <a:r>
              <a:rPr b="0" i="1" lang="en-US" sz="18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pic>
        <p:nvPicPr>
          <p:cNvPr id="87" name="Google Shape;8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600" y="3581400"/>
            <a:ext cx="2865437" cy="363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0600" y="4114800"/>
            <a:ext cx="4165600" cy="36353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9"/>
          <p:cNvSpPr/>
          <p:nvPr/>
        </p:nvSpPr>
        <p:spPr>
          <a:xfrm>
            <a:off x="5105400" y="3505200"/>
            <a:ext cx="1981200" cy="381000"/>
          </a:xfrm>
          <a:prstGeom prst="wedgeRoundRectCallout">
            <a:avLst>
              <a:gd fmla="val 104" name="adj1"/>
              <a:gd fmla="val 39600" name="adj2"/>
              <a:gd fmla="val 0" name="adj3"/>
            </a:avLst>
          </a:prstGeom>
          <a:solidFill>
            <a:srgbClr val="CEAD8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400"/>
              <a:buFont typeface="Verdana"/>
              <a:buNone/>
            </a:pPr>
            <a:r>
              <a:rPr b="0" i="1" lang="en-US" sz="14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c eliminated here</a:t>
            </a:r>
            <a:endParaRPr/>
          </a:p>
        </p:txBody>
      </p:sp>
      <p:pic>
        <p:nvPicPr>
          <p:cNvPr id="90" name="Google Shape;90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3000" y="4724400"/>
            <a:ext cx="3189287" cy="36353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9"/>
          <p:cNvSpPr/>
          <p:nvPr/>
        </p:nvSpPr>
        <p:spPr>
          <a:xfrm>
            <a:off x="5486400" y="4114800"/>
            <a:ext cx="2971800" cy="609600"/>
          </a:xfrm>
          <a:prstGeom prst="wedgeRoundRectCallout">
            <a:avLst>
              <a:gd fmla="val -8665" name="adj1"/>
              <a:gd fmla="val 26831" name="adj2"/>
              <a:gd fmla="val 0" name="adj3"/>
            </a:avLst>
          </a:prstGeom>
          <a:solidFill>
            <a:srgbClr val="CEAD8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because x</a:t>
            </a:r>
            <a:r>
              <a:rPr b="0" baseline="-25000" i="0" lang="en-US" sz="18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0" lang="en-US" sz="18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 = x</a:t>
            </a:r>
            <a:r>
              <a:rPr b="0" baseline="-25000" i="0" lang="en-US" sz="18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8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 + 1</a:t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5486400" y="4876800"/>
            <a:ext cx="2971800" cy="609600"/>
          </a:xfrm>
          <a:prstGeom prst="wedgeRoundRectCallout">
            <a:avLst>
              <a:gd fmla="val -8238" name="adj1"/>
              <a:gd fmla="val 4613" name="adj2"/>
              <a:gd fmla="val 0" name="adj3"/>
            </a:avLst>
          </a:prstGeom>
          <a:solidFill>
            <a:srgbClr val="CEAD8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baseline="-2500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-y</a:t>
            </a:r>
            <a:r>
              <a:rPr b="0" baseline="-2500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 = 0 if p</a:t>
            </a:r>
            <a:r>
              <a:rPr b="0" baseline="-2500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 &lt;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y</a:t>
            </a:r>
            <a:r>
              <a:rPr b="0" baseline="-2500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-y</a:t>
            </a:r>
            <a:r>
              <a:rPr b="0" baseline="-2500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 = 1 if p</a:t>
            </a:r>
            <a:r>
              <a:rPr b="0" baseline="-2500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 ≥ 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2E2E2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3" name="Google Shape;93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87525" y="5638800"/>
            <a:ext cx="1443037" cy="36353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/>
          <p:nvPr/>
        </p:nvSpPr>
        <p:spPr>
          <a:xfrm>
            <a:off x="5334000" y="5562600"/>
            <a:ext cx="3352800" cy="609600"/>
          </a:xfrm>
          <a:prstGeom prst="wedgeRoundRectCallout">
            <a:avLst>
              <a:gd fmla="val -12631" name="adj1"/>
              <a:gd fmla="val 8325" name="adj2"/>
              <a:gd fmla="val 0" name="adj3"/>
            </a:avLst>
          </a:prstGeom>
          <a:solidFill>
            <a:srgbClr val="CEAD8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1600"/>
              <a:buFont typeface="Verdana"/>
              <a:buNone/>
            </a:pPr>
            <a:r>
              <a:rPr b="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Substitute </a:t>
            </a:r>
            <a:r>
              <a:rPr b="0" i="1" lang="en-US" sz="18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b = 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y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– m.x</a:t>
            </a:r>
            <a:r>
              <a:rPr b="0" baseline="-2500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Verdana"/>
              <a:buNone/>
            </a:pP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and </a:t>
            </a:r>
            <a:r>
              <a:rPr b="0" i="0" lang="en-US" sz="16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m = </a:t>
            </a:r>
            <a:r>
              <a:rPr b="0" i="1" lang="en-US" sz="18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Δy</a:t>
            </a:r>
            <a:r>
              <a:rPr b="0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/</a:t>
            </a:r>
            <a:r>
              <a:rPr b="0" i="1" lang="en-US" sz="1800" u="none">
                <a:solidFill>
                  <a:srgbClr val="2E2E2E"/>
                </a:solidFill>
                <a:latin typeface="Verdana"/>
                <a:ea typeface="Verdana"/>
                <a:cs typeface="Verdana"/>
                <a:sym typeface="Verdana"/>
              </a:rPr>
              <a:t>Δx in [1]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00" name="Google Shape;100;p1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1" name="Google Shape;101;p1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Algorithm Steps (|m|&lt;1)</a:t>
            </a:r>
            <a:endParaRPr/>
          </a:p>
        </p:txBody>
      </p:sp>
      <p:sp>
        <p:nvSpPr>
          <p:cNvPr id="102" name="Google Shape;102;p10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AutoNum type="arabicPeriod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Input the two line endpoints and store the left endpoint in (x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AutoNum type="arabicPeriod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Plot first point (x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AutoNum type="arabicPeriod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Calculate constants Δx, Δy, 2Δy and 2 Δy- 2Δx, and obtain p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2Δy – Δx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AutoNum type="arabicPeriod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each x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along the line, starting at k=0, perform the following test: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If p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&lt;0, the next point plot is (x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+1,y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and 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P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p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+ 2Δy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Otherwise, the next point to plot is (x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+ 1, y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+1) and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	P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k+1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p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k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+ 2Δy - 2Δx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AutoNum type="arabicPeriod" startAt="5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Repeat step 4 Δx times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08" name="Google Shape;108;p1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9" name="Google Shape;109;p1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What’s the advantage?</a:t>
            </a:r>
            <a:endParaRPr/>
          </a:p>
        </p:txBody>
      </p:sp>
      <p:sp>
        <p:nvSpPr>
          <p:cNvPr id="110" name="Google Shape;110;p1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Answer: involves only the calculation of constants Δx, Δy, 2Δy and 2Δy- 2Δx once and integer addition and subtraction in each steps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Prepared By: Dipesh Gautam</a:t>
            </a:r>
            <a:endParaRPr/>
          </a:p>
        </p:txBody>
      </p:sp>
      <p:sp>
        <p:nvSpPr>
          <p:cNvPr id="116" name="Google Shape;116;p1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7" name="Google Shape;117;p1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endParaRPr/>
          </a:p>
        </p:txBody>
      </p:sp>
      <p:sp>
        <p:nvSpPr>
          <p:cNvPr id="118" name="Google Shape;118;p12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Endpoints (20,10) and (30,18)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Slope m = 0.8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Δx = 10, Δy = 8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</a:t>
            </a:r>
            <a:r>
              <a:rPr b="0" baseline="-25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2Δy - Δx  = 6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2Δy = 16,  2Δy-2Δx = -4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Plot (x</a:t>
            </a:r>
            <a:r>
              <a:rPr b="0" baseline="-25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,y</a:t>
            </a:r>
            <a:r>
              <a:rPr b="0" baseline="-2500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= (20,10)</a:t>
            </a:r>
            <a:endParaRPr/>
          </a:p>
        </p:txBody>
      </p:sp>
      <p:pic>
        <p:nvPicPr>
          <p:cNvPr id="119" name="Google Shape;1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419600"/>
            <a:ext cx="493395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2"/>
          <p:cNvSpPr txBox="1"/>
          <p:nvPr/>
        </p:nvSpPr>
        <p:spPr>
          <a:xfrm>
            <a:off x="6080125" y="2876550"/>
            <a:ext cx="1314450" cy="519112"/>
          </a:xfrm>
          <a:prstGeom prst="rect">
            <a:avLst/>
          </a:prstGeom>
          <a:solidFill>
            <a:srgbClr val="C78F5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b="1" i="0" lang="en-US" sz="2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Plot 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Profile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A3B2C1"/>
      </a:accent4>
      <a:accent5>
        <a:srgbClr val="CC0000"/>
      </a:accent5>
      <a:accent6>
        <a:srgbClr val="FFFFFF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