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Arial Narrow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rialNarr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Narrow-bold.fntdata"/><Relationship Id="rId6" Type="http://schemas.openxmlformats.org/officeDocument/2006/relationships/slide" Target="slides/slide1.xml"/><Relationship Id="rId18" Type="http://schemas.openxmlformats.org/officeDocument/2006/relationships/font" Target="fonts/Arial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objects" type="fourObj">
  <p:cSld name="FOUR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1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5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9.jpg"/><Relationship Id="rId4" Type="http://schemas.openxmlformats.org/officeDocument/2006/relationships/image" Target="../media/image5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1.png"/><Relationship Id="rId13" Type="http://schemas.openxmlformats.org/officeDocument/2006/relationships/image" Target="../media/image2.jpg"/><Relationship Id="rId1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37.png"/><Relationship Id="rId9" Type="http://schemas.openxmlformats.org/officeDocument/2006/relationships/image" Target="../media/image17.png"/><Relationship Id="rId15" Type="http://schemas.openxmlformats.org/officeDocument/2006/relationships/image" Target="../media/image4.png"/><Relationship Id="rId14" Type="http://schemas.openxmlformats.org/officeDocument/2006/relationships/image" Target="../media/image10.jp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24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7.jpg"/><Relationship Id="rId5" Type="http://schemas.openxmlformats.org/officeDocument/2006/relationships/image" Target="../media/image16.jpg"/><Relationship Id="rId6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8.jpg"/><Relationship Id="rId5" Type="http://schemas.openxmlformats.org/officeDocument/2006/relationships/image" Target="../media/image25.jpg"/><Relationship Id="rId6" Type="http://schemas.openxmlformats.org/officeDocument/2006/relationships/image" Target="../media/image20.jpg"/><Relationship Id="rId7" Type="http://schemas.openxmlformats.org/officeDocument/2006/relationships/image" Target="../media/image27.jpg"/><Relationship Id="rId8" Type="http://schemas.openxmlformats.org/officeDocument/2006/relationships/image" Target="../media/image2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jpg"/><Relationship Id="rId4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31.png"/><Relationship Id="rId13" Type="http://schemas.openxmlformats.org/officeDocument/2006/relationships/image" Target="../media/image52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32.jpg"/><Relationship Id="rId9" Type="http://schemas.openxmlformats.org/officeDocument/2006/relationships/image" Target="../media/image21.png"/><Relationship Id="rId15" Type="http://schemas.openxmlformats.org/officeDocument/2006/relationships/image" Target="../media/image48.png"/><Relationship Id="rId14" Type="http://schemas.openxmlformats.org/officeDocument/2006/relationships/image" Target="../media/image28.png"/><Relationship Id="rId17" Type="http://schemas.openxmlformats.org/officeDocument/2006/relationships/image" Target="../media/image58.png"/><Relationship Id="rId16" Type="http://schemas.openxmlformats.org/officeDocument/2006/relationships/image" Target="../media/image36.png"/><Relationship Id="rId5" Type="http://schemas.openxmlformats.org/officeDocument/2006/relationships/image" Target="../media/image26.jpg"/><Relationship Id="rId6" Type="http://schemas.openxmlformats.org/officeDocument/2006/relationships/image" Target="../media/image34.jpg"/><Relationship Id="rId7" Type="http://schemas.openxmlformats.org/officeDocument/2006/relationships/image" Target="../media/image41.png"/><Relationship Id="rId8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png"/><Relationship Id="rId4" Type="http://schemas.openxmlformats.org/officeDocument/2006/relationships/image" Target="../media/image54.png"/><Relationship Id="rId9" Type="http://schemas.openxmlformats.org/officeDocument/2006/relationships/image" Target="../media/image39.png"/><Relationship Id="rId5" Type="http://schemas.openxmlformats.org/officeDocument/2006/relationships/image" Target="../media/image45.png"/><Relationship Id="rId6" Type="http://schemas.openxmlformats.org/officeDocument/2006/relationships/image" Target="../media/image34.jpg"/><Relationship Id="rId7" Type="http://schemas.openxmlformats.org/officeDocument/2006/relationships/image" Target="../media/image50.jpg"/><Relationship Id="rId8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7.png"/><Relationship Id="rId4" Type="http://schemas.openxmlformats.org/officeDocument/2006/relationships/image" Target="../media/image62.png"/><Relationship Id="rId5" Type="http://schemas.openxmlformats.org/officeDocument/2006/relationships/image" Target="../media/image25.jpg"/><Relationship Id="rId6" Type="http://schemas.openxmlformats.org/officeDocument/2006/relationships/image" Target="../media/image20.jpg"/><Relationship Id="rId7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(L09)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3-D Transformations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84" name="Google Shape;184;p1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" name="Google Shape;185;p16"/>
          <p:cNvSpPr txBox="1"/>
          <p:nvPr/>
        </p:nvSpPr>
        <p:spPr>
          <a:xfrm>
            <a:off x="609600" y="1752600"/>
            <a:ext cx="7924800" cy="4368800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about origin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Point Scaling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Scaling</a:t>
            </a:r>
            <a:endParaRPr/>
          </a:p>
        </p:txBody>
      </p:sp>
      <p:pic>
        <p:nvPicPr>
          <p:cNvPr id="187" name="Google Shape;187;p1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405062"/>
            <a:ext cx="1905000" cy="102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114800"/>
            <a:ext cx="28194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5422900"/>
            <a:ext cx="7162800" cy="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400" y="2133600"/>
            <a:ext cx="2514600" cy="120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96" name="Google Shape;196;p1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17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Reflection</a:t>
            </a:r>
            <a:endParaRPr/>
          </a:p>
        </p:txBody>
      </p:sp>
      <p:sp>
        <p:nvSpPr>
          <p:cNvPr id="198" name="Google Shape;198;p17"/>
          <p:cNvSpPr txBox="1"/>
          <p:nvPr>
            <p:ph idx="4294967295" type="body"/>
          </p:nvPr>
        </p:nvSpPr>
        <p:spPr>
          <a:xfrm>
            <a:off x="566737" y="1752600"/>
            <a:ext cx="804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Performed relative to a reflection axis or reflection plane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Axis reflection🡪 equivalent to 180 degree rotation about the axis in 3-D space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Plane reflection 🡪 equivalent to 180 degree rotation in 4-D space 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4-D space ?? 🡪 not visualized in euclidian space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Reflection about a plane converts right handed co-ordinate system to left handed co-ordinate system and vice versa</a:t>
            </a:r>
            <a:endParaRPr/>
          </a:p>
          <a:p>
            <a:pPr indent="-37465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465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Reflection in xy plane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x’ = x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y’ = y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z’ = -z</a:t>
            </a:r>
            <a:endParaRPr/>
          </a:p>
          <a:p>
            <a:pPr indent="-35401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Matrix is as</a:t>
            </a:r>
            <a:endParaRPr/>
          </a:p>
          <a:p>
            <a:pPr indent="-35401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401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401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3581400"/>
            <a:ext cx="2714625" cy="179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7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4876800"/>
            <a:ext cx="1828800" cy="120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06" name="Google Shape;206;p1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7" name="Google Shape;207;p1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Shear</a:t>
            </a:r>
            <a:endParaRPr/>
          </a:p>
        </p:txBody>
      </p:sp>
      <p:sp>
        <p:nvSpPr>
          <p:cNvPr id="208" name="Google Shape;208;p18"/>
          <p:cNvSpPr txBox="1"/>
          <p:nvPr>
            <p:ph idx="4294967295" type="body"/>
          </p:nvPr>
        </p:nvSpPr>
        <p:spPr>
          <a:xfrm>
            <a:off x="566737" y="1752600"/>
            <a:ext cx="78914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Z-axis shear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x’ = x + a.z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y’ = y + b.z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z’ = z</a:t>
            </a:r>
            <a:endParaRPr/>
          </a:p>
          <a:p>
            <a:pPr indent="-336550" lvl="0" marL="469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9" name="Google Shape;209;p1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905000"/>
            <a:ext cx="2362200" cy="13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4038600"/>
            <a:ext cx="2362200" cy="16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Translation</a:t>
            </a:r>
            <a:endParaRPr/>
          </a:p>
        </p:txBody>
      </p:sp>
      <p:sp>
        <p:nvSpPr>
          <p:cNvPr id="58" name="Google Shape;58;p8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x’ = x + t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y’ = y + t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z’= z + t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endParaRPr/>
          </a:p>
        </p:txBody>
      </p:sp>
      <p:pic>
        <p:nvPicPr>
          <p:cNvPr id="59" name="Google Shape;59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29000"/>
            <a:ext cx="2286000" cy="13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5334000"/>
            <a:ext cx="16002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Rotation (about co-ordinate axes)</a:t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438400"/>
            <a:ext cx="2438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2424112"/>
            <a:ext cx="2133600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4600" y="2362200"/>
            <a:ext cx="21336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3429000"/>
            <a:ext cx="12954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29400" y="3352800"/>
            <a:ext cx="12192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29000" y="3429000"/>
            <a:ext cx="1295400" cy="36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3400" y="1706562"/>
            <a:ext cx="1524000" cy="57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29000" y="1676400"/>
            <a:ext cx="1524000" cy="60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29400" y="1600200"/>
            <a:ext cx="1506537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28600" y="3886200"/>
            <a:ext cx="22098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514600" y="3886200"/>
            <a:ext cx="2286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876800" y="3886200"/>
            <a:ext cx="23622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 txBox="1"/>
          <p:nvPr/>
        </p:nvSpPr>
        <p:spPr>
          <a:xfrm>
            <a:off x="7391400" y="3863975"/>
            <a:ext cx="1600200" cy="1927225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Remember The cyclic order: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1" name="Google Shape;81;p9"/>
          <p:cNvPicPr preferRelativeResize="0"/>
          <p:nvPr>
            <p:ph idx="1" type="body"/>
          </p:nvPr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505700" y="4718050"/>
            <a:ext cx="1295400" cy="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Rotation about axis parallel to co-ordinate axis</a:t>
            </a:r>
            <a:endParaRPr/>
          </a:p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endParaRPr/>
          </a:p>
        </p:txBody>
      </p:sp>
      <p:pic>
        <p:nvPicPr>
          <p:cNvPr id="90" name="Google Shape;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752600"/>
            <a:ext cx="2438400" cy="2054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0"/>
          <p:cNvGrpSpPr/>
          <p:nvPr/>
        </p:nvGrpSpPr>
        <p:grpSpPr>
          <a:xfrm>
            <a:off x="3276600" y="1676400"/>
            <a:ext cx="2438400" cy="2209800"/>
            <a:chOff x="3360" y="1104"/>
            <a:chExt cx="1488" cy="1345"/>
          </a:xfrm>
        </p:grpSpPr>
        <p:pic>
          <p:nvPicPr>
            <p:cNvPr id="92" name="Google Shape;9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60" y="1104"/>
              <a:ext cx="1488" cy="1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0"/>
            <p:cNvSpPr txBox="1"/>
            <p:nvPr/>
          </p:nvSpPr>
          <p:spPr>
            <a:xfrm>
              <a:off x="3408" y="1392"/>
              <a:ext cx="572" cy="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Step 1</a:t>
              </a:r>
              <a:endParaRPr/>
            </a:p>
          </p:txBody>
        </p:sp>
      </p:grpSp>
      <p:grpSp>
        <p:nvGrpSpPr>
          <p:cNvPr id="94" name="Google Shape;94;p10"/>
          <p:cNvGrpSpPr/>
          <p:nvPr/>
        </p:nvGrpSpPr>
        <p:grpSpPr>
          <a:xfrm>
            <a:off x="609600" y="3962400"/>
            <a:ext cx="2438400" cy="2217737"/>
            <a:chOff x="672" y="2496"/>
            <a:chExt cx="1488" cy="1397"/>
          </a:xfrm>
        </p:grpSpPr>
        <p:pic>
          <p:nvPicPr>
            <p:cNvPr id="95" name="Google Shape;95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72" y="2496"/>
              <a:ext cx="1488" cy="13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0"/>
            <p:cNvSpPr txBox="1"/>
            <p:nvPr/>
          </p:nvSpPr>
          <p:spPr>
            <a:xfrm>
              <a:off x="720" y="2832"/>
              <a:ext cx="5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Step 2</a:t>
              </a:r>
              <a:endParaRPr/>
            </a:p>
          </p:txBody>
        </p:sp>
      </p:grpSp>
      <p:grpSp>
        <p:nvGrpSpPr>
          <p:cNvPr id="97" name="Google Shape;97;p10"/>
          <p:cNvGrpSpPr/>
          <p:nvPr/>
        </p:nvGrpSpPr>
        <p:grpSpPr>
          <a:xfrm>
            <a:off x="3276600" y="3962400"/>
            <a:ext cx="2438400" cy="2082800"/>
            <a:chOff x="3360" y="2496"/>
            <a:chExt cx="1536" cy="1312"/>
          </a:xfrm>
        </p:grpSpPr>
        <p:pic>
          <p:nvPicPr>
            <p:cNvPr id="98" name="Google Shape;98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60" y="2496"/>
              <a:ext cx="1536" cy="1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0"/>
            <p:cNvSpPr txBox="1"/>
            <p:nvPr/>
          </p:nvSpPr>
          <p:spPr>
            <a:xfrm>
              <a:off x="3408" y="2736"/>
              <a:ext cx="59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Step 3</a:t>
              </a:r>
              <a:endParaRPr/>
            </a:p>
          </p:txBody>
        </p:sp>
      </p:grpSp>
      <p:sp>
        <p:nvSpPr>
          <p:cNvPr id="100" name="Google Shape;100;p10"/>
          <p:cNvSpPr txBox="1"/>
          <p:nvPr/>
        </p:nvSpPr>
        <p:spPr>
          <a:xfrm>
            <a:off x="5867400" y="1752600"/>
            <a:ext cx="2743200" cy="3267075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Translate the object so as to coincide rotation axis to parallel co-ordinate axis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Perform the rotation about the axis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Translate back the object so as to move rotation axis to original position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" name="Google Shape;107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General 3-D Rotation</a:t>
            </a:r>
            <a:endParaRPr/>
          </a:p>
        </p:txBody>
      </p:sp>
      <p:pic>
        <p:nvPicPr>
          <p:cNvPr id="108" name="Google Shape;1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22066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752600"/>
            <a:ext cx="22098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4038600"/>
            <a:ext cx="22098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19400" y="4038600"/>
            <a:ext cx="22098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29200" y="4038600"/>
            <a:ext cx="22098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19400" y="1752600"/>
            <a:ext cx="2014537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4495800" y="2133600"/>
            <a:ext cx="3733800" cy="3217862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Translate object so as to coincide P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origin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2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General 3-D rotation Mathematics</a:t>
            </a:r>
            <a:endParaRPr/>
          </a:p>
        </p:txBody>
      </p:sp>
      <p:pic>
        <p:nvPicPr>
          <p:cNvPr id="122" name="Google Shape;1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133600"/>
            <a:ext cx="3309937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2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3429000"/>
            <a:ext cx="1903412" cy="13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0" name="Google Shape;130;p1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General 3-D Rotation </a:t>
            </a:r>
            <a:b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Mathematics</a:t>
            </a:r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57150"/>
            <a:ext cx="16764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752600"/>
            <a:ext cx="20574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1752600"/>
            <a:ext cx="20574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3962400"/>
            <a:ext cx="2133600" cy="201453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4800600" y="1676400"/>
            <a:ext cx="4267200" cy="4494212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X- Axix rotation 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(α)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86400" y="2133600"/>
            <a:ext cx="1828800" cy="41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0200" y="2895600"/>
            <a:ext cx="2133600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05400" y="3409950"/>
            <a:ext cx="1447800" cy="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76800" y="4419600"/>
            <a:ext cx="1763713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76800" y="4038600"/>
            <a:ext cx="1752600" cy="33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06988" y="5334000"/>
            <a:ext cx="531813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162800" y="3962400"/>
            <a:ext cx="914400" cy="236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239000" y="4191000"/>
            <a:ext cx="762000" cy="41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486400" y="2514600"/>
            <a:ext cx="1447800" cy="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010400" y="3505200"/>
            <a:ext cx="1066800" cy="32861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3"/>
          <p:cNvSpPr/>
          <p:nvPr/>
        </p:nvSpPr>
        <p:spPr>
          <a:xfrm>
            <a:off x="6477000" y="4038600"/>
            <a:ext cx="457200" cy="1981200"/>
          </a:xfrm>
          <a:prstGeom prst="rightBrace">
            <a:avLst>
              <a:gd fmla="val 8333" name="adj1"/>
              <a:gd fmla="val 36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3"/>
          <p:cNvPicPr preferRelativeResize="0"/>
          <p:nvPr>
            <p:ph idx="1" type="body"/>
          </p:nvPr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705600" y="4724400"/>
            <a:ext cx="2362200" cy="103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3"/>
          <p:cNvSpPr txBox="1"/>
          <p:nvPr/>
        </p:nvSpPr>
        <p:spPr>
          <a:xfrm>
            <a:off x="2438400" y="3886200"/>
            <a:ext cx="2286000" cy="1808162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1475" lvl="0" marL="3714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2</a:t>
            </a:r>
            <a:endParaRPr/>
          </a:p>
          <a:p>
            <a:pPr indent="-371475" lvl="0" marL="3714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147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❑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Accomplished in two steps</a:t>
            </a:r>
            <a:endParaRPr/>
          </a:p>
          <a:p>
            <a:pPr indent="-30797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7147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AutoNum type="romanLcPeriod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 x axis rotation with angle 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 as to bring rotation axis to zx plane</a:t>
            </a:r>
            <a:endParaRPr/>
          </a:p>
          <a:p>
            <a:pPr indent="-371475" lvl="0" marL="3714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AutoNum type="romanLcPeriod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 y axis rotation with angle </a:t>
            </a:r>
            <a:r>
              <a:rPr b="0" i="0" lang="en-US" sz="12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ß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 as to coincide the rotation axis with z-axis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54" name="Google Shape;154;p1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2743200" y="1693862"/>
            <a:ext cx="5181600" cy="4402137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Y-Axis Rotation (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ß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14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General 3-D Rotation </a:t>
            </a:r>
            <a:b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Mathematics</a:t>
            </a:r>
            <a:endParaRPr/>
          </a:p>
        </p:txBody>
      </p:sp>
      <p:pic>
        <p:nvPicPr>
          <p:cNvPr id="157" name="Google Shape;157;p1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133600"/>
            <a:ext cx="1752600" cy="65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2971800"/>
            <a:ext cx="2286000" cy="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4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0" y="3505200"/>
            <a:ext cx="2590800" cy="97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0" y="1752600"/>
            <a:ext cx="2133600" cy="201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000" y="4114800"/>
            <a:ext cx="2133600" cy="201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>
            <p:ph idx="4294967295" type="body"/>
          </p:nvPr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77000" y="3352800"/>
            <a:ext cx="12192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71800" y="4700587"/>
            <a:ext cx="1981200" cy="116046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/>
          <p:nvPr/>
        </p:nvSpPr>
        <p:spPr>
          <a:xfrm>
            <a:off x="5715000" y="2971800"/>
            <a:ext cx="457200" cy="1219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91400" y="57150"/>
            <a:ext cx="16764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71" name="Google Shape;171;p1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2286000" y="1752600"/>
            <a:ext cx="6629400" cy="4376737"/>
          </a:xfrm>
          <a:prstGeom prst="rect">
            <a:avLst/>
          </a:prstGeom>
          <a:solidFill>
            <a:srgbClr val="F7CC93"/>
          </a:solidFill>
          <a:ln cap="flat" cmpd="sng" w="9525">
            <a:solidFill>
              <a:srgbClr val="C476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6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 z-axis Rotation with angle θ (the angle which the object is to be rotated about the given axis)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4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6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 inverse Rotation and i.e 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1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1" baseline="30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(α)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1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baseline="30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(ß)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5</a:t>
            </a:r>
            <a:endParaRPr/>
          </a:p>
          <a:p>
            <a:pPr indent="-76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 inverse Translation i.e 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baseline="30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 composite Matrix is obtained as: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baseline="3000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15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General 3-D Rotation Mathematics</a:t>
            </a:r>
            <a:endParaRPr/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2514600"/>
            <a:ext cx="2362200" cy="94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5638800"/>
            <a:ext cx="5581650" cy="41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1676400"/>
            <a:ext cx="1600200" cy="149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00" y="3276600"/>
            <a:ext cx="1600200" cy="149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000" y="4876800"/>
            <a:ext cx="1600200" cy="14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