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" name="Google Shape;45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(L10)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Viewing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60" name="Google Shape;260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1" name="Google Shape;261;p15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Cohen-Sutherland line clipping</a:t>
            </a:r>
            <a:endParaRPr/>
          </a:p>
        </p:txBody>
      </p:sp>
      <p:sp>
        <p:nvSpPr>
          <p:cNvPr id="262" name="Google Shape;262;p15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Region coding</a:t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would you decide which region an endpoint is in?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if (x&lt;xw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&amp;&amp; (y&gt;y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🡪 the point is at the </a:t>
            </a: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Top-Left</a:t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Are there cases we can </a:t>
            </a: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trivially accept or reject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?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would you test for those?</a:t>
            </a:r>
            <a:endParaRPr/>
          </a:p>
        </p:txBody>
      </p:sp>
      <p:grpSp>
        <p:nvGrpSpPr>
          <p:cNvPr id="263" name="Google Shape;263;p15"/>
          <p:cNvGrpSpPr/>
          <p:nvPr/>
        </p:nvGrpSpPr>
        <p:grpSpPr>
          <a:xfrm>
            <a:off x="533400" y="4267200"/>
            <a:ext cx="3360737" cy="2039937"/>
            <a:chOff x="336" y="2544"/>
            <a:chExt cx="2155" cy="1382"/>
          </a:xfrm>
        </p:grpSpPr>
        <p:grpSp>
          <p:nvGrpSpPr>
            <p:cNvPr id="264" name="Google Shape;264;p15"/>
            <p:cNvGrpSpPr/>
            <p:nvPr/>
          </p:nvGrpSpPr>
          <p:grpSpPr>
            <a:xfrm>
              <a:off x="558" y="2635"/>
              <a:ext cx="1733" cy="1205"/>
              <a:chOff x="672" y="768"/>
              <a:chExt cx="4272" cy="2880"/>
            </a:xfrm>
          </p:grpSpPr>
          <p:cxnSp>
            <p:nvCxnSpPr>
              <p:cNvPr id="265" name="Google Shape;265;p15"/>
              <p:cNvCxnSpPr/>
              <p:nvPr/>
            </p:nvCxnSpPr>
            <p:spPr>
              <a:xfrm>
                <a:off x="1392" y="816"/>
                <a:ext cx="0" cy="278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5"/>
              <p:cNvCxnSpPr/>
              <p:nvPr/>
            </p:nvCxnSpPr>
            <p:spPr>
              <a:xfrm>
                <a:off x="4224" y="768"/>
                <a:ext cx="0" cy="288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15"/>
              <p:cNvCxnSpPr/>
              <p:nvPr/>
            </p:nvCxnSpPr>
            <p:spPr>
              <a:xfrm>
                <a:off x="672" y="1440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15"/>
              <p:cNvCxnSpPr/>
              <p:nvPr/>
            </p:nvCxnSpPr>
            <p:spPr>
              <a:xfrm>
                <a:off x="672" y="3072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15"/>
              <p:cNvCxnSpPr/>
              <p:nvPr/>
            </p:nvCxnSpPr>
            <p:spPr>
              <a:xfrm>
                <a:off x="1392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15"/>
              <p:cNvCxnSpPr/>
              <p:nvPr/>
            </p:nvCxnSpPr>
            <p:spPr>
              <a:xfrm>
                <a:off x="1392" y="1440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15"/>
              <p:cNvCxnSpPr/>
              <p:nvPr/>
            </p:nvCxnSpPr>
            <p:spPr>
              <a:xfrm>
                <a:off x="1392" y="3072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15"/>
              <p:cNvCxnSpPr/>
              <p:nvPr/>
            </p:nvCxnSpPr>
            <p:spPr>
              <a:xfrm>
                <a:off x="4224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73" name="Google Shape;273;p15"/>
            <p:cNvSpPr txBox="1"/>
            <p:nvPr/>
          </p:nvSpPr>
          <p:spPr>
            <a:xfrm>
              <a:off x="1425" y="3157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/>
            </a:p>
          </p:txBody>
        </p:sp>
        <p:sp>
          <p:nvSpPr>
            <p:cNvPr id="274" name="Google Shape;274;p15"/>
            <p:cNvSpPr txBox="1"/>
            <p:nvPr/>
          </p:nvSpPr>
          <p:spPr>
            <a:xfrm>
              <a:off x="1330" y="3659"/>
              <a:ext cx="333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0100</a:t>
              </a:r>
              <a:endParaRPr/>
            </a:p>
          </p:txBody>
        </p:sp>
        <p:sp>
          <p:nvSpPr>
            <p:cNvPr id="275" name="Google Shape;275;p15"/>
            <p:cNvSpPr txBox="1"/>
            <p:nvPr/>
          </p:nvSpPr>
          <p:spPr>
            <a:xfrm>
              <a:off x="1330" y="2611"/>
              <a:ext cx="333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</a:t>
              </a:r>
              <a:endParaRPr/>
            </a:p>
          </p:txBody>
        </p:sp>
        <p:sp>
          <p:nvSpPr>
            <p:cNvPr id="276" name="Google Shape;276;p15"/>
            <p:cNvSpPr txBox="1"/>
            <p:nvPr/>
          </p:nvSpPr>
          <p:spPr>
            <a:xfrm>
              <a:off x="440" y="3204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0001</a:t>
              </a:r>
              <a:endParaRPr/>
            </a:p>
          </p:txBody>
        </p:sp>
        <p:sp>
          <p:nvSpPr>
            <p:cNvPr id="277" name="Google Shape;277;p15"/>
            <p:cNvSpPr txBox="1"/>
            <p:nvPr/>
          </p:nvSpPr>
          <p:spPr>
            <a:xfrm>
              <a:off x="2037" y="3158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0010</a:t>
              </a:r>
              <a:endParaRPr/>
            </a:p>
          </p:txBody>
        </p:sp>
        <p:sp>
          <p:nvSpPr>
            <p:cNvPr id="278" name="Google Shape;278;p15"/>
            <p:cNvSpPr txBox="1"/>
            <p:nvPr/>
          </p:nvSpPr>
          <p:spPr>
            <a:xfrm>
              <a:off x="2157" y="3627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0110</a:t>
              </a:r>
              <a:endParaRPr/>
            </a:p>
          </p:txBody>
        </p:sp>
        <p:sp>
          <p:nvSpPr>
            <p:cNvPr id="279" name="Google Shape;279;p15"/>
            <p:cNvSpPr txBox="1"/>
            <p:nvPr/>
          </p:nvSpPr>
          <p:spPr>
            <a:xfrm>
              <a:off x="2157" y="2647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1010</a:t>
              </a:r>
              <a:endParaRPr/>
            </a:p>
          </p:txBody>
        </p:sp>
        <p:sp>
          <p:nvSpPr>
            <p:cNvPr id="280" name="Google Shape;280;p15"/>
            <p:cNvSpPr txBox="1"/>
            <p:nvPr/>
          </p:nvSpPr>
          <p:spPr>
            <a:xfrm>
              <a:off x="336" y="2592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/>
            </a:p>
          </p:txBody>
        </p:sp>
        <p:sp>
          <p:nvSpPr>
            <p:cNvPr id="281" name="Google Shape;281;p15"/>
            <p:cNvSpPr txBox="1"/>
            <p:nvPr/>
          </p:nvSpPr>
          <p:spPr>
            <a:xfrm>
              <a:off x="492" y="3659"/>
              <a:ext cx="334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0101</a:t>
              </a:r>
              <a:endParaRPr/>
            </a:p>
          </p:txBody>
        </p:sp>
        <p:cxnSp>
          <p:nvCxnSpPr>
            <p:cNvPr id="282" name="Google Shape;282;p15"/>
            <p:cNvCxnSpPr/>
            <p:nvPr/>
          </p:nvCxnSpPr>
          <p:spPr>
            <a:xfrm flipH="1" rot="10800000">
              <a:off x="987" y="3077"/>
              <a:ext cx="856" cy="161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3" name="Google Shape;283;p15"/>
            <p:cNvCxnSpPr/>
            <p:nvPr/>
          </p:nvCxnSpPr>
          <p:spPr>
            <a:xfrm>
              <a:off x="772" y="2696"/>
              <a:ext cx="1305" cy="161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15"/>
            <p:cNvCxnSpPr/>
            <p:nvPr/>
          </p:nvCxnSpPr>
          <p:spPr>
            <a:xfrm>
              <a:off x="577" y="2997"/>
              <a:ext cx="370" cy="522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5" name="Google Shape;285;p15"/>
            <p:cNvSpPr txBox="1"/>
            <p:nvPr/>
          </p:nvSpPr>
          <p:spPr>
            <a:xfrm>
              <a:off x="889" y="3255"/>
              <a:ext cx="23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A1</a:t>
              </a:r>
              <a:endParaRPr/>
            </a:p>
          </p:txBody>
        </p:sp>
        <p:sp>
          <p:nvSpPr>
            <p:cNvPr id="286" name="Google Shape;286;p15"/>
            <p:cNvSpPr txBox="1"/>
            <p:nvPr/>
          </p:nvSpPr>
          <p:spPr>
            <a:xfrm>
              <a:off x="1793" y="3049"/>
              <a:ext cx="237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A2</a:t>
              </a:r>
              <a:endParaRPr/>
            </a:p>
          </p:txBody>
        </p:sp>
        <p:cxnSp>
          <p:nvCxnSpPr>
            <p:cNvPr id="287" name="Google Shape;287;p15"/>
            <p:cNvCxnSpPr/>
            <p:nvPr/>
          </p:nvCxnSpPr>
          <p:spPr>
            <a:xfrm>
              <a:off x="772" y="2797"/>
              <a:ext cx="1286" cy="943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88" name="Google Shape;288;p15"/>
            <p:cNvSpPr txBox="1"/>
            <p:nvPr/>
          </p:nvSpPr>
          <p:spPr>
            <a:xfrm>
              <a:off x="635" y="2544"/>
              <a:ext cx="232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B1</a:t>
              </a:r>
              <a:endParaRPr/>
            </a:p>
          </p:txBody>
        </p:sp>
        <p:sp>
          <p:nvSpPr>
            <p:cNvPr id="289" name="Google Shape;289;p15"/>
            <p:cNvSpPr txBox="1"/>
            <p:nvPr/>
          </p:nvSpPr>
          <p:spPr>
            <a:xfrm>
              <a:off x="596" y="2750"/>
              <a:ext cx="237" cy="1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D1</a:t>
              </a:r>
              <a:endParaRPr/>
            </a:p>
          </p:txBody>
        </p:sp>
        <p:sp>
          <p:nvSpPr>
            <p:cNvPr id="290" name="Google Shape;290;p15"/>
            <p:cNvSpPr txBox="1"/>
            <p:nvPr/>
          </p:nvSpPr>
          <p:spPr>
            <a:xfrm>
              <a:off x="388" y="2957"/>
              <a:ext cx="232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C1</a:t>
              </a:r>
              <a:endParaRPr/>
            </a:p>
          </p:txBody>
        </p:sp>
        <p:sp>
          <p:nvSpPr>
            <p:cNvPr id="291" name="Google Shape;291;p15"/>
            <p:cNvSpPr txBox="1"/>
            <p:nvPr/>
          </p:nvSpPr>
          <p:spPr>
            <a:xfrm>
              <a:off x="2077" y="2797"/>
              <a:ext cx="232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B2</a:t>
              </a:r>
              <a:endParaRPr/>
            </a:p>
          </p:txBody>
        </p:sp>
        <p:sp>
          <p:nvSpPr>
            <p:cNvPr id="292" name="Google Shape;292;p15"/>
            <p:cNvSpPr txBox="1"/>
            <p:nvPr/>
          </p:nvSpPr>
          <p:spPr>
            <a:xfrm>
              <a:off x="927" y="3459"/>
              <a:ext cx="233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C2</a:t>
              </a:r>
              <a:endParaRPr/>
            </a:p>
          </p:txBody>
        </p:sp>
        <p:sp>
          <p:nvSpPr>
            <p:cNvPr id="293" name="Google Shape;293;p15"/>
            <p:cNvSpPr txBox="1"/>
            <p:nvPr/>
          </p:nvSpPr>
          <p:spPr>
            <a:xfrm>
              <a:off x="2038" y="3740"/>
              <a:ext cx="23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D2</a:t>
              </a:r>
              <a:endParaRPr/>
            </a:p>
          </p:txBody>
        </p:sp>
      </p:grpSp>
      <p:sp>
        <p:nvSpPr>
          <p:cNvPr id="294" name="Google Shape;294;p15"/>
          <p:cNvSpPr txBox="1"/>
          <p:nvPr/>
        </p:nvSpPr>
        <p:spPr>
          <a:xfrm>
            <a:off x="4343400" y="3962400"/>
            <a:ext cx="3117850" cy="212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A1=0000,A2=0000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both (0000) 🡪 </a:t>
            </a:r>
            <a:r>
              <a:rPr b="1" i="0" lang="en-US" sz="11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accept trivially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B1=1001,B2=1010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both NOT (0000)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AND Operation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B1 🡪  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B2 🡪  </a:t>
            </a:r>
            <a:r>
              <a:rPr b="1" i="0" lang="en-US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Result 1000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Result = NOT (0000) 🡪 </a:t>
            </a:r>
            <a:r>
              <a:rPr b="1" i="0" lang="en-US" sz="11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reject trivially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1" name="Google Shape;301;p1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Cohen-Sutherland line clipping</a:t>
            </a:r>
            <a:endParaRPr/>
          </a:p>
        </p:txBody>
      </p:sp>
      <p:sp>
        <p:nvSpPr>
          <p:cNvPr id="302" name="Google Shape;302;p16"/>
          <p:cNvSpPr txBox="1"/>
          <p:nvPr>
            <p:ph idx="4294967295" type="body"/>
          </p:nvPr>
        </p:nvSpPr>
        <p:spPr>
          <a:xfrm>
            <a:off x="533400" y="1752600"/>
            <a:ext cx="8001000" cy="420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1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 Steps:</a:t>
            </a:r>
            <a:endParaRPr/>
          </a:p>
          <a:p>
            <a:pPr indent="-444500" lvl="0" marL="5715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571500" lvl="0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Assign a region code for each endpoints.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both endpoints have a region code 0000 ---🡪 trivially accept these line.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Else, perform the logical AND operation for both region codes.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3.1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result is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0000 🡪 trivially reject the line.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3.2 </a:t>
            </a:r>
            <a:r>
              <a:rPr b="1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else</a:t>
            </a: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(i.e. result = 0000, need clipping)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3.2.1. Choose an endpoint of the line that is outside the window.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3.2.2. Find the intersection point at the window boundary (base on      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region code). 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3.2.3. Replace endpoint with the intersection point and update the    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region code.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3.2.4. Repeat step 2 until we find a clipped line either trivially accepted    </a:t>
            </a:r>
            <a:endParaRPr/>
          </a:p>
          <a:p>
            <a:pPr indent="-495300" lvl="1" marL="952500" marR="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or trivially rejected.</a:t>
            </a:r>
            <a:endParaRPr/>
          </a:p>
          <a:p>
            <a:pPr indent="-571500" lvl="0" marL="5715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AutoNum type="arabicPeriod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step 1 for other lines.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08" name="Google Shape;308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Cohen-Sutherland line clipping</a:t>
            </a:r>
            <a:endParaRPr/>
          </a:p>
        </p:txBody>
      </p:sp>
      <p:sp>
        <p:nvSpPr>
          <p:cNvPr id="310" name="Google Shape;310;p1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rPr b="1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Intersection calculations: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Intersection with vertical boundary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=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m(x-x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x = xw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xw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None/>
            </a:pPr>
            <a:r>
              <a:rPr b="0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Intersection with horizontal boundary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=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(y-y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)/m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y = yw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or yw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16" name="Google Shape;316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7" name="Google Shape;317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Cohen-Sutherland line clipping</a:t>
            </a:r>
            <a:endParaRPr/>
          </a:p>
        </p:txBody>
      </p:sp>
      <p:sp>
        <p:nvSpPr>
          <p:cNvPr id="318" name="Google Shape;318;p1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endParaRPr/>
          </a:p>
        </p:txBody>
      </p:sp>
      <p:grpSp>
        <p:nvGrpSpPr>
          <p:cNvPr id="319" name="Google Shape;319;p18"/>
          <p:cNvGrpSpPr/>
          <p:nvPr/>
        </p:nvGrpSpPr>
        <p:grpSpPr>
          <a:xfrm>
            <a:off x="5410200" y="1828800"/>
            <a:ext cx="3556000" cy="1847850"/>
            <a:chOff x="3264" y="1056"/>
            <a:chExt cx="2383" cy="1253"/>
          </a:xfrm>
        </p:grpSpPr>
        <p:sp>
          <p:nvSpPr>
            <p:cNvPr id="320" name="Google Shape;320;p18"/>
            <p:cNvSpPr txBox="1"/>
            <p:nvPr/>
          </p:nvSpPr>
          <p:spPr>
            <a:xfrm>
              <a:off x="3264" y="1056"/>
              <a:ext cx="63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P1 = (0,120)</a:t>
              </a:r>
              <a:endParaRPr/>
            </a:p>
          </p:txBody>
        </p:sp>
        <p:grpSp>
          <p:nvGrpSpPr>
            <p:cNvPr id="321" name="Google Shape;321;p18"/>
            <p:cNvGrpSpPr/>
            <p:nvPr/>
          </p:nvGrpSpPr>
          <p:grpSpPr>
            <a:xfrm>
              <a:off x="3664" y="1104"/>
              <a:ext cx="1703" cy="1120"/>
              <a:chOff x="672" y="768"/>
              <a:chExt cx="4272" cy="2880"/>
            </a:xfrm>
          </p:grpSpPr>
          <p:cxnSp>
            <p:nvCxnSpPr>
              <p:cNvPr id="322" name="Google Shape;322;p18"/>
              <p:cNvCxnSpPr/>
              <p:nvPr/>
            </p:nvCxnSpPr>
            <p:spPr>
              <a:xfrm>
                <a:off x="1392" y="816"/>
                <a:ext cx="0" cy="278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18"/>
              <p:cNvCxnSpPr/>
              <p:nvPr/>
            </p:nvCxnSpPr>
            <p:spPr>
              <a:xfrm>
                <a:off x="4224" y="768"/>
                <a:ext cx="0" cy="288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18"/>
              <p:cNvCxnSpPr/>
              <p:nvPr/>
            </p:nvCxnSpPr>
            <p:spPr>
              <a:xfrm>
                <a:off x="672" y="1440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18"/>
              <p:cNvCxnSpPr/>
              <p:nvPr/>
            </p:nvCxnSpPr>
            <p:spPr>
              <a:xfrm>
                <a:off x="672" y="3072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18"/>
              <p:cNvCxnSpPr/>
              <p:nvPr/>
            </p:nvCxnSpPr>
            <p:spPr>
              <a:xfrm>
                <a:off x="1392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18"/>
              <p:cNvCxnSpPr/>
              <p:nvPr/>
            </p:nvCxnSpPr>
            <p:spPr>
              <a:xfrm>
                <a:off x="1392" y="1440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18"/>
              <p:cNvCxnSpPr/>
              <p:nvPr/>
            </p:nvCxnSpPr>
            <p:spPr>
              <a:xfrm>
                <a:off x="1392" y="3072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18"/>
              <p:cNvCxnSpPr/>
              <p:nvPr/>
            </p:nvCxnSpPr>
            <p:spPr>
              <a:xfrm>
                <a:off x="4224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330" name="Google Shape;330;p18"/>
            <p:cNvSpPr txBox="1"/>
            <p:nvPr/>
          </p:nvSpPr>
          <p:spPr>
            <a:xfrm>
              <a:off x="5089" y="1296"/>
              <a:ext cx="558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(150,100)</a:t>
              </a:r>
              <a:endParaRPr/>
            </a:p>
          </p:txBody>
        </p:sp>
        <p:sp>
          <p:nvSpPr>
            <p:cNvPr id="331" name="Google Shape;331;p18"/>
            <p:cNvSpPr txBox="1"/>
            <p:nvPr/>
          </p:nvSpPr>
          <p:spPr>
            <a:xfrm>
              <a:off x="3696" y="2064"/>
              <a:ext cx="446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(10,10)</a:t>
              </a:r>
              <a:endParaRPr/>
            </a:p>
          </p:txBody>
        </p:sp>
        <p:cxnSp>
          <p:nvCxnSpPr>
            <p:cNvPr id="332" name="Google Shape;332;p18"/>
            <p:cNvCxnSpPr/>
            <p:nvPr/>
          </p:nvCxnSpPr>
          <p:spPr>
            <a:xfrm>
              <a:off x="3552" y="1248"/>
              <a:ext cx="1334" cy="875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33" name="Google Shape;333;p18"/>
            <p:cNvSpPr txBox="1"/>
            <p:nvPr/>
          </p:nvSpPr>
          <p:spPr>
            <a:xfrm>
              <a:off x="4790" y="2123"/>
              <a:ext cx="637" cy="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P2 = (130,5)</a:t>
              </a:r>
              <a:endParaRPr/>
            </a:p>
          </p:txBody>
        </p:sp>
      </p:grpSp>
      <p:sp>
        <p:nvSpPr>
          <p:cNvPr id="334" name="Google Shape;334;p18"/>
          <p:cNvSpPr txBox="1"/>
          <p:nvPr/>
        </p:nvSpPr>
        <p:spPr>
          <a:xfrm>
            <a:off x="228600" y="2514600"/>
            <a:ext cx="3605212" cy="1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P1=1001, P2=0100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(both 0000) – No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AND Operation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P1 🡪  1001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P2 🡪  0</a:t>
            </a:r>
            <a:r>
              <a:rPr b="1" i="0" lang="en-US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Result 0000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3.1 (not 0000) – no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2514600" y="2438400"/>
            <a:ext cx="37433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    (0000) yes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3.2.1   choose P2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3.2.2    intersection with BOTTOM boundary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m = (5-120)/(130-0) = -0.8846 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x = x1 + (y –y1)/m    where y = 10;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x = 130 + (10-5)/ -0.8846 = 124.35 = 124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P2’ = (124, 10)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3.2.3   update region code P2’ = 0000</a:t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1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3.2.   4 repeat step 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41" name="Google Shape;341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2" name="Google Shape;342;p1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2. Liang-Barsky Line Clipping</a:t>
            </a:r>
            <a:endParaRPr/>
          </a:p>
        </p:txBody>
      </p:sp>
      <p:sp>
        <p:nvSpPr>
          <p:cNvPr id="343" name="Google Shape;343;p19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Based on parametric equation of a line: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 = x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u.△x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y = y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u.△y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Similarly, by adopting expressions for point clipping, the clipping window is represented by: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xw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x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u.△x  ≤ xw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Noto Sans Symbols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yw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y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u.△y ≤ yw</a:t>
            </a:r>
            <a:r>
              <a:rPr b="0" baseline="-25000" i="0" lang="en-US" sz="1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 b="0" baseline="-2500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… or,</a:t>
            </a:r>
            <a:endParaRPr/>
          </a:p>
          <a:p>
            <a:pPr indent="-395287" lvl="2" marL="1304925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u. p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q</a:t>
            </a:r>
            <a:r>
              <a:rPr b="0" baseline="-2500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    k = 1, 2, 3, 4</a:t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where: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endParaRPr/>
          </a:p>
        </p:txBody>
      </p:sp>
      <p:sp>
        <p:nvSpPr>
          <p:cNvPr id="344" name="Google Shape;344;p19"/>
          <p:cNvSpPr txBox="1"/>
          <p:nvPr/>
        </p:nvSpPr>
        <p:spPr>
          <a:xfrm>
            <a:off x="3505200" y="2286000"/>
            <a:ext cx="9731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≤ u ≤ 1</a:t>
            </a:r>
            <a:endParaRPr/>
          </a:p>
        </p:txBody>
      </p:sp>
      <p:sp>
        <p:nvSpPr>
          <p:cNvPr id="345" name="Google Shape;345;p19"/>
          <p:cNvSpPr txBox="1"/>
          <p:nvPr/>
        </p:nvSpPr>
        <p:spPr>
          <a:xfrm>
            <a:off x="685800" y="4495800"/>
            <a:ext cx="76327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1 ( is the line inside left boundary ?)		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 △x ,	q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x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xw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2 (is the line inside right boundary ?)		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△x ,	q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xw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x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3 (is the line inside bottom boundary ?)		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- △y ,	q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y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yw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= 4 (is the line inside top boundary ?)		p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△y ,	q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yw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 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y</a:t>
            </a:r>
            <a:r>
              <a:rPr b="1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46" name="Google Shape;346;p19"/>
          <p:cNvSpPr txBox="1"/>
          <p:nvPr/>
        </p:nvSpPr>
        <p:spPr>
          <a:xfrm>
            <a:off x="609600" y="5476875"/>
            <a:ext cx="8458200" cy="4667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&lt;0 infinite extension of the line proceeds from outside to inside the infinitely extended boundary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&gt;0 infinite extension of the line proceeds from inside to outside of the infinitely extended boundary</a:t>
            </a:r>
            <a:endParaRPr/>
          </a:p>
        </p:txBody>
      </p:sp>
      <p:grpSp>
        <p:nvGrpSpPr>
          <p:cNvPr id="347" name="Google Shape;347;p19"/>
          <p:cNvGrpSpPr/>
          <p:nvPr/>
        </p:nvGrpSpPr>
        <p:grpSpPr>
          <a:xfrm>
            <a:off x="4884737" y="2846387"/>
            <a:ext cx="4183062" cy="1801812"/>
            <a:chOff x="2784" y="1776"/>
            <a:chExt cx="2635" cy="1135"/>
          </a:xfrm>
        </p:grpSpPr>
        <p:sp>
          <p:nvSpPr>
            <p:cNvPr id="348" name="Google Shape;348;p19"/>
            <p:cNvSpPr/>
            <p:nvPr/>
          </p:nvSpPr>
          <p:spPr>
            <a:xfrm>
              <a:off x="3716" y="2102"/>
              <a:ext cx="840" cy="5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9050">
              <a:solidFill>
                <a:srgbClr val="485A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9" name="Google Shape;349;p19"/>
            <p:cNvCxnSpPr/>
            <p:nvPr/>
          </p:nvCxnSpPr>
          <p:spPr>
            <a:xfrm>
              <a:off x="3620" y="1878"/>
              <a:ext cx="1485" cy="82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50" name="Google Shape;350;p19"/>
            <p:cNvSpPr txBox="1"/>
            <p:nvPr/>
          </p:nvSpPr>
          <p:spPr>
            <a:xfrm>
              <a:off x="3168" y="1776"/>
              <a:ext cx="47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351" name="Google Shape;351;p19"/>
            <p:cNvSpPr txBox="1"/>
            <p:nvPr/>
          </p:nvSpPr>
          <p:spPr>
            <a:xfrm>
              <a:off x="4946" y="2739"/>
              <a:ext cx="473" cy="1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cxnSp>
          <p:nvCxnSpPr>
            <p:cNvPr id="352" name="Google Shape;352;p19"/>
            <p:cNvCxnSpPr/>
            <p:nvPr/>
          </p:nvCxnSpPr>
          <p:spPr>
            <a:xfrm rot="10800000">
              <a:off x="3716" y="1878"/>
              <a:ext cx="0" cy="224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3" name="Google Shape;353;p19"/>
            <p:cNvCxnSpPr/>
            <p:nvPr/>
          </p:nvCxnSpPr>
          <p:spPr>
            <a:xfrm rot="10800000">
              <a:off x="3716" y="2627"/>
              <a:ext cx="0" cy="224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4" name="Google Shape;354;p19"/>
            <p:cNvCxnSpPr/>
            <p:nvPr/>
          </p:nvCxnSpPr>
          <p:spPr>
            <a:xfrm>
              <a:off x="2784" y="2102"/>
              <a:ext cx="932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5" name="Google Shape;355;p19"/>
            <p:cNvCxnSpPr/>
            <p:nvPr/>
          </p:nvCxnSpPr>
          <p:spPr>
            <a:xfrm>
              <a:off x="3490" y="2627"/>
              <a:ext cx="226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6" name="Google Shape;356;p19"/>
            <p:cNvCxnSpPr/>
            <p:nvPr/>
          </p:nvCxnSpPr>
          <p:spPr>
            <a:xfrm rot="10800000">
              <a:off x="4556" y="2640"/>
              <a:ext cx="0" cy="211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7" name="Google Shape;357;p19"/>
            <p:cNvCxnSpPr/>
            <p:nvPr/>
          </p:nvCxnSpPr>
          <p:spPr>
            <a:xfrm rot="10800000">
              <a:off x="4556" y="1878"/>
              <a:ext cx="0" cy="224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8" name="Google Shape;358;p19"/>
            <p:cNvCxnSpPr/>
            <p:nvPr/>
          </p:nvCxnSpPr>
          <p:spPr>
            <a:xfrm>
              <a:off x="4556" y="2102"/>
              <a:ext cx="226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9" name="Google Shape;359;p19"/>
            <p:cNvCxnSpPr/>
            <p:nvPr/>
          </p:nvCxnSpPr>
          <p:spPr>
            <a:xfrm>
              <a:off x="4556" y="2627"/>
              <a:ext cx="485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0" name="Google Shape;360;p19"/>
            <p:cNvCxnSpPr/>
            <p:nvPr/>
          </p:nvCxnSpPr>
          <p:spPr>
            <a:xfrm>
              <a:off x="3792" y="2448"/>
              <a:ext cx="336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1" name="Google Shape;361;p19"/>
            <p:cNvCxnSpPr/>
            <p:nvPr/>
          </p:nvCxnSpPr>
          <p:spPr>
            <a:xfrm>
              <a:off x="2784" y="2064"/>
              <a:ext cx="1872" cy="72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367" name="Google Shape;367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20"/>
          <p:cNvSpPr txBox="1"/>
          <p:nvPr>
            <p:ph idx="4294967295" type="title"/>
          </p:nvPr>
        </p:nvSpPr>
        <p:spPr>
          <a:xfrm>
            <a:off x="609600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Liang-Barsky Line Clipping</a:t>
            </a:r>
            <a:endParaRPr/>
          </a:p>
        </p:txBody>
      </p:sp>
      <p:sp>
        <p:nvSpPr>
          <p:cNvPr id="369" name="Google Shape;369;p20"/>
          <p:cNvSpPr txBox="1"/>
          <p:nvPr>
            <p:ph idx="4294967295" type="body"/>
          </p:nvPr>
        </p:nvSpPr>
        <p:spPr>
          <a:xfrm>
            <a:off x="566737" y="1752600"/>
            <a:ext cx="423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Trivial rejection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Reject line with p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0 for some k and one q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 for these k.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line with  p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0 for some k and all q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≥ 0 for these k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 is parallel to one of clip boundary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Some portion of line is inside</a:t>
            </a:r>
            <a:endParaRPr/>
          </a:p>
          <a:p>
            <a:pPr indent="-3810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□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intersection with boundaries the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parameters are supposed to be r</a:t>
            </a:r>
            <a:r>
              <a:rPr b="0" baseline="-2500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 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given by</a:t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6990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□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Clipped line will be: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x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= x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△x;     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≥ 0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y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= y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△y;	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x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= x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△x;     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1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   y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= y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u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△y;</a:t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93700" lvl="0" marL="4699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3962400" y="4267200"/>
            <a:ext cx="2819400" cy="174466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(For intersection with the boundaries to which line enters the boundary) = maximum value between 0 and r (for p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0),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(For intersection with the boundaries to which line leaves the boundary) = minimum value between r and 1 (for p</a:t>
            </a:r>
            <a:r>
              <a:rPr b="0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&gt; 0),</a:t>
            </a:r>
            <a:endParaRPr/>
          </a:p>
        </p:txBody>
      </p:sp>
      <p:sp>
        <p:nvSpPr>
          <p:cNvPr id="371" name="Google Shape;371;p20"/>
          <p:cNvSpPr txBox="1"/>
          <p:nvPr/>
        </p:nvSpPr>
        <p:spPr>
          <a:xfrm>
            <a:off x="1490662" y="4241800"/>
            <a:ext cx="1328737" cy="482600"/>
          </a:xfrm>
          <a:prstGeom prst="rect">
            <a:avLst/>
          </a:prstGeom>
          <a:noFill/>
          <a:ln cap="flat" cmpd="sng" w="254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q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grpSp>
        <p:nvGrpSpPr>
          <p:cNvPr id="372" name="Google Shape;372;p20"/>
          <p:cNvGrpSpPr/>
          <p:nvPr/>
        </p:nvGrpSpPr>
        <p:grpSpPr>
          <a:xfrm>
            <a:off x="5029200" y="1828800"/>
            <a:ext cx="4191000" cy="3733800"/>
            <a:chOff x="3144" y="1152"/>
            <a:chExt cx="2640" cy="2352"/>
          </a:xfrm>
        </p:grpSpPr>
        <p:sp>
          <p:nvSpPr>
            <p:cNvPr id="373" name="Google Shape;373;p20"/>
            <p:cNvSpPr/>
            <p:nvPr/>
          </p:nvSpPr>
          <p:spPr>
            <a:xfrm>
              <a:off x="3876" y="1560"/>
              <a:ext cx="1013" cy="57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cap="flat" cmpd="sng" w="19050">
              <a:solidFill>
                <a:srgbClr val="485A6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4" name="Google Shape;374;p20"/>
            <p:cNvCxnSpPr/>
            <p:nvPr/>
          </p:nvCxnSpPr>
          <p:spPr>
            <a:xfrm>
              <a:off x="3760" y="1315"/>
              <a:ext cx="1791" cy="89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75" name="Google Shape;375;p20"/>
            <p:cNvSpPr txBox="1"/>
            <p:nvPr/>
          </p:nvSpPr>
          <p:spPr>
            <a:xfrm>
              <a:off x="3487" y="1152"/>
              <a:ext cx="47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376" name="Google Shape;376;p20"/>
            <p:cNvSpPr txBox="1"/>
            <p:nvPr/>
          </p:nvSpPr>
          <p:spPr>
            <a:xfrm>
              <a:off x="5311" y="2253"/>
              <a:ext cx="47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377" name="Google Shape;377;p20"/>
            <p:cNvSpPr txBox="1"/>
            <p:nvPr/>
          </p:nvSpPr>
          <p:spPr>
            <a:xfrm>
              <a:off x="4149" y="1397"/>
              <a:ext cx="536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(x’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,y’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378" name="Google Shape;378;p20"/>
            <p:cNvSpPr txBox="1"/>
            <p:nvPr/>
          </p:nvSpPr>
          <p:spPr>
            <a:xfrm>
              <a:off x="4850" y="1764"/>
              <a:ext cx="53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(x’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,y’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379" name="Google Shape;379;p20"/>
            <p:cNvSpPr txBox="1"/>
            <p:nvPr/>
          </p:nvSpPr>
          <p:spPr>
            <a:xfrm>
              <a:off x="3954" y="1641"/>
              <a:ext cx="3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4=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80" name="Google Shape;380;p20"/>
            <p:cNvSpPr txBox="1"/>
            <p:nvPr/>
          </p:nvSpPr>
          <p:spPr>
            <a:xfrm>
              <a:off x="4616" y="1968"/>
              <a:ext cx="40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=u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381" name="Google Shape;381;p20"/>
            <p:cNvSpPr/>
            <p:nvPr/>
          </p:nvSpPr>
          <p:spPr>
            <a:xfrm>
              <a:off x="4071" y="1560"/>
              <a:ext cx="156" cy="122"/>
            </a:xfrm>
            <a:custGeom>
              <a:rect b="b" l="l" r="r" t="t"/>
              <a:pathLst>
                <a:path extrusionOk="0" h="96" w="192">
                  <a:moveTo>
                    <a:pt x="192" y="0"/>
                  </a:moveTo>
                  <a:cubicBezTo>
                    <a:pt x="136" y="16"/>
                    <a:pt x="80" y="32"/>
                    <a:pt x="48" y="48"/>
                  </a:cubicBezTo>
                  <a:cubicBezTo>
                    <a:pt x="16" y="64"/>
                    <a:pt x="8" y="88"/>
                    <a:pt x="0" y="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0"/>
            <p:cNvSpPr/>
            <p:nvPr/>
          </p:nvSpPr>
          <p:spPr>
            <a:xfrm rot="10800000">
              <a:off x="4733" y="1886"/>
              <a:ext cx="156" cy="122"/>
            </a:xfrm>
            <a:custGeom>
              <a:rect b="b" l="l" r="r" t="t"/>
              <a:pathLst>
                <a:path extrusionOk="0" h="96" w="192">
                  <a:moveTo>
                    <a:pt x="192" y="0"/>
                  </a:moveTo>
                  <a:cubicBezTo>
                    <a:pt x="136" y="16"/>
                    <a:pt x="80" y="32"/>
                    <a:pt x="48" y="48"/>
                  </a:cubicBezTo>
                  <a:cubicBezTo>
                    <a:pt x="16" y="64"/>
                    <a:pt x="8" y="88"/>
                    <a:pt x="0" y="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" name="Google Shape;383;p20"/>
            <p:cNvCxnSpPr/>
            <p:nvPr/>
          </p:nvCxnSpPr>
          <p:spPr>
            <a:xfrm>
              <a:off x="4227" y="1560"/>
              <a:ext cx="662" cy="32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20"/>
            <p:cNvCxnSpPr/>
            <p:nvPr/>
          </p:nvCxnSpPr>
          <p:spPr>
            <a:xfrm rot="10800000">
              <a:off x="3876" y="1315"/>
              <a:ext cx="0" cy="245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20"/>
            <p:cNvCxnSpPr/>
            <p:nvPr/>
          </p:nvCxnSpPr>
          <p:spPr>
            <a:xfrm rot="10800000">
              <a:off x="3876" y="2130"/>
              <a:ext cx="0" cy="245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20"/>
            <p:cNvCxnSpPr/>
            <p:nvPr/>
          </p:nvCxnSpPr>
          <p:spPr>
            <a:xfrm>
              <a:off x="3144" y="156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20"/>
            <p:cNvCxnSpPr/>
            <p:nvPr/>
          </p:nvCxnSpPr>
          <p:spPr>
            <a:xfrm>
              <a:off x="3604" y="2130"/>
              <a:ext cx="272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8" name="Google Shape;388;p20"/>
            <p:cNvCxnSpPr/>
            <p:nvPr/>
          </p:nvCxnSpPr>
          <p:spPr>
            <a:xfrm rot="10800000">
              <a:off x="4888" y="2136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20"/>
            <p:cNvCxnSpPr/>
            <p:nvPr/>
          </p:nvCxnSpPr>
          <p:spPr>
            <a:xfrm rot="10800000">
              <a:off x="4889" y="1315"/>
              <a:ext cx="0" cy="245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20"/>
            <p:cNvCxnSpPr/>
            <p:nvPr/>
          </p:nvCxnSpPr>
          <p:spPr>
            <a:xfrm>
              <a:off x="4889" y="1560"/>
              <a:ext cx="273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20"/>
            <p:cNvCxnSpPr/>
            <p:nvPr/>
          </p:nvCxnSpPr>
          <p:spPr>
            <a:xfrm>
              <a:off x="4889" y="2130"/>
              <a:ext cx="584" cy="0"/>
            </a:xfrm>
            <a:prstGeom prst="straightConnector1">
              <a:avLst/>
            </a:prstGeom>
            <a:noFill/>
            <a:ln cap="flat" cmpd="sng" w="9525">
              <a:solidFill>
                <a:srgbClr val="69829B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2" name="Google Shape;392;p20"/>
            <p:cNvSpPr txBox="1"/>
            <p:nvPr/>
          </p:nvSpPr>
          <p:spPr>
            <a:xfrm>
              <a:off x="4018" y="1193"/>
              <a:ext cx="21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93" name="Google Shape;393;p20"/>
            <p:cNvSpPr txBox="1"/>
            <p:nvPr/>
          </p:nvSpPr>
          <p:spPr>
            <a:xfrm>
              <a:off x="5108" y="2170"/>
              <a:ext cx="21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1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3876" y="1274"/>
              <a:ext cx="156" cy="123"/>
            </a:xfrm>
            <a:custGeom>
              <a:rect b="b" l="l" r="r" t="t"/>
              <a:pathLst>
                <a:path extrusionOk="0" h="96" w="192">
                  <a:moveTo>
                    <a:pt x="192" y="0"/>
                  </a:moveTo>
                  <a:cubicBezTo>
                    <a:pt x="136" y="16"/>
                    <a:pt x="80" y="32"/>
                    <a:pt x="48" y="48"/>
                  </a:cubicBezTo>
                  <a:cubicBezTo>
                    <a:pt x="16" y="64"/>
                    <a:pt x="8" y="88"/>
                    <a:pt x="0" y="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0"/>
            <p:cNvSpPr/>
            <p:nvPr/>
          </p:nvSpPr>
          <p:spPr>
            <a:xfrm rot="-10440000">
              <a:off x="5240" y="2130"/>
              <a:ext cx="155" cy="123"/>
            </a:xfrm>
            <a:custGeom>
              <a:rect b="b" l="l" r="r" t="t"/>
              <a:pathLst>
                <a:path extrusionOk="0" h="96" w="192">
                  <a:moveTo>
                    <a:pt x="192" y="0"/>
                  </a:moveTo>
                  <a:cubicBezTo>
                    <a:pt x="136" y="16"/>
                    <a:pt x="80" y="32"/>
                    <a:pt x="48" y="48"/>
                  </a:cubicBezTo>
                  <a:cubicBezTo>
                    <a:pt x="16" y="64"/>
                    <a:pt x="8" y="88"/>
                    <a:pt x="0" y="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6" name="Google Shape;396;p20"/>
            <p:cNvCxnSpPr/>
            <p:nvPr/>
          </p:nvCxnSpPr>
          <p:spPr>
            <a:xfrm>
              <a:off x="3144" y="1488"/>
              <a:ext cx="1872" cy="2016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397" name="Google Shape;397;p20"/>
            <p:cNvSpPr txBox="1"/>
            <p:nvPr/>
          </p:nvSpPr>
          <p:spPr>
            <a:xfrm>
              <a:off x="3826" y="2160"/>
              <a:ext cx="23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u</a:t>
              </a:r>
              <a:r>
                <a:rPr b="1" baseline="-25000" i="0" lang="en-US" sz="12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398" name="Google Shape;398;p20"/>
            <p:cNvSpPr txBox="1"/>
            <p:nvPr/>
          </p:nvSpPr>
          <p:spPr>
            <a:xfrm>
              <a:off x="3594" y="2080"/>
              <a:ext cx="23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Verdana"/>
                <a:buNone/>
              </a:pPr>
              <a:r>
                <a:rPr b="1" i="0" lang="en-US" sz="12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u</a:t>
              </a:r>
              <a:r>
                <a:rPr b="1" baseline="-25000" i="0" lang="en-US" sz="1200" u="none">
                  <a:solidFill>
                    <a:schemeClr val="accent2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cxnSp>
          <p:nvCxnSpPr>
            <p:cNvPr id="399" name="Google Shape;399;p20"/>
            <p:cNvCxnSpPr/>
            <p:nvPr/>
          </p:nvCxnSpPr>
          <p:spPr>
            <a:xfrm flipH="1" rot="10800000">
              <a:off x="4176" y="1872"/>
              <a:ext cx="432" cy="96"/>
            </a:xfrm>
            <a:prstGeom prst="straightConnector1">
              <a:avLst/>
            </a:prstGeom>
            <a:noFill/>
            <a:ln cap="flat" cmpd="sng" w="28575">
              <a:solidFill>
                <a:srgbClr val="00808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0" name="Google Shape;400;p20"/>
            <p:cNvCxnSpPr/>
            <p:nvPr/>
          </p:nvCxnSpPr>
          <p:spPr>
            <a:xfrm>
              <a:off x="3936" y="1824"/>
              <a:ext cx="0" cy="240"/>
            </a:xfrm>
            <a:prstGeom prst="straightConnector1">
              <a:avLst/>
            </a:prstGeom>
            <a:noFill/>
            <a:ln cap="flat" cmpd="sng" w="28575">
              <a:solidFill>
                <a:srgbClr val="9933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1" name="Google Shape;401;p20"/>
            <p:cNvCxnSpPr/>
            <p:nvPr/>
          </p:nvCxnSpPr>
          <p:spPr>
            <a:xfrm>
              <a:off x="3648" y="1440"/>
              <a:ext cx="0" cy="528"/>
            </a:xfrm>
            <a:prstGeom prst="straightConnector1">
              <a:avLst/>
            </a:prstGeom>
            <a:noFill/>
            <a:ln cap="flat" cmpd="sng" w="28575">
              <a:solidFill>
                <a:srgbClr val="642076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07" name="Google Shape;407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8" name="Google Shape;408;p21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Liang-Barsky Algorithm Steps</a:t>
            </a:r>
            <a:endParaRPr/>
          </a:p>
        </p:txBody>
      </p:sp>
      <p:sp>
        <p:nvSpPr>
          <p:cNvPr id="409" name="Google Shape;409;p21"/>
          <p:cNvSpPr txBox="1"/>
          <p:nvPr>
            <p:ph idx="4294967295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If 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0 for some k then the line is parallel to a clipping boundary. Now test q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endParaRPr/>
          </a:p>
          <a:p>
            <a:pPr indent="-495299" lvl="1" marL="966787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if one q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 for these k then line is outside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if all q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≥0  for these k then some portion of line is inside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 startAt="2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all 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0 (i.e. line proceeds from outside to inside the boundary) calculate u = max (0, {r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r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=q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/p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}) to determine intersection point with the possibly extended clipping boundary k and obtain a new starting point for the line at 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 startAt="2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all 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&gt; 0 (i.e. line proceeds from inside to outside the boundary) calculate 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min (1, {r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 r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=q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/p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}) to determine intersection point with extended clipping boundary k and obtain a new end point at 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 startAt="2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&gt; 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then discard the line</a:t>
            </a:r>
            <a:endParaRPr/>
          </a:p>
          <a:p>
            <a:pPr indent="-571500" lvl="0" marL="5715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AutoNum type="arabicPeriod" startAt="2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line is now between [u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,u</a:t>
            </a:r>
            <a:r>
              <a:rPr b="0" baseline="-2500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15" name="Google Shape;415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6" name="Google Shape;416;p22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Liang-Barsky Algorithm Steps</a:t>
            </a:r>
            <a:endParaRPr/>
          </a:p>
        </p:txBody>
      </p:sp>
      <p:sp>
        <p:nvSpPr>
          <p:cNvPr id="417" name="Google Shape;417;p22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</p:txBody>
      </p:sp>
      <p:sp>
        <p:nvSpPr>
          <p:cNvPr id="418" name="Google Shape;418;p22"/>
          <p:cNvSpPr txBox="1"/>
          <p:nvPr/>
        </p:nvSpPr>
        <p:spPr>
          <a:xfrm>
            <a:off x="6288087" y="3763962"/>
            <a:ext cx="9509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 = (10,10)</a:t>
            </a:r>
            <a:endParaRPr/>
          </a:p>
        </p:txBody>
      </p:sp>
      <p:grpSp>
        <p:nvGrpSpPr>
          <p:cNvPr id="419" name="Google Shape;419;p22"/>
          <p:cNvGrpSpPr/>
          <p:nvPr/>
        </p:nvGrpSpPr>
        <p:grpSpPr>
          <a:xfrm>
            <a:off x="5854700" y="2662237"/>
            <a:ext cx="2540000" cy="1651000"/>
            <a:chOff x="672" y="768"/>
            <a:chExt cx="4272" cy="2880"/>
          </a:xfrm>
        </p:grpSpPr>
        <p:cxnSp>
          <p:nvCxnSpPr>
            <p:cNvPr id="420" name="Google Shape;420;p22"/>
            <p:cNvCxnSpPr/>
            <p:nvPr/>
          </p:nvCxnSpPr>
          <p:spPr>
            <a:xfrm>
              <a:off x="1392" y="816"/>
              <a:ext cx="0" cy="2784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1" name="Google Shape;421;p22"/>
            <p:cNvCxnSpPr/>
            <p:nvPr/>
          </p:nvCxnSpPr>
          <p:spPr>
            <a:xfrm>
              <a:off x="4224" y="768"/>
              <a:ext cx="0" cy="288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2" name="Google Shape;422;p22"/>
            <p:cNvCxnSpPr/>
            <p:nvPr/>
          </p:nvCxnSpPr>
          <p:spPr>
            <a:xfrm>
              <a:off x="672" y="1440"/>
              <a:ext cx="4272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3" name="Google Shape;423;p22"/>
            <p:cNvCxnSpPr/>
            <p:nvPr/>
          </p:nvCxnSpPr>
          <p:spPr>
            <a:xfrm>
              <a:off x="672" y="3072"/>
              <a:ext cx="4272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4" name="Google Shape;424;p22"/>
            <p:cNvCxnSpPr/>
            <p:nvPr/>
          </p:nvCxnSpPr>
          <p:spPr>
            <a:xfrm>
              <a:off x="1392" y="1440"/>
              <a:ext cx="0" cy="16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5" name="Google Shape;425;p22"/>
            <p:cNvCxnSpPr/>
            <p:nvPr/>
          </p:nvCxnSpPr>
          <p:spPr>
            <a:xfrm>
              <a:off x="1392" y="1440"/>
              <a:ext cx="28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6" name="Google Shape;426;p22"/>
            <p:cNvCxnSpPr/>
            <p:nvPr/>
          </p:nvCxnSpPr>
          <p:spPr>
            <a:xfrm>
              <a:off x="1392" y="3072"/>
              <a:ext cx="28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7" name="Google Shape;427;p22"/>
            <p:cNvCxnSpPr/>
            <p:nvPr/>
          </p:nvCxnSpPr>
          <p:spPr>
            <a:xfrm>
              <a:off x="4224" y="1440"/>
              <a:ext cx="0" cy="163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28" name="Google Shape;428;p22"/>
          <p:cNvSpPr txBox="1"/>
          <p:nvPr/>
        </p:nvSpPr>
        <p:spPr>
          <a:xfrm>
            <a:off x="7980362" y="2944812"/>
            <a:ext cx="7493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(100,50)</a:t>
            </a:r>
            <a:endParaRPr/>
          </a:p>
        </p:txBody>
      </p:sp>
      <p:sp>
        <p:nvSpPr>
          <p:cNvPr id="429" name="Google Shape;429;p22"/>
          <p:cNvSpPr txBox="1"/>
          <p:nvPr/>
        </p:nvSpPr>
        <p:spPr>
          <a:xfrm>
            <a:off x="5902325" y="4076700"/>
            <a:ext cx="4968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(0,0)</a:t>
            </a:r>
            <a:endParaRPr/>
          </a:p>
        </p:txBody>
      </p:sp>
      <p:cxnSp>
        <p:nvCxnSpPr>
          <p:cNvPr id="430" name="Google Shape;430;p22"/>
          <p:cNvCxnSpPr/>
          <p:nvPr/>
        </p:nvCxnSpPr>
        <p:spPr>
          <a:xfrm flipH="1" rot="10800000">
            <a:off x="6400800" y="3352800"/>
            <a:ext cx="1752600" cy="457200"/>
          </a:xfrm>
          <a:prstGeom prst="straightConnector1">
            <a:avLst/>
          </a:prstGeom>
          <a:noFill/>
          <a:ln cap="flat" cmpd="sng" w="254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1" name="Google Shape;431;p22"/>
          <p:cNvSpPr txBox="1"/>
          <p:nvPr/>
        </p:nvSpPr>
        <p:spPr>
          <a:xfrm>
            <a:off x="8116887" y="3352800"/>
            <a:ext cx="10271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 = (110,40)</a:t>
            </a:r>
            <a:endParaRPr/>
          </a:p>
        </p:txBody>
      </p:sp>
      <p:grpSp>
        <p:nvGrpSpPr>
          <p:cNvPr id="432" name="Google Shape;432;p22"/>
          <p:cNvGrpSpPr/>
          <p:nvPr/>
        </p:nvGrpSpPr>
        <p:grpSpPr>
          <a:xfrm>
            <a:off x="304800" y="2438400"/>
            <a:ext cx="4800600" cy="3638550"/>
            <a:chOff x="336" y="1536"/>
            <a:chExt cx="3024" cy="2292"/>
          </a:xfrm>
        </p:grpSpPr>
        <p:sp>
          <p:nvSpPr>
            <p:cNvPr id="433" name="Google Shape;433;p22"/>
            <p:cNvSpPr txBox="1"/>
            <p:nvPr/>
          </p:nvSpPr>
          <p:spPr>
            <a:xfrm>
              <a:off x="336" y="1536"/>
              <a:ext cx="492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endParaRPr/>
            </a:p>
          </p:txBody>
        </p:sp>
        <p:sp>
          <p:nvSpPr>
            <p:cNvPr id="434" name="Google Shape;434;p22"/>
            <p:cNvSpPr txBox="1"/>
            <p:nvPr/>
          </p:nvSpPr>
          <p:spPr>
            <a:xfrm>
              <a:off x="828" y="1536"/>
              <a:ext cx="944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endParaRPr/>
            </a:p>
          </p:txBody>
        </p:sp>
        <p:sp>
          <p:nvSpPr>
            <p:cNvPr id="435" name="Google Shape;435;p22"/>
            <p:cNvSpPr txBox="1"/>
            <p:nvPr/>
          </p:nvSpPr>
          <p:spPr>
            <a:xfrm>
              <a:off x="1772" y="1536"/>
              <a:ext cx="820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q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endParaRPr/>
            </a:p>
          </p:txBody>
        </p:sp>
        <p:sp>
          <p:nvSpPr>
            <p:cNvPr id="436" name="Google Shape;436;p22"/>
            <p:cNvSpPr txBox="1"/>
            <p:nvPr/>
          </p:nvSpPr>
          <p:spPr>
            <a:xfrm>
              <a:off x="2592" y="1536"/>
              <a:ext cx="768" cy="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endParaRPr/>
            </a:p>
          </p:txBody>
        </p:sp>
        <p:sp>
          <p:nvSpPr>
            <p:cNvPr id="437" name="Google Shape;437;p22"/>
            <p:cNvSpPr txBox="1"/>
            <p:nvPr/>
          </p:nvSpPr>
          <p:spPr>
            <a:xfrm>
              <a:off x="336" y="1760"/>
              <a:ext cx="492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438" name="Google Shape;438;p22"/>
            <p:cNvSpPr txBox="1"/>
            <p:nvPr/>
          </p:nvSpPr>
          <p:spPr>
            <a:xfrm>
              <a:off x="828" y="1760"/>
              <a:ext cx="944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-△x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-(110-10)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-100 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i.e 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&lt;0</a:t>
              </a:r>
              <a:endParaRPr/>
            </a:p>
          </p:txBody>
        </p:sp>
        <p:sp>
          <p:nvSpPr>
            <p:cNvPr id="439" name="Google Shape;439;p22"/>
            <p:cNvSpPr txBox="1"/>
            <p:nvPr/>
          </p:nvSpPr>
          <p:spPr>
            <a:xfrm>
              <a:off x="1772" y="1760"/>
              <a:ext cx="820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– xw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10-0 = 10</a:t>
              </a:r>
              <a:endParaRPr/>
            </a:p>
          </p:txBody>
        </p:sp>
        <p:sp>
          <p:nvSpPr>
            <p:cNvPr id="440" name="Google Shape;440;p22"/>
            <p:cNvSpPr txBox="1"/>
            <p:nvPr/>
          </p:nvSpPr>
          <p:spPr>
            <a:xfrm>
              <a:off x="2592" y="1760"/>
              <a:ext cx="768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0" baseline="-2500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=10/(-100)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=-1/10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41" name="Google Shape;441;p22"/>
            <p:cNvSpPr txBox="1"/>
            <p:nvPr/>
          </p:nvSpPr>
          <p:spPr>
            <a:xfrm>
              <a:off x="336" y="2346"/>
              <a:ext cx="492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442" name="Google Shape;442;p22"/>
            <p:cNvSpPr txBox="1"/>
            <p:nvPr/>
          </p:nvSpPr>
          <p:spPr>
            <a:xfrm>
              <a:off x="828" y="2346"/>
              <a:ext cx="944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△x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=110-10=100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i.e 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&gt;0</a:t>
              </a:r>
              <a:endParaRPr/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1772" y="2346"/>
              <a:ext cx="820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xw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max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 x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100 – 10 = 90</a:t>
              </a:r>
              <a:endParaRPr/>
            </a:p>
          </p:txBody>
        </p:sp>
        <p:sp>
          <p:nvSpPr>
            <p:cNvPr id="444" name="Google Shape;444;p22"/>
            <p:cNvSpPr txBox="1"/>
            <p:nvPr/>
          </p:nvSpPr>
          <p:spPr>
            <a:xfrm>
              <a:off x="2592" y="2346"/>
              <a:ext cx="768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=90/100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=9/10</a:t>
              </a:r>
              <a:endParaRPr/>
            </a:p>
          </p:txBody>
        </p:sp>
        <p:sp>
          <p:nvSpPr>
            <p:cNvPr id="445" name="Google Shape;445;p22"/>
            <p:cNvSpPr txBox="1"/>
            <p:nvPr/>
          </p:nvSpPr>
          <p:spPr>
            <a:xfrm>
              <a:off x="336" y="2794"/>
              <a:ext cx="492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endParaRPr/>
            </a:p>
          </p:txBody>
        </p:sp>
        <p:sp>
          <p:nvSpPr>
            <p:cNvPr id="446" name="Google Shape;446;p22"/>
            <p:cNvSpPr txBox="1"/>
            <p:nvPr/>
          </p:nvSpPr>
          <p:spPr>
            <a:xfrm>
              <a:off x="828" y="2794"/>
              <a:ext cx="944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-△y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-(40-10)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=-30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i.e 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&lt;0</a:t>
              </a:r>
              <a:endParaRPr/>
            </a:p>
          </p:txBody>
        </p:sp>
        <p:sp>
          <p:nvSpPr>
            <p:cNvPr id="447" name="Google Shape;447;p22"/>
            <p:cNvSpPr txBox="1"/>
            <p:nvPr/>
          </p:nvSpPr>
          <p:spPr>
            <a:xfrm>
              <a:off x="1772" y="2794"/>
              <a:ext cx="820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– yw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10–0 = 10</a:t>
              </a:r>
              <a:endParaRPr/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2592" y="2794"/>
              <a:ext cx="768" cy="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=10/(-30)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=-1/3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49" name="Google Shape;449;p22"/>
            <p:cNvSpPr txBox="1"/>
            <p:nvPr/>
          </p:nvSpPr>
          <p:spPr>
            <a:xfrm>
              <a:off x="336" y="3380"/>
              <a:ext cx="492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endParaRPr/>
            </a:p>
          </p:txBody>
        </p:sp>
        <p:sp>
          <p:nvSpPr>
            <p:cNvPr id="450" name="Google Shape;450;p22"/>
            <p:cNvSpPr txBox="1"/>
            <p:nvPr/>
          </p:nvSpPr>
          <p:spPr>
            <a:xfrm>
              <a:off x="828" y="3380"/>
              <a:ext cx="944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△y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40-10=30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i.e p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&gt;0</a:t>
              </a:r>
              <a:endParaRPr/>
            </a:p>
          </p:txBody>
        </p:sp>
        <p:sp>
          <p:nvSpPr>
            <p:cNvPr id="451" name="Google Shape;451;p22"/>
            <p:cNvSpPr txBox="1"/>
            <p:nvPr/>
          </p:nvSpPr>
          <p:spPr>
            <a:xfrm>
              <a:off x="1772" y="3380"/>
              <a:ext cx="820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Verdana"/>
                <a:buNone/>
              </a:pP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yw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max 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- y</a:t>
              </a:r>
              <a:r>
                <a:rPr b="0" baseline="-2500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b="0" i="0" lang="en-US" sz="12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 50 – 10 = 40</a:t>
              </a:r>
              <a:endParaRPr/>
            </a:p>
          </p:txBody>
        </p:sp>
        <p:sp>
          <p:nvSpPr>
            <p:cNvPr id="452" name="Google Shape;452;p22"/>
            <p:cNvSpPr txBox="1"/>
            <p:nvPr/>
          </p:nvSpPr>
          <p:spPr>
            <a:xfrm>
              <a:off x="2592" y="3380"/>
              <a:ext cx="768" cy="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</a:t>
              </a:r>
              <a:r>
                <a:rPr b="0" baseline="-2500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4</a:t>
              </a: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=40/30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Verdana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=4/3</a:t>
              </a:r>
              <a:endParaRPr/>
            </a:p>
          </p:txBody>
        </p:sp>
        <p:cxnSp>
          <p:nvCxnSpPr>
            <p:cNvPr id="453" name="Google Shape;453;p22"/>
            <p:cNvCxnSpPr/>
            <p:nvPr/>
          </p:nvCxnSpPr>
          <p:spPr>
            <a:xfrm>
              <a:off x="828" y="1536"/>
              <a:ext cx="0" cy="22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4" name="Google Shape;454;p22"/>
            <p:cNvCxnSpPr/>
            <p:nvPr/>
          </p:nvCxnSpPr>
          <p:spPr>
            <a:xfrm>
              <a:off x="1772" y="1536"/>
              <a:ext cx="0" cy="22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5" name="Google Shape;455;p22"/>
            <p:cNvCxnSpPr/>
            <p:nvPr/>
          </p:nvCxnSpPr>
          <p:spPr>
            <a:xfrm>
              <a:off x="2592" y="1536"/>
              <a:ext cx="0" cy="22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6" name="Google Shape;456;p22"/>
            <p:cNvCxnSpPr/>
            <p:nvPr/>
          </p:nvCxnSpPr>
          <p:spPr>
            <a:xfrm>
              <a:off x="336" y="1760"/>
              <a:ext cx="30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7" name="Google Shape;457;p22"/>
            <p:cNvCxnSpPr/>
            <p:nvPr/>
          </p:nvCxnSpPr>
          <p:spPr>
            <a:xfrm>
              <a:off x="336" y="2346"/>
              <a:ext cx="30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8" name="Google Shape;458;p22"/>
            <p:cNvCxnSpPr/>
            <p:nvPr/>
          </p:nvCxnSpPr>
          <p:spPr>
            <a:xfrm>
              <a:off x="336" y="2794"/>
              <a:ext cx="30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59" name="Google Shape;459;p22"/>
            <p:cNvCxnSpPr/>
            <p:nvPr/>
          </p:nvCxnSpPr>
          <p:spPr>
            <a:xfrm>
              <a:off x="336" y="3380"/>
              <a:ext cx="302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0" name="Google Shape;460;p22"/>
            <p:cNvCxnSpPr/>
            <p:nvPr/>
          </p:nvCxnSpPr>
          <p:spPr>
            <a:xfrm>
              <a:off x="336" y="1536"/>
              <a:ext cx="0" cy="22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1" name="Google Shape;461;p22"/>
            <p:cNvCxnSpPr/>
            <p:nvPr/>
          </p:nvCxnSpPr>
          <p:spPr>
            <a:xfrm>
              <a:off x="3360" y="1536"/>
              <a:ext cx="0" cy="22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2" name="Google Shape;462;p22"/>
            <p:cNvCxnSpPr/>
            <p:nvPr/>
          </p:nvCxnSpPr>
          <p:spPr>
            <a:xfrm>
              <a:off x="336" y="1536"/>
              <a:ext cx="302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63" name="Google Shape;463;p22"/>
            <p:cNvCxnSpPr/>
            <p:nvPr/>
          </p:nvCxnSpPr>
          <p:spPr>
            <a:xfrm>
              <a:off x="336" y="3828"/>
              <a:ext cx="302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64" name="Google Shape;464;p22"/>
          <p:cNvSpPr txBox="1"/>
          <p:nvPr/>
        </p:nvSpPr>
        <p:spPr>
          <a:xfrm>
            <a:off x="4497387" y="4953000"/>
            <a:ext cx="455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4497387" y="3276600"/>
            <a:ext cx="455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66" name="Google Shape;466;p22"/>
          <p:cNvSpPr txBox="1"/>
          <p:nvPr/>
        </p:nvSpPr>
        <p:spPr>
          <a:xfrm>
            <a:off x="4495800" y="4038600"/>
            <a:ext cx="455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67" name="Google Shape;467;p22"/>
          <p:cNvSpPr txBox="1"/>
          <p:nvPr/>
        </p:nvSpPr>
        <p:spPr>
          <a:xfrm>
            <a:off x="4497387" y="5638800"/>
            <a:ext cx="4556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1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1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68" name="Google Shape;468;p22"/>
          <p:cNvSpPr txBox="1"/>
          <p:nvPr/>
        </p:nvSpPr>
        <p:spPr>
          <a:xfrm>
            <a:off x="5257800" y="4648200"/>
            <a:ext cx="12065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We take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="0" baseline="-2500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b="0" i="0" lang="en-US" sz="18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= 0.9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74" name="Google Shape;474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5" name="Google Shape;475;p2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2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77" name="Google Shape;4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66712"/>
            <a:ext cx="7848600" cy="577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83" name="Google Shape;483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84" name="Google Shape;484;p2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5" name="Google Shape;485;p2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86" name="Google Shape;4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92137"/>
            <a:ext cx="7924800" cy="556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Viewing Transformation</a:t>
            </a:r>
            <a:endParaRPr/>
          </a:p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Transformation from world to viewport</a:t>
            </a:r>
            <a:endParaRPr/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227262"/>
            <a:ext cx="2971800" cy="2268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2227262"/>
            <a:ext cx="2971800" cy="226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 txBox="1"/>
          <p:nvPr/>
        </p:nvSpPr>
        <p:spPr>
          <a:xfrm>
            <a:off x="838200" y="4724400"/>
            <a:ext cx="8153400" cy="137953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Fixed sized viewport,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zooming in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effect is attained if window size is decreased and 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zooming out</a:t>
            </a: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effect if window size is increased.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Panning effect is attained by successively changing the position of viewing window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76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❑"/>
            </a:pPr>
            <a:r>
              <a:rPr b="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 normalized device coordinates maps the world co-ordinate to the viewport of maximum size = unit square as shown in figure. The advantage is the mapping is display device independent</a:t>
            </a:r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00" y="2235200"/>
            <a:ext cx="2667000" cy="22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2-D Viewing pipeline</a:t>
            </a:r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Procedures for displaying views of a two-dimensional picture on an output device: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Specify which parts of the object to display (clipping window, or world window, or viewing window)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on the screen to display these parts (viewport).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Clipping window is the selected section of a scene that is displayed on a display window.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Viewport is the window where the object is viewed on the output device.</a:t>
            </a:r>
            <a:endParaRPr/>
          </a:p>
          <a:p>
            <a:pPr indent="-368300" lvl="0" marL="469900" marR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7" name="Google Shape;67;p8"/>
          <p:cNvGrpSpPr/>
          <p:nvPr/>
        </p:nvGrpSpPr>
        <p:grpSpPr>
          <a:xfrm>
            <a:off x="304800" y="4495800"/>
            <a:ext cx="8001000" cy="1168400"/>
            <a:chOff x="336" y="1920"/>
            <a:chExt cx="5040" cy="736"/>
          </a:xfrm>
        </p:grpSpPr>
        <p:sp>
          <p:nvSpPr>
            <p:cNvPr id="68" name="Google Shape;68;p8"/>
            <p:cNvSpPr txBox="1"/>
            <p:nvPr/>
          </p:nvSpPr>
          <p:spPr>
            <a:xfrm>
              <a:off x="1872" y="2112"/>
              <a:ext cx="768" cy="44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Convert world coordinates to viewing coordinates</a:t>
              </a:r>
              <a:endParaRPr/>
            </a:p>
          </p:txBody>
        </p:sp>
        <p:sp>
          <p:nvSpPr>
            <p:cNvPr id="69" name="Google Shape;69;p8"/>
            <p:cNvSpPr txBox="1"/>
            <p:nvPr/>
          </p:nvSpPr>
          <p:spPr>
            <a:xfrm>
              <a:off x="624" y="2016"/>
              <a:ext cx="816" cy="5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Construct world coordinate scene using modeling-coordinate transformations</a:t>
              </a:r>
              <a:endParaRPr/>
            </a:p>
          </p:txBody>
        </p:sp>
        <p:sp>
          <p:nvSpPr>
            <p:cNvPr id="70" name="Google Shape;70;p8"/>
            <p:cNvSpPr txBox="1"/>
            <p:nvPr/>
          </p:nvSpPr>
          <p:spPr>
            <a:xfrm>
              <a:off x="3024" y="1920"/>
              <a:ext cx="864" cy="736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Map viewing coordinates to normalized viewing coordinates using window-viewport specifications</a:t>
              </a:r>
              <a:endParaRPr/>
            </a:p>
          </p:txBody>
        </p:sp>
        <p:sp>
          <p:nvSpPr>
            <p:cNvPr id="71" name="Google Shape;71;p8"/>
            <p:cNvSpPr txBox="1"/>
            <p:nvPr/>
          </p:nvSpPr>
          <p:spPr>
            <a:xfrm>
              <a:off x="4272" y="1968"/>
              <a:ext cx="768" cy="448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0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Map Normalized Viewport to Device Coordinates</a:t>
              </a:r>
              <a:endParaRPr/>
            </a:p>
          </p:txBody>
        </p:sp>
        <p:cxnSp>
          <p:nvCxnSpPr>
            <p:cNvPr id="72" name="Google Shape;72;p8"/>
            <p:cNvCxnSpPr/>
            <p:nvPr/>
          </p:nvCxnSpPr>
          <p:spPr>
            <a:xfrm>
              <a:off x="336" y="2304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1440" y="2304"/>
              <a:ext cx="43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2640" y="230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3888" y="2304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76" name="Google Shape;76;p8"/>
            <p:cNvSpPr txBox="1"/>
            <p:nvPr/>
          </p:nvSpPr>
          <p:spPr>
            <a:xfrm>
              <a:off x="336" y="2112"/>
              <a:ext cx="25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/>
            </a:p>
          </p:txBody>
        </p:sp>
        <p:sp>
          <p:nvSpPr>
            <p:cNvPr id="77" name="Google Shape;77;p8"/>
            <p:cNvSpPr txBox="1"/>
            <p:nvPr/>
          </p:nvSpPr>
          <p:spPr>
            <a:xfrm>
              <a:off x="1488" y="2112"/>
              <a:ext cx="264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WC</a:t>
              </a:r>
              <a:endParaRPr/>
            </a:p>
          </p:txBody>
        </p:sp>
        <p:sp>
          <p:nvSpPr>
            <p:cNvPr id="78" name="Google Shape;78;p8"/>
            <p:cNvSpPr txBox="1"/>
            <p:nvPr/>
          </p:nvSpPr>
          <p:spPr>
            <a:xfrm>
              <a:off x="2688" y="2112"/>
              <a:ext cx="235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VC</a:t>
              </a:r>
              <a:endParaRPr/>
            </a:p>
          </p:txBody>
        </p:sp>
        <p:sp>
          <p:nvSpPr>
            <p:cNvPr id="79" name="Google Shape;79;p8"/>
            <p:cNvSpPr txBox="1"/>
            <p:nvPr/>
          </p:nvSpPr>
          <p:spPr>
            <a:xfrm>
              <a:off x="3936" y="2112"/>
              <a:ext cx="303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NVC</a:t>
              </a:r>
              <a:endParaRPr/>
            </a:p>
          </p:txBody>
        </p:sp>
        <p:cxnSp>
          <p:nvCxnSpPr>
            <p:cNvPr id="80" name="Google Shape;80;p8"/>
            <p:cNvCxnSpPr/>
            <p:nvPr/>
          </p:nvCxnSpPr>
          <p:spPr>
            <a:xfrm>
              <a:off x="5040" y="230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81" name="Google Shape;81;p8"/>
            <p:cNvSpPr txBox="1"/>
            <p:nvPr/>
          </p:nvSpPr>
          <p:spPr>
            <a:xfrm>
              <a:off x="5088" y="2112"/>
              <a:ext cx="240" cy="1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Verdana"/>
                <a:buNone/>
              </a:pPr>
              <a:r>
                <a:rPr b="1" i="0" lang="en-US" sz="10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DC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" name="Google Shape;88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Viewing Reference Frame</a:t>
            </a:r>
            <a:endParaRPr/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2311400" cy="196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087" y="1752600"/>
            <a:ext cx="2525712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9"/>
          <p:cNvSpPr txBox="1"/>
          <p:nvPr/>
        </p:nvSpPr>
        <p:spPr>
          <a:xfrm>
            <a:off x="3886200" y="4114800"/>
            <a:ext cx="4267200" cy="13811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Setting up viewing Reference Frame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matrix is obtained in two steps: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AutoNum type="arabicPeriod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Translate Viewing reference frame origin to world origin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AutoNum type="arabicPeriod"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Rotate Viewing reference frame to coincide with world coordinate axes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Thus we get the matrix 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Verdana"/>
              <a:buNone/>
            </a:pPr>
            <a:r>
              <a:rPr b="0" i="0" lang="en-US" sz="1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b="1" baseline="-25000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wc,vc</a:t>
            </a:r>
            <a:r>
              <a:rPr b="1" i="0" lang="en-US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R.T</a:t>
            </a:r>
            <a:endParaRPr/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3886200"/>
            <a:ext cx="320992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0" name="Google Shape;100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Windows To Viewport Co-ordinate Transformation</a:t>
            </a:r>
            <a:endParaRPr/>
          </a:p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2" name="Google Shape;1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828800"/>
            <a:ext cx="53340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4495800"/>
            <a:ext cx="18764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" y="3505200"/>
            <a:ext cx="23431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" y="1752600"/>
            <a:ext cx="243840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/>
        </p:nvSpPr>
        <p:spPr>
          <a:xfrm>
            <a:off x="609600" y="3073400"/>
            <a:ext cx="23193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Solving these we get</a:t>
            </a:r>
            <a:endParaRPr/>
          </a:p>
        </p:txBody>
      </p:sp>
      <p:sp>
        <p:nvSpPr>
          <p:cNvPr id="107" name="Google Shape;107;p10"/>
          <p:cNvSpPr txBox="1"/>
          <p:nvPr/>
        </p:nvSpPr>
        <p:spPr>
          <a:xfrm>
            <a:off x="533400" y="4114800"/>
            <a:ext cx="27860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Where scaling factors are</a:t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2743200" y="5029200"/>
            <a:ext cx="2590800" cy="73977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sx = sy, the proportion is maintained otherwise the scene is stretched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Point Clipping</a:t>
            </a:r>
            <a:endParaRPr/>
          </a:p>
        </p:txBody>
      </p:sp>
      <p:sp>
        <p:nvSpPr>
          <p:cNvPr id="116" name="Google Shape;116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6562" lvl="1" marL="908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xw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x ≤ xw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yw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</a:t>
            </a:r>
            <a:r>
              <a:rPr b="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≤ y ≤ yw</a:t>
            </a:r>
            <a:r>
              <a:rPr b="0" baseline="-25000" i="0" lang="en-US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</a:t>
            </a:r>
            <a:endParaRPr b="0" baseline="-2500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1950" lvl="0" marL="46990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None/>
            </a:pPr>
            <a:r>
              <a:t/>
            </a:r>
            <a:endParaRPr b="0" baseline="-25000" i="0" sz="17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17" name="Google Shape;117;p11"/>
          <p:cNvGrpSpPr/>
          <p:nvPr/>
        </p:nvGrpSpPr>
        <p:grpSpPr>
          <a:xfrm>
            <a:off x="5105400" y="1981200"/>
            <a:ext cx="3819525" cy="2028825"/>
            <a:chOff x="2496" y="1152"/>
            <a:chExt cx="2680" cy="1465"/>
          </a:xfrm>
        </p:grpSpPr>
        <p:sp>
          <p:nvSpPr>
            <p:cNvPr id="118" name="Google Shape;118;p11"/>
            <p:cNvSpPr/>
            <p:nvPr/>
          </p:nvSpPr>
          <p:spPr>
            <a:xfrm>
              <a:off x="3072" y="1296"/>
              <a:ext cx="1776" cy="960"/>
            </a:xfrm>
            <a:prstGeom prst="rect">
              <a:avLst/>
            </a:prstGeom>
            <a:solidFill>
              <a:schemeClr val="accent1">
                <a:alpha val="18823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11"/>
            <p:cNvCxnSpPr/>
            <p:nvPr/>
          </p:nvCxnSpPr>
          <p:spPr>
            <a:xfrm>
              <a:off x="2928" y="1680"/>
              <a:ext cx="0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" name="Google Shape;120;p11"/>
            <p:cNvCxnSpPr/>
            <p:nvPr/>
          </p:nvCxnSpPr>
          <p:spPr>
            <a:xfrm>
              <a:off x="3984" y="1152"/>
              <a:ext cx="0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1" name="Google Shape;121;p11"/>
            <p:cNvCxnSpPr/>
            <p:nvPr/>
          </p:nvCxnSpPr>
          <p:spPr>
            <a:xfrm>
              <a:off x="3600" y="1680"/>
              <a:ext cx="0" cy="48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2" name="Google Shape;122;p11"/>
            <p:cNvSpPr txBox="1"/>
            <p:nvPr/>
          </p:nvSpPr>
          <p:spPr>
            <a:xfrm>
              <a:off x="2928" y="2353"/>
              <a:ext cx="556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xw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  <p:sp>
          <p:nvSpPr>
            <p:cNvPr id="123" name="Google Shape;123;p11"/>
            <p:cNvSpPr txBox="1"/>
            <p:nvPr/>
          </p:nvSpPr>
          <p:spPr>
            <a:xfrm>
              <a:off x="4589" y="2314"/>
              <a:ext cx="587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xw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max</a:t>
              </a:r>
              <a:endParaRPr/>
            </a:p>
          </p:txBody>
        </p:sp>
        <p:cxnSp>
          <p:nvCxnSpPr>
            <p:cNvPr id="124" name="Google Shape;124;p11"/>
            <p:cNvCxnSpPr/>
            <p:nvPr/>
          </p:nvCxnSpPr>
          <p:spPr>
            <a:xfrm>
              <a:off x="3072" y="2256"/>
              <a:ext cx="0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5" name="Google Shape;125;p11"/>
            <p:cNvCxnSpPr/>
            <p:nvPr/>
          </p:nvCxnSpPr>
          <p:spPr>
            <a:xfrm>
              <a:off x="4848" y="2256"/>
              <a:ext cx="0" cy="96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6" name="Google Shape;126;p11"/>
            <p:cNvCxnSpPr/>
            <p:nvPr/>
          </p:nvCxnSpPr>
          <p:spPr>
            <a:xfrm rot="10800000">
              <a:off x="2928" y="225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11"/>
            <p:cNvCxnSpPr/>
            <p:nvPr/>
          </p:nvCxnSpPr>
          <p:spPr>
            <a:xfrm rot="10800000">
              <a:off x="2928" y="1296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28" name="Google Shape;128;p11"/>
            <p:cNvSpPr txBox="1"/>
            <p:nvPr/>
          </p:nvSpPr>
          <p:spPr>
            <a:xfrm>
              <a:off x="2496" y="2160"/>
              <a:ext cx="556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yw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min</a:t>
              </a:r>
              <a:endParaRPr/>
            </a:p>
          </p:txBody>
        </p:sp>
        <p:sp>
          <p:nvSpPr>
            <p:cNvPr id="129" name="Google Shape;129;p11"/>
            <p:cNvSpPr txBox="1"/>
            <p:nvPr/>
          </p:nvSpPr>
          <p:spPr>
            <a:xfrm>
              <a:off x="2496" y="1200"/>
              <a:ext cx="587" cy="2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yw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max</a:t>
              </a:r>
              <a:endParaRPr/>
            </a:p>
          </p:txBody>
        </p:sp>
      </p:grpSp>
      <p:sp>
        <p:nvSpPr>
          <p:cNvPr id="130" name="Google Shape;130;p11"/>
          <p:cNvSpPr txBox="1"/>
          <p:nvPr/>
        </p:nvSpPr>
        <p:spPr>
          <a:xfrm>
            <a:off x="457200" y="2971800"/>
            <a:ext cx="44196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all the four inequalities are satisfied for a point with co-ordinate (x,y), the point is accepted; i.e not clipped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" name="Google Shape;137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accent2"/>
              </a:buClr>
              <a:buSzPts val="4200"/>
              <a:buFont typeface="Noto Sans Symbols"/>
              <a:buNone/>
            </a:pPr>
            <a:r>
              <a:rPr b="0" i="0" lang="en-US" sz="4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 Clipping</a:t>
            </a:r>
            <a:endParaRPr/>
          </a:p>
          <a:p>
            <a: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 most of the slides about line clipping are from some internet resource</a:t>
            </a: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44" name="Google Shape;144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5" name="Google Shape;145;p1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Line  Clipping</a:t>
            </a:r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0" y="2057400"/>
            <a:ext cx="4246562" cy="2114550"/>
            <a:chOff x="624" y="1248"/>
            <a:chExt cx="3901" cy="1896"/>
          </a:xfrm>
        </p:grpSpPr>
        <p:grpSp>
          <p:nvGrpSpPr>
            <p:cNvPr id="147" name="Google Shape;147;p13"/>
            <p:cNvGrpSpPr/>
            <p:nvPr/>
          </p:nvGrpSpPr>
          <p:grpSpPr>
            <a:xfrm>
              <a:off x="760" y="1392"/>
              <a:ext cx="2622" cy="1612"/>
              <a:chOff x="672" y="768"/>
              <a:chExt cx="4272" cy="2880"/>
            </a:xfrm>
          </p:grpSpPr>
          <p:cxnSp>
            <p:nvCxnSpPr>
              <p:cNvPr id="148" name="Google Shape;148;p13"/>
              <p:cNvCxnSpPr/>
              <p:nvPr/>
            </p:nvCxnSpPr>
            <p:spPr>
              <a:xfrm>
                <a:off x="1392" y="816"/>
                <a:ext cx="0" cy="278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13"/>
              <p:cNvCxnSpPr/>
              <p:nvPr/>
            </p:nvCxnSpPr>
            <p:spPr>
              <a:xfrm>
                <a:off x="4224" y="768"/>
                <a:ext cx="0" cy="288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>
                <a:off x="672" y="1440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3"/>
              <p:cNvCxnSpPr/>
              <p:nvPr/>
            </p:nvCxnSpPr>
            <p:spPr>
              <a:xfrm>
                <a:off x="672" y="3072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13"/>
              <p:cNvCxnSpPr/>
              <p:nvPr/>
            </p:nvCxnSpPr>
            <p:spPr>
              <a:xfrm>
                <a:off x="1392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13"/>
              <p:cNvCxnSpPr/>
              <p:nvPr/>
            </p:nvCxnSpPr>
            <p:spPr>
              <a:xfrm>
                <a:off x="1392" y="1440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13"/>
              <p:cNvCxnSpPr/>
              <p:nvPr/>
            </p:nvCxnSpPr>
            <p:spPr>
              <a:xfrm>
                <a:off x="1392" y="3072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3"/>
              <p:cNvCxnSpPr/>
              <p:nvPr/>
            </p:nvCxnSpPr>
            <p:spPr>
              <a:xfrm>
                <a:off x="4224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56" name="Google Shape;156;p13"/>
            <p:cNvCxnSpPr/>
            <p:nvPr/>
          </p:nvCxnSpPr>
          <p:spPr>
            <a:xfrm>
              <a:off x="1348" y="1874"/>
              <a:ext cx="706" cy="590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7" name="Google Shape;157;p13"/>
            <p:cNvCxnSpPr/>
            <p:nvPr/>
          </p:nvCxnSpPr>
          <p:spPr>
            <a:xfrm>
              <a:off x="672" y="1584"/>
              <a:ext cx="324" cy="1017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8" name="Google Shape;158;p13"/>
            <p:cNvCxnSpPr/>
            <p:nvPr/>
          </p:nvCxnSpPr>
          <p:spPr>
            <a:xfrm flipH="1" rot="10800000">
              <a:off x="1997" y="2252"/>
              <a:ext cx="560" cy="6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9" name="Google Shape;159;p13"/>
            <p:cNvCxnSpPr/>
            <p:nvPr/>
          </p:nvCxnSpPr>
          <p:spPr>
            <a:xfrm flipH="1" rot="10800000">
              <a:off x="2184" y="2252"/>
              <a:ext cx="373" cy="430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0" name="Google Shape;160;p13"/>
            <p:cNvCxnSpPr/>
            <p:nvPr/>
          </p:nvCxnSpPr>
          <p:spPr>
            <a:xfrm>
              <a:off x="2064" y="1488"/>
              <a:ext cx="1082" cy="979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1" name="Google Shape;161;p13"/>
            <p:cNvCxnSpPr/>
            <p:nvPr/>
          </p:nvCxnSpPr>
          <p:spPr>
            <a:xfrm>
              <a:off x="2400" y="1776"/>
              <a:ext cx="576" cy="528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62" name="Google Shape;162;p13"/>
            <p:cNvSpPr txBox="1"/>
            <p:nvPr/>
          </p:nvSpPr>
          <p:spPr>
            <a:xfrm>
              <a:off x="3217" y="1248"/>
              <a:ext cx="1308" cy="2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Clipping window</a:t>
              </a:r>
              <a:endParaRPr/>
            </a:p>
          </p:txBody>
        </p:sp>
        <p:cxnSp>
          <p:nvCxnSpPr>
            <p:cNvPr id="163" name="Google Shape;163;p13"/>
            <p:cNvCxnSpPr/>
            <p:nvPr/>
          </p:nvCxnSpPr>
          <p:spPr>
            <a:xfrm flipH="1">
              <a:off x="2640" y="1488"/>
              <a:ext cx="864" cy="263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4" name="Google Shape;164;p13"/>
            <p:cNvSpPr txBox="1"/>
            <p:nvPr/>
          </p:nvSpPr>
          <p:spPr>
            <a:xfrm>
              <a:off x="672" y="2790"/>
              <a:ext cx="1240" cy="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65" name="Google Shape;165;p13"/>
            <p:cNvCxnSpPr/>
            <p:nvPr/>
          </p:nvCxnSpPr>
          <p:spPr>
            <a:xfrm flipH="1" rot="10800000">
              <a:off x="1055" y="2682"/>
              <a:ext cx="147" cy="134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6" name="Google Shape;166;p13"/>
            <p:cNvSpPr txBox="1"/>
            <p:nvPr/>
          </p:nvSpPr>
          <p:spPr>
            <a:xfrm>
              <a:off x="624" y="1248"/>
              <a:ext cx="1261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67" name="Google Shape;167;p13"/>
            <p:cNvCxnSpPr/>
            <p:nvPr/>
          </p:nvCxnSpPr>
          <p:spPr>
            <a:xfrm>
              <a:off x="1104" y="1536"/>
              <a:ext cx="98" cy="23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8" name="Google Shape;168;p13"/>
            <p:cNvSpPr txBox="1"/>
            <p:nvPr/>
          </p:nvSpPr>
          <p:spPr>
            <a:xfrm>
              <a:off x="2938" y="2842"/>
              <a:ext cx="1262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69" name="Google Shape;169;p13"/>
            <p:cNvCxnSpPr/>
            <p:nvPr/>
          </p:nvCxnSpPr>
          <p:spPr>
            <a:xfrm rot="10800000">
              <a:off x="2940" y="2682"/>
              <a:ext cx="412" cy="188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70" name="Google Shape;170;p13"/>
            <p:cNvSpPr txBox="1"/>
            <p:nvPr/>
          </p:nvSpPr>
          <p:spPr>
            <a:xfrm>
              <a:off x="2969" y="1901"/>
              <a:ext cx="1283" cy="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71" name="Google Shape;171;p13"/>
            <p:cNvCxnSpPr/>
            <p:nvPr/>
          </p:nvCxnSpPr>
          <p:spPr>
            <a:xfrm rot="10800000">
              <a:off x="2940" y="1768"/>
              <a:ext cx="501" cy="188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72" name="Google Shape;172;p13"/>
          <p:cNvGrpSpPr/>
          <p:nvPr/>
        </p:nvGrpSpPr>
        <p:grpSpPr>
          <a:xfrm>
            <a:off x="4897437" y="2057400"/>
            <a:ext cx="4246562" cy="2114550"/>
            <a:chOff x="3085" y="1296"/>
            <a:chExt cx="2675" cy="1332"/>
          </a:xfrm>
        </p:grpSpPr>
        <p:grpSp>
          <p:nvGrpSpPr>
            <p:cNvPr id="173" name="Google Shape;173;p13"/>
            <p:cNvGrpSpPr/>
            <p:nvPr/>
          </p:nvGrpSpPr>
          <p:grpSpPr>
            <a:xfrm>
              <a:off x="3178" y="1397"/>
              <a:ext cx="1798" cy="1133"/>
              <a:chOff x="672" y="768"/>
              <a:chExt cx="4272" cy="2880"/>
            </a:xfrm>
          </p:grpSpPr>
          <p:cxnSp>
            <p:nvCxnSpPr>
              <p:cNvPr id="174" name="Google Shape;174;p13"/>
              <p:cNvCxnSpPr/>
              <p:nvPr/>
            </p:nvCxnSpPr>
            <p:spPr>
              <a:xfrm>
                <a:off x="1392" y="816"/>
                <a:ext cx="0" cy="278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13"/>
              <p:cNvCxnSpPr/>
              <p:nvPr/>
            </p:nvCxnSpPr>
            <p:spPr>
              <a:xfrm>
                <a:off x="4224" y="768"/>
                <a:ext cx="0" cy="288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672" y="1440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672" y="3072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13"/>
              <p:cNvCxnSpPr/>
              <p:nvPr/>
            </p:nvCxnSpPr>
            <p:spPr>
              <a:xfrm>
                <a:off x="1392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3"/>
              <p:cNvCxnSpPr/>
              <p:nvPr/>
            </p:nvCxnSpPr>
            <p:spPr>
              <a:xfrm>
                <a:off x="1392" y="1440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13"/>
              <p:cNvCxnSpPr/>
              <p:nvPr/>
            </p:nvCxnSpPr>
            <p:spPr>
              <a:xfrm>
                <a:off x="1392" y="3072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13"/>
              <p:cNvCxnSpPr/>
              <p:nvPr/>
            </p:nvCxnSpPr>
            <p:spPr>
              <a:xfrm>
                <a:off x="4224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82" name="Google Shape;182;p13"/>
            <p:cNvCxnSpPr/>
            <p:nvPr/>
          </p:nvCxnSpPr>
          <p:spPr>
            <a:xfrm>
              <a:off x="3581" y="1736"/>
              <a:ext cx="485" cy="41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3" name="Google Shape;183;p13"/>
            <p:cNvCxnSpPr/>
            <p:nvPr/>
          </p:nvCxnSpPr>
          <p:spPr>
            <a:xfrm flipH="1" rot="10800000">
              <a:off x="4155" y="2001"/>
              <a:ext cx="255" cy="302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4" name="Google Shape;184;p13"/>
            <p:cNvCxnSpPr/>
            <p:nvPr/>
          </p:nvCxnSpPr>
          <p:spPr>
            <a:xfrm>
              <a:off x="4303" y="1667"/>
              <a:ext cx="353" cy="349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5" name="Google Shape;185;p13"/>
            <p:cNvSpPr txBox="1"/>
            <p:nvPr/>
          </p:nvSpPr>
          <p:spPr>
            <a:xfrm>
              <a:off x="4863" y="1296"/>
              <a:ext cx="897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Clipping window</a:t>
              </a:r>
              <a:endParaRPr/>
            </a:p>
          </p:txBody>
        </p:sp>
        <p:cxnSp>
          <p:nvCxnSpPr>
            <p:cNvPr id="186" name="Google Shape;186;p13"/>
            <p:cNvCxnSpPr/>
            <p:nvPr/>
          </p:nvCxnSpPr>
          <p:spPr>
            <a:xfrm flipH="1">
              <a:off x="4467" y="1465"/>
              <a:ext cx="593" cy="18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7" name="Google Shape;187;p13"/>
            <p:cNvSpPr txBox="1"/>
            <p:nvPr/>
          </p:nvSpPr>
          <p:spPr>
            <a:xfrm>
              <a:off x="3118" y="2379"/>
              <a:ext cx="85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88" name="Google Shape;188;p13"/>
            <p:cNvCxnSpPr/>
            <p:nvPr/>
          </p:nvCxnSpPr>
          <p:spPr>
            <a:xfrm flipH="1" rot="10800000">
              <a:off x="3381" y="2303"/>
              <a:ext cx="100" cy="95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9" name="Google Shape;189;p13"/>
            <p:cNvSpPr txBox="1"/>
            <p:nvPr/>
          </p:nvSpPr>
          <p:spPr>
            <a:xfrm>
              <a:off x="3085" y="1296"/>
              <a:ext cx="86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90" name="Google Shape;190;p13"/>
            <p:cNvCxnSpPr/>
            <p:nvPr/>
          </p:nvCxnSpPr>
          <p:spPr>
            <a:xfrm>
              <a:off x="3414" y="1498"/>
              <a:ext cx="67" cy="16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1" name="Google Shape;191;p13"/>
            <p:cNvSpPr txBox="1"/>
            <p:nvPr/>
          </p:nvSpPr>
          <p:spPr>
            <a:xfrm>
              <a:off x="4672" y="2416"/>
              <a:ext cx="86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min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92" name="Google Shape;192;p13"/>
            <p:cNvCxnSpPr/>
            <p:nvPr/>
          </p:nvCxnSpPr>
          <p:spPr>
            <a:xfrm rot="10800000">
              <a:off x="4673" y="2303"/>
              <a:ext cx="283" cy="133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3" name="Google Shape;193;p13"/>
            <p:cNvSpPr txBox="1"/>
            <p:nvPr/>
          </p:nvSpPr>
          <p:spPr>
            <a:xfrm>
              <a:off x="4693" y="1755"/>
              <a:ext cx="88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(xw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yw</a:t>
              </a:r>
              <a:r>
                <a:rPr b="0" baseline="-2500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</a:t>
              </a: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/>
            </a:p>
          </p:txBody>
        </p:sp>
        <p:cxnSp>
          <p:nvCxnSpPr>
            <p:cNvPr id="194" name="Google Shape;194;p13"/>
            <p:cNvCxnSpPr/>
            <p:nvPr/>
          </p:nvCxnSpPr>
          <p:spPr>
            <a:xfrm rot="10800000">
              <a:off x="4673" y="1661"/>
              <a:ext cx="344" cy="132"/>
            </a:xfrm>
            <a:prstGeom prst="straightConnector1">
              <a:avLst/>
            </a:prstGeom>
            <a:noFill/>
            <a:ln cap="flat" cmpd="sng" w="25400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195" name="Google Shape;195;p13"/>
          <p:cNvCxnSpPr/>
          <p:nvPr/>
        </p:nvCxnSpPr>
        <p:spPr>
          <a:xfrm>
            <a:off x="4495800" y="1676400"/>
            <a:ext cx="0" cy="3733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6" name="Google Shape;196;p13"/>
          <p:cNvSpPr txBox="1"/>
          <p:nvPr/>
        </p:nvSpPr>
        <p:spPr>
          <a:xfrm>
            <a:off x="517525" y="4984750"/>
            <a:ext cx="18938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Before clipping</a:t>
            </a:r>
            <a:endParaRPr/>
          </a:p>
        </p:txBody>
      </p:sp>
      <p:sp>
        <p:nvSpPr>
          <p:cNvPr id="197" name="Google Shape;197;p13"/>
          <p:cNvSpPr txBox="1"/>
          <p:nvPr/>
        </p:nvSpPr>
        <p:spPr>
          <a:xfrm>
            <a:off x="5257800" y="4953000"/>
            <a:ext cx="1708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clipping</a:t>
            </a:r>
            <a:endParaRPr/>
          </a:p>
        </p:txBody>
      </p:sp>
      <p:sp>
        <p:nvSpPr>
          <p:cNvPr id="198" name="Google Shape;198;p13"/>
          <p:cNvSpPr txBox="1"/>
          <p:nvPr/>
        </p:nvSpPr>
        <p:spPr>
          <a:xfrm>
            <a:off x="914400" y="5715000"/>
            <a:ext cx="8026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are the methods (algorithms) to perform clipping operations ?</a:t>
            </a:r>
            <a:endParaRPr/>
          </a:p>
        </p:txBody>
      </p:sp>
      <p:cxnSp>
        <p:nvCxnSpPr>
          <p:cNvPr id="199" name="Google Shape;199;p13"/>
          <p:cNvCxnSpPr/>
          <p:nvPr/>
        </p:nvCxnSpPr>
        <p:spPr>
          <a:xfrm>
            <a:off x="0" y="54102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6" name="Google Shape;206;p14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1. Cohen-Sutherland line clipping</a:t>
            </a:r>
            <a:endParaRPr/>
          </a:p>
        </p:txBody>
      </p:sp>
      <p:grpSp>
        <p:nvGrpSpPr>
          <p:cNvPr id="207" name="Google Shape;207;p14"/>
          <p:cNvGrpSpPr/>
          <p:nvPr/>
        </p:nvGrpSpPr>
        <p:grpSpPr>
          <a:xfrm>
            <a:off x="0" y="1752600"/>
            <a:ext cx="4837112" cy="2832100"/>
            <a:chOff x="384" y="1104"/>
            <a:chExt cx="3136" cy="1832"/>
          </a:xfrm>
        </p:grpSpPr>
        <p:grpSp>
          <p:nvGrpSpPr>
            <p:cNvPr id="208" name="Google Shape;208;p14"/>
            <p:cNvGrpSpPr/>
            <p:nvPr/>
          </p:nvGrpSpPr>
          <p:grpSpPr>
            <a:xfrm>
              <a:off x="777" y="1104"/>
              <a:ext cx="2214" cy="1331"/>
              <a:chOff x="672" y="768"/>
              <a:chExt cx="4272" cy="2880"/>
            </a:xfrm>
          </p:grpSpPr>
          <p:cxnSp>
            <p:nvCxnSpPr>
              <p:cNvPr id="209" name="Google Shape;209;p14"/>
              <p:cNvCxnSpPr/>
              <p:nvPr/>
            </p:nvCxnSpPr>
            <p:spPr>
              <a:xfrm>
                <a:off x="1392" y="816"/>
                <a:ext cx="0" cy="278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4"/>
              <p:cNvCxnSpPr/>
              <p:nvPr/>
            </p:nvCxnSpPr>
            <p:spPr>
              <a:xfrm>
                <a:off x="4224" y="768"/>
                <a:ext cx="0" cy="288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14"/>
              <p:cNvCxnSpPr/>
              <p:nvPr/>
            </p:nvCxnSpPr>
            <p:spPr>
              <a:xfrm>
                <a:off x="672" y="1440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14"/>
              <p:cNvCxnSpPr/>
              <p:nvPr/>
            </p:nvCxnSpPr>
            <p:spPr>
              <a:xfrm>
                <a:off x="672" y="3072"/>
                <a:ext cx="427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lt2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4"/>
              <p:cNvCxnSpPr/>
              <p:nvPr/>
            </p:nvCxnSpPr>
            <p:spPr>
              <a:xfrm>
                <a:off x="1392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14"/>
              <p:cNvCxnSpPr/>
              <p:nvPr/>
            </p:nvCxnSpPr>
            <p:spPr>
              <a:xfrm>
                <a:off x="1392" y="1440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14"/>
              <p:cNvCxnSpPr/>
              <p:nvPr/>
            </p:nvCxnSpPr>
            <p:spPr>
              <a:xfrm>
                <a:off x="1392" y="3072"/>
                <a:ext cx="2832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4"/>
              <p:cNvCxnSpPr/>
              <p:nvPr/>
            </p:nvCxnSpPr>
            <p:spPr>
              <a:xfrm>
                <a:off x="4224" y="1440"/>
                <a:ext cx="0" cy="1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17" name="Google Shape;217;p14"/>
            <p:cNvSpPr txBox="1"/>
            <p:nvPr/>
          </p:nvSpPr>
          <p:spPr>
            <a:xfrm>
              <a:off x="1674" y="1632"/>
              <a:ext cx="450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Inside</a:t>
              </a:r>
              <a:endParaRPr/>
            </a:p>
          </p:txBody>
        </p:sp>
        <p:sp>
          <p:nvSpPr>
            <p:cNvPr id="218" name="Google Shape;218;p14"/>
            <p:cNvSpPr txBox="1"/>
            <p:nvPr/>
          </p:nvSpPr>
          <p:spPr>
            <a:xfrm>
              <a:off x="1632" y="2236"/>
              <a:ext cx="522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ottom</a:t>
              </a:r>
              <a:endParaRPr/>
            </a:p>
          </p:txBody>
        </p:sp>
        <p:sp>
          <p:nvSpPr>
            <p:cNvPr id="219" name="Google Shape;219;p14"/>
            <p:cNvSpPr txBox="1"/>
            <p:nvPr/>
          </p:nvSpPr>
          <p:spPr>
            <a:xfrm>
              <a:off x="1728" y="1171"/>
              <a:ext cx="329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</a:t>
              </a:r>
              <a:endParaRPr/>
            </a:p>
          </p:txBody>
        </p:sp>
        <p:sp>
          <p:nvSpPr>
            <p:cNvPr id="220" name="Google Shape;220;p14"/>
            <p:cNvSpPr txBox="1"/>
            <p:nvPr/>
          </p:nvSpPr>
          <p:spPr>
            <a:xfrm>
              <a:off x="713" y="1680"/>
              <a:ext cx="330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eft</a:t>
              </a:r>
              <a:endParaRPr/>
            </a:p>
          </p:txBody>
        </p:sp>
        <p:sp>
          <p:nvSpPr>
            <p:cNvPr id="221" name="Google Shape;221;p14"/>
            <p:cNvSpPr txBox="1"/>
            <p:nvPr/>
          </p:nvSpPr>
          <p:spPr>
            <a:xfrm>
              <a:off x="2688" y="1680"/>
              <a:ext cx="413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ight</a:t>
              </a:r>
              <a:endParaRPr/>
            </a:p>
          </p:txBody>
        </p:sp>
        <p:sp>
          <p:nvSpPr>
            <p:cNvPr id="222" name="Google Shape;222;p14"/>
            <p:cNvSpPr txBox="1"/>
            <p:nvPr/>
          </p:nvSpPr>
          <p:spPr>
            <a:xfrm>
              <a:off x="2667" y="2208"/>
              <a:ext cx="853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ottom-</a:t>
              </a: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ight</a:t>
              </a:r>
              <a:endParaRPr/>
            </a:p>
          </p:txBody>
        </p:sp>
        <p:sp>
          <p:nvSpPr>
            <p:cNvPr id="223" name="Google Shape;223;p14"/>
            <p:cNvSpPr txBox="1"/>
            <p:nvPr/>
          </p:nvSpPr>
          <p:spPr>
            <a:xfrm>
              <a:off x="2688" y="1171"/>
              <a:ext cx="661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op-</a:t>
              </a: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ight</a:t>
              </a:r>
              <a:endParaRPr/>
            </a:p>
          </p:txBody>
        </p:sp>
        <p:sp>
          <p:nvSpPr>
            <p:cNvPr id="224" name="Google Shape;224;p14"/>
            <p:cNvSpPr txBox="1"/>
            <p:nvPr/>
          </p:nvSpPr>
          <p:spPr>
            <a:xfrm>
              <a:off x="576" y="1171"/>
              <a:ext cx="578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op-</a:t>
              </a: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eft</a:t>
              </a:r>
              <a:endParaRPr/>
            </a:p>
          </p:txBody>
        </p:sp>
        <p:sp>
          <p:nvSpPr>
            <p:cNvPr id="225" name="Google Shape;225;p14"/>
            <p:cNvSpPr txBox="1"/>
            <p:nvPr/>
          </p:nvSpPr>
          <p:spPr>
            <a:xfrm>
              <a:off x="384" y="2208"/>
              <a:ext cx="770" cy="1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ottom-</a:t>
              </a:r>
              <a:r>
                <a:rPr b="1" i="0" lang="en-US" sz="1400" u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L</a:t>
              </a: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eft</a:t>
              </a:r>
              <a:endParaRPr/>
            </a:p>
          </p:txBody>
        </p:sp>
        <p:sp>
          <p:nvSpPr>
            <p:cNvPr id="226" name="Google Shape;226;p14"/>
            <p:cNvSpPr txBox="1"/>
            <p:nvPr/>
          </p:nvSpPr>
          <p:spPr>
            <a:xfrm>
              <a:off x="1440" y="2640"/>
              <a:ext cx="658" cy="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LRBT</a:t>
              </a:r>
              <a:endParaRPr/>
            </a:p>
          </p:txBody>
        </p:sp>
      </p:grpSp>
      <p:grpSp>
        <p:nvGrpSpPr>
          <p:cNvPr id="227" name="Google Shape;227;p14"/>
          <p:cNvGrpSpPr/>
          <p:nvPr/>
        </p:nvGrpSpPr>
        <p:grpSpPr>
          <a:xfrm>
            <a:off x="5448300" y="1676400"/>
            <a:ext cx="3695700" cy="2209800"/>
            <a:chOff x="834" y="1724"/>
            <a:chExt cx="2494" cy="1400"/>
          </a:xfrm>
        </p:grpSpPr>
        <p:cxnSp>
          <p:nvCxnSpPr>
            <p:cNvPr id="228" name="Google Shape;228;p14"/>
            <p:cNvCxnSpPr/>
            <p:nvPr/>
          </p:nvCxnSpPr>
          <p:spPr>
            <a:xfrm>
              <a:off x="1260" y="1748"/>
              <a:ext cx="0" cy="1353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14"/>
            <p:cNvCxnSpPr/>
            <p:nvPr/>
          </p:nvCxnSpPr>
          <p:spPr>
            <a:xfrm>
              <a:off x="2851" y="1724"/>
              <a:ext cx="0" cy="140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14"/>
            <p:cNvCxnSpPr/>
            <p:nvPr/>
          </p:nvCxnSpPr>
          <p:spPr>
            <a:xfrm>
              <a:off x="856" y="2051"/>
              <a:ext cx="2399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14"/>
            <p:cNvCxnSpPr/>
            <p:nvPr/>
          </p:nvCxnSpPr>
          <p:spPr>
            <a:xfrm>
              <a:off x="856" y="2845"/>
              <a:ext cx="2399" cy="0"/>
            </a:xfrm>
            <a:prstGeom prst="straightConnector1">
              <a:avLst/>
            </a:prstGeom>
            <a:noFill/>
            <a:ln cap="flat" cmpd="sng" w="25400">
              <a:solidFill>
                <a:schemeClr val="lt2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2" name="Google Shape;232;p14"/>
            <p:cNvCxnSpPr/>
            <p:nvPr/>
          </p:nvCxnSpPr>
          <p:spPr>
            <a:xfrm>
              <a:off x="1260" y="2051"/>
              <a:ext cx="0" cy="79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3" name="Google Shape;233;p14"/>
            <p:cNvCxnSpPr/>
            <p:nvPr/>
          </p:nvCxnSpPr>
          <p:spPr>
            <a:xfrm>
              <a:off x="1260" y="2051"/>
              <a:ext cx="1591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4" name="Google Shape;234;p14"/>
            <p:cNvCxnSpPr/>
            <p:nvPr/>
          </p:nvCxnSpPr>
          <p:spPr>
            <a:xfrm>
              <a:off x="1260" y="2845"/>
              <a:ext cx="1591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5" name="Google Shape;235;p14"/>
            <p:cNvCxnSpPr/>
            <p:nvPr/>
          </p:nvCxnSpPr>
          <p:spPr>
            <a:xfrm>
              <a:off x="2851" y="2051"/>
              <a:ext cx="0" cy="794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6" name="Google Shape;236;p14"/>
            <p:cNvSpPr txBox="1"/>
            <p:nvPr/>
          </p:nvSpPr>
          <p:spPr>
            <a:xfrm>
              <a:off x="1879" y="2324"/>
              <a:ext cx="389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/>
            </a:p>
          </p:txBody>
        </p:sp>
        <p:sp>
          <p:nvSpPr>
            <p:cNvPr id="237" name="Google Shape;237;p14"/>
            <p:cNvSpPr txBox="1"/>
            <p:nvPr/>
          </p:nvSpPr>
          <p:spPr>
            <a:xfrm>
              <a:off x="1872" y="2880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0100</a:t>
              </a:r>
              <a:endParaRPr/>
            </a:p>
          </p:txBody>
        </p:sp>
        <p:sp>
          <p:nvSpPr>
            <p:cNvPr id="238" name="Google Shape;238;p14"/>
            <p:cNvSpPr txBox="1"/>
            <p:nvPr/>
          </p:nvSpPr>
          <p:spPr>
            <a:xfrm>
              <a:off x="1844" y="1824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1000</a:t>
              </a:r>
              <a:endParaRPr/>
            </a:p>
          </p:txBody>
        </p:sp>
        <p:sp>
          <p:nvSpPr>
            <p:cNvPr id="239" name="Google Shape;239;p14"/>
            <p:cNvSpPr txBox="1"/>
            <p:nvPr/>
          </p:nvSpPr>
          <p:spPr>
            <a:xfrm>
              <a:off x="836" y="2352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0001</a:t>
              </a:r>
              <a:endParaRPr/>
            </a:p>
          </p:txBody>
        </p:sp>
        <p:sp>
          <p:nvSpPr>
            <p:cNvPr id="240" name="Google Shape;240;p14"/>
            <p:cNvSpPr txBox="1"/>
            <p:nvPr/>
          </p:nvSpPr>
          <p:spPr>
            <a:xfrm>
              <a:off x="2938" y="2352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0010</a:t>
              </a:r>
              <a:endParaRPr/>
            </a:p>
          </p:txBody>
        </p:sp>
        <p:sp>
          <p:nvSpPr>
            <p:cNvPr id="241" name="Google Shape;241;p14"/>
            <p:cNvSpPr txBox="1"/>
            <p:nvPr/>
          </p:nvSpPr>
          <p:spPr>
            <a:xfrm>
              <a:off x="2880" y="2880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0110</a:t>
              </a:r>
              <a:endParaRPr/>
            </a:p>
          </p:txBody>
        </p:sp>
        <p:sp>
          <p:nvSpPr>
            <p:cNvPr id="242" name="Google Shape;242;p14"/>
            <p:cNvSpPr txBox="1"/>
            <p:nvPr/>
          </p:nvSpPr>
          <p:spPr>
            <a:xfrm>
              <a:off x="2880" y="1824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1010</a:t>
              </a:r>
              <a:endParaRPr/>
            </a:p>
          </p:txBody>
        </p:sp>
        <p:sp>
          <p:nvSpPr>
            <p:cNvPr id="243" name="Google Shape;243;p14"/>
            <p:cNvSpPr txBox="1"/>
            <p:nvPr/>
          </p:nvSpPr>
          <p:spPr>
            <a:xfrm>
              <a:off x="834" y="1824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/>
            </a:p>
          </p:txBody>
        </p:sp>
        <p:sp>
          <p:nvSpPr>
            <p:cNvPr id="244" name="Google Shape;244;p14"/>
            <p:cNvSpPr txBox="1"/>
            <p:nvPr/>
          </p:nvSpPr>
          <p:spPr>
            <a:xfrm>
              <a:off x="834" y="2880"/>
              <a:ext cx="390" cy="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0101</a:t>
              </a:r>
              <a:endParaRPr/>
            </a:p>
          </p:txBody>
        </p:sp>
      </p:grpSp>
      <p:sp>
        <p:nvSpPr>
          <p:cNvPr id="245" name="Google Shape;245;p14"/>
          <p:cNvSpPr txBox="1"/>
          <p:nvPr/>
        </p:nvSpPr>
        <p:spPr>
          <a:xfrm>
            <a:off x="5767387" y="4038600"/>
            <a:ext cx="16017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 codes</a:t>
            </a:r>
            <a:endParaRPr/>
          </a:p>
        </p:txBody>
      </p:sp>
      <p:grpSp>
        <p:nvGrpSpPr>
          <p:cNvPr id="246" name="Google Shape;246;p14"/>
          <p:cNvGrpSpPr/>
          <p:nvPr/>
        </p:nvGrpSpPr>
        <p:grpSpPr>
          <a:xfrm>
            <a:off x="5948362" y="4054475"/>
            <a:ext cx="2593975" cy="695325"/>
            <a:chOff x="3747" y="2554"/>
            <a:chExt cx="1634" cy="438"/>
          </a:xfrm>
        </p:grpSpPr>
        <p:sp>
          <p:nvSpPr>
            <p:cNvPr id="247" name="Google Shape;247;p14"/>
            <p:cNvSpPr txBox="1"/>
            <p:nvPr/>
          </p:nvSpPr>
          <p:spPr>
            <a:xfrm>
              <a:off x="4598" y="2554"/>
              <a:ext cx="783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Times New Roman"/>
                <a:buNone/>
              </a:pPr>
              <a:r>
                <a:rPr b="1" i="0" lang="en-US" sz="2400" u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B R L</a:t>
              </a:r>
              <a:endParaRPr/>
            </a:p>
          </p:txBody>
        </p:sp>
        <p:sp>
          <p:nvSpPr>
            <p:cNvPr id="248" name="Google Shape;248;p14"/>
            <p:cNvSpPr txBox="1"/>
            <p:nvPr/>
          </p:nvSpPr>
          <p:spPr>
            <a:xfrm>
              <a:off x="3747" y="2704"/>
              <a:ext cx="162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Bit position </a:t>
              </a:r>
              <a:r>
                <a:rPr b="1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20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1   2   3  4</a:t>
              </a:r>
              <a:endParaRPr/>
            </a:p>
          </p:txBody>
        </p:sp>
        <p:sp>
          <p:nvSpPr>
            <p:cNvPr id="249" name="Google Shape;249;p14"/>
            <p:cNvSpPr txBox="1"/>
            <p:nvPr/>
          </p:nvSpPr>
          <p:spPr>
            <a:xfrm>
              <a:off x="4641" y="2592"/>
              <a:ext cx="720" cy="33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p14"/>
            <p:cNvCxnSpPr/>
            <p:nvPr/>
          </p:nvCxnSpPr>
          <p:spPr>
            <a:xfrm flipH="1" rot="10800000">
              <a:off x="4641" y="2784"/>
              <a:ext cx="720" cy="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1" name="Google Shape;251;p14"/>
            <p:cNvCxnSpPr/>
            <p:nvPr/>
          </p:nvCxnSpPr>
          <p:spPr>
            <a:xfrm>
              <a:off x="4801" y="2592"/>
              <a:ext cx="0" cy="338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2" name="Google Shape;252;p14"/>
            <p:cNvCxnSpPr/>
            <p:nvPr/>
          </p:nvCxnSpPr>
          <p:spPr>
            <a:xfrm>
              <a:off x="4993" y="2592"/>
              <a:ext cx="0" cy="338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3" name="Google Shape;253;p14"/>
            <p:cNvCxnSpPr/>
            <p:nvPr/>
          </p:nvCxnSpPr>
          <p:spPr>
            <a:xfrm>
              <a:off x="5169" y="2592"/>
              <a:ext cx="0" cy="338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54" name="Google Shape;254;p14"/>
          <p:cNvSpPr txBox="1"/>
          <p:nvPr/>
        </p:nvSpPr>
        <p:spPr>
          <a:xfrm>
            <a:off x="533400" y="4803775"/>
            <a:ext cx="8001000" cy="12922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FCC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Idea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98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b="1" i="0" lang="en-US" sz="1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 the</a:t>
            </a:r>
            <a:r>
              <a:rPr b="0" i="0" lang="en-US" sz="13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eft,</a:t>
            </a:r>
            <a:r>
              <a:rPr b="0" i="0" lang="en-US" sz="13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ight, </a:t>
            </a:r>
            <a:r>
              <a:rPr b="0" i="0" lang="en-US" sz="13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ottom and </a:t>
            </a:r>
            <a:r>
              <a:rPr b="0" i="0" lang="en-US" sz="13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 of clipping rectangle with region codes</a:t>
            </a:r>
            <a:endParaRPr/>
          </a:p>
          <a:p>
            <a:pPr indent="-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for Trivial Acceptance and Rejection (How?)</a:t>
            </a:r>
            <a:endParaRPr/>
          </a:p>
          <a:p>
            <a:pPr indent="-825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b="0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not trivially accepted or rejected successively clip out the portion of line outside the clip boundary and test whether it is trivially accepted or rejected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