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(L11)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Viewing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46" name="Google Shape;246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Viewing Pipeline</a:t>
            </a:r>
            <a:endParaRPr/>
          </a:p>
        </p:txBody>
      </p:sp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566737" y="1752600"/>
            <a:ext cx="54530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Analogous  to 2-D scene generation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scene generation process analogous to taking photographs with camera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flexible method than camera analogy in graphics to generate 3-D scene</a:t>
            </a:r>
            <a:endParaRPr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828800"/>
            <a:ext cx="2609850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5"/>
          <p:cNvGrpSpPr/>
          <p:nvPr/>
        </p:nvGrpSpPr>
        <p:grpSpPr>
          <a:xfrm>
            <a:off x="609600" y="5562600"/>
            <a:ext cx="8001000" cy="508000"/>
            <a:chOff x="432" y="1920"/>
            <a:chExt cx="5040" cy="320"/>
          </a:xfrm>
        </p:grpSpPr>
        <p:sp>
          <p:nvSpPr>
            <p:cNvPr id="251" name="Google Shape;251;p15"/>
            <p:cNvSpPr txBox="1"/>
            <p:nvPr/>
          </p:nvSpPr>
          <p:spPr>
            <a:xfrm>
              <a:off x="1968" y="1984"/>
              <a:ext cx="768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Viewing Transformation</a:t>
              </a:r>
              <a:endParaRPr/>
            </a:p>
          </p:txBody>
        </p:sp>
        <p:sp>
          <p:nvSpPr>
            <p:cNvPr id="252" name="Google Shape;252;p15"/>
            <p:cNvSpPr txBox="1"/>
            <p:nvPr/>
          </p:nvSpPr>
          <p:spPr>
            <a:xfrm>
              <a:off x="720" y="1968"/>
              <a:ext cx="816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Modeling Transformations</a:t>
              </a:r>
              <a:endParaRPr/>
            </a:p>
          </p:txBody>
        </p:sp>
        <p:sp>
          <p:nvSpPr>
            <p:cNvPr id="253" name="Google Shape;253;p15"/>
            <p:cNvSpPr txBox="1"/>
            <p:nvPr/>
          </p:nvSpPr>
          <p:spPr>
            <a:xfrm>
              <a:off x="3120" y="1984"/>
              <a:ext cx="864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Projection Transformation</a:t>
              </a:r>
              <a:endParaRPr/>
            </a:p>
          </p:txBody>
        </p:sp>
        <p:sp>
          <p:nvSpPr>
            <p:cNvPr id="254" name="Google Shape;254;p15"/>
            <p:cNvSpPr txBox="1"/>
            <p:nvPr/>
          </p:nvSpPr>
          <p:spPr>
            <a:xfrm>
              <a:off x="4368" y="1976"/>
              <a:ext cx="768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Workstation Transformation</a:t>
              </a:r>
              <a:endParaRPr/>
            </a:p>
          </p:txBody>
        </p:sp>
        <p:cxnSp>
          <p:nvCxnSpPr>
            <p:cNvPr id="255" name="Google Shape;255;p15"/>
            <p:cNvCxnSpPr/>
            <p:nvPr/>
          </p:nvCxnSpPr>
          <p:spPr>
            <a:xfrm>
              <a:off x="432" y="2112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1536" y="2112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2736" y="2112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3984" y="2112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9" name="Google Shape;259;p15"/>
            <p:cNvSpPr txBox="1"/>
            <p:nvPr/>
          </p:nvSpPr>
          <p:spPr>
            <a:xfrm>
              <a:off x="432" y="1920"/>
              <a:ext cx="25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/>
            </a:p>
          </p:txBody>
        </p:sp>
        <p:sp>
          <p:nvSpPr>
            <p:cNvPr id="260" name="Google Shape;260;p15"/>
            <p:cNvSpPr txBox="1"/>
            <p:nvPr/>
          </p:nvSpPr>
          <p:spPr>
            <a:xfrm>
              <a:off x="1584" y="1920"/>
              <a:ext cx="26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WC</a:t>
              </a:r>
              <a:endParaRPr/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2784" y="1920"/>
              <a:ext cx="23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VC</a:t>
              </a:r>
              <a:endParaRPr/>
            </a:p>
          </p:txBody>
        </p:sp>
        <p:sp>
          <p:nvSpPr>
            <p:cNvPr id="262" name="Google Shape;262;p15"/>
            <p:cNvSpPr txBox="1"/>
            <p:nvPr/>
          </p:nvSpPr>
          <p:spPr>
            <a:xfrm>
              <a:off x="4032" y="1920"/>
              <a:ext cx="23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PC</a:t>
              </a:r>
              <a:endParaRPr/>
            </a:p>
          </p:txBody>
        </p:sp>
        <p:cxnSp>
          <p:nvCxnSpPr>
            <p:cNvPr id="263" name="Google Shape;263;p15"/>
            <p:cNvCxnSpPr/>
            <p:nvPr/>
          </p:nvCxnSpPr>
          <p:spPr>
            <a:xfrm>
              <a:off x="5136" y="211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4" name="Google Shape;264;p15"/>
            <p:cNvSpPr txBox="1"/>
            <p:nvPr/>
          </p:nvSpPr>
          <p:spPr>
            <a:xfrm>
              <a:off x="5184" y="192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DC</a:t>
              </a:r>
              <a:endParaRPr/>
            </a:p>
          </p:txBody>
        </p:sp>
      </p:grpSp>
      <p:grpSp>
        <p:nvGrpSpPr>
          <p:cNvPr id="265" name="Google Shape;265;p15"/>
          <p:cNvGrpSpPr/>
          <p:nvPr/>
        </p:nvGrpSpPr>
        <p:grpSpPr>
          <a:xfrm>
            <a:off x="2667000" y="3505200"/>
            <a:ext cx="2895600" cy="1828800"/>
            <a:chOff x="1248" y="2880"/>
            <a:chExt cx="1728" cy="912"/>
          </a:xfrm>
        </p:grpSpPr>
        <p:pic>
          <p:nvPicPr>
            <p:cNvPr id="266" name="Google Shape;26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8" y="2880"/>
              <a:ext cx="449" cy="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08" y="2880"/>
              <a:ext cx="768" cy="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5"/>
            <p:cNvSpPr txBox="1"/>
            <p:nvPr/>
          </p:nvSpPr>
          <p:spPr>
            <a:xfrm>
              <a:off x="1536" y="3264"/>
              <a:ext cx="25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/>
            </a:p>
          </p:txBody>
        </p:sp>
        <p:cxnSp>
          <p:nvCxnSpPr>
            <p:cNvPr id="269" name="Google Shape;269;p15"/>
            <p:cNvCxnSpPr/>
            <p:nvPr/>
          </p:nvCxnSpPr>
          <p:spPr>
            <a:xfrm>
              <a:off x="1728" y="2976"/>
              <a:ext cx="38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0" name="Google Shape;270;p15"/>
            <p:cNvCxnSpPr/>
            <p:nvPr/>
          </p:nvCxnSpPr>
          <p:spPr>
            <a:xfrm flipH="1" rot="10800000">
              <a:off x="1776" y="3408"/>
              <a:ext cx="24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1" name="Google Shape;271;p15"/>
            <p:cNvSpPr txBox="1"/>
            <p:nvPr/>
          </p:nvSpPr>
          <p:spPr>
            <a:xfrm>
              <a:off x="2304" y="3408"/>
              <a:ext cx="264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WC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Viewing Coordinates</a:t>
            </a:r>
            <a:endParaRPr/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Specifying Viewing Plane similar to camera orientation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viewing Coordinate Reference 🡪 how?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a view plane (projection plane) perpendicular to a viewing </a:t>
            </a:r>
            <a:r>
              <a:rPr b="0" i="1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baseline="-25000" i="1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plane could be assumed to be similar to camera film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 world co-ordinate scene to viewing coordinate scene</a:t>
            </a:r>
            <a:endParaRPr/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733800"/>
            <a:ext cx="3400425" cy="20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6"/>
          <p:cNvSpPr txBox="1"/>
          <p:nvPr/>
        </p:nvSpPr>
        <p:spPr>
          <a:xfrm>
            <a:off x="914400" y="4343400"/>
            <a:ext cx="3810000" cy="590550"/>
          </a:xfrm>
          <a:prstGeom prst="rect">
            <a:avLst/>
          </a:prstGeom>
          <a:solidFill>
            <a:srgbClr val="FFCC99">
              <a:alpha val="36862"/>
            </a:srgbClr>
          </a:solidFill>
          <a:ln cap="flat" cmpd="sng" w="9525">
            <a:solidFill>
              <a:srgbClr val="E19C1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Viewing co-ordinates are projected unto the view plane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87" name="Google Shape;287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Setting Viewing Coordinates Reference</a:t>
            </a:r>
            <a:endParaRPr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566737" y="1752600"/>
            <a:ext cx="4767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Pick a point in world coordinate as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reference point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(origin of viewing coordinate system)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reference point often chosen closed to or on the surface of some object or at center of a group of objects.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near to object🡪 we aim camera to that object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some distance away from scene🡪 camera position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view plane orientation with Normal vector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i.e. </a:t>
            </a:r>
            <a:r>
              <a:rPr b="0" i="1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baseline="-25000" i="1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 direction.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How?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Chose a point in world coordinate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from world origin to that point or vector from that point to view reference point is direction of Normal Vector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</a:t>
            </a:r>
            <a:r>
              <a:rPr b="0" i="1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view-up vector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establish positive direction for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Specifying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that is perpendicular to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difficult so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specified in any convenient direction and establish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direction by projecting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View plane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some packages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specified as the twist angle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θ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about the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 and adjusted by projecting to view plane. The projection specifies the desired direction of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axis.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some packages view reference point P</a:t>
            </a:r>
            <a:r>
              <a:rPr b="0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at the center of the object,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specified by world vector (0,1,0) and this vector is projected to the plane perpendicular to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establish y</a:t>
            </a:r>
            <a:r>
              <a:rPr b="0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 as shown in figure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Establish third vector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 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perpendicular to both the vectors y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z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specify vector x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4648200"/>
            <a:ext cx="1647825" cy="15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17"/>
          <p:cNvGrpSpPr/>
          <p:nvPr/>
        </p:nvGrpSpPr>
        <p:grpSpPr>
          <a:xfrm>
            <a:off x="5546725" y="1305292"/>
            <a:ext cx="2719387" cy="1988770"/>
            <a:chOff x="3494" y="822"/>
            <a:chExt cx="1713" cy="1253"/>
          </a:xfrm>
        </p:grpSpPr>
        <p:grpSp>
          <p:nvGrpSpPr>
            <p:cNvPr id="292" name="Google Shape;292;p17"/>
            <p:cNvGrpSpPr/>
            <p:nvPr/>
          </p:nvGrpSpPr>
          <p:grpSpPr>
            <a:xfrm>
              <a:off x="3504" y="822"/>
              <a:ext cx="1536" cy="1098"/>
              <a:chOff x="4080" y="1158"/>
              <a:chExt cx="1536" cy="1098"/>
            </a:xfrm>
          </p:grpSpPr>
          <p:grpSp>
            <p:nvGrpSpPr>
              <p:cNvPr id="293" name="Google Shape;293;p17"/>
              <p:cNvGrpSpPr/>
              <p:nvPr/>
            </p:nvGrpSpPr>
            <p:grpSpPr>
              <a:xfrm>
                <a:off x="4560" y="1434"/>
                <a:ext cx="247" cy="349"/>
                <a:chOff x="4560" y="1434"/>
                <a:chExt cx="247" cy="349"/>
              </a:xfrm>
            </p:grpSpPr>
            <p:grpSp>
              <p:nvGrpSpPr>
                <p:cNvPr id="294" name="Google Shape;294;p17"/>
                <p:cNvGrpSpPr/>
                <p:nvPr/>
              </p:nvGrpSpPr>
              <p:grpSpPr>
                <a:xfrm>
                  <a:off x="4560" y="1434"/>
                  <a:ext cx="247" cy="349"/>
                  <a:chOff x="5184" y="1242"/>
                  <a:chExt cx="247" cy="349"/>
                </a:xfrm>
              </p:grpSpPr>
              <p:cxnSp>
                <p:nvCxnSpPr>
                  <p:cNvPr id="295" name="Google Shape;295;p17"/>
                  <p:cNvCxnSpPr/>
                  <p:nvPr/>
                </p:nvCxnSpPr>
                <p:spPr>
                  <a:xfrm flipH="1">
                    <a:off x="5184" y="1248"/>
                    <a:ext cx="128" cy="28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6" name="Google Shape;296;p17"/>
                  <p:cNvCxnSpPr/>
                  <p:nvPr/>
                </p:nvCxnSpPr>
                <p:spPr>
                  <a:xfrm>
                    <a:off x="5184" y="1536"/>
                    <a:ext cx="144" cy="4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97" name="Google Shape;297;p17"/>
                  <p:cNvSpPr/>
                  <p:nvPr/>
                </p:nvSpPr>
                <p:spPr>
                  <a:xfrm rot="-1200000">
                    <a:off x="5280" y="1248"/>
                    <a:ext cx="96" cy="336"/>
                  </a:xfrm>
                  <a:prstGeom prst="triangle">
                    <a:avLst>
                      <a:gd fmla="val 21600" name="adj"/>
                    </a:avLst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98" name="Google Shape;298;p17"/>
                <p:cNvSpPr/>
                <p:nvPr/>
              </p:nvSpPr>
              <p:spPr>
                <a:xfrm rot="10800000">
                  <a:off x="4731" y="1680"/>
                  <a:ext cx="29" cy="2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9" name="Google Shape;299;p17"/>
              <p:cNvCxnSpPr/>
              <p:nvPr/>
            </p:nvCxnSpPr>
            <p:spPr>
              <a:xfrm flipH="1" rot="10800000">
                <a:off x="4752" y="1528"/>
                <a:ext cx="528" cy="1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00" name="Google Shape;300;p17"/>
              <p:cNvCxnSpPr/>
              <p:nvPr/>
            </p:nvCxnSpPr>
            <p:spPr>
              <a:xfrm>
                <a:off x="4464" y="1296"/>
                <a:ext cx="0" cy="5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7"/>
              <p:cNvCxnSpPr/>
              <p:nvPr/>
            </p:nvCxnSpPr>
            <p:spPr>
              <a:xfrm>
                <a:off x="4464" y="1872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7"/>
              <p:cNvCxnSpPr/>
              <p:nvPr/>
            </p:nvCxnSpPr>
            <p:spPr>
              <a:xfrm flipH="1">
                <a:off x="4080" y="1872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03" name="Google Shape;303;p17"/>
              <p:cNvGrpSpPr/>
              <p:nvPr/>
            </p:nvGrpSpPr>
            <p:grpSpPr>
              <a:xfrm>
                <a:off x="5005" y="1158"/>
                <a:ext cx="585" cy="660"/>
                <a:chOff x="5005" y="1158"/>
                <a:chExt cx="585" cy="66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 rot="-3420000">
                  <a:off x="5010" y="1326"/>
                  <a:ext cx="576" cy="324"/>
                </a:xfrm>
                <a:prstGeom prst="parallelogram">
                  <a:avLst>
                    <a:gd fmla="val 8505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 rot="10800000">
                  <a:off x="5280" y="1507"/>
                  <a:ext cx="29" cy="2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6" name="Google Shape;306;p17"/>
              <p:cNvCxnSpPr/>
              <p:nvPr/>
            </p:nvCxnSpPr>
            <p:spPr>
              <a:xfrm flipH="1" rot="10800000">
                <a:off x="5288" y="1423"/>
                <a:ext cx="328" cy="9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07" name="Google Shape;307;p17"/>
            <p:cNvSpPr txBox="1"/>
            <p:nvPr/>
          </p:nvSpPr>
          <p:spPr>
            <a:xfrm>
              <a:off x="4368" y="1497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3648" y="921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3494" y="1844"/>
              <a:ext cx="2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4272" y="1139"/>
              <a:ext cx="19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4992" y="1104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4000" y="1272"/>
              <a:ext cx="17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endParaRPr/>
            </a:p>
          </p:txBody>
        </p:sp>
        <p:sp>
          <p:nvSpPr>
            <p:cNvPr id="313" name="Google Shape;313;p17"/>
            <p:cNvSpPr txBox="1"/>
            <p:nvPr/>
          </p:nvSpPr>
          <p:spPr>
            <a:xfrm>
              <a:off x="4624" y="1176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</p:grpSp>
      <p:grpSp>
        <p:nvGrpSpPr>
          <p:cNvPr id="314" name="Google Shape;314;p17"/>
          <p:cNvGrpSpPr/>
          <p:nvPr/>
        </p:nvGrpSpPr>
        <p:grpSpPr>
          <a:xfrm>
            <a:off x="4860925" y="3775127"/>
            <a:ext cx="2625566" cy="2490735"/>
            <a:chOff x="3062" y="2378"/>
            <a:chExt cx="1654" cy="1569"/>
          </a:xfrm>
        </p:grpSpPr>
        <p:cxnSp>
          <p:nvCxnSpPr>
            <p:cNvPr id="315" name="Google Shape;315;p17"/>
            <p:cNvCxnSpPr/>
            <p:nvPr/>
          </p:nvCxnSpPr>
          <p:spPr>
            <a:xfrm>
              <a:off x="3456" y="2928"/>
              <a:ext cx="0" cy="7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17"/>
            <p:cNvCxnSpPr/>
            <p:nvPr/>
          </p:nvCxnSpPr>
          <p:spPr>
            <a:xfrm>
              <a:off x="3456" y="3677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17" name="Google Shape;317;p17"/>
            <p:cNvGrpSpPr/>
            <p:nvPr/>
          </p:nvGrpSpPr>
          <p:grpSpPr>
            <a:xfrm>
              <a:off x="3544" y="2378"/>
              <a:ext cx="1172" cy="1248"/>
              <a:chOff x="4504" y="2391"/>
              <a:chExt cx="1172" cy="1248"/>
            </a:xfrm>
          </p:grpSpPr>
          <p:sp>
            <p:nvSpPr>
              <p:cNvPr id="318" name="Google Shape;318;p17"/>
              <p:cNvSpPr/>
              <p:nvPr/>
            </p:nvSpPr>
            <p:spPr>
              <a:xfrm rot="-4440000">
                <a:off x="4381" y="2880"/>
                <a:ext cx="960" cy="467"/>
              </a:xfrm>
              <a:prstGeom prst="parallelogram">
                <a:avLst>
                  <a:gd fmla="val 4859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9" name="Google Shape;319;p17"/>
              <p:cNvGrpSpPr/>
              <p:nvPr/>
            </p:nvGrpSpPr>
            <p:grpSpPr>
              <a:xfrm>
                <a:off x="4692" y="2391"/>
                <a:ext cx="984" cy="928"/>
                <a:chOff x="4692" y="2391"/>
                <a:chExt cx="984" cy="928"/>
              </a:xfrm>
            </p:grpSpPr>
            <p:sp>
              <p:nvSpPr>
                <p:cNvPr id="320" name="Google Shape;320;p17"/>
                <p:cNvSpPr/>
                <p:nvPr/>
              </p:nvSpPr>
              <p:spPr>
                <a:xfrm rot="1980000">
                  <a:off x="4791" y="2557"/>
                  <a:ext cx="786" cy="596"/>
                </a:xfrm>
                <a:prstGeom prst="parallelogram">
                  <a:avLst>
                    <a:gd fmla="val 8598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17"/>
                <p:cNvSpPr/>
                <p:nvPr/>
              </p:nvSpPr>
              <p:spPr>
                <a:xfrm rot="9780000">
                  <a:off x="5010" y="3091"/>
                  <a:ext cx="29" cy="2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2" name="Google Shape;322;p17"/>
                <p:cNvCxnSpPr/>
                <p:nvPr/>
              </p:nvCxnSpPr>
              <p:spPr>
                <a:xfrm flipH="1" rot="9840000">
                  <a:off x="4992" y="2896"/>
                  <a:ext cx="576" cy="1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3" name="Google Shape;323;p17"/>
                <p:cNvCxnSpPr/>
                <p:nvPr/>
              </p:nvCxnSpPr>
              <p:spPr>
                <a:xfrm flipH="1" rot="9840000">
                  <a:off x="4974" y="2774"/>
                  <a:ext cx="336" cy="2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4" name="Google Shape;324;p17"/>
                <p:cNvCxnSpPr/>
                <p:nvPr/>
              </p:nvCxnSpPr>
              <p:spPr>
                <a:xfrm flipH="1" rot="-960000">
                  <a:off x="4783" y="2806"/>
                  <a:ext cx="480" cy="9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5" name="Google Shape;325;p17"/>
                <p:cNvCxnSpPr/>
                <p:nvPr/>
              </p:nvCxnSpPr>
              <p:spPr>
                <a:xfrm rot="9780000">
                  <a:off x="4840" y="2934"/>
                  <a:ext cx="148" cy="19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</p:grpSp>
        <p:cxnSp>
          <p:nvCxnSpPr>
            <p:cNvPr id="326" name="Google Shape;326;p17"/>
            <p:cNvCxnSpPr/>
            <p:nvPr/>
          </p:nvCxnSpPr>
          <p:spPr>
            <a:xfrm flipH="1">
              <a:off x="3216" y="3672"/>
              <a:ext cx="24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7" name="Google Shape;327;p17"/>
            <p:cNvSpPr txBox="1"/>
            <p:nvPr/>
          </p:nvSpPr>
          <p:spPr>
            <a:xfrm>
              <a:off x="4310" y="3572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28" name="Google Shape;328;p17"/>
            <p:cNvSpPr txBox="1"/>
            <p:nvPr/>
          </p:nvSpPr>
          <p:spPr>
            <a:xfrm>
              <a:off x="3416" y="2804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29" name="Google Shape;329;p17"/>
            <p:cNvSpPr txBox="1"/>
            <p:nvPr/>
          </p:nvSpPr>
          <p:spPr>
            <a:xfrm>
              <a:off x="3062" y="3716"/>
              <a:ext cx="2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30" name="Google Shape;330;p17"/>
            <p:cNvSpPr txBox="1"/>
            <p:nvPr/>
          </p:nvSpPr>
          <p:spPr>
            <a:xfrm>
              <a:off x="4411" y="2651"/>
              <a:ext cx="21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31" name="Google Shape;331;p17"/>
            <p:cNvSpPr txBox="1"/>
            <p:nvPr/>
          </p:nvSpPr>
          <p:spPr>
            <a:xfrm>
              <a:off x="4272" y="2576"/>
              <a:ext cx="20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176" y="2880"/>
              <a:ext cx="96" cy="96"/>
            </a:xfrm>
            <a:custGeom>
              <a:rect b="b" l="l" r="r" t="t"/>
              <a:pathLst>
                <a:path extrusionOk="0" h="96" w="96">
                  <a:moveTo>
                    <a:pt x="96" y="96"/>
                  </a:moveTo>
                  <a:cubicBezTo>
                    <a:pt x="92" y="83"/>
                    <a:pt x="88" y="32"/>
                    <a:pt x="72" y="16"/>
                  </a:cubicBezTo>
                  <a:cubicBezTo>
                    <a:pt x="56" y="0"/>
                    <a:pt x="15" y="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4198" y="2784"/>
              <a:ext cx="20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θ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</a:t>
              </a:r>
              <a:endParaRPr/>
            </a:p>
          </p:txBody>
        </p:sp>
        <p:sp>
          <p:nvSpPr>
            <p:cNvPr id="334" name="Google Shape;334;p17"/>
            <p:cNvSpPr txBox="1"/>
            <p:nvPr/>
          </p:nvSpPr>
          <p:spPr>
            <a:xfrm>
              <a:off x="3744" y="3168"/>
              <a:ext cx="64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Adjusted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3832" y="3024"/>
              <a:ext cx="104" cy="144"/>
            </a:xfrm>
            <a:custGeom>
              <a:rect b="b" l="l" r="r" t="t"/>
              <a:pathLst>
                <a:path extrusionOk="0" h="144" w="104">
                  <a:moveTo>
                    <a:pt x="104" y="0"/>
                  </a:moveTo>
                  <a:cubicBezTo>
                    <a:pt x="60" y="12"/>
                    <a:pt x="16" y="24"/>
                    <a:pt x="8" y="48"/>
                  </a:cubicBezTo>
                  <a:cubicBezTo>
                    <a:pt x="0" y="72"/>
                    <a:pt x="28" y="108"/>
                    <a:pt x="56" y="144"/>
                  </a:cubicBezTo>
                </a:path>
              </a:pathLst>
            </a:custGeom>
            <a:noFill/>
            <a:ln cap="flat" cmpd="sng" w="9525">
              <a:solidFill>
                <a:srgbClr val="5A5A5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 txBox="1"/>
            <p:nvPr/>
          </p:nvSpPr>
          <p:spPr>
            <a:xfrm>
              <a:off x="3712" y="2899"/>
              <a:ext cx="2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7" name="Google Shape;337;p17"/>
            <p:cNvSpPr txBox="1"/>
            <p:nvPr/>
          </p:nvSpPr>
          <p:spPr>
            <a:xfrm>
              <a:off x="4404" y="2832"/>
              <a:ext cx="20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8" name="Google Shape;338;p17"/>
            <p:cNvSpPr txBox="1"/>
            <p:nvPr/>
          </p:nvSpPr>
          <p:spPr>
            <a:xfrm>
              <a:off x="3920" y="3048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</p:grpSp>
      <p:grpSp>
        <p:nvGrpSpPr>
          <p:cNvPr id="339" name="Google Shape;339;p17"/>
          <p:cNvGrpSpPr/>
          <p:nvPr/>
        </p:nvGrpSpPr>
        <p:grpSpPr>
          <a:xfrm>
            <a:off x="5334000" y="2524949"/>
            <a:ext cx="3008312" cy="1818451"/>
            <a:chOff x="3360" y="1591"/>
            <a:chExt cx="1895" cy="1145"/>
          </a:xfrm>
        </p:grpSpPr>
        <p:grpSp>
          <p:nvGrpSpPr>
            <p:cNvPr id="340" name="Google Shape;340;p17"/>
            <p:cNvGrpSpPr/>
            <p:nvPr/>
          </p:nvGrpSpPr>
          <p:grpSpPr>
            <a:xfrm>
              <a:off x="3552" y="1591"/>
              <a:ext cx="1536" cy="1145"/>
              <a:chOff x="4080" y="2023"/>
              <a:chExt cx="1536" cy="1145"/>
            </a:xfrm>
          </p:grpSpPr>
          <p:cxnSp>
            <p:nvCxnSpPr>
              <p:cNvPr id="341" name="Google Shape;341;p17"/>
              <p:cNvCxnSpPr/>
              <p:nvPr/>
            </p:nvCxnSpPr>
            <p:spPr>
              <a:xfrm>
                <a:off x="4416" y="2304"/>
                <a:ext cx="0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17"/>
              <p:cNvCxnSpPr/>
              <p:nvPr/>
            </p:nvCxnSpPr>
            <p:spPr>
              <a:xfrm>
                <a:off x="4416" y="2832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17"/>
              <p:cNvCxnSpPr/>
              <p:nvPr/>
            </p:nvCxnSpPr>
            <p:spPr>
              <a:xfrm flipH="1">
                <a:off x="4080" y="2832"/>
                <a:ext cx="336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17"/>
              <p:cNvCxnSpPr/>
              <p:nvPr/>
            </p:nvCxnSpPr>
            <p:spPr>
              <a:xfrm flipH="1" rot="10800000">
                <a:off x="4416" y="2648"/>
                <a:ext cx="312" cy="1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45" name="Google Shape;345;p17"/>
              <p:cNvGrpSpPr/>
              <p:nvPr/>
            </p:nvGrpSpPr>
            <p:grpSpPr>
              <a:xfrm>
                <a:off x="4616" y="2394"/>
                <a:ext cx="247" cy="349"/>
                <a:chOff x="5184" y="1242"/>
                <a:chExt cx="247" cy="349"/>
              </a:xfrm>
            </p:grpSpPr>
            <p:cxnSp>
              <p:nvCxnSpPr>
                <p:cNvPr id="346" name="Google Shape;346;p17"/>
                <p:cNvCxnSpPr/>
                <p:nvPr/>
              </p:nvCxnSpPr>
              <p:spPr>
                <a:xfrm flipH="1">
                  <a:off x="5184" y="1248"/>
                  <a:ext cx="128" cy="2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7" name="Google Shape;347;p17"/>
                <p:cNvCxnSpPr/>
                <p:nvPr/>
              </p:nvCxnSpPr>
              <p:spPr>
                <a:xfrm>
                  <a:off x="5184" y="1536"/>
                  <a:ext cx="144" cy="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48" name="Google Shape;348;p17"/>
                <p:cNvSpPr/>
                <p:nvPr/>
              </p:nvSpPr>
              <p:spPr>
                <a:xfrm rot="-1200000">
                  <a:off x="5280" y="1248"/>
                  <a:ext cx="96" cy="336"/>
                </a:xfrm>
                <a:prstGeom prst="triangle">
                  <a:avLst>
                    <a:gd fmla="val 21600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9" name="Google Shape;349;p17"/>
              <p:cNvSpPr/>
              <p:nvPr/>
            </p:nvSpPr>
            <p:spPr>
              <a:xfrm rot="10800000">
                <a:off x="4779" y="2584"/>
                <a:ext cx="29" cy="2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0" name="Google Shape;350;p17"/>
              <p:cNvCxnSpPr/>
              <p:nvPr/>
            </p:nvCxnSpPr>
            <p:spPr>
              <a:xfrm flipH="1" rot="10800000">
                <a:off x="4800" y="2344"/>
                <a:ext cx="432" cy="2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51" name="Google Shape;351;p17"/>
              <p:cNvSpPr/>
              <p:nvPr/>
            </p:nvSpPr>
            <p:spPr>
              <a:xfrm rot="-3900000">
                <a:off x="4962" y="2190"/>
                <a:ext cx="576" cy="324"/>
              </a:xfrm>
              <a:prstGeom prst="parallelogram">
                <a:avLst>
                  <a:gd fmla="val 8505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 rot="10800000">
                <a:off x="5232" y="2320"/>
                <a:ext cx="29" cy="2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3" name="Google Shape;353;p17"/>
              <p:cNvCxnSpPr/>
              <p:nvPr/>
            </p:nvCxnSpPr>
            <p:spPr>
              <a:xfrm flipH="1" rot="10800000">
                <a:off x="5232" y="2112"/>
                <a:ext cx="384" cy="2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54" name="Google Shape;354;p17"/>
            <p:cNvSpPr txBox="1"/>
            <p:nvPr/>
          </p:nvSpPr>
          <p:spPr>
            <a:xfrm>
              <a:off x="4502" y="2276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848" y="1785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56" name="Google Shape;356;p17"/>
            <p:cNvSpPr txBox="1"/>
            <p:nvPr/>
          </p:nvSpPr>
          <p:spPr>
            <a:xfrm>
              <a:off x="3360" y="2505"/>
              <a:ext cx="2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3915" y="2171"/>
              <a:ext cx="19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58" name="Google Shape;358;p17"/>
            <p:cNvSpPr txBox="1"/>
            <p:nvPr/>
          </p:nvSpPr>
          <p:spPr>
            <a:xfrm>
              <a:off x="5040" y="1651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59" name="Google Shape;359;p17"/>
            <p:cNvSpPr txBox="1"/>
            <p:nvPr/>
          </p:nvSpPr>
          <p:spPr>
            <a:xfrm>
              <a:off x="4094" y="2083"/>
              <a:ext cx="17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endParaRPr/>
            </a:p>
          </p:txBody>
        </p:sp>
        <p:sp>
          <p:nvSpPr>
            <p:cNvPr id="360" name="Google Shape;360;p17"/>
            <p:cNvSpPr txBox="1"/>
            <p:nvPr/>
          </p:nvSpPr>
          <p:spPr>
            <a:xfrm>
              <a:off x="4624" y="1888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4624" y="1888"/>
              <a:ext cx="23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Setting Viewing Coordinates Reference (contd…)</a:t>
            </a:r>
            <a:endParaRPr/>
          </a:p>
        </p:txBody>
      </p:sp>
      <p:sp>
        <p:nvSpPr>
          <p:cNvPr id="369" name="Google Shape;369;p18"/>
          <p:cNvSpPr txBox="1"/>
          <p:nvPr>
            <p:ph idx="1" type="body"/>
          </p:nvPr>
        </p:nvSpPr>
        <p:spPr>
          <a:xfrm>
            <a:off x="566737" y="1752600"/>
            <a:ext cx="7891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Normalized viewing reference axis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Specified by unit vectors u, v and n (uvn system) along viewing axes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plane position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Specified by view-plane-distance from viewing origin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plane is always parallel to 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plane</a:t>
            </a:r>
            <a:endParaRPr/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Series of view is obtained by changing direction of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keeping view reference point fixed. (How to obtain view along the line of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simulate camera motion through a scene keep the direction of N fixed and change the view reference point</a:t>
            </a:r>
            <a:endParaRPr/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>
            <a:off x="304800" y="4419600"/>
            <a:ext cx="1785937" cy="1568450"/>
            <a:chOff x="720" y="1920"/>
            <a:chExt cx="1125" cy="988"/>
          </a:xfrm>
        </p:grpSpPr>
        <p:grpSp>
          <p:nvGrpSpPr>
            <p:cNvPr id="371" name="Google Shape;371;p18"/>
            <p:cNvGrpSpPr/>
            <p:nvPr/>
          </p:nvGrpSpPr>
          <p:grpSpPr>
            <a:xfrm>
              <a:off x="727" y="1956"/>
              <a:ext cx="980" cy="829"/>
              <a:chOff x="4128" y="1920"/>
              <a:chExt cx="1392" cy="1104"/>
            </a:xfrm>
          </p:grpSpPr>
          <p:cxnSp>
            <p:nvCxnSpPr>
              <p:cNvPr id="372" name="Google Shape;372;p18"/>
              <p:cNvCxnSpPr/>
              <p:nvPr/>
            </p:nvCxnSpPr>
            <p:spPr>
              <a:xfrm rot="10800000">
                <a:off x="4560" y="1920"/>
                <a:ext cx="0" cy="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8"/>
              <p:cNvCxnSpPr/>
              <p:nvPr/>
            </p:nvCxnSpPr>
            <p:spPr>
              <a:xfrm>
                <a:off x="4560" y="2592"/>
                <a:ext cx="9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18"/>
              <p:cNvCxnSpPr/>
              <p:nvPr/>
            </p:nvCxnSpPr>
            <p:spPr>
              <a:xfrm flipH="1">
                <a:off x="4128" y="2592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18"/>
              <p:cNvCxnSpPr/>
              <p:nvPr/>
            </p:nvCxnSpPr>
            <p:spPr>
              <a:xfrm>
                <a:off x="4560" y="2592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6" name="Google Shape;376;p18"/>
              <p:cNvCxnSpPr/>
              <p:nvPr/>
            </p:nvCxnSpPr>
            <p:spPr>
              <a:xfrm rot="10800000">
                <a:off x="4560" y="22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7" name="Google Shape;377;p18"/>
              <p:cNvCxnSpPr/>
              <p:nvPr/>
            </p:nvCxnSpPr>
            <p:spPr>
              <a:xfrm flipH="1">
                <a:off x="4320" y="2592"/>
                <a:ext cx="24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78" name="Google Shape;378;p18"/>
            <p:cNvSpPr txBox="1"/>
            <p:nvPr/>
          </p:nvSpPr>
          <p:spPr>
            <a:xfrm>
              <a:off x="720" y="2716"/>
              <a:ext cx="2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79" name="Google Shape;379;p18"/>
            <p:cNvSpPr txBox="1"/>
            <p:nvPr/>
          </p:nvSpPr>
          <p:spPr>
            <a:xfrm>
              <a:off x="1620" y="2442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1031" y="1920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81" name="Google Shape;381;p18"/>
            <p:cNvSpPr txBox="1"/>
            <p:nvPr/>
          </p:nvSpPr>
          <p:spPr>
            <a:xfrm>
              <a:off x="860" y="2544"/>
              <a:ext cx="19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82" name="Google Shape;382;p18"/>
            <p:cNvSpPr txBox="1"/>
            <p:nvPr/>
          </p:nvSpPr>
          <p:spPr>
            <a:xfrm>
              <a:off x="1217" y="2288"/>
              <a:ext cx="19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endParaRPr/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1008" y="2160"/>
              <a:ext cx="18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</p:grp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343400"/>
            <a:ext cx="1981200" cy="141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4191000"/>
            <a:ext cx="19812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4191000"/>
            <a:ext cx="1981200" cy="1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92" name="Google Shape;392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Transformation From World To Viewing Coordinates</a:t>
            </a:r>
            <a:endParaRPr/>
          </a:p>
        </p:txBody>
      </p:sp>
      <p:sp>
        <p:nvSpPr>
          <p:cNvPr id="394" name="Google Shape;394;p1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the view reference point to world origin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the view reference axis 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z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align with world axes 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z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respectively</a:t>
            </a:r>
            <a:endParaRPr/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395" name="Google Shape;3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419600"/>
            <a:ext cx="17430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819400"/>
            <a:ext cx="51530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4419600"/>
            <a:ext cx="2019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4419600"/>
            <a:ext cx="17716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00600" y="5486400"/>
            <a:ext cx="11430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19"/>
          <p:cNvGrpSpPr/>
          <p:nvPr/>
        </p:nvGrpSpPr>
        <p:grpSpPr>
          <a:xfrm>
            <a:off x="6934200" y="2743200"/>
            <a:ext cx="1981200" cy="3387725"/>
            <a:chOff x="4368" y="1728"/>
            <a:chExt cx="1248" cy="2134"/>
          </a:xfrm>
        </p:grpSpPr>
        <p:sp>
          <p:nvSpPr>
            <p:cNvPr id="401" name="Google Shape;401;p19"/>
            <p:cNvSpPr txBox="1"/>
            <p:nvPr/>
          </p:nvSpPr>
          <p:spPr>
            <a:xfrm>
              <a:off x="4368" y="1728"/>
              <a:ext cx="1248" cy="2134"/>
            </a:xfrm>
            <a:prstGeom prst="rect">
              <a:avLst/>
            </a:prstGeom>
            <a:solidFill>
              <a:srgbClr val="FFDCB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Thus the rotation matrix aligns vector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to x-axis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Similarly it alligns vectors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and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to y and z axis of world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Thus the rotation matrix is the desired matrix to align view reference frame to world coordinate frame</a:t>
              </a:r>
              <a:endParaRPr/>
            </a:p>
          </p:txBody>
        </p:sp>
        <p:grpSp>
          <p:nvGrpSpPr>
            <p:cNvPr id="402" name="Google Shape;402;p19"/>
            <p:cNvGrpSpPr/>
            <p:nvPr/>
          </p:nvGrpSpPr>
          <p:grpSpPr>
            <a:xfrm>
              <a:off x="4368" y="1824"/>
              <a:ext cx="864" cy="518"/>
              <a:chOff x="4752" y="2736"/>
              <a:chExt cx="864" cy="518"/>
            </a:xfrm>
          </p:grpSpPr>
          <p:sp>
            <p:nvSpPr>
              <p:cNvPr id="403" name="Google Shape;403;p19"/>
              <p:cNvSpPr txBox="1"/>
              <p:nvPr/>
            </p:nvSpPr>
            <p:spPr>
              <a:xfrm>
                <a:off x="4752" y="2832"/>
                <a:ext cx="53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R.</a:t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4992" y="2736"/>
                <a:ext cx="240" cy="480"/>
              </a:xfrm>
              <a:prstGeom prst="bracketPai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9"/>
              <p:cNvSpPr txBox="1"/>
              <p:nvPr/>
            </p:nvSpPr>
            <p:spPr>
              <a:xfrm>
                <a:off x="5040" y="2736"/>
                <a:ext cx="528" cy="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</a:t>
                </a:r>
                <a:r>
                  <a:rPr b="0" baseline="-2500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          </a:t>
                </a: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</a:t>
                </a:r>
                <a:r>
                  <a:rPr b="0" baseline="-2500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    =    </a:t>
                </a: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</a:t>
                </a:r>
                <a:r>
                  <a:rPr b="0" baseline="-2500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          </a:t>
                </a: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1        1     </a:t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5376" y="2736"/>
                <a:ext cx="240" cy="480"/>
              </a:xfrm>
              <a:prstGeom prst="bracketPai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12" name="Google Shape;412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Projections</a:t>
            </a:r>
            <a:endParaRPr/>
          </a:p>
        </p:txBody>
      </p:sp>
      <p:sp>
        <p:nvSpPr>
          <p:cNvPr id="414" name="Google Shape;414;p20"/>
          <p:cNvSpPr txBox="1"/>
          <p:nvPr>
            <p:ph idx="1" type="body"/>
          </p:nvPr>
        </p:nvSpPr>
        <p:spPr>
          <a:xfrm>
            <a:off x="566737" y="1752600"/>
            <a:ext cx="5300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Converts 3-D viewing co-ordinates to 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projection co-ordinates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types of projection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Parallel Projection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Coordinate positions are transformed to view plane along parallel lines (projection lines)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Orthographic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Oblique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Projection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Perspective Projection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Coordinate positions are transformed to view plane along lines (projection lines) that converges to a point called projection reference point (center of projection)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Equal sized object appears in different size according as distance from view plane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of projection lines and view plane gives the projected view of the object</a:t>
            </a:r>
            <a:endParaRPr/>
          </a:p>
        </p:txBody>
      </p:sp>
      <p:grpSp>
        <p:nvGrpSpPr>
          <p:cNvPr id="415" name="Google Shape;415;p20"/>
          <p:cNvGrpSpPr/>
          <p:nvPr/>
        </p:nvGrpSpPr>
        <p:grpSpPr>
          <a:xfrm>
            <a:off x="5807075" y="1524000"/>
            <a:ext cx="3184525" cy="1640874"/>
            <a:chOff x="408" y="1440"/>
            <a:chExt cx="2006" cy="1034"/>
          </a:xfrm>
        </p:grpSpPr>
        <p:sp>
          <p:nvSpPr>
            <p:cNvPr id="416" name="Google Shape;416;p20"/>
            <p:cNvSpPr txBox="1"/>
            <p:nvPr/>
          </p:nvSpPr>
          <p:spPr>
            <a:xfrm>
              <a:off x="408" y="1768"/>
              <a:ext cx="23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17" name="Google Shape;417;p20"/>
            <p:cNvSpPr txBox="1"/>
            <p:nvPr/>
          </p:nvSpPr>
          <p:spPr>
            <a:xfrm>
              <a:off x="824" y="1440"/>
              <a:ext cx="23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 rot="-2220000">
              <a:off x="1081" y="1698"/>
              <a:ext cx="889" cy="565"/>
            </a:xfrm>
            <a:prstGeom prst="parallelogram">
              <a:avLst>
                <a:gd fmla="val 1011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20"/>
            <p:cNvCxnSpPr/>
            <p:nvPr/>
          </p:nvCxnSpPr>
          <p:spPr>
            <a:xfrm flipH="1">
              <a:off x="1432" y="1827"/>
              <a:ext cx="96" cy="3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0" name="Google Shape;420;p20"/>
            <p:cNvCxnSpPr/>
            <p:nvPr/>
          </p:nvCxnSpPr>
          <p:spPr>
            <a:xfrm flipH="1">
              <a:off x="634" y="1607"/>
              <a:ext cx="415" cy="3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1" name="Google Shape;421;p20"/>
            <p:cNvCxnSpPr/>
            <p:nvPr/>
          </p:nvCxnSpPr>
          <p:spPr>
            <a:xfrm>
              <a:off x="1049" y="1607"/>
              <a:ext cx="479" cy="2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0"/>
            <p:cNvCxnSpPr/>
            <p:nvPr/>
          </p:nvCxnSpPr>
          <p:spPr>
            <a:xfrm>
              <a:off x="634" y="1921"/>
              <a:ext cx="798" cy="2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3" name="Google Shape;423;p20"/>
            <p:cNvSpPr txBox="1"/>
            <p:nvPr/>
          </p:nvSpPr>
          <p:spPr>
            <a:xfrm>
              <a:off x="1412" y="2088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1496" y="1796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1688" y="1440"/>
              <a:ext cx="7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 Plane</a:t>
              </a:r>
              <a:endParaRPr/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5791200" y="2895600"/>
            <a:ext cx="3402012" cy="1828800"/>
            <a:chOff x="2552" y="1440"/>
            <a:chExt cx="2143" cy="1152"/>
          </a:xfrm>
        </p:grpSpPr>
        <p:sp>
          <p:nvSpPr>
            <p:cNvPr id="427" name="Google Shape;427;p20"/>
            <p:cNvSpPr txBox="1"/>
            <p:nvPr/>
          </p:nvSpPr>
          <p:spPr>
            <a:xfrm>
              <a:off x="2552" y="1761"/>
              <a:ext cx="2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28" name="Google Shape;428;p20"/>
            <p:cNvSpPr txBox="1"/>
            <p:nvPr/>
          </p:nvSpPr>
          <p:spPr>
            <a:xfrm>
              <a:off x="2929" y="1447"/>
              <a:ext cx="2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 rot="-2220000">
              <a:off x="3173" y="1692"/>
              <a:ext cx="826" cy="553"/>
            </a:xfrm>
            <a:prstGeom prst="parallelogram">
              <a:avLst>
                <a:gd fmla="val 1011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20"/>
            <p:cNvCxnSpPr/>
            <p:nvPr/>
          </p:nvCxnSpPr>
          <p:spPr>
            <a:xfrm flipH="1">
              <a:off x="3529" y="1870"/>
              <a:ext cx="59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31" name="Google Shape;431;p20"/>
            <p:cNvCxnSpPr/>
            <p:nvPr/>
          </p:nvCxnSpPr>
          <p:spPr>
            <a:xfrm flipH="1">
              <a:off x="2759" y="1604"/>
              <a:ext cx="385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32" name="Google Shape;432;p20"/>
            <p:cNvCxnSpPr/>
            <p:nvPr/>
          </p:nvCxnSpPr>
          <p:spPr>
            <a:xfrm>
              <a:off x="3144" y="1604"/>
              <a:ext cx="1161" cy="6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oval"/>
            </a:ln>
          </p:spPr>
        </p:cxnSp>
        <p:cxnSp>
          <p:nvCxnSpPr>
            <p:cNvPr id="433" name="Google Shape;433;p20"/>
            <p:cNvCxnSpPr/>
            <p:nvPr/>
          </p:nvCxnSpPr>
          <p:spPr>
            <a:xfrm>
              <a:off x="2759" y="1911"/>
              <a:ext cx="1560" cy="3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4" name="Google Shape;434;p20"/>
            <p:cNvSpPr txBox="1"/>
            <p:nvPr/>
          </p:nvSpPr>
          <p:spPr>
            <a:xfrm>
              <a:off x="3408" y="2094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35" name="Google Shape;435;p20"/>
            <p:cNvSpPr txBox="1"/>
            <p:nvPr/>
          </p:nvSpPr>
          <p:spPr>
            <a:xfrm>
              <a:off x="3532" y="1688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36" name="Google Shape;436;p20"/>
            <p:cNvSpPr txBox="1"/>
            <p:nvPr/>
          </p:nvSpPr>
          <p:spPr>
            <a:xfrm>
              <a:off x="3737" y="1440"/>
              <a:ext cx="7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 Plane</a:t>
              </a:r>
              <a:endParaRPr/>
            </a:p>
          </p:txBody>
        </p:sp>
        <p:sp>
          <p:nvSpPr>
            <p:cNvPr id="437" name="Google Shape;437;p20"/>
            <p:cNvSpPr txBox="1"/>
            <p:nvPr/>
          </p:nvSpPr>
          <p:spPr>
            <a:xfrm>
              <a:off x="3696" y="2266"/>
              <a:ext cx="99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Projection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Reference Point</a:t>
              </a:r>
              <a:endParaRPr/>
            </a:p>
          </p:txBody>
        </p:sp>
      </p:grpSp>
      <p:grpSp>
        <p:nvGrpSpPr>
          <p:cNvPr id="438" name="Google Shape;438;p20"/>
          <p:cNvGrpSpPr/>
          <p:nvPr/>
        </p:nvGrpSpPr>
        <p:grpSpPr>
          <a:xfrm>
            <a:off x="4149725" y="4762296"/>
            <a:ext cx="4994275" cy="1515283"/>
            <a:chOff x="2448" y="2563"/>
            <a:chExt cx="5193" cy="1653"/>
          </a:xfrm>
        </p:grpSpPr>
        <p:sp>
          <p:nvSpPr>
            <p:cNvPr id="439" name="Google Shape;439;p20"/>
            <p:cNvSpPr/>
            <p:nvPr/>
          </p:nvSpPr>
          <p:spPr>
            <a:xfrm flipH="1" rot="1440000">
              <a:off x="4224" y="2795"/>
              <a:ext cx="1393" cy="1189"/>
            </a:xfrm>
            <a:prstGeom prst="parallelogram">
              <a:avLst>
                <a:gd fmla="val 8228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20"/>
            <p:cNvCxnSpPr/>
            <p:nvPr/>
          </p:nvCxnSpPr>
          <p:spPr>
            <a:xfrm>
              <a:off x="2448" y="3264"/>
              <a:ext cx="2408" cy="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20"/>
            <p:cNvCxnSpPr/>
            <p:nvPr/>
          </p:nvCxnSpPr>
          <p:spPr>
            <a:xfrm flipH="1" rot="10800000">
              <a:off x="2448" y="3672"/>
              <a:ext cx="2392" cy="1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2" name="Google Shape;442;p20"/>
            <p:cNvSpPr txBox="1"/>
            <p:nvPr/>
          </p:nvSpPr>
          <p:spPr>
            <a:xfrm>
              <a:off x="5281" y="2878"/>
              <a:ext cx="1198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 Plane</a:t>
              </a:r>
              <a:endParaRPr/>
            </a:p>
          </p:txBody>
        </p:sp>
        <p:cxnSp>
          <p:nvCxnSpPr>
            <p:cNvPr id="443" name="Google Shape;443;p20"/>
            <p:cNvCxnSpPr/>
            <p:nvPr/>
          </p:nvCxnSpPr>
          <p:spPr>
            <a:xfrm>
              <a:off x="4848" y="3120"/>
              <a:ext cx="0" cy="2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20"/>
            <p:cNvCxnSpPr/>
            <p:nvPr/>
          </p:nvCxnSpPr>
          <p:spPr>
            <a:xfrm>
              <a:off x="4848" y="3504"/>
              <a:ext cx="0" cy="1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20"/>
            <p:cNvCxnSpPr/>
            <p:nvPr/>
          </p:nvCxnSpPr>
          <p:spPr>
            <a:xfrm>
              <a:off x="3744" y="2688"/>
              <a:ext cx="0" cy="5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20"/>
            <p:cNvCxnSpPr/>
            <p:nvPr/>
          </p:nvCxnSpPr>
          <p:spPr>
            <a:xfrm>
              <a:off x="2448" y="3264"/>
              <a:ext cx="0" cy="5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20"/>
            <p:cNvCxnSpPr/>
            <p:nvPr/>
          </p:nvCxnSpPr>
          <p:spPr>
            <a:xfrm>
              <a:off x="3744" y="2688"/>
              <a:ext cx="1112" cy="4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20"/>
            <p:cNvCxnSpPr/>
            <p:nvPr/>
          </p:nvCxnSpPr>
          <p:spPr>
            <a:xfrm>
              <a:off x="3744" y="3264"/>
              <a:ext cx="1104" cy="1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20"/>
            <p:cNvCxnSpPr/>
            <p:nvPr/>
          </p:nvCxnSpPr>
          <p:spPr>
            <a:xfrm>
              <a:off x="5312" y="3328"/>
              <a:ext cx="656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20"/>
            <p:cNvCxnSpPr/>
            <p:nvPr/>
          </p:nvCxnSpPr>
          <p:spPr>
            <a:xfrm>
              <a:off x="5312" y="3472"/>
              <a:ext cx="640" cy="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20"/>
            <p:cNvCxnSpPr/>
            <p:nvPr/>
          </p:nvCxnSpPr>
          <p:spPr>
            <a:xfrm>
              <a:off x="5336" y="3544"/>
              <a:ext cx="600" cy="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20"/>
            <p:cNvCxnSpPr/>
            <p:nvPr/>
          </p:nvCxnSpPr>
          <p:spPr>
            <a:xfrm flipH="1" rot="10800000">
              <a:off x="5328" y="3600"/>
              <a:ext cx="632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oval"/>
            </a:ln>
          </p:spPr>
        </p:cxnSp>
        <p:sp>
          <p:nvSpPr>
            <p:cNvPr id="453" name="Google Shape;453;p20"/>
            <p:cNvSpPr txBox="1"/>
            <p:nvPr/>
          </p:nvSpPr>
          <p:spPr>
            <a:xfrm>
              <a:off x="5992" y="3556"/>
              <a:ext cx="1649" cy="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Projection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Reference Point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59" name="Google Shape;459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Parallel Projection</a:t>
            </a:r>
            <a:endParaRPr/>
          </a:p>
        </p:txBody>
      </p:sp>
      <p:sp>
        <p:nvSpPr>
          <p:cNvPr id="461" name="Google Shape;461;p21"/>
          <p:cNvSpPr txBox="1"/>
          <p:nvPr>
            <p:ph idx="1" type="body"/>
          </p:nvPr>
        </p:nvSpPr>
        <p:spPr>
          <a:xfrm>
            <a:off x="566737" y="1752600"/>
            <a:ext cx="4919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1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Orthographic projection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lines are perpendicular to view plane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to produce Front, Side and Top view of an object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Axonometric Orthographic Projection: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display more than one face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Isometric Projection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commonly used orthographic projection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Generated by aligning the projection plane so that it intersect each coordinate axis in which object is defined at same distance from origin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1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Oblique projection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Projection lines are not perpendicular to view plane</a:t>
            </a:r>
            <a:endParaRPr/>
          </a:p>
          <a:p>
            <a:pPr indent="-34925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62" name="Google Shape;462;p21"/>
          <p:cNvGrpSpPr/>
          <p:nvPr/>
        </p:nvGrpSpPr>
        <p:grpSpPr>
          <a:xfrm>
            <a:off x="5486400" y="1676400"/>
            <a:ext cx="1703387" cy="838200"/>
            <a:chOff x="3264" y="2448"/>
            <a:chExt cx="1073" cy="528"/>
          </a:xfrm>
        </p:grpSpPr>
        <p:cxnSp>
          <p:nvCxnSpPr>
            <p:cNvPr id="463" name="Google Shape;463;p21"/>
            <p:cNvCxnSpPr/>
            <p:nvPr/>
          </p:nvCxnSpPr>
          <p:spPr>
            <a:xfrm>
              <a:off x="3264" y="2448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21"/>
            <p:cNvCxnSpPr/>
            <p:nvPr/>
          </p:nvCxnSpPr>
          <p:spPr>
            <a:xfrm rot="10800000">
              <a:off x="3648" y="249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5" name="Google Shape;465;p21"/>
            <p:cNvSpPr txBox="1"/>
            <p:nvPr/>
          </p:nvSpPr>
          <p:spPr>
            <a:xfrm>
              <a:off x="3264" y="2822"/>
              <a:ext cx="107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Orthographic Projection</a:t>
              </a:r>
              <a:endParaRPr/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7315200" y="1676400"/>
            <a:ext cx="1524000" cy="838200"/>
            <a:chOff x="4512" y="2448"/>
            <a:chExt cx="960" cy="528"/>
          </a:xfrm>
        </p:grpSpPr>
        <p:cxnSp>
          <p:nvCxnSpPr>
            <p:cNvPr id="467" name="Google Shape;467;p21"/>
            <p:cNvCxnSpPr/>
            <p:nvPr/>
          </p:nvCxnSpPr>
          <p:spPr>
            <a:xfrm>
              <a:off x="4512" y="2448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21"/>
            <p:cNvCxnSpPr/>
            <p:nvPr/>
          </p:nvCxnSpPr>
          <p:spPr>
            <a:xfrm rot="10800000">
              <a:off x="4848" y="2496"/>
              <a:ext cx="28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9" name="Google Shape;469;p21"/>
            <p:cNvSpPr txBox="1"/>
            <p:nvPr/>
          </p:nvSpPr>
          <p:spPr>
            <a:xfrm>
              <a:off x="4619" y="2822"/>
              <a:ext cx="85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Oblique Projection</a:t>
              </a:r>
              <a:endParaRPr/>
            </a:p>
          </p:txBody>
        </p:sp>
      </p:grpSp>
      <p:pic>
        <p:nvPicPr>
          <p:cNvPr id="470" name="Google Shape;4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572000"/>
            <a:ext cx="3505200" cy="175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1"/>
          <p:cNvGrpSpPr/>
          <p:nvPr/>
        </p:nvGrpSpPr>
        <p:grpSpPr>
          <a:xfrm>
            <a:off x="5638800" y="2438400"/>
            <a:ext cx="3230562" cy="2516187"/>
            <a:chOff x="3456" y="1440"/>
            <a:chExt cx="2035" cy="1585"/>
          </a:xfrm>
        </p:grpSpPr>
        <p:sp>
          <p:nvSpPr>
            <p:cNvPr id="472" name="Google Shape;472;p21"/>
            <p:cNvSpPr/>
            <p:nvPr/>
          </p:nvSpPr>
          <p:spPr>
            <a:xfrm rot="-1860000">
              <a:off x="3888" y="1799"/>
              <a:ext cx="1343" cy="841"/>
            </a:xfrm>
            <a:prstGeom prst="parallelogram">
              <a:avLst>
                <a:gd fmla="val 8221" name="adj"/>
              </a:avLst>
            </a:prstGeom>
            <a:solidFill>
              <a:schemeClr val="accent1">
                <a:alpha val="53725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21"/>
            <p:cNvCxnSpPr/>
            <p:nvPr/>
          </p:nvCxnSpPr>
          <p:spPr>
            <a:xfrm rot="10800000">
              <a:off x="4608" y="1488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" name="Google Shape;474;p21"/>
            <p:cNvCxnSpPr/>
            <p:nvPr/>
          </p:nvCxnSpPr>
          <p:spPr>
            <a:xfrm flipH="1" rot="10800000">
              <a:off x="4608" y="2112"/>
              <a:ext cx="72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21"/>
            <p:cNvCxnSpPr/>
            <p:nvPr/>
          </p:nvCxnSpPr>
          <p:spPr>
            <a:xfrm>
              <a:off x="4608" y="2496"/>
              <a:ext cx="72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6" name="Google Shape;476;p21"/>
            <p:cNvSpPr txBox="1"/>
            <p:nvPr/>
          </p:nvSpPr>
          <p:spPr>
            <a:xfrm>
              <a:off x="5222" y="2852"/>
              <a:ext cx="20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77" name="Google Shape;477;p21"/>
            <p:cNvSpPr txBox="1"/>
            <p:nvPr/>
          </p:nvSpPr>
          <p:spPr>
            <a:xfrm>
              <a:off x="5280" y="2083"/>
              <a:ext cx="2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78" name="Google Shape;478;p21"/>
            <p:cNvSpPr txBox="1"/>
            <p:nvPr/>
          </p:nvSpPr>
          <p:spPr>
            <a:xfrm>
              <a:off x="4416" y="1440"/>
              <a:ext cx="2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cxnSp>
          <p:nvCxnSpPr>
            <p:cNvPr id="479" name="Google Shape;479;p21"/>
            <p:cNvCxnSpPr/>
            <p:nvPr/>
          </p:nvCxnSpPr>
          <p:spPr>
            <a:xfrm>
              <a:off x="3888" y="1728"/>
              <a:ext cx="57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80" name="Google Shape;480;p21"/>
            <p:cNvSpPr txBox="1"/>
            <p:nvPr/>
          </p:nvSpPr>
          <p:spPr>
            <a:xfrm>
              <a:off x="4303" y="1920"/>
              <a:ext cx="3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(x,y)</a:t>
              </a:r>
              <a:endParaRPr/>
            </a:p>
          </p:txBody>
        </p:sp>
        <p:sp>
          <p:nvSpPr>
            <p:cNvPr id="481" name="Google Shape;481;p21"/>
            <p:cNvSpPr txBox="1"/>
            <p:nvPr/>
          </p:nvSpPr>
          <p:spPr>
            <a:xfrm>
              <a:off x="3456" y="1728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(x,y,z)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7" name="Google Shape;487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8" name="Google Shape;488;p2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Oblique Projection</a:t>
            </a:r>
            <a:endParaRPr/>
          </a:p>
        </p:txBody>
      </p:sp>
      <p:sp>
        <p:nvSpPr>
          <p:cNvPr id="489" name="Google Shape;489;p22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Oblique projection vectors are specified by two angles </a:t>
            </a: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α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Ø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 are also the orthographic co-ordinates on view plane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Matrix Calculation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x + L.cosØ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 + L.sinØ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tanα = z/L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= z/tanα = z.L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where, 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1/tanα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x + z(L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cosØ)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 + z(L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sinØ)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projection matrix will be</a:t>
            </a:r>
            <a:endParaRPr/>
          </a:p>
        </p:txBody>
      </p:sp>
      <p:grpSp>
        <p:nvGrpSpPr>
          <p:cNvPr id="490" name="Google Shape;490;p22"/>
          <p:cNvGrpSpPr/>
          <p:nvPr/>
        </p:nvGrpSpPr>
        <p:grpSpPr>
          <a:xfrm>
            <a:off x="5891212" y="1940263"/>
            <a:ext cx="3390362" cy="2555537"/>
            <a:chOff x="2496" y="2377"/>
            <a:chExt cx="2136" cy="1610"/>
          </a:xfrm>
        </p:grpSpPr>
        <p:sp>
          <p:nvSpPr>
            <p:cNvPr id="491" name="Google Shape;491;p22"/>
            <p:cNvSpPr/>
            <p:nvPr/>
          </p:nvSpPr>
          <p:spPr>
            <a:xfrm rot="-1860000">
              <a:off x="3168" y="2663"/>
              <a:ext cx="1343" cy="841"/>
            </a:xfrm>
            <a:prstGeom prst="parallelogram">
              <a:avLst>
                <a:gd fmla="val 8221" name="adj"/>
              </a:avLst>
            </a:prstGeom>
            <a:solidFill>
              <a:schemeClr val="accent1">
                <a:alpha val="53725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" name="Google Shape;492;p22"/>
            <p:cNvCxnSpPr/>
            <p:nvPr/>
          </p:nvCxnSpPr>
          <p:spPr>
            <a:xfrm rot="10800000">
              <a:off x="3600" y="2496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" name="Google Shape;493;p22"/>
            <p:cNvCxnSpPr/>
            <p:nvPr/>
          </p:nvCxnSpPr>
          <p:spPr>
            <a:xfrm flipH="1" rot="10800000">
              <a:off x="3600" y="3072"/>
              <a:ext cx="81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4" name="Google Shape;494;p22"/>
            <p:cNvCxnSpPr/>
            <p:nvPr/>
          </p:nvCxnSpPr>
          <p:spPr>
            <a:xfrm>
              <a:off x="3600" y="3504"/>
              <a:ext cx="72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5" name="Google Shape;495;p22"/>
            <p:cNvSpPr txBox="1"/>
            <p:nvPr/>
          </p:nvSpPr>
          <p:spPr>
            <a:xfrm>
              <a:off x="4176" y="3795"/>
              <a:ext cx="2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96" name="Google Shape;496;p22"/>
            <p:cNvSpPr txBox="1"/>
            <p:nvPr/>
          </p:nvSpPr>
          <p:spPr>
            <a:xfrm>
              <a:off x="4368" y="3027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97" name="Google Shape;497;p22"/>
            <p:cNvSpPr txBox="1"/>
            <p:nvPr/>
          </p:nvSpPr>
          <p:spPr>
            <a:xfrm>
              <a:off x="3408" y="2403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cxnSp>
          <p:nvCxnSpPr>
            <p:cNvPr id="498" name="Google Shape;498;p22"/>
            <p:cNvCxnSpPr/>
            <p:nvPr/>
          </p:nvCxnSpPr>
          <p:spPr>
            <a:xfrm>
              <a:off x="2928" y="3024"/>
              <a:ext cx="86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sp>
          <p:nvSpPr>
            <p:cNvPr id="499" name="Google Shape;499;p22"/>
            <p:cNvSpPr txBox="1"/>
            <p:nvPr/>
          </p:nvSpPr>
          <p:spPr>
            <a:xfrm>
              <a:off x="3792" y="2544"/>
              <a:ext cx="4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500" name="Google Shape;500;p22"/>
            <p:cNvSpPr txBox="1"/>
            <p:nvPr/>
          </p:nvSpPr>
          <p:spPr>
            <a:xfrm>
              <a:off x="2496" y="2899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(x,y,z)</a:t>
              </a:r>
              <a:endParaRPr/>
            </a:p>
          </p:txBody>
        </p:sp>
        <p:cxnSp>
          <p:nvCxnSpPr>
            <p:cNvPr id="501" name="Google Shape;501;p22"/>
            <p:cNvCxnSpPr/>
            <p:nvPr/>
          </p:nvCxnSpPr>
          <p:spPr>
            <a:xfrm flipH="1" rot="10800000">
              <a:off x="3792" y="2736"/>
              <a:ext cx="240" cy="5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22"/>
            <p:cNvCxnSpPr/>
            <p:nvPr/>
          </p:nvCxnSpPr>
          <p:spPr>
            <a:xfrm flipH="1">
              <a:off x="2928" y="2736"/>
              <a:ext cx="110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22"/>
            <p:cNvCxnSpPr/>
            <p:nvPr/>
          </p:nvCxnSpPr>
          <p:spPr>
            <a:xfrm flipH="1" rot="10800000">
              <a:off x="3840" y="3120"/>
              <a:ext cx="28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" name="Google Shape;504;p22"/>
            <p:cNvCxnSpPr/>
            <p:nvPr/>
          </p:nvCxnSpPr>
          <p:spPr>
            <a:xfrm flipH="1" rot="10800000">
              <a:off x="3696" y="3120"/>
              <a:ext cx="4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5" name="Google Shape;505;p22"/>
            <p:cNvCxnSpPr/>
            <p:nvPr/>
          </p:nvCxnSpPr>
          <p:spPr>
            <a:xfrm>
              <a:off x="3744" y="3120"/>
              <a:ext cx="96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6" name="Google Shape;506;p22"/>
            <p:cNvSpPr/>
            <p:nvPr/>
          </p:nvSpPr>
          <p:spPr>
            <a:xfrm>
              <a:off x="3888" y="2766"/>
              <a:ext cx="56" cy="82"/>
            </a:xfrm>
            <a:custGeom>
              <a:rect b="b" l="l" r="r" t="t"/>
              <a:pathLst>
                <a:path extrusionOk="0" h="82" w="56">
                  <a:moveTo>
                    <a:pt x="8" y="0"/>
                  </a:moveTo>
                  <a:cubicBezTo>
                    <a:pt x="8" y="9"/>
                    <a:pt x="0" y="42"/>
                    <a:pt x="8" y="56"/>
                  </a:cubicBezTo>
                  <a:cubicBezTo>
                    <a:pt x="16" y="70"/>
                    <a:pt x="46" y="77"/>
                    <a:pt x="56" y="8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864" y="3127"/>
              <a:ext cx="104" cy="65"/>
            </a:xfrm>
            <a:custGeom>
              <a:rect b="b" l="l" r="r" t="t"/>
              <a:pathLst>
                <a:path extrusionOk="0" h="65" w="104">
                  <a:moveTo>
                    <a:pt x="0" y="0"/>
                  </a:moveTo>
                  <a:cubicBezTo>
                    <a:pt x="13" y="3"/>
                    <a:pt x="63" y="6"/>
                    <a:pt x="80" y="17"/>
                  </a:cubicBezTo>
                  <a:cubicBezTo>
                    <a:pt x="97" y="28"/>
                    <a:pt x="99" y="55"/>
                    <a:pt x="104" y="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 txBox="1"/>
            <p:nvPr/>
          </p:nvSpPr>
          <p:spPr>
            <a:xfrm>
              <a:off x="3552" y="3235"/>
              <a:ext cx="3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(x,y)</a:t>
              </a:r>
              <a:endParaRPr/>
            </a:p>
          </p:txBody>
        </p:sp>
        <p:sp>
          <p:nvSpPr>
            <p:cNvPr id="509" name="Google Shape;509;p22"/>
            <p:cNvSpPr txBox="1"/>
            <p:nvPr/>
          </p:nvSpPr>
          <p:spPr>
            <a:xfrm>
              <a:off x="3888" y="300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Ø</a:t>
              </a:r>
              <a:endParaRPr/>
            </a:p>
          </p:txBody>
        </p:sp>
        <p:sp>
          <p:nvSpPr>
            <p:cNvPr id="510" name="Google Shape;510;p22"/>
            <p:cNvSpPr txBox="1"/>
            <p:nvPr/>
          </p:nvSpPr>
          <p:spPr>
            <a:xfrm>
              <a:off x="3792" y="2784"/>
              <a:ext cx="14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α</a:t>
              </a:r>
              <a:endParaRPr/>
            </a:p>
          </p:txBody>
        </p:sp>
        <p:sp>
          <p:nvSpPr>
            <p:cNvPr id="511" name="Google Shape;511;p22"/>
            <p:cNvSpPr txBox="1"/>
            <p:nvPr/>
          </p:nvSpPr>
          <p:spPr>
            <a:xfrm>
              <a:off x="3974" y="3428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Plane</a:t>
              </a:r>
              <a:endParaRPr/>
            </a:p>
          </p:txBody>
        </p:sp>
        <p:sp>
          <p:nvSpPr>
            <p:cNvPr id="512" name="Google Shape;512;p22"/>
            <p:cNvSpPr txBox="1"/>
            <p:nvPr/>
          </p:nvSpPr>
          <p:spPr>
            <a:xfrm>
              <a:off x="3936" y="2832"/>
              <a:ext cx="17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</a:t>
              </a:r>
              <a:endParaRPr/>
            </a:p>
          </p:txBody>
        </p:sp>
      </p:grpSp>
      <p:pic>
        <p:nvPicPr>
          <p:cNvPr id="513" name="Google Shape;513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916487"/>
            <a:ext cx="2366962" cy="1144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22"/>
          <p:cNvGrpSpPr/>
          <p:nvPr/>
        </p:nvGrpSpPr>
        <p:grpSpPr>
          <a:xfrm>
            <a:off x="3276600" y="2895600"/>
            <a:ext cx="2149475" cy="649287"/>
            <a:chOff x="2774" y="1604"/>
            <a:chExt cx="1354" cy="409"/>
          </a:xfrm>
        </p:grpSpPr>
        <p:sp>
          <p:nvSpPr>
            <p:cNvPr id="515" name="Google Shape;515;p22"/>
            <p:cNvSpPr txBox="1"/>
            <p:nvPr/>
          </p:nvSpPr>
          <p:spPr>
            <a:xfrm>
              <a:off x="2774" y="1604"/>
              <a:ext cx="1354" cy="409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Coordinates (x,y,z)  are viewing coordinates</a:t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2832" y="1680"/>
              <a:ext cx="201" cy="255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22"/>
          <p:cNvSpPr txBox="1"/>
          <p:nvPr/>
        </p:nvSpPr>
        <p:spPr>
          <a:xfrm>
            <a:off x="4267200" y="4267200"/>
            <a:ext cx="4267200" cy="15621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Orthographic projection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When L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x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Cavalier projection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when tan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α = 1 (i.e α = 45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Ø = 30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45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Cabinet Projection: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when tan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α = 2 (i.e α = 63.4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Ø = 30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45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3" name="Google Shape;523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4" name="Google Shape;524;p23"/>
          <p:cNvSpPr txBox="1"/>
          <p:nvPr/>
        </p:nvSpPr>
        <p:spPr>
          <a:xfrm>
            <a:off x="5257800" y="1676400"/>
            <a:ext cx="3886200" cy="2867025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Equation in homogeneous coordinates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2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Perspective Projection</a:t>
            </a:r>
            <a:endParaRPr/>
          </a:p>
        </p:txBody>
      </p:sp>
      <p:sp>
        <p:nvSpPr>
          <p:cNvPr id="526" name="Google Shape;526;p23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vectors meet at projection reference point z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along the z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– xu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 – yu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z – (z-z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)u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 view plane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 therefore</a:t>
            </a:r>
            <a:endParaRPr b="0" baseline="-2500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 = (z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z)/(z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z)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projection transformation equations are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7" name="Google Shape;527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0"/>
            <a:ext cx="3124200" cy="147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209800"/>
            <a:ext cx="3810000" cy="1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3"/>
          <p:cNvSpPr txBox="1"/>
          <p:nvPr/>
        </p:nvSpPr>
        <p:spPr>
          <a:xfrm>
            <a:off x="5867400" y="3673475"/>
            <a:ext cx="2590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Where,  h = (z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–z)/d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x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x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/h, y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/h</a:t>
            </a:r>
            <a:endParaRPr/>
          </a:p>
        </p:txBody>
      </p:sp>
      <p:grpSp>
        <p:nvGrpSpPr>
          <p:cNvPr id="530" name="Google Shape;530;p23"/>
          <p:cNvGrpSpPr/>
          <p:nvPr/>
        </p:nvGrpSpPr>
        <p:grpSpPr>
          <a:xfrm>
            <a:off x="3533775" y="4170362"/>
            <a:ext cx="2943225" cy="2001837"/>
            <a:chOff x="2153" y="2627"/>
            <a:chExt cx="1854" cy="1261"/>
          </a:xfrm>
        </p:grpSpPr>
        <p:cxnSp>
          <p:nvCxnSpPr>
            <p:cNvPr id="531" name="Google Shape;531;p23"/>
            <p:cNvCxnSpPr/>
            <p:nvPr/>
          </p:nvCxnSpPr>
          <p:spPr>
            <a:xfrm rot="10800000">
              <a:off x="2896" y="2627"/>
              <a:ext cx="0" cy="7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cxnSp>
          <p:nvCxnSpPr>
            <p:cNvPr id="532" name="Google Shape;532;p23"/>
            <p:cNvCxnSpPr/>
            <p:nvPr/>
          </p:nvCxnSpPr>
          <p:spPr>
            <a:xfrm>
              <a:off x="2318" y="2892"/>
              <a:ext cx="578" cy="2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cxnSp>
          <p:nvCxnSpPr>
            <p:cNvPr id="533" name="Google Shape;533;p23"/>
            <p:cNvCxnSpPr/>
            <p:nvPr/>
          </p:nvCxnSpPr>
          <p:spPr>
            <a:xfrm>
              <a:off x="2352" y="3421"/>
              <a:ext cx="5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4" name="Google Shape;534;p23"/>
            <p:cNvSpPr/>
            <p:nvPr/>
          </p:nvSpPr>
          <p:spPr>
            <a:xfrm rot="-1860000">
              <a:off x="2277" y="2945"/>
              <a:ext cx="1154" cy="663"/>
            </a:xfrm>
            <a:prstGeom prst="parallelogram">
              <a:avLst>
                <a:gd fmla="val 8221" name="adj"/>
              </a:avLst>
            </a:prstGeom>
            <a:solidFill>
              <a:schemeClr val="accent1">
                <a:alpha val="53725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p23"/>
            <p:cNvCxnSpPr/>
            <p:nvPr/>
          </p:nvCxnSpPr>
          <p:spPr>
            <a:xfrm>
              <a:off x="2896" y="3421"/>
              <a:ext cx="10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6" name="Google Shape;536;p23"/>
            <p:cNvSpPr txBox="1"/>
            <p:nvPr/>
          </p:nvSpPr>
          <p:spPr>
            <a:xfrm>
              <a:off x="2783" y="3397"/>
              <a:ext cx="26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vp</a:t>
              </a:r>
              <a:endParaRPr/>
            </a:p>
          </p:txBody>
        </p:sp>
        <p:sp>
          <p:nvSpPr>
            <p:cNvPr id="537" name="Google Shape;537;p23"/>
            <p:cNvSpPr txBox="1"/>
            <p:nvPr/>
          </p:nvSpPr>
          <p:spPr>
            <a:xfrm>
              <a:off x="3789" y="3230"/>
              <a:ext cx="2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2847" y="2951"/>
              <a:ext cx="66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vp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539" name="Google Shape;539;p23"/>
            <p:cNvSpPr txBox="1"/>
            <p:nvPr/>
          </p:nvSpPr>
          <p:spPr>
            <a:xfrm>
              <a:off x="2153" y="2739"/>
              <a:ext cx="64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 = (x,y,z)</a:t>
              </a:r>
              <a:endParaRPr/>
            </a:p>
          </p:txBody>
        </p:sp>
        <p:cxnSp>
          <p:nvCxnSpPr>
            <p:cNvPr id="540" name="Google Shape;540;p23"/>
            <p:cNvCxnSpPr/>
            <p:nvPr/>
          </p:nvCxnSpPr>
          <p:spPr>
            <a:xfrm rot="10800000">
              <a:off x="2896" y="3119"/>
              <a:ext cx="701" cy="3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41" name="Google Shape;541;p23"/>
            <p:cNvSpPr txBox="1"/>
            <p:nvPr/>
          </p:nvSpPr>
          <p:spPr>
            <a:xfrm>
              <a:off x="2496" y="3600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Plane</a:t>
              </a:r>
              <a:endParaRPr/>
            </a:p>
          </p:txBody>
        </p:sp>
        <p:sp>
          <p:nvSpPr>
            <p:cNvPr id="542" name="Google Shape;542;p23"/>
            <p:cNvSpPr txBox="1"/>
            <p:nvPr/>
          </p:nvSpPr>
          <p:spPr>
            <a:xfrm>
              <a:off x="3472" y="3402"/>
              <a:ext cx="296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prp</a:t>
              </a:r>
              <a:endParaRPr/>
            </a:p>
          </p:txBody>
        </p:sp>
      </p:grpSp>
      <p:sp>
        <p:nvSpPr>
          <p:cNvPr id="543" name="Google Shape;543;p23"/>
          <p:cNvSpPr txBox="1"/>
          <p:nvPr/>
        </p:nvSpPr>
        <p:spPr>
          <a:xfrm>
            <a:off x="6553200" y="4572000"/>
            <a:ext cx="2590800" cy="15621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cases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uv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plane as view plane (i.e z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vp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Viewing coordinate origin as projection reference point (i.e z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49" name="Google Shape;549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0" name="Google Shape;550;p2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Perspective projection</a:t>
            </a:r>
            <a:endParaRPr/>
          </a:p>
        </p:txBody>
      </p:sp>
      <p:grpSp>
        <p:nvGrpSpPr>
          <p:cNvPr id="551" name="Google Shape;551;p24"/>
          <p:cNvGrpSpPr/>
          <p:nvPr/>
        </p:nvGrpSpPr>
        <p:grpSpPr>
          <a:xfrm>
            <a:off x="0" y="1676400"/>
            <a:ext cx="6934200" cy="4343400"/>
            <a:chOff x="0" y="1056"/>
            <a:chExt cx="4368" cy="2736"/>
          </a:xfrm>
        </p:grpSpPr>
        <p:sp>
          <p:nvSpPr>
            <p:cNvPr id="552" name="Google Shape;552;p24"/>
            <p:cNvSpPr txBox="1"/>
            <p:nvPr/>
          </p:nvSpPr>
          <p:spPr>
            <a:xfrm>
              <a:off x="96" y="1110"/>
              <a:ext cx="4272" cy="2682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Vanishing Point</a:t>
              </a: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: a set of parallel lines that are not parallel to view plane are projected as converging lines that appear to converge at a point called vanishing point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016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 set of parallel lines that are parallel to view plane are projected as parallel lines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016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More than one set of parallel lines form more than one vanishing points in the scene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Principal Vanishing point</a:t>
              </a: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: Vanishing point for a set of parallel lines parallel to one of the principal axis of object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016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 can control the number of principal vanishing point to one, two or three with the orientation of projection plane and classify as </a:t>
              </a:r>
              <a:r>
                <a:rPr b="1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one, two or three point perspective projection</a:t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0" y="1056"/>
              <a:ext cx="201" cy="255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24"/>
          <p:cNvGrpSpPr/>
          <p:nvPr/>
        </p:nvGrpSpPr>
        <p:grpSpPr>
          <a:xfrm>
            <a:off x="7239000" y="1589087"/>
            <a:ext cx="1589087" cy="1458912"/>
            <a:chOff x="4512" y="921"/>
            <a:chExt cx="1261" cy="1270"/>
          </a:xfrm>
        </p:grpSpPr>
        <p:grpSp>
          <p:nvGrpSpPr>
            <p:cNvPr id="555" name="Google Shape;555;p24"/>
            <p:cNvGrpSpPr/>
            <p:nvPr/>
          </p:nvGrpSpPr>
          <p:grpSpPr>
            <a:xfrm>
              <a:off x="4560" y="1008"/>
              <a:ext cx="1104" cy="912"/>
              <a:chOff x="4512" y="2352"/>
              <a:chExt cx="1104" cy="912"/>
            </a:xfrm>
          </p:grpSpPr>
          <p:sp>
            <p:nvSpPr>
              <p:cNvPr id="556" name="Google Shape;556;p24"/>
              <p:cNvSpPr/>
              <p:nvPr/>
            </p:nvSpPr>
            <p:spPr>
              <a:xfrm>
                <a:off x="4704" y="2640"/>
                <a:ext cx="624" cy="624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7" name="Google Shape;557;p24"/>
              <p:cNvCxnSpPr/>
              <p:nvPr/>
            </p:nvCxnSpPr>
            <p:spPr>
              <a:xfrm rot="10800000">
                <a:off x="5016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8" name="Google Shape;558;p24"/>
              <p:cNvCxnSpPr/>
              <p:nvPr/>
            </p:nvCxnSpPr>
            <p:spPr>
              <a:xfrm flipH="1">
                <a:off x="4512" y="3072"/>
                <a:ext cx="384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9" name="Google Shape;559;p24"/>
              <p:cNvCxnSpPr/>
              <p:nvPr/>
            </p:nvCxnSpPr>
            <p:spPr>
              <a:xfrm>
                <a:off x="5232" y="2976"/>
                <a:ext cx="38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60" name="Google Shape;560;p24"/>
            <p:cNvSpPr txBox="1"/>
            <p:nvPr/>
          </p:nvSpPr>
          <p:spPr>
            <a:xfrm>
              <a:off x="4512" y="1872"/>
              <a:ext cx="242" cy="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>
              <a:off x="5520" y="1632"/>
              <a:ext cx="253" cy="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562" name="Google Shape;562;p24"/>
            <p:cNvSpPr txBox="1"/>
            <p:nvPr/>
          </p:nvSpPr>
          <p:spPr>
            <a:xfrm>
              <a:off x="5040" y="921"/>
              <a:ext cx="253" cy="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endParaRPr/>
            </a:p>
          </p:txBody>
        </p:sp>
      </p:grpSp>
      <p:pic>
        <p:nvPicPr>
          <p:cNvPr id="563" name="Google Shape;5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812" y="3048000"/>
            <a:ext cx="1423987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4648200"/>
            <a:ext cx="1981200" cy="108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4"/>
          <p:cNvSpPr txBox="1"/>
          <p:nvPr/>
        </p:nvSpPr>
        <p:spPr>
          <a:xfrm>
            <a:off x="8229600" y="3124200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Vanishing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8534400" y="5410200"/>
            <a:ext cx="91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z-axis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vanishing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7010400" y="5410200"/>
            <a:ext cx="91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X-axis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vanishing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33400" y="32004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Background Concepts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Many kinds of objects in graphics scene. E.g. </a:t>
            </a:r>
            <a:r>
              <a:rPr b="0" i="0" lang="en-US" sz="21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flowers, trees,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1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clouds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100" u="none" cap="none" strike="noStrike">
                <a:solidFill>
                  <a:srgbClr val="E19C1F"/>
                </a:solidFill>
                <a:latin typeface="Verdana"/>
                <a:ea typeface="Verdana"/>
                <a:cs typeface="Verdana"/>
                <a:sym typeface="Verdana"/>
              </a:rPr>
              <a:t>rocks, bricks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100" u="none" cap="none" strike="noStrike">
                <a:solidFill>
                  <a:srgbClr val="A71CB6"/>
                </a:solidFill>
                <a:latin typeface="Verdana"/>
                <a:ea typeface="Verdana"/>
                <a:cs typeface="Verdana"/>
                <a:sym typeface="Verdana"/>
              </a:rPr>
              <a:t>marble, steel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etc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characteristics can’t be described with single way of representation of objects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broad categories to represent </a:t>
            </a: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Euclidean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(geometric) solid objects: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Boundary Representation (B-reps)🡪 object is assumed as set of surfaces that separate object from surroundings. E.g. surface polygons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Space-Partitioning Representations🡪 represented by set of non overlapping contiguous solids. E.g. Octree representation (with cubes)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Natural objects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(Non-Euclidean i.e. non-geometrical shape) 🡪 Represented by </a:t>
            </a: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Fractal Geometry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85800" y="1752600"/>
            <a:ext cx="6367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Surfaces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Approximate representation 3-D objects by set of surface polygons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Advantage:- speeds up rendering; since all surfaces are represented with linear equations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accurate representation for polyhedron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Curved surface approximation can be improved with increase in number of polygons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Tables:- To specify polygon surfaces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Geometric Tables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Consist of parameters that specify polygon vertices and spatial orientation of polygons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 Tables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Consist of parameters that specify transparency, surface texture, color etc.</a:t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384853" y="2209800"/>
            <a:ext cx="1613294" cy="2514600"/>
            <a:chOff x="4076" y="1584"/>
            <a:chExt cx="1016" cy="1584"/>
          </a:xfrm>
        </p:grpSpPr>
        <p:cxnSp>
          <p:nvCxnSpPr>
            <p:cNvPr id="71" name="Google Shape;71;p9"/>
            <p:cNvCxnSpPr/>
            <p:nvPr/>
          </p:nvCxnSpPr>
          <p:spPr>
            <a:xfrm>
              <a:off x="4080" y="1728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9"/>
            <p:cNvCxnSpPr/>
            <p:nvPr/>
          </p:nvCxnSpPr>
          <p:spPr>
            <a:xfrm>
              <a:off x="5080" y="1776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4472" y="1912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" name="Google Shape;74;p9"/>
            <p:cNvCxnSpPr/>
            <p:nvPr/>
          </p:nvCxnSpPr>
          <p:spPr>
            <a:xfrm>
              <a:off x="4624" y="1920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" name="Google Shape;75;p9"/>
            <p:cNvCxnSpPr/>
            <p:nvPr/>
          </p:nvCxnSpPr>
          <p:spPr>
            <a:xfrm>
              <a:off x="4944" y="1872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" name="Google Shape;76;p9"/>
            <p:cNvCxnSpPr/>
            <p:nvPr/>
          </p:nvCxnSpPr>
          <p:spPr>
            <a:xfrm>
              <a:off x="4784" y="1904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" name="Google Shape;77;p9"/>
            <p:cNvCxnSpPr/>
            <p:nvPr/>
          </p:nvCxnSpPr>
          <p:spPr>
            <a:xfrm>
              <a:off x="4192" y="1864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" name="Google Shape;78;p9"/>
            <p:cNvCxnSpPr/>
            <p:nvPr/>
          </p:nvCxnSpPr>
          <p:spPr>
            <a:xfrm>
              <a:off x="4320" y="1904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9" name="Google Shape;79;p9"/>
            <p:cNvGrpSpPr/>
            <p:nvPr/>
          </p:nvGrpSpPr>
          <p:grpSpPr>
            <a:xfrm>
              <a:off x="4080" y="2976"/>
              <a:ext cx="1008" cy="192"/>
              <a:chOff x="4080" y="2976"/>
              <a:chExt cx="1008" cy="192"/>
            </a:xfrm>
          </p:grpSpPr>
          <p:cxnSp>
            <p:nvCxnSpPr>
              <p:cNvPr id="80" name="Google Shape;80;p9"/>
              <p:cNvCxnSpPr/>
              <p:nvPr/>
            </p:nvCxnSpPr>
            <p:spPr>
              <a:xfrm>
                <a:off x="4080" y="2976"/>
                <a:ext cx="112" cy="1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9"/>
              <p:cNvCxnSpPr/>
              <p:nvPr/>
            </p:nvCxnSpPr>
            <p:spPr>
              <a:xfrm>
                <a:off x="4192" y="3104"/>
                <a:ext cx="14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4320" y="3144"/>
                <a:ext cx="152" cy="2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9"/>
              <p:cNvCxnSpPr/>
              <p:nvPr/>
            </p:nvCxnSpPr>
            <p:spPr>
              <a:xfrm>
                <a:off x="4464" y="3168"/>
                <a:ext cx="16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9"/>
              <p:cNvCxnSpPr/>
              <p:nvPr/>
            </p:nvCxnSpPr>
            <p:spPr>
              <a:xfrm flipH="1">
                <a:off x="4992" y="3024"/>
                <a:ext cx="96" cy="9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9"/>
              <p:cNvCxnSpPr/>
              <p:nvPr/>
            </p:nvCxnSpPr>
            <p:spPr>
              <a:xfrm flipH="1">
                <a:off x="4870" y="3120"/>
                <a:ext cx="122" cy="3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9"/>
              <p:cNvCxnSpPr/>
              <p:nvPr/>
            </p:nvCxnSpPr>
            <p:spPr>
              <a:xfrm flipH="1">
                <a:off x="4754" y="3150"/>
                <a:ext cx="129" cy="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9"/>
              <p:cNvCxnSpPr/>
              <p:nvPr/>
            </p:nvCxnSpPr>
            <p:spPr>
              <a:xfrm rot="10800000">
                <a:off x="4624" y="3168"/>
                <a:ext cx="136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8" name="Google Shape;88;p9"/>
            <p:cNvGrpSpPr/>
            <p:nvPr/>
          </p:nvGrpSpPr>
          <p:grpSpPr>
            <a:xfrm rot="-180000">
              <a:off x="4080" y="1727"/>
              <a:ext cx="1008" cy="184"/>
              <a:chOff x="4080" y="2976"/>
              <a:chExt cx="1008" cy="192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4080" y="2976"/>
                <a:ext cx="112" cy="1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>
                <a:off x="4192" y="3104"/>
                <a:ext cx="14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9"/>
              <p:cNvCxnSpPr/>
              <p:nvPr/>
            </p:nvCxnSpPr>
            <p:spPr>
              <a:xfrm>
                <a:off x="4320" y="3144"/>
                <a:ext cx="152" cy="2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9"/>
              <p:cNvCxnSpPr/>
              <p:nvPr/>
            </p:nvCxnSpPr>
            <p:spPr>
              <a:xfrm>
                <a:off x="4464" y="3168"/>
                <a:ext cx="16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9"/>
              <p:cNvCxnSpPr/>
              <p:nvPr/>
            </p:nvCxnSpPr>
            <p:spPr>
              <a:xfrm flipH="1">
                <a:off x="4992" y="3024"/>
                <a:ext cx="96" cy="9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9"/>
              <p:cNvCxnSpPr/>
              <p:nvPr/>
            </p:nvCxnSpPr>
            <p:spPr>
              <a:xfrm flipH="1">
                <a:off x="4870" y="3120"/>
                <a:ext cx="122" cy="3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9"/>
              <p:cNvCxnSpPr/>
              <p:nvPr/>
            </p:nvCxnSpPr>
            <p:spPr>
              <a:xfrm flipH="1">
                <a:off x="4754" y="3150"/>
                <a:ext cx="129" cy="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9"/>
              <p:cNvCxnSpPr/>
              <p:nvPr/>
            </p:nvCxnSpPr>
            <p:spPr>
              <a:xfrm rot="10800000">
                <a:off x="4624" y="3168"/>
                <a:ext cx="136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7" name="Google Shape;97;p9"/>
            <p:cNvGrpSpPr/>
            <p:nvPr/>
          </p:nvGrpSpPr>
          <p:grpSpPr>
            <a:xfrm rot="10800000">
              <a:off x="4080" y="1584"/>
              <a:ext cx="1008" cy="184"/>
              <a:chOff x="4080" y="2976"/>
              <a:chExt cx="1008" cy="192"/>
            </a:xfrm>
          </p:grpSpPr>
          <p:cxnSp>
            <p:nvCxnSpPr>
              <p:cNvPr id="98" name="Google Shape;98;p9"/>
              <p:cNvCxnSpPr/>
              <p:nvPr/>
            </p:nvCxnSpPr>
            <p:spPr>
              <a:xfrm>
                <a:off x="4080" y="2976"/>
                <a:ext cx="112" cy="1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9"/>
              <p:cNvCxnSpPr/>
              <p:nvPr/>
            </p:nvCxnSpPr>
            <p:spPr>
              <a:xfrm>
                <a:off x="4192" y="3104"/>
                <a:ext cx="14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4320" y="3144"/>
                <a:ext cx="152" cy="2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4464" y="3168"/>
                <a:ext cx="16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9"/>
              <p:cNvCxnSpPr/>
              <p:nvPr/>
            </p:nvCxnSpPr>
            <p:spPr>
              <a:xfrm flipH="1">
                <a:off x="4992" y="3024"/>
                <a:ext cx="96" cy="9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9"/>
              <p:cNvCxnSpPr/>
              <p:nvPr/>
            </p:nvCxnSpPr>
            <p:spPr>
              <a:xfrm flipH="1">
                <a:off x="4870" y="3120"/>
                <a:ext cx="122" cy="3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 flipH="1">
                <a:off x="4754" y="3150"/>
                <a:ext cx="129" cy="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 rot="10800000">
                <a:off x="4624" y="3168"/>
                <a:ext cx="136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" name="Google Shape;106;p9"/>
          <p:cNvSpPr txBox="1"/>
          <p:nvPr/>
        </p:nvSpPr>
        <p:spPr>
          <a:xfrm>
            <a:off x="7299325" y="4724400"/>
            <a:ext cx="17684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Surface Approximation of Cylinder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566737" y="1752600"/>
            <a:ext cx="453866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Geometric Tables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Specified by three lists (each successive tables consists of pointers back to previous table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Vertex Table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Edge Table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Surface Table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Edge Tables or (Vertex table + Polygon Table) is sufficient ?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 but redundancy (repeated) in drawing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Alternate representation:- we add extra information for quick identification of redundancy. E.g. as in figure (Alternate Representation), pointers to polygon table are added to edge table so as to notice common edges quickly.</a:t>
            </a:r>
            <a:endParaRPr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600200"/>
            <a:ext cx="2160587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524000"/>
            <a:ext cx="17399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300" y="3429000"/>
            <a:ext cx="1701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5791200"/>
            <a:ext cx="1676400" cy="98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5200" y="4343400"/>
            <a:ext cx="1447800" cy="1265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/>
        </p:nvSpPr>
        <p:spPr>
          <a:xfrm>
            <a:off x="7162800" y="5715000"/>
            <a:ext cx="17859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Alternate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Spatial Orientation of Surface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Orientation of surface normal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find surface normal if surface vertices (x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,z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(x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,z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(x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,z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are given ?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Plane equation:</a:t>
            </a:r>
            <a:endParaRPr/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Put the vertex coordinates to get</a:t>
            </a:r>
            <a:endParaRPr/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of the surface normals is: </a:t>
            </a: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(A,B,C)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(Note: Remember plane equation of form lx + my +nz = p 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(l,m,n) )</a:t>
            </a:r>
            <a:endParaRPr/>
          </a:p>
          <a:p>
            <a:pPr indent="-393700" lvl="0" marL="469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590800"/>
            <a:ext cx="22193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3338512"/>
            <a:ext cx="3352800" cy="1843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1"/>
          <p:cNvGrpSpPr/>
          <p:nvPr/>
        </p:nvGrpSpPr>
        <p:grpSpPr>
          <a:xfrm>
            <a:off x="6096000" y="2901950"/>
            <a:ext cx="2987675" cy="2341562"/>
            <a:chOff x="3840" y="1828"/>
            <a:chExt cx="1882" cy="1475"/>
          </a:xfrm>
        </p:grpSpPr>
        <p:cxnSp>
          <p:nvCxnSpPr>
            <p:cNvPr id="132" name="Google Shape;132;p11"/>
            <p:cNvCxnSpPr/>
            <p:nvPr/>
          </p:nvCxnSpPr>
          <p:spPr>
            <a:xfrm>
              <a:off x="4128" y="2160"/>
              <a:ext cx="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11"/>
            <p:cNvCxnSpPr/>
            <p:nvPr/>
          </p:nvCxnSpPr>
          <p:spPr>
            <a:xfrm>
              <a:off x="4128" y="2832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11"/>
            <p:cNvCxnSpPr/>
            <p:nvPr/>
          </p:nvCxnSpPr>
          <p:spPr>
            <a:xfrm flipH="1">
              <a:off x="3888" y="2832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" name="Google Shape;135;p11"/>
            <p:cNvSpPr/>
            <p:nvPr/>
          </p:nvSpPr>
          <p:spPr>
            <a:xfrm rot="2700000">
              <a:off x="4416" y="2016"/>
              <a:ext cx="583" cy="696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11"/>
            <p:cNvCxnSpPr/>
            <p:nvPr/>
          </p:nvCxnSpPr>
          <p:spPr>
            <a:xfrm flipH="1" rot="10800000">
              <a:off x="4656" y="1920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7" name="Google Shape;137;p11"/>
            <p:cNvSpPr txBox="1"/>
            <p:nvPr/>
          </p:nvSpPr>
          <p:spPr>
            <a:xfrm>
              <a:off x="4886" y="1828"/>
              <a:ext cx="8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= (A,B,C)</a:t>
              </a:r>
              <a:endParaRPr/>
            </a:p>
          </p:txBody>
        </p:sp>
        <p:sp>
          <p:nvSpPr>
            <p:cNvPr id="138" name="Google Shape;138;p11"/>
            <p:cNvSpPr txBox="1"/>
            <p:nvPr/>
          </p:nvSpPr>
          <p:spPr>
            <a:xfrm>
              <a:off x="5040" y="2736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139" name="Google Shape;139;p11"/>
            <p:cNvSpPr txBox="1"/>
            <p:nvPr/>
          </p:nvSpPr>
          <p:spPr>
            <a:xfrm>
              <a:off x="3840" y="3072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endParaRPr/>
            </a:p>
          </p:txBody>
        </p:sp>
        <p:sp>
          <p:nvSpPr>
            <p:cNvPr id="140" name="Google Shape;140;p11"/>
            <p:cNvSpPr txBox="1"/>
            <p:nvPr/>
          </p:nvSpPr>
          <p:spPr>
            <a:xfrm>
              <a:off x="3936" y="206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sides of a surface</a:t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right handed cartesian system (i.e if vertices are taken in C-Clockwise order to evaluate A,B,C and D then)</a:t>
            </a: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962400"/>
            <a:ext cx="5486400" cy="64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2"/>
          <p:cNvGrpSpPr/>
          <p:nvPr/>
        </p:nvGrpSpPr>
        <p:grpSpPr>
          <a:xfrm>
            <a:off x="6097587" y="3048000"/>
            <a:ext cx="3046412" cy="3109912"/>
            <a:chOff x="3841" y="1248"/>
            <a:chExt cx="1919" cy="1959"/>
          </a:xfrm>
        </p:grpSpPr>
        <p:grpSp>
          <p:nvGrpSpPr>
            <p:cNvPr id="151" name="Google Shape;151;p12"/>
            <p:cNvGrpSpPr/>
            <p:nvPr/>
          </p:nvGrpSpPr>
          <p:grpSpPr>
            <a:xfrm>
              <a:off x="3841" y="1248"/>
              <a:ext cx="1919" cy="1959"/>
              <a:chOff x="3648" y="1008"/>
              <a:chExt cx="1919" cy="1959"/>
            </a:xfrm>
          </p:grpSpPr>
          <p:grpSp>
            <p:nvGrpSpPr>
              <p:cNvPr id="152" name="Google Shape;152;p12"/>
              <p:cNvGrpSpPr/>
              <p:nvPr/>
            </p:nvGrpSpPr>
            <p:grpSpPr>
              <a:xfrm>
                <a:off x="3696" y="1104"/>
                <a:ext cx="1680" cy="1680"/>
                <a:chOff x="3696" y="1104"/>
                <a:chExt cx="1680" cy="1680"/>
              </a:xfrm>
            </p:grpSpPr>
            <p:sp>
              <p:nvSpPr>
                <p:cNvPr id="153" name="Google Shape;153;p12"/>
                <p:cNvSpPr/>
                <p:nvPr/>
              </p:nvSpPr>
              <p:spPr>
                <a:xfrm>
                  <a:off x="3936" y="1440"/>
                  <a:ext cx="1152" cy="1104"/>
                </a:xfrm>
                <a:prstGeom prst="cube">
                  <a:avLst>
                    <a:gd fmla="val 7748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4" name="Google Shape;154;p12"/>
                <p:cNvCxnSpPr/>
                <p:nvPr/>
              </p:nvCxnSpPr>
              <p:spPr>
                <a:xfrm>
                  <a:off x="4336" y="1440"/>
                  <a:ext cx="0" cy="72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5" name="Google Shape;155;p12"/>
                <p:cNvCxnSpPr/>
                <p:nvPr/>
              </p:nvCxnSpPr>
              <p:spPr>
                <a:xfrm rot="10800000">
                  <a:off x="4320" y="2144"/>
                  <a:ext cx="76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Google Shape;156;p12"/>
                <p:cNvCxnSpPr/>
                <p:nvPr/>
              </p:nvCxnSpPr>
              <p:spPr>
                <a:xfrm flipH="1">
                  <a:off x="3936" y="2160"/>
                  <a:ext cx="384" cy="38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Google Shape;157;p12"/>
                <p:cNvCxnSpPr/>
                <p:nvPr/>
              </p:nvCxnSpPr>
              <p:spPr>
                <a:xfrm>
                  <a:off x="5088" y="2144"/>
                  <a:ext cx="28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12"/>
                <p:cNvCxnSpPr/>
                <p:nvPr/>
              </p:nvCxnSpPr>
              <p:spPr>
                <a:xfrm rot="10800000">
                  <a:off x="4336" y="1104"/>
                  <a:ext cx="0" cy="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9" name="Google Shape;159;p12"/>
                <p:cNvCxnSpPr/>
                <p:nvPr/>
              </p:nvCxnSpPr>
              <p:spPr>
                <a:xfrm flipH="1" rot="10800000">
                  <a:off x="3696" y="2544"/>
                  <a:ext cx="240" cy="2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0" name="Google Shape;160;p12"/>
              <p:cNvSpPr txBox="1"/>
              <p:nvPr/>
            </p:nvSpPr>
            <p:spPr>
              <a:xfrm>
                <a:off x="5366" y="2036"/>
                <a:ext cx="20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x</a:t>
                </a:r>
                <a:endParaRPr/>
              </a:p>
            </p:txBody>
          </p:sp>
          <p:sp>
            <p:nvSpPr>
              <p:cNvPr id="161" name="Google Shape;161;p12"/>
              <p:cNvSpPr txBox="1"/>
              <p:nvPr/>
            </p:nvSpPr>
            <p:spPr>
              <a:xfrm>
                <a:off x="4320" y="1008"/>
                <a:ext cx="20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y</a:t>
                </a:r>
                <a:endParaRPr/>
              </a:p>
            </p:txBody>
          </p:sp>
          <p:sp>
            <p:nvSpPr>
              <p:cNvPr id="162" name="Google Shape;162;p12"/>
              <p:cNvSpPr txBox="1"/>
              <p:nvPr/>
            </p:nvSpPr>
            <p:spPr>
              <a:xfrm>
                <a:off x="3648" y="273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z</a:t>
                </a:r>
                <a:endParaRPr/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2700000">
                <a:off x="4352" y="1728"/>
                <a:ext cx="1065" cy="528"/>
              </a:xfrm>
              <a:prstGeom prst="parallelogram">
                <a:avLst>
                  <a:gd fmla="val 10188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" name="Google Shape;164;p12"/>
            <p:cNvCxnSpPr/>
            <p:nvPr/>
          </p:nvCxnSpPr>
          <p:spPr>
            <a:xfrm>
              <a:off x="4704" y="2208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12"/>
            <p:cNvCxnSpPr/>
            <p:nvPr/>
          </p:nvCxnSpPr>
          <p:spPr>
            <a:xfrm>
              <a:off x="5232" y="2208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566737" y="1752600"/>
            <a:ext cx="5910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Meshes:- object represented as: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Triangle Strip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n vertices co-ordinates, n-2 trangles are tiled to produce strip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Quadrilateral Mesh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n by m array of vertices co-ordinates, (n-1) by (m-1) quadrilaterals produce mesh</a:t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6477000" y="2616200"/>
            <a:ext cx="2419350" cy="1293812"/>
            <a:chOff x="4080" y="1632"/>
            <a:chExt cx="1524" cy="815"/>
          </a:xfrm>
        </p:grpSpPr>
        <p:pic>
          <p:nvPicPr>
            <p:cNvPr id="175" name="Google Shape;17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0" y="1632"/>
              <a:ext cx="1524" cy="8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" name="Google Shape;176;p13"/>
            <p:cNvGrpSpPr/>
            <p:nvPr/>
          </p:nvGrpSpPr>
          <p:grpSpPr>
            <a:xfrm>
              <a:off x="4112" y="1672"/>
              <a:ext cx="1456" cy="736"/>
              <a:chOff x="4112" y="1672"/>
              <a:chExt cx="1456" cy="736"/>
            </a:xfrm>
          </p:grpSpPr>
          <p:cxnSp>
            <p:nvCxnSpPr>
              <p:cNvPr id="177" name="Google Shape;177;p13"/>
              <p:cNvCxnSpPr/>
              <p:nvPr/>
            </p:nvCxnSpPr>
            <p:spPr>
              <a:xfrm flipH="1">
                <a:off x="4112" y="1824"/>
                <a:ext cx="200" cy="35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 flipH="1">
                <a:off x="4272" y="1824"/>
                <a:ext cx="32" cy="5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3"/>
              <p:cNvCxnSpPr/>
              <p:nvPr/>
            </p:nvCxnSpPr>
            <p:spPr>
              <a:xfrm>
                <a:off x="4304" y="1840"/>
                <a:ext cx="192" cy="4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3"/>
              <p:cNvCxnSpPr/>
              <p:nvPr/>
            </p:nvCxnSpPr>
            <p:spPr>
              <a:xfrm flipH="1" rot="10800000">
                <a:off x="4264" y="2288"/>
                <a:ext cx="240" cy="10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3"/>
              <p:cNvCxnSpPr/>
              <p:nvPr/>
            </p:nvCxnSpPr>
            <p:spPr>
              <a:xfrm flipH="1" rot="10800000">
                <a:off x="4488" y="1816"/>
                <a:ext cx="176" cy="4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3"/>
              <p:cNvCxnSpPr/>
              <p:nvPr/>
            </p:nvCxnSpPr>
            <p:spPr>
              <a:xfrm flipH="1" rot="10800000">
                <a:off x="4296" y="1824"/>
                <a:ext cx="360" cy="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3"/>
              <p:cNvCxnSpPr/>
              <p:nvPr/>
            </p:nvCxnSpPr>
            <p:spPr>
              <a:xfrm>
                <a:off x="4664" y="1816"/>
                <a:ext cx="136" cy="5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3"/>
              <p:cNvCxnSpPr/>
              <p:nvPr/>
            </p:nvCxnSpPr>
            <p:spPr>
              <a:xfrm>
                <a:off x="4496" y="2296"/>
                <a:ext cx="304" cy="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3"/>
              <p:cNvCxnSpPr/>
              <p:nvPr/>
            </p:nvCxnSpPr>
            <p:spPr>
              <a:xfrm flipH="1" rot="10800000">
                <a:off x="4800" y="1976"/>
                <a:ext cx="96" cy="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3"/>
              <p:cNvCxnSpPr/>
              <p:nvPr/>
            </p:nvCxnSpPr>
            <p:spPr>
              <a:xfrm>
                <a:off x="4672" y="1816"/>
                <a:ext cx="216" cy="1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13"/>
              <p:cNvCxnSpPr/>
              <p:nvPr/>
            </p:nvCxnSpPr>
            <p:spPr>
              <a:xfrm>
                <a:off x="4888" y="1976"/>
                <a:ext cx="120" cy="4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3"/>
              <p:cNvCxnSpPr/>
              <p:nvPr/>
            </p:nvCxnSpPr>
            <p:spPr>
              <a:xfrm>
                <a:off x="4800" y="2384"/>
                <a:ext cx="224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3"/>
              <p:cNvCxnSpPr/>
              <p:nvPr/>
            </p:nvCxnSpPr>
            <p:spPr>
              <a:xfrm flipH="1" rot="10800000">
                <a:off x="5008" y="1960"/>
                <a:ext cx="88" cy="4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3"/>
              <p:cNvCxnSpPr/>
              <p:nvPr/>
            </p:nvCxnSpPr>
            <p:spPr>
              <a:xfrm flipH="1" rot="10800000">
                <a:off x="4888" y="1960"/>
                <a:ext cx="208" cy="3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3"/>
              <p:cNvCxnSpPr/>
              <p:nvPr/>
            </p:nvCxnSpPr>
            <p:spPr>
              <a:xfrm flipH="1" rot="10800000">
                <a:off x="5096" y="1672"/>
                <a:ext cx="104" cy="2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3"/>
              <p:cNvCxnSpPr/>
              <p:nvPr/>
            </p:nvCxnSpPr>
            <p:spPr>
              <a:xfrm>
                <a:off x="5096" y="1960"/>
                <a:ext cx="384" cy="7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3"/>
              <p:cNvCxnSpPr/>
              <p:nvPr/>
            </p:nvCxnSpPr>
            <p:spPr>
              <a:xfrm flipH="1" rot="10800000">
                <a:off x="5016" y="2032"/>
                <a:ext cx="472" cy="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3"/>
              <p:cNvCxnSpPr/>
              <p:nvPr/>
            </p:nvCxnSpPr>
            <p:spPr>
              <a:xfrm>
                <a:off x="5208" y="1680"/>
                <a:ext cx="272" cy="3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3"/>
              <p:cNvCxnSpPr/>
              <p:nvPr/>
            </p:nvCxnSpPr>
            <p:spPr>
              <a:xfrm flipH="1" rot="10800000">
                <a:off x="5496" y="1776"/>
                <a:ext cx="72" cy="2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3"/>
              <p:cNvCxnSpPr/>
              <p:nvPr/>
            </p:nvCxnSpPr>
            <p:spPr>
              <a:xfrm>
                <a:off x="5200" y="1680"/>
                <a:ext cx="360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3"/>
              <p:cNvCxnSpPr/>
              <p:nvPr/>
            </p:nvCxnSpPr>
            <p:spPr>
              <a:xfrm flipH="1" rot="10800000">
                <a:off x="5200" y="1672"/>
                <a:ext cx="368" cy="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3"/>
              <p:cNvCxnSpPr/>
              <p:nvPr/>
            </p:nvCxnSpPr>
            <p:spPr>
              <a:xfrm>
                <a:off x="5552" y="1680"/>
                <a:ext cx="8" cy="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13"/>
              <p:cNvCxnSpPr/>
              <p:nvPr/>
            </p:nvCxnSpPr>
            <p:spPr>
              <a:xfrm>
                <a:off x="4112" y="2176"/>
                <a:ext cx="160" cy="23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0" name="Google Shape;200;p13"/>
          <p:cNvGrpSpPr/>
          <p:nvPr/>
        </p:nvGrpSpPr>
        <p:grpSpPr>
          <a:xfrm>
            <a:off x="6477000" y="4429125"/>
            <a:ext cx="2457450" cy="1495425"/>
            <a:chOff x="4080" y="2790"/>
            <a:chExt cx="1548" cy="942"/>
          </a:xfrm>
        </p:grpSpPr>
        <p:pic>
          <p:nvPicPr>
            <p:cNvPr id="201" name="Google Shape;20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0" y="2790"/>
              <a:ext cx="1548" cy="9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13"/>
            <p:cNvGrpSpPr/>
            <p:nvPr/>
          </p:nvGrpSpPr>
          <p:grpSpPr>
            <a:xfrm>
              <a:off x="4096" y="2808"/>
              <a:ext cx="1520" cy="912"/>
              <a:chOff x="4096" y="2808"/>
              <a:chExt cx="1520" cy="912"/>
            </a:xfrm>
          </p:grpSpPr>
          <p:cxnSp>
            <p:nvCxnSpPr>
              <p:cNvPr id="203" name="Google Shape;203;p13"/>
              <p:cNvCxnSpPr/>
              <p:nvPr/>
            </p:nvCxnSpPr>
            <p:spPr>
              <a:xfrm>
                <a:off x="4104" y="3016"/>
                <a:ext cx="488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3"/>
              <p:cNvCxnSpPr/>
              <p:nvPr/>
            </p:nvCxnSpPr>
            <p:spPr>
              <a:xfrm flipH="1">
                <a:off x="4576" y="2856"/>
                <a:ext cx="24" cy="1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3"/>
              <p:cNvCxnSpPr/>
              <p:nvPr/>
            </p:nvCxnSpPr>
            <p:spPr>
              <a:xfrm>
                <a:off x="4096" y="3024"/>
                <a:ext cx="72" cy="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3"/>
              <p:cNvCxnSpPr/>
              <p:nvPr/>
            </p:nvCxnSpPr>
            <p:spPr>
              <a:xfrm flipH="1" rot="10800000">
                <a:off x="4104" y="2808"/>
                <a:ext cx="72" cy="20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3"/>
              <p:cNvCxnSpPr/>
              <p:nvPr/>
            </p:nvCxnSpPr>
            <p:spPr>
              <a:xfrm>
                <a:off x="4576" y="3024"/>
                <a:ext cx="352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3"/>
              <p:cNvCxnSpPr/>
              <p:nvPr/>
            </p:nvCxnSpPr>
            <p:spPr>
              <a:xfrm>
                <a:off x="4928" y="3064"/>
                <a:ext cx="336" cy="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3"/>
              <p:cNvCxnSpPr/>
              <p:nvPr/>
            </p:nvCxnSpPr>
            <p:spPr>
              <a:xfrm flipH="1" rot="10800000">
                <a:off x="5256" y="3136"/>
                <a:ext cx="304" cy="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3"/>
              <p:cNvCxnSpPr/>
              <p:nvPr/>
            </p:nvCxnSpPr>
            <p:spPr>
              <a:xfrm flipH="1" rot="10800000">
                <a:off x="4176" y="3160"/>
                <a:ext cx="344" cy="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3"/>
              <p:cNvCxnSpPr/>
              <p:nvPr/>
            </p:nvCxnSpPr>
            <p:spPr>
              <a:xfrm>
                <a:off x="4512" y="3168"/>
                <a:ext cx="312" cy="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13"/>
              <p:cNvCxnSpPr/>
              <p:nvPr/>
            </p:nvCxnSpPr>
            <p:spPr>
              <a:xfrm>
                <a:off x="4824" y="3224"/>
                <a:ext cx="392" cy="11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3"/>
              <p:cNvCxnSpPr/>
              <p:nvPr/>
            </p:nvCxnSpPr>
            <p:spPr>
              <a:xfrm flipH="1" rot="10800000">
                <a:off x="5208" y="3296"/>
                <a:ext cx="352" cy="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13"/>
              <p:cNvCxnSpPr/>
              <p:nvPr/>
            </p:nvCxnSpPr>
            <p:spPr>
              <a:xfrm flipH="1">
                <a:off x="5560" y="2880"/>
                <a:ext cx="56" cy="2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3"/>
              <p:cNvCxnSpPr/>
              <p:nvPr/>
            </p:nvCxnSpPr>
            <p:spPr>
              <a:xfrm flipH="1" rot="10800000">
                <a:off x="5248" y="2888"/>
                <a:ext cx="360" cy="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3"/>
              <p:cNvCxnSpPr/>
              <p:nvPr/>
            </p:nvCxnSpPr>
            <p:spPr>
              <a:xfrm>
                <a:off x="4168" y="2816"/>
                <a:ext cx="424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3"/>
              <p:cNvCxnSpPr/>
              <p:nvPr/>
            </p:nvCxnSpPr>
            <p:spPr>
              <a:xfrm flipH="1" rot="10800000">
                <a:off x="4592" y="2816"/>
                <a:ext cx="328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3"/>
              <p:cNvCxnSpPr/>
              <p:nvPr/>
            </p:nvCxnSpPr>
            <p:spPr>
              <a:xfrm>
                <a:off x="4920" y="2816"/>
                <a:ext cx="344" cy="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3"/>
              <p:cNvCxnSpPr/>
              <p:nvPr/>
            </p:nvCxnSpPr>
            <p:spPr>
              <a:xfrm flipH="1">
                <a:off x="4104" y="3216"/>
                <a:ext cx="56" cy="32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3"/>
              <p:cNvCxnSpPr/>
              <p:nvPr/>
            </p:nvCxnSpPr>
            <p:spPr>
              <a:xfrm>
                <a:off x="4104" y="3552"/>
                <a:ext cx="376" cy="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13"/>
              <p:cNvCxnSpPr/>
              <p:nvPr/>
            </p:nvCxnSpPr>
            <p:spPr>
              <a:xfrm>
                <a:off x="4480" y="3608"/>
                <a:ext cx="320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3"/>
              <p:cNvCxnSpPr/>
              <p:nvPr/>
            </p:nvCxnSpPr>
            <p:spPr>
              <a:xfrm>
                <a:off x="4800" y="3624"/>
                <a:ext cx="384" cy="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3"/>
              <p:cNvCxnSpPr/>
              <p:nvPr/>
            </p:nvCxnSpPr>
            <p:spPr>
              <a:xfrm flipH="1" rot="10800000">
                <a:off x="5184" y="3704"/>
                <a:ext cx="240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>
                <a:off x="5560" y="3136"/>
                <a:ext cx="16" cy="1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3"/>
              <p:cNvCxnSpPr/>
              <p:nvPr/>
            </p:nvCxnSpPr>
            <p:spPr>
              <a:xfrm flipH="1">
                <a:off x="5416" y="3304"/>
                <a:ext cx="152" cy="39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3"/>
              <p:cNvCxnSpPr/>
              <p:nvPr/>
            </p:nvCxnSpPr>
            <p:spPr>
              <a:xfrm flipH="1" rot="10800000">
                <a:off x="4504" y="3024"/>
                <a:ext cx="72" cy="1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 flipH="1" rot="10800000">
                <a:off x="4480" y="3168"/>
                <a:ext cx="32" cy="4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 rot="10800000">
                <a:off x="4928" y="2816"/>
                <a:ext cx="16" cy="2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3"/>
              <p:cNvCxnSpPr/>
              <p:nvPr/>
            </p:nvCxnSpPr>
            <p:spPr>
              <a:xfrm>
                <a:off x="5256" y="2912"/>
                <a:ext cx="0" cy="2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3"/>
              <p:cNvCxnSpPr/>
              <p:nvPr/>
            </p:nvCxnSpPr>
            <p:spPr>
              <a:xfrm flipH="1" rot="10800000">
                <a:off x="4824" y="3064"/>
                <a:ext cx="112" cy="15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3"/>
              <p:cNvCxnSpPr/>
              <p:nvPr/>
            </p:nvCxnSpPr>
            <p:spPr>
              <a:xfrm flipH="1" rot="10800000">
                <a:off x="4800" y="3224"/>
                <a:ext cx="24" cy="40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 flipH="1" rot="10800000">
                <a:off x="5232" y="3136"/>
                <a:ext cx="32" cy="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3"/>
              <p:cNvCxnSpPr/>
              <p:nvPr/>
            </p:nvCxnSpPr>
            <p:spPr>
              <a:xfrm flipH="1">
                <a:off x="5176" y="3320"/>
                <a:ext cx="56" cy="37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39" name="Google Shape;239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685800" y="34290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Viewing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