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5" name="Google Shape;5;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6" name="Google Shape;6;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7" name="Google Shape;7;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 name="Google Shape;8;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n"/>
          <p:cNvSpPr txBox="1"/>
          <p:nvPr>
            <p:ph idx="4"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0" name="Google Shape;10;n"/>
          <p:cNvSpPr txBox="1"/>
          <p:nvPr>
            <p:ph idx="5"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9" name="Shape 19"/>
        <p:cNvGrpSpPr/>
        <p:nvPr/>
      </p:nvGrpSpPr>
      <p:grpSpPr>
        <a:xfrm>
          <a:off x="0" y="0"/>
          <a:ext cx="0" cy="0"/>
          <a:chOff x="0" y="0"/>
          <a:chExt cx="0" cy="0"/>
        </a:xfrm>
      </p:grpSpPr>
      <p:sp>
        <p:nvSpPr>
          <p:cNvPr id="20" name="Google Shape;20;p2"/>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800"/>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450"/>
              </a:spcBef>
              <a:spcAft>
                <a:spcPts val="0"/>
              </a:spcAft>
              <a:buSzPts val="1800"/>
              <a:buChar char="▪"/>
              <a:defRPr/>
            </a:lvl5pPr>
            <a:lvl6pPr lvl="5" algn="l">
              <a:lnSpc>
                <a:spcPct val="100000"/>
              </a:lnSpc>
              <a:spcBef>
                <a:spcPts val="450"/>
              </a:spcBef>
              <a:spcAft>
                <a:spcPts val="0"/>
              </a:spcAft>
              <a:buSzPts val="1800"/>
              <a:buChar char="▪"/>
              <a:defRPr/>
            </a:lvl6pPr>
            <a:lvl7pPr lvl="6" algn="l">
              <a:lnSpc>
                <a:spcPct val="100000"/>
              </a:lnSpc>
              <a:spcBef>
                <a:spcPts val="450"/>
              </a:spcBef>
              <a:spcAft>
                <a:spcPts val="0"/>
              </a:spcAft>
              <a:buSzPts val="1800"/>
              <a:buChar char="▪"/>
              <a:defRPr/>
            </a:lvl7pPr>
            <a:lvl8pPr lvl="7" algn="l">
              <a:lnSpc>
                <a:spcPct val="100000"/>
              </a:lnSpc>
              <a:spcBef>
                <a:spcPts val="450"/>
              </a:spcBef>
              <a:spcAft>
                <a:spcPts val="0"/>
              </a:spcAft>
              <a:buSzPts val="1800"/>
              <a:buChar char="▪"/>
              <a:defRPr/>
            </a:lvl8pPr>
            <a:lvl9pPr lvl="8" algn="l">
              <a:lnSpc>
                <a:spcPct val="100000"/>
              </a:lnSpc>
              <a:spcBef>
                <a:spcPts val="450"/>
              </a:spcBef>
              <a:spcAft>
                <a:spcPts val="0"/>
              </a:spcAft>
              <a:buSzPts val="1800"/>
              <a:buChar char="▪"/>
              <a:defRPr/>
            </a:lvl9pPr>
          </a:lstStyle>
          <a:p/>
        </p:txBody>
      </p:sp>
      <p:sp>
        <p:nvSpPr>
          <p:cNvPr id="22" name="Google Shape;22;p2"/>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200">
                <a:latin typeface="Verdana"/>
                <a:ea typeface="Verdana"/>
                <a:cs typeface="Verdana"/>
                <a:sym typeface="Verdana"/>
              </a:defRPr>
            </a:lvl1pPr>
            <a:lvl2pPr indent="0" lvl="1" marL="0" algn="r">
              <a:lnSpc>
                <a:spcPct val="100000"/>
              </a:lnSpc>
              <a:spcBef>
                <a:spcPts val="0"/>
              </a:spcBef>
              <a:spcAft>
                <a:spcPts val="0"/>
              </a:spcAft>
              <a:buNone/>
              <a:defRPr sz="1200">
                <a:latin typeface="Verdana"/>
                <a:ea typeface="Verdana"/>
                <a:cs typeface="Verdana"/>
                <a:sym typeface="Verdana"/>
              </a:defRPr>
            </a:lvl2pPr>
            <a:lvl3pPr indent="0" lvl="2" marL="0" algn="r">
              <a:lnSpc>
                <a:spcPct val="100000"/>
              </a:lnSpc>
              <a:spcBef>
                <a:spcPts val="0"/>
              </a:spcBef>
              <a:spcAft>
                <a:spcPts val="0"/>
              </a:spcAft>
              <a:buNone/>
              <a:defRPr sz="1200">
                <a:latin typeface="Verdana"/>
                <a:ea typeface="Verdana"/>
                <a:cs typeface="Verdana"/>
                <a:sym typeface="Verdana"/>
              </a:defRPr>
            </a:lvl3pPr>
            <a:lvl4pPr indent="0" lvl="3" marL="0" algn="r">
              <a:lnSpc>
                <a:spcPct val="100000"/>
              </a:lnSpc>
              <a:spcBef>
                <a:spcPts val="0"/>
              </a:spcBef>
              <a:spcAft>
                <a:spcPts val="0"/>
              </a:spcAft>
              <a:buNone/>
              <a:defRPr sz="1200">
                <a:latin typeface="Verdana"/>
                <a:ea typeface="Verdana"/>
                <a:cs typeface="Verdana"/>
                <a:sym typeface="Verdana"/>
              </a:defRPr>
            </a:lvl4pPr>
            <a:lvl5pPr indent="0" lvl="4" marL="0" algn="r">
              <a:lnSpc>
                <a:spcPct val="100000"/>
              </a:lnSpc>
              <a:spcBef>
                <a:spcPts val="0"/>
              </a:spcBef>
              <a:spcAft>
                <a:spcPts val="0"/>
              </a:spcAft>
              <a:buNone/>
              <a:defRPr sz="1200">
                <a:latin typeface="Verdana"/>
                <a:ea typeface="Verdana"/>
                <a:cs typeface="Verdana"/>
                <a:sym typeface="Verdana"/>
              </a:defRPr>
            </a:lvl5pPr>
            <a:lvl6pPr indent="0" lvl="5" marL="0" algn="r">
              <a:lnSpc>
                <a:spcPct val="100000"/>
              </a:lnSpc>
              <a:spcBef>
                <a:spcPts val="0"/>
              </a:spcBef>
              <a:spcAft>
                <a:spcPts val="0"/>
              </a:spcAft>
              <a:buNone/>
              <a:defRPr sz="1200">
                <a:latin typeface="Verdana"/>
                <a:ea typeface="Verdana"/>
                <a:cs typeface="Verdana"/>
                <a:sym typeface="Verdana"/>
              </a:defRPr>
            </a:lvl6pPr>
            <a:lvl7pPr indent="0" lvl="6" marL="0" algn="r">
              <a:lnSpc>
                <a:spcPct val="100000"/>
              </a:lnSpc>
              <a:spcBef>
                <a:spcPts val="0"/>
              </a:spcBef>
              <a:spcAft>
                <a:spcPts val="0"/>
              </a:spcAft>
              <a:buNone/>
              <a:defRPr sz="1200">
                <a:latin typeface="Verdana"/>
                <a:ea typeface="Verdana"/>
                <a:cs typeface="Verdana"/>
                <a:sym typeface="Verdana"/>
              </a:defRPr>
            </a:lvl7pPr>
            <a:lvl8pPr indent="0" lvl="7" marL="0" algn="r">
              <a:lnSpc>
                <a:spcPct val="100000"/>
              </a:lnSpc>
              <a:spcBef>
                <a:spcPts val="0"/>
              </a:spcBef>
              <a:spcAft>
                <a:spcPts val="0"/>
              </a:spcAft>
              <a:buNone/>
              <a:defRPr sz="1200">
                <a:latin typeface="Verdana"/>
                <a:ea typeface="Verdana"/>
                <a:cs typeface="Verdana"/>
                <a:sym typeface="Verdana"/>
              </a:defRPr>
            </a:lvl8pPr>
            <a:lvl9pPr indent="0" lvl="8" marL="0" algn="r">
              <a:lnSpc>
                <a:spcPct val="100000"/>
              </a:lnSpc>
              <a:spcBef>
                <a:spcPts val="0"/>
              </a:spcBef>
              <a:spcAft>
                <a:spcPts val="0"/>
              </a:spcAft>
              <a:buNone/>
              <a:defRPr sz="1200">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5" name="Shape 25"/>
        <p:cNvGrpSpPr/>
        <p:nvPr/>
      </p:nvGrpSpPr>
      <p:grpSpPr>
        <a:xfrm>
          <a:off x="0" y="0"/>
          <a:ext cx="0" cy="0"/>
          <a:chOff x="0" y="0"/>
          <a:chExt cx="0" cy="0"/>
        </a:xfrm>
      </p:grpSpPr>
      <p:sp>
        <p:nvSpPr>
          <p:cNvPr id="26" name="Google Shape;26;p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28" name="Google Shape;28;p3"/>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200">
                <a:latin typeface="Verdana"/>
                <a:ea typeface="Verdana"/>
                <a:cs typeface="Verdana"/>
                <a:sym typeface="Verdana"/>
              </a:defRPr>
            </a:lvl1pPr>
            <a:lvl2pPr indent="0" lvl="1" marL="0" algn="r">
              <a:lnSpc>
                <a:spcPct val="100000"/>
              </a:lnSpc>
              <a:spcBef>
                <a:spcPts val="0"/>
              </a:spcBef>
              <a:spcAft>
                <a:spcPts val="0"/>
              </a:spcAft>
              <a:buNone/>
              <a:defRPr sz="1200">
                <a:latin typeface="Verdana"/>
                <a:ea typeface="Verdana"/>
                <a:cs typeface="Verdana"/>
                <a:sym typeface="Verdana"/>
              </a:defRPr>
            </a:lvl2pPr>
            <a:lvl3pPr indent="0" lvl="2" marL="0" algn="r">
              <a:lnSpc>
                <a:spcPct val="100000"/>
              </a:lnSpc>
              <a:spcBef>
                <a:spcPts val="0"/>
              </a:spcBef>
              <a:spcAft>
                <a:spcPts val="0"/>
              </a:spcAft>
              <a:buNone/>
              <a:defRPr sz="1200">
                <a:latin typeface="Verdana"/>
                <a:ea typeface="Verdana"/>
                <a:cs typeface="Verdana"/>
                <a:sym typeface="Verdana"/>
              </a:defRPr>
            </a:lvl3pPr>
            <a:lvl4pPr indent="0" lvl="3" marL="0" algn="r">
              <a:lnSpc>
                <a:spcPct val="100000"/>
              </a:lnSpc>
              <a:spcBef>
                <a:spcPts val="0"/>
              </a:spcBef>
              <a:spcAft>
                <a:spcPts val="0"/>
              </a:spcAft>
              <a:buNone/>
              <a:defRPr sz="1200">
                <a:latin typeface="Verdana"/>
                <a:ea typeface="Verdana"/>
                <a:cs typeface="Verdana"/>
                <a:sym typeface="Verdana"/>
              </a:defRPr>
            </a:lvl4pPr>
            <a:lvl5pPr indent="0" lvl="4" marL="0" algn="r">
              <a:lnSpc>
                <a:spcPct val="100000"/>
              </a:lnSpc>
              <a:spcBef>
                <a:spcPts val="0"/>
              </a:spcBef>
              <a:spcAft>
                <a:spcPts val="0"/>
              </a:spcAft>
              <a:buNone/>
              <a:defRPr sz="1200">
                <a:latin typeface="Verdana"/>
                <a:ea typeface="Verdana"/>
                <a:cs typeface="Verdana"/>
                <a:sym typeface="Verdana"/>
              </a:defRPr>
            </a:lvl5pPr>
            <a:lvl6pPr indent="0" lvl="5" marL="0" algn="r">
              <a:lnSpc>
                <a:spcPct val="100000"/>
              </a:lnSpc>
              <a:spcBef>
                <a:spcPts val="0"/>
              </a:spcBef>
              <a:spcAft>
                <a:spcPts val="0"/>
              </a:spcAft>
              <a:buNone/>
              <a:defRPr sz="1200">
                <a:latin typeface="Verdana"/>
                <a:ea typeface="Verdana"/>
                <a:cs typeface="Verdana"/>
                <a:sym typeface="Verdana"/>
              </a:defRPr>
            </a:lvl6pPr>
            <a:lvl7pPr indent="0" lvl="6" marL="0" algn="r">
              <a:lnSpc>
                <a:spcPct val="100000"/>
              </a:lnSpc>
              <a:spcBef>
                <a:spcPts val="0"/>
              </a:spcBef>
              <a:spcAft>
                <a:spcPts val="0"/>
              </a:spcAft>
              <a:buNone/>
              <a:defRPr sz="1200">
                <a:latin typeface="Verdana"/>
                <a:ea typeface="Verdana"/>
                <a:cs typeface="Verdana"/>
                <a:sym typeface="Verdana"/>
              </a:defRPr>
            </a:lvl7pPr>
            <a:lvl8pPr indent="0" lvl="7" marL="0" algn="r">
              <a:lnSpc>
                <a:spcPct val="100000"/>
              </a:lnSpc>
              <a:spcBef>
                <a:spcPts val="0"/>
              </a:spcBef>
              <a:spcAft>
                <a:spcPts val="0"/>
              </a:spcAft>
              <a:buNone/>
              <a:defRPr sz="1200">
                <a:latin typeface="Verdana"/>
                <a:ea typeface="Verdana"/>
                <a:cs typeface="Verdana"/>
                <a:sym typeface="Verdana"/>
              </a:defRPr>
            </a:lvl8pPr>
            <a:lvl9pPr indent="0" lvl="8" marL="0" algn="r">
              <a:lnSpc>
                <a:spcPct val="100000"/>
              </a:lnSpc>
              <a:spcBef>
                <a:spcPts val="0"/>
              </a:spcBef>
              <a:spcAft>
                <a:spcPts val="0"/>
              </a:spcAft>
              <a:buNone/>
              <a:defRPr sz="1200">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ext on right" type="twoColTx">
  <p:cSld name="TITLE_AND_TWO_COLUMNS">
    <p:spTree>
      <p:nvGrpSpPr>
        <p:cNvPr id="31" name="Shape 31"/>
        <p:cNvGrpSpPr/>
        <p:nvPr/>
      </p:nvGrpSpPr>
      <p:grpSpPr>
        <a:xfrm>
          <a:off x="0" y="0"/>
          <a:ext cx="0" cy="0"/>
          <a:chOff x="0" y="0"/>
          <a:chExt cx="0" cy="0"/>
        </a:xfrm>
      </p:grpSpPr>
      <p:sp>
        <p:nvSpPr>
          <p:cNvPr id="32" name="Google Shape;32;p4"/>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200">
                <a:latin typeface="Verdana"/>
                <a:ea typeface="Verdana"/>
                <a:cs typeface="Verdana"/>
                <a:sym typeface="Verdana"/>
              </a:defRPr>
            </a:lvl1pPr>
            <a:lvl2pPr indent="0" lvl="1" marL="0" algn="r">
              <a:lnSpc>
                <a:spcPct val="100000"/>
              </a:lnSpc>
              <a:spcBef>
                <a:spcPts val="0"/>
              </a:spcBef>
              <a:spcAft>
                <a:spcPts val="0"/>
              </a:spcAft>
              <a:buNone/>
              <a:defRPr sz="1200">
                <a:latin typeface="Verdana"/>
                <a:ea typeface="Verdana"/>
                <a:cs typeface="Verdana"/>
                <a:sym typeface="Verdana"/>
              </a:defRPr>
            </a:lvl2pPr>
            <a:lvl3pPr indent="0" lvl="2" marL="0" algn="r">
              <a:lnSpc>
                <a:spcPct val="100000"/>
              </a:lnSpc>
              <a:spcBef>
                <a:spcPts val="0"/>
              </a:spcBef>
              <a:spcAft>
                <a:spcPts val="0"/>
              </a:spcAft>
              <a:buNone/>
              <a:defRPr sz="1200">
                <a:latin typeface="Verdana"/>
                <a:ea typeface="Verdana"/>
                <a:cs typeface="Verdana"/>
                <a:sym typeface="Verdana"/>
              </a:defRPr>
            </a:lvl3pPr>
            <a:lvl4pPr indent="0" lvl="3" marL="0" algn="r">
              <a:lnSpc>
                <a:spcPct val="100000"/>
              </a:lnSpc>
              <a:spcBef>
                <a:spcPts val="0"/>
              </a:spcBef>
              <a:spcAft>
                <a:spcPts val="0"/>
              </a:spcAft>
              <a:buNone/>
              <a:defRPr sz="1200">
                <a:latin typeface="Verdana"/>
                <a:ea typeface="Verdana"/>
                <a:cs typeface="Verdana"/>
                <a:sym typeface="Verdana"/>
              </a:defRPr>
            </a:lvl4pPr>
            <a:lvl5pPr indent="0" lvl="4" marL="0" algn="r">
              <a:lnSpc>
                <a:spcPct val="100000"/>
              </a:lnSpc>
              <a:spcBef>
                <a:spcPts val="0"/>
              </a:spcBef>
              <a:spcAft>
                <a:spcPts val="0"/>
              </a:spcAft>
              <a:buNone/>
              <a:defRPr sz="1200">
                <a:latin typeface="Verdana"/>
                <a:ea typeface="Verdana"/>
                <a:cs typeface="Verdana"/>
                <a:sym typeface="Verdana"/>
              </a:defRPr>
            </a:lvl5pPr>
            <a:lvl6pPr indent="0" lvl="5" marL="0" algn="r">
              <a:lnSpc>
                <a:spcPct val="100000"/>
              </a:lnSpc>
              <a:spcBef>
                <a:spcPts val="0"/>
              </a:spcBef>
              <a:spcAft>
                <a:spcPts val="0"/>
              </a:spcAft>
              <a:buNone/>
              <a:defRPr sz="1200">
                <a:latin typeface="Verdana"/>
                <a:ea typeface="Verdana"/>
                <a:cs typeface="Verdana"/>
                <a:sym typeface="Verdana"/>
              </a:defRPr>
            </a:lvl6pPr>
            <a:lvl7pPr indent="0" lvl="6" marL="0" algn="r">
              <a:lnSpc>
                <a:spcPct val="100000"/>
              </a:lnSpc>
              <a:spcBef>
                <a:spcPts val="0"/>
              </a:spcBef>
              <a:spcAft>
                <a:spcPts val="0"/>
              </a:spcAft>
              <a:buNone/>
              <a:defRPr sz="1200">
                <a:latin typeface="Verdana"/>
                <a:ea typeface="Verdana"/>
                <a:cs typeface="Verdana"/>
                <a:sym typeface="Verdana"/>
              </a:defRPr>
            </a:lvl7pPr>
            <a:lvl8pPr indent="0" lvl="7" marL="0" algn="r">
              <a:lnSpc>
                <a:spcPct val="100000"/>
              </a:lnSpc>
              <a:spcBef>
                <a:spcPts val="0"/>
              </a:spcBef>
              <a:spcAft>
                <a:spcPts val="0"/>
              </a:spcAft>
              <a:buNone/>
              <a:defRPr sz="1200">
                <a:latin typeface="Verdana"/>
                <a:ea typeface="Verdana"/>
                <a:cs typeface="Verdana"/>
                <a:sym typeface="Verdana"/>
              </a:defRPr>
            </a:lvl8pPr>
            <a:lvl9pPr indent="0" lvl="8" marL="0" algn="r">
              <a:lnSpc>
                <a:spcPct val="100000"/>
              </a:lnSpc>
              <a:spcBef>
                <a:spcPts val="0"/>
              </a:spcBef>
              <a:spcAft>
                <a:spcPts val="0"/>
              </a:spcAft>
              <a:buNone/>
              <a:defRPr sz="1200">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wo objects on right" type="txAndTwoObj">
  <p:cSld name="TEXT_AND_TWO_OBJECTS">
    <p:spTree>
      <p:nvGrpSpPr>
        <p:cNvPr id="35" name="Shape 35"/>
        <p:cNvGrpSpPr/>
        <p:nvPr/>
      </p:nvGrpSpPr>
      <p:grpSpPr>
        <a:xfrm>
          <a:off x="0" y="0"/>
          <a:ext cx="0" cy="0"/>
          <a:chOff x="0" y="0"/>
          <a:chExt cx="0" cy="0"/>
        </a:xfrm>
      </p:grpSpPr>
      <p:sp>
        <p:nvSpPr>
          <p:cNvPr id="36" name="Google Shape;36;p5"/>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200">
                <a:latin typeface="Verdana"/>
                <a:ea typeface="Verdana"/>
                <a:cs typeface="Verdana"/>
                <a:sym typeface="Verdana"/>
              </a:defRPr>
            </a:lvl1pPr>
            <a:lvl2pPr indent="0" lvl="1" marL="0" algn="r">
              <a:lnSpc>
                <a:spcPct val="100000"/>
              </a:lnSpc>
              <a:spcBef>
                <a:spcPts val="0"/>
              </a:spcBef>
              <a:spcAft>
                <a:spcPts val="0"/>
              </a:spcAft>
              <a:buNone/>
              <a:defRPr sz="1200">
                <a:latin typeface="Verdana"/>
                <a:ea typeface="Verdana"/>
                <a:cs typeface="Verdana"/>
                <a:sym typeface="Verdana"/>
              </a:defRPr>
            </a:lvl2pPr>
            <a:lvl3pPr indent="0" lvl="2" marL="0" algn="r">
              <a:lnSpc>
                <a:spcPct val="100000"/>
              </a:lnSpc>
              <a:spcBef>
                <a:spcPts val="0"/>
              </a:spcBef>
              <a:spcAft>
                <a:spcPts val="0"/>
              </a:spcAft>
              <a:buNone/>
              <a:defRPr sz="1200">
                <a:latin typeface="Verdana"/>
                <a:ea typeface="Verdana"/>
                <a:cs typeface="Verdana"/>
                <a:sym typeface="Verdana"/>
              </a:defRPr>
            </a:lvl3pPr>
            <a:lvl4pPr indent="0" lvl="3" marL="0" algn="r">
              <a:lnSpc>
                <a:spcPct val="100000"/>
              </a:lnSpc>
              <a:spcBef>
                <a:spcPts val="0"/>
              </a:spcBef>
              <a:spcAft>
                <a:spcPts val="0"/>
              </a:spcAft>
              <a:buNone/>
              <a:defRPr sz="1200">
                <a:latin typeface="Verdana"/>
                <a:ea typeface="Verdana"/>
                <a:cs typeface="Verdana"/>
                <a:sym typeface="Verdana"/>
              </a:defRPr>
            </a:lvl4pPr>
            <a:lvl5pPr indent="0" lvl="4" marL="0" algn="r">
              <a:lnSpc>
                <a:spcPct val="100000"/>
              </a:lnSpc>
              <a:spcBef>
                <a:spcPts val="0"/>
              </a:spcBef>
              <a:spcAft>
                <a:spcPts val="0"/>
              </a:spcAft>
              <a:buNone/>
              <a:defRPr sz="1200">
                <a:latin typeface="Verdana"/>
                <a:ea typeface="Verdana"/>
                <a:cs typeface="Verdana"/>
                <a:sym typeface="Verdana"/>
              </a:defRPr>
            </a:lvl5pPr>
            <a:lvl6pPr indent="0" lvl="5" marL="0" algn="r">
              <a:lnSpc>
                <a:spcPct val="100000"/>
              </a:lnSpc>
              <a:spcBef>
                <a:spcPts val="0"/>
              </a:spcBef>
              <a:spcAft>
                <a:spcPts val="0"/>
              </a:spcAft>
              <a:buNone/>
              <a:defRPr sz="1200">
                <a:latin typeface="Verdana"/>
                <a:ea typeface="Verdana"/>
                <a:cs typeface="Verdana"/>
                <a:sym typeface="Verdana"/>
              </a:defRPr>
            </a:lvl6pPr>
            <a:lvl7pPr indent="0" lvl="6" marL="0" algn="r">
              <a:lnSpc>
                <a:spcPct val="100000"/>
              </a:lnSpc>
              <a:spcBef>
                <a:spcPts val="0"/>
              </a:spcBef>
              <a:spcAft>
                <a:spcPts val="0"/>
              </a:spcAft>
              <a:buNone/>
              <a:defRPr sz="1200">
                <a:latin typeface="Verdana"/>
                <a:ea typeface="Verdana"/>
                <a:cs typeface="Verdana"/>
                <a:sym typeface="Verdana"/>
              </a:defRPr>
            </a:lvl7pPr>
            <a:lvl8pPr indent="0" lvl="7" marL="0" algn="r">
              <a:lnSpc>
                <a:spcPct val="100000"/>
              </a:lnSpc>
              <a:spcBef>
                <a:spcPts val="0"/>
              </a:spcBef>
              <a:spcAft>
                <a:spcPts val="0"/>
              </a:spcAft>
              <a:buNone/>
              <a:defRPr sz="1200">
                <a:latin typeface="Verdana"/>
                <a:ea typeface="Verdana"/>
                <a:cs typeface="Verdana"/>
                <a:sym typeface="Verdana"/>
              </a:defRPr>
            </a:lvl8pPr>
            <a:lvl9pPr indent="0" lvl="8" marL="0" algn="r">
              <a:lnSpc>
                <a:spcPct val="100000"/>
              </a:lnSpc>
              <a:spcBef>
                <a:spcPts val="0"/>
              </a:spcBef>
              <a:spcAft>
                <a:spcPts val="0"/>
              </a:spcAft>
              <a:buNone/>
              <a:defRPr sz="1200">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 name="Shape 11"/>
        <p:cNvGrpSpPr/>
        <p:nvPr/>
      </p:nvGrpSpPr>
      <p:grpSpPr>
        <a:xfrm>
          <a:off x="0" y="0"/>
          <a:ext cx="0" cy="0"/>
          <a:chOff x="0" y="0"/>
          <a:chExt cx="0" cy="0"/>
        </a:xfrm>
      </p:grpSpPr>
      <p:sp>
        <p:nvSpPr>
          <p:cNvPr id="12" name="Google Shape;12;p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lnSpc>
                <a:spcPct val="100000"/>
              </a:lnSpc>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lnSpc>
                <a:spcPct val="100000"/>
              </a:lnSpc>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lnSpc>
                <a:spcPct val="100000"/>
              </a:lnSpc>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lnSpc>
                <a:spcPct val="100000"/>
              </a:lnSpc>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lnSpc>
                <a:spcPct val="100000"/>
              </a:lnSpc>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lnSpc>
                <a:spcPct val="100000"/>
              </a:lnSpc>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lnSpc>
                <a:spcPct val="100000"/>
              </a:lnSpc>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3" name="Google Shape;13;p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419100" lvl="0" marL="457200" marR="0" rtl="0" algn="l">
              <a:lnSpc>
                <a:spcPct val="100000"/>
              </a:lnSpc>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lnSpc>
                <a:spcPct val="100000"/>
              </a:lnSpc>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lnSpc>
                <a:spcPct val="100000"/>
              </a:lnSpc>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4" name="Google Shape;14;p1"/>
          <p:cNvSpPr/>
          <p:nvPr/>
        </p:nvSpPr>
        <p:spPr>
          <a:xfrm>
            <a:off x="609600" y="1566862"/>
            <a:ext cx="7958137" cy="109537"/>
          </a:xfrm>
          <a:custGeom>
            <a:rect b="b" l="l" r="r" t="t"/>
            <a:pathLst>
              <a:path extrusionOk="0" h="1000" w="1000">
                <a:moveTo>
                  <a:pt x="0" y="0"/>
                </a:moveTo>
                <a:lnTo>
                  <a:pt x="585" y="0"/>
                </a:lnTo>
                <a:lnTo>
                  <a:pt x="585" y="1000"/>
                </a:lnTo>
                <a:lnTo>
                  <a:pt x="0" y="100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 name="Google Shape;15;p1"/>
          <p:cNvCxnSpPr/>
          <p:nvPr/>
        </p:nvCxnSpPr>
        <p:spPr>
          <a:xfrm>
            <a:off x="609600" y="6172200"/>
            <a:ext cx="7924800" cy="0"/>
          </a:xfrm>
          <a:prstGeom prst="straightConnector1">
            <a:avLst/>
          </a:prstGeom>
          <a:noFill/>
          <a:ln cap="flat" cmpd="sng" w="9525">
            <a:solidFill>
              <a:schemeClr val="accent2"/>
            </a:solidFill>
            <a:prstDash val="solid"/>
            <a:miter lim="800000"/>
            <a:headEnd len="med" w="med" type="none"/>
            <a:tailEnd len="med" w="med" type="none"/>
          </a:ln>
        </p:spPr>
      </p:cxnSp>
      <p:sp>
        <p:nvSpPr>
          <p:cNvPr id="16" name="Google Shape;16;p1"/>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1"/>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png"/><Relationship Id="rId6" Type="http://schemas.openxmlformats.org/officeDocument/2006/relationships/image" Target="../media/image25.png"/><Relationship Id="rId7"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32.png"/><Relationship Id="rId5"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7.png"/><Relationship Id="rId4" Type="http://schemas.openxmlformats.org/officeDocument/2006/relationships/image" Target="../media/image39.png"/><Relationship Id="rId5" Type="http://schemas.openxmlformats.org/officeDocument/2006/relationships/image" Target="../media/image3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30.png"/><Relationship Id="rId5" Type="http://schemas.openxmlformats.org/officeDocument/2006/relationships/image" Target="../media/image21.png"/><Relationship Id="rId6" Type="http://schemas.openxmlformats.org/officeDocument/2006/relationships/image" Target="../media/image34.png"/><Relationship Id="rId7" Type="http://schemas.openxmlformats.org/officeDocument/2006/relationships/image" Target="../media/image3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20.png"/><Relationship Id="rId5" Type="http://schemas.openxmlformats.org/officeDocument/2006/relationships/image" Target="../media/image31.png"/><Relationship Id="rId6"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6.png"/><Relationship Id="rId8"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0.png"/><Relationship Id="rId9" Type="http://schemas.openxmlformats.org/officeDocument/2006/relationships/image" Target="../media/image22.png"/><Relationship Id="rId5" Type="http://schemas.openxmlformats.org/officeDocument/2006/relationships/image" Target="../media/image17.png"/><Relationship Id="rId6" Type="http://schemas.openxmlformats.org/officeDocument/2006/relationships/image" Target="../media/image16.png"/><Relationship Id="rId7" Type="http://schemas.openxmlformats.org/officeDocument/2006/relationships/image" Target="../media/image14.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 name="Shape 42"/>
        <p:cNvGrpSpPr/>
        <p:nvPr/>
      </p:nvGrpSpPr>
      <p:grpSpPr>
        <a:xfrm>
          <a:off x="0" y="0"/>
          <a:ext cx="0" cy="0"/>
          <a:chOff x="0" y="0"/>
          <a:chExt cx="0" cy="0"/>
        </a:xfrm>
      </p:grpSpPr>
      <p:sp>
        <p:nvSpPr>
          <p:cNvPr id="43" name="Google Shape;43;p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44" name="Google Shape;44;p6"/>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45" name="Google Shape;45;p6"/>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Computer Graphics (L13)</a:t>
            </a:r>
            <a:br>
              <a:rPr b="0" i="0" lang="en-US" sz="3800" u="none">
                <a:solidFill>
                  <a:schemeClr val="dk2"/>
                </a:solidFill>
                <a:latin typeface="Verdana"/>
                <a:ea typeface="Verdana"/>
                <a:cs typeface="Verdana"/>
                <a:sym typeface="Verdana"/>
              </a:rPr>
            </a:br>
            <a:r>
              <a:rPr b="0" i="0" lang="en-US" sz="2100" u="none">
                <a:solidFill>
                  <a:schemeClr val="dk2"/>
                </a:solidFill>
                <a:latin typeface="Verdana"/>
                <a:ea typeface="Verdana"/>
                <a:cs typeface="Verdana"/>
                <a:sym typeface="Verdana"/>
              </a:rPr>
              <a:t>EG678EX</a:t>
            </a:r>
            <a:endParaRPr/>
          </a:p>
        </p:txBody>
      </p:sp>
      <p:sp>
        <p:nvSpPr>
          <p:cNvPr id="46" name="Google Shape;46;p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3000"/>
              <a:buFont typeface="Noto Sans Symbols"/>
              <a:buNone/>
            </a:pPr>
            <a:r>
              <a:rPr b="0" i="0" lang="en-US" sz="3000" u="none" cap="none" strike="noStrike">
                <a:solidFill>
                  <a:schemeClr val="dk1"/>
                </a:solidFill>
                <a:latin typeface="Verdana"/>
                <a:ea typeface="Verdana"/>
                <a:cs typeface="Verdana"/>
                <a:sym typeface="Verdana"/>
              </a:rPr>
              <a:t>Illumination Models &amp; Surface Rendering Methods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1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214" name="Google Shape;214;p15"/>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215" name="Google Shape;215;p15"/>
          <p:cNvSpPr txBox="1"/>
          <p:nvPr>
            <p:ph idx="4294967295" type="title"/>
          </p:nvPr>
        </p:nvSpPr>
        <p:spPr>
          <a:xfrm>
            <a:off x="574675" y="304800"/>
            <a:ext cx="8001000" cy="1216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Phong Model (contd…)</a:t>
            </a:r>
            <a:endParaRPr/>
          </a:p>
        </p:txBody>
      </p:sp>
      <p:sp>
        <p:nvSpPr>
          <p:cNvPr id="216" name="Google Shape;216;p15"/>
          <p:cNvSpPr txBox="1"/>
          <p:nvPr>
            <p:ph idx="4294967295" type="body"/>
          </p:nvPr>
        </p:nvSpPr>
        <p:spPr>
          <a:xfrm>
            <a:off x="566737" y="1752600"/>
            <a:ext cx="6367462"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1300"/>
              <a:buFont typeface="Noto Sans Symbols"/>
              <a:buChar char="□"/>
            </a:pPr>
            <a:r>
              <a:rPr b="0" i="0" lang="en-US" sz="1300" u="none">
                <a:solidFill>
                  <a:schemeClr val="dk1"/>
                </a:solidFill>
                <a:latin typeface="Verdana"/>
                <a:ea typeface="Verdana"/>
                <a:cs typeface="Verdana"/>
                <a:sym typeface="Verdana"/>
              </a:rPr>
              <a:t>Simplified form: assume </a:t>
            </a:r>
            <a:r>
              <a:rPr b="0" i="1" lang="en-US" sz="1300" u="none">
                <a:solidFill>
                  <a:schemeClr val="dk1"/>
                </a:solidFill>
                <a:latin typeface="Verdana"/>
                <a:ea typeface="Verdana"/>
                <a:cs typeface="Verdana"/>
                <a:sym typeface="Verdana"/>
              </a:rPr>
              <a:t>w(θ)</a:t>
            </a:r>
            <a:r>
              <a:rPr b="0" i="0" lang="en-US" sz="1300" u="none">
                <a:solidFill>
                  <a:schemeClr val="dk1"/>
                </a:solidFill>
                <a:latin typeface="Verdana"/>
                <a:ea typeface="Verdana"/>
                <a:cs typeface="Verdana"/>
                <a:sym typeface="Verdana"/>
              </a:rPr>
              <a:t> = </a:t>
            </a:r>
            <a:r>
              <a:rPr b="0" i="1" lang="en-US" sz="1300" u="none">
                <a:solidFill>
                  <a:schemeClr val="dk1"/>
                </a:solidFill>
                <a:latin typeface="Verdana"/>
                <a:ea typeface="Verdana"/>
                <a:cs typeface="Verdana"/>
                <a:sym typeface="Verdana"/>
              </a:rPr>
              <a:t>k</a:t>
            </a:r>
            <a:r>
              <a:rPr b="0" baseline="-25000" i="1" lang="en-US" sz="1300" u="none">
                <a:solidFill>
                  <a:schemeClr val="dk1"/>
                </a:solidFill>
                <a:latin typeface="Verdana"/>
                <a:ea typeface="Verdana"/>
                <a:cs typeface="Verdana"/>
                <a:sym typeface="Verdana"/>
              </a:rPr>
              <a:t>s </a:t>
            </a:r>
            <a:r>
              <a:rPr b="0" i="1" lang="en-US" sz="1300" u="none">
                <a:solidFill>
                  <a:schemeClr val="dk1"/>
                </a:solidFill>
                <a:latin typeface="Verdana"/>
                <a:ea typeface="Verdana"/>
                <a:cs typeface="Verdana"/>
                <a:sym typeface="Verdana"/>
              </a:rPr>
              <a:t>= constant</a:t>
            </a:r>
            <a:endParaRPr b="0" baseline="-25000" i="1" sz="1300" u="none">
              <a:solidFill>
                <a:schemeClr val="dk1"/>
              </a:solidFill>
              <a:latin typeface="Verdana"/>
              <a:ea typeface="Verdana"/>
              <a:cs typeface="Verdana"/>
              <a:sym typeface="Verdana"/>
            </a:endParaRPr>
          </a:p>
          <a:p>
            <a:pPr indent="-387350" lvl="0" marL="469900" marR="0" rtl="0" algn="l">
              <a:lnSpc>
                <a:spcPct val="80000"/>
              </a:lnSpc>
              <a:spcBef>
                <a:spcPts val="260"/>
              </a:spcBef>
              <a:spcAft>
                <a:spcPts val="0"/>
              </a:spcAft>
              <a:buClr>
                <a:schemeClr val="accent2"/>
              </a:buClr>
              <a:buSzPts val="1300"/>
              <a:buFont typeface="Noto Sans Symbols"/>
              <a:buNone/>
            </a:pPr>
            <a:r>
              <a:t/>
            </a:r>
            <a:endParaRPr b="0" i="0" sz="1300" u="none">
              <a:solidFill>
                <a:schemeClr val="dk1"/>
              </a:solidFill>
              <a:latin typeface="Verdana"/>
              <a:ea typeface="Verdana"/>
              <a:cs typeface="Verdana"/>
              <a:sym typeface="Verdana"/>
            </a:endParaRPr>
          </a:p>
          <a:p>
            <a:pPr indent="-387350" lvl="0" marL="469900" marR="0" rtl="0" algn="l">
              <a:lnSpc>
                <a:spcPct val="80000"/>
              </a:lnSpc>
              <a:spcBef>
                <a:spcPts val="260"/>
              </a:spcBef>
              <a:spcAft>
                <a:spcPts val="0"/>
              </a:spcAft>
              <a:buClr>
                <a:schemeClr val="accent2"/>
              </a:buClr>
              <a:buSzPts val="1300"/>
              <a:buFont typeface="Noto Sans Symbols"/>
              <a:buNone/>
            </a:pPr>
            <a:r>
              <a:t/>
            </a:r>
            <a:endParaRPr b="0" i="0" sz="1300" u="none">
              <a:solidFill>
                <a:schemeClr val="dk1"/>
              </a:solidFill>
              <a:latin typeface="Verdana"/>
              <a:ea typeface="Verdana"/>
              <a:cs typeface="Verdana"/>
              <a:sym typeface="Verdana"/>
            </a:endParaRPr>
          </a:p>
          <a:p>
            <a:pPr indent="-469900" lvl="0" marL="469900" marR="0" rtl="0" algn="l">
              <a:lnSpc>
                <a:spcPct val="80000"/>
              </a:lnSpc>
              <a:spcBef>
                <a:spcPts val="260"/>
              </a:spcBef>
              <a:spcAft>
                <a:spcPts val="0"/>
              </a:spcAft>
              <a:buClr>
                <a:schemeClr val="accent2"/>
              </a:buClr>
              <a:buSzPts val="1300"/>
              <a:buFont typeface="Noto Sans Symbols"/>
              <a:buChar char="□"/>
            </a:pPr>
            <a:r>
              <a:rPr b="0" i="0" lang="en-US" sz="1300" u="none">
                <a:solidFill>
                  <a:schemeClr val="dk1"/>
                </a:solidFill>
                <a:latin typeface="Verdana"/>
                <a:ea typeface="Verdana"/>
                <a:cs typeface="Verdana"/>
                <a:sym typeface="Verdana"/>
              </a:rPr>
              <a:t>Vector </a:t>
            </a:r>
            <a:r>
              <a:rPr b="1" i="0" lang="en-US" sz="1300" u="none">
                <a:solidFill>
                  <a:schemeClr val="dk1"/>
                </a:solidFill>
                <a:latin typeface="Verdana"/>
                <a:ea typeface="Verdana"/>
                <a:cs typeface="Verdana"/>
                <a:sym typeface="Verdana"/>
              </a:rPr>
              <a:t>R</a:t>
            </a:r>
            <a:r>
              <a:rPr b="0" i="0" lang="en-US" sz="1300" u="none">
                <a:solidFill>
                  <a:schemeClr val="dk1"/>
                </a:solidFill>
                <a:latin typeface="Verdana"/>
                <a:ea typeface="Verdana"/>
                <a:cs typeface="Verdana"/>
                <a:sym typeface="Verdana"/>
              </a:rPr>
              <a:t> can be evaluated from vectors </a:t>
            </a:r>
            <a:r>
              <a:rPr b="1" i="0" lang="en-US" sz="1300" u="none">
                <a:solidFill>
                  <a:schemeClr val="dk1"/>
                </a:solidFill>
                <a:latin typeface="Verdana"/>
                <a:ea typeface="Verdana"/>
                <a:cs typeface="Verdana"/>
                <a:sym typeface="Verdana"/>
              </a:rPr>
              <a:t>L</a:t>
            </a:r>
            <a:r>
              <a:rPr b="0" i="0" lang="en-US" sz="1300" u="none">
                <a:solidFill>
                  <a:schemeClr val="dk1"/>
                </a:solidFill>
                <a:latin typeface="Verdana"/>
                <a:ea typeface="Verdana"/>
                <a:cs typeface="Verdana"/>
                <a:sym typeface="Verdana"/>
              </a:rPr>
              <a:t> an </a:t>
            </a:r>
            <a:r>
              <a:rPr b="1" i="0" lang="en-US" sz="1300" u="none">
                <a:solidFill>
                  <a:schemeClr val="dk1"/>
                </a:solidFill>
                <a:latin typeface="Verdana"/>
                <a:ea typeface="Verdana"/>
                <a:cs typeface="Verdana"/>
                <a:sym typeface="Verdana"/>
              </a:rPr>
              <a:t>N</a:t>
            </a:r>
            <a:r>
              <a:rPr b="0" i="0" lang="en-US" sz="1300" u="none">
                <a:solidFill>
                  <a:schemeClr val="dk1"/>
                </a:solidFill>
                <a:latin typeface="Verdana"/>
                <a:ea typeface="Verdana"/>
                <a:cs typeface="Verdana"/>
                <a:sym typeface="Verdana"/>
              </a:rPr>
              <a:t> as: </a:t>
            </a:r>
            <a:endParaRPr/>
          </a:p>
          <a:p>
            <a:pPr indent="-395287" lvl="2" marL="1304925" marR="0" rtl="0" algn="l">
              <a:lnSpc>
                <a:spcPct val="80000"/>
              </a:lnSpc>
              <a:spcBef>
                <a:spcPts val="22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	</a:t>
            </a:r>
            <a:r>
              <a:rPr b="1" i="0" lang="en-US" sz="1100" u="none" cap="none" strike="noStrike">
                <a:solidFill>
                  <a:schemeClr val="dk1"/>
                </a:solidFill>
                <a:latin typeface="Verdana"/>
                <a:ea typeface="Verdana"/>
                <a:cs typeface="Verdana"/>
                <a:sym typeface="Verdana"/>
              </a:rPr>
              <a:t>R </a:t>
            </a:r>
            <a:r>
              <a:rPr b="0" i="0" lang="en-US" sz="1100" u="none" cap="none" strike="noStrike">
                <a:solidFill>
                  <a:schemeClr val="dk1"/>
                </a:solidFill>
                <a:latin typeface="Verdana"/>
                <a:ea typeface="Verdana"/>
                <a:cs typeface="Verdana"/>
                <a:sym typeface="Verdana"/>
              </a:rPr>
              <a:t>+ </a:t>
            </a:r>
            <a:r>
              <a:rPr b="1" i="0" lang="en-US" sz="1100" u="none" cap="none" strike="noStrike">
                <a:solidFill>
                  <a:schemeClr val="dk1"/>
                </a:solidFill>
                <a:latin typeface="Verdana"/>
                <a:ea typeface="Verdana"/>
                <a:cs typeface="Verdana"/>
                <a:sym typeface="Verdana"/>
              </a:rPr>
              <a:t>L</a:t>
            </a:r>
            <a:r>
              <a:rPr b="0" i="0" lang="en-US" sz="1100" u="none" cap="none" strike="noStrike">
                <a:solidFill>
                  <a:schemeClr val="dk1"/>
                </a:solidFill>
                <a:latin typeface="Verdana"/>
                <a:ea typeface="Verdana"/>
                <a:cs typeface="Verdana"/>
                <a:sym typeface="Verdana"/>
              </a:rPr>
              <a:t> = (2</a:t>
            </a:r>
            <a:r>
              <a:rPr b="1" i="0" lang="en-US" sz="1100" u="none" cap="none" strike="noStrike">
                <a:solidFill>
                  <a:schemeClr val="dk1"/>
                </a:solidFill>
                <a:latin typeface="Verdana"/>
                <a:ea typeface="Verdana"/>
                <a:cs typeface="Verdana"/>
                <a:sym typeface="Verdana"/>
              </a:rPr>
              <a:t>N</a:t>
            </a:r>
            <a:r>
              <a:rPr b="0" i="0" lang="en-US" sz="1100" u="none" cap="none" strike="noStrike">
                <a:solidFill>
                  <a:schemeClr val="dk1"/>
                </a:solidFill>
                <a:latin typeface="Verdana"/>
                <a:ea typeface="Verdana"/>
                <a:cs typeface="Verdana"/>
                <a:sym typeface="Verdana"/>
              </a:rPr>
              <a:t>.</a:t>
            </a:r>
            <a:r>
              <a:rPr b="1" i="0" lang="en-US" sz="1100" u="none" cap="none" strike="noStrike">
                <a:solidFill>
                  <a:schemeClr val="dk1"/>
                </a:solidFill>
                <a:latin typeface="Verdana"/>
                <a:ea typeface="Verdana"/>
                <a:cs typeface="Verdana"/>
                <a:sym typeface="Verdana"/>
              </a:rPr>
              <a:t>L</a:t>
            </a:r>
            <a:r>
              <a:rPr b="0" i="0" lang="en-US" sz="1100" u="none" cap="none" strike="noStrike">
                <a:solidFill>
                  <a:schemeClr val="dk1"/>
                </a:solidFill>
                <a:latin typeface="Verdana"/>
                <a:ea typeface="Verdana"/>
                <a:cs typeface="Verdana"/>
                <a:sym typeface="Verdana"/>
              </a:rPr>
              <a:t>)</a:t>
            </a:r>
            <a:r>
              <a:rPr b="1" i="0" lang="en-US" sz="1100" u="none" cap="none" strike="noStrike">
                <a:solidFill>
                  <a:schemeClr val="dk1"/>
                </a:solidFill>
                <a:latin typeface="Verdana"/>
                <a:ea typeface="Verdana"/>
                <a:cs typeface="Verdana"/>
                <a:sym typeface="Verdana"/>
              </a:rPr>
              <a:t>N</a:t>
            </a:r>
            <a:endParaRPr/>
          </a:p>
          <a:p>
            <a:pPr indent="-395287" lvl="2" marL="1304925" marR="0" rtl="0" algn="l">
              <a:lnSpc>
                <a:spcPct val="80000"/>
              </a:lnSpc>
              <a:spcBef>
                <a:spcPts val="22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i.e    </a:t>
            </a:r>
            <a:r>
              <a:rPr b="1" i="0" lang="en-US" sz="1100" u="none" cap="none" strike="noStrike">
                <a:solidFill>
                  <a:schemeClr val="dk1"/>
                </a:solidFill>
                <a:latin typeface="Verdana"/>
                <a:ea typeface="Verdana"/>
                <a:cs typeface="Verdana"/>
                <a:sym typeface="Verdana"/>
              </a:rPr>
              <a:t>R</a:t>
            </a:r>
            <a:r>
              <a:rPr b="0" i="0" lang="en-US" sz="1100" u="none" cap="none" strike="noStrike">
                <a:solidFill>
                  <a:schemeClr val="dk1"/>
                </a:solidFill>
                <a:latin typeface="Verdana"/>
                <a:ea typeface="Verdana"/>
                <a:cs typeface="Verdana"/>
                <a:sym typeface="Verdana"/>
              </a:rPr>
              <a:t> = (2</a:t>
            </a:r>
            <a:r>
              <a:rPr b="1" i="0" lang="en-US" sz="1100" u="none" cap="none" strike="noStrike">
                <a:solidFill>
                  <a:schemeClr val="dk1"/>
                </a:solidFill>
                <a:latin typeface="Verdana"/>
                <a:ea typeface="Verdana"/>
                <a:cs typeface="Verdana"/>
                <a:sym typeface="Verdana"/>
              </a:rPr>
              <a:t>N</a:t>
            </a:r>
            <a:r>
              <a:rPr b="0" i="0" lang="en-US" sz="1100" u="none" cap="none" strike="noStrike">
                <a:solidFill>
                  <a:schemeClr val="dk1"/>
                </a:solidFill>
                <a:latin typeface="Verdana"/>
                <a:ea typeface="Verdana"/>
                <a:cs typeface="Verdana"/>
                <a:sym typeface="Verdana"/>
              </a:rPr>
              <a:t>.</a:t>
            </a:r>
            <a:r>
              <a:rPr b="1" i="0" lang="en-US" sz="1100" u="none" cap="none" strike="noStrike">
                <a:solidFill>
                  <a:schemeClr val="dk1"/>
                </a:solidFill>
                <a:latin typeface="Verdana"/>
                <a:ea typeface="Verdana"/>
                <a:cs typeface="Verdana"/>
                <a:sym typeface="Verdana"/>
              </a:rPr>
              <a:t>L</a:t>
            </a:r>
            <a:r>
              <a:rPr b="0" i="0" lang="en-US" sz="1100" u="none" cap="none" strike="noStrike">
                <a:solidFill>
                  <a:schemeClr val="dk1"/>
                </a:solidFill>
                <a:latin typeface="Verdana"/>
                <a:ea typeface="Verdana"/>
                <a:cs typeface="Verdana"/>
                <a:sym typeface="Verdana"/>
              </a:rPr>
              <a:t>)</a:t>
            </a:r>
            <a:r>
              <a:rPr b="1" i="0" lang="en-US" sz="1100" u="none" cap="none" strike="noStrike">
                <a:solidFill>
                  <a:schemeClr val="dk1"/>
                </a:solidFill>
                <a:latin typeface="Verdana"/>
                <a:ea typeface="Verdana"/>
                <a:cs typeface="Verdana"/>
                <a:sym typeface="Verdana"/>
              </a:rPr>
              <a:t>N</a:t>
            </a:r>
            <a:r>
              <a:rPr b="0" i="0" lang="en-US" sz="1100" u="none" cap="none" strike="noStrike">
                <a:solidFill>
                  <a:schemeClr val="dk1"/>
                </a:solidFill>
                <a:latin typeface="Verdana"/>
                <a:ea typeface="Verdana"/>
                <a:cs typeface="Verdana"/>
                <a:sym typeface="Verdana"/>
              </a:rPr>
              <a:t> – </a:t>
            </a:r>
            <a:r>
              <a:rPr b="1" i="0" lang="en-US" sz="1100" u="none" cap="none" strike="noStrike">
                <a:solidFill>
                  <a:schemeClr val="dk1"/>
                </a:solidFill>
                <a:latin typeface="Verdana"/>
                <a:ea typeface="Verdana"/>
                <a:cs typeface="Verdana"/>
                <a:sym typeface="Verdana"/>
              </a:rPr>
              <a:t>L</a:t>
            </a:r>
            <a:endParaRPr/>
          </a:p>
          <a:p>
            <a:pPr indent="-387350" lvl="0" marL="469900" marR="0" rtl="0" algn="l">
              <a:lnSpc>
                <a:spcPct val="80000"/>
              </a:lnSpc>
              <a:spcBef>
                <a:spcPts val="260"/>
              </a:spcBef>
              <a:spcAft>
                <a:spcPts val="0"/>
              </a:spcAft>
              <a:buClr>
                <a:schemeClr val="accent2"/>
              </a:buClr>
              <a:buSzPts val="1300"/>
              <a:buFont typeface="Noto Sans Symbols"/>
              <a:buNone/>
            </a:pPr>
            <a:r>
              <a:t/>
            </a:r>
            <a:endParaRPr b="0" i="0" sz="1300" u="none">
              <a:solidFill>
                <a:schemeClr val="dk1"/>
              </a:solidFill>
              <a:latin typeface="Verdana"/>
              <a:ea typeface="Verdana"/>
              <a:cs typeface="Verdana"/>
              <a:sym typeface="Verdana"/>
            </a:endParaRPr>
          </a:p>
          <a:p>
            <a:pPr indent="-469900" lvl="0" marL="469900" marR="0" rtl="0" algn="l">
              <a:lnSpc>
                <a:spcPct val="80000"/>
              </a:lnSpc>
              <a:spcBef>
                <a:spcPts val="260"/>
              </a:spcBef>
              <a:spcAft>
                <a:spcPts val="0"/>
              </a:spcAft>
              <a:buClr>
                <a:schemeClr val="accent2"/>
              </a:buClr>
              <a:buSzPts val="1300"/>
              <a:buFont typeface="Noto Sans Symbols"/>
              <a:buChar char="□"/>
            </a:pPr>
            <a:r>
              <a:rPr b="0" i="0" lang="en-US" sz="1300" u="none">
                <a:solidFill>
                  <a:schemeClr val="dk1"/>
                </a:solidFill>
                <a:latin typeface="Verdana"/>
                <a:ea typeface="Verdana"/>
                <a:cs typeface="Verdana"/>
                <a:sym typeface="Verdana"/>
              </a:rPr>
              <a:t>Further simplified by replacing </a:t>
            </a:r>
            <a:r>
              <a:rPr b="1" i="0" lang="en-US" sz="1300" u="none">
                <a:solidFill>
                  <a:schemeClr val="dk1"/>
                </a:solidFill>
                <a:latin typeface="Verdana"/>
                <a:ea typeface="Verdana"/>
                <a:cs typeface="Verdana"/>
                <a:sym typeface="Verdana"/>
              </a:rPr>
              <a:t>V</a:t>
            </a:r>
            <a:r>
              <a:rPr b="0" i="0" lang="en-US" sz="1300" u="none">
                <a:solidFill>
                  <a:schemeClr val="dk1"/>
                </a:solidFill>
                <a:latin typeface="Verdana"/>
                <a:ea typeface="Verdana"/>
                <a:cs typeface="Verdana"/>
                <a:sym typeface="Verdana"/>
              </a:rPr>
              <a:t>.</a:t>
            </a:r>
            <a:r>
              <a:rPr b="1" i="0" lang="en-US" sz="1300" u="none">
                <a:solidFill>
                  <a:schemeClr val="dk1"/>
                </a:solidFill>
                <a:latin typeface="Verdana"/>
                <a:ea typeface="Verdana"/>
                <a:cs typeface="Verdana"/>
                <a:sym typeface="Verdana"/>
              </a:rPr>
              <a:t>R</a:t>
            </a:r>
            <a:r>
              <a:rPr b="0" i="0" lang="en-US" sz="1300" u="none">
                <a:solidFill>
                  <a:schemeClr val="dk1"/>
                </a:solidFill>
                <a:latin typeface="Verdana"/>
                <a:ea typeface="Verdana"/>
                <a:cs typeface="Verdana"/>
                <a:sym typeface="Verdana"/>
              </a:rPr>
              <a:t> with </a:t>
            </a:r>
            <a:r>
              <a:rPr b="1" i="0" lang="en-US" sz="1300" u="none">
                <a:solidFill>
                  <a:schemeClr val="dk1"/>
                </a:solidFill>
                <a:latin typeface="Verdana"/>
                <a:ea typeface="Verdana"/>
                <a:cs typeface="Verdana"/>
                <a:sym typeface="Verdana"/>
              </a:rPr>
              <a:t>N</a:t>
            </a:r>
            <a:r>
              <a:rPr b="0" i="0" lang="en-US" sz="1300" u="none">
                <a:solidFill>
                  <a:schemeClr val="dk1"/>
                </a:solidFill>
                <a:latin typeface="Verdana"/>
                <a:ea typeface="Verdana"/>
                <a:cs typeface="Verdana"/>
                <a:sym typeface="Verdana"/>
              </a:rPr>
              <a:t>.</a:t>
            </a:r>
            <a:r>
              <a:rPr b="1" i="0" lang="en-US" sz="1300" u="none">
                <a:solidFill>
                  <a:schemeClr val="dk1"/>
                </a:solidFill>
                <a:latin typeface="Verdana"/>
                <a:ea typeface="Verdana"/>
                <a:cs typeface="Verdana"/>
                <a:sym typeface="Verdana"/>
              </a:rPr>
              <a:t>H</a:t>
            </a:r>
            <a:r>
              <a:rPr b="0" i="0" lang="en-US" sz="1300" u="none">
                <a:solidFill>
                  <a:schemeClr val="dk1"/>
                </a:solidFill>
                <a:latin typeface="Verdana"/>
                <a:ea typeface="Verdana"/>
                <a:cs typeface="Verdana"/>
                <a:sym typeface="Verdana"/>
              </a:rPr>
              <a:t> where </a:t>
            </a:r>
            <a:r>
              <a:rPr b="1" i="0" lang="en-US" sz="1300" u="none">
                <a:solidFill>
                  <a:schemeClr val="dk1"/>
                </a:solidFill>
                <a:latin typeface="Verdana"/>
                <a:ea typeface="Verdana"/>
                <a:cs typeface="Verdana"/>
                <a:sym typeface="Verdana"/>
              </a:rPr>
              <a:t>H</a:t>
            </a:r>
            <a:r>
              <a:rPr b="0" i="0" lang="en-US" sz="1300" u="none">
                <a:solidFill>
                  <a:schemeClr val="dk1"/>
                </a:solidFill>
                <a:latin typeface="Verdana"/>
                <a:ea typeface="Verdana"/>
                <a:cs typeface="Verdana"/>
                <a:sym typeface="Verdana"/>
              </a:rPr>
              <a:t> is halfway vector between </a:t>
            </a:r>
            <a:r>
              <a:rPr b="1" i="0" lang="en-US" sz="1300" u="none">
                <a:solidFill>
                  <a:schemeClr val="dk1"/>
                </a:solidFill>
                <a:latin typeface="Verdana"/>
                <a:ea typeface="Verdana"/>
                <a:cs typeface="Verdana"/>
                <a:sym typeface="Verdana"/>
              </a:rPr>
              <a:t>L</a:t>
            </a:r>
            <a:r>
              <a:rPr b="0" i="0" lang="en-US" sz="1300" u="none">
                <a:solidFill>
                  <a:schemeClr val="dk1"/>
                </a:solidFill>
                <a:latin typeface="Verdana"/>
                <a:ea typeface="Verdana"/>
                <a:cs typeface="Verdana"/>
                <a:sym typeface="Verdana"/>
              </a:rPr>
              <a:t> and </a:t>
            </a:r>
            <a:r>
              <a:rPr b="1" i="0" lang="en-US" sz="1300" u="none">
                <a:solidFill>
                  <a:schemeClr val="dk1"/>
                </a:solidFill>
                <a:latin typeface="Verdana"/>
                <a:ea typeface="Verdana"/>
                <a:cs typeface="Verdana"/>
                <a:sym typeface="Verdana"/>
              </a:rPr>
              <a:t>V</a:t>
            </a:r>
            <a:r>
              <a:rPr b="0" i="0" lang="en-US" sz="1300" u="none">
                <a:solidFill>
                  <a:schemeClr val="dk1"/>
                </a:solidFill>
                <a:latin typeface="Verdana"/>
                <a:ea typeface="Verdana"/>
                <a:cs typeface="Verdana"/>
                <a:sym typeface="Verdana"/>
              </a:rPr>
              <a:t> (i.e </a:t>
            </a:r>
            <a:r>
              <a:rPr b="1" i="0" lang="en-US" sz="1300" u="none">
                <a:solidFill>
                  <a:schemeClr val="dk1"/>
                </a:solidFill>
                <a:latin typeface="Verdana"/>
                <a:ea typeface="Verdana"/>
                <a:cs typeface="Verdana"/>
                <a:sym typeface="Verdana"/>
              </a:rPr>
              <a:t>H</a:t>
            </a:r>
            <a:r>
              <a:rPr b="0" i="0" lang="en-US" sz="1300" u="none">
                <a:solidFill>
                  <a:schemeClr val="dk1"/>
                </a:solidFill>
                <a:latin typeface="Verdana"/>
                <a:ea typeface="Verdana"/>
                <a:cs typeface="Verdana"/>
                <a:sym typeface="Verdana"/>
              </a:rPr>
              <a:t> is unit bisector vector of angle between </a:t>
            </a:r>
            <a:r>
              <a:rPr b="1" i="0" lang="en-US" sz="1300" u="none">
                <a:solidFill>
                  <a:schemeClr val="dk1"/>
                </a:solidFill>
                <a:latin typeface="Verdana"/>
                <a:ea typeface="Verdana"/>
                <a:cs typeface="Verdana"/>
                <a:sym typeface="Verdana"/>
              </a:rPr>
              <a:t>L</a:t>
            </a:r>
            <a:r>
              <a:rPr b="0" i="0" lang="en-US" sz="1300" u="none">
                <a:solidFill>
                  <a:schemeClr val="dk1"/>
                </a:solidFill>
                <a:latin typeface="Verdana"/>
                <a:ea typeface="Verdana"/>
                <a:cs typeface="Verdana"/>
                <a:sym typeface="Verdana"/>
              </a:rPr>
              <a:t> and </a:t>
            </a:r>
            <a:r>
              <a:rPr b="1" i="0" lang="en-US" sz="1300" u="none">
                <a:solidFill>
                  <a:schemeClr val="dk1"/>
                </a:solidFill>
                <a:latin typeface="Verdana"/>
                <a:ea typeface="Verdana"/>
                <a:cs typeface="Verdana"/>
                <a:sym typeface="Verdana"/>
              </a:rPr>
              <a:t>V</a:t>
            </a:r>
            <a:r>
              <a:rPr b="0" i="0" lang="en-US" sz="1300" u="none">
                <a:solidFill>
                  <a:schemeClr val="dk1"/>
                </a:solidFill>
                <a:latin typeface="Verdana"/>
                <a:ea typeface="Verdana"/>
                <a:cs typeface="Verdana"/>
                <a:sym typeface="Verdana"/>
              </a:rPr>
              <a:t>)</a:t>
            </a:r>
            <a:endParaRPr/>
          </a:p>
          <a:p>
            <a:pPr indent="-387350" lvl="0" marL="469900" marR="0" rtl="0" algn="l">
              <a:lnSpc>
                <a:spcPct val="80000"/>
              </a:lnSpc>
              <a:spcBef>
                <a:spcPts val="260"/>
              </a:spcBef>
              <a:spcAft>
                <a:spcPts val="0"/>
              </a:spcAft>
              <a:buClr>
                <a:schemeClr val="accent2"/>
              </a:buClr>
              <a:buSzPts val="1300"/>
              <a:buFont typeface="Noto Sans Symbols"/>
              <a:buNone/>
            </a:pPr>
            <a:r>
              <a:t/>
            </a:r>
            <a:endParaRPr b="0" i="0" sz="1300" u="none">
              <a:solidFill>
                <a:schemeClr val="dk1"/>
              </a:solidFill>
              <a:latin typeface="Verdana"/>
              <a:ea typeface="Verdana"/>
              <a:cs typeface="Verdana"/>
              <a:sym typeface="Verdana"/>
            </a:endParaRPr>
          </a:p>
          <a:p>
            <a:pPr indent="-387350" lvl="0" marL="469900" marR="0" rtl="0" algn="l">
              <a:lnSpc>
                <a:spcPct val="80000"/>
              </a:lnSpc>
              <a:spcBef>
                <a:spcPts val="260"/>
              </a:spcBef>
              <a:spcAft>
                <a:spcPts val="0"/>
              </a:spcAft>
              <a:buClr>
                <a:schemeClr val="accent2"/>
              </a:buClr>
              <a:buSzPts val="1300"/>
              <a:buFont typeface="Noto Sans Symbols"/>
              <a:buNone/>
            </a:pPr>
            <a:r>
              <a:t/>
            </a:r>
            <a:endParaRPr b="0" i="0" sz="1300" u="none">
              <a:solidFill>
                <a:schemeClr val="dk1"/>
              </a:solidFill>
              <a:latin typeface="Verdana"/>
              <a:ea typeface="Verdana"/>
              <a:cs typeface="Verdana"/>
              <a:sym typeface="Verdana"/>
            </a:endParaRPr>
          </a:p>
          <a:p>
            <a:pPr indent="-387350" lvl="0" marL="469900" marR="0" rtl="0" algn="l">
              <a:lnSpc>
                <a:spcPct val="80000"/>
              </a:lnSpc>
              <a:spcBef>
                <a:spcPts val="260"/>
              </a:spcBef>
              <a:spcAft>
                <a:spcPts val="0"/>
              </a:spcAft>
              <a:buClr>
                <a:schemeClr val="accent2"/>
              </a:buClr>
              <a:buSzPts val="1300"/>
              <a:buFont typeface="Noto Sans Symbols"/>
              <a:buNone/>
            </a:pPr>
            <a:r>
              <a:t/>
            </a:r>
            <a:endParaRPr b="0" i="0" sz="1300" u="none">
              <a:solidFill>
                <a:schemeClr val="dk1"/>
              </a:solidFill>
              <a:latin typeface="Verdana"/>
              <a:ea typeface="Verdana"/>
              <a:cs typeface="Verdana"/>
              <a:sym typeface="Verdana"/>
            </a:endParaRPr>
          </a:p>
          <a:p>
            <a:pPr indent="-469900" lvl="0" marL="469900" marR="0" rtl="0" algn="l">
              <a:lnSpc>
                <a:spcPct val="80000"/>
              </a:lnSpc>
              <a:spcBef>
                <a:spcPts val="260"/>
              </a:spcBef>
              <a:spcAft>
                <a:spcPts val="0"/>
              </a:spcAft>
              <a:buClr>
                <a:schemeClr val="accent2"/>
              </a:buClr>
              <a:buSzPts val="1300"/>
              <a:buFont typeface="Noto Sans Symbols"/>
              <a:buChar char="□"/>
            </a:pPr>
            <a:r>
              <a:rPr b="0" i="0" lang="en-US" sz="1300" u="none">
                <a:solidFill>
                  <a:schemeClr val="dk1"/>
                </a:solidFill>
                <a:latin typeface="Verdana"/>
                <a:ea typeface="Verdana"/>
                <a:cs typeface="Verdana"/>
                <a:sym typeface="Verdana"/>
              </a:rPr>
              <a:t>Thus </a:t>
            </a:r>
            <a:endParaRPr/>
          </a:p>
          <a:p>
            <a:pPr indent="-469900" lvl="0" marL="469900" marR="0" rtl="0" algn="l">
              <a:lnSpc>
                <a:spcPct val="80000"/>
              </a:lnSpc>
              <a:spcBef>
                <a:spcPts val="260"/>
              </a:spcBef>
              <a:spcAft>
                <a:spcPts val="0"/>
              </a:spcAft>
              <a:buClr>
                <a:schemeClr val="accent2"/>
              </a:buClr>
              <a:buSzPts val="1300"/>
              <a:buFont typeface="Noto Sans Symbols"/>
              <a:buChar char="□"/>
            </a:pPr>
            <a:r>
              <a:rPr b="0" i="0" lang="en-US" sz="1300" u="none">
                <a:solidFill>
                  <a:schemeClr val="dk1"/>
                </a:solidFill>
                <a:latin typeface="Verdana"/>
                <a:ea typeface="Verdana"/>
                <a:cs typeface="Verdana"/>
                <a:sym typeface="Verdana"/>
              </a:rPr>
              <a:t>If we add ambient light and diffuse reflection component then total intensity is given as:</a:t>
            </a:r>
            <a:endParaRPr/>
          </a:p>
          <a:p>
            <a:pPr indent="-387350" lvl="0" marL="469900" marR="0" rtl="0" algn="l">
              <a:lnSpc>
                <a:spcPct val="80000"/>
              </a:lnSpc>
              <a:spcBef>
                <a:spcPts val="260"/>
              </a:spcBef>
              <a:spcAft>
                <a:spcPts val="0"/>
              </a:spcAft>
              <a:buClr>
                <a:schemeClr val="accent2"/>
              </a:buClr>
              <a:buSzPts val="1300"/>
              <a:buFont typeface="Noto Sans Symbols"/>
              <a:buNone/>
            </a:pPr>
            <a:r>
              <a:t/>
            </a:r>
            <a:endParaRPr b="0" i="0" sz="1300" u="none">
              <a:solidFill>
                <a:schemeClr val="dk1"/>
              </a:solidFill>
              <a:latin typeface="Verdana"/>
              <a:ea typeface="Verdana"/>
              <a:cs typeface="Verdana"/>
              <a:sym typeface="Verdana"/>
            </a:endParaRPr>
          </a:p>
          <a:p>
            <a:pPr indent="-387350" lvl="0" marL="469900" marR="0" rtl="0" algn="l">
              <a:lnSpc>
                <a:spcPct val="80000"/>
              </a:lnSpc>
              <a:spcBef>
                <a:spcPts val="260"/>
              </a:spcBef>
              <a:spcAft>
                <a:spcPts val="0"/>
              </a:spcAft>
              <a:buClr>
                <a:schemeClr val="accent2"/>
              </a:buClr>
              <a:buSzPts val="1300"/>
              <a:buFont typeface="Noto Sans Symbols"/>
              <a:buNone/>
            </a:pPr>
            <a:r>
              <a:t/>
            </a:r>
            <a:endParaRPr b="0" i="0" sz="1300" u="none">
              <a:solidFill>
                <a:schemeClr val="dk1"/>
              </a:solidFill>
              <a:latin typeface="Verdana"/>
              <a:ea typeface="Verdana"/>
              <a:cs typeface="Verdana"/>
              <a:sym typeface="Verdana"/>
            </a:endParaRPr>
          </a:p>
          <a:p>
            <a:pPr indent="-387350" lvl="0" marL="469900" marR="0" rtl="0" algn="l">
              <a:lnSpc>
                <a:spcPct val="80000"/>
              </a:lnSpc>
              <a:spcBef>
                <a:spcPts val="260"/>
              </a:spcBef>
              <a:spcAft>
                <a:spcPts val="0"/>
              </a:spcAft>
              <a:buClr>
                <a:schemeClr val="accent2"/>
              </a:buClr>
              <a:buSzPts val="1300"/>
              <a:buFont typeface="Noto Sans Symbols"/>
              <a:buNone/>
            </a:pPr>
            <a:r>
              <a:t/>
            </a:r>
            <a:endParaRPr b="0" i="0" sz="1300" u="none">
              <a:solidFill>
                <a:schemeClr val="dk1"/>
              </a:solidFill>
              <a:latin typeface="Verdana"/>
              <a:ea typeface="Verdana"/>
              <a:cs typeface="Verdana"/>
              <a:sym typeface="Verdana"/>
            </a:endParaRPr>
          </a:p>
          <a:p>
            <a:pPr indent="-469900" lvl="0" marL="469900" marR="0" rtl="0" algn="l">
              <a:lnSpc>
                <a:spcPct val="80000"/>
              </a:lnSpc>
              <a:spcBef>
                <a:spcPts val="260"/>
              </a:spcBef>
              <a:spcAft>
                <a:spcPts val="0"/>
              </a:spcAft>
              <a:buClr>
                <a:schemeClr val="accent2"/>
              </a:buClr>
              <a:buSzPts val="1300"/>
              <a:buFont typeface="Noto Sans Symbols"/>
              <a:buChar char="□"/>
            </a:pPr>
            <a:r>
              <a:rPr b="0" i="0" lang="en-US" sz="1300" u="none">
                <a:solidFill>
                  <a:schemeClr val="dk1"/>
                </a:solidFill>
                <a:latin typeface="Verdana"/>
                <a:ea typeface="Verdana"/>
                <a:cs typeface="Verdana"/>
                <a:sym typeface="Verdana"/>
              </a:rPr>
              <a:t>For multiple light sources (n light sources)</a:t>
            </a:r>
            <a:endParaRPr/>
          </a:p>
        </p:txBody>
      </p:sp>
      <p:pic>
        <p:nvPicPr>
          <p:cNvPr id="217" name="Google Shape;217;p15"/>
          <p:cNvPicPr preferRelativeResize="0"/>
          <p:nvPr>
            <p:ph idx="4294967295" type="body"/>
          </p:nvPr>
        </p:nvPicPr>
        <p:blipFill rotWithShape="1">
          <a:blip r:embed="rId3">
            <a:alphaModFix/>
          </a:blip>
          <a:srcRect b="0" l="0" r="0" t="0"/>
          <a:stretch/>
        </p:blipFill>
        <p:spPr>
          <a:xfrm>
            <a:off x="2133600" y="1981200"/>
            <a:ext cx="1752600" cy="403225"/>
          </a:xfrm>
          <a:prstGeom prst="rect">
            <a:avLst/>
          </a:prstGeom>
          <a:noFill/>
          <a:ln>
            <a:noFill/>
          </a:ln>
        </p:spPr>
      </p:pic>
      <p:grpSp>
        <p:nvGrpSpPr>
          <p:cNvPr id="218" name="Google Shape;218;p15"/>
          <p:cNvGrpSpPr/>
          <p:nvPr/>
        </p:nvGrpSpPr>
        <p:grpSpPr>
          <a:xfrm>
            <a:off x="6934200" y="1752600"/>
            <a:ext cx="1957387" cy="1849437"/>
            <a:chOff x="3312" y="1152"/>
            <a:chExt cx="1233" cy="1165"/>
          </a:xfrm>
        </p:grpSpPr>
        <p:sp>
          <p:nvSpPr>
            <p:cNvPr id="219" name="Google Shape;219;p15"/>
            <p:cNvSpPr/>
            <p:nvPr/>
          </p:nvSpPr>
          <p:spPr>
            <a:xfrm>
              <a:off x="3312" y="2121"/>
              <a:ext cx="1233" cy="196"/>
            </a:xfrm>
            <a:custGeom>
              <a:rect b="b" l="l" r="r" t="t"/>
              <a:pathLst>
                <a:path extrusionOk="0" h="196" w="1233">
                  <a:moveTo>
                    <a:pt x="8" y="140"/>
                  </a:moveTo>
                  <a:cubicBezTo>
                    <a:pt x="19" y="134"/>
                    <a:pt x="46" y="118"/>
                    <a:pt x="74" y="105"/>
                  </a:cubicBezTo>
                  <a:cubicBezTo>
                    <a:pt x="102" y="93"/>
                    <a:pt x="143" y="77"/>
                    <a:pt x="178" y="66"/>
                  </a:cubicBezTo>
                  <a:cubicBezTo>
                    <a:pt x="214" y="56"/>
                    <a:pt x="249" y="49"/>
                    <a:pt x="288" y="40"/>
                  </a:cubicBezTo>
                  <a:cubicBezTo>
                    <a:pt x="327" y="32"/>
                    <a:pt x="372" y="25"/>
                    <a:pt x="414" y="19"/>
                  </a:cubicBezTo>
                  <a:cubicBezTo>
                    <a:pt x="456" y="13"/>
                    <a:pt x="496" y="9"/>
                    <a:pt x="541" y="6"/>
                  </a:cubicBezTo>
                  <a:cubicBezTo>
                    <a:pt x="585" y="3"/>
                    <a:pt x="639" y="0"/>
                    <a:pt x="683" y="2"/>
                  </a:cubicBezTo>
                  <a:cubicBezTo>
                    <a:pt x="728" y="3"/>
                    <a:pt x="769" y="8"/>
                    <a:pt x="810" y="15"/>
                  </a:cubicBezTo>
                  <a:cubicBezTo>
                    <a:pt x="850" y="21"/>
                    <a:pt x="887" y="32"/>
                    <a:pt x="925" y="40"/>
                  </a:cubicBezTo>
                  <a:cubicBezTo>
                    <a:pt x="963" y="49"/>
                    <a:pt x="1000" y="56"/>
                    <a:pt x="1035" y="66"/>
                  </a:cubicBezTo>
                  <a:cubicBezTo>
                    <a:pt x="1070" y="77"/>
                    <a:pt x="1105" y="87"/>
                    <a:pt x="1134" y="101"/>
                  </a:cubicBezTo>
                  <a:cubicBezTo>
                    <a:pt x="1163" y="115"/>
                    <a:pt x="1233" y="144"/>
                    <a:pt x="1208" y="152"/>
                  </a:cubicBezTo>
                  <a:cubicBezTo>
                    <a:pt x="1183" y="160"/>
                    <a:pt x="1040" y="149"/>
                    <a:pt x="984" y="152"/>
                  </a:cubicBezTo>
                  <a:cubicBezTo>
                    <a:pt x="928" y="155"/>
                    <a:pt x="924" y="164"/>
                    <a:pt x="872" y="168"/>
                  </a:cubicBezTo>
                  <a:cubicBezTo>
                    <a:pt x="820" y="172"/>
                    <a:pt x="721" y="173"/>
                    <a:pt x="672" y="176"/>
                  </a:cubicBezTo>
                  <a:cubicBezTo>
                    <a:pt x="623" y="179"/>
                    <a:pt x="612" y="181"/>
                    <a:pt x="576" y="184"/>
                  </a:cubicBezTo>
                  <a:cubicBezTo>
                    <a:pt x="540" y="187"/>
                    <a:pt x="497" y="196"/>
                    <a:pt x="456" y="192"/>
                  </a:cubicBezTo>
                  <a:cubicBezTo>
                    <a:pt x="415" y="188"/>
                    <a:pt x="369" y="163"/>
                    <a:pt x="328" y="160"/>
                  </a:cubicBezTo>
                  <a:cubicBezTo>
                    <a:pt x="287" y="157"/>
                    <a:pt x="263" y="179"/>
                    <a:pt x="208" y="176"/>
                  </a:cubicBezTo>
                  <a:cubicBezTo>
                    <a:pt x="153" y="173"/>
                    <a:pt x="43" y="151"/>
                    <a:pt x="0" y="144"/>
                  </a:cubicBezTo>
                </a:path>
              </a:pathLst>
            </a:custGeom>
            <a:solidFill>
              <a:srgbClr val="336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0" name="Google Shape;220;p15"/>
            <p:cNvSpPr/>
            <p:nvPr/>
          </p:nvSpPr>
          <p:spPr>
            <a:xfrm>
              <a:off x="3312" y="2121"/>
              <a:ext cx="1208" cy="144"/>
            </a:xfrm>
            <a:custGeom>
              <a:rect b="b" l="l" r="r" t="t"/>
              <a:pathLst>
                <a:path extrusionOk="0" h="267" w="1760">
                  <a:moveTo>
                    <a:pt x="0" y="259"/>
                  </a:moveTo>
                  <a:cubicBezTo>
                    <a:pt x="16" y="248"/>
                    <a:pt x="55" y="218"/>
                    <a:pt x="96" y="195"/>
                  </a:cubicBezTo>
                  <a:cubicBezTo>
                    <a:pt x="137" y="172"/>
                    <a:pt x="196" y="143"/>
                    <a:pt x="248" y="123"/>
                  </a:cubicBezTo>
                  <a:cubicBezTo>
                    <a:pt x="300" y="103"/>
                    <a:pt x="351" y="90"/>
                    <a:pt x="408" y="75"/>
                  </a:cubicBezTo>
                  <a:cubicBezTo>
                    <a:pt x="465" y="60"/>
                    <a:pt x="531" y="46"/>
                    <a:pt x="592" y="35"/>
                  </a:cubicBezTo>
                  <a:cubicBezTo>
                    <a:pt x="653" y="24"/>
                    <a:pt x="711" y="16"/>
                    <a:pt x="776" y="11"/>
                  </a:cubicBezTo>
                  <a:cubicBezTo>
                    <a:pt x="841" y="6"/>
                    <a:pt x="919" y="0"/>
                    <a:pt x="984" y="3"/>
                  </a:cubicBezTo>
                  <a:cubicBezTo>
                    <a:pt x="1049" y="6"/>
                    <a:pt x="1109" y="15"/>
                    <a:pt x="1168" y="27"/>
                  </a:cubicBezTo>
                  <a:cubicBezTo>
                    <a:pt x="1227" y="39"/>
                    <a:pt x="1281" y="59"/>
                    <a:pt x="1336" y="75"/>
                  </a:cubicBezTo>
                  <a:cubicBezTo>
                    <a:pt x="1391" y="91"/>
                    <a:pt x="1445" y="104"/>
                    <a:pt x="1496" y="123"/>
                  </a:cubicBezTo>
                  <a:cubicBezTo>
                    <a:pt x="1547" y="142"/>
                    <a:pt x="1596" y="163"/>
                    <a:pt x="1640" y="187"/>
                  </a:cubicBezTo>
                  <a:cubicBezTo>
                    <a:pt x="1684" y="211"/>
                    <a:pt x="1735" y="250"/>
                    <a:pt x="1760" y="267"/>
                  </a:cubicBezTo>
                </a:path>
              </a:pathLst>
            </a:custGeom>
            <a:noFill/>
            <a:ln cap="flat" cmpd="sng" w="28575">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21" name="Google Shape;221;p15"/>
            <p:cNvCxnSpPr/>
            <p:nvPr/>
          </p:nvCxnSpPr>
          <p:spPr>
            <a:xfrm rot="10800000">
              <a:off x="3888" y="1645"/>
              <a:ext cx="0" cy="476"/>
            </a:xfrm>
            <a:prstGeom prst="straightConnector1">
              <a:avLst/>
            </a:prstGeom>
            <a:noFill/>
            <a:ln cap="flat" cmpd="sng" w="28575">
              <a:solidFill>
                <a:schemeClr val="dk1"/>
              </a:solidFill>
              <a:prstDash val="solid"/>
              <a:miter lim="800000"/>
              <a:headEnd len="med" w="med" type="none"/>
              <a:tailEnd len="med" w="med" type="triangle"/>
            </a:ln>
          </p:spPr>
        </p:cxnSp>
        <p:cxnSp>
          <p:nvCxnSpPr>
            <p:cNvPr id="222" name="Google Shape;222;p15"/>
            <p:cNvCxnSpPr/>
            <p:nvPr/>
          </p:nvCxnSpPr>
          <p:spPr>
            <a:xfrm rot="10800000">
              <a:off x="3552" y="1741"/>
              <a:ext cx="336" cy="384"/>
            </a:xfrm>
            <a:prstGeom prst="straightConnector1">
              <a:avLst/>
            </a:prstGeom>
            <a:noFill/>
            <a:ln cap="flat" cmpd="sng" w="28575">
              <a:solidFill>
                <a:schemeClr val="dk1"/>
              </a:solidFill>
              <a:prstDash val="solid"/>
              <a:miter lim="800000"/>
              <a:headEnd len="med" w="med" type="none"/>
              <a:tailEnd len="med" w="med" type="triangle"/>
            </a:ln>
          </p:spPr>
        </p:cxnSp>
        <p:cxnSp>
          <p:nvCxnSpPr>
            <p:cNvPr id="223" name="Google Shape;223;p15"/>
            <p:cNvCxnSpPr/>
            <p:nvPr/>
          </p:nvCxnSpPr>
          <p:spPr>
            <a:xfrm flipH="1" rot="10800000">
              <a:off x="3888" y="1741"/>
              <a:ext cx="336" cy="380"/>
            </a:xfrm>
            <a:prstGeom prst="straightConnector1">
              <a:avLst/>
            </a:prstGeom>
            <a:noFill/>
            <a:ln cap="flat" cmpd="sng" w="28575">
              <a:solidFill>
                <a:schemeClr val="dk1"/>
              </a:solidFill>
              <a:prstDash val="solid"/>
              <a:miter lim="800000"/>
              <a:headEnd len="med" w="med" type="none"/>
              <a:tailEnd len="med" w="med" type="triangle"/>
            </a:ln>
          </p:spPr>
        </p:cxnSp>
        <p:sp>
          <p:nvSpPr>
            <p:cNvPr id="224" name="Google Shape;224;p15"/>
            <p:cNvSpPr txBox="1"/>
            <p:nvPr/>
          </p:nvSpPr>
          <p:spPr>
            <a:xfrm>
              <a:off x="3413" y="1597"/>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L</a:t>
              </a:r>
              <a:endParaRPr/>
            </a:p>
          </p:txBody>
        </p:sp>
        <p:sp>
          <p:nvSpPr>
            <p:cNvPr id="225" name="Google Shape;225;p15"/>
            <p:cNvSpPr txBox="1"/>
            <p:nvPr/>
          </p:nvSpPr>
          <p:spPr>
            <a:xfrm>
              <a:off x="3696" y="1536"/>
              <a:ext cx="211"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N</a:t>
              </a:r>
              <a:endParaRPr/>
            </a:p>
          </p:txBody>
        </p:sp>
        <p:sp>
          <p:nvSpPr>
            <p:cNvPr id="226" name="Google Shape;226;p15"/>
            <p:cNvSpPr txBox="1"/>
            <p:nvPr/>
          </p:nvSpPr>
          <p:spPr>
            <a:xfrm>
              <a:off x="4212" y="1632"/>
              <a:ext cx="20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R</a:t>
              </a:r>
              <a:endParaRPr/>
            </a:p>
          </p:txBody>
        </p:sp>
        <p:cxnSp>
          <p:nvCxnSpPr>
            <p:cNvPr id="227" name="Google Shape;227;p15"/>
            <p:cNvCxnSpPr/>
            <p:nvPr/>
          </p:nvCxnSpPr>
          <p:spPr>
            <a:xfrm rot="10800000">
              <a:off x="3888" y="1152"/>
              <a:ext cx="0" cy="960"/>
            </a:xfrm>
            <a:prstGeom prst="straightConnector1">
              <a:avLst/>
            </a:prstGeom>
            <a:noFill/>
            <a:ln cap="flat" cmpd="sng" w="9525">
              <a:solidFill>
                <a:schemeClr val="dk1"/>
              </a:solidFill>
              <a:prstDash val="solid"/>
              <a:miter lim="800000"/>
              <a:headEnd len="med" w="med" type="none"/>
              <a:tailEnd len="med" w="med" type="none"/>
            </a:ln>
          </p:spPr>
        </p:cxnSp>
        <p:cxnSp>
          <p:nvCxnSpPr>
            <p:cNvPr id="228" name="Google Shape;228;p15"/>
            <p:cNvCxnSpPr/>
            <p:nvPr/>
          </p:nvCxnSpPr>
          <p:spPr>
            <a:xfrm rot="10800000">
              <a:off x="3888" y="1344"/>
              <a:ext cx="336" cy="384"/>
            </a:xfrm>
            <a:prstGeom prst="straightConnector1">
              <a:avLst/>
            </a:prstGeom>
            <a:noFill/>
            <a:ln cap="flat" cmpd="sng" w="28575">
              <a:solidFill>
                <a:schemeClr val="dk1"/>
              </a:solidFill>
              <a:prstDash val="solid"/>
              <a:miter lim="800000"/>
              <a:headEnd len="med" w="med" type="none"/>
              <a:tailEnd len="med" w="med" type="triangle"/>
            </a:ln>
          </p:spPr>
        </p:cxnSp>
        <p:cxnSp>
          <p:nvCxnSpPr>
            <p:cNvPr id="229" name="Google Shape;229;p15"/>
            <p:cNvCxnSpPr/>
            <p:nvPr/>
          </p:nvCxnSpPr>
          <p:spPr>
            <a:xfrm>
              <a:off x="3560" y="1744"/>
              <a:ext cx="336" cy="0"/>
            </a:xfrm>
            <a:prstGeom prst="straightConnector1">
              <a:avLst/>
            </a:prstGeom>
            <a:noFill/>
            <a:ln cap="flat" cmpd="sng" w="19050">
              <a:solidFill>
                <a:schemeClr val="dk1"/>
              </a:solidFill>
              <a:prstDash val="solid"/>
              <a:miter lim="800000"/>
              <a:headEnd len="med" w="med" type="none"/>
              <a:tailEnd len="med" w="med" type="none"/>
            </a:ln>
          </p:spPr>
        </p:cxnSp>
        <p:sp>
          <p:nvSpPr>
            <p:cNvPr id="230" name="Google Shape;230;p15"/>
            <p:cNvSpPr/>
            <p:nvPr/>
          </p:nvSpPr>
          <p:spPr>
            <a:xfrm>
              <a:off x="3888" y="1728"/>
              <a:ext cx="48" cy="384"/>
            </a:xfrm>
            <a:prstGeom prst="rightBracket">
              <a:avLst>
                <a:gd fmla="val 8333"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1" name="Google Shape;231;p15"/>
            <p:cNvSpPr txBox="1"/>
            <p:nvPr/>
          </p:nvSpPr>
          <p:spPr>
            <a:xfrm>
              <a:off x="4248" y="1910"/>
              <a:ext cx="264"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Verdana"/>
                <a:buNone/>
              </a:pPr>
              <a:r>
                <a:rPr b="1" i="0" lang="en-US" sz="1000" u="none">
                  <a:solidFill>
                    <a:schemeClr val="dk1"/>
                  </a:solidFill>
                  <a:latin typeface="Verdana"/>
                  <a:ea typeface="Verdana"/>
                  <a:cs typeface="Verdana"/>
                  <a:sym typeface="Verdana"/>
                </a:rPr>
                <a:t>N.L</a:t>
              </a:r>
              <a:endParaRPr/>
            </a:p>
          </p:txBody>
        </p:sp>
        <p:cxnSp>
          <p:nvCxnSpPr>
            <p:cNvPr id="232" name="Google Shape;232;p15"/>
            <p:cNvCxnSpPr/>
            <p:nvPr/>
          </p:nvCxnSpPr>
          <p:spPr>
            <a:xfrm>
              <a:off x="3936" y="1872"/>
              <a:ext cx="288" cy="96"/>
            </a:xfrm>
            <a:prstGeom prst="straightConnector1">
              <a:avLst/>
            </a:prstGeom>
            <a:noFill/>
            <a:ln cap="flat" cmpd="sng" w="9525">
              <a:solidFill>
                <a:schemeClr val="dk1"/>
              </a:solidFill>
              <a:prstDash val="solid"/>
              <a:miter lim="800000"/>
              <a:headEnd len="med" w="med" type="none"/>
              <a:tailEnd len="med" w="med" type="none"/>
            </a:ln>
          </p:spPr>
        </p:cxnSp>
        <p:sp>
          <p:nvSpPr>
            <p:cNvPr id="233" name="Google Shape;233;p15"/>
            <p:cNvSpPr txBox="1"/>
            <p:nvPr/>
          </p:nvSpPr>
          <p:spPr>
            <a:xfrm>
              <a:off x="3936" y="1248"/>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L</a:t>
              </a:r>
              <a:endParaRPr/>
            </a:p>
          </p:txBody>
        </p:sp>
      </p:grpSp>
      <p:grpSp>
        <p:nvGrpSpPr>
          <p:cNvPr id="234" name="Google Shape;234;p15"/>
          <p:cNvGrpSpPr/>
          <p:nvPr/>
        </p:nvGrpSpPr>
        <p:grpSpPr>
          <a:xfrm>
            <a:off x="6934200" y="3733800"/>
            <a:ext cx="2073275" cy="1239837"/>
            <a:chOff x="2544" y="2640"/>
            <a:chExt cx="1306" cy="781"/>
          </a:xfrm>
        </p:grpSpPr>
        <p:sp>
          <p:nvSpPr>
            <p:cNvPr id="235" name="Google Shape;235;p15"/>
            <p:cNvSpPr/>
            <p:nvPr/>
          </p:nvSpPr>
          <p:spPr>
            <a:xfrm>
              <a:off x="2544" y="3225"/>
              <a:ext cx="1233" cy="196"/>
            </a:xfrm>
            <a:custGeom>
              <a:rect b="b" l="l" r="r" t="t"/>
              <a:pathLst>
                <a:path extrusionOk="0" h="196" w="1233">
                  <a:moveTo>
                    <a:pt x="8" y="140"/>
                  </a:moveTo>
                  <a:cubicBezTo>
                    <a:pt x="19" y="134"/>
                    <a:pt x="46" y="118"/>
                    <a:pt x="74" y="105"/>
                  </a:cubicBezTo>
                  <a:cubicBezTo>
                    <a:pt x="102" y="93"/>
                    <a:pt x="143" y="77"/>
                    <a:pt x="178" y="66"/>
                  </a:cubicBezTo>
                  <a:cubicBezTo>
                    <a:pt x="214" y="56"/>
                    <a:pt x="249" y="49"/>
                    <a:pt x="288" y="40"/>
                  </a:cubicBezTo>
                  <a:cubicBezTo>
                    <a:pt x="327" y="32"/>
                    <a:pt x="372" y="25"/>
                    <a:pt x="414" y="19"/>
                  </a:cubicBezTo>
                  <a:cubicBezTo>
                    <a:pt x="456" y="13"/>
                    <a:pt x="496" y="9"/>
                    <a:pt x="541" y="6"/>
                  </a:cubicBezTo>
                  <a:cubicBezTo>
                    <a:pt x="585" y="3"/>
                    <a:pt x="639" y="0"/>
                    <a:pt x="683" y="2"/>
                  </a:cubicBezTo>
                  <a:cubicBezTo>
                    <a:pt x="728" y="3"/>
                    <a:pt x="769" y="8"/>
                    <a:pt x="810" y="15"/>
                  </a:cubicBezTo>
                  <a:cubicBezTo>
                    <a:pt x="850" y="21"/>
                    <a:pt x="887" y="32"/>
                    <a:pt x="925" y="40"/>
                  </a:cubicBezTo>
                  <a:cubicBezTo>
                    <a:pt x="963" y="49"/>
                    <a:pt x="1000" y="56"/>
                    <a:pt x="1035" y="66"/>
                  </a:cubicBezTo>
                  <a:cubicBezTo>
                    <a:pt x="1070" y="77"/>
                    <a:pt x="1105" y="87"/>
                    <a:pt x="1134" y="101"/>
                  </a:cubicBezTo>
                  <a:cubicBezTo>
                    <a:pt x="1163" y="115"/>
                    <a:pt x="1233" y="144"/>
                    <a:pt x="1208" y="152"/>
                  </a:cubicBezTo>
                  <a:cubicBezTo>
                    <a:pt x="1183" y="160"/>
                    <a:pt x="1040" y="149"/>
                    <a:pt x="984" y="152"/>
                  </a:cubicBezTo>
                  <a:cubicBezTo>
                    <a:pt x="928" y="155"/>
                    <a:pt x="924" y="164"/>
                    <a:pt x="872" y="168"/>
                  </a:cubicBezTo>
                  <a:cubicBezTo>
                    <a:pt x="820" y="172"/>
                    <a:pt x="721" y="173"/>
                    <a:pt x="672" y="176"/>
                  </a:cubicBezTo>
                  <a:cubicBezTo>
                    <a:pt x="623" y="179"/>
                    <a:pt x="612" y="181"/>
                    <a:pt x="576" y="184"/>
                  </a:cubicBezTo>
                  <a:cubicBezTo>
                    <a:pt x="540" y="187"/>
                    <a:pt x="497" y="196"/>
                    <a:pt x="456" y="192"/>
                  </a:cubicBezTo>
                  <a:cubicBezTo>
                    <a:pt x="415" y="188"/>
                    <a:pt x="369" y="163"/>
                    <a:pt x="328" y="160"/>
                  </a:cubicBezTo>
                  <a:cubicBezTo>
                    <a:pt x="287" y="157"/>
                    <a:pt x="263" y="179"/>
                    <a:pt x="208" y="176"/>
                  </a:cubicBezTo>
                  <a:cubicBezTo>
                    <a:pt x="153" y="173"/>
                    <a:pt x="43" y="151"/>
                    <a:pt x="0" y="144"/>
                  </a:cubicBezTo>
                </a:path>
              </a:pathLst>
            </a:custGeom>
            <a:solidFill>
              <a:srgbClr val="336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6" name="Google Shape;236;p15"/>
            <p:cNvSpPr/>
            <p:nvPr/>
          </p:nvSpPr>
          <p:spPr>
            <a:xfrm>
              <a:off x="2544" y="3225"/>
              <a:ext cx="1208" cy="144"/>
            </a:xfrm>
            <a:custGeom>
              <a:rect b="b" l="l" r="r" t="t"/>
              <a:pathLst>
                <a:path extrusionOk="0" h="267" w="1760">
                  <a:moveTo>
                    <a:pt x="0" y="259"/>
                  </a:moveTo>
                  <a:cubicBezTo>
                    <a:pt x="16" y="248"/>
                    <a:pt x="55" y="218"/>
                    <a:pt x="96" y="195"/>
                  </a:cubicBezTo>
                  <a:cubicBezTo>
                    <a:pt x="137" y="172"/>
                    <a:pt x="196" y="143"/>
                    <a:pt x="248" y="123"/>
                  </a:cubicBezTo>
                  <a:cubicBezTo>
                    <a:pt x="300" y="103"/>
                    <a:pt x="351" y="90"/>
                    <a:pt x="408" y="75"/>
                  </a:cubicBezTo>
                  <a:cubicBezTo>
                    <a:pt x="465" y="60"/>
                    <a:pt x="531" y="46"/>
                    <a:pt x="592" y="35"/>
                  </a:cubicBezTo>
                  <a:cubicBezTo>
                    <a:pt x="653" y="24"/>
                    <a:pt x="711" y="16"/>
                    <a:pt x="776" y="11"/>
                  </a:cubicBezTo>
                  <a:cubicBezTo>
                    <a:pt x="841" y="6"/>
                    <a:pt x="919" y="0"/>
                    <a:pt x="984" y="3"/>
                  </a:cubicBezTo>
                  <a:cubicBezTo>
                    <a:pt x="1049" y="6"/>
                    <a:pt x="1109" y="15"/>
                    <a:pt x="1168" y="27"/>
                  </a:cubicBezTo>
                  <a:cubicBezTo>
                    <a:pt x="1227" y="39"/>
                    <a:pt x="1281" y="59"/>
                    <a:pt x="1336" y="75"/>
                  </a:cubicBezTo>
                  <a:cubicBezTo>
                    <a:pt x="1391" y="91"/>
                    <a:pt x="1445" y="104"/>
                    <a:pt x="1496" y="123"/>
                  </a:cubicBezTo>
                  <a:cubicBezTo>
                    <a:pt x="1547" y="142"/>
                    <a:pt x="1596" y="163"/>
                    <a:pt x="1640" y="187"/>
                  </a:cubicBezTo>
                  <a:cubicBezTo>
                    <a:pt x="1684" y="211"/>
                    <a:pt x="1735" y="250"/>
                    <a:pt x="1760" y="267"/>
                  </a:cubicBezTo>
                </a:path>
              </a:pathLst>
            </a:custGeom>
            <a:noFill/>
            <a:ln cap="flat" cmpd="sng" w="28575">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37" name="Google Shape;237;p15"/>
            <p:cNvCxnSpPr/>
            <p:nvPr/>
          </p:nvCxnSpPr>
          <p:spPr>
            <a:xfrm rot="10800000">
              <a:off x="3120" y="2749"/>
              <a:ext cx="0" cy="476"/>
            </a:xfrm>
            <a:prstGeom prst="straightConnector1">
              <a:avLst/>
            </a:prstGeom>
            <a:noFill/>
            <a:ln cap="flat" cmpd="sng" w="28575">
              <a:solidFill>
                <a:schemeClr val="dk1"/>
              </a:solidFill>
              <a:prstDash val="solid"/>
              <a:miter lim="800000"/>
              <a:headEnd len="med" w="med" type="none"/>
              <a:tailEnd len="med" w="med" type="triangle"/>
            </a:ln>
          </p:spPr>
        </p:cxnSp>
        <p:cxnSp>
          <p:nvCxnSpPr>
            <p:cNvPr id="238" name="Google Shape;238;p15"/>
            <p:cNvCxnSpPr/>
            <p:nvPr/>
          </p:nvCxnSpPr>
          <p:spPr>
            <a:xfrm rot="10800000">
              <a:off x="2784" y="2845"/>
              <a:ext cx="336" cy="384"/>
            </a:xfrm>
            <a:prstGeom prst="straightConnector1">
              <a:avLst/>
            </a:prstGeom>
            <a:noFill/>
            <a:ln cap="flat" cmpd="sng" w="28575">
              <a:solidFill>
                <a:schemeClr val="dk1"/>
              </a:solidFill>
              <a:prstDash val="solid"/>
              <a:miter lim="800000"/>
              <a:headEnd len="med" w="med" type="none"/>
              <a:tailEnd len="med" w="med" type="triangle"/>
            </a:ln>
          </p:spPr>
        </p:cxnSp>
        <p:cxnSp>
          <p:nvCxnSpPr>
            <p:cNvPr id="239" name="Google Shape;239;p15"/>
            <p:cNvCxnSpPr/>
            <p:nvPr/>
          </p:nvCxnSpPr>
          <p:spPr>
            <a:xfrm flipH="1" rot="10800000">
              <a:off x="3120" y="2845"/>
              <a:ext cx="336" cy="380"/>
            </a:xfrm>
            <a:prstGeom prst="straightConnector1">
              <a:avLst/>
            </a:prstGeom>
            <a:noFill/>
            <a:ln cap="flat" cmpd="sng" w="28575">
              <a:solidFill>
                <a:schemeClr val="dk1"/>
              </a:solidFill>
              <a:prstDash val="solid"/>
              <a:miter lim="800000"/>
              <a:headEnd len="med" w="med" type="none"/>
              <a:tailEnd len="med" w="med" type="triangle"/>
            </a:ln>
          </p:spPr>
        </p:cxnSp>
        <p:sp>
          <p:nvSpPr>
            <p:cNvPr id="240" name="Google Shape;240;p15"/>
            <p:cNvSpPr txBox="1"/>
            <p:nvPr/>
          </p:nvSpPr>
          <p:spPr>
            <a:xfrm>
              <a:off x="2645" y="2701"/>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L</a:t>
              </a:r>
              <a:endParaRPr/>
            </a:p>
          </p:txBody>
        </p:sp>
        <p:sp>
          <p:nvSpPr>
            <p:cNvPr id="241" name="Google Shape;241;p15"/>
            <p:cNvSpPr txBox="1"/>
            <p:nvPr/>
          </p:nvSpPr>
          <p:spPr>
            <a:xfrm>
              <a:off x="2928" y="2640"/>
              <a:ext cx="211"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N</a:t>
              </a:r>
              <a:endParaRPr/>
            </a:p>
          </p:txBody>
        </p:sp>
        <p:sp>
          <p:nvSpPr>
            <p:cNvPr id="242" name="Google Shape;242;p15"/>
            <p:cNvSpPr txBox="1"/>
            <p:nvPr/>
          </p:nvSpPr>
          <p:spPr>
            <a:xfrm>
              <a:off x="3444" y="2736"/>
              <a:ext cx="20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R</a:t>
              </a:r>
              <a:endParaRPr/>
            </a:p>
          </p:txBody>
        </p:sp>
        <p:cxnSp>
          <p:nvCxnSpPr>
            <p:cNvPr id="243" name="Google Shape;243;p15"/>
            <p:cNvCxnSpPr/>
            <p:nvPr/>
          </p:nvCxnSpPr>
          <p:spPr>
            <a:xfrm flipH="1" rot="10800000">
              <a:off x="3120" y="3168"/>
              <a:ext cx="528" cy="56"/>
            </a:xfrm>
            <a:prstGeom prst="straightConnector1">
              <a:avLst/>
            </a:prstGeom>
            <a:noFill/>
            <a:ln cap="flat" cmpd="sng" w="28575">
              <a:solidFill>
                <a:schemeClr val="dk1"/>
              </a:solidFill>
              <a:prstDash val="solid"/>
              <a:miter lim="800000"/>
              <a:headEnd len="med" w="med" type="none"/>
              <a:tailEnd len="med" w="med" type="triangle"/>
            </a:ln>
          </p:spPr>
        </p:cxnSp>
        <p:cxnSp>
          <p:nvCxnSpPr>
            <p:cNvPr id="244" name="Google Shape;244;p15"/>
            <p:cNvCxnSpPr/>
            <p:nvPr/>
          </p:nvCxnSpPr>
          <p:spPr>
            <a:xfrm flipH="1" rot="10800000">
              <a:off x="3120" y="2784"/>
              <a:ext cx="192" cy="440"/>
            </a:xfrm>
            <a:prstGeom prst="straightConnector1">
              <a:avLst/>
            </a:prstGeom>
            <a:noFill/>
            <a:ln cap="flat" cmpd="sng" w="28575">
              <a:solidFill>
                <a:schemeClr val="dk1"/>
              </a:solidFill>
              <a:prstDash val="solid"/>
              <a:miter lim="800000"/>
              <a:headEnd len="med" w="med" type="none"/>
              <a:tailEnd len="med" w="med" type="triangle"/>
            </a:ln>
          </p:spPr>
        </p:cxnSp>
        <p:sp>
          <p:nvSpPr>
            <p:cNvPr id="245" name="Google Shape;245;p15"/>
            <p:cNvSpPr/>
            <p:nvPr/>
          </p:nvSpPr>
          <p:spPr>
            <a:xfrm>
              <a:off x="3120" y="3015"/>
              <a:ext cx="72" cy="17"/>
            </a:xfrm>
            <a:custGeom>
              <a:rect b="b" l="l" r="r" t="t"/>
              <a:pathLst>
                <a:path extrusionOk="0" h="17" w="72">
                  <a:moveTo>
                    <a:pt x="0" y="9"/>
                  </a:moveTo>
                  <a:cubicBezTo>
                    <a:pt x="5" y="8"/>
                    <a:pt x="20" y="0"/>
                    <a:pt x="32" y="1"/>
                  </a:cubicBezTo>
                  <a:cubicBezTo>
                    <a:pt x="44" y="2"/>
                    <a:pt x="64" y="14"/>
                    <a:pt x="72" y="17"/>
                  </a:cubicBezTo>
                </a:path>
              </a:pathLst>
            </a:cu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6" name="Google Shape;246;p15"/>
            <p:cNvSpPr/>
            <p:nvPr/>
          </p:nvSpPr>
          <p:spPr>
            <a:xfrm>
              <a:off x="3232" y="3120"/>
              <a:ext cx="64" cy="72"/>
            </a:xfrm>
            <a:custGeom>
              <a:rect b="b" l="l" r="r" t="t"/>
              <a:pathLst>
                <a:path extrusionOk="0" h="72" w="64">
                  <a:moveTo>
                    <a:pt x="0" y="0"/>
                  </a:moveTo>
                  <a:cubicBezTo>
                    <a:pt x="7" y="3"/>
                    <a:pt x="29" y="12"/>
                    <a:pt x="40" y="24"/>
                  </a:cubicBezTo>
                  <a:cubicBezTo>
                    <a:pt x="51" y="36"/>
                    <a:pt x="59" y="62"/>
                    <a:pt x="64" y="72"/>
                  </a:cubicBezTo>
                </a:path>
              </a:pathLst>
            </a:cu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7" name="Google Shape;247;p15"/>
            <p:cNvSpPr txBox="1"/>
            <p:nvPr/>
          </p:nvSpPr>
          <p:spPr>
            <a:xfrm>
              <a:off x="3256" y="3046"/>
              <a:ext cx="184"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Verdana"/>
                <a:buNone/>
              </a:pPr>
              <a:r>
                <a:rPr b="1" i="0" lang="en-US" sz="1000" u="none">
                  <a:solidFill>
                    <a:schemeClr val="dk1"/>
                  </a:solidFill>
                  <a:latin typeface="Verdana"/>
                  <a:ea typeface="Verdana"/>
                  <a:cs typeface="Verdana"/>
                  <a:sym typeface="Verdana"/>
                </a:rPr>
                <a:t>Ø</a:t>
              </a:r>
              <a:endParaRPr/>
            </a:p>
          </p:txBody>
        </p:sp>
        <p:sp>
          <p:nvSpPr>
            <p:cNvPr id="248" name="Google Shape;248;p15"/>
            <p:cNvSpPr txBox="1"/>
            <p:nvPr/>
          </p:nvSpPr>
          <p:spPr>
            <a:xfrm>
              <a:off x="3099" y="2865"/>
              <a:ext cx="175"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α</a:t>
              </a:r>
              <a:endParaRPr/>
            </a:p>
          </p:txBody>
        </p:sp>
        <p:sp>
          <p:nvSpPr>
            <p:cNvPr id="249" name="Google Shape;249;p15"/>
            <p:cNvSpPr txBox="1"/>
            <p:nvPr/>
          </p:nvSpPr>
          <p:spPr>
            <a:xfrm>
              <a:off x="3216" y="2640"/>
              <a:ext cx="210"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H</a:t>
              </a:r>
              <a:endParaRPr/>
            </a:p>
          </p:txBody>
        </p:sp>
        <p:sp>
          <p:nvSpPr>
            <p:cNvPr id="250" name="Google Shape;250;p15"/>
            <p:cNvSpPr txBox="1"/>
            <p:nvPr/>
          </p:nvSpPr>
          <p:spPr>
            <a:xfrm>
              <a:off x="3648" y="3024"/>
              <a:ext cx="202"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V</a:t>
              </a:r>
              <a:endParaRPr/>
            </a:p>
          </p:txBody>
        </p:sp>
      </p:grpSp>
      <p:pic>
        <p:nvPicPr>
          <p:cNvPr id="251" name="Google Shape;251;p15"/>
          <p:cNvPicPr preferRelativeResize="0"/>
          <p:nvPr/>
        </p:nvPicPr>
        <p:blipFill rotWithShape="1">
          <a:blip r:embed="rId4">
            <a:alphaModFix/>
          </a:blip>
          <a:srcRect b="0" l="0" r="0" t="0"/>
          <a:stretch/>
        </p:blipFill>
        <p:spPr>
          <a:xfrm>
            <a:off x="3200400" y="3581400"/>
            <a:ext cx="762000" cy="420687"/>
          </a:xfrm>
          <a:prstGeom prst="rect">
            <a:avLst/>
          </a:prstGeom>
          <a:noFill/>
          <a:ln>
            <a:noFill/>
          </a:ln>
        </p:spPr>
      </p:pic>
      <p:pic>
        <p:nvPicPr>
          <p:cNvPr id="252" name="Google Shape;252;p15"/>
          <p:cNvPicPr preferRelativeResize="0"/>
          <p:nvPr/>
        </p:nvPicPr>
        <p:blipFill rotWithShape="1">
          <a:blip r:embed="rId5">
            <a:alphaModFix/>
          </a:blip>
          <a:srcRect b="0" l="0" r="0" t="0"/>
          <a:stretch/>
        </p:blipFill>
        <p:spPr>
          <a:xfrm>
            <a:off x="2819400" y="4648200"/>
            <a:ext cx="3886200" cy="709612"/>
          </a:xfrm>
          <a:prstGeom prst="rect">
            <a:avLst/>
          </a:prstGeom>
          <a:noFill/>
          <a:ln>
            <a:noFill/>
          </a:ln>
        </p:spPr>
      </p:pic>
      <p:pic>
        <p:nvPicPr>
          <p:cNvPr id="253" name="Google Shape;253;p15"/>
          <p:cNvPicPr preferRelativeResize="0"/>
          <p:nvPr/>
        </p:nvPicPr>
        <p:blipFill rotWithShape="1">
          <a:blip r:embed="rId6">
            <a:alphaModFix/>
          </a:blip>
          <a:srcRect b="0" l="0" r="0" t="0"/>
          <a:stretch/>
        </p:blipFill>
        <p:spPr>
          <a:xfrm>
            <a:off x="2133600" y="5475287"/>
            <a:ext cx="4114800" cy="747712"/>
          </a:xfrm>
          <a:prstGeom prst="rect">
            <a:avLst/>
          </a:prstGeom>
          <a:noFill/>
          <a:ln>
            <a:noFill/>
          </a:ln>
        </p:spPr>
      </p:pic>
      <p:pic>
        <p:nvPicPr>
          <p:cNvPr id="254" name="Google Shape;254;p15"/>
          <p:cNvPicPr preferRelativeResize="0"/>
          <p:nvPr/>
        </p:nvPicPr>
        <p:blipFill rotWithShape="1">
          <a:blip r:embed="rId7">
            <a:alphaModFix/>
          </a:blip>
          <a:srcRect b="0" l="0" r="0" t="0"/>
          <a:stretch/>
        </p:blipFill>
        <p:spPr>
          <a:xfrm>
            <a:off x="1676400" y="4095750"/>
            <a:ext cx="1774825" cy="400050"/>
          </a:xfrm>
          <a:prstGeom prst="rect">
            <a:avLst/>
          </a:prstGeom>
          <a:noFill/>
          <a:ln>
            <a:noFill/>
          </a:ln>
        </p:spPr>
      </p:pic>
      <p:sp>
        <p:nvSpPr>
          <p:cNvPr id="255" name="Google Shape;255;p15"/>
          <p:cNvSpPr txBox="1"/>
          <p:nvPr/>
        </p:nvSpPr>
        <p:spPr>
          <a:xfrm>
            <a:off x="6400800" y="5334000"/>
            <a:ext cx="2670175" cy="466725"/>
          </a:xfrm>
          <a:prstGeom prst="rect">
            <a:avLst/>
          </a:prstGeom>
          <a:solidFill>
            <a:srgbClr val="FFCC99"/>
          </a:solidFill>
          <a:ln cap="flat" cmpd="sng" w="9525">
            <a:solidFill>
              <a:srgbClr val="FF66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When v is coplanar with L and R</a:t>
            </a:r>
            <a:endParaRPr/>
          </a:p>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α = Ø/2 otherwise α &gt; Ø/2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sp>
        <p:nvSpPr>
          <p:cNvPr id="260" name="Google Shape;260;p1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261" name="Google Shape;261;p16"/>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262" name="Google Shape;262;p16"/>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Warn Model</a:t>
            </a:r>
            <a:endParaRPr/>
          </a:p>
        </p:txBody>
      </p:sp>
      <p:sp>
        <p:nvSpPr>
          <p:cNvPr id="263" name="Google Shape;263;p16"/>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90000"/>
              </a:lnSpc>
              <a:spcBef>
                <a:spcPts val="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Provides method for simulating studio lighting effects</a:t>
            </a:r>
            <a:endParaRPr/>
          </a:p>
          <a:p>
            <a:pPr indent="-469900" lvl="0" marL="469900" marR="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Light intensities are controlled in different direction</a:t>
            </a:r>
            <a:endParaRPr/>
          </a:p>
          <a:p>
            <a:pPr indent="-469900" lvl="0" marL="469900" marR="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Light sources are modeled as points on a reflecting surface using the Phong model  for the surface points (i.e calculate intensities considering specular and diffuse reflection parameters). Then the intensity in different directions is controlled by selecting values for Phong exponent.</a:t>
            </a:r>
            <a:endParaRPr/>
          </a:p>
          <a:p>
            <a:pPr indent="-469900" lvl="0" marL="469900" marR="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Light controls used by studio photographers can be simulated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sp>
        <p:nvSpPr>
          <p:cNvPr id="268" name="Google Shape;268;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269" name="Google Shape;269;p17"/>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270" name="Google Shape;270;p17"/>
          <p:cNvSpPr txBox="1"/>
          <p:nvPr>
            <p:ph idx="4294967295" type="title"/>
          </p:nvPr>
        </p:nvSpPr>
        <p:spPr>
          <a:xfrm>
            <a:off x="574675" y="304800"/>
            <a:ext cx="8001000" cy="1216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Intensity Attenuation</a:t>
            </a:r>
            <a:endParaRPr/>
          </a:p>
        </p:txBody>
      </p:sp>
      <p:sp>
        <p:nvSpPr>
          <p:cNvPr id="271" name="Google Shape;271;p17"/>
          <p:cNvSpPr txBox="1"/>
          <p:nvPr>
            <p:ph idx="4294967295" type="body"/>
          </p:nvPr>
        </p:nvSpPr>
        <p:spPr>
          <a:xfrm>
            <a:off x="566737" y="1752600"/>
            <a:ext cx="7967662"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1300"/>
              <a:buFont typeface="Noto Sans Symbols"/>
              <a:buChar char="□"/>
            </a:pPr>
            <a:r>
              <a:rPr b="0" i="0" lang="en-US" sz="1300" u="none">
                <a:solidFill>
                  <a:schemeClr val="dk1"/>
                </a:solidFill>
                <a:latin typeface="Verdana"/>
                <a:ea typeface="Verdana"/>
                <a:cs typeface="Verdana"/>
                <a:sym typeface="Verdana"/>
              </a:rPr>
              <a:t>The intensity of radiant energy at a point </a:t>
            </a:r>
            <a:r>
              <a:rPr b="0" i="1" lang="en-US" sz="1300" u="none">
                <a:solidFill>
                  <a:schemeClr val="dk1"/>
                </a:solidFill>
                <a:latin typeface="Verdana"/>
                <a:ea typeface="Verdana"/>
                <a:cs typeface="Verdana"/>
                <a:sym typeface="Verdana"/>
              </a:rPr>
              <a:t>d</a:t>
            </a:r>
            <a:r>
              <a:rPr b="0" i="0" lang="en-US" sz="1300" u="none">
                <a:solidFill>
                  <a:schemeClr val="dk1"/>
                </a:solidFill>
                <a:latin typeface="Verdana"/>
                <a:ea typeface="Verdana"/>
                <a:cs typeface="Verdana"/>
                <a:sym typeface="Verdana"/>
              </a:rPr>
              <a:t> distance far from source is attenuated by </a:t>
            </a:r>
            <a:r>
              <a:rPr b="0" i="1" lang="en-US" sz="1300" u="none">
                <a:solidFill>
                  <a:schemeClr val="dk1"/>
                </a:solidFill>
                <a:latin typeface="Verdana"/>
                <a:ea typeface="Verdana"/>
                <a:cs typeface="Verdana"/>
                <a:sym typeface="Verdana"/>
              </a:rPr>
              <a:t>1/d</a:t>
            </a:r>
            <a:r>
              <a:rPr b="0" baseline="30000" i="1" lang="en-US" sz="1300" u="none">
                <a:solidFill>
                  <a:schemeClr val="dk1"/>
                </a:solidFill>
                <a:latin typeface="Verdana"/>
                <a:ea typeface="Verdana"/>
                <a:cs typeface="Verdana"/>
                <a:sym typeface="Verdana"/>
              </a:rPr>
              <a:t>2</a:t>
            </a:r>
            <a:endParaRPr/>
          </a:p>
          <a:p>
            <a:pPr indent="-469900" lvl="0" marL="469900" marR="0" rtl="0" algn="l">
              <a:lnSpc>
                <a:spcPct val="80000"/>
              </a:lnSpc>
              <a:spcBef>
                <a:spcPts val="260"/>
              </a:spcBef>
              <a:spcAft>
                <a:spcPts val="0"/>
              </a:spcAft>
              <a:buClr>
                <a:schemeClr val="accent2"/>
              </a:buClr>
              <a:buSzPts val="1300"/>
              <a:buFont typeface="Noto Sans Symbols"/>
              <a:buChar char="□"/>
            </a:pPr>
            <a:r>
              <a:rPr b="0" i="0" lang="en-US" sz="1300" u="none">
                <a:solidFill>
                  <a:schemeClr val="dk1"/>
                </a:solidFill>
                <a:latin typeface="Verdana"/>
                <a:ea typeface="Verdana"/>
                <a:cs typeface="Verdana"/>
                <a:sym typeface="Verdana"/>
              </a:rPr>
              <a:t>Considering intensity attenuation produces realistic lighting effect</a:t>
            </a:r>
            <a:endParaRPr/>
          </a:p>
          <a:p>
            <a:pPr indent="-436562" lvl="1" marL="908050" marR="0" rtl="0" algn="l">
              <a:lnSpc>
                <a:spcPct val="80000"/>
              </a:lnSpc>
              <a:spcBef>
                <a:spcPts val="220"/>
              </a:spcBef>
              <a:spcAft>
                <a:spcPts val="0"/>
              </a:spcAft>
              <a:buClr>
                <a:schemeClr val="accent2"/>
              </a:buClr>
              <a:buSzPts val="1100"/>
              <a:buFont typeface="Noto Sans Symbols"/>
              <a:buChar char="■"/>
            </a:pPr>
            <a:r>
              <a:rPr b="0" i="0" lang="en-US" sz="1100" u="none" cap="none" strike="noStrike">
                <a:solidFill>
                  <a:schemeClr val="dk1"/>
                </a:solidFill>
                <a:latin typeface="Verdana"/>
                <a:ea typeface="Verdana"/>
                <a:cs typeface="Verdana"/>
                <a:sym typeface="Verdana"/>
              </a:rPr>
              <a:t>E.g: if two parallel surfaces with same optical parameters overlap, they would be displayed as one surface</a:t>
            </a:r>
            <a:endParaRPr/>
          </a:p>
          <a:p>
            <a:pPr indent="-469900" lvl="0" marL="469900" marR="0" rtl="0" algn="l">
              <a:lnSpc>
                <a:spcPct val="80000"/>
              </a:lnSpc>
              <a:spcBef>
                <a:spcPts val="260"/>
              </a:spcBef>
              <a:spcAft>
                <a:spcPts val="0"/>
              </a:spcAft>
              <a:buClr>
                <a:schemeClr val="accent2"/>
              </a:buClr>
              <a:buSzPts val="1300"/>
              <a:buFont typeface="Noto Sans Symbols"/>
              <a:buChar char="□"/>
            </a:pPr>
            <a:r>
              <a:rPr b="0" i="0" lang="en-US" sz="1300" u="none">
                <a:solidFill>
                  <a:schemeClr val="dk1"/>
                </a:solidFill>
                <a:latin typeface="Verdana"/>
                <a:ea typeface="Verdana"/>
                <a:cs typeface="Verdana"/>
                <a:sym typeface="Verdana"/>
              </a:rPr>
              <a:t>Using merely </a:t>
            </a:r>
            <a:r>
              <a:rPr b="0" i="1" lang="en-US" sz="1300" u="none">
                <a:solidFill>
                  <a:schemeClr val="dk1"/>
                </a:solidFill>
                <a:latin typeface="Verdana"/>
                <a:ea typeface="Verdana"/>
                <a:cs typeface="Verdana"/>
                <a:sym typeface="Verdana"/>
              </a:rPr>
              <a:t>1/d</a:t>
            </a:r>
            <a:r>
              <a:rPr b="0" baseline="30000" i="1" lang="en-US" sz="1300" u="none">
                <a:solidFill>
                  <a:schemeClr val="dk1"/>
                </a:solidFill>
                <a:latin typeface="Verdana"/>
                <a:ea typeface="Verdana"/>
                <a:cs typeface="Verdana"/>
                <a:sym typeface="Verdana"/>
              </a:rPr>
              <a:t>2</a:t>
            </a:r>
            <a:r>
              <a:rPr b="0" baseline="30000" i="0" lang="en-US" sz="1300" u="none">
                <a:solidFill>
                  <a:schemeClr val="dk1"/>
                </a:solidFill>
                <a:latin typeface="Verdana"/>
                <a:ea typeface="Verdana"/>
                <a:cs typeface="Verdana"/>
                <a:sym typeface="Verdana"/>
              </a:rPr>
              <a:t> </a:t>
            </a:r>
            <a:r>
              <a:rPr b="0" i="0" lang="en-US" sz="1300" u="none">
                <a:solidFill>
                  <a:schemeClr val="dk1"/>
                </a:solidFill>
                <a:latin typeface="Verdana"/>
                <a:ea typeface="Verdana"/>
                <a:cs typeface="Verdana"/>
                <a:sym typeface="Verdana"/>
              </a:rPr>
              <a:t>as attenuation factor for our simple single point light source model, too much intensity variation is produced when </a:t>
            </a:r>
            <a:r>
              <a:rPr b="0" i="1" lang="en-US" sz="1300" u="none">
                <a:solidFill>
                  <a:schemeClr val="dk1"/>
                </a:solidFill>
                <a:latin typeface="Verdana"/>
                <a:ea typeface="Verdana"/>
                <a:cs typeface="Verdana"/>
                <a:sym typeface="Verdana"/>
              </a:rPr>
              <a:t>d</a:t>
            </a:r>
            <a:r>
              <a:rPr b="0" i="0" lang="en-US" sz="1300" u="none">
                <a:solidFill>
                  <a:schemeClr val="dk1"/>
                </a:solidFill>
                <a:latin typeface="Verdana"/>
                <a:ea typeface="Verdana"/>
                <a:cs typeface="Verdana"/>
                <a:sym typeface="Verdana"/>
              </a:rPr>
              <a:t> is small and a little variation when </a:t>
            </a:r>
            <a:r>
              <a:rPr b="0" i="1" lang="en-US" sz="1300" u="none">
                <a:solidFill>
                  <a:schemeClr val="dk1"/>
                </a:solidFill>
                <a:latin typeface="Verdana"/>
                <a:ea typeface="Verdana"/>
                <a:cs typeface="Verdana"/>
                <a:sym typeface="Verdana"/>
              </a:rPr>
              <a:t>d</a:t>
            </a:r>
            <a:r>
              <a:rPr b="0" i="0" lang="en-US" sz="1300" u="none">
                <a:solidFill>
                  <a:schemeClr val="dk1"/>
                </a:solidFill>
                <a:latin typeface="Verdana"/>
                <a:ea typeface="Verdana"/>
                <a:cs typeface="Verdana"/>
                <a:sym typeface="Verdana"/>
              </a:rPr>
              <a:t> is large</a:t>
            </a:r>
            <a:endParaRPr/>
          </a:p>
          <a:p>
            <a:pPr indent="-469900" lvl="0" marL="469900" marR="0" rtl="0" algn="l">
              <a:lnSpc>
                <a:spcPct val="80000"/>
              </a:lnSpc>
              <a:spcBef>
                <a:spcPts val="260"/>
              </a:spcBef>
              <a:spcAft>
                <a:spcPts val="0"/>
              </a:spcAft>
              <a:buClr>
                <a:schemeClr val="accent2"/>
              </a:buClr>
              <a:buSzPts val="1300"/>
              <a:buFont typeface="Noto Sans Symbols"/>
              <a:buChar char="□"/>
            </a:pPr>
            <a:r>
              <a:rPr b="0" i="0" lang="en-US" sz="1300" u="none">
                <a:solidFill>
                  <a:schemeClr val="dk1"/>
                </a:solidFill>
                <a:latin typeface="Verdana"/>
                <a:ea typeface="Verdana"/>
                <a:cs typeface="Verdana"/>
                <a:sym typeface="Verdana"/>
              </a:rPr>
              <a:t>Graphical packages have compensated the problem by using inverse linear quadratic function of d for intensity attenuation as:</a:t>
            </a:r>
            <a:endParaRPr/>
          </a:p>
          <a:p>
            <a:pPr indent="-366712" lvl="1" marL="908050" marR="0" rtl="0" algn="l">
              <a:lnSpc>
                <a:spcPct val="80000"/>
              </a:lnSpc>
              <a:spcBef>
                <a:spcPts val="220"/>
              </a:spcBef>
              <a:spcAft>
                <a:spcPts val="0"/>
              </a:spcAft>
              <a:buClr>
                <a:schemeClr val="accent2"/>
              </a:buClr>
              <a:buSzPts val="1100"/>
              <a:buFont typeface="Noto Sans Symbols"/>
              <a:buNone/>
            </a:pPr>
            <a:r>
              <a:t/>
            </a:r>
            <a:endParaRPr b="0" i="0" sz="1100" u="none" cap="none" strike="noStrike">
              <a:solidFill>
                <a:schemeClr val="dk1"/>
              </a:solidFill>
              <a:latin typeface="Verdana"/>
              <a:ea typeface="Verdana"/>
              <a:cs typeface="Verdana"/>
              <a:sym typeface="Verdana"/>
            </a:endParaRPr>
          </a:p>
          <a:p>
            <a:pPr indent="-366712" lvl="1" marL="908050" marR="0" rtl="0" algn="l">
              <a:lnSpc>
                <a:spcPct val="80000"/>
              </a:lnSpc>
              <a:spcBef>
                <a:spcPts val="220"/>
              </a:spcBef>
              <a:spcAft>
                <a:spcPts val="0"/>
              </a:spcAft>
              <a:buClr>
                <a:schemeClr val="accent2"/>
              </a:buClr>
              <a:buSzPts val="1100"/>
              <a:buFont typeface="Noto Sans Symbols"/>
              <a:buNone/>
            </a:pPr>
            <a:r>
              <a:t/>
            </a:r>
            <a:endParaRPr b="0" i="0" sz="1100" u="none" cap="none" strike="noStrike">
              <a:solidFill>
                <a:schemeClr val="dk1"/>
              </a:solidFill>
              <a:latin typeface="Verdana"/>
              <a:ea typeface="Verdana"/>
              <a:cs typeface="Verdana"/>
              <a:sym typeface="Verdana"/>
            </a:endParaRPr>
          </a:p>
          <a:p>
            <a:pPr indent="-366712" lvl="1" marL="908050" marR="0" rtl="0" algn="l">
              <a:lnSpc>
                <a:spcPct val="80000"/>
              </a:lnSpc>
              <a:spcBef>
                <a:spcPts val="220"/>
              </a:spcBef>
              <a:spcAft>
                <a:spcPts val="0"/>
              </a:spcAft>
              <a:buClr>
                <a:schemeClr val="accent2"/>
              </a:buClr>
              <a:buSzPts val="1100"/>
              <a:buFont typeface="Noto Sans Symbols"/>
              <a:buNone/>
            </a:pPr>
            <a:r>
              <a:t/>
            </a:r>
            <a:endParaRPr b="0" i="0" sz="1100" u="none" cap="none" strike="noStrike">
              <a:solidFill>
                <a:schemeClr val="dk1"/>
              </a:solidFill>
              <a:latin typeface="Verdana"/>
              <a:ea typeface="Verdana"/>
              <a:cs typeface="Verdana"/>
              <a:sym typeface="Verdana"/>
            </a:endParaRPr>
          </a:p>
          <a:p>
            <a:pPr indent="-436562" lvl="1" marL="908050" marR="0" rtl="0" algn="l">
              <a:lnSpc>
                <a:spcPct val="80000"/>
              </a:lnSpc>
              <a:spcBef>
                <a:spcPts val="220"/>
              </a:spcBef>
              <a:spcAft>
                <a:spcPts val="0"/>
              </a:spcAft>
              <a:buClr>
                <a:schemeClr val="accent2"/>
              </a:buClr>
              <a:buSzPts val="1100"/>
              <a:buFont typeface="Noto Sans Symbols"/>
              <a:buChar char="■"/>
            </a:pPr>
            <a:r>
              <a:rPr b="0" i="0" lang="en-US" sz="1100" u="none" cap="none" strike="noStrike">
                <a:solidFill>
                  <a:schemeClr val="dk1"/>
                </a:solidFill>
                <a:latin typeface="Verdana"/>
                <a:ea typeface="Verdana"/>
                <a:cs typeface="Verdana"/>
                <a:sym typeface="Verdana"/>
              </a:rPr>
              <a:t>a</a:t>
            </a:r>
            <a:r>
              <a:rPr b="0" baseline="-25000" i="0" lang="en-US" sz="1100" u="none" cap="none" strike="noStrike">
                <a:solidFill>
                  <a:schemeClr val="dk1"/>
                </a:solidFill>
                <a:latin typeface="Verdana"/>
                <a:ea typeface="Verdana"/>
                <a:cs typeface="Verdana"/>
                <a:sym typeface="Verdana"/>
              </a:rPr>
              <a:t>0</a:t>
            </a:r>
            <a:r>
              <a:rPr b="0" i="0" lang="en-US" sz="1100" u="none" cap="none" strike="noStrike">
                <a:solidFill>
                  <a:schemeClr val="dk1"/>
                </a:solidFill>
                <a:latin typeface="Verdana"/>
                <a:ea typeface="Verdana"/>
                <a:cs typeface="Verdana"/>
                <a:sym typeface="Verdana"/>
              </a:rPr>
              <a:t> can be adjusted to prevent f(d) from becoming too large when d is very small</a:t>
            </a:r>
            <a:endParaRPr/>
          </a:p>
          <a:p>
            <a:pPr indent="-436562" lvl="1" marL="908050" marR="0" rtl="0" algn="l">
              <a:lnSpc>
                <a:spcPct val="80000"/>
              </a:lnSpc>
              <a:spcBef>
                <a:spcPts val="220"/>
              </a:spcBef>
              <a:spcAft>
                <a:spcPts val="0"/>
              </a:spcAft>
              <a:buClr>
                <a:schemeClr val="accent2"/>
              </a:buClr>
              <a:buSzPts val="1100"/>
              <a:buFont typeface="Noto Sans Symbols"/>
              <a:buChar char="■"/>
            </a:pPr>
            <a:r>
              <a:rPr b="0" i="0" lang="en-US" sz="1100" u="none" cap="none" strike="noStrike">
                <a:solidFill>
                  <a:schemeClr val="dk1"/>
                </a:solidFill>
                <a:latin typeface="Verdana"/>
                <a:ea typeface="Verdana"/>
                <a:cs typeface="Verdana"/>
                <a:sym typeface="Verdana"/>
              </a:rPr>
              <a:t>Magnitude of attenuation function is limited to 1 as</a:t>
            </a:r>
            <a:endParaRPr/>
          </a:p>
          <a:p>
            <a:pPr indent="-366712" lvl="1" marL="908050" marR="0" rtl="0" algn="l">
              <a:lnSpc>
                <a:spcPct val="80000"/>
              </a:lnSpc>
              <a:spcBef>
                <a:spcPts val="220"/>
              </a:spcBef>
              <a:spcAft>
                <a:spcPts val="0"/>
              </a:spcAft>
              <a:buClr>
                <a:schemeClr val="accent2"/>
              </a:buClr>
              <a:buSzPts val="1100"/>
              <a:buFont typeface="Noto Sans Symbols"/>
              <a:buNone/>
            </a:pPr>
            <a:r>
              <a:t/>
            </a:r>
            <a:endParaRPr b="0" i="0" sz="1100" u="none" cap="none" strike="noStrike">
              <a:solidFill>
                <a:schemeClr val="dk1"/>
              </a:solidFill>
              <a:latin typeface="Verdana"/>
              <a:ea typeface="Verdana"/>
              <a:cs typeface="Verdana"/>
              <a:sym typeface="Verdana"/>
            </a:endParaRPr>
          </a:p>
          <a:p>
            <a:pPr indent="-366712" lvl="1" marL="908050" marR="0" rtl="0" algn="l">
              <a:lnSpc>
                <a:spcPct val="80000"/>
              </a:lnSpc>
              <a:spcBef>
                <a:spcPts val="220"/>
              </a:spcBef>
              <a:spcAft>
                <a:spcPts val="0"/>
              </a:spcAft>
              <a:buClr>
                <a:schemeClr val="accent2"/>
              </a:buClr>
              <a:buSzPts val="1100"/>
              <a:buFont typeface="Noto Sans Symbols"/>
              <a:buNone/>
            </a:pPr>
            <a:r>
              <a:t/>
            </a:r>
            <a:endParaRPr b="0" i="0" sz="1100" u="none" cap="none" strike="noStrike">
              <a:solidFill>
                <a:schemeClr val="dk1"/>
              </a:solidFill>
              <a:latin typeface="Verdana"/>
              <a:ea typeface="Verdana"/>
              <a:cs typeface="Verdana"/>
              <a:sym typeface="Verdana"/>
            </a:endParaRPr>
          </a:p>
          <a:p>
            <a:pPr indent="-366712" lvl="1" marL="908050" marR="0" rtl="0" algn="l">
              <a:lnSpc>
                <a:spcPct val="80000"/>
              </a:lnSpc>
              <a:spcBef>
                <a:spcPts val="220"/>
              </a:spcBef>
              <a:spcAft>
                <a:spcPts val="0"/>
              </a:spcAft>
              <a:buClr>
                <a:schemeClr val="accent2"/>
              </a:buClr>
              <a:buSzPts val="1100"/>
              <a:buFont typeface="Noto Sans Symbols"/>
              <a:buNone/>
            </a:pPr>
            <a:r>
              <a:t/>
            </a:r>
            <a:endParaRPr b="0" i="0" sz="1100" u="none" cap="none" strike="noStrike">
              <a:solidFill>
                <a:schemeClr val="dk1"/>
              </a:solidFill>
              <a:latin typeface="Verdana"/>
              <a:ea typeface="Verdana"/>
              <a:cs typeface="Verdana"/>
              <a:sym typeface="Verdana"/>
            </a:endParaRPr>
          </a:p>
          <a:p>
            <a:pPr indent="-366712" lvl="1" marL="908050" marR="0" rtl="0" algn="l">
              <a:lnSpc>
                <a:spcPct val="80000"/>
              </a:lnSpc>
              <a:spcBef>
                <a:spcPts val="220"/>
              </a:spcBef>
              <a:spcAft>
                <a:spcPts val="0"/>
              </a:spcAft>
              <a:buClr>
                <a:schemeClr val="accent2"/>
              </a:buClr>
              <a:buSzPts val="1100"/>
              <a:buFont typeface="Noto Sans Symbols"/>
              <a:buNone/>
            </a:pPr>
            <a:r>
              <a:t/>
            </a:r>
            <a:endParaRPr b="0" i="0" sz="1100" u="none" cap="none" strike="noStrike">
              <a:solidFill>
                <a:schemeClr val="dk1"/>
              </a:solidFill>
              <a:latin typeface="Verdana"/>
              <a:ea typeface="Verdana"/>
              <a:cs typeface="Verdana"/>
              <a:sym typeface="Verdana"/>
            </a:endParaRPr>
          </a:p>
          <a:p>
            <a:pPr indent="-469900" lvl="0" marL="469900" marR="0" rtl="0" algn="l">
              <a:lnSpc>
                <a:spcPct val="80000"/>
              </a:lnSpc>
              <a:spcBef>
                <a:spcPts val="260"/>
              </a:spcBef>
              <a:spcAft>
                <a:spcPts val="0"/>
              </a:spcAft>
              <a:buClr>
                <a:schemeClr val="accent2"/>
              </a:buClr>
              <a:buSzPts val="1300"/>
              <a:buFont typeface="Noto Sans Symbols"/>
              <a:buChar char="□"/>
            </a:pPr>
            <a:r>
              <a:rPr b="0" i="0" lang="en-US" sz="1300" u="none">
                <a:solidFill>
                  <a:schemeClr val="dk1"/>
                </a:solidFill>
                <a:latin typeface="Verdana"/>
                <a:ea typeface="Verdana"/>
                <a:cs typeface="Verdana"/>
                <a:sym typeface="Verdana"/>
              </a:rPr>
              <a:t>The Phong illumination model considering attenuation is:</a:t>
            </a:r>
            <a:endParaRPr/>
          </a:p>
          <a:p>
            <a:pPr indent="-387350" lvl="0" marL="469900" marR="0" rtl="0" algn="l">
              <a:lnSpc>
                <a:spcPct val="80000"/>
              </a:lnSpc>
              <a:spcBef>
                <a:spcPts val="260"/>
              </a:spcBef>
              <a:spcAft>
                <a:spcPts val="0"/>
              </a:spcAft>
              <a:buClr>
                <a:schemeClr val="accent2"/>
              </a:buClr>
              <a:buSzPts val="1300"/>
              <a:buFont typeface="Noto Sans Symbols"/>
              <a:buNone/>
            </a:pPr>
            <a:r>
              <a:t/>
            </a:r>
            <a:endParaRPr b="0" i="0" sz="1300" u="none">
              <a:solidFill>
                <a:schemeClr val="dk1"/>
              </a:solidFill>
              <a:latin typeface="Verdana"/>
              <a:ea typeface="Verdana"/>
              <a:cs typeface="Verdana"/>
              <a:sym typeface="Verdana"/>
            </a:endParaRPr>
          </a:p>
          <a:p>
            <a:pPr indent="-387350" lvl="0" marL="469900" marR="0" rtl="0" algn="l">
              <a:lnSpc>
                <a:spcPct val="100000"/>
              </a:lnSpc>
              <a:spcBef>
                <a:spcPts val="260"/>
              </a:spcBef>
              <a:spcAft>
                <a:spcPts val="0"/>
              </a:spcAft>
              <a:buClr>
                <a:schemeClr val="accent2"/>
              </a:buClr>
              <a:buSzPts val="1300"/>
              <a:buFont typeface="Noto Sans Symbols"/>
              <a:buNone/>
            </a:pPr>
            <a:r>
              <a:t/>
            </a:r>
            <a:endParaRPr b="0" i="0" sz="1300" u="none">
              <a:solidFill>
                <a:schemeClr val="dk1"/>
              </a:solidFill>
              <a:latin typeface="Verdana"/>
              <a:ea typeface="Verdana"/>
              <a:cs typeface="Verdana"/>
              <a:sym typeface="Verdana"/>
            </a:endParaRPr>
          </a:p>
        </p:txBody>
      </p:sp>
      <p:pic>
        <p:nvPicPr>
          <p:cNvPr id="272" name="Google Shape;272;p17"/>
          <p:cNvPicPr preferRelativeResize="0"/>
          <p:nvPr>
            <p:ph idx="4294967295" type="body"/>
          </p:nvPr>
        </p:nvPicPr>
        <p:blipFill rotWithShape="1">
          <a:blip r:embed="rId3">
            <a:alphaModFix/>
          </a:blip>
          <a:srcRect b="0" l="0" r="0" t="0"/>
          <a:stretch/>
        </p:blipFill>
        <p:spPr>
          <a:xfrm>
            <a:off x="4267200" y="3459162"/>
            <a:ext cx="1752600" cy="495300"/>
          </a:xfrm>
          <a:prstGeom prst="rect">
            <a:avLst/>
          </a:prstGeom>
          <a:noFill/>
          <a:ln>
            <a:noFill/>
          </a:ln>
        </p:spPr>
      </p:pic>
      <p:pic>
        <p:nvPicPr>
          <p:cNvPr id="273" name="Google Shape;273;p17"/>
          <p:cNvPicPr preferRelativeResize="0"/>
          <p:nvPr/>
        </p:nvPicPr>
        <p:blipFill rotWithShape="1">
          <a:blip r:embed="rId4">
            <a:alphaModFix/>
          </a:blip>
          <a:srcRect b="0" l="0" r="0" t="0"/>
          <a:stretch/>
        </p:blipFill>
        <p:spPr>
          <a:xfrm>
            <a:off x="3276600" y="4343400"/>
            <a:ext cx="2438400" cy="609600"/>
          </a:xfrm>
          <a:prstGeom prst="rect">
            <a:avLst/>
          </a:prstGeom>
          <a:noFill/>
          <a:ln>
            <a:noFill/>
          </a:ln>
        </p:spPr>
      </p:pic>
      <p:pic>
        <p:nvPicPr>
          <p:cNvPr id="274" name="Google Shape;274;p17"/>
          <p:cNvPicPr preferRelativeResize="0"/>
          <p:nvPr>
            <p:ph idx="4294967295" type="body"/>
          </p:nvPr>
        </p:nvPicPr>
        <p:blipFill rotWithShape="1">
          <a:blip r:embed="rId5">
            <a:alphaModFix/>
          </a:blip>
          <a:srcRect b="0" l="0" r="0" t="0"/>
          <a:stretch/>
        </p:blipFill>
        <p:spPr>
          <a:xfrm>
            <a:off x="2743200" y="5268912"/>
            <a:ext cx="4038600" cy="638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 name="Shape 278"/>
        <p:cNvGrpSpPr/>
        <p:nvPr/>
      </p:nvGrpSpPr>
      <p:grpSpPr>
        <a:xfrm>
          <a:off x="0" y="0"/>
          <a:ext cx="0" cy="0"/>
          <a:chOff x="0" y="0"/>
          <a:chExt cx="0" cy="0"/>
        </a:xfrm>
      </p:grpSpPr>
      <p:sp>
        <p:nvSpPr>
          <p:cNvPr id="279" name="Google Shape;279;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280" name="Google Shape;280;p18"/>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281" name="Google Shape;281;p18"/>
          <p:cNvSpPr txBox="1"/>
          <p:nvPr>
            <p:ph idx="4294967295" type="title"/>
          </p:nvPr>
        </p:nvSpPr>
        <p:spPr>
          <a:xfrm>
            <a:off x="574675" y="304800"/>
            <a:ext cx="8001000" cy="1216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400"/>
              <a:buFont typeface="Verdana"/>
              <a:buNone/>
            </a:pPr>
            <a:r>
              <a:rPr b="0" i="0" lang="en-US" sz="3400" u="none">
                <a:solidFill>
                  <a:schemeClr val="dk2"/>
                </a:solidFill>
                <a:latin typeface="Verdana"/>
                <a:ea typeface="Verdana"/>
                <a:cs typeface="Verdana"/>
                <a:sym typeface="Verdana"/>
              </a:rPr>
              <a:t>Color Consideration in Phong Illumination model</a:t>
            </a:r>
            <a:endParaRPr/>
          </a:p>
        </p:txBody>
      </p:sp>
      <p:sp>
        <p:nvSpPr>
          <p:cNvPr id="282" name="Google Shape;282;p18"/>
          <p:cNvSpPr txBox="1"/>
          <p:nvPr>
            <p:ph idx="4294967295" type="body"/>
          </p:nvPr>
        </p:nvSpPr>
        <p:spPr>
          <a:xfrm>
            <a:off x="566737" y="1752600"/>
            <a:ext cx="7967662"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For RGB description, each color in a scene is expressed in terms of R,G and B components</a:t>
            </a:r>
            <a:endParaRPr/>
          </a:p>
          <a:p>
            <a:pPr indent="-469900" lvl="0" marL="469900" marR="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Various methods:</a:t>
            </a:r>
            <a:endParaRPr/>
          </a:p>
          <a:p>
            <a:pPr indent="-436562" lvl="1" marL="908050" marR="0" rtl="0" algn="l">
              <a:lnSpc>
                <a:spcPct val="80000"/>
              </a:lnSpc>
              <a:spcBef>
                <a:spcPts val="260"/>
              </a:spcBef>
              <a:spcAft>
                <a:spcPts val="0"/>
              </a:spcAft>
              <a:buClr>
                <a:schemeClr val="accent2"/>
              </a:buClr>
              <a:buSzPts val="1300"/>
              <a:buFont typeface="Noto Sans Symbols"/>
              <a:buChar char="■"/>
            </a:pPr>
            <a:r>
              <a:rPr b="0" i="0" lang="en-US" sz="1300" u="none" cap="none" strike="noStrike">
                <a:solidFill>
                  <a:schemeClr val="dk1"/>
                </a:solidFill>
                <a:latin typeface="Verdana"/>
                <a:ea typeface="Verdana"/>
                <a:cs typeface="Verdana"/>
                <a:sym typeface="Verdana"/>
              </a:rPr>
              <a:t>Described by considering the RGB components for e.g. </a:t>
            </a:r>
            <a:r>
              <a:rPr b="0" i="1" lang="en-US" sz="1300" u="none" cap="none" strike="noStrike">
                <a:solidFill>
                  <a:schemeClr val="dk1"/>
                </a:solidFill>
                <a:latin typeface="Verdana"/>
                <a:ea typeface="Verdana"/>
                <a:cs typeface="Verdana"/>
                <a:sym typeface="Verdana"/>
              </a:rPr>
              <a:t>(k</a:t>
            </a:r>
            <a:r>
              <a:rPr b="0" baseline="-25000" i="1" lang="en-US" sz="1300" u="none" cap="none" strike="noStrike">
                <a:solidFill>
                  <a:schemeClr val="dk1"/>
                </a:solidFill>
                <a:latin typeface="Verdana"/>
                <a:ea typeface="Verdana"/>
                <a:cs typeface="Verdana"/>
                <a:sym typeface="Verdana"/>
              </a:rPr>
              <a:t>dR</a:t>
            </a:r>
            <a:r>
              <a:rPr b="0" i="1" lang="en-US" sz="1300" u="none" cap="none" strike="noStrike">
                <a:solidFill>
                  <a:schemeClr val="dk1"/>
                </a:solidFill>
                <a:latin typeface="Verdana"/>
                <a:ea typeface="Verdana"/>
                <a:cs typeface="Verdana"/>
                <a:sym typeface="Verdana"/>
              </a:rPr>
              <a:t>,k</a:t>
            </a:r>
            <a:r>
              <a:rPr b="0" baseline="-25000" i="1" lang="en-US" sz="1300" u="none" cap="none" strike="noStrike">
                <a:solidFill>
                  <a:schemeClr val="dk1"/>
                </a:solidFill>
                <a:latin typeface="Verdana"/>
                <a:ea typeface="Verdana"/>
                <a:cs typeface="Verdana"/>
                <a:sym typeface="Verdana"/>
              </a:rPr>
              <a:t>dG</a:t>
            </a:r>
            <a:r>
              <a:rPr b="0" i="1" lang="en-US" sz="1300" u="none" cap="none" strike="noStrike">
                <a:solidFill>
                  <a:schemeClr val="dk1"/>
                </a:solidFill>
                <a:latin typeface="Verdana"/>
                <a:ea typeface="Verdana"/>
                <a:cs typeface="Verdana"/>
                <a:sym typeface="Verdana"/>
              </a:rPr>
              <a:t>,k</a:t>
            </a:r>
            <a:r>
              <a:rPr b="0" baseline="-25000" i="1" lang="en-US" sz="1300" u="none" cap="none" strike="noStrike">
                <a:solidFill>
                  <a:schemeClr val="dk1"/>
                </a:solidFill>
                <a:latin typeface="Verdana"/>
                <a:ea typeface="Verdana"/>
                <a:cs typeface="Verdana"/>
                <a:sym typeface="Verdana"/>
              </a:rPr>
              <a:t>dB</a:t>
            </a:r>
            <a:r>
              <a:rPr b="0" i="1" lang="en-US" sz="1300" u="none" cap="none" strike="noStrike">
                <a:solidFill>
                  <a:schemeClr val="dk1"/>
                </a:solidFill>
                <a:latin typeface="Verdana"/>
                <a:ea typeface="Verdana"/>
                <a:cs typeface="Verdana"/>
                <a:sym typeface="Verdana"/>
              </a:rPr>
              <a:t>)</a:t>
            </a:r>
            <a:r>
              <a:rPr b="0" i="0" lang="en-US" sz="1300" u="none" cap="none" strike="noStrike">
                <a:solidFill>
                  <a:schemeClr val="dk1"/>
                </a:solidFill>
                <a:latin typeface="Verdana"/>
                <a:ea typeface="Verdana"/>
                <a:cs typeface="Verdana"/>
                <a:sym typeface="Verdana"/>
              </a:rPr>
              <a:t> of diffuse reflection coefficient vector</a:t>
            </a:r>
            <a:endParaRPr/>
          </a:p>
          <a:p>
            <a:pPr indent="-395287" lvl="2" marL="1304925" marR="0" rtl="0" algn="l">
              <a:lnSpc>
                <a:spcPct val="80000"/>
              </a:lnSpc>
              <a:spcBef>
                <a:spcPts val="260"/>
              </a:spcBef>
              <a:spcAft>
                <a:spcPts val="0"/>
              </a:spcAft>
              <a:buClr>
                <a:schemeClr val="accent2"/>
              </a:buClr>
              <a:buSzPts val="1300"/>
              <a:buFont typeface="Noto Sans Symbols"/>
              <a:buChar char="□"/>
            </a:pPr>
            <a:r>
              <a:rPr b="0" i="0" lang="en-US" sz="1300" u="none" cap="none" strike="noStrike">
                <a:solidFill>
                  <a:schemeClr val="dk1"/>
                </a:solidFill>
                <a:latin typeface="Verdana"/>
                <a:ea typeface="Verdana"/>
                <a:cs typeface="Verdana"/>
                <a:sym typeface="Verdana"/>
              </a:rPr>
              <a:t>E.g: For blue light (</a:t>
            </a:r>
            <a:r>
              <a:rPr b="0" i="1" lang="en-US" sz="1300" u="none" cap="none" strike="noStrike">
                <a:solidFill>
                  <a:schemeClr val="dk1"/>
                </a:solidFill>
                <a:latin typeface="Verdana"/>
                <a:ea typeface="Verdana"/>
                <a:cs typeface="Verdana"/>
                <a:sym typeface="Verdana"/>
              </a:rPr>
              <a:t>k</a:t>
            </a:r>
            <a:r>
              <a:rPr b="0" baseline="-25000" i="1" lang="en-US" sz="1300" u="none" cap="none" strike="noStrike">
                <a:solidFill>
                  <a:schemeClr val="dk1"/>
                </a:solidFill>
                <a:latin typeface="Verdana"/>
                <a:ea typeface="Verdana"/>
                <a:cs typeface="Verdana"/>
                <a:sym typeface="Verdana"/>
              </a:rPr>
              <a:t>dR</a:t>
            </a:r>
            <a:r>
              <a:rPr b="0" i="1" lang="en-US" sz="1300" u="none" cap="none" strike="noStrike">
                <a:solidFill>
                  <a:schemeClr val="dk1"/>
                </a:solidFill>
                <a:latin typeface="Verdana"/>
                <a:ea typeface="Verdana"/>
                <a:cs typeface="Verdana"/>
                <a:sym typeface="Verdana"/>
              </a:rPr>
              <a:t>=k</a:t>
            </a:r>
            <a:r>
              <a:rPr b="0" baseline="-25000" i="1" lang="en-US" sz="1300" u="none" cap="none" strike="noStrike">
                <a:solidFill>
                  <a:schemeClr val="dk1"/>
                </a:solidFill>
                <a:latin typeface="Verdana"/>
                <a:ea typeface="Verdana"/>
                <a:cs typeface="Verdana"/>
                <a:sym typeface="Verdana"/>
              </a:rPr>
              <a:t>dG</a:t>
            </a:r>
            <a:r>
              <a:rPr b="0" i="1" lang="en-US" sz="1300" u="none" cap="none" strike="noStrike">
                <a:solidFill>
                  <a:schemeClr val="dk1"/>
                </a:solidFill>
                <a:latin typeface="Verdana"/>
                <a:ea typeface="Verdana"/>
                <a:cs typeface="Verdana"/>
                <a:sym typeface="Verdana"/>
              </a:rPr>
              <a:t>=0)</a:t>
            </a:r>
            <a:endParaRPr/>
          </a:p>
          <a:p>
            <a:pPr indent="-354012" lvl="1" marL="908050" marR="0" rtl="0" algn="l">
              <a:lnSpc>
                <a:spcPct val="80000"/>
              </a:lnSpc>
              <a:spcBef>
                <a:spcPts val="260"/>
              </a:spcBef>
              <a:spcAft>
                <a:spcPts val="0"/>
              </a:spcAft>
              <a:buClr>
                <a:schemeClr val="accent2"/>
              </a:buClr>
              <a:buSzPts val="1300"/>
              <a:buFont typeface="Noto Sans Symbols"/>
              <a:buNone/>
            </a:pPr>
            <a:r>
              <a:t/>
            </a:r>
            <a:endParaRPr b="0" i="1" sz="1300" u="none" cap="none" strike="noStrike">
              <a:solidFill>
                <a:schemeClr val="dk1"/>
              </a:solidFill>
              <a:latin typeface="Verdana"/>
              <a:ea typeface="Verdana"/>
              <a:cs typeface="Verdana"/>
              <a:sym typeface="Verdana"/>
            </a:endParaRPr>
          </a:p>
          <a:p>
            <a:pPr indent="-354012" lvl="1" marL="908050" marR="0" rtl="0" algn="l">
              <a:lnSpc>
                <a:spcPct val="80000"/>
              </a:lnSpc>
              <a:spcBef>
                <a:spcPts val="260"/>
              </a:spcBef>
              <a:spcAft>
                <a:spcPts val="0"/>
              </a:spcAft>
              <a:buClr>
                <a:schemeClr val="accent2"/>
              </a:buClr>
              <a:buSzPts val="1300"/>
              <a:buFont typeface="Noto Sans Symbols"/>
              <a:buNone/>
            </a:pPr>
            <a:r>
              <a:t/>
            </a:r>
            <a:endParaRPr b="0" i="1" sz="1300" u="none" cap="none" strike="noStrike">
              <a:solidFill>
                <a:schemeClr val="dk1"/>
              </a:solidFill>
              <a:latin typeface="Verdana"/>
              <a:ea typeface="Verdana"/>
              <a:cs typeface="Verdana"/>
              <a:sym typeface="Verdana"/>
            </a:endParaRPr>
          </a:p>
          <a:p>
            <a:pPr indent="-354012" lvl="1" marL="908050" marR="0" rtl="0" algn="l">
              <a:lnSpc>
                <a:spcPct val="80000"/>
              </a:lnSpc>
              <a:spcBef>
                <a:spcPts val="260"/>
              </a:spcBef>
              <a:spcAft>
                <a:spcPts val="0"/>
              </a:spcAft>
              <a:buClr>
                <a:schemeClr val="accent2"/>
              </a:buClr>
              <a:buSzPts val="1300"/>
              <a:buFont typeface="Noto Sans Symbols"/>
              <a:buNone/>
            </a:pPr>
            <a:r>
              <a:t/>
            </a:r>
            <a:endParaRPr b="0" i="1" sz="1300" u="none" cap="none" strike="noStrike">
              <a:solidFill>
                <a:schemeClr val="dk1"/>
              </a:solidFill>
              <a:latin typeface="Verdana"/>
              <a:ea typeface="Verdana"/>
              <a:cs typeface="Verdana"/>
              <a:sym typeface="Verdana"/>
            </a:endParaRPr>
          </a:p>
          <a:p>
            <a:pPr indent="-354012" lvl="1" marL="908050" marR="0" rtl="0" algn="l">
              <a:lnSpc>
                <a:spcPct val="80000"/>
              </a:lnSpc>
              <a:spcBef>
                <a:spcPts val="260"/>
              </a:spcBef>
              <a:spcAft>
                <a:spcPts val="0"/>
              </a:spcAft>
              <a:buClr>
                <a:schemeClr val="accent2"/>
              </a:buClr>
              <a:buSzPts val="1300"/>
              <a:buFont typeface="Noto Sans Symbols"/>
              <a:buNone/>
            </a:pPr>
            <a:r>
              <a:t/>
            </a:r>
            <a:endParaRPr b="0" i="1" sz="1300" u="none" cap="none" strike="noStrike">
              <a:solidFill>
                <a:schemeClr val="dk1"/>
              </a:solidFill>
              <a:latin typeface="Verdana"/>
              <a:ea typeface="Verdana"/>
              <a:cs typeface="Verdana"/>
              <a:sym typeface="Verdana"/>
            </a:endParaRPr>
          </a:p>
          <a:p>
            <a:pPr indent="-436562" lvl="1" marL="908050" marR="0" rtl="0" algn="l">
              <a:lnSpc>
                <a:spcPct val="80000"/>
              </a:lnSpc>
              <a:spcBef>
                <a:spcPts val="260"/>
              </a:spcBef>
              <a:spcAft>
                <a:spcPts val="0"/>
              </a:spcAft>
              <a:buClr>
                <a:schemeClr val="accent2"/>
              </a:buClr>
              <a:buSzPts val="1300"/>
              <a:buFont typeface="Noto Sans Symbols"/>
              <a:buChar char="■"/>
            </a:pPr>
            <a:r>
              <a:rPr b="0" i="0" lang="en-US" sz="1300" u="none" cap="none" strike="noStrike">
                <a:solidFill>
                  <a:schemeClr val="dk1"/>
                </a:solidFill>
                <a:latin typeface="Verdana"/>
                <a:ea typeface="Verdana"/>
                <a:cs typeface="Verdana"/>
                <a:sym typeface="Verdana"/>
              </a:rPr>
              <a:t>Described by specifying components of diffuse and specular color vectors for each surface and retaining the reflectivity (k) as a single valued constants</a:t>
            </a:r>
            <a:endParaRPr/>
          </a:p>
          <a:p>
            <a:pPr indent="-354012" lvl="1" marL="908050" marR="0" rtl="0" algn="l">
              <a:lnSpc>
                <a:spcPct val="80000"/>
              </a:lnSpc>
              <a:spcBef>
                <a:spcPts val="260"/>
              </a:spcBef>
              <a:spcAft>
                <a:spcPts val="0"/>
              </a:spcAft>
              <a:buClr>
                <a:schemeClr val="accent2"/>
              </a:buClr>
              <a:buSzPts val="1300"/>
              <a:buFont typeface="Noto Sans Symbols"/>
              <a:buNone/>
            </a:pPr>
            <a:r>
              <a:t/>
            </a:r>
            <a:endParaRPr b="0" i="1" sz="1300" u="none" cap="none" strike="noStrike">
              <a:solidFill>
                <a:schemeClr val="dk1"/>
              </a:solidFill>
              <a:latin typeface="Verdana"/>
              <a:ea typeface="Verdana"/>
              <a:cs typeface="Verdana"/>
              <a:sym typeface="Verdana"/>
            </a:endParaRPr>
          </a:p>
          <a:p>
            <a:pPr indent="-354012" lvl="1" marL="908050" marR="0" rtl="0" algn="l">
              <a:lnSpc>
                <a:spcPct val="80000"/>
              </a:lnSpc>
              <a:spcBef>
                <a:spcPts val="260"/>
              </a:spcBef>
              <a:spcAft>
                <a:spcPts val="0"/>
              </a:spcAft>
              <a:buClr>
                <a:schemeClr val="accent2"/>
              </a:buClr>
              <a:buSzPts val="1300"/>
              <a:buFont typeface="Noto Sans Symbols"/>
              <a:buNone/>
            </a:pPr>
            <a:r>
              <a:t/>
            </a:r>
            <a:endParaRPr b="0" i="1" sz="1300" u="none" cap="none" strike="noStrike">
              <a:solidFill>
                <a:schemeClr val="dk1"/>
              </a:solidFill>
              <a:latin typeface="Verdana"/>
              <a:ea typeface="Verdana"/>
              <a:cs typeface="Verdana"/>
              <a:sym typeface="Verdana"/>
            </a:endParaRPr>
          </a:p>
          <a:p>
            <a:pPr indent="-354012" lvl="1" marL="908050" marR="0" rtl="0" algn="l">
              <a:lnSpc>
                <a:spcPct val="80000"/>
              </a:lnSpc>
              <a:spcBef>
                <a:spcPts val="260"/>
              </a:spcBef>
              <a:spcAft>
                <a:spcPts val="0"/>
              </a:spcAft>
              <a:buClr>
                <a:schemeClr val="accent2"/>
              </a:buClr>
              <a:buSzPts val="1300"/>
              <a:buFont typeface="Noto Sans Symbols"/>
              <a:buNone/>
            </a:pPr>
            <a:r>
              <a:t/>
            </a:r>
            <a:endParaRPr b="0" i="1" sz="1300" u="none" cap="none" strike="noStrike">
              <a:solidFill>
                <a:schemeClr val="dk1"/>
              </a:solidFill>
              <a:latin typeface="Verdana"/>
              <a:ea typeface="Verdana"/>
              <a:cs typeface="Verdana"/>
              <a:sym typeface="Verdana"/>
            </a:endParaRPr>
          </a:p>
          <a:p>
            <a:pPr indent="-354012" lvl="1" marL="908050" marR="0" rtl="0" algn="l">
              <a:lnSpc>
                <a:spcPct val="80000"/>
              </a:lnSpc>
              <a:spcBef>
                <a:spcPts val="260"/>
              </a:spcBef>
              <a:spcAft>
                <a:spcPts val="0"/>
              </a:spcAft>
              <a:buClr>
                <a:schemeClr val="accent2"/>
              </a:buClr>
              <a:buSzPts val="1300"/>
              <a:buFont typeface="Noto Sans Symbols"/>
              <a:buNone/>
            </a:pPr>
            <a:r>
              <a:t/>
            </a:r>
            <a:endParaRPr b="0" i="1" sz="1300" u="none" cap="none" strike="noStrike">
              <a:solidFill>
                <a:schemeClr val="dk1"/>
              </a:solidFill>
              <a:latin typeface="Verdana"/>
              <a:ea typeface="Verdana"/>
              <a:cs typeface="Verdana"/>
              <a:sym typeface="Verdana"/>
            </a:endParaRPr>
          </a:p>
          <a:p>
            <a:pPr indent="-436562" lvl="1" marL="908050" marR="0" rtl="0" algn="l">
              <a:lnSpc>
                <a:spcPct val="80000"/>
              </a:lnSpc>
              <a:spcBef>
                <a:spcPts val="260"/>
              </a:spcBef>
              <a:spcAft>
                <a:spcPts val="0"/>
              </a:spcAft>
              <a:buClr>
                <a:schemeClr val="accent2"/>
              </a:buClr>
              <a:buSzPts val="1300"/>
              <a:buFont typeface="Noto Sans Symbols"/>
              <a:buChar char="■"/>
            </a:pPr>
            <a:r>
              <a:rPr b="0" i="0" lang="en-US" sz="1300" u="none" cap="none" strike="noStrike">
                <a:solidFill>
                  <a:schemeClr val="dk1"/>
                </a:solidFill>
                <a:latin typeface="Verdana"/>
                <a:ea typeface="Verdana"/>
                <a:cs typeface="Verdana"/>
                <a:sym typeface="Verdana"/>
              </a:rPr>
              <a:t>Described by specifying wavelength for a color specification. This specification is useful to specify color as more than three components</a:t>
            </a:r>
            <a:endParaRPr/>
          </a:p>
          <a:p>
            <a:pPr indent="-354012" lvl="1" marL="908050" marR="0" rtl="0" algn="l">
              <a:lnSpc>
                <a:spcPct val="80000"/>
              </a:lnSpc>
              <a:spcBef>
                <a:spcPts val="260"/>
              </a:spcBef>
              <a:spcAft>
                <a:spcPts val="0"/>
              </a:spcAft>
              <a:buClr>
                <a:schemeClr val="accent2"/>
              </a:buClr>
              <a:buSzPts val="1300"/>
              <a:buFont typeface="Noto Sans Symbols"/>
              <a:buNone/>
            </a:pPr>
            <a:r>
              <a:t/>
            </a:r>
            <a:endParaRPr b="0" i="0" sz="1300" u="none" cap="none" strike="noStrike">
              <a:solidFill>
                <a:schemeClr val="dk1"/>
              </a:solidFill>
              <a:latin typeface="Verdana"/>
              <a:ea typeface="Verdana"/>
              <a:cs typeface="Verdana"/>
              <a:sym typeface="Verdana"/>
            </a:endParaRPr>
          </a:p>
          <a:p>
            <a:pPr indent="-354012" lvl="1" marL="908050" marR="0" rtl="0" algn="l">
              <a:lnSpc>
                <a:spcPct val="80000"/>
              </a:lnSpc>
              <a:spcBef>
                <a:spcPts val="260"/>
              </a:spcBef>
              <a:spcAft>
                <a:spcPts val="0"/>
              </a:spcAft>
              <a:buClr>
                <a:schemeClr val="accent2"/>
              </a:buClr>
              <a:buSzPts val="1300"/>
              <a:buFont typeface="Noto Sans Symbols"/>
              <a:buNone/>
            </a:pPr>
            <a:r>
              <a:t/>
            </a:r>
            <a:endParaRPr b="0" i="1" sz="1300" u="none" cap="none" strike="noStrike">
              <a:solidFill>
                <a:schemeClr val="dk1"/>
              </a:solidFill>
              <a:latin typeface="Verdana"/>
              <a:ea typeface="Verdana"/>
              <a:cs typeface="Verdana"/>
              <a:sym typeface="Verdana"/>
            </a:endParaRPr>
          </a:p>
          <a:p>
            <a:pPr indent="-436562" lvl="1" marL="908050" marR="0" rtl="0" algn="l">
              <a:lnSpc>
                <a:spcPct val="80000"/>
              </a:lnSpc>
              <a:spcBef>
                <a:spcPts val="260"/>
              </a:spcBef>
              <a:spcAft>
                <a:spcPts val="0"/>
              </a:spcAft>
              <a:buClr>
                <a:schemeClr val="accent2"/>
              </a:buClr>
              <a:buSzPts val="1300"/>
              <a:buFont typeface="Noto Sans Symbols"/>
              <a:buNone/>
            </a:pPr>
            <a:r>
              <a:rPr b="0" baseline="-25000" i="1" lang="en-US" sz="1300" u="none" cap="none" strike="noStrike">
                <a:solidFill>
                  <a:schemeClr val="dk1"/>
                </a:solidFill>
                <a:latin typeface="Verdana"/>
                <a:ea typeface="Verdana"/>
                <a:cs typeface="Verdana"/>
                <a:sym typeface="Verdana"/>
              </a:rPr>
              <a:t> </a:t>
            </a:r>
            <a:endParaRPr/>
          </a:p>
        </p:txBody>
      </p:sp>
      <p:pic>
        <p:nvPicPr>
          <p:cNvPr id="283" name="Google Shape;283;p18"/>
          <p:cNvPicPr preferRelativeResize="0"/>
          <p:nvPr>
            <p:ph idx="4294967295" type="body"/>
          </p:nvPr>
        </p:nvPicPr>
        <p:blipFill rotWithShape="1">
          <a:blip r:embed="rId3">
            <a:alphaModFix/>
          </a:blip>
          <a:srcRect b="0" l="0" r="0" t="0"/>
          <a:stretch/>
        </p:blipFill>
        <p:spPr>
          <a:xfrm>
            <a:off x="2133600" y="2959100"/>
            <a:ext cx="4953000" cy="698500"/>
          </a:xfrm>
          <a:prstGeom prst="rect">
            <a:avLst/>
          </a:prstGeom>
          <a:noFill/>
          <a:ln>
            <a:noFill/>
          </a:ln>
        </p:spPr>
      </p:pic>
      <p:pic>
        <p:nvPicPr>
          <p:cNvPr id="284" name="Google Shape;284;p18"/>
          <p:cNvPicPr preferRelativeResize="0"/>
          <p:nvPr/>
        </p:nvPicPr>
        <p:blipFill rotWithShape="1">
          <a:blip r:embed="rId4">
            <a:alphaModFix/>
          </a:blip>
          <a:srcRect b="0" l="0" r="0" t="0"/>
          <a:stretch/>
        </p:blipFill>
        <p:spPr>
          <a:xfrm>
            <a:off x="1989137" y="4102100"/>
            <a:ext cx="5630862" cy="698500"/>
          </a:xfrm>
          <a:prstGeom prst="rect">
            <a:avLst/>
          </a:prstGeom>
          <a:noFill/>
          <a:ln>
            <a:noFill/>
          </a:ln>
        </p:spPr>
      </p:pic>
      <p:pic>
        <p:nvPicPr>
          <p:cNvPr id="285" name="Google Shape;285;p18"/>
          <p:cNvPicPr preferRelativeResize="0"/>
          <p:nvPr/>
        </p:nvPicPr>
        <p:blipFill rotWithShape="1">
          <a:blip r:embed="rId5">
            <a:alphaModFix/>
          </a:blip>
          <a:srcRect b="0" l="0" r="0" t="0"/>
          <a:stretch/>
        </p:blipFill>
        <p:spPr>
          <a:xfrm>
            <a:off x="1989137" y="5321300"/>
            <a:ext cx="5630862" cy="698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9" name="Shape 289"/>
        <p:cNvGrpSpPr/>
        <p:nvPr/>
      </p:nvGrpSpPr>
      <p:grpSpPr>
        <a:xfrm>
          <a:off x="0" y="0"/>
          <a:ext cx="0" cy="0"/>
          <a:chOff x="0" y="0"/>
          <a:chExt cx="0" cy="0"/>
        </a:xfrm>
      </p:grpSpPr>
      <p:sp>
        <p:nvSpPr>
          <p:cNvPr id="290" name="Google Shape;290;p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291" name="Google Shape;291;p19"/>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292" name="Google Shape;292;p1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Transparency</a:t>
            </a:r>
            <a:endParaRPr/>
          </a:p>
        </p:txBody>
      </p:sp>
      <p:sp>
        <p:nvSpPr>
          <p:cNvPr id="293" name="Google Shape;293;p19"/>
          <p:cNvSpPr txBox="1"/>
          <p:nvPr>
            <p:ph idx="1" type="body"/>
          </p:nvPr>
        </p:nvSpPr>
        <p:spPr>
          <a:xfrm>
            <a:off x="566737" y="1752600"/>
            <a:ext cx="6596062"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Transparent surface produces both reflected and transmitted light</a:t>
            </a:r>
            <a:endParaRPr/>
          </a:p>
          <a:p>
            <a:pPr indent="-469900" lvl="0" marL="469900" marR="0" rtl="0" algn="l">
              <a:lnSpc>
                <a:spcPct val="8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Light intensity depends on relative transparency and position of light source or illuminated object behind or in front of the transparent surface</a:t>
            </a:r>
            <a:endParaRPr/>
          </a:p>
          <a:p>
            <a:pPr indent="-469900" lvl="0" marL="469900" marR="0" rtl="0" algn="l">
              <a:lnSpc>
                <a:spcPct val="8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To model transparent surface, intensity contribution of light from various sources (illuminated objects) that are transmitted from the surface must be considered in the intensity equation</a:t>
            </a:r>
            <a:endParaRPr/>
          </a:p>
          <a:p>
            <a:pPr indent="-469900" lvl="0" marL="469900" marR="0" rtl="0" algn="l">
              <a:lnSpc>
                <a:spcPct val="8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Both diffuse and specular reflection take place on transparent surface</a:t>
            </a:r>
            <a:endParaRPr/>
          </a:p>
          <a:p>
            <a:pPr indent="-469900" lvl="0" marL="469900" marR="0" rtl="0" algn="l">
              <a:lnSpc>
                <a:spcPct val="8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Diffuse effects are important for partially transparent surfaces such as frosted glass</a:t>
            </a:r>
            <a:endParaRPr/>
          </a:p>
          <a:p>
            <a:pPr indent="-469900" lvl="0" marL="469900" marR="0" rtl="0" algn="l">
              <a:lnSpc>
                <a:spcPct val="8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Diffuse refraction can be generated by decreasing the intensity of the refracted light and spreading intensity contributions at each point on the refracting surface onto a finite area to obtain blurred image of background surface</a:t>
            </a:r>
            <a:endParaRPr/>
          </a:p>
          <a:p>
            <a:pPr indent="-368300" lvl="0" marL="469900" marR="0" rtl="0" algn="l">
              <a:lnSpc>
                <a:spcPct val="100000"/>
              </a:lnSpc>
              <a:spcBef>
                <a:spcPts val="320"/>
              </a:spcBef>
              <a:spcAft>
                <a:spcPts val="0"/>
              </a:spcAft>
              <a:buClr>
                <a:schemeClr val="accent2"/>
              </a:buClr>
              <a:buSzPts val="1600"/>
              <a:buFont typeface="Noto Sans Symbols"/>
              <a:buNone/>
            </a:pPr>
            <a:r>
              <a:t/>
            </a:r>
            <a:endParaRPr b="0" i="0" sz="1600" u="none">
              <a:solidFill>
                <a:schemeClr val="dk1"/>
              </a:solidFill>
              <a:latin typeface="Verdana"/>
              <a:ea typeface="Verdana"/>
              <a:cs typeface="Verdana"/>
              <a:sym typeface="Verdana"/>
            </a:endParaRPr>
          </a:p>
        </p:txBody>
      </p:sp>
      <p:grpSp>
        <p:nvGrpSpPr>
          <p:cNvPr id="294" name="Google Shape;294;p19"/>
          <p:cNvGrpSpPr/>
          <p:nvPr/>
        </p:nvGrpSpPr>
        <p:grpSpPr>
          <a:xfrm>
            <a:off x="6929437" y="1905000"/>
            <a:ext cx="1909762" cy="1595437"/>
            <a:chOff x="2832" y="2208"/>
            <a:chExt cx="1689" cy="1587"/>
          </a:xfrm>
        </p:grpSpPr>
        <p:sp>
          <p:nvSpPr>
            <p:cNvPr id="295" name="Google Shape;295;p19"/>
            <p:cNvSpPr/>
            <p:nvPr/>
          </p:nvSpPr>
          <p:spPr>
            <a:xfrm>
              <a:off x="2832" y="3019"/>
              <a:ext cx="639" cy="705"/>
            </a:xfrm>
            <a:custGeom>
              <a:rect b="b" l="l" r="r" t="t"/>
              <a:pathLst>
                <a:path extrusionOk="0" h="705" w="639">
                  <a:moveTo>
                    <a:pt x="0" y="0"/>
                  </a:moveTo>
                  <a:cubicBezTo>
                    <a:pt x="70" y="43"/>
                    <a:pt x="319" y="145"/>
                    <a:pt x="424" y="256"/>
                  </a:cubicBezTo>
                  <a:cubicBezTo>
                    <a:pt x="529" y="367"/>
                    <a:pt x="625" y="623"/>
                    <a:pt x="632" y="664"/>
                  </a:cubicBezTo>
                  <a:cubicBezTo>
                    <a:pt x="639" y="705"/>
                    <a:pt x="497" y="547"/>
                    <a:pt x="464" y="504"/>
                  </a:cubicBezTo>
                  <a:cubicBezTo>
                    <a:pt x="431" y="461"/>
                    <a:pt x="459" y="432"/>
                    <a:pt x="432" y="408"/>
                  </a:cubicBezTo>
                  <a:cubicBezTo>
                    <a:pt x="405" y="384"/>
                    <a:pt x="329" y="381"/>
                    <a:pt x="304" y="360"/>
                  </a:cubicBezTo>
                  <a:cubicBezTo>
                    <a:pt x="279" y="339"/>
                    <a:pt x="301" y="292"/>
                    <a:pt x="280" y="280"/>
                  </a:cubicBezTo>
                  <a:cubicBezTo>
                    <a:pt x="259" y="268"/>
                    <a:pt x="197" y="297"/>
                    <a:pt x="176" y="288"/>
                  </a:cubicBezTo>
                  <a:cubicBezTo>
                    <a:pt x="155" y="279"/>
                    <a:pt x="167" y="243"/>
                    <a:pt x="152" y="224"/>
                  </a:cubicBezTo>
                  <a:cubicBezTo>
                    <a:pt x="137" y="205"/>
                    <a:pt x="108" y="199"/>
                    <a:pt x="88" y="176"/>
                  </a:cubicBezTo>
                  <a:cubicBezTo>
                    <a:pt x="68" y="153"/>
                    <a:pt x="47" y="117"/>
                    <a:pt x="32" y="88"/>
                  </a:cubicBezTo>
                  <a:cubicBezTo>
                    <a:pt x="17" y="59"/>
                    <a:pt x="7" y="18"/>
                    <a:pt x="0" y="0"/>
                  </a:cubicBezTo>
                </a:path>
              </a:pathLst>
            </a:custGeom>
            <a:solidFill>
              <a:srgbClr val="333399"/>
            </a:solidFill>
            <a:ln cap="flat" cmpd="sng" w="9525">
              <a:solidFill>
                <a:srgbClr val="3333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6" name="Google Shape;296;p19"/>
            <p:cNvSpPr/>
            <p:nvPr/>
          </p:nvSpPr>
          <p:spPr>
            <a:xfrm rot="-2700000">
              <a:off x="3520" y="2587"/>
              <a:ext cx="124" cy="862"/>
            </a:xfrm>
            <a:prstGeom prst="rect">
              <a:avLst/>
            </a:prstGeom>
            <a:solidFill>
              <a:srgbClr val="3366FF">
                <a:alpha val="40784"/>
              </a:srgbClr>
            </a:solidFill>
            <a:ln cap="flat" cmpd="sng" w="9525">
              <a:solidFill>
                <a:srgbClr val="00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97" name="Google Shape;297;p19"/>
            <p:cNvCxnSpPr/>
            <p:nvPr/>
          </p:nvCxnSpPr>
          <p:spPr>
            <a:xfrm flipH="1">
              <a:off x="3184" y="2316"/>
              <a:ext cx="96" cy="576"/>
            </a:xfrm>
            <a:prstGeom prst="straightConnector1">
              <a:avLst/>
            </a:prstGeom>
            <a:noFill/>
            <a:ln cap="flat" cmpd="sng" w="9525">
              <a:solidFill>
                <a:schemeClr val="dk1"/>
              </a:solidFill>
              <a:prstDash val="solid"/>
              <a:miter lim="800000"/>
              <a:headEnd len="med" w="med" type="none"/>
              <a:tailEnd len="med" w="med" type="triangle"/>
            </a:ln>
          </p:spPr>
        </p:cxnSp>
        <p:cxnSp>
          <p:nvCxnSpPr>
            <p:cNvPr id="298" name="Google Shape;298;p19"/>
            <p:cNvCxnSpPr/>
            <p:nvPr/>
          </p:nvCxnSpPr>
          <p:spPr>
            <a:xfrm flipH="1">
              <a:off x="3136" y="2892"/>
              <a:ext cx="48" cy="288"/>
            </a:xfrm>
            <a:prstGeom prst="straightConnector1">
              <a:avLst/>
            </a:prstGeom>
            <a:noFill/>
            <a:ln cap="flat" cmpd="sng" w="9525">
              <a:solidFill>
                <a:schemeClr val="dk1"/>
              </a:solidFill>
              <a:prstDash val="solid"/>
              <a:miter lim="800000"/>
              <a:headEnd len="med" w="med" type="none"/>
              <a:tailEnd len="med" w="med" type="none"/>
            </a:ln>
          </p:spPr>
        </p:cxnSp>
        <p:cxnSp>
          <p:nvCxnSpPr>
            <p:cNvPr id="299" name="Google Shape;299;p19"/>
            <p:cNvCxnSpPr/>
            <p:nvPr/>
          </p:nvCxnSpPr>
          <p:spPr>
            <a:xfrm flipH="1" rot="10800000">
              <a:off x="3136" y="3036"/>
              <a:ext cx="768" cy="144"/>
            </a:xfrm>
            <a:prstGeom prst="straightConnector1">
              <a:avLst/>
            </a:prstGeom>
            <a:noFill/>
            <a:ln cap="flat" cmpd="sng" w="9525">
              <a:solidFill>
                <a:schemeClr val="dk1"/>
              </a:solidFill>
              <a:prstDash val="solid"/>
              <a:miter lim="800000"/>
              <a:headEnd len="med" w="med" type="none"/>
              <a:tailEnd len="med" w="med" type="triangle"/>
            </a:ln>
          </p:spPr>
        </p:cxnSp>
        <p:cxnSp>
          <p:nvCxnSpPr>
            <p:cNvPr id="300" name="Google Shape;300;p19"/>
            <p:cNvCxnSpPr/>
            <p:nvPr/>
          </p:nvCxnSpPr>
          <p:spPr>
            <a:xfrm flipH="1">
              <a:off x="3728" y="2284"/>
              <a:ext cx="80" cy="456"/>
            </a:xfrm>
            <a:prstGeom prst="straightConnector1">
              <a:avLst/>
            </a:prstGeom>
            <a:noFill/>
            <a:ln cap="flat" cmpd="sng" w="9525">
              <a:solidFill>
                <a:schemeClr val="dk1"/>
              </a:solidFill>
              <a:prstDash val="solid"/>
              <a:miter lim="800000"/>
              <a:headEnd len="med" w="med" type="none"/>
              <a:tailEnd len="med" w="med" type="triangle"/>
            </a:ln>
          </p:spPr>
        </p:cxnSp>
        <p:cxnSp>
          <p:nvCxnSpPr>
            <p:cNvPr id="301" name="Google Shape;301;p19"/>
            <p:cNvCxnSpPr/>
            <p:nvPr/>
          </p:nvCxnSpPr>
          <p:spPr>
            <a:xfrm flipH="1">
              <a:off x="3680" y="2740"/>
              <a:ext cx="48" cy="288"/>
            </a:xfrm>
            <a:prstGeom prst="straightConnector1">
              <a:avLst/>
            </a:prstGeom>
            <a:noFill/>
            <a:ln cap="flat" cmpd="sng" w="9525">
              <a:solidFill>
                <a:schemeClr val="dk1"/>
              </a:solidFill>
              <a:prstDash val="solid"/>
              <a:miter lim="800000"/>
              <a:headEnd len="med" w="med" type="none"/>
              <a:tailEnd len="med" w="med" type="none"/>
            </a:ln>
          </p:spPr>
        </p:cxnSp>
        <p:cxnSp>
          <p:nvCxnSpPr>
            <p:cNvPr id="302" name="Google Shape;302;p19"/>
            <p:cNvCxnSpPr/>
            <p:nvPr/>
          </p:nvCxnSpPr>
          <p:spPr>
            <a:xfrm flipH="1" rot="10800000">
              <a:off x="3680" y="2956"/>
              <a:ext cx="416" cy="72"/>
            </a:xfrm>
            <a:prstGeom prst="straightConnector1">
              <a:avLst/>
            </a:prstGeom>
            <a:noFill/>
            <a:ln cap="flat" cmpd="sng" w="9525">
              <a:solidFill>
                <a:schemeClr val="dk1"/>
              </a:solidFill>
              <a:prstDash val="solid"/>
              <a:miter lim="800000"/>
              <a:headEnd len="med" w="med" type="none"/>
              <a:tailEnd len="med" w="med" type="triangle"/>
            </a:ln>
          </p:spPr>
        </p:cxnSp>
        <p:sp>
          <p:nvSpPr>
            <p:cNvPr id="303" name="Google Shape;303;p19"/>
            <p:cNvSpPr txBox="1"/>
            <p:nvPr/>
          </p:nvSpPr>
          <p:spPr>
            <a:xfrm>
              <a:off x="3318" y="2208"/>
              <a:ext cx="695" cy="4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incident</a:t>
              </a:r>
              <a:endParaRPr/>
            </a:p>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light</a:t>
              </a:r>
              <a:endParaRPr/>
            </a:p>
          </p:txBody>
        </p:sp>
        <p:sp>
          <p:nvSpPr>
            <p:cNvPr id="304" name="Google Shape;304;p19"/>
            <p:cNvSpPr txBox="1"/>
            <p:nvPr/>
          </p:nvSpPr>
          <p:spPr>
            <a:xfrm>
              <a:off x="3568" y="3340"/>
              <a:ext cx="953" cy="4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transparent</a:t>
              </a:r>
              <a:endParaRPr/>
            </a:p>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object</a:t>
              </a:r>
              <a:endParaRPr/>
            </a:p>
          </p:txBody>
        </p:sp>
      </p:grpSp>
      <p:grpSp>
        <p:nvGrpSpPr>
          <p:cNvPr id="305" name="Google Shape;305;p19"/>
          <p:cNvGrpSpPr/>
          <p:nvPr/>
        </p:nvGrpSpPr>
        <p:grpSpPr>
          <a:xfrm>
            <a:off x="7091362" y="3810000"/>
            <a:ext cx="1747837" cy="1828800"/>
            <a:chOff x="3264" y="3168"/>
            <a:chExt cx="1101" cy="1152"/>
          </a:xfrm>
        </p:grpSpPr>
        <p:sp>
          <p:nvSpPr>
            <p:cNvPr id="306" name="Google Shape;306;p19"/>
            <p:cNvSpPr/>
            <p:nvPr/>
          </p:nvSpPr>
          <p:spPr>
            <a:xfrm>
              <a:off x="3809" y="3168"/>
              <a:ext cx="311" cy="1152"/>
            </a:xfrm>
            <a:prstGeom prst="rect">
              <a:avLst/>
            </a:prstGeom>
            <a:solidFill>
              <a:srgbClr val="3366FF">
                <a:alpha val="40784"/>
              </a:srgbClr>
            </a:solidFill>
            <a:ln cap="flat" cmpd="sng" w="9525">
              <a:solidFill>
                <a:srgbClr val="00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7" name="Google Shape;307;p19"/>
            <p:cNvSpPr txBox="1"/>
            <p:nvPr/>
          </p:nvSpPr>
          <p:spPr>
            <a:xfrm>
              <a:off x="3792" y="3198"/>
              <a:ext cx="360"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glass</a:t>
              </a:r>
              <a:endParaRPr/>
            </a:p>
          </p:txBody>
        </p:sp>
        <p:sp>
          <p:nvSpPr>
            <p:cNvPr id="308" name="Google Shape;308;p19"/>
            <p:cNvSpPr txBox="1"/>
            <p:nvPr/>
          </p:nvSpPr>
          <p:spPr>
            <a:xfrm>
              <a:off x="3600" y="3198"/>
              <a:ext cx="241"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air</a:t>
              </a:r>
              <a:endParaRPr/>
            </a:p>
          </p:txBody>
        </p:sp>
        <p:sp>
          <p:nvSpPr>
            <p:cNvPr id="309" name="Google Shape;309;p19"/>
            <p:cNvSpPr txBox="1"/>
            <p:nvPr/>
          </p:nvSpPr>
          <p:spPr>
            <a:xfrm>
              <a:off x="4124" y="3198"/>
              <a:ext cx="241"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air</a:t>
              </a:r>
              <a:endParaRPr/>
            </a:p>
          </p:txBody>
        </p:sp>
        <p:grpSp>
          <p:nvGrpSpPr>
            <p:cNvPr id="310" name="Google Shape;310;p19"/>
            <p:cNvGrpSpPr/>
            <p:nvPr/>
          </p:nvGrpSpPr>
          <p:grpSpPr>
            <a:xfrm>
              <a:off x="3609" y="3502"/>
              <a:ext cx="711" cy="818"/>
              <a:chOff x="528" y="1632"/>
              <a:chExt cx="1192" cy="1296"/>
            </a:xfrm>
          </p:grpSpPr>
          <p:cxnSp>
            <p:nvCxnSpPr>
              <p:cNvPr id="311" name="Google Shape;311;p19"/>
              <p:cNvCxnSpPr/>
              <p:nvPr/>
            </p:nvCxnSpPr>
            <p:spPr>
              <a:xfrm>
                <a:off x="528" y="1632"/>
                <a:ext cx="192" cy="240"/>
              </a:xfrm>
              <a:prstGeom prst="straightConnector1">
                <a:avLst/>
              </a:prstGeom>
              <a:noFill/>
              <a:ln cap="flat" cmpd="sng" w="9525">
                <a:solidFill>
                  <a:schemeClr val="dk1"/>
                </a:solidFill>
                <a:prstDash val="solid"/>
                <a:miter lim="800000"/>
                <a:headEnd len="med" w="med" type="none"/>
                <a:tailEnd len="med" w="med" type="triangle"/>
              </a:ln>
            </p:spPr>
          </p:cxnSp>
          <p:cxnSp>
            <p:nvCxnSpPr>
              <p:cNvPr id="312" name="Google Shape;312;p19"/>
              <p:cNvCxnSpPr/>
              <p:nvPr/>
            </p:nvCxnSpPr>
            <p:spPr>
              <a:xfrm rot="10800000">
                <a:off x="720" y="1864"/>
                <a:ext cx="144" cy="168"/>
              </a:xfrm>
              <a:prstGeom prst="straightConnector1">
                <a:avLst/>
              </a:prstGeom>
              <a:noFill/>
              <a:ln cap="flat" cmpd="sng" w="9525">
                <a:solidFill>
                  <a:schemeClr val="dk1"/>
                </a:solidFill>
                <a:prstDash val="solid"/>
                <a:miter lim="800000"/>
                <a:headEnd len="med" w="med" type="none"/>
                <a:tailEnd len="med" w="med" type="none"/>
              </a:ln>
            </p:spPr>
          </p:cxnSp>
          <p:cxnSp>
            <p:nvCxnSpPr>
              <p:cNvPr id="313" name="Google Shape;313;p19"/>
              <p:cNvCxnSpPr/>
              <p:nvPr/>
            </p:nvCxnSpPr>
            <p:spPr>
              <a:xfrm>
                <a:off x="864" y="2040"/>
                <a:ext cx="528" cy="144"/>
              </a:xfrm>
              <a:prstGeom prst="straightConnector1">
                <a:avLst/>
              </a:prstGeom>
              <a:noFill/>
              <a:ln cap="flat" cmpd="sng" w="9525">
                <a:solidFill>
                  <a:schemeClr val="dk1"/>
                </a:solidFill>
                <a:prstDash val="solid"/>
                <a:miter lim="800000"/>
                <a:headEnd len="med" w="med" type="none"/>
                <a:tailEnd len="med" w="med" type="none"/>
              </a:ln>
            </p:spPr>
          </p:cxnSp>
          <p:cxnSp>
            <p:nvCxnSpPr>
              <p:cNvPr id="314" name="Google Shape;314;p19"/>
              <p:cNvCxnSpPr/>
              <p:nvPr/>
            </p:nvCxnSpPr>
            <p:spPr>
              <a:xfrm>
                <a:off x="1384" y="2184"/>
                <a:ext cx="192" cy="240"/>
              </a:xfrm>
              <a:prstGeom prst="straightConnector1">
                <a:avLst/>
              </a:prstGeom>
              <a:noFill/>
              <a:ln cap="flat" cmpd="sng" w="9525">
                <a:solidFill>
                  <a:schemeClr val="dk1"/>
                </a:solidFill>
                <a:prstDash val="solid"/>
                <a:miter lim="800000"/>
                <a:headEnd len="med" w="med" type="none"/>
                <a:tailEnd len="med" w="med" type="triangle"/>
              </a:ln>
            </p:spPr>
          </p:cxnSp>
          <p:cxnSp>
            <p:nvCxnSpPr>
              <p:cNvPr id="315" name="Google Shape;315;p19"/>
              <p:cNvCxnSpPr/>
              <p:nvPr/>
            </p:nvCxnSpPr>
            <p:spPr>
              <a:xfrm rot="10800000">
                <a:off x="1576" y="2416"/>
                <a:ext cx="144" cy="168"/>
              </a:xfrm>
              <a:prstGeom prst="straightConnector1">
                <a:avLst/>
              </a:prstGeom>
              <a:noFill/>
              <a:ln cap="flat" cmpd="sng" w="9525">
                <a:solidFill>
                  <a:schemeClr val="dk1"/>
                </a:solidFill>
                <a:prstDash val="solid"/>
                <a:miter lim="800000"/>
                <a:headEnd len="med" w="med" type="none"/>
                <a:tailEnd len="med" w="med" type="none"/>
              </a:ln>
            </p:spPr>
          </p:cxnSp>
          <p:cxnSp>
            <p:nvCxnSpPr>
              <p:cNvPr id="316" name="Google Shape;316;p19"/>
              <p:cNvCxnSpPr/>
              <p:nvPr/>
            </p:nvCxnSpPr>
            <p:spPr>
              <a:xfrm>
                <a:off x="864" y="2040"/>
                <a:ext cx="720" cy="888"/>
              </a:xfrm>
              <a:prstGeom prst="straightConnector1">
                <a:avLst/>
              </a:prstGeom>
              <a:noFill/>
              <a:ln cap="flat" cmpd="sng" w="9525">
                <a:solidFill>
                  <a:schemeClr val="dk1"/>
                </a:solidFill>
                <a:prstDash val="solid"/>
                <a:miter lim="800000"/>
                <a:headEnd len="med" w="med" type="none"/>
                <a:tailEnd len="med" w="med" type="none"/>
              </a:ln>
            </p:spPr>
          </p:cxnSp>
        </p:grpSp>
        <p:sp>
          <p:nvSpPr>
            <p:cNvPr id="317" name="Google Shape;317;p19"/>
            <p:cNvSpPr txBox="1"/>
            <p:nvPr/>
          </p:nvSpPr>
          <p:spPr>
            <a:xfrm>
              <a:off x="3264" y="3360"/>
              <a:ext cx="509"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Incident</a:t>
              </a:r>
              <a:endParaRPr/>
            </a:p>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light</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1" name="Shape 321"/>
        <p:cNvGrpSpPr/>
        <p:nvPr/>
      </p:nvGrpSpPr>
      <p:grpSpPr>
        <a:xfrm>
          <a:off x="0" y="0"/>
          <a:ext cx="0" cy="0"/>
          <a:chOff x="0" y="0"/>
          <a:chExt cx="0" cy="0"/>
        </a:xfrm>
      </p:grpSpPr>
      <p:sp>
        <p:nvSpPr>
          <p:cNvPr id="322" name="Google Shape;322;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323" name="Google Shape;323;p20"/>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324" name="Google Shape;324;p2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Transparency (contd…)</a:t>
            </a:r>
            <a:endParaRPr/>
          </a:p>
        </p:txBody>
      </p:sp>
      <p:sp>
        <p:nvSpPr>
          <p:cNvPr id="325" name="Google Shape;325;p20"/>
          <p:cNvSpPr txBox="1"/>
          <p:nvPr>
            <p:ph idx="1" type="body"/>
          </p:nvPr>
        </p:nvSpPr>
        <p:spPr>
          <a:xfrm>
            <a:off x="566737" y="1752600"/>
            <a:ext cx="5300662"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The Snell’s law is used to calculate the refracted ray direction</a:t>
            </a:r>
            <a:endParaRPr/>
          </a:p>
          <a:p>
            <a:pPr indent="-368300" lvl="0" marL="469900" marR="0" rtl="0" algn="l">
              <a:lnSpc>
                <a:spcPct val="80000"/>
              </a:lnSpc>
              <a:spcBef>
                <a:spcPts val="320"/>
              </a:spcBef>
              <a:spcAft>
                <a:spcPts val="0"/>
              </a:spcAft>
              <a:buClr>
                <a:schemeClr val="accent2"/>
              </a:buClr>
              <a:buSzPts val="1600"/>
              <a:buFont typeface="Noto Sans Symbols"/>
              <a:buNone/>
            </a:pPr>
            <a:r>
              <a:t/>
            </a:r>
            <a:endParaRPr b="0" i="0" sz="1600" u="none">
              <a:solidFill>
                <a:schemeClr val="dk1"/>
              </a:solidFill>
              <a:latin typeface="Verdana"/>
              <a:ea typeface="Verdana"/>
              <a:cs typeface="Verdana"/>
              <a:sym typeface="Verdana"/>
            </a:endParaRPr>
          </a:p>
          <a:p>
            <a:pPr indent="-368300" lvl="0" marL="469900" marR="0" rtl="0" algn="l">
              <a:lnSpc>
                <a:spcPct val="80000"/>
              </a:lnSpc>
              <a:spcBef>
                <a:spcPts val="320"/>
              </a:spcBef>
              <a:spcAft>
                <a:spcPts val="0"/>
              </a:spcAft>
              <a:buClr>
                <a:schemeClr val="accent2"/>
              </a:buClr>
              <a:buSzPts val="1600"/>
              <a:buFont typeface="Noto Sans Symbols"/>
              <a:buNone/>
            </a:pPr>
            <a:r>
              <a:t/>
            </a:r>
            <a:endParaRPr b="0" i="0" sz="1600" u="none">
              <a:solidFill>
                <a:schemeClr val="dk1"/>
              </a:solidFill>
              <a:latin typeface="Verdana"/>
              <a:ea typeface="Verdana"/>
              <a:cs typeface="Verdana"/>
              <a:sym typeface="Verdana"/>
            </a:endParaRPr>
          </a:p>
          <a:p>
            <a:pPr indent="-469900" lvl="0" marL="469900" marR="0" rtl="0" algn="l">
              <a:lnSpc>
                <a:spcPct val="8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The unit vector along the transmitted light path is given by</a:t>
            </a:r>
            <a:endParaRPr/>
          </a:p>
          <a:p>
            <a:pPr indent="-368300" lvl="0" marL="469900" marR="0" rtl="0" algn="l">
              <a:lnSpc>
                <a:spcPct val="80000"/>
              </a:lnSpc>
              <a:spcBef>
                <a:spcPts val="320"/>
              </a:spcBef>
              <a:spcAft>
                <a:spcPts val="0"/>
              </a:spcAft>
              <a:buClr>
                <a:schemeClr val="accent2"/>
              </a:buClr>
              <a:buSzPts val="1600"/>
              <a:buFont typeface="Noto Sans Symbols"/>
              <a:buNone/>
            </a:pPr>
            <a:r>
              <a:t/>
            </a:r>
            <a:endParaRPr b="0" i="0" sz="1600" u="none">
              <a:solidFill>
                <a:schemeClr val="dk1"/>
              </a:solidFill>
              <a:latin typeface="Verdana"/>
              <a:ea typeface="Verdana"/>
              <a:cs typeface="Verdana"/>
              <a:sym typeface="Verdana"/>
            </a:endParaRPr>
          </a:p>
          <a:p>
            <a:pPr indent="-368300" lvl="0" marL="469900" marR="0" rtl="0" algn="l">
              <a:lnSpc>
                <a:spcPct val="80000"/>
              </a:lnSpc>
              <a:spcBef>
                <a:spcPts val="320"/>
              </a:spcBef>
              <a:spcAft>
                <a:spcPts val="0"/>
              </a:spcAft>
              <a:buClr>
                <a:schemeClr val="accent2"/>
              </a:buClr>
              <a:buSzPts val="1600"/>
              <a:buFont typeface="Noto Sans Symbols"/>
              <a:buNone/>
            </a:pPr>
            <a:r>
              <a:t/>
            </a:r>
            <a:endParaRPr b="0" i="0" sz="1600" u="none">
              <a:solidFill>
                <a:schemeClr val="dk1"/>
              </a:solidFill>
              <a:latin typeface="Verdana"/>
              <a:ea typeface="Verdana"/>
              <a:cs typeface="Verdana"/>
              <a:sym typeface="Verdana"/>
            </a:endParaRPr>
          </a:p>
          <a:p>
            <a:pPr indent="-368300" lvl="0" marL="469900" marR="0" rtl="0" algn="l">
              <a:lnSpc>
                <a:spcPct val="80000"/>
              </a:lnSpc>
              <a:spcBef>
                <a:spcPts val="320"/>
              </a:spcBef>
              <a:spcAft>
                <a:spcPts val="0"/>
              </a:spcAft>
              <a:buClr>
                <a:schemeClr val="accent2"/>
              </a:buClr>
              <a:buSzPts val="1600"/>
              <a:buFont typeface="Noto Sans Symbols"/>
              <a:buNone/>
            </a:pPr>
            <a:r>
              <a:t/>
            </a:r>
            <a:endParaRPr b="0" i="0" sz="1600" u="none">
              <a:solidFill>
                <a:schemeClr val="dk1"/>
              </a:solidFill>
              <a:latin typeface="Verdana"/>
              <a:ea typeface="Verdana"/>
              <a:cs typeface="Verdana"/>
              <a:sym typeface="Verdana"/>
            </a:endParaRPr>
          </a:p>
          <a:p>
            <a:pPr indent="-469900" lvl="0" marL="469900" marR="0" rtl="0" algn="l">
              <a:lnSpc>
                <a:spcPct val="8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Transmitted intensity </a:t>
            </a:r>
            <a:r>
              <a:rPr b="0" i="1" lang="en-US" sz="1500" u="none">
                <a:solidFill>
                  <a:schemeClr val="dk1"/>
                </a:solidFill>
                <a:latin typeface="Verdana"/>
                <a:ea typeface="Verdana"/>
                <a:cs typeface="Verdana"/>
                <a:sym typeface="Verdana"/>
              </a:rPr>
              <a:t>I</a:t>
            </a:r>
            <a:r>
              <a:rPr b="0" baseline="-25000" i="1" lang="en-US" sz="1600" u="none">
                <a:solidFill>
                  <a:schemeClr val="dk1"/>
                </a:solidFill>
                <a:latin typeface="Verdana"/>
                <a:ea typeface="Verdana"/>
                <a:cs typeface="Verdana"/>
                <a:sym typeface="Verdana"/>
              </a:rPr>
              <a:t>trans</a:t>
            </a:r>
            <a:r>
              <a:rPr b="0" i="0" lang="en-US" sz="1600" u="none">
                <a:solidFill>
                  <a:schemeClr val="dk1"/>
                </a:solidFill>
                <a:latin typeface="Verdana"/>
                <a:ea typeface="Verdana"/>
                <a:cs typeface="Verdana"/>
                <a:sym typeface="Verdana"/>
              </a:rPr>
              <a:t> through a transparent surface from a  background object and Reflected intensity </a:t>
            </a:r>
            <a:r>
              <a:rPr b="0" i="1" lang="en-US" sz="1600" u="none">
                <a:solidFill>
                  <a:schemeClr val="dk1"/>
                </a:solidFill>
                <a:latin typeface="Verdana"/>
                <a:ea typeface="Verdana"/>
                <a:cs typeface="Verdana"/>
                <a:sym typeface="Verdana"/>
              </a:rPr>
              <a:t>I</a:t>
            </a:r>
            <a:r>
              <a:rPr b="0" baseline="-25000" i="1" lang="en-US" sz="1500" u="none">
                <a:solidFill>
                  <a:schemeClr val="dk1"/>
                </a:solidFill>
                <a:latin typeface="Verdana"/>
                <a:ea typeface="Verdana"/>
                <a:cs typeface="Verdana"/>
                <a:sym typeface="Verdana"/>
              </a:rPr>
              <a:t>refl</a:t>
            </a:r>
            <a:r>
              <a:rPr b="0" i="0" lang="en-US" sz="1600" u="none">
                <a:solidFill>
                  <a:schemeClr val="dk1"/>
                </a:solidFill>
                <a:latin typeface="Verdana"/>
                <a:ea typeface="Verdana"/>
                <a:cs typeface="Verdana"/>
                <a:sym typeface="Verdana"/>
              </a:rPr>
              <a:t> from the transparent surface with </a:t>
            </a:r>
            <a:r>
              <a:rPr b="1" i="1" lang="en-US" sz="1500" u="none">
                <a:solidFill>
                  <a:schemeClr val="dk1"/>
                </a:solidFill>
                <a:latin typeface="Verdana"/>
                <a:ea typeface="Verdana"/>
                <a:cs typeface="Verdana"/>
                <a:sym typeface="Verdana"/>
              </a:rPr>
              <a:t>transparency coefficient</a:t>
            </a:r>
            <a:r>
              <a:rPr b="0" i="0" lang="en-US" sz="1600" u="none">
                <a:solidFill>
                  <a:schemeClr val="dk1"/>
                </a:solidFill>
                <a:latin typeface="Verdana"/>
                <a:ea typeface="Verdana"/>
                <a:cs typeface="Verdana"/>
                <a:sym typeface="Verdana"/>
              </a:rPr>
              <a:t> </a:t>
            </a:r>
            <a:r>
              <a:rPr b="0" i="1" lang="en-US" sz="1500" u="none">
                <a:solidFill>
                  <a:schemeClr val="dk1"/>
                </a:solidFill>
                <a:latin typeface="Verdana"/>
                <a:ea typeface="Verdana"/>
                <a:cs typeface="Verdana"/>
                <a:sym typeface="Verdana"/>
              </a:rPr>
              <a:t>k</a:t>
            </a:r>
            <a:r>
              <a:rPr b="0" baseline="-25000" i="1" lang="en-US" sz="1500" u="none">
                <a:solidFill>
                  <a:schemeClr val="dk1"/>
                </a:solidFill>
                <a:latin typeface="Verdana"/>
                <a:ea typeface="Verdana"/>
                <a:cs typeface="Verdana"/>
                <a:sym typeface="Verdana"/>
              </a:rPr>
              <a:t>t</a:t>
            </a:r>
            <a:r>
              <a:rPr b="0" baseline="-25000" i="0" lang="en-US" sz="1600" u="none">
                <a:solidFill>
                  <a:schemeClr val="dk1"/>
                </a:solidFill>
                <a:latin typeface="Verdana"/>
                <a:ea typeface="Verdana"/>
                <a:cs typeface="Verdana"/>
                <a:sym typeface="Verdana"/>
              </a:rPr>
              <a:t> </a:t>
            </a:r>
            <a:r>
              <a:rPr b="0" i="0" lang="en-US" sz="1600" u="none">
                <a:solidFill>
                  <a:schemeClr val="dk1"/>
                </a:solidFill>
                <a:latin typeface="Verdana"/>
                <a:ea typeface="Verdana"/>
                <a:cs typeface="Verdana"/>
                <a:sym typeface="Verdana"/>
              </a:rPr>
              <a:t>is given by</a:t>
            </a:r>
            <a:endParaRPr/>
          </a:p>
          <a:p>
            <a:pPr indent="-374650" lvl="0" marL="469900" marR="0" rtl="0" algn="l">
              <a:lnSpc>
                <a:spcPct val="80000"/>
              </a:lnSpc>
              <a:spcBef>
                <a:spcPts val="300"/>
              </a:spcBef>
              <a:spcAft>
                <a:spcPts val="0"/>
              </a:spcAft>
              <a:buClr>
                <a:schemeClr val="accent2"/>
              </a:buClr>
              <a:buSzPts val="1500"/>
              <a:buFont typeface="Noto Sans Symbols"/>
              <a:buNone/>
            </a:pPr>
            <a:r>
              <a:t/>
            </a:r>
            <a:endParaRPr b="0" baseline="-25000" i="0" sz="1500" u="none">
              <a:solidFill>
                <a:schemeClr val="dk1"/>
              </a:solidFill>
              <a:latin typeface="Verdana"/>
              <a:ea typeface="Verdana"/>
              <a:cs typeface="Verdana"/>
              <a:sym typeface="Verdana"/>
            </a:endParaRPr>
          </a:p>
          <a:p>
            <a:pPr indent="-469900" lvl="0" marL="469900" marR="0" rtl="0" algn="l">
              <a:lnSpc>
                <a:spcPct val="80000"/>
              </a:lnSpc>
              <a:spcBef>
                <a:spcPts val="300"/>
              </a:spcBef>
              <a:spcAft>
                <a:spcPts val="0"/>
              </a:spcAft>
              <a:buClr>
                <a:schemeClr val="accent2"/>
              </a:buClr>
              <a:buSzPts val="1500"/>
              <a:buFont typeface="Noto Sans Symbols"/>
              <a:buNone/>
            </a:pPr>
            <a:r>
              <a:rPr b="0" i="0" lang="en-US" sz="1500" u="none">
                <a:solidFill>
                  <a:schemeClr val="dk1"/>
                </a:solidFill>
                <a:latin typeface="Verdana"/>
                <a:ea typeface="Verdana"/>
                <a:cs typeface="Verdana"/>
                <a:sym typeface="Verdana"/>
              </a:rPr>
              <a:t>		I = (1-k</a:t>
            </a:r>
            <a:r>
              <a:rPr b="0" baseline="-25000" i="0" lang="en-US" sz="1500" u="none">
                <a:solidFill>
                  <a:schemeClr val="dk1"/>
                </a:solidFill>
                <a:latin typeface="Verdana"/>
                <a:ea typeface="Verdana"/>
                <a:cs typeface="Verdana"/>
                <a:sym typeface="Verdana"/>
              </a:rPr>
              <a:t>t</a:t>
            </a:r>
            <a:r>
              <a:rPr b="0" i="0" lang="en-US" sz="1500" u="none">
                <a:solidFill>
                  <a:schemeClr val="dk1"/>
                </a:solidFill>
                <a:latin typeface="Verdana"/>
                <a:ea typeface="Verdana"/>
                <a:cs typeface="Verdana"/>
                <a:sym typeface="Verdana"/>
              </a:rPr>
              <a:t>)I</a:t>
            </a:r>
            <a:r>
              <a:rPr b="0" baseline="-25000" i="0" lang="en-US" sz="1500" u="none">
                <a:solidFill>
                  <a:schemeClr val="dk1"/>
                </a:solidFill>
                <a:latin typeface="Verdana"/>
                <a:ea typeface="Verdana"/>
                <a:cs typeface="Verdana"/>
                <a:sym typeface="Verdana"/>
              </a:rPr>
              <a:t>refl</a:t>
            </a:r>
            <a:r>
              <a:rPr b="0" i="0" lang="en-US" sz="1500" u="none">
                <a:solidFill>
                  <a:schemeClr val="dk1"/>
                </a:solidFill>
                <a:latin typeface="Verdana"/>
                <a:ea typeface="Verdana"/>
                <a:cs typeface="Verdana"/>
                <a:sym typeface="Verdana"/>
              </a:rPr>
              <a:t> + k</a:t>
            </a:r>
            <a:r>
              <a:rPr b="0" baseline="-25000" i="0" lang="en-US" sz="1500" u="none">
                <a:solidFill>
                  <a:schemeClr val="dk1"/>
                </a:solidFill>
                <a:latin typeface="Verdana"/>
                <a:ea typeface="Verdana"/>
                <a:cs typeface="Verdana"/>
                <a:sym typeface="Verdana"/>
              </a:rPr>
              <a:t>t</a:t>
            </a:r>
            <a:r>
              <a:rPr b="0" i="0" lang="en-US" sz="1500" u="none">
                <a:solidFill>
                  <a:schemeClr val="dk1"/>
                </a:solidFill>
                <a:latin typeface="Verdana"/>
                <a:ea typeface="Verdana"/>
                <a:cs typeface="Verdana"/>
                <a:sym typeface="Verdana"/>
              </a:rPr>
              <a:t>I</a:t>
            </a:r>
            <a:r>
              <a:rPr b="0" baseline="-25000" i="0" lang="en-US" sz="1500" u="none">
                <a:solidFill>
                  <a:schemeClr val="dk1"/>
                </a:solidFill>
                <a:latin typeface="Verdana"/>
                <a:ea typeface="Verdana"/>
                <a:cs typeface="Verdana"/>
                <a:sym typeface="Verdana"/>
              </a:rPr>
              <a:t>trans</a:t>
            </a:r>
            <a:endParaRPr/>
          </a:p>
          <a:p>
            <a:pPr indent="-469900" lvl="0" marL="469900" marR="0" rtl="0" algn="l">
              <a:lnSpc>
                <a:spcPct val="80000"/>
              </a:lnSpc>
              <a:spcBef>
                <a:spcPts val="300"/>
              </a:spcBef>
              <a:spcAft>
                <a:spcPts val="0"/>
              </a:spcAft>
              <a:buClr>
                <a:schemeClr val="accent2"/>
              </a:buClr>
              <a:buSzPts val="1500"/>
              <a:buFont typeface="Noto Sans Symbols"/>
              <a:buNone/>
            </a:pPr>
            <a:r>
              <a:rPr b="0" i="0" lang="en-US" sz="1500" u="none">
                <a:solidFill>
                  <a:schemeClr val="dk1"/>
                </a:solidFill>
                <a:latin typeface="Verdana"/>
                <a:ea typeface="Verdana"/>
                <a:cs typeface="Verdana"/>
                <a:sym typeface="Verdana"/>
              </a:rPr>
              <a:t> 		</a:t>
            </a:r>
            <a:endParaRPr/>
          </a:p>
          <a:p>
            <a:pPr indent="-469900" lvl="0" marL="469900" marR="0" rtl="0" algn="l">
              <a:lnSpc>
                <a:spcPct val="80000"/>
              </a:lnSpc>
              <a:spcBef>
                <a:spcPts val="300"/>
              </a:spcBef>
              <a:spcAft>
                <a:spcPts val="0"/>
              </a:spcAft>
              <a:buClr>
                <a:schemeClr val="accent2"/>
              </a:buClr>
              <a:buSzPts val="1500"/>
              <a:buFont typeface="Noto Sans Symbols"/>
              <a:buNone/>
            </a:pPr>
            <a:r>
              <a:rPr b="0" i="0" lang="en-US" sz="1500" u="none">
                <a:solidFill>
                  <a:schemeClr val="dk1"/>
                </a:solidFill>
                <a:latin typeface="Verdana"/>
                <a:ea typeface="Verdana"/>
                <a:cs typeface="Verdana"/>
                <a:sym typeface="Verdana"/>
              </a:rPr>
              <a:t>		where (1-k</a:t>
            </a:r>
            <a:r>
              <a:rPr b="0" baseline="-25000" i="0" lang="en-US" sz="1500" u="none">
                <a:solidFill>
                  <a:schemeClr val="dk1"/>
                </a:solidFill>
                <a:latin typeface="Verdana"/>
                <a:ea typeface="Verdana"/>
                <a:cs typeface="Verdana"/>
                <a:sym typeface="Verdana"/>
              </a:rPr>
              <a:t>t</a:t>
            </a:r>
            <a:r>
              <a:rPr b="0" i="0" lang="en-US" sz="1500" u="none">
                <a:solidFill>
                  <a:schemeClr val="dk1"/>
                </a:solidFill>
                <a:latin typeface="Verdana"/>
                <a:ea typeface="Verdana"/>
                <a:cs typeface="Verdana"/>
                <a:sym typeface="Verdana"/>
              </a:rPr>
              <a:t>) is </a:t>
            </a:r>
            <a:r>
              <a:rPr b="1" i="1" lang="en-US" sz="1500" u="none">
                <a:solidFill>
                  <a:schemeClr val="dk1"/>
                </a:solidFill>
                <a:latin typeface="Verdana"/>
                <a:ea typeface="Verdana"/>
                <a:cs typeface="Verdana"/>
                <a:sym typeface="Verdana"/>
              </a:rPr>
              <a:t>opacity factor</a:t>
            </a:r>
            <a:endParaRPr b="1" baseline="-25000" i="1" sz="1500" u="none">
              <a:solidFill>
                <a:schemeClr val="dk1"/>
              </a:solidFill>
              <a:latin typeface="Verdana"/>
              <a:ea typeface="Verdana"/>
              <a:cs typeface="Verdana"/>
              <a:sym typeface="Verdana"/>
            </a:endParaRPr>
          </a:p>
          <a:p>
            <a:pPr indent="-374650" lvl="0" marL="469900" marR="0" rtl="0" algn="l">
              <a:lnSpc>
                <a:spcPct val="100000"/>
              </a:lnSpc>
              <a:spcBef>
                <a:spcPts val="300"/>
              </a:spcBef>
              <a:spcAft>
                <a:spcPts val="0"/>
              </a:spcAft>
              <a:buClr>
                <a:schemeClr val="accent2"/>
              </a:buClr>
              <a:buSzPts val="1500"/>
              <a:buFont typeface="Noto Sans Symbols"/>
              <a:buNone/>
            </a:pPr>
            <a:r>
              <a:t/>
            </a:r>
            <a:endParaRPr b="1" baseline="-25000" i="1" sz="1500" u="none">
              <a:solidFill>
                <a:schemeClr val="dk1"/>
              </a:solidFill>
              <a:latin typeface="Verdana"/>
              <a:ea typeface="Verdana"/>
              <a:cs typeface="Verdana"/>
              <a:sym typeface="Verdana"/>
            </a:endParaRPr>
          </a:p>
        </p:txBody>
      </p:sp>
      <p:grpSp>
        <p:nvGrpSpPr>
          <p:cNvPr id="326" name="Google Shape;326;p20"/>
          <p:cNvGrpSpPr/>
          <p:nvPr/>
        </p:nvGrpSpPr>
        <p:grpSpPr>
          <a:xfrm>
            <a:off x="5638800" y="1706562"/>
            <a:ext cx="2305050" cy="2133600"/>
            <a:chOff x="3312" y="2256"/>
            <a:chExt cx="1452" cy="1344"/>
          </a:xfrm>
        </p:grpSpPr>
        <p:sp>
          <p:nvSpPr>
            <p:cNvPr id="327" name="Google Shape;327;p20"/>
            <p:cNvSpPr/>
            <p:nvPr/>
          </p:nvSpPr>
          <p:spPr>
            <a:xfrm>
              <a:off x="3408" y="2841"/>
              <a:ext cx="1233" cy="196"/>
            </a:xfrm>
            <a:custGeom>
              <a:rect b="b" l="l" r="r" t="t"/>
              <a:pathLst>
                <a:path extrusionOk="0" h="196" w="1233">
                  <a:moveTo>
                    <a:pt x="8" y="140"/>
                  </a:moveTo>
                  <a:cubicBezTo>
                    <a:pt x="19" y="134"/>
                    <a:pt x="46" y="118"/>
                    <a:pt x="74" y="105"/>
                  </a:cubicBezTo>
                  <a:cubicBezTo>
                    <a:pt x="102" y="93"/>
                    <a:pt x="143" y="77"/>
                    <a:pt x="178" y="66"/>
                  </a:cubicBezTo>
                  <a:cubicBezTo>
                    <a:pt x="214" y="56"/>
                    <a:pt x="249" y="49"/>
                    <a:pt x="288" y="40"/>
                  </a:cubicBezTo>
                  <a:cubicBezTo>
                    <a:pt x="327" y="32"/>
                    <a:pt x="372" y="25"/>
                    <a:pt x="414" y="19"/>
                  </a:cubicBezTo>
                  <a:cubicBezTo>
                    <a:pt x="456" y="13"/>
                    <a:pt x="496" y="9"/>
                    <a:pt x="541" y="6"/>
                  </a:cubicBezTo>
                  <a:cubicBezTo>
                    <a:pt x="585" y="3"/>
                    <a:pt x="639" y="0"/>
                    <a:pt x="683" y="2"/>
                  </a:cubicBezTo>
                  <a:cubicBezTo>
                    <a:pt x="728" y="3"/>
                    <a:pt x="769" y="8"/>
                    <a:pt x="810" y="15"/>
                  </a:cubicBezTo>
                  <a:cubicBezTo>
                    <a:pt x="850" y="21"/>
                    <a:pt x="887" y="32"/>
                    <a:pt x="925" y="40"/>
                  </a:cubicBezTo>
                  <a:cubicBezTo>
                    <a:pt x="963" y="49"/>
                    <a:pt x="1000" y="56"/>
                    <a:pt x="1035" y="66"/>
                  </a:cubicBezTo>
                  <a:cubicBezTo>
                    <a:pt x="1070" y="77"/>
                    <a:pt x="1105" y="87"/>
                    <a:pt x="1134" y="101"/>
                  </a:cubicBezTo>
                  <a:cubicBezTo>
                    <a:pt x="1163" y="115"/>
                    <a:pt x="1233" y="144"/>
                    <a:pt x="1208" y="152"/>
                  </a:cubicBezTo>
                  <a:cubicBezTo>
                    <a:pt x="1183" y="160"/>
                    <a:pt x="1040" y="149"/>
                    <a:pt x="984" y="152"/>
                  </a:cubicBezTo>
                  <a:cubicBezTo>
                    <a:pt x="928" y="155"/>
                    <a:pt x="924" y="164"/>
                    <a:pt x="872" y="168"/>
                  </a:cubicBezTo>
                  <a:cubicBezTo>
                    <a:pt x="820" y="172"/>
                    <a:pt x="721" y="173"/>
                    <a:pt x="672" y="176"/>
                  </a:cubicBezTo>
                  <a:cubicBezTo>
                    <a:pt x="623" y="179"/>
                    <a:pt x="612" y="181"/>
                    <a:pt x="576" y="184"/>
                  </a:cubicBezTo>
                  <a:cubicBezTo>
                    <a:pt x="540" y="187"/>
                    <a:pt x="497" y="196"/>
                    <a:pt x="456" y="192"/>
                  </a:cubicBezTo>
                  <a:cubicBezTo>
                    <a:pt x="415" y="188"/>
                    <a:pt x="369" y="163"/>
                    <a:pt x="328" y="160"/>
                  </a:cubicBezTo>
                  <a:cubicBezTo>
                    <a:pt x="287" y="157"/>
                    <a:pt x="263" y="179"/>
                    <a:pt x="208" y="176"/>
                  </a:cubicBezTo>
                  <a:cubicBezTo>
                    <a:pt x="153" y="173"/>
                    <a:pt x="43" y="151"/>
                    <a:pt x="0" y="144"/>
                  </a:cubicBezTo>
                </a:path>
              </a:pathLst>
            </a:custGeom>
            <a:solidFill>
              <a:srgbClr val="336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8" name="Google Shape;328;p20"/>
            <p:cNvSpPr/>
            <p:nvPr/>
          </p:nvSpPr>
          <p:spPr>
            <a:xfrm>
              <a:off x="3408" y="2841"/>
              <a:ext cx="1208" cy="144"/>
            </a:xfrm>
            <a:custGeom>
              <a:rect b="b" l="l" r="r" t="t"/>
              <a:pathLst>
                <a:path extrusionOk="0" h="267" w="1760">
                  <a:moveTo>
                    <a:pt x="0" y="259"/>
                  </a:moveTo>
                  <a:cubicBezTo>
                    <a:pt x="16" y="248"/>
                    <a:pt x="55" y="218"/>
                    <a:pt x="96" y="195"/>
                  </a:cubicBezTo>
                  <a:cubicBezTo>
                    <a:pt x="137" y="172"/>
                    <a:pt x="196" y="143"/>
                    <a:pt x="248" y="123"/>
                  </a:cubicBezTo>
                  <a:cubicBezTo>
                    <a:pt x="300" y="103"/>
                    <a:pt x="351" y="90"/>
                    <a:pt x="408" y="75"/>
                  </a:cubicBezTo>
                  <a:cubicBezTo>
                    <a:pt x="465" y="60"/>
                    <a:pt x="531" y="46"/>
                    <a:pt x="592" y="35"/>
                  </a:cubicBezTo>
                  <a:cubicBezTo>
                    <a:pt x="653" y="24"/>
                    <a:pt x="711" y="16"/>
                    <a:pt x="776" y="11"/>
                  </a:cubicBezTo>
                  <a:cubicBezTo>
                    <a:pt x="841" y="6"/>
                    <a:pt x="919" y="0"/>
                    <a:pt x="984" y="3"/>
                  </a:cubicBezTo>
                  <a:cubicBezTo>
                    <a:pt x="1049" y="6"/>
                    <a:pt x="1109" y="15"/>
                    <a:pt x="1168" y="27"/>
                  </a:cubicBezTo>
                  <a:cubicBezTo>
                    <a:pt x="1227" y="39"/>
                    <a:pt x="1281" y="59"/>
                    <a:pt x="1336" y="75"/>
                  </a:cubicBezTo>
                  <a:cubicBezTo>
                    <a:pt x="1391" y="91"/>
                    <a:pt x="1445" y="104"/>
                    <a:pt x="1496" y="123"/>
                  </a:cubicBezTo>
                  <a:cubicBezTo>
                    <a:pt x="1547" y="142"/>
                    <a:pt x="1596" y="163"/>
                    <a:pt x="1640" y="187"/>
                  </a:cubicBezTo>
                  <a:cubicBezTo>
                    <a:pt x="1684" y="211"/>
                    <a:pt x="1735" y="250"/>
                    <a:pt x="1760" y="267"/>
                  </a:cubicBezTo>
                </a:path>
              </a:pathLst>
            </a:custGeom>
            <a:noFill/>
            <a:ln cap="flat" cmpd="sng" w="28575">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29" name="Google Shape;329;p20"/>
            <p:cNvCxnSpPr/>
            <p:nvPr/>
          </p:nvCxnSpPr>
          <p:spPr>
            <a:xfrm rot="10800000">
              <a:off x="3984" y="2365"/>
              <a:ext cx="0" cy="476"/>
            </a:xfrm>
            <a:prstGeom prst="straightConnector1">
              <a:avLst/>
            </a:prstGeom>
            <a:noFill/>
            <a:ln cap="flat" cmpd="sng" w="28575">
              <a:solidFill>
                <a:schemeClr val="dk1"/>
              </a:solidFill>
              <a:prstDash val="solid"/>
              <a:miter lim="800000"/>
              <a:headEnd len="med" w="med" type="none"/>
              <a:tailEnd len="med" w="med" type="triangle"/>
            </a:ln>
          </p:spPr>
        </p:cxnSp>
        <p:cxnSp>
          <p:nvCxnSpPr>
            <p:cNvPr id="330" name="Google Shape;330;p20"/>
            <p:cNvCxnSpPr/>
            <p:nvPr/>
          </p:nvCxnSpPr>
          <p:spPr>
            <a:xfrm rot="10800000">
              <a:off x="3408" y="2592"/>
              <a:ext cx="576" cy="240"/>
            </a:xfrm>
            <a:prstGeom prst="straightConnector1">
              <a:avLst/>
            </a:prstGeom>
            <a:noFill/>
            <a:ln cap="flat" cmpd="sng" w="28575">
              <a:solidFill>
                <a:schemeClr val="dk1"/>
              </a:solidFill>
              <a:prstDash val="solid"/>
              <a:miter lim="800000"/>
              <a:headEnd len="med" w="med" type="none"/>
              <a:tailEnd len="med" w="med" type="triangle"/>
            </a:ln>
          </p:spPr>
        </p:cxnSp>
        <p:cxnSp>
          <p:nvCxnSpPr>
            <p:cNvPr id="331" name="Google Shape;331;p20"/>
            <p:cNvCxnSpPr/>
            <p:nvPr/>
          </p:nvCxnSpPr>
          <p:spPr>
            <a:xfrm flipH="1" rot="10800000">
              <a:off x="3984" y="2592"/>
              <a:ext cx="576" cy="249"/>
            </a:xfrm>
            <a:prstGeom prst="straightConnector1">
              <a:avLst/>
            </a:prstGeom>
            <a:noFill/>
            <a:ln cap="flat" cmpd="sng" w="28575">
              <a:solidFill>
                <a:schemeClr val="dk1"/>
              </a:solidFill>
              <a:prstDash val="solid"/>
              <a:miter lim="800000"/>
              <a:headEnd len="med" w="med" type="none"/>
              <a:tailEnd len="med" w="med" type="triangle"/>
            </a:ln>
          </p:spPr>
        </p:cxnSp>
        <p:sp>
          <p:nvSpPr>
            <p:cNvPr id="332" name="Google Shape;332;p20"/>
            <p:cNvSpPr txBox="1"/>
            <p:nvPr/>
          </p:nvSpPr>
          <p:spPr>
            <a:xfrm>
              <a:off x="3312" y="2400"/>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L</a:t>
              </a:r>
              <a:endParaRPr/>
            </a:p>
          </p:txBody>
        </p:sp>
        <p:sp>
          <p:nvSpPr>
            <p:cNvPr id="333" name="Google Shape;333;p20"/>
            <p:cNvSpPr txBox="1"/>
            <p:nvPr/>
          </p:nvSpPr>
          <p:spPr>
            <a:xfrm>
              <a:off x="3792" y="2256"/>
              <a:ext cx="211"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N</a:t>
              </a:r>
              <a:endParaRPr/>
            </a:p>
          </p:txBody>
        </p:sp>
        <p:sp>
          <p:nvSpPr>
            <p:cNvPr id="334" name="Google Shape;334;p20"/>
            <p:cNvSpPr txBox="1"/>
            <p:nvPr/>
          </p:nvSpPr>
          <p:spPr>
            <a:xfrm>
              <a:off x="4224" y="3408"/>
              <a:ext cx="192"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T</a:t>
              </a:r>
              <a:endParaRPr/>
            </a:p>
          </p:txBody>
        </p:sp>
        <p:cxnSp>
          <p:nvCxnSpPr>
            <p:cNvPr id="335" name="Google Shape;335;p20"/>
            <p:cNvCxnSpPr/>
            <p:nvPr/>
          </p:nvCxnSpPr>
          <p:spPr>
            <a:xfrm rot="10800000">
              <a:off x="3984" y="2832"/>
              <a:ext cx="0" cy="576"/>
            </a:xfrm>
            <a:prstGeom prst="straightConnector1">
              <a:avLst/>
            </a:prstGeom>
            <a:noFill/>
            <a:ln cap="flat" cmpd="sng" w="19050">
              <a:solidFill>
                <a:schemeClr val="dk1"/>
              </a:solidFill>
              <a:prstDash val="solid"/>
              <a:miter lim="800000"/>
              <a:headEnd len="med" w="med" type="none"/>
              <a:tailEnd len="med" w="med" type="none"/>
            </a:ln>
          </p:spPr>
        </p:cxnSp>
        <p:cxnSp>
          <p:nvCxnSpPr>
            <p:cNvPr id="336" name="Google Shape;336;p20"/>
            <p:cNvCxnSpPr/>
            <p:nvPr/>
          </p:nvCxnSpPr>
          <p:spPr>
            <a:xfrm>
              <a:off x="3984" y="2832"/>
              <a:ext cx="336" cy="576"/>
            </a:xfrm>
            <a:prstGeom prst="straightConnector1">
              <a:avLst/>
            </a:prstGeom>
            <a:noFill/>
            <a:ln cap="flat" cmpd="sng" w="28575">
              <a:solidFill>
                <a:schemeClr val="dk1"/>
              </a:solidFill>
              <a:prstDash val="solid"/>
              <a:miter lim="800000"/>
              <a:headEnd len="med" w="med" type="none"/>
              <a:tailEnd len="med" w="med" type="triangle"/>
            </a:ln>
          </p:spPr>
        </p:cxnSp>
        <p:cxnSp>
          <p:nvCxnSpPr>
            <p:cNvPr id="337" name="Google Shape;337;p20"/>
            <p:cNvCxnSpPr/>
            <p:nvPr/>
          </p:nvCxnSpPr>
          <p:spPr>
            <a:xfrm flipH="1" rot="10800000">
              <a:off x="4256" y="2832"/>
              <a:ext cx="208" cy="72"/>
            </a:xfrm>
            <a:prstGeom prst="straightConnector1">
              <a:avLst/>
            </a:prstGeom>
            <a:noFill/>
            <a:ln cap="flat" cmpd="sng" w="19050">
              <a:solidFill>
                <a:schemeClr val="dk1"/>
              </a:solidFill>
              <a:prstDash val="solid"/>
              <a:miter lim="800000"/>
              <a:headEnd len="med" w="med" type="none"/>
              <a:tailEnd len="med" w="med" type="none"/>
            </a:ln>
          </p:spPr>
        </p:cxnSp>
        <p:sp>
          <p:nvSpPr>
            <p:cNvPr id="338" name="Google Shape;338;p20"/>
            <p:cNvSpPr txBox="1"/>
            <p:nvPr/>
          </p:nvSpPr>
          <p:spPr>
            <a:xfrm>
              <a:off x="3744" y="2544"/>
              <a:ext cx="26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θ</a:t>
              </a:r>
              <a:r>
                <a:rPr b="1" baseline="-25000" i="0" lang="en-US" sz="1400" u="none">
                  <a:solidFill>
                    <a:schemeClr val="dk1"/>
                  </a:solidFill>
                  <a:latin typeface="Verdana"/>
                  <a:ea typeface="Verdana"/>
                  <a:cs typeface="Verdana"/>
                  <a:sym typeface="Verdana"/>
                </a:rPr>
                <a:t>i</a:t>
              </a:r>
              <a:endParaRPr/>
            </a:p>
          </p:txBody>
        </p:sp>
        <p:sp>
          <p:nvSpPr>
            <p:cNvPr id="339" name="Google Shape;339;p20"/>
            <p:cNvSpPr txBox="1"/>
            <p:nvPr/>
          </p:nvSpPr>
          <p:spPr>
            <a:xfrm>
              <a:off x="4368" y="2688"/>
              <a:ext cx="34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a:t>
              </a:r>
              <a:r>
                <a:rPr b="0" i="0" lang="en-US" sz="1400" u="none">
                  <a:solidFill>
                    <a:schemeClr val="dk1"/>
                  </a:solidFill>
                  <a:latin typeface="Verdana"/>
                  <a:ea typeface="Verdana"/>
                  <a:cs typeface="Verdana"/>
                  <a:sym typeface="Verdana"/>
                </a:rPr>
                <a:t>k</a:t>
              </a:r>
              <a:r>
                <a:rPr b="0" baseline="-25000" i="0" lang="en-US" sz="1400" u="none">
                  <a:solidFill>
                    <a:schemeClr val="dk1"/>
                  </a:solidFill>
                  <a:latin typeface="Verdana"/>
                  <a:ea typeface="Verdana"/>
                  <a:cs typeface="Verdana"/>
                  <a:sym typeface="Verdana"/>
                </a:rPr>
                <a:t>L</a:t>
              </a:r>
              <a:r>
                <a:rPr b="1" i="0" lang="en-US" sz="1400" u="none">
                  <a:solidFill>
                    <a:schemeClr val="dk1"/>
                  </a:solidFill>
                  <a:latin typeface="Verdana"/>
                  <a:ea typeface="Verdana"/>
                  <a:cs typeface="Verdana"/>
                  <a:sym typeface="Verdana"/>
                </a:rPr>
                <a:t>L</a:t>
              </a:r>
              <a:endParaRPr/>
            </a:p>
          </p:txBody>
        </p:sp>
        <p:cxnSp>
          <p:nvCxnSpPr>
            <p:cNvPr id="340" name="Google Shape;340;p20"/>
            <p:cNvCxnSpPr/>
            <p:nvPr/>
          </p:nvCxnSpPr>
          <p:spPr>
            <a:xfrm flipH="1" rot="10800000">
              <a:off x="4312" y="2976"/>
              <a:ext cx="8" cy="392"/>
            </a:xfrm>
            <a:prstGeom prst="straightConnector1">
              <a:avLst/>
            </a:prstGeom>
            <a:noFill/>
            <a:ln cap="flat" cmpd="sng" w="9525">
              <a:solidFill>
                <a:schemeClr val="dk1"/>
              </a:solidFill>
              <a:prstDash val="solid"/>
              <a:miter lim="800000"/>
              <a:headEnd len="med" w="med" type="none"/>
              <a:tailEnd len="med" w="med" type="none"/>
            </a:ln>
          </p:spPr>
        </p:cxnSp>
        <p:cxnSp>
          <p:nvCxnSpPr>
            <p:cNvPr id="341" name="Google Shape;341;p20"/>
            <p:cNvCxnSpPr/>
            <p:nvPr/>
          </p:nvCxnSpPr>
          <p:spPr>
            <a:xfrm rot="10800000">
              <a:off x="3984" y="2832"/>
              <a:ext cx="336" cy="144"/>
            </a:xfrm>
            <a:prstGeom prst="straightConnector1">
              <a:avLst/>
            </a:prstGeom>
            <a:noFill/>
            <a:ln cap="flat" cmpd="sng" w="28575">
              <a:solidFill>
                <a:schemeClr val="dk1"/>
              </a:solidFill>
              <a:prstDash val="solid"/>
              <a:miter lim="800000"/>
              <a:headEnd len="med" w="med" type="triangle"/>
              <a:tailEnd len="med" w="med" type="none"/>
            </a:ln>
          </p:spPr>
        </p:cxnSp>
        <p:cxnSp>
          <p:nvCxnSpPr>
            <p:cNvPr id="342" name="Google Shape;342;p20"/>
            <p:cNvCxnSpPr/>
            <p:nvPr/>
          </p:nvCxnSpPr>
          <p:spPr>
            <a:xfrm rot="10800000">
              <a:off x="3984" y="3264"/>
              <a:ext cx="336" cy="144"/>
            </a:xfrm>
            <a:prstGeom prst="straightConnector1">
              <a:avLst/>
            </a:prstGeom>
            <a:noFill/>
            <a:ln cap="flat" cmpd="sng" w="9525">
              <a:solidFill>
                <a:schemeClr val="dk1"/>
              </a:solidFill>
              <a:prstDash val="solid"/>
              <a:miter lim="800000"/>
              <a:headEnd len="med" w="med" type="none"/>
              <a:tailEnd len="med" w="med" type="none"/>
            </a:ln>
          </p:spPr>
        </p:cxnSp>
        <p:cxnSp>
          <p:nvCxnSpPr>
            <p:cNvPr id="343" name="Google Shape;343;p20"/>
            <p:cNvCxnSpPr/>
            <p:nvPr/>
          </p:nvCxnSpPr>
          <p:spPr>
            <a:xfrm rot="10800000">
              <a:off x="3782" y="2706"/>
              <a:ext cx="300" cy="0"/>
            </a:xfrm>
            <a:prstGeom prst="curvedConnector2">
              <a:avLst/>
            </a:prstGeom>
            <a:noFill/>
            <a:ln cap="flat" cmpd="sng" w="9525">
              <a:solidFill>
                <a:schemeClr val="dk1"/>
              </a:solidFill>
              <a:prstDash val="solid"/>
              <a:miter lim="800000"/>
              <a:headEnd len="med" w="med" type="none"/>
              <a:tailEnd len="med" w="med" type="none"/>
            </a:ln>
          </p:spPr>
        </p:cxnSp>
        <p:cxnSp>
          <p:nvCxnSpPr>
            <p:cNvPr id="344" name="Google Shape;344;p20"/>
            <p:cNvCxnSpPr/>
            <p:nvPr/>
          </p:nvCxnSpPr>
          <p:spPr>
            <a:xfrm>
              <a:off x="3984" y="2640"/>
              <a:ext cx="0" cy="0"/>
            </a:xfrm>
            <a:prstGeom prst="curvedConnector2">
              <a:avLst/>
            </a:prstGeom>
            <a:noFill/>
            <a:ln cap="flat" cmpd="sng" w="9525">
              <a:solidFill>
                <a:schemeClr val="dk1"/>
              </a:solidFill>
              <a:prstDash val="solid"/>
              <a:miter lim="800000"/>
              <a:headEnd len="med" w="med" type="none"/>
              <a:tailEnd len="med" w="med" type="none"/>
            </a:ln>
          </p:spPr>
        </p:cxnSp>
        <p:cxnSp>
          <p:nvCxnSpPr>
            <p:cNvPr id="345" name="Google Shape;345;p20"/>
            <p:cNvCxnSpPr/>
            <p:nvPr/>
          </p:nvCxnSpPr>
          <p:spPr>
            <a:xfrm>
              <a:off x="3984" y="3072"/>
              <a:ext cx="0" cy="0"/>
            </a:xfrm>
            <a:prstGeom prst="curvedConnector2">
              <a:avLst/>
            </a:prstGeom>
            <a:noFill/>
            <a:ln cap="flat" cmpd="sng" w="9525">
              <a:solidFill>
                <a:schemeClr val="dk1"/>
              </a:solidFill>
              <a:prstDash val="solid"/>
              <a:miter lim="800000"/>
              <a:headEnd len="med" w="med" type="none"/>
              <a:tailEnd len="med" w="med" type="none"/>
            </a:ln>
          </p:spPr>
        </p:cxnSp>
        <p:cxnSp>
          <p:nvCxnSpPr>
            <p:cNvPr id="346" name="Google Shape;346;p20"/>
            <p:cNvCxnSpPr/>
            <p:nvPr/>
          </p:nvCxnSpPr>
          <p:spPr>
            <a:xfrm>
              <a:off x="4080" y="2976"/>
              <a:ext cx="0" cy="0"/>
            </a:xfrm>
            <a:prstGeom prst="curvedConnector2">
              <a:avLst/>
            </a:prstGeom>
            <a:noFill/>
            <a:ln cap="flat" cmpd="sng" w="9525">
              <a:solidFill>
                <a:schemeClr val="dk1"/>
              </a:solidFill>
              <a:prstDash val="solid"/>
              <a:miter lim="800000"/>
              <a:headEnd len="med" w="med" type="none"/>
              <a:tailEnd len="med" w="med" type="none"/>
            </a:ln>
          </p:spPr>
        </p:cxnSp>
        <p:sp>
          <p:nvSpPr>
            <p:cNvPr id="347" name="Google Shape;347;p20"/>
            <p:cNvSpPr txBox="1"/>
            <p:nvPr/>
          </p:nvSpPr>
          <p:spPr>
            <a:xfrm>
              <a:off x="4560" y="2400"/>
              <a:ext cx="20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R</a:t>
              </a:r>
              <a:endParaRPr/>
            </a:p>
          </p:txBody>
        </p:sp>
        <p:sp>
          <p:nvSpPr>
            <p:cNvPr id="348" name="Google Shape;348;p20"/>
            <p:cNvSpPr txBox="1"/>
            <p:nvPr/>
          </p:nvSpPr>
          <p:spPr>
            <a:xfrm>
              <a:off x="4056" y="2544"/>
              <a:ext cx="26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θ</a:t>
              </a:r>
              <a:r>
                <a:rPr b="1" baseline="-25000" i="0" lang="en-US" sz="1400" u="none">
                  <a:solidFill>
                    <a:schemeClr val="dk1"/>
                  </a:solidFill>
                  <a:latin typeface="Verdana"/>
                  <a:ea typeface="Verdana"/>
                  <a:cs typeface="Verdana"/>
                  <a:sym typeface="Verdana"/>
                </a:rPr>
                <a:t>i</a:t>
              </a:r>
              <a:endParaRPr/>
            </a:p>
          </p:txBody>
        </p:sp>
        <p:sp>
          <p:nvSpPr>
            <p:cNvPr id="349" name="Google Shape;349;p20"/>
            <p:cNvSpPr txBox="1"/>
            <p:nvPr/>
          </p:nvSpPr>
          <p:spPr>
            <a:xfrm>
              <a:off x="3984" y="3024"/>
              <a:ext cx="26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θ</a:t>
              </a:r>
              <a:r>
                <a:rPr b="1" baseline="-25000" i="0" lang="en-US" sz="1400" u="none">
                  <a:solidFill>
                    <a:schemeClr val="dk1"/>
                  </a:solidFill>
                  <a:latin typeface="Verdana"/>
                  <a:ea typeface="Verdana"/>
                  <a:cs typeface="Verdana"/>
                  <a:sym typeface="Verdana"/>
                </a:rPr>
                <a:t>r</a:t>
              </a:r>
              <a:endParaRPr/>
            </a:p>
          </p:txBody>
        </p:sp>
        <p:cxnSp>
          <p:nvCxnSpPr>
            <p:cNvPr id="350" name="Google Shape;350;p20"/>
            <p:cNvCxnSpPr/>
            <p:nvPr/>
          </p:nvCxnSpPr>
          <p:spPr>
            <a:xfrm>
              <a:off x="3984" y="2832"/>
              <a:ext cx="0" cy="432"/>
            </a:xfrm>
            <a:prstGeom prst="straightConnector1">
              <a:avLst/>
            </a:prstGeom>
            <a:noFill/>
            <a:ln cap="flat" cmpd="sng" w="28575">
              <a:solidFill>
                <a:schemeClr val="dk1"/>
              </a:solidFill>
              <a:prstDash val="solid"/>
              <a:miter lim="800000"/>
              <a:headEnd len="med" w="med" type="none"/>
              <a:tailEnd len="med" w="med" type="triangle"/>
            </a:ln>
          </p:spPr>
        </p:cxnSp>
        <p:sp>
          <p:nvSpPr>
            <p:cNvPr id="351" name="Google Shape;351;p20"/>
            <p:cNvSpPr txBox="1"/>
            <p:nvPr/>
          </p:nvSpPr>
          <p:spPr>
            <a:xfrm>
              <a:off x="3960" y="3264"/>
              <a:ext cx="264"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θ</a:t>
              </a:r>
              <a:r>
                <a:rPr b="1" baseline="-25000" i="0" lang="en-US" sz="1200" u="none">
                  <a:solidFill>
                    <a:schemeClr val="dk1"/>
                  </a:solidFill>
                  <a:latin typeface="Verdana"/>
                  <a:ea typeface="Verdana"/>
                  <a:cs typeface="Verdana"/>
                  <a:sym typeface="Verdana"/>
                </a:rPr>
                <a:t>i</a:t>
              </a:r>
              <a:endParaRPr/>
            </a:p>
          </p:txBody>
        </p:sp>
        <p:cxnSp>
          <p:nvCxnSpPr>
            <p:cNvPr id="352" name="Google Shape;352;p20"/>
            <p:cNvCxnSpPr/>
            <p:nvPr/>
          </p:nvCxnSpPr>
          <p:spPr>
            <a:xfrm rot="10800000">
              <a:off x="3936" y="3408"/>
              <a:ext cx="384" cy="0"/>
            </a:xfrm>
            <a:prstGeom prst="straightConnector1">
              <a:avLst/>
            </a:prstGeom>
            <a:noFill/>
            <a:ln cap="flat" cmpd="sng" w="19050">
              <a:solidFill>
                <a:schemeClr val="dk1"/>
              </a:solidFill>
              <a:prstDash val="solid"/>
              <a:miter lim="800000"/>
              <a:headEnd len="med" w="med" type="none"/>
              <a:tailEnd len="med" w="med" type="none"/>
            </a:ln>
          </p:spPr>
        </p:cxnSp>
        <p:sp>
          <p:nvSpPr>
            <p:cNvPr id="353" name="Google Shape;353;p20"/>
            <p:cNvSpPr txBox="1"/>
            <p:nvPr/>
          </p:nvSpPr>
          <p:spPr>
            <a:xfrm>
              <a:off x="3347" y="2976"/>
              <a:ext cx="385"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a:t>
              </a:r>
              <a:r>
                <a:rPr b="0" i="0" lang="en-US" sz="1400" u="none">
                  <a:solidFill>
                    <a:schemeClr val="dk1"/>
                  </a:solidFill>
                  <a:latin typeface="Verdana"/>
                  <a:ea typeface="Verdana"/>
                  <a:cs typeface="Verdana"/>
                  <a:sym typeface="Verdana"/>
                </a:rPr>
                <a:t>k</a:t>
              </a:r>
              <a:r>
                <a:rPr b="0" baseline="-25000" i="0" lang="en-US" sz="1400" u="none">
                  <a:solidFill>
                    <a:schemeClr val="dk1"/>
                  </a:solidFill>
                  <a:latin typeface="Verdana"/>
                  <a:ea typeface="Verdana"/>
                  <a:cs typeface="Verdana"/>
                  <a:sym typeface="Verdana"/>
                </a:rPr>
                <a:t>N</a:t>
              </a:r>
              <a:r>
                <a:rPr b="1" i="0" lang="en-US" sz="1400" u="none">
                  <a:solidFill>
                    <a:schemeClr val="dk1"/>
                  </a:solidFill>
                  <a:latin typeface="Verdana"/>
                  <a:ea typeface="Verdana"/>
                  <a:cs typeface="Verdana"/>
                  <a:sym typeface="Verdana"/>
                </a:rPr>
                <a:t>N</a:t>
              </a:r>
              <a:endParaRPr/>
            </a:p>
          </p:txBody>
        </p:sp>
        <p:cxnSp>
          <p:nvCxnSpPr>
            <p:cNvPr id="354" name="Google Shape;354;p20"/>
            <p:cNvCxnSpPr/>
            <p:nvPr/>
          </p:nvCxnSpPr>
          <p:spPr>
            <a:xfrm rot="10800000">
              <a:off x="3696" y="3120"/>
              <a:ext cx="240" cy="48"/>
            </a:xfrm>
            <a:prstGeom prst="straightConnector1">
              <a:avLst/>
            </a:prstGeom>
            <a:noFill/>
            <a:ln cap="flat" cmpd="sng" w="9525">
              <a:solidFill>
                <a:schemeClr val="dk1"/>
              </a:solidFill>
              <a:prstDash val="solid"/>
              <a:miter lim="800000"/>
              <a:headEnd len="med" w="med" type="none"/>
              <a:tailEnd len="med" w="med" type="none"/>
            </a:ln>
          </p:spPr>
        </p:cxnSp>
      </p:grpSp>
      <p:sp>
        <p:nvSpPr>
          <p:cNvPr id="355" name="Google Shape;355;p20"/>
          <p:cNvSpPr txBox="1"/>
          <p:nvPr/>
        </p:nvSpPr>
        <p:spPr>
          <a:xfrm>
            <a:off x="7585075" y="2925762"/>
            <a:ext cx="1558925" cy="304800"/>
          </a:xfrm>
          <a:prstGeom prst="rect">
            <a:avLst/>
          </a:prstGeom>
          <a:solidFill>
            <a:srgbClr val="FFCC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T</a:t>
            </a:r>
            <a:r>
              <a:rPr b="0" i="0" lang="en-US" sz="1400" u="none">
                <a:solidFill>
                  <a:schemeClr val="dk1"/>
                </a:solidFill>
                <a:latin typeface="Verdana"/>
                <a:ea typeface="Verdana"/>
                <a:cs typeface="Verdana"/>
                <a:sym typeface="Verdana"/>
              </a:rPr>
              <a:t> = -k</a:t>
            </a:r>
            <a:r>
              <a:rPr b="0" baseline="-25000" i="0" lang="en-US" sz="1400" u="none">
                <a:solidFill>
                  <a:schemeClr val="dk1"/>
                </a:solidFill>
                <a:latin typeface="Verdana"/>
                <a:ea typeface="Verdana"/>
                <a:cs typeface="Verdana"/>
                <a:sym typeface="Verdana"/>
              </a:rPr>
              <a:t>L</a:t>
            </a:r>
            <a:r>
              <a:rPr b="1" i="0" lang="en-US" sz="1400" u="none">
                <a:solidFill>
                  <a:schemeClr val="dk1"/>
                </a:solidFill>
                <a:latin typeface="Verdana"/>
                <a:ea typeface="Verdana"/>
                <a:cs typeface="Verdana"/>
                <a:sym typeface="Verdana"/>
              </a:rPr>
              <a:t>L</a:t>
            </a:r>
            <a:r>
              <a:rPr b="0" i="0" lang="en-US" sz="1400" u="none">
                <a:solidFill>
                  <a:schemeClr val="dk1"/>
                </a:solidFill>
                <a:latin typeface="Verdana"/>
                <a:ea typeface="Verdana"/>
                <a:cs typeface="Verdana"/>
                <a:sym typeface="Verdana"/>
              </a:rPr>
              <a:t> - k</a:t>
            </a:r>
            <a:r>
              <a:rPr b="0" baseline="-25000" i="0" lang="en-US" sz="1400" u="none">
                <a:solidFill>
                  <a:schemeClr val="dk1"/>
                </a:solidFill>
                <a:latin typeface="Verdana"/>
                <a:ea typeface="Verdana"/>
                <a:cs typeface="Verdana"/>
                <a:sym typeface="Verdana"/>
              </a:rPr>
              <a:t>N</a:t>
            </a:r>
            <a:r>
              <a:rPr b="1" i="0" lang="en-US" sz="1400" u="none">
                <a:solidFill>
                  <a:schemeClr val="dk1"/>
                </a:solidFill>
                <a:latin typeface="Verdana"/>
                <a:ea typeface="Verdana"/>
                <a:cs typeface="Verdana"/>
                <a:sym typeface="Verdana"/>
              </a:rPr>
              <a:t>N</a:t>
            </a:r>
            <a:endParaRPr/>
          </a:p>
        </p:txBody>
      </p:sp>
      <p:pic>
        <p:nvPicPr>
          <p:cNvPr id="356" name="Google Shape;356;p20"/>
          <p:cNvPicPr preferRelativeResize="0"/>
          <p:nvPr>
            <p:ph idx="1" type="body"/>
          </p:nvPr>
        </p:nvPicPr>
        <p:blipFill rotWithShape="1">
          <a:blip r:embed="rId3">
            <a:alphaModFix/>
          </a:blip>
          <a:srcRect b="0" l="0" r="0" t="0"/>
          <a:stretch/>
        </p:blipFill>
        <p:spPr>
          <a:xfrm>
            <a:off x="7581900" y="3154362"/>
            <a:ext cx="1562100" cy="576262"/>
          </a:xfrm>
          <a:prstGeom prst="rect">
            <a:avLst/>
          </a:prstGeom>
          <a:noFill/>
          <a:ln>
            <a:noFill/>
          </a:ln>
        </p:spPr>
      </p:pic>
      <p:pic>
        <p:nvPicPr>
          <p:cNvPr id="357" name="Google Shape;357;p20"/>
          <p:cNvPicPr preferRelativeResize="0"/>
          <p:nvPr/>
        </p:nvPicPr>
        <p:blipFill rotWithShape="1">
          <a:blip r:embed="rId4">
            <a:alphaModFix/>
          </a:blip>
          <a:srcRect b="0" l="0" r="0" t="0"/>
          <a:stretch/>
        </p:blipFill>
        <p:spPr>
          <a:xfrm>
            <a:off x="7581900" y="3687762"/>
            <a:ext cx="1562100" cy="274637"/>
          </a:xfrm>
          <a:prstGeom prst="rect">
            <a:avLst/>
          </a:prstGeom>
          <a:noFill/>
          <a:ln>
            <a:noFill/>
          </a:ln>
        </p:spPr>
      </p:pic>
      <p:grpSp>
        <p:nvGrpSpPr>
          <p:cNvPr id="358" name="Google Shape;358;p20"/>
          <p:cNvGrpSpPr/>
          <p:nvPr/>
        </p:nvGrpSpPr>
        <p:grpSpPr>
          <a:xfrm>
            <a:off x="6546850" y="3883019"/>
            <a:ext cx="2063750" cy="2365381"/>
            <a:chOff x="4224" y="890"/>
            <a:chExt cx="1300" cy="1490"/>
          </a:xfrm>
        </p:grpSpPr>
        <p:sp>
          <p:nvSpPr>
            <p:cNvPr id="359" name="Google Shape;359;p20"/>
            <p:cNvSpPr/>
            <p:nvPr/>
          </p:nvSpPr>
          <p:spPr>
            <a:xfrm rot="9840000">
              <a:off x="4401" y="960"/>
              <a:ext cx="591" cy="591"/>
            </a:xfrm>
            <a:custGeom>
              <a:rect b="b" l="l" r="r" t="t"/>
              <a:pathLst>
                <a:path extrusionOk="0" h="705" w="639">
                  <a:moveTo>
                    <a:pt x="0" y="0"/>
                  </a:moveTo>
                  <a:cubicBezTo>
                    <a:pt x="70" y="43"/>
                    <a:pt x="319" y="145"/>
                    <a:pt x="424" y="256"/>
                  </a:cubicBezTo>
                  <a:cubicBezTo>
                    <a:pt x="529" y="367"/>
                    <a:pt x="625" y="623"/>
                    <a:pt x="632" y="664"/>
                  </a:cubicBezTo>
                  <a:cubicBezTo>
                    <a:pt x="639" y="705"/>
                    <a:pt x="497" y="547"/>
                    <a:pt x="464" y="504"/>
                  </a:cubicBezTo>
                  <a:cubicBezTo>
                    <a:pt x="431" y="461"/>
                    <a:pt x="459" y="432"/>
                    <a:pt x="432" y="408"/>
                  </a:cubicBezTo>
                  <a:cubicBezTo>
                    <a:pt x="405" y="384"/>
                    <a:pt x="329" y="381"/>
                    <a:pt x="304" y="360"/>
                  </a:cubicBezTo>
                  <a:cubicBezTo>
                    <a:pt x="279" y="339"/>
                    <a:pt x="301" y="292"/>
                    <a:pt x="280" y="280"/>
                  </a:cubicBezTo>
                  <a:cubicBezTo>
                    <a:pt x="259" y="268"/>
                    <a:pt x="197" y="297"/>
                    <a:pt x="176" y="288"/>
                  </a:cubicBezTo>
                  <a:cubicBezTo>
                    <a:pt x="155" y="279"/>
                    <a:pt x="167" y="243"/>
                    <a:pt x="152" y="224"/>
                  </a:cubicBezTo>
                  <a:cubicBezTo>
                    <a:pt x="137" y="205"/>
                    <a:pt x="108" y="199"/>
                    <a:pt x="88" y="176"/>
                  </a:cubicBezTo>
                  <a:cubicBezTo>
                    <a:pt x="68" y="153"/>
                    <a:pt x="47" y="117"/>
                    <a:pt x="32" y="88"/>
                  </a:cubicBezTo>
                  <a:cubicBezTo>
                    <a:pt x="17" y="59"/>
                    <a:pt x="7" y="18"/>
                    <a:pt x="0" y="0"/>
                  </a:cubicBezTo>
                </a:path>
              </a:pathLst>
            </a:custGeom>
            <a:solidFill>
              <a:srgbClr val="333399"/>
            </a:solidFill>
            <a:ln cap="flat" cmpd="sng" w="9525">
              <a:solidFill>
                <a:srgbClr val="3333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0" name="Google Shape;360;p20"/>
            <p:cNvSpPr txBox="1"/>
            <p:nvPr/>
          </p:nvSpPr>
          <p:spPr>
            <a:xfrm>
              <a:off x="4646" y="1008"/>
              <a:ext cx="68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background</a:t>
              </a:r>
              <a:endParaRPr/>
            </a:p>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object</a:t>
              </a:r>
              <a:endParaRPr/>
            </a:p>
          </p:txBody>
        </p:sp>
        <p:sp>
          <p:nvSpPr>
            <p:cNvPr id="361" name="Google Shape;361;p20"/>
            <p:cNvSpPr txBox="1"/>
            <p:nvPr/>
          </p:nvSpPr>
          <p:spPr>
            <a:xfrm>
              <a:off x="4845" y="1644"/>
              <a:ext cx="679"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transparent</a:t>
              </a:r>
              <a:endParaRPr/>
            </a:p>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object</a:t>
              </a:r>
              <a:endParaRPr/>
            </a:p>
          </p:txBody>
        </p:sp>
        <p:sp>
          <p:nvSpPr>
            <p:cNvPr id="362" name="Google Shape;362;p20"/>
            <p:cNvSpPr/>
            <p:nvPr/>
          </p:nvSpPr>
          <p:spPr>
            <a:xfrm rot="3120000">
              <a:off x="4659" y="1459"/>
              <a:ext cx="104" cy="796"/>
            </a:xfrm>
            <a:prstGeom prst="rect">
              <a:avLst/>
            </a:prstGeom>
            <a:solidFill>
              <a:srgbClr val="3366FF">
                <a:alpha val="40784"/>
              </a:srgbClr>
            </a:solidFill>
            <a:ln cap="flat" cmpd="sng" w="9525">
              <a:solidFill>
                <a:srgbClr val="00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63" name="Google Shape;363;p20"/>
            <p:cNvCxnSpPr/>
            <p:nvPr/>
          </p:nvCxnSpPr>
          <p:spPr>
            <a:xfrm>
              <a:off x="4224" y="2207"/>
              <a:ext cx="887" cy="0"/>
            </a:xfrm>
            <a:prstGeom prst="straightConnector1">
              <a:avLst/>
            </a:prstGeom>
            <a:noFill/>
            <a:ln cap="flat" cmpd="sng" w="9525">
              <a:solidFill>
                <a:schemeClr val="dk1"/>
              </a:solidFill>
              <a:prstDash val="solid"/>
              <a:miter lim="800000"/>
              <a:headEnd len="med" w="med" type="none"/>
              <a:tailEnd len="med" w="med" type="none"/>
            </a:ln>
          </p:spPr>
        </p:cxnSp>
        <p:cxnSp>
          <p:nvCxnSpPr>
            <p:cNvPr id="364" name="Google Shape;364;p20"/>
            <p:cNvCxnSpPr/>
            <p:nvPr/>
          </p:nvCxnSpPr>
          <p:spPr>
            <a:xfrm>
              <a:off x="4712" y="1403"/>
              <a:ext cx="0" cy="804"/>
            </a:xfrm>
            <a:prstGeom prst="straightConnector1">
              <a:avLst/>
            </a:prstGeom>
            <a:noFill/>
            <a:ln cap="flat" cmpd="sng" w="28575">
              <a:solidFill>
                <a:schemeClr val="dk1"/>
              </a:solidFill>
              <a:prstDash val="solid"/>
              <a:miter lim="800000"/>
              <a:headEnd len="med" w="med" type="oval"/>
              <a:tailEnd len="med" w="med" type="none"/>
            </a:ln>
          </p:spPr>
        </p:cxnSp>
        <p:sp>
          <p:nvSpPr>
            <p:cNvPr id="365" name="Google Shape;365;p20"/>
            <p:cNvSpPr txBox="1"/>
            <p:nvPr/>
          </p:nvSpPr>
          <p:spPr>
            <a:xfrm>
              <a:off x="4268" y="2207"/>
              <a:ext cx="890"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Projection Plane</a:t>
              </a:r>
              <a:endParaRPr/>
            </a:p>
          </p:txBody>
        </p:sp>
        <p:sp>
          <p:nvSpPr>
            <p:cNvPr id="366" name="Google Shape;366;p20"/>
            <p:cNvSpPr txBox="1"/>
            <p:nvPr/>
          </p:nvSpPr>
          <p:spPr>
            <a:xfrm>
              <a:off x="4551" y="1378"/>
              <a:ext cx="174"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P</a:t>
              </a:r>
              <a:endParaRPr/>
            </a:p>
          </p:txBody>
        </p:sp>
      </p:grpSp>
      <p:pic>
        <p:nvPicPr>
          <p:cNvPr id="367" name="Google Shape;367;p20"/>
          <p:cNvPicPr preferRelativeResize="0"/>
          <p:nvPr/>
        </p:nvPicPr>
        <p:blipFill rotWithShape="1">
          <a:blip r:embed="rId5">
            <a:alphaModFix/>
          </a:blip>
          <a:srcRect b="0" l="0" r="0" t="0"/>
          <a:stretch/>
        </p:blipFill>
        <p:spPr>
          <a:xfrm>
            <a:off x="2819400" y="2133600"/>
            <a:ext cx="1447800" cy="579437"/>
          </a:xfrm>
          <a:prstGeom prst="rect">
            <a:avLst/>
          </a:prstGeom>
          <a:noFill/>
          <a:ln>
            <a:noFill/>
          </a:ln>
        </p:spPr>
      </p:pic>
      <p:pic>
        <p:nvPicPr>
          <p:cNvPr id="368" name="Google Shape;368;p20"/>
          <p:cNvPicPr preferRelativeResize="0"/>
          <p:nvPr/>
        </p:nvPicPr>
        <p:blipFill rotWithShape="1">
          <a:blip r:embed="rId6">
            <a:alphaModFix/>
          </a:blip>
          <a:srcRect b="0" l="0" r="0" t="0"/>
          <a:stretch/>
        </p:blipFill>
        <p:spPr>
          <a:xfrm>
            <a:off x="2438400" y="3111500"/>
            <a:ext cx="2819400" cy="622300"/>
          </a:xfrm>
          <a:prstGeom prst="rect">
            <a:avLst/>
          </a:prstGeom>
          <a:noFill/>
          <a:ln>
            <a:noFill/>
          </a:ln>
        </p:spPr>
      </p:pic>
      <p:pic>
        <p:nvPicPr>
          <p:cNvPr id="369" name="Google Shape;369;p20"/>
          <p:cNvPicPr preferRelativeResize="0"/>
          <p:nvPr/>
        </p:nvPicPr>
        <p:blipFill rotWithShape="1">
          <a:blip r:embed="rId7">
            <a:alphaModFix/>
          </a:blip>
          <a:srcRect b="0" l="0" r="0" t="0"/>
          <a:stretch/>
        </p:blipFill>
        <p:spPr>
          <a:xfrm>
            <a:off x="4648200" y="4724400"/>
            <a:ext cx="1828800" cy="1374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3" name="Shape 373"/>
        <p:cNvGrpSpPr/>
        <p:nvPr/>
      </p:nvGrpSpPr>
      <p:grpSpPr>
        <a:xfrm>
          <a:off x="0" y="0"/>
          <a:ext cx="0" cy="0"/>
          <a:chOff x="0" y="0"/>
          <a:chExt cx="0" cy="0"/>
        </a:xfrm>
      </p:grpSpPr>
      <p:sp>
        <p:nvSpPr>
          <p:cNvPr id="374" name="Google Shape;374;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375" name="Google Shape;375;p21"/>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376" name="Google Shape;376;p2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Shadow</a:t>
            </a:r>
            <a:endParaRPr/>
          </a:p>
        </p:txBody>
      </p:sp>
      <p:sp>
        <p:nvSpPr>
          <p:cNvPr id="377" name="Google Shape;377;p2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Hidden surface method with light source at the view position can be used</a:t>
            </a:r>
            <a:endParaRPr/>
          </a:p>
          <a:p>
            <a:pPr indent="-469900" lvl="0" marL="469900" marR="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The shadow area for all light sources are determined and these shadows could be treated as a surface pattern arrays</a:t>
            </a:r>
            <a:endParaRPr/>
          </a:p>
        </p:txBody>
      </p:sp>
      <p:grpSp>
        <p:nvGrpSpPr>
          <p:cNvPr id="378" name="Google Shape;378;p21"/>
          <p:cNvGrpSpPr/>
          <p:nvPr/>
        </p:nvGrpSpPr>
        <p:grpSpPr>
          <a:xfrm>
            <a:off x="2374900" y="4114800"/>
            <a:ext cx="3870325" cy="1676400"/>
            <a:chOff x="1496" y="2592"/>
            <a:chExt cx="2438" cy="1056"/>
          </a:xfrm>
        </p:grpSpPr>
        <p:cxnSp>
          <p:nvCxnSpPr>
            <p:cNvPr id="379" name="Google Shape;379;p21"/>
            <p:cNvCxnSpPr/>
            <p:nvPr/>
          </p:nvCxnSpPr>
          <p:spPr>
            <a:xfrm>
              <a:off x="1536" y="3120"/>
              <a:ext cx="2182" cy="0"/>
            </a:xfrm>
            <a:prstGeom prst="straightConnector1">
              <a:avLst/>
            </a:prstGeom>
            <a:noFill/>
            <a:ln cap="flat" cmpd="sng" w="9525">
              <a:solidFill>
                <a:schemeClr val="dk1"/>
              </a:solidFill>
              <a:prstDash val="solid"/>
              <a:miter lim="800000"/>
              <a:headEnd len="med" w="med" type="none"/>
              <a:tailEnd len="med" w="med" type="none"/>
            </a:ln>
          </p:spPr>
        </p:cxnSp>
        <p:sp>
          <p:nvSpPr>
            <p:cNvPr id="380" name="Google Shape;380;p21"/>
            <p:cNvSpPr/>
            <p:nvPr/>
          </p:nvSpPr>
          <p:spPr>
            <a:xfrm>
              <a:off x="1496" y="3120"/>
              <a:ext cx="544" cy="176"/>
            </a:xfrm>
            <a:custGeom>
              <a:rect b="b" l="l" r="r" t="t"/>
              <a:pathLst>
                <a:path extrusionOk="0" h="176" w="544">
                  <a:moveTo>
                    <a:pt x="544" y="176"/>
                  </a:moveTo>
                  <a:lnTo>
                    <a:pt x="0" y="56"/>
                  </a:lnTo>
                  <a:lnTo>
                    <a:pt x="176" y="0"/>
                  </a:lnTo>
                  <a:lnTo>
                    <a:pt x="532" y="8"/>
                  </a:lnTo>
                  <a:lnTo>
                    <a:pt x="538" y="168"/>
                  </a:lnTo>
                </a:path>
              </a:pathLst>
            </a:custGeom>
            <a:solidFill>
              <a:srgbClr val="000000"/>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81" name="Google Shape;381;p21"/>
            <p:cNvGrpSpPr/>
            <p:nvPr/>
          </p:nvGrpSpPr>
          <p:grpSpPr>
            <a:xfrm>
              <a:off x="3155" y="2880"/>
              <a:ext cx="387" cy="768"/>
              <a:chOff x="2640" y="2352"/>
              <a:chExt cx="528" cy="768"/>
            </a:xfrm>
          </p:grpSpPr>
          <p:sp>
            <p:nvSpPr>
              <p:cNvPr id="382" name="Google Shape;382;p21"/>
              <p:cNvSpPr/>
              <p:nvPr/>
            </p:nvSpPr>
            <p:spPr>
              <a:xfrm>
                <a:off x="2640" y="2352"/>
                <a:ext cx="227" cy="768"/>
              </a:xfrm>
              <a:custGeom>
                <a:rect b="b" l="l" r="r" t="t"/>
                <a:pathLst>
                  <a:path extrusionOk="0" h="688" w="193">
                    <a:moveTo>
                      <a:pt x="192" y="688"/>
                    </a:moveTo>
                    <a:lnTo>
                      <a:pt x="0" y="544"/>
                    </a:lnTo>
                    <a:lnTo>
                      <a:pt x="184" y="0"/>
                    </a:lnTo>
                    <a:lnTo>
                      <a:pt x="193" y="680"/>
                    </a:lnTo>
                  </a:path>
                </a:pathLst>
              </a:custGeom>
              <a:solidFill>
                <a:srgbClr val="3366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3" name="Google Shape;383;p21"/>
              <p:cNvSpPr/>
              <p:nvPr/>
            </p:nvSpPr>
            <p:spPr>
              <a:xfrm>
                <a:off x="2866" y="2361"/>
                <a:ext cx="302" cy="750"/>
              </a:xfrm>
              <a:custGeom>
                <a:rect b="b" l="l" r="r" t="t"/>
                <a:pathLst>
                  <a:path extrusionOk="0" h="672" w="256">
                    <a:moveTo>
                      <a:pt x="0" y="0"/>
                    </a:moveTo>
                    <a:lnTo>
                      <a:pt x="256" y="528"/>
                    </a:lnTo>
                    <a:lnTo>
                      <a:pt x="0" y="672"/>
                    </a:lnTo>
                  </a:path>
                </a:pathLst>
              </a:custGeom>
              <a:solidFill>
                <a:srgbClr val="E3B9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84" name="Google Shape;384;p21"/>
            <p:cNvGrpSpPr/>
            <p:nvPr/>
          </p:nvGrpSpPr>
          <p:grpSpPr>
            <a:xfrm>
              <a:off x="2029" y="2720"/>
              <a:ext cx="997" cy="880"/>
              <a:chOff x="3120" y="1536"/>
              <a:chExt cx="1360" cy="880"/>
            </a:xfrm>
          </p:grpSpPr>
          <p:sp>
            <p:nvSpPr>
              <p:cNvPr id="385" name="Google Shape;385;p21"/>
              <p:cNvSpPr/>
              <p:nvPr/>
            </p:nvSpPr>
            <p:spPr>
              <a:xfrm>
                <a:off x="3128" y="1536"/>
                <a:ext cx="1352" cy="224"/>
              </a:xfrm>
              <a:custGeom>
                <a:rect b="b" l="l" r="r" t="t"/>
                <a:pathLst>
                  <a:path extrusionOk="0" h="224" w="1352">
                    <a:moveTo>
                      <a:pt x="712" y="224"/>
                    </a:moveTo>
                    <a:lnTo>
                      <a:pt x="1352" y="32"/>
                    </a:lnTo>
                    <a:lnTo>
                      <a:pt x="648" y="0"/>
                    </a:lnTo>
                    <a:lnTo>
                      <a:pt x="0" y="96"/>
                    </a:lnTo>
                  </a:path>
                </a:pathLst>
              </a:custGeom>
              <a:solidFill>
                <a:srgbClr val="ECCFBA"/>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6" name="Google Shape;386;p21"/>
              <p:cNvSpPr/>
              <p:nvPr/>
            </p:nvSpPr>
            <p:spPr>
              <a:xfrm>
                <a:off x="3840" y="1568"/>
                <a:ext cx="632" cy="840"/>
              </a:xfrm>
              <a:custGeom>
                <a:rect b="b" l="l" r="r" t="t"/>
                <a:pathLst>
                  <a:path extrusionOk="0" h="840" w="632">
                    <a:moveTo>
                      <a:pt x="0" y="184"/>
                    </a:moveTo>
                    <a:lnTo>
                      <a:pt x="632" y="0"/>
                    </a:lnTo>
                    <a:lnTo>
                      <a:pt x="632" y="512"/>
                    </a:lnTo>
                    <a:lnTo>
                      <a:pt x="24" y="840"/>
                    </a:lnTo>
                  </a:path>
                </a:pathLst>
              </a:custGeom>
              <a:solidFill>
                <a:srgbClr val="E3B9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7" name="Google Shape;387;p21"/>
              <p:cNvSpPr/>
              <p:nvPr/>
            </p:nvSpPr>
            <p:spPr>
              <a:xfrm>
                <a:off x="3120" y="1640"/>
                <a:ext cx="744" cy="776"/>
              </a:xfrm>
              <a:custGeom>
                <a:rect b="b" l="l" r="r" t="t"/>
                <a:pathLst>
                  <a:path extrusionOk="0" h="776" w="744">
                    <a:moveTo>
                      <a:pt x="744" y="776"/>
                    </a:moveTo>
                    <a:lnTo>
                      <a:pt x="0" y="472"/>
                    </a:lnTo>
                    <a:lnTo>
                      <a:pt x="8" y="0"/>
                    </a:lnTo>
                    <a:lnTo>
                      <a:pt x="728" y="120"/>
                    </a:lnTo>
                    <a:lnTo>
                      <a:pt x="744" y="776"/>
                    </a:lnTo>
                  </a:path>
                </a:pathLst>
              </a:custGeom>
              <a:solidFill>
                <a:srgbClr val="3366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388" name="Google Shape;388;p21"/>
            <p:cNvCxnSpPr/>
            <p:nvPr/>
          </p:nvCxnSpPr>
          <p:spPr>
            <a:xfrm flipH="1">
              <a:off x="3436" y="2880"/>
              <a:ext cx="176" cy="144"/>
            </a:xfrm>
            <a:prstGeom prst="straightConnector1">
              <a:avLst/>
            </a:prstGeom>
            <a:noFill/>
            <a:ln cap="flat" cmpd="sng" w="9525">
              <a:solidFill>
                <a:schemeClr val="dk1"/>
              </a:solidFill>
              <a:prstDash val="solid"/>
              <a:miter lim="800000"/>
              <a:headEnd len="med" w="med" type="none"/>
              <a:tailEnd len="med" w="med" type="triangle"/>
            </a:ln>
          </p:spPr>
        </p:cxnSp>
        <p:sp>
          <p:nvSpPr>
            <p:cNvPr id="389" name="Google Shape;389;p21"/>
            <p:cNvSpPr txBox="1"/>
            <p:nvPr/>
          </p:nvSpPr>
          <p:spPr>
            <a:xfrm>
              <a:off x="3401" y="2592"/>
              <a:ext cx="533"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Light </a:t>
              </a:r>
              <a:endParaRPr/>
            </a:p>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direction</a:t>
              </a:r>
              <a:endParaRPr/>
            </a:p>
          </p:txBody>
        </p:sp>
        <p:sp>
          <p:nvSpPr>
            <p:cNvPr id="390" name="Google Shape;390;p21"/>
            <p:cNvSpPr/>
            <p:nvPr/>
          </p:nvSpPr>
          <p:spPr>
            <a:xfrm>
              <a:off x="2791" y="3176"/>
              <a:ext cx="516" cy="472"/>
            </a:xfrm>
            <a:custGeom>
              <a:rect b="b" l="l" r="r" t="t"/>
              <a:pathLst>
                <a:path extrusionOk="0" h="472" w="704">
                  <a:moveTo>
                    <a:pt x="512" y="256"/>
                  </a:moveTo>
                  <a:lnTo>
                    <a:pt x="192" y="152"/>
                  </a:lnTo>
                  <a:lnTo>
                    <a:pt x="104" y="0"/>
                  </a:lnTo>
                  <a:lnTo>
                    <a:pt x="0" y="264"/>
                  </a:lnTo>
                  <a:lnTo>
                    <a:pt x="704" y="472"/>
                  </a:lnTo>
                  <a:lnTo>
                    <a:pt x="528" y="256"/>
                  </a:lnTo>
                </a:path>
              </a:pathLst>
            </a:custGeom>
            <a:solidFill>
              <a:srgbClr val="000000"/>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4" name="Shape 394"/>
        <p:cNvGrpSpPr/>
        <p:nvPr/>
      </p:nvGrpSpPr>
      <p:grpSpPr>
        <a:xfrm>
          <a:off x="0" y="0"/>
          <a:ext cx="0" cy="0"/>
          <a:chOff x="0" y="0"/>
          <a:chExt cx="0" cy="0"/>
        </a:xfrm>
      </p:grpSpPr>
      <p:sp>
        <p:nvSpPr>
          <p:cNvPr id="395" name="Google Shape;395;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396" name="Google Shape;396;p22"/>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397" name="Google Shape;397;p2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Displaying Light Intensities</a:t>
            </a:r>
            <a:endParaRPr/>
          </a:p>
        </p:txBody>
      </p:sp>
      <p:sp>
        <p:nvSpPr>
          <p:cNvPr id="398" name="Google Shape;398;p22"/>
          <p:cNvSpPr txBox="1"/>
          <p:nvPr>
            <p:ph idx="1" type="body"/>
          </p:nvPr>
        </p:nvSpPr>
        <p:spPr>
          <a:xfrm>
            <a:off x="566737" y="1752600"/>
            <a:ext cx="6519862" cy="43434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1400"/>
              <a:buFont typeface="Noto Sans Symbols"/>
              <a:buChar char="□"/>
            </a:pPr>
            <a:r>
              <a:rPr b="0" i="0" lang="en-US" sz="1400" u="none">
                <a:solidFill>
                  <a:schemeClr val="dk1"/>
                </a:solidFill>
                <a:latin typeface="Verdana"/>
                <a:ea typeface="Verdana"/>
                <a:cs typeface="Verdana"/>
                <a:sym typeface="Verdana"/>
              </a:rPr>
              <a:t>The intensity calculated by illumination model must be converted to the allowable intensity of a particular graphics system</a:t>
            </a:r>
            <a:endParaRPr/>
          </a:p>
          <a:p>
            <a:pPr indent="-469900" lvl="0" marL="469900" marR="0" rtl="0" algn="l">
              <a:lnSpc>
                <a:spcPct val="80000"/>
              </a:lnSpc>
              <a:spcBef>
                <a:spcPts val="280"/>
              </a:spcBef>
              <a:spcAft>
                <a:spcPts val="0"/>
              </a:spcAft>
              <a:buClr>
                <a:schemeClr val="accent2"/>
              </a:buClr>
              <a:buSzPts val="1400"/>
              <a:buFont typeface="Noto Sans Symbols"/>
              <a:buChar char="□"/>
            </a:pPr>
            <a:r>
              <a:rPr b="0" i="0" lang="en-US" sz="1400" u="none">
                <a:solidFill>
                  <a:schemeClr val="dk1"/>
                </a:solidFill>
                <a:latin typeface="Verdana"/>
                <a:ea typeface="Verdana"/>
                <a:cs typeface="Verdana"/>
                <a:sym typeface="Verdana"/>
              </a:rPr>
              <a:t>Graphics systems are bilevel (i.e two levels; on and off) and others are capable of displaying several levels</a:t>
            </a:r>
            <a:endParaRPr/>
          </a:p>
          <a:p>
            <a:pPr indent="-436562" lvl="1" marL="908050" marR="0" rtl="0" algn="l">
              <a:lnSpc>
                <a:spcPct val="80000"/>
              </a:lnSpc>
              <a:spcBef>
                <a:spcPts val="280"/>
              </a:spcBef>
              <a:spcAft>
                <a:spcPts val="0"/>
              </a:spcAft>
              <a:buClr>
                <a:schemeClr val="accent2"/>
              </a:buClr>
              <a:buSzPts val="1400"/>
              <a:buFont typeface="Noto Sans Symbols"/>
              <a:buChar char="■"/>
            </a:pPr>
            <a:r>
              <a:rPr b="0" i="0" lang="en-US" sz="1400" u="none" cap="none" strike="noStrike">
                <a:solidFill>
                  <a:schemeClr val="dk1"/>
                </a:solidFill>
                <a:latin typeface="Verdana"/>
                <a:ea typeface="Verdana"/>
                <a:cs typeface="Verdana"/>
                <a:sym typeface="Verdana"/>
              </a:rPr>
              <a:t>For the case of bilevel system, intensities are converted into halftone patterns</a:t>
            </a:r>
            <a:endParaRPr/>
          </a:p>
          <a:p>
            <a:pPr indent="-469900" lvl="0" marL="469900" marR="0" rtl="0" algn="l">
              <a:lnSpc>
                <a:spcPct val="80000"/>
              </a:lnSpc>
              <a:spcBef>
                <a:spcPts val="280"/>
              </a:spcBef>
              <a:spcAft>
                <a:spcPts val="0"/>
              </a:spcAft>
              <a:buClr>
                <a:schemeClr val="accent2"/>
              </a:buClr>
              <a:buSzPts val="1400"/>
              <a:buFont typeface="Noto Sans Symbols"/>
              <a:buChar char="□"/>
            </a:pPr>
            <a:r>
              <a:rPr b="0" i="0" lang="en-US" sz="1400" u="none">
                <a:solidFill>
                  <a:schemeClr val="dk1"/>
                </a:solidFill>
                <a:latin typeface="Verdana"/>
                <a:ea typeface="Verdana"/>
                <a:cs typeface="Verdana"/>
                <a:sym typeface="Verdana"/>
              </a:rPr>
              <a:t>The difference between intensities 0.20 and 0.22 should be perceived same as that of 0.40 and 0.88</a:t>
            </a:r>
            <a:endParaRPr/>
          </a:p>
          <a:p>
            <a:pPr indent="-469900" lvl="0" marL="469900" marR="0" rtl="0" algn="l">
              <a:lnSpc>
                <a:spcPct val="80000"/>
              </a:lnSpc>
              <a:spcBef>
                <a:spcPts val="280"/>
              </a:spcBef>
              <a:spcAft>
                <a:spcPts val="0"/>
              </a:spcAft>
              <a:buClr>
                <a:schemeClr val="accent2"/>
              </a:buClr>
              <a:buSzPts val="1400"/>
              <a:buFont typeface="Noto Sans Symbols"/>
              <a:buChar char="□"/>
            </a:pPr>
            <a:r>
              <a:rPr b="0" i="0" lang="en-US" sz="1400" u="none">
                <a:solidFill>
                  <a:schemeClr val="dk1"/>
                </a:solidFill>
                <a:latin typeface="Verdana"/>
                <a:ea typeface="Verdana"/>
                <a:cs typeface="Verdana"/>
                <a:sym typeface="Verdana"/>
              </a:rPr>
              <a:t>The intensity level in a monitor should be spaced so that the ratio of successive intensities is constant</a:t>
            </a:r>
            <a:endParaRPr/>
          </a:p>
          <a:p>
            <a:pPr indent="-469900" lvl="0" marL="469900" marR="0" rtl="0" algn="l">
              <a:lnSpc>
                <a:spcPct val="80000"/>
              </a:lnSpc>
              <a:spcBef>
                <a:spcPts val="280"/>
              </a:spcBef>
              <a:spcAft>
                <a:spcPts val="0"/>
              </a:spcAft>
              <a:buClr>
                <a:schemeClr val="accent2"/>
              </a:buClr>
              <a:buSzPts val="1400"/>
              <a:buFont typeface="Noto Sans Symbols"/>
              <a:buNone/>
            </a:pPr>
            <a:r>
              <a:rPr b="0" i="0" lang="en-US" sz="1400" u="none">
                <a:solidFill>
                  <a:schemeClr val="dk1"/>
                </a:solidFill>
                <a:latin typeface="Verdana"/>
                <a:ea typeface="Verdana"/>
                <a:cs typeface="Verdana"/>
                <a:sym typeface="Verdana"/>
              </a:rPr>
              <a:t>		for n+1 successive intensity levels</a:t>
            </a:r>
            <a:endParaRPr/>
          </a:p>
          <a:p>
            <a:pPr indent="-469900" lvl="0" marL="469900" marR="0" rtl="0" algn="l">
              <a:lnSpc>
                <a:spcPct val="80000"/>
              </a:lnSpc>
              <a:spcBef>
                <a:spcPts val="280"/>
              </a:spcBef>
              <a:spcAft>
                <a:spcPts val="0"/>
              </a:spcAft>
              <a:buClr>
                <a:schemeClr val="accent2"/>
              </a:buClr>
              <a:buSzPts val="1400"/>
              <a:buFont typeface="Noto Sans Symbols"/>
              <a:buNone/>
            </a:pPr>
            <a:r>
              <a:rPr b="0" i="0" lang="en-US" sz="1400" u="none">
                <a:solidFill>
                  <a:schemeClr val="dk1"/>
                </a:solidFill>
                <a:latin typeface="Verdana"/>
                <a:ea typeface="Verdana"/>
                <a:cs typeface="Verdana"/>
                <a:sym typeface="Verdana"/>
              </a:rPr>
              <a:t>			I</a:t>
            </a:r>
            <a:r>
              <a:rPr b="0" baseline="-25000" i="0" lang="en-US" sz="1400" u="none">
                <a:solidFill>
                  <a:schemeClr val="dk1"/>
                </a:solidFill>
                <a:latin typeface="Verdana"/>
                <a:ea typeface="Verdana"/>
                <a:cs typeface="Verdana"/>
                <a:sym typeface="Verdana"/>
              </a:rPr>
              <a:t>1</a:t>
            </a:r>
            <a:r>
              <a:rPr b="0" i="0" lang="en-US" sz="1400" u="none">
                <a:solidFill>
                  <a:schemeClr val="dk1"/>
                </a:solidFill>
                <a:latin typeface="Verdana"/>
                <a:ea typeface="Verdana"/>
                <a:cs typeface="Verdana"/>
                <a:sym typeface="Verdana"/>
              </a:rPr>
              <a:t>/I</a:t>
            </a:r>
            <a:r>
              <a:rPr b="0" baseline="-25000" i="0" lang="en-US" sz="1400" u="none">
                <a:solidFill>
                  <a:schemeClr val="dk1"/>
                </a:solidFill>
                <a:latin typeface="Verdana"/>
                <a:ea typeface="Verdana"/>
                <a:cs typeface="Verdana"/>
                <a:sym typeface="Verdana"/>
              </a:rPr>
              <a:t>0</a:t>
            </a:r>
            <a:r>
              <a:rPr b="0" i="0" lang="en-US" sz="1400" u="none">
                <a:solidFill>
                  <a:schemeClr val="dk1"/>
                </a:solidFill>
                <a:latin typeface="Verdana"/>
                <a:ea typeface="Verdana"/>
                <a:cs typeface="Verdana"/>
                <a:sym typeface="Verdana"/>
              </a:rPr>
              <a:t>=I</a:t>
            </a:r>
            <a:r>
              <a:rPr b="0" baseline="-25000" i="0" lang="en-US" sz="1400" u="none">
                <a:solidFill>
                  <a:schemeClr val="dk1"/>
                </a:solidFill>
                <a:latin typeface="Verdana"/>
                <a:ea typeface="Verdana"/>
                <a:cs typeface="Verdana"/>
                <a:sym typeface="Verdana"/>
              </a:rPr>
              <a:t>2</a:t>
            </a:r>
            <a:r>
              <a:rPr b="0" i="0" lang="en-US" sz="1400" u="none">
                <a:solidFill>
                  <a:schemeClr val="dk1"/>
                </a:solidFill>
                <a:latin typeface="Verdana"/>
                <a:ea typeface="Verdana"/>
                <a:cs typeface="Verdana"/>
                <a:sym typeface="Verdana"/>
              </a:rPr>
              <a:t>/I</a:t>
            </a:r>
            <a:r>
              <a:rPr b="0" baseline="-25000" i="0" lang="en-US" sz="1400" u="none">
                <a:solidFill>
                  <a:schemeClr val="dk1"/>
                </a:solidFill>
                <a:latin typeface="Verdana"/>
                <a:ea typeface="Verdana"/>
                <a:cs typeface="Verdana"/>
                <a:sym typeface="Verdana"/>
              </a:rPr>
              <a:t>1</a:t>
            </a:r>
            <a:r>
              <a:rPr b="0" i="0" lang="en-US" sz="1400" u="none">
                <a:solidFill>
                  <a:schemeClr val="dk1"/>
                </a:solidFill>
                <a:latin typeface="Verdana"/>
                <a:ea typeface="Verdana"/>
                <a:cs typeface="Verdana"/>
                <a:sym typeface="Verdana"/>
              </a:rPr>
              <a:t>=……..I</a:t>
            </a:r>
            <a:r>
              <a:rPr b="0" baseline="-25000" i="0" lang="en-US" sz="1400" u="none">
                <a:solidFill>
                  <a:schemeClr val="dk1"/>
                </a:solidFill>
                <a:latin typeface="Verdana"/>
                <a:ea typeface="Verdana"/>
                <a:cs typeface="Verdana"/>
                <a:sym typeface="Verdana"/>
              </a:rPr>
              <a:t>n</a:t>
            </a:r>
            <a:r>
              <a:rPr b="0" i="0" lang="en-US" sz="1400" u="none">
                <a:solidFill>
                  <a:schemeClr val="dk1"/>
                </a:solidFill>
                <a:latin typeface="Verdana"/>
                <a:ea typeface="Verdana"/>
                <a:cs typeface="Verdana"/>
                <a:sym typeface="Verdana"/>
              </a:rPr>
              <a:t>/I</a:t>
            </a:r>
            <a:r>
              <a:rPr b="0" baseline="-25000" i="0" lang="en-US" sz="1400" u="none">
                <a:solidFill>
                  <a:schemeClr val="dk1"/>
                </a:solidFill>
                <a:latin typeface="Verdana"/>
                <a:ea typeface="Verdana"/>
                <a:cs typeface="Verdana"/>
                <a:sym typeface="Verdana"/>
              </a:rPr>
              <a:t>n-1</a:t>
            </a:r>
            <a:r>
              <a:rPr b="0" i="0" lang="en-US" sz="1400" u="none">
                <a:solidFill>
                  <a:schemeClr val="dk1"/>
                </a:solidFill>
                <a:latin typeface="Verdana"/>
                <a:ea typeface="Verdana"/>
                <a:cs typeface="Verdana"/>
                <a:sym typeface="Verdana"/>
              </a:rPr>
              <a:t>  = r </a:t>
            </a:r>
            <a:endParaRPr/>
          </a:p>
          <a:p>
            <a:pPr indent="-469900" lvl="0" marL="469900" marR="0" rtl="0" algn="l">
              <a:lnSpc>
                <a:spcPct val="80000"/>
              </a:lnSpc>
              <a:spcBef>
                <a:spcPts val="280"/>
              </a:spcBef>
              <a:spcAft>
                <a:spcPts val="0"/>
              </a:spcAft>
              <a:buClr>
                <a:schemeClr val="accent2"/>
              </a:buClr>
              <a:buSzPts val="1400"/>
              <a:buFont typeface="Noto Sans Symbols"/>
              <a:buNone/>
            </a:pPr>
            <a:r>
              <a:rPr b="0" i="0" lang="en-US" sz="1400" u="none">
                <a:solidFill>
                  <a:schemeClr val="dk1"/>
                </a:solidFill>
                <a:latin typeface="Verdana"/>
                <a:ea typeface="Verdana"/>
                <a:cs typeface="Verdana"/>
                <a:sym typeface="Verdana"/>
              </a:rPr>
              <a:t>			I</a:t>
            </a:r>
            <a:r>
              <a:rPr b="0" baseline="-25000" i="0" lang="en-US" sz="1400" u="none">
                <a:solidFill>
                  <a:schemeClr val="dk1"/>
                </a:solidFill>
                <a:latin typeface="Verdana"/>
                <a:ea typeface="Verdana"/>
                <a:cs typeface="Verdana"/>
                <a:sym typeface="Verdana"/>
              </a:rPr>
              <a:t>k</a:t>
            </a:r>
            <a:r>
              <a:rPr b="0" i="0" lang="en-US" sz="1400" u="none">
                <a:solidFill>
                  <a:schemeClr val="dk1"/>
                </a:solidFill>
                <a:latin typeface="Verdana"/>
                <a:ea typeface="Verdana"/>
                <a:cs typeface="Verdana"/>
                <a:sym typeface="Verdana"/>
              </a:rPr>
              <a:t> = r</a:t>
            </a:r>
            <a:r>
              <a:rPr b="0" baseline="30000" i="0" lang="en-US" sz="1400" u="none">
                <a:solidFill>
                  <a:schemeClr val="dk1"/>
                </a:solidFill>
                <a:latin typeface="Verdana"/>
                <a:ea typeface="Verdana"/>
                <a:cs typeface="Verdana"/>
                <a:sym typeface="Verdana"/>
              </a:rPr>
              <a:t>k</a:t>
            </a:r>
            <a:r>
              <a:rPr b="0" i="0" lang="en-US" sz="1400" u="none">
                <a:solidFill>
                  <a:schemeClr val="dk1"/>
                </a:solidFill>
                <a:latin typeface="Verdana"/>
                <a:ea typeface="Verdana"/>
                <a:cs typeface="Verdana"/>
                <a:sym typeface="Verdana"/>
              </a:rPr>
              <a:t>I</a:t>
            </a:r>
            <a:r>
              <a:rPr b="0" baseline="-25000" i="0" lang="en-US" sz="1400" u="none">
                <a:solidFill>
                  <a:schemeClr val="dk1"/>
                </a:solidFill>
                <a:latin typeface="Verdana"/>
                <a:ea typeface="Verdana"/>
                <a:cs typeface="Verdana"/>
                <a:sym typeface="Verdana"/>
              </a:rPr>
              <a:t>0</a:t>
            </a:r>
            <a:endParaRPr/>
          </a:p>
          <a:p>
            <a:pPr indent="-469900" lvl="0" marL="469900" marR="0" rtl="0" algn="l">
              <a:lnSpc>
                <a:spcPct val="80000"/>
              </a:lnSpc>
              <a:spcBef>
                <a:spcPts val="280"/>
              </a:spcBef>
              <a:spcAft>
                <a:spcPts val="0"/>
              </a:spcAft>
              <a:buClr>
                <a:schemeClr val="accent2"/>
              </a:buClr>
              <a:buSzPts val="1400"/>
              <a:buFont typeface="Noto Sans Symbols"/>
              <a:buNone/>
            </a:pPr>
            <a:r>
              <a:rPr b="0" baseline="-25000" i="0" lang="en-US" sz="1400" u="none">
                <a:solidFill>
                  <a:schemeClr val="dk1"/>
                </a:solidFill>
                <a:latin typeface="Verdana"/>
                <a:ea typeface="Verdana"/>
                <a:cs typeface="Verdana"/>
                <a:sym typeface="Verdana"/>
              </a:rPr>
              <a:t>		</a:t>
            </a:r>
            <a:r>
              <a:rPr b="0" i="0" lang="en-US" sz="1400" u="none">
                <a:solidFill>
                  <a:schemeClr val="dk1"/>
                </a:solidFill>
                <a:latin typeface="Verdana"/>
                <a:ea typeface="Verdana"/>
                <a:cs typeface="Verdana"/>
                <a:sym typeface="Verdana"/>
              </a:rPr>
              <a:t>also I</a:t>
            </a:r>
            <a:r>
              <a:rPr b="0" baseline="-25000" i="0" lang="en-US" sz="1400" u="none">
                <a:solidFill>
                  <a:schemeClr val="dk1"/>
                </a:solidFill>
                <a:latin typeface="Verdana"/>
                <a:ea typeface="Verdana"/>
                <a:cs typeface="Verdana"/>
                <a:sym typeface="Verdana"/>
              </a:rPr>
              <a:t>n</a:t>
            </a:r>
            <a:r>
              <a:rPr b="0" i="0" lang="en-US" sz="1400" u="none">
                <a:solidFill>
                  <a:schemeClr val="dk1"/>
                </a:solidFill>
                <a:latin typeface="Verdana"/>
                <a:ea typeface="Verdana"/>
                <a:cs typeface="Verdana"/>
                <a:sym typeface="Verdana"/>
              </a:rPr>
              <a:t> = 1 🡪 r = (1/I</a:t>
            </a:r>
            <a:r>
              <a:rPr b="0" baseline="-25000" i="0" lang="en-US" sz="1400" u="none">
                <a:solidFill>
                  <a:schemeClr val="dk1"/>
                </a:solidFill>
                <a:latin typeface="Verdana"/>
                <a:ea typeface="Verdana"/>
                <a:cs typeface="Verdana"/>
                <a:sym typeface="Verdana"/>
              </a:rPr>
              <a:t>0</a:t>
            </a:r>
            <a:r>
              <a:rPr b="0" i="0" lang="en-US" sz="1400" u="none">
                <a:solidFill>
                  <a:schemeClr val="dk1"/>
                </a:solidFill>
                <a:latin typeface="Verdana"/>
                <a:ea typeface="Verdana"/>
                <a:cs typeface="Verdana"/>
                <a:sym typeface="Verdana"/>
              </a:rPr>
              <a:t>)</a:t>
            </a:r>
            <a:r>
              <a:rPr b="0" baseline="30000" i="0" lang="en-US" sz="1400" u="none">
                <a:solidFill>
                  <a:schemeClr val="dk1"/>
                </a:solidFill>
                <a:latin typeface="Verdana"/>
                <a:ea typeface="Verdana"/>
                <a:cs typeface="Verdana"/>
                <a:sym typeface="Verdana"/>
              </a:rPr>
              <a:t>1/n</a:t>
            </a:r>
            <a:endParaRPr/>
          </a:p>
          <a:p>
            <a:pPr indent="-469900" lvl="0" marL="469900" marR="0" rtl="0" algn="l">
              <a:lnSpc>
                <a:spcPct val="80000"/>
              </a:lnSpc>
              <a:spcBef>
                <a:spcPts val="280"/>
              </a:spcBef>
              <a:spcAft>
                <a:spcPts val="0"/>
              </a:spcAft>
              <a:buClr>
                <a:schemeClr val="accent2"/>
              </a:buClr>
              <a:buSzPts val="1400"/>
              <a:buFont typeface="Noto Sans Symbols"/>
              <a:buNone/>
            </a:pPr>
            <a:r>
              <a:rPr b="0" i="0" lang="en-US" sz="1400" u="none">
                <a:solidFill>
                  <a:schemeClr val="dk1"/>
                </a:solidFill>
                <a:latin typeface="Verdana"/>
                <a:ea typeface="Verdana"/>
                <a:cs typeface="Verdana"/>
                <a:sym typeface="Verdana"/>
              </a:rPr>
              <a:t>		so, I</a:t>
            </a:r>
            <a:r>
              <a:rPr b="0" baseline="-25000" i="0" lang="en-US" sz="1400" u="none">
                <a:solidFill>
                  <a:schemeClr val="dk1"/>
                </a:solidFill>
                <a:latin typeface="Verdana"/>
                <a:ea typeface="Verdana"/>
                <a:cs typeface="Verdana"/>
                <a:sym typeface="Verdana"/>
              </a:rPr>
              <a:t>k</a:t>
            </a:r>
            <a:r>
              <a:rPr b="0" i="0" lang="en-US" sz="1400" u="none">
                <a:solidFill>
                  <a:schemeClr val="dk1"/>
                </a:solidFill>
                <a:latin typeface="Verdana"/>
                <a:ea typeface="Verdana"/>
                <a:cs typeface="Verdana"/>
                <a:sym typeface="Verdana"/>
              </a:rPr>
              <a:t> = I</a:t>
            </a:r>
            <a:r>
              <a:rPr b="0" baseline="-25000" i="0" lang="en-US" sz="1400" u="none">
                <a:solidFill>
                  <a:schemeClr val="dk1"/>
                </a:solidFill>
                <a:latin typeface="Verdana"/>
                <a:ea typeface="Verdana"/>
                <a:cs typeface="Verdana"/>
                <a:sym typeface="Verdana"/>
              </a:rPr>
              <a:t>0</a:t>
            </a:r>
            <a:r>
              <a:rPr b="0" baseline="30000" i="0" lang="en-US" sz="1400" u="none">
                <a:solidFill>
                  <a:schemeClr val="dk1"/>
                </a:solidFill>
                <a:latin typeface="Verdana"/>
                <a:ea typeface="Verdana"/>
                <a:cs typeface="Verdana"/>
                <a:sym typeface="Verdana"/>
              </a:rPr>
              <a:t>(n-k)/n</a:t>
            </a:r>
            <a:endParaRPr/>
          </a:p>
          <a:p>
            <a:pPr indent="-469900" lvl="0" marL="469900" marR="0" rtl="0" algn="l">
              <a:lnSpc>
                <a:spcPct val="80000"/>
              </a:lnSpc>
              <a:spcBef>
                <a:spcPts val="280"/>
              </a:spcBef>
              <a:spcAft>
                <a:spcPts val="0"/>
              </a:spcAft>
              <a:buClr>
                <a:schemeClr val="accent2"/>
              </a:buClr>
              <a:buSzPts val="1400"/>
              <a:buFont typeface="Noto Sans Symbols"/>
              <a:buNone/>
            </a:pPr>
            <a:r>
              <a:t/>
            </a:r>
            <a:endParaRPr b="0" baseline="-25000" i="0" sz="1400" u="none">
              <a:solidFill>
                <a:schemeClr val="dk1"/>
              </a:solidFill>
              <a:latin typeface="Verdana"/>
              <a:ea typeface="Verdana"/>
              <a:cs typeface="Verdana"/>
              <a:sym typeface="Verdana"/>
            </a:endParaRPr>
          </a:p>
          <a:p>
            <a:pPr indent="-469900" lvl="0" marL="469900" marR="0" rtl="0" algn="l">
              <a:lnSpc>
                <a:spcPct val="80000"/>
              </a:lnSpc>
              <a:spcBef>
                <a:spcPts val="280"/>
              </a:spcBef>
              <a:spcAft>
                <a:spcPts val="0"/>
              </a:spcAft>
              <a:buClr>
                <a:schemeClr val="accent2"/>
              </a:buClr>
              <a:buSzPts val="1400"/>
              <a:buFont typeface="Noto Sans Symbols"/>
              <a:buChar char="□"/>
            </a:pPr>
            <a:r>
              <a:rPr b="0" i="0" lang="en-US" sz="1400" u="none">
                <a:solidFill>
                  <a:schemeClr val="dk1"/>
                </a:solidFill>
                <a:latin typeface="Verdana"/>
                <a:ea typeface="Verdana"/>
                <a:cs typeface="Verdana"/>
                <a:sym typeface="Verdana"/>
              </a:rPr>
              <a:t>The lowest intensity value I</a:t>
            </a:r>
            <a:r>
              <a:rPr b="0" baseline="-25000" i="0" lang="en-US" sz="1400" u="none">
                <a:solidFill>
                  <a:schemeClr val="dk1"/>
                </a:solidFill>
                <a:latin typeface="Verdana"/>
                <a:ea typeface="Verdana"/>
                <a:cs typeface="Verdana"/>
                <a:sym typeface="Verdana"/>
              </a:rPr>
              <a:t>0</a:t>
            </a:r>
            <a:r>
              <a:rPr b="0" i="0" lang="en-US" sz="1400" u="none">
                <a:solidFill>
                  <a:schemeClr val="dk1"/>
                </a:solidFill>
                <a:latin typeface="Verdana"/>
                <a:ea typeface="Verdana"/>
                <a:cs typeface="Verdana"/>
                <a:sym typeface="Verdana"/>
              </a:rPr>
              <a:t> depends on the characteristics of the monitor ( I</a:t>
            </a:r>
            <a:r>
              <a:rPr b="0" baseline="-25000" i="0" lang="en-US" sz="1400" u="none">
                <a:solidFill>
                  <a:schemeClr val="dk1"/>
                </a:solidFill>
                <a:latin typeface="Verdana"/>
                <a:ea typeface="Verdana"/>
                <a:cs typeface="Verdana"/>
                <a:sym typeface="Verdana"/>
              </a:rPr>
              <a:t>0 </a:t>
            </a:r>
            <a:r>
              <a:rPr b="0" i="0" lang="en-US" sz="1400" u="none">
                <a:solidFill>
                  <a:schemeClr val="dk1"/>
                </a:solidFill>
                <a:latin typeface="Verdana"/>
                <a:ea typeface="Verdana"/>
                <a:cs typeface="Verdana"/>
                <a:sym typeface="Verdana"/>
              </a:rPr>
              <a:t>ranges from 0.005 to around 0.025)</a:t>
            </a:r>
            <a:endParaRPr/>
          </a:p>
          <a:p>
            <a:pPr indent="-436562" lvl="1" marL="908050" marR="0" rtl="0" algn="l">
              <a:lnSpc>
                <a:spcPct val="80000"/>
              </a:lnSpc>
              <a:spcBef>
                <a:spcPts val="280"/>
              </a:spcBef>
              <a:spcAft>
                <a:spcPts val="0"/>
              </a:spcAft>
              <a:buClr>
                <a:schemeClr val="accent2"/>
              </a:buClr>
              <a:buSzPts val="1400"/>
              <a:buFont typeface="Noto Sans Symbols"/>
              <a:buChar char="■"/>
            </a:pPr>
            <a:r>
              <a:rPr b="0" i="0" lang="en-US" sz="1400" u="none" cap="none" strike="noStrike">
                <a:solidFill>
                  <a:schemeClr val="dk1"/>
                </a:solidFill>
                <a:latin typeface="Verdana"/>
                <a:ea typeface="Verdana"/>
                <a:cs typeface="Verdana"/>
                <a:sym typeface="Verdana"/>
              </a:rPr>
              <a:t>the black level displayed on monitor will have some intensity</a:t>
            </a:r>
            <a:endParaRPr/>
          </a:p>
          <a:p>
            <a:pPr indent="-469900" lvl="0" marL="469900" marR="0" rtl="0" algn="l">
              <a:lnSpc>
                <a:spcPct val="8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The highest intensity value is 1</a:t>
            </a:r>
            <a:endParaRPr/>
          </a:p>
          <a:p>
            <a:pPr indent="-469900" lvl="0" marL="469900" marR="0" rtl="0" algn="l">
              <a:lnSpc>
                <a:spcPct val="80000"/>
              </a:lnSpc>
              <a:spcBef>
                <a:spcPts val="280"/>
              </a:spcBef>
              <a:spcAft>
                <a:spcPts val="0"/>
              </a:spcAft>
              <a:buClr>
                <a:schemeClr val="accent2"/>
              </a:buClr>
              <a:buSzPts val="1400"/>
              <a:buFont typeface="Noto Sans Symbols"/>
              <a:buChar char="□"/>
            </a:pPr>
            <a:r>
              <a:rPr b="0" i="0" lang="en-US" sz="1400" u="none">
                <a:solidFill>
                  <a:schemeClr val="dk1"/>
                </a:solidFill>
                <a:latin typeface="Verdana"/>
                <a:ea typeface="Verdana"/>
                <a:cs typeface="Verdana"/>
                <a:sym typeface="Verdana"/>
              </a:rPr>
              <a:t>For color system (blue color for example)</a:t>
            </a:r>
            <a:endParaRPr/>
          </a:p>
          <a:p>
            <a:pPr indent="-469900" lvl="0" marL="469900" marR="0" rtl="0" algn="l">
              <a:lnSpc>
                <a:spcPct val="80000"/>
              </a:lnSpc>
              <a:spcBef>
                <a:spcPts val="280"/>
              </a:spcBef>
              <a:spcAft>
                <a:spcPts val="0"/>
              </a:spcAft>
              <a:buClr>
                <a:schemeClr val="accent2"/>
              </a:buClr>
              <a:buSzPts val="1400"/>
              <a:buFont typeface="Noto Sans Symbols"/>
              <a:buNone/>
            </a:pPr>
            <a:r>
              <a:rPr b="0" i="0" lang="en-US" sz="1400" u="none">
                <a:solidFill>
                  <a:schemeClr val="dk1"/>
                </a:solidFill>
                <a:latin typeface="Verdana"/>
                <a:ea typeface="Verdana"/>
                <a:cs typeface="Verdana"/>
                <a:sym typeface="Verdana"/>
              </a:rPr>
              <a:t>			I</a:t>
            </a:r>
            <a:r>
              <a:rPr b="0" baseline="-25000" i="0" lang="en-US" sz="1400" u="none">
                <a:solidFill>
                  <a:schemeClr val="dk1"/>
                </a:solidFill>
                <a:latin typeface="Verdana"/>
                <a:ea typeface="Verdana"/>
                <a:cs typeface="Verdana"/>
                <a:sym typeface="Verdana"/>
              </a:rPr>
              <a:t>Bk</a:t>
            </a:r>
            <a:r>
              <a:rPr b="0" i="0" lang="en-US" sz="1400" u="none">
                <a:solidFill>
                  <a:schemeClr val="dk1"/>
                </a:solidFill>
                <a:latin typeface="Verdana"/>
                <a:ea typeface="Verdana"/>
                <a:cs typeface="Verdana"/>
                <a:sym typeface="Verdana"/>
              </a:rPr>
              <a:t> = r</a:t>
            </a:r>
            <a:r>
              <a:rPr b="0" baseline="-25000" i="0" lang="en-US" sz="1400" u="none">
                <a:solidFill>
                  <a:schemeClr val="dk1"/>
                </a:solidFill>
                <a:latin typeface="Verdana"/>
                <a:ea typeface="Verdana"/>
                <a:cs typeface="Verdana"/>
                <a:sym typeface="Verdana"/>
              </a:rPr>
              <a:t>B</a:t>
            </a:r>
            <a:r>
              <a:rPr b="0" baseline="30000" i="0" lang="en-US" sz="1400" u="none">
                <a:solidFill>
                  <a:schemeClr val="dk1"/>
                </a:solidFill>
                <a:latin typeface="Verdana"/>
                <a:ea typeface="Verdana"/>
                <a:cs typeface="Verdana"/>
                <a:sym typeface="Verdana"/>
              </a:rPr>
              <a:t>k</a:t>
            </a:r>
            <a:r>
              <a:rPr b="0" i="0" lang="en-US" sz="1400" u="none">
                <a:solidFill>
                  <a:schemeClr val="dk1"/>
                </a:solidFill>
                <a:latin typeface="Verdana"/>
                <a:ea typeface="Verdana"/>
                <a:cs typeface="Verdana"/>
                <a:sym typeface="Verdana"/>
              </a:rPr>
              <a:t>I</a:t>
            </a:r>
            <a:r>
              <a:rPr b="0" baseline="-25000" i="0" lang="en-US" sz="1400" u="none">
                <a:solidFill>
                  <a:schemeClr val="dk1"/>
                </a:solidFill>
                <a:latin typeface="Verdana"/>
                <a:ea typeface="Verdana"/>
                <a:cs typeface="Verdana"/>
                <a:sym typeface="Verdana"/>
              </a:rPr>
              <a:t>B0</a:t>
            </a:r>
            <a:endParaRPr/>
          </a:p>
          <a:p>
            <a:pPr indent="-381000" lvl="0" marL="469900" marR="0" rtl="0" algn="l">
              <a:lnSpc>
                <a:spcPct val="100000"/>
              </a:lnSpc>
              <a:spcBef>
                <a:spcPts val="280"/>
              </a:spcBef>
              <a:spcAft>
                <a:spcPts val="0"/>
              </a:spcAft>
              <a:buClr>
                <a:schemeClr val="accent2"/>
              </a:buClr>
              <a:buSzPts val="1400"/>
              <a:buFont typeface="Noto Sans Symbols"/>
              <a:buNone/>
            </a:pPr>
            <a:r>
              <a:t/>
            </a:r>
            <a:endParaRPr b="0" baseline="-25000" i="0" sz="1400" u="none">
              <a:solidFill>
                <a:schemeClr val="dk1"/>
              </a:solidFill>
              <a:latin typeface="Verdana"/>
              <a:ea typeface="Verdana"/>
              <a:cs typeface="Verdana"/>
              <a:sym typeface="Verdana"/>
            </a:endParaRPr>
          </a:p>
        </p:txBody>
      </p:sp>
      <p:pic>
        <p:nvPicPr>
          <p:cNvPr id="399" name="Google Shape;399;p22"/>
          <p:cNvPicPr preferRelativeResize="0"/>
          <p:nvPr/>
        </p:nvPicPr>
        <p:blipFill rotWithShape="1">
          <a:blip r:embed="rId3">
            <a:alphaModFix/>
          </a:blip>
          <a:srcRect b="0" l="0" r="0" t="0"/>
          <a:stretch/>
        </p:blipFill>
        <p:spPr>
          <a:xfrm>
            <a:off x="6858000" y="3124200"/>
            <a:ext cx="2057400" cy="15478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3" name="Shape 403"/>
        <p:cNvGrpSpPr/>
        <p:nvPr/>
      </p:nvGrpSpPr>
      <p:grpSpPr>
        <a:xfrm>
          <a:off x="0" y="0"/>
          <a:ext cx="0" cy="0"/>
          <a:chOff x="0" y="0"/>
          <a:chExt cx="0" cy="0"/>
        </a:xfrm>
      </p:grpSpPr>
      <p:sp>
        <p:nvSpPr>
          <p:cNvPr id="404" name="Google Shape;404;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405" name="Google Shape;405;p23"/>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406" name="Google Shape;406;p2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Polygon Rendering Methods</a:t>
            </a:r>
            <a:endParaRPr/>
          </a:p>
        </p:txBody>
      </p:sp>
      <p:sp>
        <p:nvSpPr>
          <p:cNvPr id="407" name="Google Shape;407;p23"/>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Illumination model is applied  to fill the interior of polygons</a:t>
            </a:r>
            <a:endParaRPr/>
          </a:p>
          <a:p>
            <a:pPr indent="-469900" lvl="0" marL="469900" marR="0" rtl="0" algn="l">
              <a:lnSpc>
                <a:spcPct val="8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Curved surfaces  are approximated with polygon meshes</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But polyhedra that are not curved surfaces  are also modeled with polygon meshes</a:t>
            </a:r>
            <a:endParaRPr/>
          </a:p>
          <a:p>
            <a:pPr indent="-469900" lvl="0" marL="469900" marR="0" rtl="0" algn="l">
              <a:lnSpc>
                <a:spcPct val="8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Two ways of polygon surface rendering</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Single intensity for all points in a polygon</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Interpolation of intensities for each point in a polygon</a:t>
            </a:r>
            <a:endParaRPr/>
          </a:p>
          <a:p>
            <a:pPr indent="-469900" lvl="0" marL="469900" marR="0" rtl="0" algn="l">
              <a:lnSpc>
                <a:spcPct val="8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Methods:</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Constant Intensity Shading</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Gouraud Shading</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Phong Shading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1" name="Shape 411"/>
        <p:cNvGrpSpPr/>
        <p:nvPr/>
      </p:nvGrpSpPr>
      <p:grpSpPr>
        <a:xfrm>
          <a:off x="0" y="0"/>
          <a:ext cx="0" cy="0"/>
          <a:chOff x="0" y="0"/>
          <a:chExt cx="0" cy="0"/>
        </a:xfrm>
      </p:grpSpPr>
      <p:sp>
        <p:nvSpPr>
          <p:cNvPr id="412" name="Google Shape;412;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413" name="Google Shape;413;p24"/>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414" name="Google Shape;414;p2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Constant Intensity Shading</a:t>
            </a:r>
            <a:endParaRPr/>
          </a:p>
        </p:txBody>
      </p:sp>
      <p:sp>
        <p:nvSpPr>
          <p:cNvPr id="415" name="Google Shape;415;p24"/>
          <p:cNvSpPr txBox="1"/>
          <p:nvPr>
            <p:ph idx="1" type="body"/>
          </p:nvPr>
        </p:nvSpPr>
        <p:spPr>
          <a:xfrm>
            <a:off x="566737" y="1752600"/>
            <a:ext cx="5910262"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Flat shading</a:t>
            </a:r>
            <a:endParaRPr/>
          </a:p>
          <a:p>
            <a:pPr indent="-436562" lvl="1" marL="908050" marR="0" rtl="0" algn="l">
              <a:lnSpc>
                <a:spcPct val="80000"/>
              </a:lnSpc>
              <a:spcBef>
                <a:spcPts val="300"/>
              </a:spcBef>
              <a:spcAft>
                <a:spcPts val="0"/>
              </a:spcAft>
              <a:buClr>
                <a:schemeClr val="accent2"/>
              </a:buClr>
              <a:buSzPts val="1500"/>
              <a:buFont typeface="Noto Sans Symbols"/>
              <a:buChar char="■"/>
            </a:pPr>
            <a:r>
              <a:rPr b="0" i="0" lang="en-US" sz="1500" u="none" cap="none" strike="noStrike">
                <a:solidFill>
                  <a:schemeClr val="dk1"/>
                </a:solidFill>
                <a:latin typeface="Verdana"/>
                <a:ea typeface="Verdana"/>
                <a:cs typeface="Verdana"/>
                <a:sym typeface="Verdana"/>
              </a:rPr>
              <a:t>Each polygon shaded with single intensity calculated for the polygon</a:t>
            </a:r>
            <a:endParaRPr/>
          </a:p>
          <a:p>
            <a:pPr indent="-469900" lvl="0" marL="469900" marR="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Useful for displaying general appearance  of a curved surface</a:t>
            </a:r>
            <a:endParaRPr/>
          </a:p>
          <a:p>
            <a:pPr indent="-469900" lvl="0" marL="469900" marR="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Accurate rendering conditions:</a:t>
            </a:r>
            <a:endParaRPr/>
          </a:p>
          <a:p>
            <a:pPr indent="-436562" lvl="1" marL="908050" marR="0" rtl="0" algn="l">
              <a:lnSpc>
                <a:spcPct val="80000"/>
              </a:lnSpc>
              <a:spcBef>
                <a:spcPts val="300"/>
              </a:spcBef>
              <a:spcAft>
                <a:spcPts val="0"/>
              </a:spcAft>
              <a:buClr>
                <a:schemeClr val="accent2"/>
              </a:buClr>
              <a:buSzPts val="1500"/>
              <a:buFont typeface="Noto Sans Symbols"/>
              <a:buChar char="■"/>
            </a:pPr>
            <a:r>
              <a:rPr b="0" i="0" lang="en-US" sz="1500" u="none" cap="none" strike="noStrike">
                <a:solidFill>
                  <a:schemeClr val="dk1"/>
                </a:solidFill>
                <a:latin typeface="Verdana"/>
                <a:ea typeface="Verdana"/>
                <a:cs typeface="Verdana"/>
                <a:sym typeface="Verdana"/>
              </a:rPr>
              <a:t>Object is a polyhedron and not an curved surface approximation</a:t>
            </a:r>
            <a:endParaRPr/>
          </a:p>
          <a:p>
            <a:pPr indent="-436562" lvl="1" marL="908050" marR="0" rtl="0" algn="l">
              <a:lnSpc>
                <a:spcPct val="80000"/>
              </a:lnSpc>
              <a:spcBef>
                <a:spcPts val="300"/>
              </a:spcBef>
              <a:spcAft>
                <a:spcPts val="0"/>
              </a:spcAft>
              <a:buClr>
                <a:schemeClr val="accent2"/>
              </a:buClr>
              <a:buSzPts val="1500"/>
              <a:buFont typeface="Noto Sans Symbols"/>
              <a:buChar char="■"/>
            </a:pPr>
            <a:r>
              <a:rPr b="0" i="0" lang="en-US" sz="1500" u="none" cap="none" strike="noStrike">
                <a:solidFill>
                  <a:schemeClr val="dk1"/>
                </a:solidFill>
                <a:latin typeface="Verdana"/>
                <a:ea typeface="Verdana"/>
                <a:cs typeface="Verdana"/>
                <a:sym typeface="Verdana"/>
              </a:rPr>
              <a:t>All light sources should be sufficiently far from the surface (i.e </a:t>
            </a:r>
            <a:r>
              <a:rPr b="1" i="0" lang="en-US" sz="1500" u="none" cap="none" strike="noStrike">
                <a:solidFill>
                  <a:schemeClr val="dk1"/>
                </a:solidFill>
                <a:latin typeface="Verdana"/>
                <a:ea typeface="Verdana"/>
                <a:cs typeface="Verdana"/>
                <a:sym typeface="Verdana"/>
              </a:rPr>
              <a:t>N</a:t>
            </a:r>
            <a:r>
              <a:rPr b="0" i="0" lang="en-US" sz="1500" u="none" cap="none" strike="noStrike">
                <a:solidFill>
                  <a:schemeClr val="dk1"/>
                </a:solidFill>
                <a:latin typeface="Verdana"/>
                <a:ea typeface="Verdana"/>
                <a:cs typeface="Verdana"/>
                <a:sym typeface="Verdana"/>
              </a:rPr>
              <a:t>.</a:t>
            </a:r>
            <a:r>
              <a:rPr b="1" i="0" lang="en-US" sz="1500" u="none" cap="none" strike="noStrike">
                <a:solidFill>
                  <a:schemeClr val="dk1"/>
                </a:solidFill>
                <a:latin typeface="Verdana"/>
                <a:ea typeface="Verdana"/>
                <a:cs typeface="Verdana"/>
                <a:sym typeface="Verdana"/>
              </a:rPr>
              <a:t>L</a:t>
            </a:r>
            <a:r>
              <a:rPr b="0" i="0" lang="en-US" sz="1500" u="none" cap="none" strike="noStrike">
                <a:solidFill>
                  <a:schemeClr val="dk1"/>
                </a:solidFill>
                <a:latin typeface="Verdana"/>
                <a:ea typeface="Verdana"/>
                <a:cs typeface="Verdana"/>
                <a:sym typeface="Verdana"/>
              </a:rPr>
              <a:t> and attenuation function are constant over the polygon surfaces) :constant diffuse reflection??</a:t>
            </a:r>
            <a:endParaRPr/>
          </a:p>
          <a:p>
            <a:pPr indent="-436562" lvl="1" marL="908050" marR="0" rtl="0" algn="l">
              <a:lnSpc>
                <a:spcPct val="80000"/>
              </a:lnSpc>
              <a:spcBef>
                <a:spcPts val="300"/>
              </a:spcBef>
              <a:spcAft>
                <a:spcPts val="0"/>
              </a:spcAft>
              <a:buClr>
                <a:schemeClr val="accent2"/>
              </a:buClr>
              <a:buSzPts val="1500"/>
              <a:buFont typeface="Noto Sans Symbols"/>
              <a:buChar char="■"/>
            </a:pPr>
            <a:r>
              <a:rPr b="0" i="0" lang="en-US" sz="1500" u="none" cap="none" strike="noStrike">
                <a:solidFill>
                  <a:schemeClr val="dk1"/>
                </a:solidFill>
                <a:latin typeface="Verdana"/>
                <a:ea typeface="Verdana"/>
                <a:cs typeface="Verdana"/>
                <a:sym typeface="Verdana"/>
              </a:rPr>
              <a:t>Viewing position is sufficiently far (i.e </a:t>
            </a:r>
            <a:r>
              <a:rPr b="1" i="0" lang="en-US" sz="1500" u="none" cap="none" strike="noStrike">
                <a:solidFill>
                  <a:schemeClr val="dk1"/>
                </a:solidFill>
                <a:latin typeface="Verdana"/>
                <a:ea typeface="Verdana"/>
                <a:cs typeface="Verdana"/>
                <a:sym typeface="Verdana"/>
              </a:rPr>
              <a:t>V</a:t>
            </a:r>
            <a:r>
              <a:rPr b="0" i="0" lang="en-US" sz="1500" u="none" cap="none" strike="noStrike">
                <a:solidFill>
                  <a:schemeClr val="dk1"/>
                </a:solidFill>
                <a:latin typeface="Verdana"/>
                <a:ea typeface="Verdana"/>
                <a:cs typeface="Verdana"/>
                <a:sym typeface="Verdana"/>
              </a:rPr>
              <a:t>.</a:t>
            </a:r>
            <a:r>
              <a:rPr b="1" i="0" lang="en-US" sz="1500" u="none" cap="none" strike="noStrike">
                <a:solidFill>
                  <a:schemeClr val="dk1"/>
                </a:solidFill>
                <a:latin typeface="Verdana"/>
                <a:ea typeface="Verdana"/>
                <a:cs typeface="Verdana"/>
                <a:sym typeface="Verdana"/>
              </a:rPr>
              <a:t>R</a:t>
            </a:r>
            <a:r>
              <a:rPr b="0" i="0" lang="en-US" sz="1500" u="none" cap="none" strike="noStrike">
                <a:solidFill>
                  <a:schemeClr val="dk1"/>
                </a:solidFill>
                <a:latin typeface="Verdana"/>
                <a:ea typeface="Verdana"/>
                <a:cs typeface="Verdana"/>
                <a:sym typeface="Verdana"/>
              </a:rPr>
              <a:t> is constant over the surface) : Specular Reflection ??</a:t>
            </a:r>
            <a:endParaRPr/>
          </a:p>
          <a:p>
            <a:pPr indent="-436562" lvl="1" marL="908050" marR="0" rtl="0" algn="l">
              <a:lnSpc>
                <a:spcPct val="80000"/>
              </a:lnSpc>
              <a:spcBef>
                <a:spcPts val="300"/>
              </a:spcBef>
              <a:spcAft>
                <a:spcPts val="0"/>
              </a:spcAft>
              <a:buClr>
                <a:schemeClr val="accent2"/>
              </a:buClr>
              <a:buSzPts val="1500"/>
              <a:buFont typeface="Noto Sans Symbols"/>
              <a:buChar char="■"/>
            </a:pPr>
            <a:r>
              <a:rPr b="1" i="1" lang="en-US" sz="1500" u="none" cap="none" strike="noStrike">
                <a:solidFill>
                  <a:schemeClr val="dk1"/>
                </a:solidFill>
                <a:latin typeface="Verdana"/>
                <a:ea typeface="Verdana"/>
                <a:cs typeface="Verdana"/>
                <a:sym typeface="Verdana"/>
              </a:rPr>
              <a:t>Note</a:t>
            </a:r>
            <a:r>
              <a:rPr b="0" i="1" lang="en-US" sz="1500" u="none" cap="none" strike="noStrike">
                <a:solidFill>
                  <a:schemeClr val="dk1"/>
                </a:solidFill>
                <a:latin typeface="Verdana"/>
                <a:ea typeface="Verdana"/>
                <a:cs typeface="Verdana"/>
                <a:sym typeface="Verdana"/>
              </a:rPr>
              <a:t>: Approximate rendering is possible even the conditions are not satisfied</a:t>
            </a:r>
            <a:endParaRPr/>
          </a:p>
          <a:p>
            <a:pPr indent="-469900" lvl="0" marL="469900" marR="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Drawback: intensity discontinuity at the edges of polygons</a:t>
            </a:r>
            <a:endParaRPr/>
          </a:p>
          <a:p>
            <a:pPr indent="-361950" lvl="0" marL="469900" marR="0" rtl="0" algn="l">
              <a:lnSpc>
                <a:spcPct val="100000"/>
              </a:lnSpc>
              <a:spcBef>
                <a:spcPts val="340"/>
              </a:spcBef>
              <a:spcAft>
                <a:spcPts val="0"/>
              </a:spcAft>
              <a:buClr>
                <a:schemeClr val="accent2"/>
              </a:buClr>
              <a:buSzPts val="1700"/>
              <a:buFont typeface="Noto Sans Symbols"/>
              <a:buNone/>
            </a:pPr>
            <a:r>
              <a:t/>
            </a:r>
            <a:endParaRPr b="0" i="0" sz="1700" u="none">
              <a:solidFill>
                <a:schemeClr val="dk1"/>
              </a:solidFill>
              <a:latin typeface="Verdana"/>
              <a:ea typeface="Verdana"/>
              <a:cs typeface="Verdana"/>
              <a:sym typeface="Verdana"/>
            </a:endParaRPr>
          </a:p>
        </p:txBody>
      </p:sp>
      <p:grpSp>
        <p:nvGrpSpPr>
          <p:cNvPr id="416" name="Google Shape;416;p24"/>
          <p:cNvGrpSpPr/>
          <p:nvPr/>
        </p:nvGrpSpPr>
        <p:grpSpPr>
          <a:xfrm>
            <a:off x="6400800" y="3155950"/>
            <a:ext cx="2743200" cy="2879725"/>
            <a:chOff x="4032" y="1988"/>
            <a:chExt cx="1728" cy="1814"/>
          </a:xfrm>
        </p:grpSpPr>
        <p:pic>
          <p:nvPicPr>
            <p:cNvPr id="417" name="Google Shape;417;p24"/>
            <p:cNvPicPr preferRelativeResize="0"/>
            <p:nvPr/>
          </p:nvPicPr>
          <p:blipFill rotWithShape="1">
            <a:blip r:embed="rId3">
              <a:alphaModFix/>
            </a:blip>
            <a:srcRect b="0" l="0" r="0" t="0"/>
            <a:stretch/>
          </p:blipFill>
          <p:spPr>
            <a:xfrm>
              <a:off x="4032" y="1988"/>
              <a:ext cx="1728" cy="1700"/>
            </a:xfrm>
            <a:prstGeom prst="rect">
              <a:avLst/>
            </a:prstGeom>
            <a:noFill/>
            <a:ln>
              <a:noFill/>
            </a:ln>
          </p:spPr>
        </p:pic>
        <p:sp>
          <p:nvSpPr>
            <p:cNvPr id="418" name="Google Shape;418;p24"/>
            <p:cNvSpPr txBox="1"/>
            <p:nvPr/>
          </p:nvSpPr>
          <p:spPr>
            <a:xfrm>
              <a:off x="4253" y="3648"/>
              <a:ext cx="1331"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Verdana"/>
                <a:buNone/>
              </a:pPr>
              <a:r>
                <a:rPr b="1" i="1" lang="en-US" sz="1000" u="none">
                  <a:solidFill>
                    <a:schemeClr val="dk1"/>
                  </a:solidFill>
                  <a:latin typeface="Verdana"/>
                  <a:ea typeface="Verdana"/>
                  <a:cs typeface="Verdana"/>
                  <a:sym typeface="Verdana"/>
                </a:rPr>
                <a:t>Credit goes to the students</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52" name="Google Shape;52;p7"/>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53" name="Google Shape;53;p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Background</a:t>
            </a:r>
            <a:endParaRPr/>
          </a:p>
        </p:txBody>
      </p:sp>
      <p:sp>
        <p:nvSpPr>
          <p:cNvPr id="54" name="Google Shape;54;p7"/>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Perspective Projection + Natural Lighting Effects to Visible Surface 🡪 Realistic Effect in Scene</a:t>
            </a:r>
            <a:endParaRPr/>
          </a:p>
          <a:p>
            <a:pPr indent="-469900" lvl="0" marL="469900" marR="0" rtl="0" algn="l">
              <a:lnSpc>
                <a:spcPct val="80000"/>
              </a:lnSpc>
              <a:spcBef>
                <a:spcPts val="380"/>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Illumination model (Shading Model) is used to Calculate intensity of light that we see at a given point on the surface of an object</a:t>
            </a:r>
            <a:endParaRPr/>
          </a:p>
          <a:p>
            <a:pPr indent="-469900" lvl="0" marL="469900" marR="0" rtl="0" algn="l">
              <a:lnSpc>
                <a:spcPct val="80000"/>
              </a:lnSpc>
              <a:spcBef>
                <a:spcPts val="380"/>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Surface Rendering algorithm uses the intensity calculation from an illumination model to determine the light intensity of all pixel positions for  various surfaces in the scene</a:t>
            </a:r>
            <a:endParaRPr/>
          </a:p>
          <a:p>
            <a:pPr indent="-469900" lvl="0" marL="469900" marR="0" rtl="0" algn="l">
              <a:lnSpc>
                <a:spcPct val="80000"/>
              </a:lnSpc>
              <a:spcBef>
                <a:spcPts val="380"/>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Photorealism in computer graphics  involves two elements:</a:t>
            </a:r>
            <a:endParaRPr/>
          </a:p>
          <a:p>
            <a:pPr indent="-436562" lvl="1" marL="908050" marR="0" rtl="0" algn="l">
              <a:lnSpc>
                <a:spcPct val="80000"/>
              </a:lnSpc>
              <a:spcBef>
                <a:spcPts val="340"/>
              </a:spcBef>
              <a:spcAft>
                <a:spcPts val="0"/>
              </a:spcAft>
              <a:buClr>
                <a:schemeClr val="accent2"/>
              </a:buClr>
              <a:buSzPts val="1700"/>
              <a:buFont typeface="Noto Sans Symbols"/>
              <a:buChar char="■"/>
            </a:pPr>
            <a:r>
              <a:rPr b="0" i="0" lang="en-US" sz="1700" u="none" cap="none" strike="noStrike">
                <a:solidFill>
                  <a:schemeClr val="dk1"/>
                </a:solidFill>
                <a:latin typeface="Verdana"/>
                <a:ea typeface="Verdana"/>
                <a:cs typeface="Verdana"/>
                <a:sym typeface="Verdana"/>
              </a:rPr>
              <a:t>Accurate graphical representations of object</a:t>
            </a:r>
            <a:endParaRPr/>
          </a:p>
          <a:p>
            <a:pPr indent="-436562" lvl="1" marL="908050" marR="0" rtl="0" algn="l">
              <a:lnSpc>
                <a:spcPct val="80000"/>
              </a:lnSpc>
              <a:spcBef>
                <a:spcPts val="340"/>
              </a:spcBef>
              <a:spcAft>
                <a:spcPts val="0"/>
              </a:spcAft>
              <a:buClr>
                <a:schemeClr val="accent2"/>
              </a:buClr>
              <a:buSzPts val="1700"/>
              <a:buFont typeface="Noto Sans Symbols"/>
              <a:buChar char="■"/>
            </a:pPr>
            <a:r>
              <a:rPr b="0" i="0" lang="en-US" sz="1700" u="none" cap="none" strike="noStrike">
                <a:solidFill>
                  <a:schemeClr val="dk1"/>
                </a:solidFill>
                <a:latin typeface="Verdana"/>
                <a:ea typeface="Verdana"/>
                <a:cs typeface="Verdana"/>
                <a:sym typeface="Verdana"/>
              </a:rPr>
              <a:t>Good physical descriptions of lighting effect in scene</a:t>
            </a:r>
            <a:endParaRPr/>
          </a:p>
          <a:p>
            <a:pPr indent="-469900" lvl="0" marL="469900" marR="0" rtl="0" algn="l">
              <a:lnSpc>
                <a:spcPct val="80000"/>
              </a:lnSpc>
              <a:spcBef>
                <a:spcPts val="380"/>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Illumination model: derived from physical laws that describe surface light intensities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2" name="Shape 422"/>
        <p:cNvGrpSpPr/>
        <p:nvPr/>
      </p:nvGrpSpPr>
      <p:grpSpPr>
        <a:xfrm>
          <a:off x="0" y="0"/>
          <a:ext cx="0" cy="0"/>
          <a:chOff x="0" y="0"/>
          <a:chExt cx="0" cy="0"/>
        </a:xfrm>
      </p:grpSpPr>
      <p:sp>
        <p:nvSpPr>
          <p:cNvPr id="423" name="Google Shape;423;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424" name="Google Shape;424;p25"/>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425" name="Google Shape;425;p2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Gouraud Shading</a:t>
            </a:r>
            <a:endParaRPr/>
          </a:p>
        </p:txBody>
      </p:sp>
      <p:sp>
        <p:nvSpPr>
          <p:cNvPr id="426" name="Google Shape;426;p25"/>
          <p:cNvSpPr txBox="1"/>
          <p:nvPr>
            <p:ph idx="1" type="body"/>
          </p:nvPr>
        </p:nvSpPr>
        <p:spPr>
          <a:xfrm>
            <a:off x="566737" y="1752600"/>
            <a:ext cx="7967662"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Calculation Steps:</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Determine the average unit normal vector at each polygon vertex</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Calculate each of the vertex intensities by applying an illumination model</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Linearly interpolate the vertex intensities over the polygon surface</a:t>
            </a:r>
            <a:endParaRPr/>
          </a:p>
          <a:p>
            <a:pPr indent="-469900" lvl="0" marL="469900" marR="0" rtl="0" algn="l">
              <a:lnSpc>
                <a:spcPct val="8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Intensity discontinuity at the edges of polygons is eliminated</a:t>
            </a:r>
            <a:endParaRPr/>
          </a:p>
          <a:p>
            <a:pPr indent="-469900" lvl="0" marL="469900" marR="0" rtl="0" algn="l">
              <a:lnSpc>
                <a:spcPct val="8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Drawback: </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1" i="0" lang="en-US" sz="2000" u="none" cap="none" strike="noStrike">
                <a:solidFill>
                  <a:schemeClr val="dk1"/>
                </a:solidFill>
                <a:latin typeface="Verdana"/>
                <a:ea typeface="Verdana"/>
                <a:cs typeface="Verdana"/>
                <a:sym typeface="Verdana"/>
              </a:rPr>
              <a:t>Mach bands</a:t>
            </a:r>
            <a:r>
              <a:rPr b="0" i="0" lang="en-US" sz="2000" u="none" cap="none" strike="noStrike">
                <a:solidFill>
                  <a:schemeClr val="dk1"/>
                </a:solidFill>
                <a:latin typeface="Verdana"/>
                <a:ea typeface="Verdana"/>
                <a:cs typeface="Verdana"/>
                <a:sym typeface="Verdana"/>
              </a:rPr>
              <a:t>:  bright and dark intensity streaks caused by linear interpolation of intensities</a:t>
            </a:r>
            <a:endParaRPr/>
          </a:p>
          <a:p>
            <a:pPr indent="-395287" lvl="2" marL="1304925" marR="0" rtl="0" algn="l">
              <a:lnSpc>
                <a:spcPct val="80000"/>
              </a:lnSpc>
              <a:spcBef>
                <a:spcPts val="360"/>
              </a:spcBef>
              <a:spcAft>
                <a:spcPts val="0"/>
              </a:spcAft>
              <a:buClr>
                <a:schemeClr val="accent2"/>
              </a:buClr>
              <a:buSzPts val="1800"/>
              <a:buFont typeface="Noto Sans Symbols"/>
              <a:buChar char="□"/>
            </a:pPr>
            <a:r>
              <a:rPr b="0" i="0" lang="en-US" sz="1800" u="none" cap="none" strike="noStrike">
                <a:solidFill>
                  <a:schemeClr val="dk1"/>
                </a:solidFill>
                <a:latin typeface="Verdana"/>
                <a:ea typeface="Verdana"/>
                <a:cs typeface="Verdana"/>
                <a:sym typeface="Verdana"/>
              </a:rPr>
              <a:t>Could be reduced by dividing the surface into large number of polygons or by using other methods, such as </a:t>
            </a:r>
            <a:r>
              <a:rPr b="0" i="1" lang="en-US" sz="1800" u="none" cap="none" strike="noStrike">
                <a:solidFill>
                  <a:schemeClr val="dk1"/>
                </a:solidFill>
                <a:latin typeface="Verdana"/>
                <a:ea typeface="Verdana"/>
                <a:cs typeface="Verdana"/>
                <a:sym typeface="Verdana"/>
              </a:rPr>
              <a:t>Phong shading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0" name="Shape 430"/>
        <p:cNvGrpSpPr/>
        <p:nvPr/>
      </p:nvGrpSpPr>
      <p:grpSpPr>
        <a:xfrm>
          <a:off x="0" y="0"/>
          <a:ext cx="0" cy="0"/>
          <a:chOff x="0" y="0"/>
          <a:chExt cx="0" cy="0"/>
        </a:xfrm>
      </p:grpSpPr>
      <p:sp>
        <p:nvSpPr>
          <p:cNvPr id="431" name="Google Shape;431;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432" name="Google Shape;432;p26"/>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433" name="Google Shape;433;p26"/>
          <p:cNvSpPr txBox="1"/>
          <p:nvPr>
            <p:ph idx="4294967295" type="title"/>
          </p:nvPr>
        </p:nvSpPr>
        <p:spPr>
          <a:xfrm>
            <a:off x="574675" y="304800"/>
            <a:ext cx="8001000" cy="1216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Gouraud Shading (contd…)</a:t>
            </a:r>
            <a:endParaRPr/>
          </a:p>
        </p:txBody>
      </p:sp>
      <p:sp>
        <p:nvSpPr>
          <p:cNvPr id="434" name="Google Shape;434;p26"/>
          <p:cNvSpPr txBox="1"/>
          <p:nvPr>
            <p:ph idx="4294967295" type="body"/>
          </p:nvPr>
        </p:nvSpPr>
        <p:spPr>
          <a:xfrm>
            <a:off x="566737" y="1752600"/>
            <a:ext cx="5834062"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1400"/>
              <a:buFont typeface="Noto Sans Symbols"/>
              <a:buChar char="□"/>
            </a:pPr>
            <a:r>
              <a:rPr b="0" i="0" lang="en-US" sz="1400" u="none">
                <a:solidFill>
                  <a:schemeClr val="dk1"/>
                </a:solidFill>
                <a:latin typeface="Verdana"/>
                <a:ea typeface="Verdana"/>
                <a:cs typeface="Verdana"/>
                <a:sym typeface="Verdana"/>
              </a:rPr>
              <a:t>Average Unit Normal: Obtained by averaging the surface normals of all polygons sharing the vertex</a:t>
            </a:r>
            <a:endParaRPr/>
          </a:p>
          <a:p>
            <a:pPr indent="-381000" lvl="0" marL="469900" marR="0" rtl="0" algn="l">
              <a:lnSpc>
                <a:spcPct val="100000"/>
              </a:lnSpc>
              <a:spcBef>
                <a:spcPts val="280"/>
              </a:spcBef>
              <a:spcAft>
                <a:spcPts val="0"/>
              </a:spcAft>
              <a:buClr>
                <a:schemeClr val="accent2"/>
              </a:buClr>
              <a:buSzPts val="1400"/>
              <a:buFont typeface="Noto Sans Symbols"/>
              <a:buNone/>
            </a:pPr>
            <a:r>
              <a:t/>
            </a:r>
            <a:endParaRPr b="0" i="0" sz="1400" u="none">
              <a:solidFill>
                <a:schemeClr val="dk1"/>
              </a:solidFill>
              <a:latin typeface="Verdana"/>
              <a:ea typeface="Verdana"/>
              <a:cs typeface="Verdana"/>
              <a:sym typeface="Verdana"/>
            </a:endParaRPr>
          </a:p>
          <a:p>
            <a:pPr indent="-381000" lvl="0" marL="469900" marR="0" rtl="0" algn="l">
              <a:lnSpc>
                <a:spcPct val="100000"/>
              </a:lnSpc>
              <a:spcBef>
                <a:spcPts val="280"/>
              </a:spcBef>
              <a:spcAft>
                <a:spcPts val="0"/>
              </a:spcAft>
              <a:buClr>
                <a:schemeClr val="accent2"/>
              </a:buClr>
              <a:buSzPts val="1400"/>
              <a:buFont typeface="Noto Sans Symbols"/>
              <a:buNone/>
            </a:pPr>
            <a:r>
              <a:t/>
            </a:r>
            <a:endParaRPr b="0" i="0" sz="1400" u="none">
              <a:solidFill>
                <a:schemeClr val="dk1"/>
              </a:solidFill>
              <a:latin typeface="Verdana"/>
              <a:ea typeface="Verdana"/>
              <a:cs typeface="Verdana"/>
              <a:sym typeface="Verdana"/>
            </a:endParaRPr>
          </a:p>
          <a:p>
            <a:pPr indent="-381000" lvl="0" marL="469900" marR="0" rtl="0" algn="l">
              <a:lnSpc>
                <a:spcPct val="100000"/>
              </a:lnSpc>
              <a:spcBef>
                <a:spcPts val="280"/>
              </a:spcBef>
              <a:spcAft>
                <a:spcPts val="0"/>
              </a:spcAft>
              <a:buClr>
                <a:schemeClr val="accent2"/>
              </a:buClr>
              <a:buSzPts val="1400"/>
              <a:buFont typeface="Noto Sans Symbols"/>
              <a:buNone/>
            </a:pPr>
            <a:r>
              <a:t/>
            </a:r>
            <a:endParaRPr b="0" i="0" sz="1400" u="none">
              <a:solidFill>
                <a:schemeClr val="dk1"/>
              </a:solidFill>
              <a:latin typeface="Verdana"/>
              <a:ea typeface="Verdana"/>
              <a:cs typeface="Verdana"/>
              <a:sym typeface="Verdana"/>
            </a:endParaRPr>
          </a:p>
          <a:p>
            <a:pPr indent="-381000" lvl="0" marL="469900" marR="0" rtl="0" algn="l">
              <a:lnSpc>
                <a:spcPct val="100000"/>
              </a:lnSpc>
              <a:spcBef>
                <a:spcPts val="280"/>
              </a:spcBef>
              <a:spcAft>
                <a:spcPts val="0"/>
              </a:spcAft>
              <a:buClr>
                <a:schemeClr val="accent2"/>
              </a:buClr>
              <a:buSzPts val="1400"/>
              <a:buFont typeface="Noto Sans Symbols"/>
              <a:buNone/>
            </a:pPr>
            <a:r>
              <a:t/>
            </a:r>
            <a:endParaRPr b="0" i="0" sz="1400" u="none">
              <a:solidFill>
                <a:schemeClr val="dk1"/>
              </a:solidFill>
              <a:latin typeface="Verdana"/>
              <a:ea typeface="Verdana"/>
              <a:cs typeface="Verdana"/>
              <a:sym typeface="Verdana"/>
            </a:endParaRPr>
          </a:p>
          <a:p>
            <a:pPr indent="-469900" lvl="0" marL="469900" marR="0" rtl="0" algn="l">
              <a:lnSpc>
                <a:spcPct val="100000"/>
              </a:lnSpc>
              <a:spcBef>
                <a:spcPts val="280"/>
              </a:spcBef>
              <a:spcAft>
                <a:spcPts val="0"/>
              </a:spcAft>
              <a:buClr>
                <a:schemeClr val="accent2"/>
              </a:buClr>
              <a:buSzPts val="1400"/>
              <a:buFont typeface="Noto Sans Symbols"/>
              <a:buChar char="□"/>
            </a:pPr>
            <a:r>
              <a:rPr b="0" i="0" lang="en-US" sz="1400" u="none">
                <a:solidFill>
                  <a:schemeClr val="dk1"/>
                </a:solidFill>
                <a:latin typeface="Verdana"/>
                <a:ea typeface="Verdana"/>
                <a:cs typeface="Verdana"/>
                <a:sym typeface="Verdana"/>
              </a:rPr>
              <a:t>Intensity interpolation:</a:t>
            </a:r>
            <a:endParaRPr/>
          </a:p>
          <a:p>
            <a:pPr indent="-436562" lvl="1" marL="908050" marR="0" rtl="0" algn="l">
              <a:lnSpc>
                <a:spcPct val="100000"/>
              </a:lnSpc>
              <a:spcBef>
                <a:spcPts val="240"/>
              </a:spcBef>
              <a:spcAft>
                <a:spcPts val="0"/>
              </a:spcAft>
              <a:buClr>
                <a:schemeClr val="accent2"/>
              </a:buClr>
              <a:buSzPts val="1200"/>
              <a:buFont typeface="Noto Sans Symbols"/>
              <a:buChar char="■"/>
            </a:pPr>
            <a:r>
              <a:rPr b="0" i="0" lang="en-US" sz="1200" u="none" cap="none" strike="noStrike">
                <a:solidFill>
                  <a:schemeClr val="dk1"/>
                </a:solidFill>
                <a:latin typeface="Verdana"/>
                <a:ea typeface="Verdana"/>
                <a:cs typeface="Verdana"/>
                <a:sym typeface="Verdana"/>
              </a:rPr>
              <a:t>Along the polygon edges are obtained by interpolating intensities at the edge ends</a:t>
            </a:r>
            <a:endParaRPr/>
          </a:p>
          <a:p>
            <a:pPr indent="-360362" lvl="1" marL="908050"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Verdana"/>
              <a:ea typeface="Verdana"/>
              <a:cs typeface="Verdana"/>
              <a:sym typeface="Verdana"/>
            </a:endParaRPr>
          </a:p>
          <a:p>
            <a:pPr indent="-360362" lvl="1" marL="908050"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Verdana"/>
              <a:ea typeface="Verdana"/>
              <a:cs typeface="Verdana"/>
              <a:sym typeface="Verdana"/>
            </a:endParaRPr>
          </a:p>
          <a:p>
            <a:pPr indent="-360362" lvl="1" marL="908050"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Verdana"/>
              <a:ea typeface="Verdana"/>
              <a:cs typeface="Verdana"/>
              <a:sym typeface="Verdana"/>
            </a:endParaRPr>
          </a:p>
          <a:p>
            <a:pPr indent="-360362" lvl="1" marL="908050"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Verdana"/>
              <a:ea typeface="Verdana"/>
              <a:cs typeface="Verdana"/>
              <a:sym typeface="Verdana"/>
            </a:endParaRPr>
          </a:p>
          <a:p>
            <a:pPr indent="-360362" lvl="1" marL="908050"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Verdana"/>
              <a:ea typeface="Verdana"/>
              <a:cs typeface="Verdana"/>
              <a:sym typeface="Verdana"/>
            </a:endParaRPr>
          </a:p>
          <a:p>
            <a:pPr indent="-436562" lvl="1" marL="908050" marR="0" rtl="0" algn="l">
              <a:lnSpc>
                <a:spcPct val="100000"/>
              </a:lnSpc>
              <a:spcBef>
                <a:spcPts val="240"/>
              </a:spcBef>
              <a:spcAft>
                <a:spcPts val="0"/>
              </a:spcAft>
              <a:buClr>
                <a:schemeClr val="accent2"/>
              </a:buClr>
              <a:buSzPts val="1200"/>
              <a:buFont typeface="Noto Sans Symbols"/>
              <a:buChar char="■"/>
            </a:pPr>
            <a:r>
              <a:rPr b="0" i="0" lang="en-US" sz="1200" u="none" cap="none" strike="noStrike">
                <a:solidFill>
                  <a:schemeClr val="dk1"/>
                </a:solidFill>
                <a:latin typeface="Verdana"/>
                <a:ea typeface="Verdana"/>
                <a:cs typeface="Verdana"/>
                <a:sym typeface="Verdana"/>
              </a:rPr>
              <a:t>Along the scan line between the polygon edges are obtained by interpolating intensities at the intersection of scan line and polygon edges</a:t>
            </a:r>
            <a:endParaRPr/>
          </a:p>
        </p:txBody>
      </p:sp>
      <p:grpSp>
        <p:nvGrpSpPr>
          <p:cNvPr id="435" name="Google Shape;435;p26"/>
          <p:cNvGrpSpPr/>
          <p:nvPr/>
        </p:nvGrpSpPr>
        <p:grpSpPr>
          <a:xfrm>
            <a:off x="6781800" y="990600"/>
            <a:ext cx="1981200" cy="1524000"/>
            <a:chOff x="672" y="2304"/>
            <a:chExt cx="1248" cy="960"/>
          </a:xfrm>
        </p:grpSpPr>
        <p:grpSp>
          <p:nvGrpSpPr>
            <p:cNvPr id="436" name="Google Shape;436;p26"/>
            <p:cNvGrpSpPr/>
            <p:nvPr/>
          </p:nvGrpSpPr>
          <p:grpSpPr>
            <a:xfrm>
              <a:off x="839" y="2428"/>
              <a:ext cx="1081" cy="836"/>
              <a:chOff x="960" y="1632"/>
              <a:chExt cx="1632" cy="1392"/>
            </a:xfrm>
          </p:grpSpPr>
          <p:grpSp>
            <p:nvGrpSpPr>
              <p:cNvPr id="437" name="Google Shape;437;p26"/>
              <p:cNvGrpSpPr/>
              <p:nvPr/>
            </p:nvGrpSpPr>
            <p:grpSpPr>
              <a:xfrm>
                <a:off x="1064" y="1872"/>
                <a:ext cx="1528" cy="1152"/>
                <a:chOff x="1064" y="1872"/>
                <a:chExt cx="2032" cy="1512"/>
              </a:xfrm>
            </p:grpSpPr>
            <p:sp>
              <p:nvSpPr>
                <p:cNvPr id="438" name="Google Shape;438;p26"/>
                <p:cNvSpPr/>
                <p:nvPr/>
              </p:nvSpPr>
              <p:spPr>
                <a:xfrm>
                  <a:off x="1064" y="1872"/>
                  <a:ext cx="1840" cy="1208"/>
                </a:xfrm>
                <a:custGeom>
                  <a:rect b="b" l="l" r="r" t="t"/>
                  <a:pathLst>
                    <a:path extrusionOk="0" h="1208" w="1840">
                      <a:moveTo>
                        <a:pt x="400" y="328"/>
                      </a:moveTo>
                      <a:lnTo>
                        <a:pt x="1192" y="24"/>
                      </a:lnTo>
                      <a:lnTo>
                        <a:pt x="1728" y="0"/>
                      </a:lnTo>
                      <a:lnTo>
                        <a:pt x="1840" y="224"/>
                      </a:lnTo>
                      <a:lnTo>
                        <a:pt x="400" y="1208"/>
                      </a:lnTo>
                      <a:lnTo>
                        <a:pt x="0" y="792"/>
                      </a:lnTo>
                      <a:lnTo>
                        <a:pt x="392" y="336"/>
                      </a:lnTo>
                      <a:lnTo>
                        <a:pt x="1088" y="736"/>
                      </a:lnTo>
                      <a:lnTo>
                        <a:pt x="1376" y="1064"/>
                      </a:ln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9" name="Google Shape;439;p26"/>
                <p:cNvSpPr/>
                <p:nvPr/>
              </p:nvSpPr>
              <p:spPr>
                <a:xfrm>
                  <a:off x="1472" y="2936"/>
                  <a:ext cx="976" cy="448"/>
                </a:xfrm>
                <a:custGeom>
                  <a:rect b="b" l="l" r="r" t="t"/>
                  <a:pathLst>
                    <a:path extrusionOk="0" h="448" w="976">
                      <a:moveTo>
                        <a:pt x="0" y="136"/>
                      </a:moveTo>
                      <a:lnTo>
                        <a:pt x="600" y="448"/>
                      </a:lnTo>
                      <a:lnTo>
                        <a:pt x="976" y="0"/>
                      </a:ln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0" name="Google Shape;440;p26"/>
                <p:cNvSpPr/>
                <p:nvPr/>
              </p:nvSpPr>
              <p:spPr>
                <a:xfrm>
                  <a:off x="2296" y="1888"/>
                  <a:ext cx="608" cy="1064"/>
                </a:xfrm>
                <a:custGeom>
                  <a:rect b="b" l="l" r="r" t="t"/>
                  <a:pathLst>
                    <a:path extrusionOk="0" h="1064" w="608">
                      <a:moveTo>
                        <a:pt x="0" y="0"/>
                      </a:moveTo>
                      <a:lnTo>
                        <a:pt x="360" y="344"/>
                      </a:lnTo>
                      <a:lnTo>
                        <a:pt x="608" y="816"/>
                      </a:lnTo>
                      <a:lnTo>
                        <a:pt x="152" y="1064"/>
                      </a:ln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1" name="Google Shape;441;p26"/>
                <p:cNvSpPr/>
                <p:nvPr/>
              </p:nvSpPr>
              <p:spPr>
                <a:xfrm>
                  <a:off x="2896" y="2088"/>
                  <a:ext cx="200" cy="632"/>
                </a:xfrm>
                <a:custGeom>
                  <a:rect b="b" l="l" r="r" t="t"/>
                  <a:pathLst>
                    <a:path extrusionOk="0" h="632" w="200">
                      <a:moveTo>
                        <a:pt x="8" y="0"/>
                      </a:moveTo>
                      <a:lnTo>
                        <a:pt x="200" y="632"/>
                      </a:lnTo>
                      <a:lnTo>
                        <a:pt x="0" y="608"/>
                      </a:ln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442" name="Google Shape;442;p26"/>
              <p:cNvCxnSpPr/>
              <p:nvPr/>
            </p:nvCxnSpPr>
            <p:spPr>
              <a:xfrm rot="10800000">
                <a:off x="1872" y="1632"/>
                <a:ext cx="0" cy="480"/>
              </a:xfrm>
              <a:prstGeom prst="straightConnector1">
                <a:avLst/>
              </a:prstGeom>
              <a:noFill/>
              <a:ln cap="flat" cmpd="sng" w="9525">
                <a:solidFill>
                  <a:schemeClr val="dk1"/>
                </a:solidFill>
                <a:prstDash val="solid"/>
                <a:miter lim="800000"/>
                <a:headEnd len="med" w="med" type="none"/>
                <a:tailEnd len="med" w="med" type="triangle"/>
              </a:ln>
            </p:spPr>
          </p:cxnSp>
          <p:cxnSp>
            <p:nvCxnSpPr>
              <p:cNvPr id="443" name="Google Shape;443;p26"/>
              <p:cNvCxnSpPr/>
              <p:nvPr/>
            </p:nvCxnSpPr>
            <p:spPr>
              <a:xfrm rot="10800000">
                <a:off x="960" y="2208"/>
                <a:ext cx="432" cy="144"/>
              </a:xfrm>
              <a:prstGeom prst="straightConnector1">
                <a:avLst/>
              </a:prstGeom>
              <a:noFill/>
              <a:ln cap="flat" cmpd="sng" w="9525">
                <a:solidFill>
                  <a:schemeClr val="dk1"/>
                </a:solidFill>
                <a:prstDash val="solid"/>
                <a:miter lim="800000"/>
                <a:headEnd len="med" w="med" type="none"/>
                <a:tailEnd len="med" w="med" type="triangle"/>
              </a:ln>
            </p:spPr>
          </p:cxnSp>
          <p:cxnSp>
            <p:nvCxnSpPr>
              <p:cNvPr id="444" name="Google Shape;444;p26"/>
              <p:cNvCxnSpPr/>
              <p:nvPr/>
            </p:nvCxnSpPr>
            <p:spPr>
              <a:xfrm rot="10800000">
                <a:off x="1344" y="2640"/>
                <a:ext cx="384" cy="48"/>
              </a:xfrm>
              <a:prstGeom prst="straightConnector1">
                <a:avLst/>
              </a:prstGeom>
              <a:noFill/>
              <a:ln cap="flat" cmpd="sng" w="9525">
                <a:solidFill>
                  <a:schemeClr val="dk1"/>
                </a:solidFill>
                <a:prstDash val="solid"/>
                <a:miter lim="800000"/>
                <a:headEnd len="med" w="med" type="none"/>
                <a:tailEnd len="med" w="med" type="triangle"/>
              </a:ln>
            </p:spPr>
          </p:cxnSp>
          <p:cxnSp>
            <p:nvCxnSpPr>
              <p:cNvPr id="445" name="Google Shape;445;p26"/>
              <p:cNvCxnSpPr/>
              <p:nvPr/>
            </p:nvCxnSpPr>
            <p:spPr>
              <a:xfrm flipH="1" rot="10800000">
                <a:off x="2064" y="1728"/>
                <a:ext cx="240" cy="672"/>
              </a:xfrm>
              <a:prstGeom prst="straightConnector1">
                <a:avLst/>
              </a:prstGeom>
              <a:noFill/>
              <a:ln cap="flat" cmpd="sng" w="9525">
                <a:solidFill>
                  <a:schemeClr val="dk1"/>
                </a:solidFill>
                <a:prstDash val="solid"/>
                <a:miter lim="800000"/>
                <a:headEnd len="med" w="med" type="none"/>
                <a:tailEnd len="med" w="med" type="triangle"/>
              </a:ln>
            </p:spPr>
          </p:cxnSp>
          <p:sp>
            <p:nvSpPr>
              <p:cNvPr id="446" name="Google Shape;446;p26"/>
              <p:cNvSpPr/>
              <p:nvPr/>
            </p:nvSpPr>
            <p:spPr>
              <a:xfrm>
                <a:off x="1856" y="2408"/>
                <a:ext cx="48" cy="48"/>
              </a:xfrm>
              <a:prstGeom prst="ellipse">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7" name="Google Shape;447;p26"/>
              <p:cNvSpPr txBox="1"/>
              <p:nvPr/>
            </p:nvSpPr>
            <p:spPr>
              <a:xfrm>
                <a:off x="1777" y="2448"/>
                <a:ext cx="285"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V</a:t>
                </a:r>
                <a:endParaRPr/>
              </a:p>
            </p:txBody>
          </p:sp>
        </p:grpSp>
        <p:sp>
          <p:nvSpPr>
            <p:cNvPr id="448" name="Google Shape;448;p26"/>
            <p:cNvSpPr txBox="1"/>
            <p:nvPr/>
          </p:nvSpPr>
          <p:spPr>
            <a:xfrm>
              <a:off x="1347" y="2304"/>
              <a:ext cx="243"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N</a:t>
              </a:r>
              <a:r>
                <a:rPr b="1" baseline="-25000" i="0" lang="en-US" sz="1200" u="none">
                  <a:solidFill>
                    <a:schemeClr val="dk1"/>
                  </a:solidFill>
                  <a:latin typeface="Verdana"/>
                  <a:ea typeface="Verdana"/>
                  <a:cs typeface="Verdana"/>
                  <a:sym typeface="Verdana"/>
                </a:rPr>
                <a:t>2</a:t>
              </a:r>
              <a:endParaRPr/>
            </a:p>
          </p:txBody>
        </p:sp>
        <p:sp>
          <p:nvSpPr>
            <p:cNvPr id="449" name="Google Shape;449;p26"/>
            <p:cNvSpPr txBox="1"/>
            <p:nvPr/>
          </p:nvSpPr>
          <p:spPr>
            <a:xfrm>
              <a:off x="672" y="2611"/>
              <a:ext cx="243"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N</a:t>
              </a:r>
              <a:r>
                <a:rPr b="1" baseline="-25000" i="0" lang="en-US" sz="1200" u="none">
                  <a:solidFill>
                    <a:schemeClr val="dk1"/>
                  </a:solidFill>
                  <a:latin typeface="Verdana"/>
                  <a:ea typeface="Verdana"/>
                  <a:cs typeface="Verdana"/>
                  <a:sym typeface="Verdana"/>
                </a:rPr>
                <a:t>1</a:t>
              </a:r>
              <a:endParaRPr/>
            </a:p>
          </p:txBody>
        </p:sp>
        <p:sp>
          <p:nvSpPr>
            <p:cNvPr id="450" name="Google Shape;450;p26"/>
            <p:cNvSpPr txBox="1"/>
            <p:nvPr/>
          </p:nvSpPr>
          <p:spPr>
            <a:xfrm>
              <a:off x="912" y="2899"/>
              <a:ext cx="243"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N</a:t>
              </a:r>
              <a:r>
                <a:rPr b="1" baseline="-25000" i="0" lang="en-US" sz="1200" u="none">
                  <a:solidFill>
                    <a:schemeClr val="dk1"/>
                  </a:solidFill>
                  <a:latin typeface="Verdana"/>
                  <a:ea typeface="Verdana"/>
                  <a:cs typeface="Verdana"/>
                  <a:sym typeface="Verdana"/>
                </a:rPr>
                <a:t>4</a:t>
              </a:r>
              <a:endParaRPr/>
            </a:p>
          </p:txBody>
        </p:sp>
        <p:sp>
          <p:nvSpPr>
            <p:cNvPr id="451" name="Google Shape;451;p26"/>
            <p:cNvSpPr txBox="1"/>
            <p:nvPr/>
          </p:nvSpPr>
          <p:spPr>
            <a:xfrm>
              <a:off x="1645" y="2341"/>
              <a:ext cx="243"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N</a:t>
              </a:r>
              <a:r>
                <a:rPr b="1" baseline="-25000" i="0" lang="en-US" sz="1200" u="none">
                  <a:solidFill>
                    <a:schemeClr val="dk1"/>
                  </a:solidFill>
                  <a:latin typeface="Verdana"/>
                  <a:ea typeface="Verdana"/>
                  <a:cs typeface="Verdana"/>
                  <a:sym typeface="Verdana"/>
                </a:rPr>
                <a:t>3</a:t>
              </a:r>
              <a:endParaRPr/>
            </a:p>
          </p:txBody>
        </p:sp>
      </p:grpSp>
      <p:pic>
        <p:nvPicPr>
          <p:cNvPr id="452" name="Google Shape;452;p26"/>
          <p:cNvPicPr preferRelativeResize="0"/>
          <p:nvPr>
            <p:ph idx="4294967295" type="body"/>
          </p:nvPr>
        </p:nvPicPr>
        <p:blipFill rotWithShape="1">
          <a:blip r:embed="rId3">
            <a:alphaModFix/>
          </a:blip>
          <a:srcRect b="0" l="0" r="0" t="0"/>
          <a:stretch/>
        </p:blipFill>
        <p:spPr>
          <a:xfrm>
            <a:off x="2819400" y="2209800"/>
            <a:ext cx="1143000" cy="1066800"/>
          </a:xfrm>
          <a:prstGeom prst="rect">
            <a:avLst/>
          </a:prstGeom>
          <a:noFill/>
          <a:ln>
            <a:noFill/>
          </a:ln>
        </p:spPr>
      </p:pic>
      <p:grpSp>
        <p:nvGrpSpPr>
          <p:cNvPr id="453" name="Google Shape;453;p26"/>
          <p:cNvGrpSpPr/>
          <p:nvPr/>
        </p:nvGrpSpPr>
        <p:grpSpPr>
          <a:xfrm>
            <a:off x="6553200" y="1941857"/>
            <a:ext cx="2532062" cy="2377730"/>
            <a:chOff x="3792" y="1104"/>
            <a:chExt cx="1595" cy="1498"/>
          </a:xfrm>
        </p:grpSpPr>
        <p:cxnSp>
          <p:nvCxnSpPr>
            <p:cNvPr id="454" name="Google Shape;454;p26"/>
            <p:cNvCxnSpPr/>
            <p:nvPr/>
          </p:nvCxnSpPr>
          <p:spPr>
            <a:xfrm>
              <a:off x="3934" y="1392"/>
              <a:ext cx="0" cy="1047"/>
            </a:xfrm>
            <a:prstGeom prst="straightConnector1">
              <a:avLst/>
            </a:prstGeom>
            <a:noFill/>
            <a:ln cap="flat" cmpd="sng" w="9525">
              <a:solidFill>
                <a:schemeClr val="dk1"/>
              </a:solidFill>
              <a:prstDash val="solid"/>
              <a:miter lim="800000"/>
              <a:headEnd len="med" w="med" type="none"/>
              <a:tailEnd len="med" w="med" type="none"/>
            </a:ln>
          </p:spPr>
        </p:cxnSp>
        <p:cxnSp>
          <p:nvCxnSpPr>
            <p:cNvPr id="455" name="Google Shape;455;p26"/>
            <p:cNvCxnSpPr/>
            <p:nvPr/>
          </p:nvCxnSpPr>
          <p:spPr>
            <a:xfrm>
              <a:off x="3934" y="2439"/>
              <a:ext cx="1252" cy="0"/>
            </a:xfrm>
            <a:prstGeom prst="straightConnector1">
              <a:avLst/>
            </a:prstGeom>
            <a:noFill/>
            <a:ln cap="flat" cmpd="sng" w="9525">
              <a:solidFill>
                <a:schemeClr val="dk1"/>
              </a:solidFill>
              <a:prstDash val="solid"/>
              <a:miter lim="800000"/>
              <a:headEnd len="med" w="med" type="none"/>
              <a:tailEnd len="med" w="med" type="none"/>
            </a:ln>
          </p:spPr>
        </p:cxnSp>
        <p:sp>
          <p:nvSpPr>
            <p:cNvPr id="456" name="Google Shape;456;p26"/>
            <p:cNvSpPr/>
            <p:nvPr/>
          </p:nvSpPr>
          <p:spPr>
            <a:xfrm rot="1620000">
              <a:off x="4184" y="1225"/>
              <a:ext cx="728" cy="816"/>
            </a:xfrm>
            <a:prstGeom prst="triangle">
              <a:avLst>
                <a:gd fmla="val 216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57" name="Google Shape;457;p26"/>
            <p:cNvCxnSpPr/>
            <p:nvPr/>
          </p:nvCxnSpPr>
          <p:spPr>
            <a:xfrm>
              <a:off x="3934" y="1934"/>
              <a:ext cx="1126" cy="0"/>
            </a:xfrm>
            <a:prstGeom prst="straightConnector1">
              <a:avLst/>
            </a:prstGeom>
            <a:noFill/>
            <a:ln cap="flat" cmpd="sng" w="9525">
              <a:solidFill>
                <a:schemeClr val="dk1"/>
              </a:solidFill>
              <a:prstDash val="solid"/>
              <a:miter lim="800000"/>
              <a:headEnd len="med" w="med" type="none"/>
              <a:tailEnd len="med" w="med" type="none"/>
            </a:ln>
          </p:spPr>
        </p:cxnSp>
        <p:sp>
          <p:nvSpPr>
            <p:cNvPr id="458" name="Google Shape;458;p26"/>
            <p:cNvSpPr/>
            <p:nvPr/>
          </p:nvSpPr>
          <p:spPr>
            <a:xfrm>
              <a:off x="4207" y="1916"/>
              <a:ext cx="31" cy="3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9" name="Google Shape;459;p26"/>
            <p:cNvSpPr/>
            <p:nvPr/>
          </p:nvSpPr>
          <p:spPr>
            <a:xfrm>
              <a:off x="4793" y="1916"/>
              <a:ext cx="31" cy="3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0" name="Google Shape;460;p26"/>
            <p:cNvSpPr/>
            <p:nvPr/>
          </p:nvSpPr>
          <p:spPr>
            <a:xfrm>
              <a:off x="4603" y="1916"/>
              <a:ext cx="32" cy="3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1" name="Google Shape;461;p26"/>
            <p:cNvSpPr txBox="1"/>
            <p:nvPr/>
          </p:nvSpPr>
          <p:spPr>
            <a:xfrm>
              <a:off x="4591" y="1789"/>
              <a:ext cx="186"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P</a:t>
              </a:r>
              <a:endParaRPr/>
            </a:p>
          </p:txBody>
        </p:sp>
        <p:sp>
          <p:nvSpPr>
            <p:cNvPr id="462" name="Google Shape;462;p26"/>
            <p:cNvSpPr txBox="1"/>
            <p:nvPr/>
          </p:nvSpPr>
          <p:spPr>
            <a:xfrm>
              <a:off x="4848" y="1776"/>
              <a:ext cx="539"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scan line</a:t>
              </a:r>
              <a:endParaRPr/>
            </a:p>
          </p:txBody>
        </p:sp>
        <p:sp>
          <p:nvSpPr>
            <p:cNvPr id="463" name="Google Shape;463;p26"/>
            <p:cNvSpPr txBox="1"/>
            <p:nvPr/>
          </p:nvSpPr>
          <p:spPr>
            <a:xfrm>
              <a:off x="3896" y="1680"/>
              <a:ext cx="184"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1</a:t>
              </a:r>
              <a:endParaRPr/>
            </a:p>
          </p:txBody>
        </p:sp>
        <p:sp>
          <p:nvSpPr>
            <p:cNvPr id="464" name="Google Shape;464;p26"/>
            <p:cNvSpPr txBox="1"/>
            <p:nvPr/>
          </p:nvSpPr>
          <p:spPr>
            <a:xfrm>
              <a:off x="5040" y="1363"/>
              <a:ext cx="184"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3</a:t>
              </a:r>
              <a:endParaRPr/>
            </a:p>
          </p:txBody>
        </p:sp>
        <p:sp>
          <p:nvSpPr>
            <p:cNvPr id="465" name="Google Shape;465;p26"/>
            <p:cNvSpPr txBox="1"/>
            <p:nvPr/>
          </p:nvSpPr>
          <p:spPr>
            <a:xfrm>
              <a:off x="4654" y="2112"/>
              <a:ext cx="184"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2</a:t>
              </a:r>
              <a:endParaRPr/>
            </a:p>
          </p:txBody>
        </p:sp>
        <p:sp>
          <p:nvSpPr>
            <p:cNvPr id="466" name="Google Shape;466;p26"/>
            <p:cNvSpPr txBox="1"/>
            <p:nvPr/>
          </p:nvSpPr>
          <p:spPr>
            <a:xfrm>
              <a:off x="4128" y="1920"/>
              <a:ext cx="184"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4</a:t>
              </a:r>
              <a:endParaRPr/>
            </a:p>
          </p:txBody>
        </p:sp>
        <p:sp>
          <p:nvSpPr>
            <p:cNvPr id="467" name="Google Shape;467;p26"/>
            <p:cNvSpPr txBox="1"/>
            <p:nvPr/>
          </p:nvSpPr>
          <p:spPr>
            <a:xfrm>
              <a:off x="4752" y="1920"/>
              <a:ext cx="184"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5</a:t>
              </a:r>
              <a:endParaRPr/>
            </a:p>
          </p:txBody>
        </p:sp>
        <p:sp>
          <p:nvSpPr>
            <p:cNvPr id="468" name="Google Shape;468;p26"/>
            <p:cNvSpPr txBox="1"/>
            <p:nvPr/>
          </p:nvSpPr>
          <p:spPr>
            <a:xfrm>
              <a:off x="3792" y="1356"/>
              <a:ext cx="178"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y</a:t>
              </a:r>
              <a:endParaRPr/>
            </a:p>
          </p:txBody>
        </p:sp>
        <p:sp>
          <p:nvSpPr>
            <p:cNvPr id="469" name="Google Shape;469;p26"/>
            <p:cNvSpPr txBox="1"/>
            <p:nvPr/>
          </p:nvSpPr>
          <p:spPr>
            <a:xfrm>
              <a:off x="5111" y="2429"/>
              <a:ext cx="180"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x</a:t>
              </a:r>
              <a:endParaRPr/>
            </a:p>
          </p:txBody>
        </p:sp>
      </p:grpSp>
      <p:grpSp>
        <p:nvGrpSpPr>
          <p:cNvPr id="470" name="Google Shape;470;p26"/>
          <p:cNvGrpSpPr/>
          <p:nvPr/>
        </p:nvGrpSpPr>
        <p:grpSpPr>
          <a:xfrm>
            <a:off x="6361112" y="3846857"/>
            <a:ext cx="2782887" cy="2447580"/>
            <a:chOff x="3767" y="2442"/>
            <a:chExt cx="1753" cy="1542"/>
          </a:xfrm>
        </p:grpSpPr>
        <p:cxnSp>
          <p:nvCxnSpPr>
            <p:cNvPr id="471" name="Google Shape;471;p26"/>
            <p:cNvCxnSpPr/>
            <p:nvPr/>
          </p:nvCxnSpPr>
          <p:spPr>
            <a:xfrm>
              <a:off x="4017" y="2730"/>
              <a:ext cx="0" cy="1047"/>
            </a:xfrm>
            <a:prstGeom prst="straightConnector1">
              <a:avLst/>
            </a:prstGeom>
            <a:noFill/>
            <a:ln cap="flat" cmpd="sng" w="9525">
              <a:solidFill>
                <a:schemeClr val="dk1"/>
              </a:solidFill>
              <a:prstDash val="solid"/>
              <a:miter lim="800000"/>
              <a:headEnd len="med" w="med" type="none"/>
              <a:tailEnd len="med" w="med" type="none"/>
            </a:ln>
          </p:spPr>
        </p:cxnSp>
        <p:cxnSp>
          <p:nvCxnSpPr>
            <p:cNvPr id="472" name="Google Shape;472;p26"/>
            <p:cNvCxnSpPr/>
            <p:nvPr/>
          </p:nvCxnSpPr>
          <p:spPr>
            <a:xfrm>
              <a:off x="4017" y="3777"/>
              <a:ext cx="1252" cy="0"/>
            </a:xfrm>
            <a:prstGeom prst="straightConnector1">
              <a:avLst/>
            </a:prstGeom>
            <a:noFill/>
            <a:ln cap="flat" cmpd="sng" w="9525">
              <a:solidFill>
                <a:schemeClr val="dk1"/>
              </a:solidFill>
              <a:prstDash val="solid"/>
              <a:miter lim="800000"/>
              <a:headEnd len="med" w="med" type="none"/>
              <a:tailEnd len="med" w="med" type="none"/>
            </a:ln>
          </p:spPr>
        </p:cxnSp>
        <p:sp>
          <p:nvSpPr>
            <p:cNvPr id="473" name="Google Shape;473;p26"/>
            <p:cNvSpPr/>
            <p:nvPr/>
          </p:nvSpPr>
          <p:spPr>
            <a:xfrm rot="1620000">
              <a:off x="4267" y="2563"/>
              <a:ext cx="728" cy="816"/>
            </a:xfrm>
            <a:prstGeom prst="triangle">
              <a:avLst>
                <a:gd fmla="val 216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74" name="Google Shape;474;p26"/>
            <p:cNvCxnSpPr/>
            <p:nvPr/>
          </p:nvCxnSpPr>
          <p:spPr>
            <a:xfrm>
              <a:off x="4017" y="3272"/>
              <a:ext cx="1126" cy="0"/>
            </a:xfrm>
            <a:prstGeom prst="straightConnector1">
              <a:avLst/>
            </a:prstGeom>
            <a:noFill/>
            <a:ln cap="flat" cmpd="sng" w="9525">
              <a:solidFill>
                <a:schemeClr val="dk1"/>
              </a:solidFill>
              <a:prstDash val="solid"/>
              <a:miter lim="800000"/>
              <a:headEnd len="med" w="med" type="none"/>
              <a:tailEnd len="med" w="med" type="none"/>
            </a:ln>
          </p:spPr>
        </p:cxnSp>
        <p:sp>
          <p:nvSpPr>
            <p:cNvPr id="475" name="Google Shape;475;p26"/>
            <p:cNvSpPr/>
            <p:nvPr/>
          </p:nvSpPr>
          <p:spPr>
            <a:xfrm>
              <a:off x="4290" y="3254"/>
              <a:ext cx="31" cy="3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6" name="Google Shape;476;p26"/>
            <p:cNvSpPr/>
            <p:nvPr/>
          </p:nvSpPr>
          <p:spPr>
            <a:xfrm>
              <a:off x="4619" y="3415"/>
              <a:ext cx="32" cy="3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7" name="Google Shape;477;p26"/>
            <p:cNvSpPr txBox="1"/>
            <p:nvPr/>
          </p:nvSpPr>
          <p:spPr>
            <a:xfrm>
              <a:off x="4931" y="3254"/>
              <a:ext cx="589"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scan lines</a:t>
              </a:r>
              <a:endParaRPr/>
            </a:p>
          </p:txBody>
        </p:sp>
        <p:sp>
          <p:nvSpPr>
            <p:cNvPr id="478" name="Google Shape;478;p26"/>
            <p:cNvSpPr txBox="1"/>
            <p:nvPr/>
          </p:nvSpPr>
          <p:spPr>
            <a:xfrm>
              <a:off x="3997" y="2979"/>
              <a:ext cx="214"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I</a:t>
              </a:r>
              <a:r>
                <a:rPr b="1" baseline="-25000" i="0" lang="en-US" sz="1200" u="none">
                  <a:solidFill>
                    <a:schemeClr val="dk1"/>
                  </a:solidFill>
                  <a:latin typeface="Verdana"/>
                  <a:ea typeface="Verdana"/>
                  <a:cs typeface="Verdana"/>
                  <a:sym typeface="Verdana"/>
                </a:rPr>
                <a:t>1</a:t>
              </a:r>
              <a:endParaRPr/>
            </a:p>
          </p:txBody>
        </p:sp>
        <p:sp>
          <p:nvSpPr>
            <p:cNvPr id="479" name="Google Shape;479;p26"/>
            <p:cNvSpPr txBox="1"/>
            <p:nvPr/>
          </p:nvSpPr>
          <p:spPr>
            <a:xfrm>
              <a:off x="4737" y="3450"/>
              <a:ext cx="214"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I</a:t>
              </a:r>
              <a:r>
                <a:rPr b="1" baseline="-25000" i="0" lang="en-US" sz="1200" u="none">
                  <a:solidFill>
                    <a:schemeClr val="dk1"/>
                  </a:solidFill>
                  <a:latin typeface="Verdana"/>
                  <a:ea typeface="Verdana"/>
                  <a:cs typeface="Verdana"/>
                  <a:sym typeface="Verdana"/>
                </a:rPr>
                <a:t>2</a:t>
              </a:r>
              <a:endParaRPr/>
            </a:p>
          </p:txBody>
        </p:sp>
        <p:sp>
          <p:nvSpPr>
            <p:cNvPr id="480" name="Google Shape;480;p26"/>
            <p:cNvSpPr txBox="1"/>
            <p:nvPr/>
          </p:nvSpPr>
          <p:spPr>
            <a:xfrm>
              <a:off x="4267" y="3110"/>
              <a:ext cx="168"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I</a:t>
              </a:r>
              <a:endParaRPr/>
            </a:p>
          </p:txBody>
        </p:sp>
        <p:cxnSp>
          <p:nvCxnSpPr>
            <p:cNvPr id="481" name="Google Shape;481;p26"/>
            <p:cNvCxnSpPr/>
            <p:nvPr/>
          </p:nvCxnSpPr>
          <p:spPr>
            <a:xfrm>
              <a:off x="4019" y="3427"/>
              <a:ext cx="1056" cy="0"/>
            </a:xfrm>
            <a:prstGeom prst="straightConnector1">
              <a:avLst/>
            </a:prstGeom>
            <a:noFill/>
            <a:ln cap="flat" cmpd="sng" w="9525">
              <a:solidFill>
                <a:schemeClr val="dk1"/>
              </a:solidFill>
              <a:prstDash val="solid"/>
              <a:miter lim="800000"/>
              <a:headEnd len="med" w="med" type="none"/>
              <a:tailEnd len="med" w="med" type="none"/>
            </a:ln>
          </p:spPr>
        </p:cxnSp>
        <p:sp>
          <p:nvSpPr>
            <p:cNvPr id="482" name="Google Shape;482;p26"/>
            <p:cNvSpPr/>
            <p:nvPr/>
          </p:nvSpPr>
          <p:spPr>
            <a:xfrm>
              <a:off x="4755" y="3475"/>
              <a:ext cx="32" cy="3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3" name="Google Shape;483;p26"/>
            <p:cNvSpPr/>
            <p:nvPr/>
          </p:nvSpPr>
          <p:spPr>
            <a:xfrm>
              <a:off x="4123" y="3151"/>
              <a:ext cx="32" cy="3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4" name="Google Shape;484;p26"/>
            <p:cNvSpPr txBox="1"/>
            <p:nvPr/>
          </p:nvSpPr>
          <p:spPr>
            <a:xfrm>
              <a:off x="4464" y="3408"/>
              <a:ext cx="200"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I’</a:t>
              </a:r>
              <a:endParaRPr/>
            </a:p>
          </p:txBody>
        </p:sp>
        <p:sp>
          <p:nvSpPr>
            <p:cNvPr id="485" name="Google Shape;485;p26"/>
            <p:cNvSpPr txBox="1"/>
            <p:nvPr/>
          </p:nvSpPr>
          <p:spPr>
            <a:xfrm>
              <a:off x="3827" y="3139"/>
              <a:ext cx="178"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y</a:t>
              </a:r>
              <a:endParaRPr/>
            </a:p>
          </p:txBody>
        </p:sp>
        <p:sp>
          <p:nvSpPr>
            <p:cNvPr id="486" name="Google Shape;486;p26"/>
            <p:cNvSpPr txBox="1"/>
            <p:nvPr/>
          </p:nvSpPr>
          <p:spPr>
            <a:xfrm>
              <a:off x="3767" y="3350"/>
              <a:ext cx="292"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y-1</a:t>
              </a:r>
              <a:endParaRPr/>
            </a:p>
          </p:txBody>
        </p:sp>
        <p:cxnSp>
          <p:nvCxnSpPr>
            <p:cNvPr id="487" name="Google Shape;487;p26"/>
            <p:cNvCxnSpPr/>
            <p:nvPr/>
          </p:nvCxnSpPr>
          <p:spPr>
            <a:xfrm>
              <a:off x="4307" y="3715"/>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488" name="Google Shape;488;p26"/>
            <p:cNvCxnSpPr/>
            <p:nvPr/>
          </p:nvCxnSpPr>
          <p:spPr>
            <a:xfrm>
              <a:off x="4627" y="3723"/>
              <a:ext cx="0" cy="96"/>
            </a:xfrm>
            <a:prstGeom prst="straightConnector1">
              <a:avLst/>
            </a:prstGeom>
            <a:noFill/>
            <a:ln cap="flat" cmpd="sng" w="9525">
              <a:solidFill>
                <a:schemeClr val="dk1"/>
              </a:solidFill>
              <a:prstDash val="solid"/>
              <a:miter lim="800000"/>
              <a:headEnd len="med" w="med" type="none"/>
              <a:tailEnd len="med" w="med" type="none"/>
            </a:ln>
          </p:spPr>
        </p:cxnSp>
        <p:sp>
          <p:nvSpPr>
            <p:cNvPr id="489" name="Google Shape;489;p26"/>
            <p:cNvSpPr txBox="1"/>
            <p:nvPr/>
          </p:nvSpPr>
          <p:spPr>
            <a:xfrm>
              <a:off x="4211" y="3811"/>
              <a:ext cx="180"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x</a:t>
              </a:r>
              <a:endParaRPr/>
            </a:p>
          </p:txBody>
        </p:sp>
        <p:sp>
          <p:nvSpPr>
            <p:cNvPr id="490" name="Google Shape;490;p26"/>
            <p:cNvSpPr txBox="1"/>
            <p:nvPr/>
          </p:nvSpPr>
          <p:spPr>
            <a:xfrm>
              <a:off x="4547" y="3811"/>
              <a:ext cx="331"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x+1</a:t>
              </a:r>
              <a:endParaRPr/>
            </a:p>
          </p:txBody>
        </p:sp>
      </p:grpSp>
      <p:pic>
        <p:nvPicPr>
          <p:cNvPr id="491" name="Google Shape;491;p26"/>
          <p:cNvPicPr preferRelativeResize="0"/>
          <p:nvPr/>
        </p:nvPicPr>
        <p:blipFill rotWithShape="1">
          <a:blip r:embed="rId4">
            <a:alphaModFix/>
          </a:blip>
          <a:srcRect b="0" l="0" r="0" t="0"/>
          <a:stretch/>
        </p:blipFill>
        <p:spPr>
          <a:xfrm>
            <a:off x="1389062" y="4038600"/>
            <a:ext cx="2268537" cy="533400"/>
          </a:xfrm>
          <a:prstGeom prst="rect">
            <a:avLst/>
          </a:prstGeom>
          <a:noFill/>
          <a:ln>
            <a:noFill/>
          </a:ln>
        </p:spPr>
      </p:pic>
      <p:pic>
        <p:nvPicPr>
          <p:cNvPr id="492" name="Google Shape;492;p26"/>
          <p:cNvPicPr preferRelativeResize="0"/>
          <p:nvPr/>
        </p:nvPicPr>
        <p:blipFill rotWithShape="1">
          <a:blip r:embed="rId5">
            <a:alphaModFix/>
          </a:blip>
          <a:srcRect b="0" l="0" r="0" t="0"/>
          <a:stretch/>
        </p:blipFill>
        <p:spPr>
          <a:xfrm>
            <a:off x="1524000" y="5562600"/>
            <a:ext cx="2305050" cy="565150"/>
          </a:xfrm>
          <a:prstGeom prst="rect">
            <a:avLst/>
          </a:prstGeom>
          <a:noFill/>
          <a:ln>
            <a:noFill/>
          </a:ln>
        </p:spPr>
      </p:pic>
      <p:grpSp>
        <p:nvGrpSpPr>
          <p:cNvPr id="493" name="Google Shape;493;p26"/>
          <p:cNvGrpSpPr/>
          <p:nvPr/>
        </p:nvGrpSpPr>
        <p:grpSpPr>
          <a:xfrm>
            <a:off x="3657600" y="3962400"/>
            <a:ext cx="2998787" cy="831850"/>
            <a:chOff x="2304" y="2496"/>
            <a:chExt cx="1889" cy="524"/>
          </a:xfrm>
        </p:grpSpPr>
        <p:sp>
          <p:nvSpPr>
            <p:cNvPr id="494" name="Google Shape;494;p26"/>
            <p:cNvSpPr txBox="1"/>
            <p:nvPr/>
          </p:nvSpPr>
          <p:spPr>
            <a:xfrm>
              <a:off x="2304" y="2496"/>
              <a:ext cx="1889" cy="524"/>
            </a:xfrm>
            <a:prstGeom prst="rect">
              <a:avLst/>
            </a:prstGeom>
            <a:solidFill>
              <a:srgbClr val="FFCC99">
                <a:alpha val="60000"/>
              </a:srgbClr>
            </a:solidFill>
            <a:ln cap="flat" cmpd="sng" w="9525">
              <a:solidFill>
                <a:srgbClr val="FF99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Recursive calculation along the edge</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200" u="none">
                <a:solidFill>
                  <a:schemeClr val="dk1"/>
                </a:solidFill>
                <a:latin typeface="Verdana"/>
                <a:ea typeface="Verdana"/>
                <a:cs typeface="Verdana"/>
                <a:sym typeface="Verdana"/>
              </a:endParaRPr>
            </a:p>
          </p:txBody>
        </p:sp>
        <p:pic>
          <p:nvPicPr>
            <p:cNvPr id="495" name="Google Shape;495;p26"/>
            <p:cNvPicPr preferRelativeResize="0"/>
            <p:nvPr/>
          </p:nvPicPr>
          <p:blipFill rotWithShape="1">
            <a:blip r:embed="rId6">
              <a:alphaModFix/>
            </a:blip>
            <a:srcRect b="0" l="0" r="0" t="0"/>
            <a:stretch/>
          </p:blipFill>
          <p:spPr>
            <a:xfrm>
              <a:off x="2880" y="2639"/>
              <a:ext cx="821" cy="337"/>
            </a:xfrm>
            <a:prstGeom prst="rect">
              <a:avLst/>
            </a:prstGeom>
            <a:noFill/>
            <a:ln>
              <a:noFill/>
            </a:ln>
          </p:spPr>
        </p:pic>
      </p:grpSp>
      <p:sp>
        <p:nvSpPr>
          <p:cNvPr id="496" name="Google Shape;496;p26"/>
          <p:cNvSpPr txBox="1"/>
          <p:nvPr/>
        </p:nvSpPr>
        <p:spPr>
          <a:xfrm>
            <a:off x="4314825" y="5410200"/>
            <a:ext cx="1857375" cy="649287"/>
          </a:xfrm>
          <a:prstGeom prst="rect">
            <a:avLst/>
          </a:prstGeom>
          <a:solidFill>
            <a:srgbClr val="FFCC99">
              <a:alpha val="60000"/>
            </a:srgbClr>
          </a:solidFill>
          <a:ln cap="flat" cmpd="sng" w="9525">
            <a:solidFill>
              <a:srgbClr val="FF99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Recursive Calculation</a:t>
            </a:r>
            <a:endParaRPr/>
          </a:p>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along the scan line ??</a:t>
            </a:r>
            <a:endParaRPr/>
          </a:p>
          <a:p>
            <a:pPr indent="0" lvl="0" marL="0" marR="0" rtl="0" algn="l">
              <a:lnSpc>
                <a:spcPct val="100000"/>
              </a:lnSpc>
              <a:spcBef>
                <a:spcPts val="0"/>
              </a:spcBef>
              <a:spcAft>
                <a:spcPts val="0"/>
              </a:spcAft>
              <a:buNone/>
            </a:pPr>
            <a:r>
              <a:t/>
            </a:r>
            <a:endParaRPr b="0" i="0" sz="1200" u="none">
              <a:solidFill>
                <a:schemeClr val="dk1"/>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0" name="Shape 500"/>
        <p:cNvGrpSpPr/>
        <p:nvPr/>
      </p:nvGrpSpPr>
      <p:grpSpPr>
        <a:xfrm>
          <a:off x="0" y="0"/>
          <a:ext cx="0" cy="0"/>
          <a:chOff x="0" y="0"/>
          <a:chExt cx="0" cy="0"/>
        </a:xfrm>
      </p:grpSpPr>
      <p:sp>
        <p:nvSpPr>
          <p:cNvPr id="501" name="Google Shape;501;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502" name="Google Shape;502;p27"/>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503" name="Google Shape;503;p27"/>
          <p:cNvSpPr txBox="1"/>
          <p:nvPr>
            <p:ph idx="4294967295" type="title"/>
          </p:nvPr>
        </p:nvSpPr>
        <p:spPr>
          <a:xfrm>
            <a:off x="574675" y="304800"/>
            <a:ext cx="8001000" cy="1216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Phong Shading</a:t>
            </a:r>
            <a:endParaRPr/>
          </a:p>
        </p:txBody>
      </p:sp>
      <p:sp>
        <p:nvSpPr>
          <p:cNvPr id="504" name="Google Shape;504;p27"/>
          <p:cNvSpPr txBox="1"/>
          <p:nvPr>
            <p:ph idx="4294967295" type="body"/>
          </p:nvPr>
        </p:nvSpPr>
        <p:spPr>
          <a:xfrm>
            <a:off x="566737" y="1752600"/>
            <a:ext cx="5072062"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1900"/>
              <a:buFont typeface="Noto Sans Symbols"/>
              <a:buChar char="□"/>
            </a:pPr>
            <a:r>
              <a:rPr b="0" i="0" lang="en-US" sz="1900" u="none">
                <a:solidFill>
                  <a:schemeClr val="dk1"/>
                </a:solidFill>
                <a:latin typeface="Verdana"/>
                <a:ea typeface="Verdana"/>
                <a:cs typeface="Verdana"/>
                <a:sym typeface="Verdana"/>
              </a:rPr>
              <a:t>More accurate method for rendering</a:t>
            </a:r>
            <a:endParaRPr/>
          </a:p>
          <a:p>
            <a:pPr indent="-469900" lvl="0" marL="469900" marR="0" rtl="0" algn="l">
              <a:lnSpc>
                <a:spcPct val="80000"/>
              </a:lnSpc>
              <a:spcBef>
                <a:spcPts val="380"/>
              </a:spcBef>
              <a:spcAft>
                <a:spcPts val="0"/>
              </a:spcAft>
              <a:buClr>
                <a:schemeClr val="accent2"/>
              </a:buClr>
              <a:buSzPts val="1900"/>
              <a:buFont typeface="Noto Sans Symbols"/>
              <a:buChar char="□"/>
            </a:pPr>
            <a:r>
              <a:rPr b="0" i="0" lang="en-US" sz="1900" u="none">
                <a:solidFill>
                  <a:schemeClr val="dk1"/>
                </a:solidFill>
                <a:latin typeface="Verdana"/>
                <a:ea typeface="Verdana"/>
                <a:cs typeface="Verdana"/>
                <a:sym typeface="Verdana"/>
              </a:rPr>
              <a:t>Fundamental: </a:t>
            </a:r>
            <a:r>
              <a:rPr b="0" i="1" lang="en-US" sz="1900" u="none">
                <a:solidFill>
                  <a:schemeClr val="dk1"/>
                </a:solidFill>
                <a:latin typeface="Verdana"/>
                <a:ea typeface="Verdana"/>
                <a:cs typeface="Verdana"/>
                <a:sym typeface="Verdana"/>
              </a:rPr>
              <a:t>Interpolate normal vectors and apply illumination model to each surface point</a:t>
            </a:r>
            <a:endParaRPr/>
          </a:p>
          <a:p>
            <a:pPr indent="-469900" lvl="0" marL="469900" marR="0" rtl="0" algn="l">
              <a:lnSpc>
                <a:spcPct val="80000"/>
              </a:lnSpc>
              <a:spcBef>
                <a:spcPts val="380"/>
              </a:spcBef>
              <a:spcAft>
                <a:spcPts val="0"/>
              </a:spcAft>
              <a:buClr>
                <a:schemeClr val="accent2"/>
              </a:buClr>
              <a:buSzPts val="1900"/>
              <a:buFont typeface="Noto Sans Symbols"/>
              <a:buChar char="□"/>
            </a:pPr>
            <a:r>
              <a:rPr b="0" i="0" lang="en-US" sz="1900" u="none">
                <a:solidFill>
                  <a:schemeClr val="dk1"/>
                </a:solidFill>
                <a:latin typeface="Verdana"/>
                <a:ea typeface="Verdana"/>
                <a:cs typeface="Verdana"/>
                <a:sym typeface="Verdana"/>
              </a:rPr>
              <a:t>Calculation steps:</a:t>
            </a:r>
            <a:endParaRPr/>
          </a:p>
          <a:p>
            <a:pPr indent="-436562" lvl="1" marL="908050" marR="0" rtl="0" algn="l">
              <a:lnSpc>
                <a:spcPct val="80000"/>
              </a:lnSpc>
              <a:spcBef>
                <a:spcPts val="340"/>
              </a:spcBef>
              <a:spcAft>
                <a:spcPts val="0"/>
              </a:spcAft>
              <a:buClr>
                <a:schemeClr val="accent2"/>
              </a:buClr>
              <a:buSzPts val="1700"/>
              <a:buFont typeface="Noto Sans Symbols"/>
              <a:buChar char="■"/>
            </a:pPr>
            <a:r>
              <a:rPr b="0" i="0" lang="en-US" sz="1700" u="none" cap="none" strike="noStrike">
                <a:solidFill>
                  <a:schemeClr val="dk1"/>
                </a:solidFill>
                <a:latin typeface="Verdana"/>
                <a:ea typeface="Verdana"/>
                <a:cs typeface="Verdana"/>
                <a:sym typeface="Verdana"/>
              </a:rPr>
              <a:t>Determine average unit normal vectors at each polygon vertex</a:t>
            </a:r>
            <a:endParaRPr/>
          </a:p>
          <a:p>
            <a:pPr indent="-436562" lvl="1" marL="908050" marR="0" rtl="0" algn="l">
              <a:lnSpc>
                <a:spcPct val="80000"/>
              </a:lnSpc>
              <a:spcBef>
                <a:spcPts val="340"/>
              </a:spcBef>
              <a:spcAft>
                <a:spcPts val="0"/>
              </a:spcAft>
              <a:buClr>
                <a:schemeClr val="accent2"/>
              </a:buClr>
              <a:buSzPts val="1700"/>
              <a:buFont typeface="Noto Sans Symbols"/>
              <a:buChar char="■"/>
            </a:pPr>
            <a:r>
              <a:rPr b="0" i="0" lang="en-US" sz="1700" u="none" cap="none" strike="noStrike">
                <a:solidFill>
                  <a:schemeClr val="dk1"/>
                </a:solidFill>
                <a:latin typeface="Verdana"/>
                <a:ea typeface="Verdana"/>
                <a:cs typeface="Verdana"/>
                <a:sym typeface="Verdana"/>
              </a:rPr>
              <a:t>Linearly interpolate the vertex normals over the surface of the polygon</a:t>
            </a:r>
            <a:endParaRPr/>
          </a:p>
          <a:p>
            <a:pPr indent="-436562" lvl="1" marL="908050" marR="0" rtl="0" algn="l">
              <a:lnSpc>
                <a:spcPct val="80000"/>
              </a:lnSpc>
              <a:spcBef>
                <a:spcPts val="340"/>
              </a:spcBef>
              <a:spcAft>
                <a:spcPts val="0"/>
              </a:spcAft>
              <a:buClr>
                <a:schemeClr val="accent2"/>
              </a:buClr>
              <a:buSzPts val="1700"/>
              <a:buFont typeface="Noto Sans Symbols"/>
              <a:buChar char="■"/>
            </a:pPr>
            <a:r>
              <a:rPr b="0" i="0" lang="en-US" sz="1700" u="none" cap="none" strike="noStrike">
                <a:solidFill>
                  <a:schemeClr val="dk1"/>
                </a:solidFill>
                <a:latin typeface="Verdana"/>
                <a:ea typeface="Verdana"/>
                <a:cs typeface="Verdana"/>
                <a:sym typeface="Verdana"/>
              </a:rPr>
              <a:t>Apply an illumination model along each scan line to calculate projected pixel intensities for the surface points</a:t>
            </a:r>
            <a:endParaRPr/>
          </a:p>
          <a:p>
            <a:pPr indent="-469900" lvl="0" marL="469900" marR="0" rtl="0" algn="l">
              <a:lnSpc>
                <a:spcPct val="80000"/>
              </a:lnSpc>
              <a:spcBef>
                <a:spcPts val="380"/>
              </a:spcBef>
              <a:spcAft>
                <a:spcPts val="0"/>
              </a:spcAft>
              <a:buClr>
                <a:schemeClr val="accent2"/>
              </a:buClr>
              <a:buSzPts val="1900"/>
              <a:buFont typeface="Noto Sans Symbols"/>
              <a:buChar char="□"/>
            </a:pPr>
            <a:r>
              <a:rPr b="1" i="0" lang="en-US" sz="1900" u="none">
                <a:solidFill>
                  <a:schemeClr val="dk1"/>
                </a:solidFill>
                <a:latin typeface="Verdana"/>
                <a:ea typeface="Verdana"/>
                <a:cs typeface="Verdana"/>
                <a:sym typeface="Verdana"/>
              </a:rPr>
              <a:t>Trade-off</a:t>
            </a:r>
            <a:r>
              <a:rPr b="0" i="0" lang="en-US" sz="1900" u="none">
                <a:solidFill>
                  <a:schemeClr val="dk1"/>
                </a:solidFill>
                <a:latin typeface="Verdana"/>
                <a:ea typeface="Verdana"/>
                <a:cs typeface="Verdana"/>
                <a:sym typeface="Verdana"/>
              </a:rPr>
              <a:t>: requires considerably more calculations</a:t>
            </a:r>
            <a:endParaRPr/>
          </a:p>
        </p:txBody>
      </p:sp>
      <p:grpSp>
        <p:nvGrpSpPr>
          <p:cNvPr id="505" name="Google Shape;505;p27"/>
          <p:cNvGrpSpPr/>
          <p:nvPr/>
        </p:nvGrpSpPr>
        <p:grpSpPr>
          <a:xfrm>
            <a:off x="5851525" y="1917089"/>
            <a:ext cx="3063875" cy="2167548"/>
            <a:chOff x="3686" y="1208"/>
            <a:chExt cx="1930" cy="1365"/>
          </a:xfrm>
        </p:grpSpPr>
        <p:grpSp>
          <p:nvGrpSpPr>
            <p:cNvPr id="506" name="Google Shape;506;p27"/>
            <p:cNvGrpSpPr/>
            <p:nvPr/>
          </p:nvGrpSpPr>
          <p:grpSpPr>
            <a:xfrm>
              <a:off x="3840" y="1208"/>
              <a:ext cx="1611" cy="1125"/>
              <a:chOff x="816" y="1928"/>
              <a:chExt cx="1611" cy="1125"/>
            </a:xfrm>
          </p:grpSpPr>
          <p:grpSp>
            <p:nvGrpSpPr>
              <p:cNvPr id="507" name="Google Shape;507;p27"/>
              <p:cNvGrpSpPr/>
              <p:nvPr/>
            </p:nvGrpSpPr>
            <p:grpSpPr>
              <a:xfrm>
                <a:off x="816" y="1928"/>
                <a:ext cx="1440" cy="1064"/>
                <a:chOff x="816" y="1876"/>
                <a:chExt cx="2112" cy="1528"/>
              </a:xfrm>
            </p:grpSpPr>
            <p:sp>
              <p:nvSpPr>
                <p:cNvPr id="508" name="Google Shape;508;p27"/>
                <p:cNvSpPr/>
                <p:nvPr/>
              </p:nvSpPr>
              <p:spPr>
                <a:xfrm rot="2640000">
                  <a:off x="1556" y="2045"/>
                  <a:ext cx="912" cy="1056"/>
                </a:xfrm>
                <a:prstGeom prst="triangle">
                  <a:avLst>
                    <a:gd fmla="val 50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09" name="Google Shape;509;p27"/>
                <p:cNvCxnSpPr/>
                <p:nvPr/>
              </p:nvCxnSpPr>
              <p:spPr>
                <a:xfrm flipH="1" rot="10500000">
                  <a:off x="1305" y="2290"/>
                  <a:ext cx="48" cy="336"/>
                </a:xfrm>
                <a:prstGeom prst="straightConnector1">
                  <a:avLst/>
                </a:prstGeom>
                <a:noFill/>
                <a:ln cap="flat" cmpd="sng" w="9525">
                  <a:solidFill>
                    <a:schemeClr val="dk1"/>
                  </a:solidFill>
                  <a:prstDash val="solid"/>
                  <a:miter lim="800000"/>
                  <a:headEnd len="med" w="med" type="oval"/>
                  <a:tailEnd len="med" w="med" type="triangle"/>
                </a:ln>
              </p:spPr>
            </p:cxnSp>
            <p:cxnSp>
              <p:nvCxnSpPr>
                <p:cNvPr id="510" name="Google Shape;510;p27"/>
                <p:cNvCxnSpPr/>
                <p:nvPr/>
              </p:nvCxnSpPr>
              <p:spPr>
                <a:xfrm flipH="1" rot="10500000">
                  <a:off x="1642" y="2809"/>
                  <a:ext cx="288" cy="144"/>
                </a:xfrm>
                <a:prstGeom prst="straightConnector1">
                  <a:avLst/>
                </a:prstGeom>
                <a:noFill/>
                <a:ln cap="flat" cmpd="sng" w="9525">
                  <a:solidFill>
                    <a:schemeClr val="dk1"/>
                  </a:solidFill>
                  <a:prstDash val="solid"/>
                  <a:miter lim="800000"/>
                  <a:headEnd len="med" w="med" type="oval"/>
                  <a:tailEnd len="med" w="med" type="triangle"/>
                </a:ln>
              </p:spPr>
            </p:cxnSp>
            <p:cxnSp>
              <p:nvCxnSpPr>
                <p:cNvPr id="511" name="Google Shape;511;p27"/>
                <p:cNvCxnSpPr/>
                <p:nvPr/>
              </p:nvCxnSpPr>
              <p:spPr>
                <a:xfrm flipH="1" rot="10500000">
                  <a:off x="2380" y="2159"/>
                  <a:ext cx="352" cy="24"/>
                </a:xfrm>
                <a:prstGeom prst="straightConnector1">
                  <a:avLst/>
                </a:prstGeom>
                <a:noFill/>
                <a:ln cap="flat" cmpd="sng" w="9525">
                  <a:solidFill>
                    <a:schemeClr val="dk1"/>
                  </a:solidFill>
                  <a:prstDash val="solid"/>
                  <a:miter lim="800000"/>
                  <a:headEnd len="med" w="med" type="oval"/>
                  <a:tailEnd len="med" w="med" type="triangle"/>
                </a:ln>
              </p:spPr>
            </p:cxnSp>
            <p:cxnSp>
              <p:nvCxnSpPr>
                <p:cNvPr id="512" name="Google Shape;512;p27"/>
                <p:cNvCxnSpPr/>
                <p:nvPr/>
              </p:nvCxnSpPr>
              <p:spPr>
                <a:xfrm rot="-360000">
                  <a:off x="1971" y="3238"/>
                  <a:ext cx="432" cy="144"/>
                </a:xfrm>
                <a:prstGeom prst="straightConnector1">
                  <a:avLst/>
                </a:prstGeom>
                <a:noFill/>
                <a:ln cap="flat" cmpd="sng" w="9525">
                  <a:solidFill>
                    <a:schemeClr val="dk1"/>
                  </a:solidFill>
                  <a:prstDash val="solid"/>
                  <a:miter lim="800000"/>
                  <a:headEnd len="med" w="med" type="oval"/>
                  <a:tailEnd len="med" w="med" type="triangle"/>
                </a:ln>
              </p:spPr>
            </p:cxnSp>
            <p:cxnSp>
              <p:nvCxnSpPr>
                <p:cNvPr id="513" name="Google Shape;513;p27"/>
                <p:cNvCxnSpPr/>
                <p:nvPr/>
              </p:nvCxnSpPr>
              <p:spPr>
                <a:xfrm flipH="1" rot="10800000">
                  <a:off x="816" y="2928"/>
                  <a:ext cx="2112" cy="48"/>
                </a:xfrm>
                <a:prstGeom prst="straightConnector1">
                  <a:avLst/>
                </a:prstGeom>
                <a:noFill/>
                <a:ln cap="flat" cmpd="sng" w="9525">
                  <a:solidFill>
                    <a:schemeClr val="dk1"/>
                  </a:solidFill>
                  <a:prstDash val="solid"/>
                  <a:miter lim="800000"/>
                  <a:headEnd len="med" w="med" type="none"/>
                  <a:tailEnd len="med" w="med" type="none"/>
                </a:ln>
              </p:spPr>
            </p:cxnSp>
          </p:grpSp>
          <p:sp>
            <p:nvSpPr>
              <p:cNvPr id="514" name="Google Shape;514;p27"/>
              <p:cNvSpPr txBox="1"/>
              <p:nvPr/>
            </p:nvSpPr>
            <p:spPr>
              <a:xfrm>
                <a:off x="1094" y="2036"/>
                <a:ext cx="243"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N</a:t>
                </a:r>
                <a:r>
                  <a:rPr b="1" baseline="-25000" i="0" lang="en-US" sz="1200" u="none">
                    <a:solidFill>
                      <a:schemeClr val="dk1"/>
                    </a:solidFill>
                    <a:latin typeface="Verdana"/>
                    <a:ea typeface="Verdana"/>
                    <a:cs typeface="Verdana"/>
                    <a:sym typeface="Verdana"/>
                  </a:rPr>
                  <a:t>1</a:t>
                </a:r>
                <a:endParaRPr/>
              </a:p>
            </p:txBody>
          </p:sp>
          <p:sp>
            <p:nvSpPr>
              <p:cNvPr id="515" name="Google Shape;515;p27"/>
              <p:cNvSpPr txBox="1"/>
              <p:nvPr/>
            </p:nvSpPr>
            <p:spPr>
              <a:xfrm>
                <a:off x="1872" y="2880"/>
                <a:ext cx="243"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N</a:t>
                </a:r>
                <a:r>
                  <a:rPr b="1" baseline="-25000" i="0" lang="en-US" sz="1200" u="none">
                    <a:solidFill>
                      <a:schemeClr val="dk1"/>
                    </a:solidFill>
                    <a:latin typeface="Verdana"/>
                    <a:ea typeface="Verdana"/>
                    <a:cs typeface="Verdana"/>
                    <a:sym typeface="Verdana"/>
                  </a:rPr>
                  <a:t>2</a:t>
                </a:r>
                <a:endParaRPr/>
              </a:p>
            </p:txBody>
          </p:sp>
          <p:sp>
            <p:nvSpPr>
              <p:cNvPr id="516" name="Google Shape;516;p27"/>
              <p:cNvSpPr txBox="1"/>
              <p:nvPr/>
            </p:nvSpPr>
            <p:spPr>
              <a:xfrm>
                <a:off x="2112" y="1968"/>
                <a:ext cx="243"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N</a:t>
                </a:r>
                <a:r>
                  <a:rPr b="1" baseline="-25000" i="0" lang="en-US" sz="1200" u="none">
                    <a:solidFill>
                      <a:schemeClr val="dk1"/>
                    </a:solidFill>
                    <a:latin typeface="Verdana"/>
                    <a:ea typeface="Verdana"/>
                    <a:cs typeface="Verdana"/>
                    <a:sym typeface="Verdana"/>
                  </a:rPr>
                  <a:t>3</a:t>
                </a:r>
                <a:endParaRPr/>
              </a:p>
            </p:txBody>
          </p:sp>
          <p:sp>
            <p:nvSpPr>
              <p:cNvPr id="517" name="Google Shape;517;p27"/>
              <p:cNvSpPr txBox="1"/>
              <p:nvPr/>
            </p:nvSpPr>
            <p:spPr>
              <a:xfrm>
                <a:off x="1488" y="2419"/>
                <a:ext cx="197"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N</a:t>
                </a:r>
                <a:endParaRPr/>
              </a:p>
            </p:txBody>
          </p:sp>
          <p:sp>
            <p:nvSpPr>
              <p:cNvPr id="518" name="Google Shape;518;p27"/>
              <p:cNvSpPr txBox="1"/>
              <p:nvPr/>
            </p:nvSpPr>
            <p:spPr>
              <a:xfrm>
                <a:off x="1824" y="2467"/>
                <a:ext cx="603"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Scan line</a:t>
                </a:r>
                <a:endParaRPr/>
              </a:p>
            </p:txBody>
          </p:sp>
        </p:grpSp>
        <p:cxnSp>
          <p:nvCxnSpPr>
            <p:cNvPr id="519" name="Google Shape;519;p27"/>
            <p:cNvCxnSpPr/>
            <p:nvPr/>
          </p:nvCxnSpPr>
          <p:spPr>
            <a:xfrm>
              <a:off x="3840" y="1392"/>
              <a:ext cx="0" cy="1008"/>
            </a:xfrm>
            <a:prstGeom prst="straightConnector1">
              <a:avLst/>
            </a:prstGeom>
            <a:noFill/>
            <a:ln cap="flat" cmpd="sng" w="9525">
              <a:solidFill>
                <a:schemeClr val="dk1"/>
              </a:solidFill>
              <a:prstDash val="solid"/>
              <a:miter lim="800000"/>
              <a:headEnd len="med" w="med" type="none"/>
              <a:tailEnd len="med" w="med" type="none"/>
            </a:ln>
          </p:spPr>
        </p:cxnSp>
        <p:cxnSp>
          <p:nvCxnSpPr>
            <p:cNvPr id="520" name="Google Shape;520;p27"/>
            <p:cNvCxnSpPr/>
            <p:nvPr/>
          </p:nvCxnSpPr>
          <p:spPr>
            <a:xfrm>
              <a:off x="3840" y="2400"/>
              <a:ext cx="1728" cy="0"/>
            </a:xfrm>
            <a:prstGeom prst="straightConnector1">
              <a:avLst/>
            </a:prstGeom>
            <a:noFill/>
            <a:ln cap="flat" cmpd="sng" w="9525">
              <a:solidFill>
                <a:schemeClr val="dk1"/>
              </a:solidFill>
              <a:prstDash val="solid"/>
              <a:miter lim="800000"/>
              <a:headEnd len="med" w="med" type="none"/>
              <a:tailEnd len="med" w="med" type="none"/>
            </a:ln>
          </p:spPr>
        </p:cxnSp>
        <p:sp>
          <p:nvSpPr>
            <p:cNvPr id="521" name="Google Shape;521;p27"/>
            <p:cNvSpPr txBox="1"/>
            <p:nvPr/>
          </p:nvSpPr>
          <p:spPr>
            <a:xfrm>
              <a:off x="3686" y="1364"/>
              <a:ext cx="178"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y</a:t>
              </a:r>
              <a:endParaRPr/>
            </a:p>
          </p:txBody>
        </p:sp>
        <p:sp>
          <p:nvSpPr>
            <p:cNvPr id="522" name="Google Shape;522;p27"/>
            <p:cNvSpPr txBox="1"/>
            <p:nvPr/>
          </p:nvSpPr>
          <p:spPr>
            <a:xfrm>
              <a:off x="5436" y="2400"/>
              <a:ext cx="180"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x</a:t>
              </a:r>
              <a:endParaRPr/>
            </a:p>
          </p:txBody>
        </p:sp>
        <p:sp>
          <p:nvSpPr>
            <p:cNvPr id="523" name="Google Shape;523;p27"/>
            <p:cNvSpPr txBox="1"/>
            <p:nvPr/>
          </p:nvSpPr>
          <p:spPr>
            <a:xfrm>
              <a:off x="3855" y="1766"/>
              <a:ext cx="417"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Verdana"/>
                <a:buNone/>
              </a:pPr>
              <a:r>
                <a:rPr b="1" i="0" lang="en-US" sz="1000" u="none">
                  <a:solidFill>
                    <a:schemeClr val="dk1"/>
                  </a:solidFill>
                  <a:latin typeface="Verdana"/>
                  <a:ea typeface="Verdana"/>
                  <a:cs typeface="Verdana"/>
                  <a:sym typeface="Verdana"/>
                </a:rPr>
                <a:t>(x</a:t>
              </a:r>
              <a:r>
                <a:rPr b="1" baseline="-25000" i="0" lang="en-US" sz="1000" u="none">
                  <a:solidFill>
                    <a:schemeClr val="dk1"/>
                  </a:solidFill>
                  <a:latin typeface="Verdana"/>
                  <a:ea typeface="Verdana"/>
                  <a:cs typeface="Verdana"/>
                  <a:sym typeface="Verdana"/>
                </a:rPr>
                <a:t>1</a:t>
              </a:r>
              <a:r>
                <a:rPr b="1" i="0" lang="en-US" sz="1000" u="none">
                  <a:solidFill>
                    <a:schemeClr val="dk1"/>
                  </a:solidFill>
                  <a:latin typeface="Verdana"/>
                  <a:ea typeface="Verdana"/>
                  <a:cs typeface="Verdana"/>
                  <a:sym typeface="Verdana"/>
                </a:rPr>
                <a:t>,y</a:t>
              </a:r>
              <a:r>
                <a:rPr b="1" baseline="-25000" i="0" lang="en-US" sz="1000" u="none">
                  <a:solidFill>
                    <a:schemeClr val="dk1"/>
                  </a:solidFill>
                  <a:latin typeface="Verdana"/>
                  <a:ea typeface="Verdana"/>
                  <a:cs typeface="Verdana"/>
                  <a:sym typeface="Verdana"/>
                </a:rPr>
                <a:t>1</a:t>
              </a:r>
              <a:r>
                <a:rPr b="1" i="0" lang="en-US" sz="1000" u="none">
                  <a:solidFill>
                    <a:schemeClr val="dk1"/>
                  </a:solidFill>
                  <a:latin typeface="Verdana"/>
                  <a:ea typeface="Verdana"/>
                  <a:cs typeface="Verdana"/>
                  <a:sym typeface="Verdana"/>
                </a:rPr>
                <a:t>)</a:t>
              </a:r>
              <a:endParaRPr/>
            </a:p>
          </p:txBody>
        </p:sp>
        <p:sp>
          <p:nvSpPr>
            <p:cNvPr id="524" name="Google Shape;524;p27"/>
            <p:cNvSpPr txBox="1"/>
            <p:nvPr/>
          </p:nvSpPr>
          <p:spPr>
            <a:xfrm>
              <a:off x="4272" y="2160"/>
              <a:ext cx="417"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Verdana"/>
                <a:buNone/>
              </a:pPr>
              <a:r>
                <a:rPr b="1" i="0" lang="en-US" sz="1000" u="none">
                  <a:solidFill>
                    <a:schemeClr val="dk1"/>
                  </a:solidFill>
                  <a:latin typeface="Verdana"/>
                  <a:ea typeface="Verdana"/>
                  <a:cs typeface="Verdana"/>
                  <a:sym typeface="Verdana"/>
                </a:rPr>
                <a:t>(x</a:t>
              </a:r>
              <a:r>
                <a:rPr b="1" baseline="-25000" i="0" lang="en-US" sz="1000" u="none">
                  <a:solidFill>
                    <a:schemeClr val="dk1"/>
                  </a:solidFill>
                  <a:latin typeface="Verdana"/>
                  <a:ea typeface="Verdana"/>
                  <a:cs typeface="Verdana"/>
                  <a:sym typeface="Verdana"/>
                </a:rPr>
                <a:t>2</a:t>
              </a:r>
              <a:r>
                <a:rPr b="1" i="0" lang="en-US" sz="1000" u="none">
                  <a:solidFill>
                    <a:schemeClr val="dk1"/>
                  </a:solidFill>
                  <a:latin typeface="Verdana"/>
                  <a:ea typeface="Verdana"/>
                  <a:cs typeface="Verdana"/>
                  <a:sym typeface="Verdana"/>
                </a:rPr>
                <a:t>,y</a:t>
              </a:r>
              <a:r>
                <a:rPr b="1" baseline="-25000" i="0" lang="en-US" sz="1000" u="none">
                  <a:solidFill>
                    <a:schemeClr val="dk1"/>
                  </a:solidFill>
                  <a:latin typeface="Verdana"/>
                  <a:ea typeface="Verdana"/>
                  <a:cs typeface="Verdana"/>
                  <a:sym typeface="Verdana"/>
                </a:rPr>
                <a:t>2</a:t>
              </a:r>
              <a:r>
                <a:rPr b="1" i="0" lang="en-US" sz="1000" u="none">
                  <a:solidFill>
                    <a:schemeClr val="dk1"/>
                  </a:solidFill>
                  <a:latin typeface="Verdana"/>
                  <a:ea typeface="Verdana"/>
                  <a:cs typeface="Verdana"/>
                  <a:sym typeface="Verdana"/>
                </a:rPr>
                <a:t>)</a:t>
              </a:r>
              <a:endParaRPr/>
            </a:p>
          </p:txBody>
        </p:sp>
        <p:sp>
          <p:nvSpPr>
            <p:cNvPr id="525" name="Google Shape;525;p27"/>
            <p:cNvSpPr txBox="1"/>
            <p:nvPr/>
          </p:nvSpPr>
          <p:spPr>
            <a:xfrm>
              <a:off x="4656" y="1248"/>
              <a:ext cx="417"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Verdana"/>
                <a:buNone/>
              </a:pPr>
              <a:r>
                <a:rPr b="1" i="0" lang="en-US" sz="1000" u="none">
                  <a:solidFill>
                    <a:schemeClr val="dk1"/>
                  </a:solidFill>
                  <a:latin typeface="Verdana"/>
                  <a:ea typeface="Verdana"/>
                  <a:cs typeface="Verdana"/>
                  <a:sym typeface="Verdana"/>
                </a:rPr>
                <a:t>(x</a:t>
              </a:r>
              <a:r>
                <a:rPr b="1" baseline="-25000" i="0" lang="en-US" sz="1000" u="none">
                  <a:solidFill>
                    <a:schemeClr val="dk1"/>
                  </a:solidFill>
                  <a:latin typeface="Verdana"/>
                  <a:ea typeface="Verdana"/>
                  <a:cs typeface="Verdana"/>
                  <a:sym typeface="Verdana"/>
                </a:rPr>
                <a:t>3</a:t>
              </a:r>
              <a:r>
                <a:rPr b="1" i="0" lang="en-US" sz="1000" u="none">
                  <a:solidFill>
                    <a:schemeClr val="dk1"/>
                  </a:solidFill>
                  <a:latin typeface="Verdana"/>
                  <a:ea typeface="Verdana"/>
                  <a:cs typeface="Verdana"/>
                  <a:sym typeface="Verdana"/>
                </a:rPr>
                <a:t>,y</a:t>
              </a:r>
              <a:r>
                <a:rPr b="1" baseline="-25000" i="0" lang="en-US" sz="1000" u="none">
                  <a:solidFill>
                    <a:schemeClr val="dk1"/>
                  </a:solidFill>
                  <a:latin typeface="Verdana"/>
                  <a:ea typeface="Verdana"/>
                  <a:cs typeface="Verdana"/>
                  <a:sym typeface="Verdana"/>
                </a:rPr>
                <a:t>3</a:t>
              </a:r>
              <a:r>
                <a:rPr b="1" i="0" lang="en-US" sz="1000" u="none">
                  <a:solidFill>
                    <a:schemeClr val="dk1"/>
                  </a:solidFill>
                  <a:latin typeface="Verdana"/>
                  <a:ea typeface="Verdana"/>
                  <a:cs typeface="Verdana"/>
                  <a:sym typeface="Verdana"/>
                </a:rPr>
                <a:t>)</a:t>
              </a:r>
              <a:endParaRPr/>
            </a:p>
          </p:txBody>
        </p:sp>
      </p:grpSp>
      <p:pic>
        <p:nvPicPr>
          <p:cNvPr id="526" name="Google Shape;526;p27"/>
          <p:cNvPicPr preferRelativeResize="0"/>
          <p:nvPr>
            <p:ph idx="4294967295" type="body"/>
          </p:nvPr>
        </p:nvPicPr>
        <p:blipFill rotWithShape="1">
          <a:blip r:embed="rId3">
            <a:alphaModFix/>
          </a:blip>
          <a:srcRect b="0" l="0" r="0" t="0"/>
          <a:stretch/>
        </p:blipFill>
        <p:spPr>
          <a:xfrm>
            <a:off x="6019800" y="4114800"/>
            <a:ext cx="2895600" cy="735012"/>
          </a:xfrm>
          <a:prstGeom prst="rect">
            <a:avLst/>
          </a:prstGeom>
          <a:noFill/>
          <a:ln>
            <a:noFill/>
          </a:ln>
        </p:spPr>
      </p:pic>
      <p:sp>
        <p:nvSpPr>
          <p:cNvPr id="527" name="Google Shape;527;p27"/>
          <p:cNvSpPr txBox="1"/>
          <p:nvPr/>
        </p:nvSpPr>
        <p:spPr>
          <a:xfrm>
            <a:off x="3960812" y="5397500"/>
            <a:ext cx="3951287" cy="739775"/>
          </a:xfrm>
          <a:prstGeom prst="rect">
            <a:avLst/>
          </a:prstGeom>
          <a:solidFill>
            <a:srgbClr val="FFCC99">
              <a:alpha val="32941"/>
            </a:srgbClr>
          </a:solidFill>
          <a:ln cap="flat" cmpd="sng" w="9525">
            <a:solidFill>
              <a:srgbClr val="FFCC99"/>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0" i="1" lang="en-US" sz="1400" u="none">
                <a:solidFill>
                  <a:schemeClr val="dk1"/>
                </a:solidFill>
                <a:latin typeface="Verdana"/>
                <a:ea typeface="Verdana"/>
                <a:cs typeface="Verdana"/>
                <a:sym typeface="Verdana"/>
              </a:rPr>
              <a:t>Note: Students are encouraged to read </a:t>
            </a:r>
            <a:endParaRPr/>
          </a:p>
          <a:p>
            <a:pPr indent="0" lvl="0" marL="0" marR="0" rtl="0" algn="l">
              <a:lnSpc>
                <a:spcPct val="100000"/>
              </a:lnSpc>
              <a:spcBef>
                <a:spcPts val="0"/>
              </a:spcBef>
              <a:spcAft>
                <a:spcPts val="0"/>
              </a:spcAft>
              <a:buClr>
                <a:schemeClr val="dk1"/>
              </a:buClr>
              <a:buSzPts val="1400"/>
              <a:buFont typeface="Verdana"/>
              <a:buNone/>
            </a:pPr>
            <a:r>
              <a:rPr b="0" i="1" lang="en-US" sz="1400" u="none">
                <a:solidFill>
                  <a:schemeClr val="dk1"/>
                </a:solidFill>
                <a:latin typeface="Verdana"/>
                <a:ea typeface="Verdana"/>
                <a:cs typeface="Verdana"/>
                <a:sym typeface="Verdana"/>
              </a:rPr>
              <a:t>Fast Phong Shading which could be useful</a:t>
            </a:r>
            <a:endParaRPr/>
          </a:p>
          <a:p>
            <a:pPr indent="0" lvl="0" marL="0" marR="0" rtl="0" algn="l">
              <a:lnSpc>
                <a:spcPct val="100000"/>
              </a:lnSpc>
              <a:spcBef>
                <a:spcPts val="0"/>
              </a:spcBef>
              <a:spcAft>
                <a:spcPts val="0"/>
              </a:spcAft>
              <a:buClr>
                <a:schemeClr val="dk1"/>
              </a:buClr>
              <a:buSzPts val="1400"/>
              <a:buFont typeface="Verdana"/>
              <a:buNone/>
            </a:pPr>
            <a:r>
              <a:rPr b="0" i="1" lang="en-US" sz="1400" u="none">
                <a:solidFill>
                  <a:schemeClr val="dk1"/>
                </a:solidFill>
                <a:latin typeface="Verdana"/>
                <a:ea typeface="Verdana"/>
                <a:cs typeface="Verdana"/>
                <a:sym typeface="Verdana"/>
              </a:rPr>
              <a:t>for project works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60" name="Google Shape;60;p8"/>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61" name="Google Shape;61;p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Light Sources</a:t>
            </a:r>
            <a:endParaRPr/>
          </a:p>
        </p:txBody>
      </p:sp>
      <p:sp>
        <p:nvSpPr>
          <p:cNvPr id="62" name="Google Shape;62;p8"/>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90000"/>
              </a:lnSpc>
              <a:spcBef>
                <a:spcPts val="0"/>
              </a:spcBef>
              <a:spcAft>
                <a:spcPts val="0"/>
              </a:spcAft>
              <a:buClr>
                <a:schemeClr val="accent2"/>
              </a:buClr>
              <a:buSzPts val="3000"/>
              <a:buFont typeface="Noto Sans Symbols"/>
              <a:buChar char="□"/>
            </a:pPr>
            <a:r>
              <a:rPr b="0" i="0" lang="en-US" sz="3000" u="none" cap="none" strike="noStrike">
                <a:solidFill>
                  <a:schemeClr val="dk1"/>
                </a:solidFill>
                <a:latin typeface="Verdana"/>
                <a:ea typeface="Verdana"/>
                <a:cs typeface="Verdana"/>
                <a:sym typeface="Verdana"/>
              </a:rPr>
              <a:t>Luminous objects</a:t>
            </a:r>
            <a:endParaRPr/>
          </a:p>
          <a:p>
            <a:pPr indent="-436562" lvl="1" marL="908050" marR="0" rtl="0" algn="l">
              <a:lnSpc>
                <a:spcPct val="90000"/>
              </a:lnSpc>
              <a:spcBef>
                <a:spcPts val="520"/>
              </a:spcBef>
              <a:spcAft>
                <a:spcPts val="0"/>
              </a:spcAft>
              <a:buClr>
                <a:schemeClr val="accent2"/>
              </a:buClr>
              <a:buSzPts val="2600"/>
              <a:buFont typeface="Noto Sans Symbols"/>
              <a:buChar char="■"/>
            </a:pPr>
            <a:r>
              <a:rPr b="0" i="0" lang="en-US" sz="2600" u="none" cap="none" strike="noStrike">
                <a:solidFill>
                  <a:schemeClr val="dk1"/>
                </a:solidFill>
                <a:latin typeface="Verdana"/>
                <a:ea typeface="Verdana"/>
                <a:cs typeface="Verdana"/>
                <a:sym typeface="Verdana"/>
              </a:rPr>
              <a:t>Light Emitting Sources</a:t>
            </a:r>
            <a:endParaRPr/>
          </a:p>
          <a:p>
            <a:pPr indent="-436562" lvl="1" marL="908050" marR="0" rtl="0" algn="l">
              <a:lnSpc>
                <a:spcPct val="90000"/>
              </a:lnSpc>
              <a:spcBef>
                <a:spcPts val="520"/>
              </a:spcBef>
              <a:spcAft>
                <a:spcPts val="0"/>
              </a:spcAft>
              <a:buClr>
                <a:schemeClr val="accent2"/>
              </a:buClr>
              <a:buSzPts val="2600"/>
              <a:buFont typeface="Noto Sans Symbols"/>
              <a:buChar char="■"/>
            </a:pPr>
            <a:r>
              <a:rPr b="0" i="0" lang="en-US" sz="2600" u="none" cap="none" strike="noStrike">
                <a:solidFill>
                  <a:schemeClr val="dk1"/>
                </a:solidFill>
                <a:latin typeface="Verdana"/>
                <a:ea typeface="Verdana"/>
                <a:cs typeface="Verdana"/>
                <a:sym typeface="Verdana"/>
              </a:rPr>
              <a:t>Reflecting Sources</a:t>
            </a:r>
            <a:endParaRPr/>
          </a:p>
          <a:p>
            <a:pPr indent="-469900" lvl="0" marL="469900" marR="0" rtl="0" algn="l">
              <a:lnSpc>
                <a:spcPct val="90000"/>
              </a:lnSpc>
              <a:spcBef>
                <a:spcPts val="600"/>
              </a:spcBef>
              <a:spcAft>
                <a:spcPts val="0"/>
              </a:spcAft>
              <a:buClr>
                <a:schemeClr val="accent2"/>
              </a:buClr>
              <a:buSzPts val="3000"/>
              <a:buFont typeface="Noto Sans Symbols"/>
              <a:buChar char="□"/>
            </a:pPr>
            <a:r>
              <a:rPr b="0" i="0" lang="en-US" sz="3000" u="none" cap="none" strike="noStrike">
                <a:solidFill>
                  <a:schemeClr val="dk1"/>
                </a:solidFill>
                <a:latin typeface="Verdana"/>
                <a:ea typeface="Verdana"/>
                <a:cs typeface="Verdana"/>
                <a:sym typeface="Verdana"/>
              </a:rPr>
              <a:t>Point Source: Simplest model of light emitter</a:t>
            </a:r>
            <a:endParaRPr/>
          </a:p>
          <a:p>
            <a:pPr indent="-469900" lvl="0" marL="469900" marR="0" rtl="0" algn="l">
              <a:lnSpc>
                <a:spcPct val="90000"/>
              </a:lnSpc>
              <a:spcBef>
                <a:spcPts val="600"/>
              </a:spcBef>
              <a:spcAft>
                <a:spcPts val="0"/>
              </a:spcAft>
              <a:buClr>
                <a:schemeClr val="accent2"/>
              </a:buClr>
              <a:buSzPts val="3000"/>
              <a:buFont typeface="Noto Sans Symbols"/>
              <a:buChar char="□"/>
            </a:pPr>
            <a:r>
              <a:rPr b="0" i="0" lang="en-US" sz="3000" u="none" cap="none" strike="noStrike">
                <a:solidFill>
                  <a:schemeClr val="dk1"/>
                </a:solidFill>
                <a:latin typeface="Verdana"/>
                <a:ea typeface="Verdana"/>
                <a:cs typeface="Verdana"/>
                <a:sym typeface="Verdana"/>
              </a:rPr>
              <a:t>Distributed Light Source: modeled as accumulated illumination effects of the points over the surface of the source</a:t>
            </a:r>
            <a:endParaRPr/>
          </a:p>
        </p:txBody>
      </p:sp>
      <p:grpSp>
        <p:nvGrpSpPr>
          <p:cNvPr id="63" name="Google Shape;63;p8"/>
          <p:cNvGrpSpPr/>
          <p:nvPr/>
        </p:nvGrpSpPr>
        <p:grpSpPr>
          <a:xfrm>
            <a:off x="5791200" y="1828800"/>
            <a:ext cx="1371600" cy="1079500"/>
            <a:chOff x="4384" y="1040"/>
            <a:chExt cx="864" cy="680"/>
          </a:xfrm>
        </p:grpSpPr>
        <p:sp>
          <p:nvSpPr>
            <p:cNvPr id="64" name="Google Shape;64;p8"/>
            <p:cNvSpPr/>
            <p:nvPr/>
          </p:nvSpPr>
          <p:spPr>
            <a:xfrm>
              <a:off x="4800" y="1296"/>
              <a:ext cx="96" cy="96"/>
            </a:xfrm>
            <a:prstGeom prst="ellipse">
              <a:avLst/>
            </a:prstGeom>
            <a:solidFill>
              <a:srgbClr val="D60000"/>
            </a:solidFill>
            <a:ln cap="flat" cmpd="sng" w="9525">
              <a:solidFill>
                <a:srgbClr val="D6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5" name="Google Shape;65;p8"/>
            <p:cNvCxnSpPr/>
            <p:nvPr/>
          </p:nvCxnSpPr>
          <p:spPr>
            <a:xfrm>
              <a:off x="4896" y="1392"/>
              <a:ext cx="240" cy="240"/>
            </a:xfrm>
            <a:prstGeom prst="straightConnector1">
              <a:avLst/>
            </a:prstGeom>
            <a:noFill/>
            <a:ln cap="flat" cmpd="sng" w="9525">
              <a:solidFill>
                <a:srgbClr val="A84400"/>
              </a:solidFill>
              <a:prstDash val="solid"/>
              <a:miter lim="800000"/>
              <a:headEnd len="med" w="med" type="none"/>
              <a:tailEnd len="med" w="med" type="triangle"/>
            </a:ln>
          </p:spPr>
        </p:cxnSp>
        <p:cxnSp>
          <p:nvCxnSpPr>
            <p:cNvPr id="66" name="Google Shape;66;p8"/>
            <p:cNvCxnSpPr/>
            <p:nvPr/>
          </p:nvCxnSpPr>
          <p:spPr>
            <a:xfrm rot="10800000">
              <a:off x="4688" y="1040"/>
              <a:ext cx="136" cy="240"/>
            </a:xfrm>
            <a:prstGeom prst="straightConnector1">
              <a:avLst/>
            </a:prstGeom>
            <a:noFill/>
            <a:ln cap="flat" cmpd="sng" w="9525">
              <a:solidFill>
                <a:srgbClr val="A84400"/>
              </a:solidFill>
              <a:prstDash val="solid"/>
              <a:miter lim="800000"/>
              <a:headEnd len="med" w="med" type="none"/>
              <a:tailEnd len="med" w="med" type="triangle"/>
            </a:ln>
          </p:spPr>
        </p:cxnSp>
        <p:cxnSp>
          <p:nvCxnSpPr>
            <p:cNvPr id="67" name="Google Shape;67;p8"/>
            <p:cNvCxnSpPr/>
            <p:nvPr/>
          </p:nvCxnSpPr>
          <p:spPr>
            <a:xfrm flipH="1">
              <a:off x="4744" y="1416"/>
              <a:ext cx="80" cy="304"/>
            </a:xfrm>
            <a:prstGeom prst="straightConnector1">
              <a:avLst/>
            </a:prstGeom>
            <a:noFill/>
            <a:ln cap="flat" cmpd="sng" w="9525">
              <a:solidFill>
                <a:srgbClr val="A84400"/>
              </a:solidFill>
              <a:prstDash val="solid"/>
              <a:miter lim="800000"/>
              <a:headEnd len="med" w="med" type="none"/>
              <a:tailEnd len="med" w="med" type="triangle"/>
            </a:ln>
          </p:spPr>
        </p:cxnSp>
        <p:cxnSp>
          <p:nvCxnSpPr>
            <p:cNvPr id="68" name="Google Shape;68;p8"/>
            <p:cNvCxnSpPr/>
            <p:nvPr/>
          </p:nvCxnSpPr>
          <p:spPr>
            <a:xfrm flipH="1" rot="10800000">
              <a:off x="4896" y="1056"/>
              <a:ext cx="240" cy="240"/>
            </a:xfrm>
            <a:prstGeom prst="straightConnector1">
              <a:avLst/>
            </a:prstGeom>
            <a:noFill/>
            <a:ln cap="flat" cmpd="sng" w="9525">
              <a:solidFill>
                <a:srgbClr val="A84400"/>
              </a:solidFill>
              <a:prstDash val="solid"/>
              <a:miter lim="800000"/>
              <a:headEnd len="med" w="med" type="none"/>
              <a:tailEnd len="med" w="med" type="triangle"/>
            </a:ln>
          </p:spPr>
        </p:cxnSp>
        <p:cxnSp>
          <p:nvCxnSpPr>
            <p:cNvPr id="69" name="Google Shape;69;p8"/>
            <p:cNvCxnSpPr/>
            <p:nvPr/>
          </p:nvCxnSpPr>
          <p:spPr>
            <a:xfrm flipH="1">
              <a:off x="4464" y="1392"/>
              <a:ext cx="336" cy="192"/>
            </a:xfrm>
            <a:prstGeom prst="straightConnector1">
              <a:avLst/>
            </a:prstGeom>
            <a:noFill/>
            <a:ln cap="flat" cmpd="sng" w="9525">
              <a:solidFill>
                <a:srgbClr val="A84400"/>
              </a:solidFill>
              <a:prstDash val="solid"/>
              <a:miter lim="800000"/>
              <a:headEnd len="med" w="med" type="none"/>
              <a:tailEnd len="med" w="med" type="triangle"/>
            </a:ln>
          </p:spPr>
        </p:cxnSp>
        <p:cxnSp>
          <p:nvCxnSpPr>
            <p:cNvPr id="70" name="Google Shape;70;p8"/>
            <p:cNvCxnSpPr/>
            <p:nvPr/>
          </p:nvCxnSpPr>
          <p:spPr>
            <a:xfrm>
              <a:off x="4912" y="1344"/>
              <a:ext cx="336" cy="48"/>
            </a:xfrm>
            <a:prstGeom prst="straightConnector1">
              <a:avLst/>
            </a:prstGeom>
            <a:noFill/>
            <a:ln cap="flat" cmpd="sng" w="9525">
              <a:solidFill>
                <a:srgbClr val="A84400"/>
              </a:solidFill>
              <a:prstDash val="solid"/>
              <a:miter lim="800000"/>
              <a:headEnd len="med" w="med" type="none"/>
              <a:tailEnd len="med" w="med" type="triangle"/>
            </a:ln>
          </p:spPr>
        </p:cxnSp>
        <p:cxnSp>
          <p:nvCxnSpPr>
            <p:cNvPr id="71" name="Google Shape;71;p8"/>
            <p:cNvCxnSpPr/>
            <p:nvPr/>
          </p:nvCxnSpPr>
          <p:spPr>
            <a:xfrm rot="10800000">
              <a:off x="4384" y="1240"/>
              <a:ext cx="384" cy="96"/>
            </a:xfrm>
            <a:prstGeom prst="straightConnector1">
              <a:avLst/>
            </a:prstGeom>
            <a:noFill/>
            <a:ln cap="flat" cmpd="sng" w="9525">
              <a:solidFill>
                <a:srgbClr val="A84400"/>
              </a:solidFill>
              <a:prstDash val="solid"/>
              <a:miter lim="800000"/>
              <a:headEnd len="med" w="med" type="none"/>
              <a:tailEnd len="med" w="med" type="triangle"/>
            </a:ln>
          </p:spPr>
        </p:cxnSp>
      </p:grpSp>
      <p:grpSp>
        <p:nvGrpSpPr>
          <p:cNvPr id="72" name="Google Shape;72;p8"/>
          <p:cNvGrpSpPr/>
          <p:nvPr/>
        </p:nvGrpSpPr>
        <p:grpSpPr>
          <a:xfrm>
            <a:off x="7696200" y="1905000"/>
            <a:ext cx="1092200" cy="1066800"/>
            <a:chOff x="4808" y="1344"/>
            <a:chExt cx="688" cy="672"/>
          </a:xfrm>
        </p:grpSpPr>
        <p:cxnSp>
          <p:nvCxnSpPr>
            <p:cNvPr id="73" name="Google Shape;73;p8"/>
            <p:cNvCxnSpPr/>
            <p:nvPr/>
          </p:nvCxnSpPr>
          <p:spPr>
            <a:xfrm>
              <a:off x="5040" y="1344"/>
              <a:ext cx="456" cy="448"/>
            </a:xfrm>
            <a:prstGeom prst="straightConnector1">
              <a:avLst/>
            </a:prstGeom>
            <a:noFill/>
            <a:ln cap="flat" cmpd="tri" w="228600">
              <a:solidFill>
                <a:srgbClr val="D60000"/>
              </a:solidFill>
              <a:prstDash val="solid"/>
              <a:miter lim="800000"/>
              <a:headEnd len="med" w="med" type="none"/>
              <a:tailEnd len="med" w="med" type="none"/>
            </a:ln>
          </p:spPr>
        </p:cxnSp>
        <p:cxnSp>
          <p:nvCxnSpPr>
            <p:cNvPr id="74" name="Google Shape;74;p8"/>
            <p:cNvCxnSpPr/>
            <p:nvPr/>
          </p:nvCxnSpPr>
          <p:spPr>
            <a:xfrm flipH="1">
              <a:off x="4808" y="1440"/>
              <a:ext cx="184" cy="192"/>
            </a:xfrm>
            <a:prstGeom prst="straightConnector1">
              <a:avLst/>
            </a:prstGeom>
            <a:noFill/>
            <a:ln cap="flat" cmpd="sng" w="9525">
              <a:solidFill>
                <a:srgbClr val="A84400"/>
              </a:solidFill>
              <a:prstDash val="solid"/>
              <a:miter lim="800000"/>
              <a:headEnd len="med" w="med" type="none"/>
              <a:tailEnd len="med" w="med" type="triangle"/>
            </a:ln>
          </p:spPr>
        </p:cxnSp>
        <p:cxnSp>
          <p:nvCxnSpPr>
            <p:cNvPr id="75" name="Google Shape;75;p8"/>
            <p:cNvCxnSpPr/>
            <p:nvPr/>
          </p:nvCxnSpPr>
          <p:spPr>
            <a:xfrm flipH="1">
              <a:off x="4904" y="1536"/>
              <a:ext cx="184" cy="192"/>
            </a:xfrm>
            <a:prstGeom prst="straightConnector1">
              <a:avLst/>
            </a:prstGeom>
            <a:noFill/>
            <a:ln cap="flat" cmpd="sng" w="9525">
              <a:solidFill>
                <a:srgbClr val="A84400"/>
              </a:solidFill>
              <a:prstDash val="solid"/>
              <a:miter lim="800000"/>
              <a:headEnd len="med" w="med" type="none"/>
              <a:tailEnd len="med" w="med" type="triangle"/>
            </a:ln>
          </p:spPr>
        </p:cxnSp>
        <p:cxnSp>
          <p:nvCxnSpPr>
            <p:cNvPr id="76" name="Google Shape;76;p8"/>
            <p:cNvCxnSpPr/>
            <p:nvPr/>
          </p:nvCxnSpPr>
          <p:spPr>
            <a:xfrm flipH="1">
              <a:off x="5000" y="1632"/>
              <a:ext cx="184" cy="192"/>
            </a:xfrm>
            <a:prstGeom prst="straightConnector1">
              <a:avLst/>
            </a:prstGeom>
            <a:noFill/>
            <a:ln cap="flat" cmpd="sng" w="9525">
              <a:solidFill>
                <a:srgbClr val="A84400"/>
              </a:solidFill>
              <a:prstDash val="solid"/>
              <a:miter lim="800000"/>
              <a:headEnd len="med" w="med" type="none"/>
              <a:tailEnd len="med" w="med" type="triangle"/>
            </a:ln>
          </p:spPr>
        </p:cxnSp>
        <p:cxnSp>
          <p:nvCxnSpPr>
            <p:cNvPr id="77" name="Google Shape;77;p8"/>
            <p:cNvCxnSpPr/>
            <p:nvPr/>
          </p:nvCxnSpPr>
          <p:spPr>
            <a:xfrm flipH="1">
              <a:off x="5096" y="1728"/>
              <a:ext cx="184" cy="192"/>
            </a:xfrm>
            <a:prstGeom prst="straightConnector1">
              <a:avLst/>
            </a:prstGeom>
            <a:noFill/>
            <a:ln cap="flat" cmpd="sng" w="9525">
              <a:solidFill>
                <a:srgbClr val="A84400"/>
              </a:solidFill>
              <a:prstDash val="solid"/>
              <a:miter lim="800000"/>
              <a:headEnd len="med" w="med" type="none"/>
              <a:tailEnd len="med" w="med" type="triangle"/>
            </a:ln>
          </p:spPr>
        </p:cxnSp>
        <p:cxnSp>
          <p:nvCxnSpPr>
            <p:cNvPr id="78" name="Google Shape;78;p8"/>
            <p:cNvCxnSpPr/>
            <p:nvPr/>
          </p:nvCxnSpPr>
          <p:spPr>
            <a:xfrm flipH="1">
              <a:off x="5192" y="1824"/>
              <a:ext cx="184" cy="192"/>
            </a:xfrm>
            <a:prstGeom prst="straightConnector1">
              <a:avLst/>
            </a:prstGeom>
            <a:noFill/>
            <a:ln cap="flat" cmpd="sng" w="9525">
              <a:solidFill>
                <a:srgbClr val="A84400"/>
              </a:solidFill>
              <a:prstDash val="solid"/>
              <a:miter lim="800000"/>
              <a:headEnd len="med" w="med" type="none"/>
              <a:tailEnd len="med" w="med" type="triangl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84" name="Google Shape;84;p9"/>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85" name="Google Shape;85;p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Basic Illumination Model</a:t>
            </a:r>
            <a:endParaRPr/>
          </a:p>
        </p:txBody>
      </p:sp>
      <p:sp>
        <p:nvSpPr>
          <p:cNvPr id="86" name="Google Shape;86;p9"/>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2100"/>
              <a:buFont typeface="Noto Sans Symbols"/>
              <a:buChar char="□"/>
            </a:pPr>
            <a:r>
              <a:rPr b="0" i="0" lang="en-US" sz="2100" u="none" cap="none" strike="noStrike">
                <a:solidFill>
                  <a:schemeClr val="dk1"/>
                </a:solidFill>
                <a:latin typeface="Verdana"/>
                <a:ea typeface="Verdana"/>
                <a:cs typeface="Verdana"/>
                <a:sym typeface="Verdana"/>
              </a:rPr>
              <a:t>Ambient Light 🡪 Background Light</a:t>
            </a:r>
            <a:endParaRPr b="0" i="0" sz="2100" u="none" cap="none" strike="noStrike">
              <a:solidFill>
                <a:schemeClr val="dk1"/>
              </a:solidFill>
              <a:latin typeface="Verdana"/>
              <a:ea typeface="Verdana"/>
              <a:cs typeface="Verdana"/>
              <a:sym typeface="Verdana"/>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Object not exposed directly to a light source is visible with ambient light</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Has no spatial or directional characteristics</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Amount of ambient light incident on each object is a  constant for all surfaces and  over all directions</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Level for the ambient light in scene by parameter </a:t>
            </a:r>
            <a:r>
              <a:rPr b="0" i="1" lang="en-US" sz="2000" u="none" cap="none" strike="noStrike">
                <a:solidFill>
                  <a:schemeClr val="dk1"/>
                </a:solidFill>
                <a:latin typeface="Verdana"/>
                <a:ea typeface="Verdana"/>
                <a:cs typeface="Verdana"/>
                <a:sym typeface="Verdana"/>
              </a:rPr>
              <a:t>I</a:t>
            </a:r>
            <a:r>
              <a:rPr b="0" baseline="-25000" i="1" lang="en-US" sz="2000" u="none" cap="none" strike="noStrike">
                <a:solidFill>
                  <a:schemeClr val="dk1"/>
                </a:solidFill>
                <a:latin typeface="Verdana"/>
                <a:ea typeface="Verdana"/>
                <a:cs typeface="Verdana"/>
                <a:sym typeface="Verdana"/>
              </a:rPr>
              <a:t>a</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Each surface in the scene is illuminated with the constant intensity level </a:t>
            </a:r>
            <a:r>
              <a:rPr b="0" i="1" lang="en-US" sz="2000" u="none" cap="none" strike="noStrike">
                <a:solidFill>
                  <a:schemeClr val="dk1"/>
                </a:solidFill>
                <a:latin typeface="Verdana"/>
                <a:ea typeface="Verdana"/>
                <a:cs typeface="Verdana"/>
                <a:sym typeface="Verdana"/>
              </a:rPr>
              <a:t>I</a:t>
            </a:r>
            <a:r>
              <a:rPr b="0" baseline="-25000" i="1" lang="en-US" sz="2000" u="none" cap="none" strike="noStrike">
                <a:solidFill>
                  <a:schemeClr val="dk1"/>
                </a:solidFill>
                <a:latin typeface="Verdana"/>
                <a:ea typeface="Verdana"/>
                <a:cs typeface="Verdana"/>
                <a:sym typeface="Verdana"/>
              </a:rPr>
              <a:t>a</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The intensity of reflected light (intensity of  illumination) depends upon optical properties of the surface</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Ambient light produces flat shading 🡪 not desirable in general, so scenes are illuminated with other light source together with ambient light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92" name="Google Shape;92;p10"/>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93" name="Google Shape;93;p1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Basic Illumination Model</a:t>
            </a:r>
            <a:endParaRPr/>
          </a:p>
        </p:txBody>
      </p:sp>
      <p:sp>
        <p:nvSpPr>
          <p:cNvPr id="94" name="Google Shape;94;p10"/>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1700"/>
              <a:buFont typeface="Noto Sans Symbols"/>
              <a:buChar char="□"/>
            </a:pPr>
            <a:r>
              <a:rPr b="0" i="0" lang="en-US" sz="1700" u="none" cap="none" strike="noStrike">
                <a:solidFill>
                  <a:schemeClr val="dk1"/>
                </a:solidFill>
                <a:latin typeface="Verdana"/>
                <a:ea typeface="Verdana"/>
                <a:cs typeface="Verdana"/>
                <a:sym typeface="Verdana"/>
              </a:rPr>
              <a:t>Diffuse  Reflection</a:t>
            </a:r>
            <a:endParaRPr/>
          </a:p>
          <a:p>
            <a:pPr indent="-436562" lvl="1" marL="908050" marR="0" rtl="0" algn="l">
              <a:lnSpc>
                <a:spcPct val="80000"/>
              </a:lnSpc>
              <a:spcBef>
                <a:spcPts val="300"/>
              </a:spcBef>
              <a:spcAft>
                <a:spcPts val="0"/>
              </a:spcAft>
              <a:buClr>
                <a:schemeClr val="accent2"/>
              </a:buClr>
              <a:buSzPts val="1500"/>
              <a:buFont typeface="Noto Sans Symbols"/>
              <a:buChar char="■"/>
            </a:pPr>
            <a:r>
              <a:rPr b="0" i="0" lang="en-US" sz="1500" u="none" cap="none" strike="noStrike">
                <a:solidFill>
                  <a:schemeClr val="dk1"/>
                </a:solidFill>
                <a:latin typeface="Verdana"/>
                <a:ea typeface="Verdana"/>
                <a:cs typeface="Verdana"/>
                <a:sym typeface="Verdana"/>
              </a:rPr>
              <a:t>Reflected light intensity are constant over each surface in a scene independent of viewing direction 🡪 </a:t>
            </a:r>
            <a:r>
              <a:rPr b="0" i="1" lang="en-US" sz="1500" u="none" cap="none" strike="noStrike">
                <a:solidFill>
                  <a:schemeClr val="dk1"/>
                </a:solidFill>
                <a:latin typeface="Verdana"/>
                <a:ea typeface="Verdana"/>
                <a:cs typeface="Verdana"/>
                <a:sym typeface="Verdana"/>
              </a:rPr>
              <a:t>ideal diffuse reflectors</a:t>
            </a:r>
            <a:endParaRPr b="0" i="1" sz="1500" u="none" cap="none" strike="noStrike">
              <a:solidFill>
                <a:schemeClr val="dk1"/>
              </a:solidFill>
              <a:latin typeface="Verdana"/>
              <a:ea typeface="Verdana"/>
              <a:cs typeface="Verdana"/>
              <a:sym typeface="Verdana"/>
            </a:endParaRPr>
          </a:p>
          <a:p>
            <a:pPr indent="-436562" lvl="1" marL="908050" marR="0" rtl="0" algn="l">
              <a:lnSpc>
                <a:spcPct val="80000"/>
              </a:lnSpc>
              <a:spcBef>
                <a:spcPts val="300"/>
              </a:spcBef>
              <a:spcAft>
                <a:spcPts val="0"/>
              </a:spcAft>
              <a:buClr>
                <a:schemeClr val="accent2"/>
              </a:buClr>
              <a:buSzPts val="1500"/>
              <a:buFont typeface="Noto Sans Symbols"/>
              <a:buChar char="■"/>
            </a:pPr>
            <a:r>
              <a:rPr b="0" i="0" lang="en-US" sz="1500" u="none" cap="none" strike="noStrike">
                <a:solidFill>
                  <a:schemeClr val="dk1"/>
                </a:solidFill>
                <a:latin typeface="Verdana"/>
                <a:ea typeface="Verdana"/>
                <a:cs typeface="Verdana"/>
                <a:sym typeface="Verdana"/>
              </a:rPr>
              <a:t>the diffuse-reflection coefficient (diffuse reflectivity) 🡪 </a:t>
            </a:r>
            <a:r>
              <a:rPr b="0" i="1" lang="en-US" sz="1500" u="none" cap="none" strike="noStrike">
                <a:solidFill>
                  <a:schemeClr val="dk1"/>
                </a:solidFill>
                <a:latin typeface="Verdana"/>
                <a:ea typeface="Verdana"/>
                <a:cs typeface="Verdana"/>
                <a:sym typeface="Verdana"/>
              </a:rPr>
              <a:t>k</a:t>
            </a:r>
            <a:r>
              <a:rPr b="0" baseline="-25000" i="1" lang="en-US" sz="1500" u="none" cap="none" strike="noStrike">
                <a:solidFill>
                  <a:schemeClr val="dk1"/>
                </a:solidFill>
                <a:latin typeface="Verdana"/>
                <a:ea typeface="Verdana"/>
                <a:cs typeface="Verdana"/>
                <a:sym typeface="Verdana"/>
              </a:rPr>
              <a:t>d</a:t>
            </a:r>
            <a:endParaRPr b="0" baseline="-25000" i="1" sz="1500" u="none" cap="none" strike="noStrike">
              <a:solidFill>
                <a:schemeClr val="dk1"/>
              </a:solidFill>
              <a:latin typeface="Verdana"/>
              <a:ea typeface="Verdana"/>
              <a:cs typeface="Verdana"/>
              <a:sym typeface="Verdana"/>
            </a:endParaRPr>
          </a:p>
          <a:p>
            <a:pPr indent="-395287" lvl="2" marL="1304925" marR="0" rtl="0" algn="l">
              <a:lnSpc>
                <a:spcPct val="80000"/>
              </a:lnSpc>
              <a:spcBef>
                <a:spcPts val="280"/>
              </a:spcBef>
              <a:spcAft>
                <a:spcPts val="0"/>
              </a:spcAft>
              <a:buClr>
                <a:schemeClr val="accent2"/>
              </a:buClr>
              <a:buSzPts val="1400"/>
              <a:buFont typeface="Noto Sans Symbols"/>
              <a:buChar char="□"/>
            </a:pPr>
            <a:r>
              <a:rPr b="0" i="0" lang="en-US" sz="1400" u="none" cap="none" strike="noStrike">
                <a:solidFill>
                  <a:schemeClr val="dk1"/>
                </a:solidFill>
                <a:latin typeface="Verdana"/>
                <a:ea typeface="Verdana"/>
                <a:cs typeface="Verdana"/>
                <a:sym typeface="Verdana"/>
              </a:rPr>
              <a:t>Sets the fraction of light intensity that is reflected from each surface</a:t>
            </a:r>
            <a:endParaRPr/>
          </a:p>
          <a:p>
            <a:pPr indent="-395287" lvl="2" marL="1304925" marR="0" rtl="0" algn="l">
              <a:lnSpc>
                <a:spcPct val="80000"/>
              </a:lnSpc>
              <a:spcBef>
                <a:spcPts val="280"/>
              </a:spcBef>
              <a:spcAft>
                <a:spcPts val="0"/>
              </a:spcAft>
              <a:buClr>
                <a:schemeClr val="accent2"/>
              </a:buClr>
              <a:buSzPts val="1400"/>
              <a:buFont typeface="Noto Sans Symbols"/>
              <a:buChar char="□"/>
            </a:pPr>
            <a:r>
              <a:rPr b="0" i="1" lang="en-US" sz="1400" u="none" cap="none" strike="noStrike">
                <a:solidFill>
                  <a:schemeClr val="dk1"/>
                </a:solidFill>
                <a:latin typeface="Verdana"/>
                <a:ea typeface="Verdana"/>
                <a:cs typeface="Verdana"/>
                <a:sym typeface="Verdana"/>
              </a:rPr>
              <a:t>k</a:t>
            </a:r>
            <a:r>
              <a:rPr b="0" baseline="-25000" i="1" lang="en-US" sz="1400" u="none" cap="none" strike="noStrike">
                <a:solidFill>
                  <a:schemeClr val="dk1"/>
                </a:solidFill>
                <a:latin typeface="Verdana"/>
                <a:ea typeface="Verdana"/>
                <a:cs typeface="Verdana"/>
                <a:sym typeface="Verdana"/>
              </a:rPr>
              <a:t>d</a:t>
            </a:r>
            <a:r>
              <a:rPr b="0" i="0" lang="en-US" sz="1400" u="none" cap="none" strike="noStrike">
                <a:solidFill>
                  <a:schemeClr val="dk1"/>
                </a:solidFill>
                <a:latin typeface="Verdana"/>
                <a:ea typeface="Verdana"/>
                <a:cs typeface="Verdana"/>
                <a:sym typeface="Verdana"/>
              </a:rPr>
              <a:t> is a the function of surface color, but for our purpose we assume </a:t>
            </a:r>
            <a:r>
              <a:rPr b="0" i="1" lang="en-US" sz="1400" u="none" cap="none" strike="noStrike">
                <a:solidFill>
                  <a:schemeClr val="dk1"/>
                </a:solidFill>
                <a:latin typeface="Verdana"/>
                <a:ea typeface="Verdana"/>
                <a:cs typeface="Verdana"/>
                <a:sym typeface="Verdana"/>
              </a:rPr>
              <a:t>k</a:t>
            </a:r>
            <a:r>
              <a:rPr b="0" baseline="-25000" i="1" lang="en-US" sz="1400" u="none" cap="none" strike="noStrike">
                <a:solidFill>
                  <a:schemeClr val="dk1"/>
                </a:solidFill>
                <a:latin typeface="Verdana"/>
                <a:ea typeface="Verdana"/>
                <a:cs typeface="Verdana"/>
                <a:sym typeface="Verdana"/>
              </a:rPr>
              <a:t>d</a:t>
            </a:r>
            <a:r>
              <a:rPr b="0" i="0" lang="en-US" sz="1400" u="none" cap="none" strike="noStrike">
                <a:solidFill>
                  <a:schemeClr val="dk1"/>
                </a:solidFill>
                <a:latin typeface="Verdana"/>
                <a:ea typeface="Verdana"/>
                <a:cs typeface="Verdana"/>
                <a:sym typeface="Verdana"/>
              </a:rPr>
              <a:t> to be constant</a:t>
            </a:r>
            <a:endParaRPr b="0" baseline="-25000" i="0" sz="1400" u="none" cap="none" strike="noStrike">
              <a:solidFill>
                <a:schemeClr val="dk1"/>
              </a:solidFill>
              <a:latin typeface="Verdana"/>
              <a:ea typeface="Verdana"/>
              <a:cs typeface="Verdana"/>
              <a:sym typeface="Verdana"/>
            </a:endParaRPr>
          </a:p>
          <a:p>
            <a:pPr indent="-436562" lvl="1" marL="908050" marR="0" rtl="0" algn="l">
              <a:lnSpc>
                <a:spcPct val="80000"/>
              </a:lnSpc>
              <a:spcBef>
                <a:spcPts val="300"/>
              </a:spcBef>
              <a:spcAft>
                <a:spcPts val="0"/>
              </a:spcAft>
              <a:buClr>
                <a:schemeClr val="accent2"/>
              </a:buClr>
              <a:buSzPts val="1500"/>
              <a:buFont typeface="Noto Sans Symbols"/>
              <a:buChar char="■"/>
            </a:pPr>
            <a:r>
              <a:rPr b="0" i="0" lang="en-US" sz="1500" u="none" cap="none" strike="noStrike">
                <a:solidFill>
                  <a:schemeClr val="dk1"/>
                </a:solidFill>
                <a:latin typeface="Verdana"/>
                <a:ea typeface="Verdana"/>
                <a:cs typeface="Verdana"/>
                <a:sym typeface="Verdana"/>
              </a:rPr>
              <a:t>Diffuse reflection intensity when scene illuminated only with ambient light:</a:t>
            </a:r>
            <a:endParaRPr/>
          </a:p>
          <a:p>
            <a:pPr indent="-436562" lvl="1" marL="908050" marR="0" rtl="0" algn="l">
              <a:lnSpc>
                <a:spcPct val="80000"/>
              </a:lnSpc>
              <a:spcBef>
                <a:spcPts val="300"/>
              </a:spcBef>
              <a:spcAft>
                <a:spcPts val="0"/>
              </a:spcAft>
              <a:buClr>
                <a:schemeClr val="accent2"/>
              </a:buClr>
              <a:buSzPts val="1500"/>
              <a:buFont typeface="Noto Sans Symbols"/>
              <a:buNone/>
            </a:pPr>
            <a:r>
              <a:rPr b="0" i="0" lang="en-US" sz="1500" u="none" cap="none" strike="noStrike">
                <a:solidFill>
                  <a:schemeClr val="dk1"/>
                </a:solidFill>
                <a:latin typeface="Verdana"/>
                <a:ea typeface="Verdana"/>
                <a:cs typeface="Verdana"/>
                <a:sym typeface="Verdana"/>
              </a:rPr>
              <a:t>			</a:t>
            </a:r>
            <a:endParaRPr/>
          </a:p>
          <a:p>
            <a:pPr indent="-436562" lvl="1" marL="908050" marR="0" rtl="0" algn="l">
              <a:lnSpc>
                <a:spcPct val="80000"/>
              </a:lnSpc>
              <a:spcBef>
                <a:spcPts val="300"/>
              </a:spcBef>
              <a:spcAft>
                <a:spcPts val="0"/>
              </a:spcAft>
              <a:buClr>
                <a:schemeClr val="accent2"/>
              </a:buClr>
              <a:buSzPts val="1500"/>
              <a:buFont typeface="Noto Sans Symbols"/>
              <a:buNone/>
            </a:pPr>
            <a:r>
              <a:rPr b="0" i="0" lang="en-US" sz="1500" u="none" cap="none" strike="noStrike">
                <a:solidFill>
                  <a:schemeClr val="dk1"/>
                </a:solidFill>
                <a:latin typeface="Verdana"/>
                <a:ea typeface="Verdana"/>
                <a:cs typeface="Verdana"/>
                <a:sym typeface="Verdana"/>
              </a:rPr>
              <a:t>			</a:t>
            </a:r>
            <a:r>
              <a:rPr b="0" i="1" lang="en-US" sz="1500" u="none" cap="none" strike="noStrike">
                <a:solidFill>
                  <a:schemeClr val="dk1"/>
                </a:solidFill>
                <a:latin typeface="Verdana"/>
                <a:ea typeface="Verdana"/>
                <a:cs typeface="Verdana"/>
                <a:sym typeface="Verdana"/>
              </a:rPr>
              <a:t>I</a:t>
            </a:r>
            <a:r>
              <a:rPr b="0" baseline="-25000" i="1" lang="en-US" sz="1500" u="none" cap="none" strike="noStrike">
                <a:solidFill>
                  <a:schemeClr val="dk1"/>
                </a:solidFill>
                <a:latin typeface="Verdana"/>
                <a:ea typeface="Verdana"/>
                <a:cs typeface="Verdana"/>
                <a:sym typeface="Verdana"/>
              </a:rPr>
              <a:t>ambdiff</a:t>
            </a:r>
            <a:r>
              <a:rPr b="0" i="1" lang="en-US" sz="1500" u="none" cap="none" strike="noStrike">
                <a:solidFill>
                  <a:schemeClr val="dk1"/>
                </a:solidFill>
                <a:latin typeface="Verdana"/>
                <a:ea typeface="Verdana"/>
                <a:cs typeface="Verdana"/>
                <a:sym typeface="Verdana"/>
              </a:rPr>
              <a:t> = k</a:t>
            </a:r>
            <a:r>
              <a:rPr b="0" baseline="-25000" i="1" lang="en-US" sz="1500" u="none" cap="none" strike="noStrike">
                <a:solidFill>
                  <a:schemeClr val="dk1"/>
                </a:solidFill>
                <a:latin typeface="Verdana"/>
                <a:ea typeface="Verdana"/>
                <a:cs typeface="Verdana"/>
                <a:sym typeface="Verdana"/>
              </a:rPr>
              <a:t>d</a:t>
            </a:r>
            <a:r>
              <a:rPr b="0" i="1" lang="en-US" sz="1500" u="none" cap="none" strike="noStrike">
                <a:solidFill>
                  <a:schemeClr val="dk1"/>
                </a:solidFill>
                <a:latin typeface="Verdana"/>
                <a:ea typeface="Verdana"/>
                <a:cs typeface="Verdana"/>
                <a:sym typeface="Verdana"/>
              </a:rPr>
              <a:t>I</a:t>
            </a:r>
            <a:r>
              <a:rPr b="0" baseline="-25000" i="1" lang="en-US" sz="1500" u="none" cap="none" strike="noStrike">
                <a:solidFill>
                  <a:schemeClr val="dk1"/>
                </a:solidFill>
                <a:latin typeface="Verdana"/>
                <a:ea typeface="Verdana"/>
                <a:cs typeface="Verdana"/>
                <a:sym typeface="Verdana"/>
              </a:rPr>
              <a:t>a</a:t>
            </a:r>
            <a:endParaRPr/>
          </a:p>
          <a:p>
            <a:pPr indent="-341312" lvl="1" marL="908050" marR="0" rtl="0" algn="l">
              <a:lnSpc>
                <a:spcPct val="80000"/>
              </a:lnSpc>
              <a:spcBef>
                <a:spcPts val="300"/>
              </a:spcBef>
              <a:spcAft>
                <a:spcPts val="0"/>
              </a:spcAft>
              <a:buClr>
                <a:schemeClr val="accent2"/>
              </a:buClr>
              <a:buSzPts val="1500"/>
              <a:buFont typeface="Noto Sans Symbols"/>
              <a:buNone/>
            </a:pPr>
            <a:r>
              <a:t/>
            </a:r>
            <a:endParaRPr b="0" i="1" sz="1500" u="none" cap="none" strike="noStrike">
              <a:solidFill>
                <a:schemeClr val="dk1"/>
              </a:solidFill>
              <a:latin typeface="Verdana"/>
              <a:ea typeface="Verdana"/>
              <a:cs typeface="Verdana"/>
              <a:sym typeface="Verdana"/>
            </a:endParaRPr>
          </a:p>
          <a:p>
            <a:pPr indent="-436562" lvl="1" marL="908050" marR="0" rtl="0" algn="l">
              <a:lnSpc>
                <a:spcPct val="80000"/>
              </a:lnSpc>
              <a:spcBef>
                <a:spcPts val="340"/>
              </a:spcBef>
              <a:spcAft>
                <a:spcPts val="0"/>
              </a:spcAft>
              <a:buClr>
                <a:schemeClr val="accent2"/>
              </a:buClr>
              <a:buSzPts val="1700"/>
              <a:buFont typeface="Noto Sans Symbols"/>
              <a:buChar char="■"/>
            </a:pPr>
            <a:r>
              <a:rPr b="0" i="0" lang="en-US" sz="1700" u="none" cap="none" strike="noStrike">
                <a:solidFill>
                  <a:schemeClr val="dk1"/>
                </a:solidFill>
                <a:latin typeface="Verdana"/>
                <a:ea typeface="Verdana"/>
                <a:cs typeface="Verdana"/>
                <a:sym typeface="Verdana"/>
              </a:rPr>
              <a:t>Lambertian reflectors</a:t>
            </a:r>
            <a:endParaRPr/>
          </a:p>
          <a:p>
            <a:pPr indent="-395287" lvl="2" marL="1304925" marR="0" rtl="0" algn="l">
              <a:lnSpc>
                <a:spcPct val="80000"/>
              </a:lnSpc>
              <a:spcBef>
                <a:spcPts val="280"/>
              </a:spcBef>
              <a:spcAft>
                <a:spcPts val="0"/>
              </a:spcAft>
              <a:buClr>
                <a:schemeClr val="accent2"/>
              </a:buClr>
              <a:buSzPts val="1400"/>
              <a:buFont typeface="Noto Sans Symbols"/>
              <a:buChar char="□"/>
            </a:pPr>
            <a:r>
              <a:rPr b="0" i="0" lang="en-US" sz="1400" u="none" cap="none" strike="noStrike">
                <a:solidFill>
                  <a:schemeClr val="dk1"/>
                </a:solidFill>
                <a:latin typeface="Verdana"/>
                <a:ea typeface="Verdana"/>
                <a:cs typeface="Verdana"/>
                <a:sym typeface="Verdana"/>
              </a:rPr>
              <a:t>Follow lambart’s cosine law 🡪 radiant energy from a small surface area </a:t>
            </a:r>
            <a:r>
              <a:rPr b="0" i="1" lang="en-US" sz="1400" u="none" cap="none" strike="noStrike">
                <a:solidFill>
                  <a:schemeClr val="dk1"/>
                </a:solidFill>
                <a:latin typeface="Verdana"/>
                <a:ea typeface="Verdana"/>
                <a:cs typeface="Verdana"/>
                <a:sym typeface="Verdana"/>
              </a:rPr>
              <a:t>dA</a:t>
            </a:r>
            <a:r>
              <a:rPr b="0" i="0" lang="en-US" sz="1400" u="none" cap="none" strike="noStrike">
                <a:solidFill>
                  <a:schemeClr val="dk1"/>
                </a:solidFill>
                <a:latin typeface="Verdana"/>
                <a:ea typeface="Verdana"/>
                <a:cs typeface="Verdana"/>
                <a:sym typeface="Verdana"/>
              </a:rPr>
              <a:t> is proportional to the cosine of angle </a:t>
            </a:r>
            <a:r>
              <a:rPr b="0" i="1" lang="en-US" sz="1400" u="none" cap="none" strike="noStrike">
                <a:solidFill>
                  <a:schemeClr val="dk1"/>
                </a:solidFill>
                <a:latin typeface="Verdana"/>
                <a:ea typeface="Verdana"/>
                <a:cs typeface="Verdana"/>
                <a:sym typeface="Verdana"/>
              </a:rPr>
              <a:t>θ</a:t>
            </a:r>
            <a:r>
              <a:rPr b="0" i="0" lang="en-US" sz="1400" u="none" cap="none" strike="noStrike">
                <a:solidFill>
                  <a:schemeClr val="dk1"/>
                </a:solidFill>
                <a:latin typeface="Verdana"/>
                <a:ea typeface="Verdana"/>
                <a:cs typeface="Verdana"/>
                <a:sym typeface="Verdana"/>
              </a:rPr>
              <a:t> between surface normal and incident light direction</a:t>
            </a:r>
            <a:endParaRPr/>
          </a:p>
          <a:p>
            <a:pPr indent="-387348" lvl="3" marL="1693861" marR="0" rtl="0" algn="l">
              <a:lnSpc>
                <a:spcPct val="80000"/>
              </a:lnSpc>
              <a:spcBef>
                <a:spcPts val="240"/>
              </a:spcBef>
              <a:spcAft>
                <a:spcPts val="0"/>
              </a:spcAft>
              <a:buClr>
                <a:schemeClr val="accent2"/>
              </a:buClr>
              <a:buSzPts val="1200"/>
              <a:buFont typeface="Noto Sans Symbols"/>
              <a:buChar char="■"/>
            </a:pPr>
            <a:r>
              <a:rPr b="0" i="0" lang="en-US" sz="1200" u="none" cap="none" strike="noStrike">
                <a:solidFill>
                  <a:schemeClr val="dk1"/>
                </a:solidFill>
                <a:latin typeface="Verdana"/>
                <a:ea typeface="Verdana"/>
                <a:cs typeface="Verdana"/>
                <a:sym typeface="Verdana"/>
              </a:rPr>
              <a:t>For a point source with intensity I</a:t>
            </a:r>
            <a:r>
              <a:rPr b="0" baseline="-25000" i="0" lang="en-US" sz="1200" u="none" cap="none" strike="noStrike">
                <a:solidFill>
                  <a:schemeClr val="dk1"/>
                </a:solidFill>
                <a:latin typeface="Verdana"/>
                <a:ea typeface="Verdana"/>
                <a:cs typeface="Verdana"/>
                <a:sym typeface="Verdana"/>
              </a:rPr>
              <a:t>l</a:t>
            </a:r>
            <a:r>
              <a:rPr b="0" i="0" lang="en-US" sz="1200" u="none" cap="none" strike="noStrike">
                <a:solidFill>
                  <a:schemeClr val="dk1"/>
                </a:solidFill>
                <a:latin typeface="Verdana"/>
                <a:ea typeface="Verdana"/>
                <a:cs typeface="Verdana"/>
                <a:sym typeface="Verdana"/>
              </a:rPr>
              <a:t>, the diffuse reflection intensity is</a:t>
            </a:r>
            <a:endParaRPr/>
          </a:p>
          <a:p>
            <a:pPr indent="-387348" lvl="3" marL="1693861" marR="0" rtl="0" algn="l">
              <a:lnSpc>
                <a:spcPct val="80000"/>
              </a:lnSpc>
              <a:spcBef>
                <a:spcPts val="240"/>
              </a:spcBef>
              <a:spcAft>
                <a:spcPts val="0"/>
              </a:spcAft>
              <a:buClr>
                <a:schemeClr val="accent2"/>
              </a:buClr>
              <a:buSzPts val="1200"/>
              <a:buFont typeface="Noto Sans Symbols"/>
              <a:buNone/>
            </a:pPr>
            <a:r>
              <a:rPr b="0" i="0" lang="en-US" sz="1200" u="none" cap="none" strike="noStrike">
                <a:solidFill>
                  <a:schemeClr val="dk1"/>
                </a:solidFill>
                <a:latin typeface="Verdana"/>
                <a:ea typeface="Verdana"/>
                <a:cs typeface="Verdana"/>
                <a:sym typeface="Verdana"/>
              </a:rPr>
              <a:t>		</a:t>
            </a:r>
            <a:r>
              <a:rPr b="0" i="1" lang="en-US" sz="1200" u="none" cap="none" strike="noStrike">
                <a:solidFill>
                  <a:schemeClr val="dk1"/>
                </a:solidFill>
                <a:latin typeface="Verdana"/>
                <a:ea typeface="Verdana"/>
                <a:cs typeface="Verdana"/>
                <a:sym typeface="Verdana"/>
              </a:rPr>
              <a:t>I</a:t>
            </a:r>
            <a:r>
              <a:rPr b="0" baseline="-25000" i="1" lang="en-US" sz="1200" u="none" cap="none" strike="noStrike">
                <a:solidFill>
                  <a:schemeClr val="dk1"/>
                </a:solidFill>
                <a:latin typeface="Verdana"/>
                <a:ea typeface="Verdana"/>
                <a:cs typeface="Verdana"/>
                <a:sym typeface="Verdana"/>
              </a:rPr>
              <a:t>l,diff</a:t>
            </a:r>
            <a:r>
              <a:rPr b="0" i="1" lang="en-US" sz="1200" u="none" cap="none" strike="noStrike">
                <a:solidFill>
                  <a:schemeClr val="dk1"/>
                </a:solidFill>
                <a:latin typeface="Verdana"/>
                <a:ea typeface="Verdana"/>
                <a:cs typeface="Verdana"/>
                <a:sym typeface="Verdana"/>
              </a:rPr>
              <a:t> = k</a:t>
            </a:r>
            <a:r>
              <a:rPr b="0" baseline="-25000" i="1" lang="en-US" sz="1200" u="none" cap="none" strike="noStrike">
                <a:solidFill>
                  <a:schemeClr val="dk1"/>
                </a:solidFill>
                <a:latin typeface="Verdana"/>
                <a:ea typeface="Verdana"/>
                <a:cs typeface="Verdana"/>
                <a:sym typeface="Verdana"/>
              </a:rPr>
              <a:t>d</a:t>
            </a:r>
            <a:r>
              <a:rPr b="0" i="1" lang="en-US" sz="1200" u="none" cap="none" strike="noStrike">
                <a:solidFill>
                  <a:schemeClr val="dk1"/>
                </a:solidFill>
                <a:latin typeface="Verdana"/>
                <a:ea typeface="Verdana"/>
                <a:cs typeface="Verdana"/>
                <a:sym typeface="Verdana"/>
              </a:rPr>
              <a:t>I</a:t>
            </a:r>
            <a:r>
              <a:rPr b="0" baseline="-25000" i="1" lang="en-US" sz="1200" u="none" cap="none" strike="noStrike">
                <a:solidFill>
                  <a:schemeClr val="dk1"/>
                </a:solidFill>
                <a:latin typeface="Verdana"/>
                <a:ea typeface="Verdana"/>
                <a:cs typeface="Verdana"/>
                <a:sym typeface="Verdana"/>
              </a:rPr>
              <a:t>l</a:t>
            </a:r>
            <a:r>
              <a:rPr b="0" i="1" lang="en-US" sz="1200" u="none" cap="none" strike="noStrike">
                <a:solidFill>
                  <a:schemeClr val="dk1"/>
                </a:solidFill>
                <a:latin typeface="Verdana"/>
                <a:ea typeface="Verdana"/>
                <a:cs typeface="Verdana"/>
                <a:sym typeface="Verdana"/>
              </a:rPr>
              <a:t>cosθ</a:t>
            </a:r>
            <a:endParaRPr/>
          </a:p>
          <a:p>
            <a:pPr indent="-387348" lvl="3" marL="1693861" marR="0" rtl="0" algn="l">
              <a:lnSpc>
                <a:spcPct val="80000"/>
              </a:lnSpc>
              <a:spcBef>
                <a:spcPts val="240"/>
              </a:spcBef>
              <a:spcAft>
                <a:spcPts val="0"/>
              </a:spcAft>
              <a:buClr>
                <a:schemeClr val="accent2"/>
              </a:buClr>
              <a:buSzPts val="1200"/>
              <a:buFont typeface="Noto Sans Symbols"/>
              <a:buNone/>
            </a:pPr>
            <a:r>
              <a:rPr b="0" i="1" lang="en-US" sz="1200" u="none" cap="none" strike="noStrike">
                <a:solidFill>
                  <a:schemeClr val="dk1"/>
                </a:solidFill>
                <a:latin typeface="Verdana"/>
                <a:ea typeface="Verdana"/>
                <a:cs typeface="Verdana"/>
                <a:sym typeface="Verdana"/>
              </a:rPr>
              <a:t>		I</a:t>
            </a:r>
            <a:r>
              <a:rPr b="0" baseline="-25000" i="1" lang="en-US" sz="1200" u="none" cap="none" strike="noStrike">
                <a:solidFill>
                  <a:schemeClr val="dk1"/>
                </a:solidFill>
                <a:latin typeface="Verdana"/>
                <a:ea typeface="Verdana"/>
                <a:cs typeface="Verdana"/>
                <a:sym typeface="Verdana"/>
              </a:rPr>
              <a:t>l,diff</a:t>
            </a:r>
            <a:r>
              <a:rPr b="0" i="1" lang="en-US" sz="1200" u="none" cap="none" strike="noStrike">
                <a:solidFill>
                  <a:schemeClr val="dk1"/>
                </a:solidFill>
                <a:latin typeface="Verdana"/>
                <a:ea typeface="Verdana"/>
                <a:cs typeface="Verdana"/>
                <a:sym typeface="Verdana"/>
              </a:rPr>
              <a:t> = k</a:t>
            </a:r>
            <a:r>
              <a:rPr b="0" baseline="-25000" i="1" lang="en-US" sz="1200" u="none" cap="none" strike="noStrike">
                <a:solidFill>
                  <a:schemeClr val="dk1"/>
                </a:solidFill>
                <a:latin typeface="Verdana"/>
                <a:ea typeface="Verdana"/>
                <a:cs typeface="Verdana"/>
                <a:sym typeface="Verdana"/>
              </a:rPr>
              <a:t>d</a:t>
            </a:r>
            <a:r>
              <a:rPr b="0" i="1" lang="en-US" sz="1200" u="none" cap="none" strike="noStrike">
                <a:solidFill>
                  <a:schemeClr val="dk1"/>
                </a:solidFill>
                <a:latin typeface="Verdana"/>
                <a:ea typeface="Verdana"/>
                <a:cs typeface="Verdana"/>
                <a:sym typeface="Verdana"/>
              </a:rPr>
              <a:t>I</a:t>
            </a:r>
            <a:r>
              <a:rPr b="0" baseline="-25000" i="1" lang="en-US" sz="1200" u="none" cap="none" strike="noStrike">
                <a:solidFill>
                  <a:schemeClr val="dk1"/>
                </a:solidFill>
                <a:latin typeface="Verdana"/>
                <a:ea typeface="Verdana"/>
                <a:cs typeface="Verdana"/>
                <a:sym typeface="Verdana"/>
              </a:rPr>
              <a:t>l</a:t>
            </a:r>
            <a:r>
              <a:rPr b="0" i="1" lang="en-US" sz="1200" u="none" cap="none" strike="noStrike">
                <a:solidFill>
                  <a:schemeClr val="dk1"/>
                </a:solidFill>
                <a:latin typeface="Verdana"/>
                <a:ea typeface="Verdana"/>
                <a:cs typeface="Verdana"/>
                <a:sym typeface="Verdana"/>
              </a:rPr>
              <a:t>(</a:t>
            </a:r>
            <a:r>
              <a:rPr b="1" i="1" lang="en-US" sz="1200" u="none" cap="none" strike="noStrike">
                <a:solidFill>
                  <a:schemeClr val="dk1"/>
                </a:solidFill>
                <a:latin typeface="Verdana"/>
                <a:ea typeface="Verdana"/>
                <a:cs typeface="Verdana"/>
                <a:sym typeface="Verdana"/>
              </a:rPr>
              <a:t>N.L</a:t>
            </a:r>
            <a:r>
              <a:rPr b="0" i="1" lang="en-US" sz="1200" u="none" cap="none" strike="noStrike">
                <a:solidFill>
                  <a:schemeClr val="dk1"/>
                </a:solidFill>
                <a:latin typeface="Verdana"/>
                <a:ea typeface="Verdana"/>
                <a:cs typeface="Verdana"/>
                <a:sym typeface="Verdana"/>
              </a:rPr>
              <a:t>)</a:t>
            </a:r>
            <a:endParaRPr/>
          </a:p>
          <a:p>
            <a:pPr indent="-387348" lvl="3" marL="1693861" marR="0" rtl="0" algn="l">
              <a:lnSpc>
                <a:spcPct val="80000"/>
              </a:lnSpc>
              <a:spcBef>
                <a:spcPts val="240"/>
              </a:spcBef>
              <a:spcAft>
                <a:spcPts val="0"/>
              </a:spcAft>
              <a:buClr>
                <a:schemeClr val="accent2"/>
              </a:buClr>
              <a:buSzPts val="1200"/>
              <a:buFont typeface="Noto Sans Symbols"/>
              <a:buNone/>
            </a:pPr>
            <a:r>
              <a:rPr b="0" i="0" lang="en-US" sz="1200" u="none" cap="none" strike="noStrike">
                <a:solidFill>
                  <a:schemeClr val="dk1"/>
                </a:solidFill>
                <a:latin typeface="Verdana"/>
                <a:ea typeface="Verdana"/>
                <a:cs typeface="Verdana"/>
                <a:sym typeface="Verdana"/>
              </a:rPr>
              <a:t>Where </a:t>
            </a:r>
            <a:r>
              <a:rPr b="1" i="0" lang="en-US" sz="1200" u="none" cap="none" strike="noStrike">
                <a:solidFill>
                  <a:schemeClr val="dk1"/>
                </a:solidFill>
                <a:latin typeface="Verdana"/>
                <a:ea typeface="Verdana"/>
                <a:cs typeface="Verdana"/>
                <a:sym typeface="Verdana"/>
              </a:rPr>
              <a:t>N</a:t>
            </a:r>
            <a:r>
              <a:rPr b="0" i="0" lang="en-US" sz="1200" u="none" cap="none" strike="noStrike">
                <a:solidFill>
                  <a:schemeClr val="dk1"/>
                </a:solidFill>
                <a:latin typeface="Verdana"/>
                <a:ea typeface="Verdana"/>
                <a:cs typeface="Verdana"/>
                <a:sym typeface="Verdana"/>
              </a:rPr>
              <a:t> and </a:t>
            </a:r>
            <a:r>
              <a:rPr b="1" i="0" lang="en-US" sz="1200" u="none" cap="none" strike="noStrike">
                <a:solidFill>
                  <a:schemeClr val="dk1"/>
                </a:solidFill>
                <a:latin typeface="Verdana"/>
                <a:ea typeface="Verdana"/>
                <a:cs typeface="Verdana"/>
                <a:sym typeface="Verdana"/>
              </a:rPr>
              <a:t>L</a:t>
            </a:r>
            <a:r>
              <a:rPr b="0" i="0" lang="en-US" sz="1200" u="none" cap="none" strike="noStrike">
                <a:solidFill>
                  <a:schemeClr val="dk1"/>
                </a:solidFill>
                <a:latin typeface="Verdana"/>
                <a:ea typeface="Verdana"/>
                <a:cs typeface="Verdana"/>
                <a:sym typeface="Verdana"/>
              </a:rPr>
              <a:t> are unit vectors</a:t>
            </a:r>
            <a:endParaRPr/>
          </a:p>
          <a:p>
            <a:pPr indent="-393700" lvl="0" marL="469900"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Verdana"/>
              <a:ea typeface="Verdana"/>
              <a:cs typeface="Verdana"/>
              <a:sym typeface="Verdana"/>
            </a:endParaRPr>
          </a:p>
        </p:txBody>
      </p:sp>
      <p:grpSp>
        <p:nvGrpSpPr>
          <p:cNvPr id="95" name="Google Shape;95;p10"/>
          <p:cNvGrpSpPr/>
          <p:nvPr/>
        </p:nvGrpSpPr>
        <p:grpSpPr>
          <a:xfrm>
            <a:off x="7424737" y="5105400"/>
            <a:ext cx="1262062" cy="1133475"/>
            <a:chOff x="4218" y="3120"/>
            <a:chExt cx="795" cy="714"/>
          </a:xfrm>
        </p:grpSpPr>
        <p:cxnSp>
          <p:nvCxnSpPr>
            <p:cNvPr id="96" name="Google Shape;96;p10"/>
            <p:cNvCxnSpPr/>
            <p:nvPr/>
          </p:nvCxnSpPr>
          <p:spPr>
            <a:xfrm flipH="1">
              <a:off x="4320" y="3552"/>
              <a:ext cx="693" cy="282"/>
            </a:xfrm>
            <a:prstGeom prst="curvedConnector2">
              <a:avLst/>
            </a:prstGeom>
            <a:noFill/>
            <a:ln cap="flat" cmpd="sng" w="9525">
              <a:solidFill>
                <a:schemeClr val="dk1"/>
              </a:solidFill>
              <a:prstDash val="solid"/>
              <a:miter lim="800000"/>
              <a:headEnd len="med" w="med" type="none"/>
              <a:tailEnd len="med" w="med" type="none"/>
            </a:ln>
          </p:spPr>
        </p:cxnSp>
        <p:cxnSp>
          <p:nvCxnSpPr>
            <p:cNvPr id="97" name="Google Shape;97;p10"/>
            <p:cNvCxnSpPr/>
            <p:nvPr/>
          </p:nvCxnSpPr>
          <p:spPr>
            <a:xfrm rot="10800000">
              <a:off x="4656" y="3168"/>
              <a:ext cx="0" cy="384"/>
            </a:xfrm>
            <a:prstGeom prst="straightConnector1">
              <a:avLst/>
            </a:prstGeom>
            <a:noFill/>
            <a:ln cap="flat" cmpd="sng" w="9525">
              <a:solidFill>
                <a:schemeClr val="dk1"/>
              </a:solidFill>
              <a:prstDash val="solid"/>
              <a:miter lim="800000"/>
              <a:headEnd len="med" w="med" type="none"/>
              <a:tailEnd len="med" w="med" type="triangle"/>
            </a:ln>
          </p:spPr>
        </p:cxnSp>
        <p:cxnSp>
          <p:nvCxnSpPr>
            <p:cNvPr id="98" name="Google Shape;98;p10"/>
            <p:cNvCxnSpPr/>
            <p:nvPr/>
          </p:nvCxnSpPr>
          <p:spPr>
            <a:xfrm rot="10800000">
              <a:off x="4320" y="3312"/>
              <a:ext cx="336" cy="240"/>
            </a:xfrm>
            <a:prstGeom prst="straightConnector1">
              <a:avLst/>
            </a:prstGeom>
            <a:noFill/>
            <a:ln cap="flat" cmpd="sng" w="9525">
              <a:solidFill>
                <a:schemeClr val="dk1"/>
              </a:solidFill>
              <a:prstDash val="solid"/>
              <a:miter lim="800000"/>
              <a:headEnd len="med" w="med" type="none"/>
              <a:tailEnd len="med" w="med" type="triangle"/>
            </a:ln>
          </p:spPr>
        </p:cxnSp>
        <p:sp>
          <p:nvSpPr>
            <p:cNvPr id="99" name="Google Shape;99;p10"/>
            <p:cNvSpPr txBox="1"/>
            <p:nvPr/>
          </p:nvSpPr>
          <p:spPr>
            <a:xfrm>
              <a:off x="4469" y="3264"/>
              <a:ext cx="187"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Verdana"/>
                <a:buNone/>
              </a:pPr>
              <a:r>
                <a:rPr b="0" i="0" lang="en-US" sz="1600" u="none">
                  <a:solidFill>
                    <a:schemeClr val="dk1"/>
                  </a:solidFill>
                  <a:latin typeface="Verdana"/>
                  <a:ea typeface="Verdana"/>
                  <a:cs typeface="Verdana"/>
                  <a:sym typeface="Verdana"/>
                </a:rPr>
                <a:t>θ</a:t>
              </a:r>
              <a:endParaRPr/>
            </a:p>
          </p:txBody>
        </p:sp>
        <p:sp>
          <p:nvSpPr>
            <p:cNvPr id="100" name="Google Shape;100;p10"/>
            <p:cNvSpPr/>
            <p:nvPr/>
          </p:nvSpPr>
          <p:spPr>
            <a:xfrm>
              <a:off x="4584" y="3429"/>
              <a:ext cx="72" cy="51"/>
            </a:xfrm>
            <a:custGeom>
              <a:rect b="b" l="l" r="r" t="t"/>
              <a:pathLst>
                <a:path extrusionOk="0" h="51" w="72">
                  <a:moveTo>
                    <a:pt x="0" y="51"/>
                  </a:moveTo>
                  <a:cubicBezTo>
                    <a:pt x="3" y="46"/>
                    <a:pt x="8" y="27"/>
                    <a:pt x="16" y="19"/>
                  </a:cubicBezTo>
                  <a:cubicBezTo>
                    <a:pt x="24" y="11"/>
                    <a:pt x="39" y="6"/>
                    <a:pt x="48" y="3"/>
                  </a:cubicBezTo>
                  <a:cubicBezTo>
                    <a:pt x="57" y="0"/>
                    <a:pt x="67" y="3"/>
                    <a:pt x="72" y="3"/>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 name="Google Shape;101;p10"/>
            <p:cNvSpPr txBox="1"/>
            <p:nvPr/>
          </p:nvSpPr>
          <p:spPr>
            <a:xfrm>
              <a:off x="4656" y="3120"/>
              <a:ext cx="224"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Verdana"/>
                <a:buNone/>
              </a:pPr>
              <a:r>
                <a:rPr b="1" i="0" lang="en-US" sz="1600" u="none">
                  <a:solidFill>
                    <a:schemeClr val="dk1"/>
                  </a:solidFill>
                  <a:latin typeface="Verdana"/>
                  <a:ea typeface="Verdana"/>
                  <a:cs typeface="Verdana"/>
                  <a:sym typeface="Verdana"/>
                </a:rPr>
                <a:t>N</a:t>
              </a:r>
              <a:endParaRPr/>
            </a:p>
          </p:txBody>
        </p:sp>
        <p:sp>
          <p:nvSpPr>
            <p:cNvPr id="102" name="Google Shape;102;p10"/>
            <p:cNvSpPr txBox="1"/>
            <p:nvPr/>
          </p:nvSpPr>
          <p:spPr>
            <a:xfrm>
              <a:off x="4218" y="3292"/>
              <a:ext cx="198"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Verdana"/>
                <a:buNone/>
              </a:pPr>
              <a:r>
                <a:rPr b="1" i="0" lang="en-US" sz="1600" u="none">
                  <a:solidFill>
                    <a:schemeClr val="dk1"/>
                  </a:solidFill>
                  <a:latin typeface="Verdana"/>
                  <a:ea typeface="Verdana"/>
                  <a:cs typeface="Verdana"/>
                  <a:sym typeface="Verdana"/>
                </a:rPr>
                <a:t>L</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108" name="Google Shape;108;p11"/>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109" name="Google Shape;109;p1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Basic Illumination Model</a:t>
            </a:r>
            <a:endParaRPr/>
          </a:p>
        </p:txBody>
      </p:sp>
      <p:sp>
        <p:nvSpPr>
          <p:cNvPr id="110" name="Google Shape;110;p1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Diffuse reflection for ambient light source + a point light source</a:t>
            </a:r>
            <a:endParaRPr/>
          </a:p>
          <a:p>
            <a:pPr indent="-436562" lvl="1" marL="908050" marR="0" rtl="0" algn="l">
              <a:lnSpc>
                <a:spcPct val="100000"/>
              </a:lnSpc>
              <a:spcBef>
                <a:spcPts val="3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I</a:t>
            </a:r>
            <a:r>
              <a:rPr b="0" baseline="-25000" i="0" lang="en-US" sz="1600" u="none" cap="none" strike="noStrike">
                <a:solidFill>
                  <a:schemeClr val="dk1"/>
                </a:solidFill>
                <a:latin typeface="Verdana"/>
                <a:ea typeface="Verdana"/>
                <a:cs typeface="Verdana"/>
                <a:sym typeface="Verdana"/>
              </a:rPr>
              <a:t>diff</a:t>
            </a:r>
            <a:r>
              <a:rPr b="0" i="0" lang="en-US" sz="1600" u="none" cap="none" strike="noStrike">
                <a:solidFill>
                  <a:schemeClr val="dk1"/>
                </a:solidFill>
                <a:latin typeface="Verdana"/>
                <a:ea typeface="Verdana"/>
                <a:cs typeface="Verdana"/>
                <a:sym typeface="Verdana"/>
              </a:rPr>
              <a:t> = k</a:t>
            </a:r>
            <a:r>
              <a:rPr b="0" baseline="-25000" i="0" lang="en-US" sz="1600" u="none" cap="none" strike="noStrike">
                <a:solidFill>
                  <a:schemeClr val="dk1"/>
                </a:solidFill>
                <a:latin typeface="Verdana"/>
                <a:ea typeface="Verdana"/>
                <a:cs typeface="Verdana"/>
                <a:sym typeface="Verdana"/>
              </a:rPr>
              <a:t>a</a:t>
            </a:r>
            <a:r>
              <a:rPr b="0" i="0" lang="en-US" sz="1600" u="none" cap="none" strike="noStrike">
                <a:solidFill>
                  <a:schemeClr val="dk1"/>
                </a:solidFill>
                <a:latin typeface="Verdana"/>
                <a:ea typeface="Verdana"/>
                <a:cs typeface="Verdana"/>
                <a:sym typeface="Verdana"/>
              </a:rPr>
              <a:t>I</a:t>
            </a:r>
            <a:r>
              <a:rPr b="0" baseline="-25000" i="0" lang="en-US" sz="1600" u="none" cap="none" strike="noStrike">
                <a:solidFill>
                  <a:schemeClr val="dk1"/>
                </a:solidFill>
                <a:latin typeface="Verdana"/>
                <a:ea typeface="Verdana"/>
                <a:cs typeface="Verdana"/>
                <a:sym typeface="Verdana"/>
              </a:rPr>
              <a:t>a</a:t>
            </a:r>
            <a:r>
              <a:rPr b="0" i="0" lang="en-US" sz="1600" u="none" cap="none" strike="noStrike">
                <a:solidFill>
                  <a:schemeClr val="dk1"/>
                </a:solidFill>
                <a:latin typeface="Verdana"/>
                <a:ea typeface="Verdana"/>
                <a:cs typeface="Verdana"/>
                <a:sym typeface="Verdana"/>
              </a:rPr>
              <a:t> + k</a:t>
            </a:r>
            <a:r>
              <a:rPr b="0" baseline="-25000" i="0" lang="en-US" sz="1600" u="none" cap="none" strike="noStrike">
                <a:solidFill>
                  <a:schemeClr val="dk1"/>
                </a:solidFill>
                <a:latin typeface="Verdana"/>
                <a:ea typeface="Verdana"/>
                <a:cs typeface="Verdana"/>
                <a:sym typeface="Verdana"/>
              </a:rPr>
              <a:t>d</a:t>
            </a:r>
            <a:r>
              <a:rPr b="0" i="0" lang="en-US" sz="1600" u="none" cap="none" strike="noStrike">
                <a:solidFill>
                  <a:schemeClr val="dk1"/>
                </a:solidFill>
                <a:latin typeface="Verdana"/>
                <a:ea typeface="Verdana"/>
                <a:cs typeface="Verdana"/>
                <a:sym typeface="Verdana"/>
              </a:rPr>
              <a:t>I</a:t>
            </a:r>
            <a:r>
              <a:rPr b="0" baseline="-25000" i="0" lang="en-US" sz="1600" u="none" cap="none" strike="noStrike">
                <a:solidFill>
                  <a:schemeClr val="dk1"/>
                </a:solidFill>
                <a:latin typeface="Verdana"/>
                <a:ea typeface="Verdana"/>
                <a:cs typeface="Verdana"/>
                <a:sym typeface="Verdana"/>
              </a:rPr>
              <a:t>l</a:t>
            </a:r>
            <a:r>
              <a:rPr b="0" i="0" lang="en-US" sz="1600" u="none" cap="none" strike="noStrike">
                <a:solidFill>
                  <a:schemeClr val="dk1"/>
                </a:solidFill>
                <a:latin typeface="Verdana"/>
                <a:ea typeface="Verdana"/>
                <a:cs typeface="Verdana"/>
                <a:sym typeface="Verdana"/>
              </a:rPr>
              <a:t>(</a:t>
            </a:r>
            <a:r>
              <a:rPr b="1" i="0" lang="en-US" sz="1600" u="none" cap="none" strike="noStrike">
                <a:solidFill>
                  <a:schemeClr val="dk1"/>
                </a:solidFill>
                <a:latin typeface="Verdana"/>
                <a:ea typeface="Verdana"/>
                <a:cs typeface="Verdana"/>
                <a:sym typeface="Verdana"/>
              </a:rPr>
              <a:t>N.L</a:t>
            </a:r>
            <a:r>
              <a:rPr b="0" i="0" lang="en-US" sz="1600" u="none" cap="none" strike="noStrike">
                <a:solidFill>
                  <a:schemeClr val="dk1"/>
                </a:solidFill>
                <a:latin typeface="Verdana"/>
                <a:ea typeface="Verdana"/>
                <a:cs typeface="Verdana"/>
                <a:sym typeface="Verdana"/>
              </a:rPr>
              <a:t>)</a:t>
            </a:r>
            <a:endParaRPr/>
          </a:p>
          <a:p>
            <a:pPr indent="-469900" lvl="0" marL="469900" marR="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Fig: </a:t>
            </a:r>
            <a:endParaRPr/>
          </a:p>
          <a:p>
            <a:pPr indent="-436562" lvl="1" marL="908050" marR="0" rtl="0" algn="l">
              <a:lnSpc>
                <a:spcPct val="100000"/>
              </a:lnSpc>
              <a:spcBef>
                <a:spcPts val="3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sphere illuminated with different intensity ambient light</a:t>
            </a:r>
            <a:endParaRPr/>
          </a:p>
          <a:p>
            <a:pPr indent="-436562" lvl="1" marL="908050" marR="0" rtl="0" algn="l">
              <a:lnSpc>
                <a:spcPct val="100000"/>
              </a:lnSpc>
              <a:spcBef>
                <a:spcPts val="3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Illuminated with varying direction light source</a:t>
            </a:r>
            <a:endParaRPr/>
          </a:p>
        </p:txBody>
      </p:sp>
      <p:pic>
        <p:nvPicPr>
          <p:cNvPr id="111" name="Google Shape;111;p11"/>
          <p:cNvPicPr preferRelativeResize="0"/>
          <p:nvPr/>
        </p:nvPicPr>
        <p:blipFill rotWithShape="1">
          <a:blip r:embed="rId3">
            <a:alphaModFix/>
          </a:blip>
          <a:srcRect b="0" l="0" r="0" t="0"/>
          <a:stretch/>
        </p:blipFill>
        <p:spPr>
          <a:xfrm>
            <a:off x="5867400" y="3886200"/>
            <a:ext cx="1905000" cy="1905000"/>
          </a:xfrm>
          <a:prstGeom prst="rect">
            <a:avLst/>
          </a:prstGeom>
          <a:noFill/>
          <a:ln>
            <a:noFill/>
          </a:ln>
        </p:spPr>
      </p:pic>
      <p:grpSp>
        <p:nvGrpSpPr>
          <p:cNvPr id="112" name="Google Shape;112;p11"/>
          <p:cNvGrpSpPr/>
          <p:nvPr/>
        </p:nvGrpSpPr>
        <p:grpSpPr>
          <a:xfrm>
            <a:off x="685800" y="4876800"/>
            <a:ext cx="4762500" cy="952500"/>
            <a:chOff x="384" y="2880"/>
            <a:chExt cx="3000" cy="600"/>
          </a:xfrm>
        </p:grpSpPr>
        <p:pic>
          <p:nvPicPr>
            <p:cNvPr id="113" name="Google Shape;113;p11"/>
            <p:cNvPicPr preferRelativeResize="0"/>
            <p:nvPr/>
          </p:nvPicPr>
          <p:blipFill rotWithShape="1">
            <a:blip r:embed="rId4">
              <a:alphaModFix/>
            </a:blip>
            <a:srcRect b="0" l="0" r="0" t="0"/>
            <a:stretch/>
          </p:blipFill>
          <p:spPr>
            <a:xfrm>
              <a:off x="384" y="2880"/>
              <a:ext cx="600" cy="600"/>
            </a:xfrm>
            <a:prstGeom prst="rect">
              <a:avLst/>
            </a:prstGeom>
            <a:noFill/>
            <a:ln>
              <a:noFill/>
            </a:ln>
          </p:spPr>
        </p:pic>
        <p:pic>
          <p:nvPicPr>
            <p:cNvPr id="114" name="Google Shape;114;p11"/>
            <p:cNvPicPr preferRelativeResize="0"/>
            <p:nvPr/>
          </p:nvPicPr>
          <p:blipFill rotWithShape="1">
            <a:blip r:embed="rId5">
              <a:alphaModFix/>
            </a:blip>
            <a:srcRect b="0" l="0" r="0" t="0"/>
            <a:stretch/>
          </p:blipFill>
          <p:spPr>
            <a:xfrm>
              <a:off x="984" y="2880"/>
              <a:ext cx="600" cy="600"/>
            </a:xfrm>
            <a:prstGeom prst="rect">
              <a:avLst/>
            </a:prstGeom>
            <a:noFill/>
            <a:ln>
              <a:noFill/>
            </a:ln>
          </p:spPr>
        </p:pic>
        <p:pic>
          <p:nvPicPr>
            <p:cNvPr id="115" name="Google Shape;115;p11"/>
            <p:cNvPicPr preferRelativeResize="0"/>
            <p:nvPr/>
          </p:nvPicPr>
          <p:blipFill rotWithShape="1">
            <a:blip r:embed="rId6">
              <a:alphaModFix/>
            </a:blip>
            <a:srcRect b="0" l="0" r="0" t="0"/>
            <a:stretch/>
          </p:blipFill>
          <p:spPr>
            <a:xfrm>
              <a:off x="1584" y="2880"/>
              <a:ext cx="600" cy="600"/>
            </a:xfrm>
            <a:prstGeom prst="rect">
              <a:avLst/>
            </a:prstGeom>
            <a:noFill/>
            <a:ln>
              <a:noFill/>
            </a:ln>
          </p:spPr>
        </p:pic>
        <p:pic>
          <p:nvPicPr>
            <p:cNvPr id="116" name="Google Shape;116;p11"/>
            <p:cNvPicPr preferRelativeResize="0"/>
            <p:nvPr/>
          </p:nvPicPr>
          <p:blipFill rotWithShape="1">
            <a:blip r:embed="rId7">
              <a:alphaModFix/>
            </a:blip>
            <a:srcRect b="0" l="0" r="0" t="0"/>
            <a:stretch/>
          </p:blipFill>
          <p:spPr>
            <a:xfrm>
              <a:off x="2184" y="2880"/>
              <a:ext cx="600" cy="600"/>
            </a:xfrm>
            <a:prstGeom prst="rect">
              <a:avLst/>
            </a:prstGeom>
            <a:noFill/>
            <a:ln>
              <a:noFill/>
            </a:ln>
          </p:spPr>
        </p:pic>
        <p:pic>
          <p:nvPicPr>
            <p:cNvPr id="117" name="Google Shape;117;p11"/>
            <p:cNvPicPr preferRelativeResize="0"/>
            <p:nvPr/>
          </p:nvPicPr>
          <p:blipFill rotWithShape="1">
            <a:blip r:embed="rId8">
              <a:alphaModFix/>
            </a:blip>
            <a:srcRect b="0" l="0" r="0" t="0"/>
            <a:stretch/>
          </p:blipFill>
          <p:spPr>
            <a:xfrm>
              <a:off x="2784" y="2880"/>
              <a:ext cx="600" cy="600"/>
            </a:xfrm>
            <a:prstGeom prst="rect">
              <a:avLst/>
            </a:prstGeom>
            <a:noFill/>
            <a:ln>
              <a:noFill/>
            </a:ln>
          </p:spPr>
        </p:pic>
      </p:grpSp>
      <p:grpSp>
        <p:nvGrpSpPr>
          <p:cNvPr id="118" name="Google Shape;118;p11"/>
          <p:cNvGrpSpPr/>
          <p:nvPr/>
        </p:nvGrpSpPr>
        <p:grpSpPr>
          <a:xfrm>
            <a:off x="838200" y="3733800"/>
            <a:ext cx="4495800" cy="762000"/>
            <a:chOff x="528" y="2352"/>
            <a:chExt cx="2832" cy="480"/>
          </a:xfrm>
        </p:grpSpPr>
        <p:sp>
          <p:nvSpPr>
            <p:cNvPr id="119" name="Google Shape;119;p11"/>
            <p:cNvSpPr/>
            <p:nvPr/>
          </p:nvSpPr>
          <p:spPr>
            <a:xfrm>
              <a:off x="528" y="2352"/>
              <a:ext cx="480" cy="480"/>
            </a:xfrm>
            <a:prstGeom prst="ellipse">
              <a:avLst/>
            </a:prstGeom>
            <a:solidFill>
              <a:srgbClr val="6014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 name="Google Shape;120;p11"/>
            <p:cNvSpPr/>
            <p:nvPr/>
          </p:nvSpPr>
          <p:spPr>
            <a:xfrm>
              <a:off x="1104" y="2352"/>
              <a:ext cx="480" cy="480"/>
            </a:xfrm>
            <a:prstGeom prst="ellipse">
              <a:avLst/>
            </a:prstGeom>
            <a:solidFill>
              <a:srgbClr val="861C3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 name="Google Shape;121;p11"/>
            <p:cNvSpPr/>
            <p:nvPr/>
          </p:nvSpPr>
          <p:spPr>
            <a:xfrm>
              <a:off x="1696" y="2352"/>
              <a:ext cx="480" cy="480"/>
            </a:xfrm>
            <a:prstGeom prst="ellipse">
              <a:avLst/>
            </a:prstGeom>
            <a:solidFill>
              <a:srgbClr val="AE244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 name="Google Shape;122;p11"/>
            <p:cNvSpPr/>
            <p:nvPr/>
          </p:nvSpPr>
          <p:spPr>
            <a:xfrm>
              <a:off x="2304" y="2352"/>
              <a:ext cx="480" cy="480"/>
            </a:xfrm>
            <a:prstGeom prst="ellipse">
              <a:avLst/>
            </a:prstGeom>
            <a:solidFill>
              <a:srgbClr val="D331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 name="Google Shape;123;p11"/>
            <p:cNvSpPr/>
            <p:nvPr/>
          </p:nvSpPr>
          <p:spPr>
            <a:xfrm>
              <a:off x="2880" y="2352"/>
              <a:ext cx="480" cy="480"/>
            </a:xfrm>
            <a:prstGeom prst="ellipse">
              <a:avLst/>
            </a:prstGeom>
            <a:solidFill>
              <a:srgbClr val="DA4E7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129" name="Google Shape;129;p12"/>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130" name="Google Shape;130;p1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Specular Reflection</a:t>
            </a:r>
            <a:endParaRPr/>
          </a:p>
        </p:txBody>
      </p:sp>
      <p:sp>
        <p:nvSpPr>
          <p:cNvPr id="131" name="Google Shape;131;p12"/>
          <p:cNvSpPr txBox="1"/>
          <p:nvPr>
            <p:ph idx="1" type="body"/>
          </p:nvPr>
        </p:nvSpPr>
        <p:spPr>
          <a:xfrm>
            <a:off x="609600" y="1752600"/>
            <a:ext cx="65532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Bright spot seen at an illuminated shiny surface when viewed at certain direction</a:t>
            </a:r>
            <a:endParaRPr/>
          </a:p>
          <a:p>
            <a:pPr indent="-436562" lvl="1" marL="908050" marR="0" rtl="0" algn="l">
              <a:lnSpc>
                <a:spcPct val="80000"/>
              </a:lnSpc>
              <a:spcBef>
                <a:spcPts val="300"/>
              </a:spcBef>
              <a:spcAft>
                <a:spcPts val="0"/>
              </a:spcAft>
              <a:buClr>
                <a:schemeClr val="accent2"/>
              </a:buClr>
              <a:buSzPts val="1500"/>
              <a:buFont typeface="Noto Sans Symbols"/>
              <a:buChar char="■"/>
            </a:pPr>
            <a:r>
              <a:rPr b="0" i="0" lang="en-US" sz="1500" u="none" cap="none" strike="noStrike">
                <a:solidFill>
                  <a:schemeClr val="dk1"/>
                </a:solidFill>
                <a:latin typeface="Verdana"/>
                <a:ea typeface="Verdana"/>
                <a:cs typeface="Verdana"/>
                <a:sym typeface="Verdana"/>
              </a:rPr>
              <a:t>Polished metal surface, person’s forehead, apple etc. exhibit specular reflection</a:t>
            </a:r>
            <a:endParaRPr/>
          </a:p>
          <a:p>
            <a:pPr indent="-469900" lvl="0" marL="469900" marR="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In fact an image of light source</a:t>
            </a:r>
            <a:endParaRPr/>
          </a:p>
          <a:p>
            <a:pPr indent="-469900" lvl="0" marL="469900" marR="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Result of total or near total reflection of incident light in a concentrated region around the specular reflection angle θ</a:t>
            </a:r>
            <a:endParaRPr/>
          </a:p>
          <a:p>
            <a:pPr indent="-469900" lvl="0" marL="469900" marR="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Fig: </a:t>
            </a:r>
            <a:endParaRPr/>
          </a:p>
          <a:p>
            <a:pPr indent="-436562" lvl="1" marL="908050" marR="0" rtl="0" algn="l">
              <a:lnSpc>
                <a:spcPct val="80000"/>
              </a:lnSpc>
              <a:spcBef>
                <a:spcPts val="300"/>
              </a:spcBef>
              <a:spcAft>
                <a:spcPts val="0"/>
              </a:spcAft>
              <a:buClr>
                <a:schemeClr val="accent2"/>
              </a:buClr>
              <a:buSzPts val="1500"/>
              <a:buFont typeface="Noto Sans Symbols"/>
              <a:buChar char="■"/>
            </a:pPr>
            <a:r>
              <a:rPr b="1" i="0" lang="en-US" sz="1500" u="none" cap="none" strike="noStrike">
                <a:solidFill>
                  <a:schemeClr val="dk1"/>
                </a:solidFill>
                <a:latin typeface="Verdana"/>
                <a:ea typeface="Verdana"/>
                <a:cs typeface="Verdana"/>
                <a:sym typeface="Verdana"/>
              </a:rPr>
              <a:t>L</a:t>
            </a:r>
            <a:r>
              <a:rPr b="0" i="0" lang="en-US" sz="1500" u="none" cap="none" strike="noStrike">
                <a:solidFill>
                  <a:schemeClr val="dk1"/>
                </a:solidFill>
                <a:latin typeface="Verdana"/>
                <a:ea typeface="Verdana"/>
                <a:cs typeface="Verdana"/>
                <a:sym typeface="Verdana"/>
              </a:rPr>
              <a:t> 🡪 unit vector pointing to light source</a:t>
            </a:r>
            <a:endParaRPr/>
          </a:p>
          <a:p>
            <a:pPr indent="-436562" lvl="1" marL="908050" marR="0" rtl="0" algn="l">
              <a:lnSpc>
                <a:spcPct val="80000"/>
              </a:lnSpc>
              <a:spcBef>
                <a:spcPts val="300"/>
              </a:spcBef>
              <a:spcAft>
                <a:spcPts val="0"/>
              </a:spcAft>
              <a:buClr>
                <a:schemeClr val="accent2"/>
              </a:buClr>
              <a:buSzPts val="1500"/>
              <a:buFont typeface="Noto Sans Symbols"/>
              <a:buChar char="■"/>
            </a:pPr>
            <a:r>
              <a:rPr b="1" i="0" lang="en-US" sz="1500" u="none" cap="none" strike="noStrike">
                <a:solidFill>
                  <a:schemeClr val="dk1"/>
                </a:solidFill>
                <a:latin typeface="Verdana"/>
                <a:ea typeface="Verdana"/>
                <a:cs typeface="Verdana"/>
                <a:sym typeface="Verdana"/>
              </a:rPr>
              <a:t>N</a:t>
            </a:r>
            <a:r>
              <a:rPr b="0" i="0" lang="en-US" sz="1500" u="none" cap="none" strike="noStrike">
                <a:solidFill>
                  <a:schemeClr val="dk1"/>
                </a:solidFill>
                <a:latin typeface="Verdana"/>
                <a:ea typeface="Verdana"/>
                <a:cs typeface="Verdana"/>
                <a:sym typeface="Verdana"/>
              </a:rPr>
              <a:t> 🡪 unit surface normal vector</a:t>
            </a:r>
            <a:endParaRPr/>
          </a:p>
          <a:p>
            <a:pPr indent="-436562" lvl="1" marL="908050" marR="0" rtl="0" algn="l">
              <a:lnSpc>
                <a:spcPct val="80000"/>
              </a:lnSpc>
              <a:spcBef>
                <a:spcPts val="300"/>
              </a:spcBef>
              <a:spcAft>
                <a:spcPts val="0"/>
              </a:spcAft>
              <a:buClr>
                <a:schemeClr val="accent2"/>
              </a:buClr>
              <a:buSzPts val="1500"/>
              <a:buFont typeface="Noto Sans Symbols"/>
              <a:buChar char="■"/>
            </a:pPr>
            <a:r>
              <a:rPr b="1" i="0" lang="en-US" sz="1500" u="none" cap="none" strike="noStrike">
                <a:solidFill>
                  <a:schemeClr val="dk1"/>
                </a:solidFill>
                <a:latin typeface="Verdana"/>
                <a:ea typeface="Verdana"/>
                <a:cs typeface="Verdana"/>
                <a:sym typeface="Verdana"/>
              </a:rPr>
              <a:t>R</a:t>
            </a:r>
            <a:r>
              <a:rPr b="0" i="0" lang="en-US" sz="1500" u="none" cap="none" strike="noStrike">
                <a:solidFill>
                  <a:schemeClr val="dk1"/>
                </a:solidFill>
                <a:latin typeface="Verdana"/>
                <a:ea typeface="Verdana"/>
                <a:cs typeface="Verdana"/>
                <a:sym typeface="Verdana"/>
              </a:rPr>
              <a:t> 🡪 unit vector in direction of specular reflection</a:t>
            </a:r>
            <a:endParaRPr/>
          </a:p>
          <a:p>
            <a:pPr indent="-436562" lvl="1" marL="908050" marR="0" rtl="0" algn="l">
              <a:lnSpc>
                <a:spcPct val="80000"/>
              </a:lnSpc>
              <a:spcBef>
                <a:spcPts val="300"/>
              </a:spcBef>
              <a:spcAft>
                <a:spcPts val="0"/>
              </a:spcAft>
              <a:buClr>
                <a:schemeClr val="accent2"/>
              </a:buClr>
              <a:buSzPts val="1500"/>
              <a:buFont typeface="Noto Sans Symbols"/>
              <a:buChar char="■"/>
            </a:pPr>
            <a:r>
              <a:rPr b="1" i="0" lang="en-US" sz="1500" u="none" cap="none" strike="noStrike">
                <a:solidFill>
                  <a:schemeClr val="dk1"/>
                </a:solidFill>
                <a:latin typeface="Verdana"/>
                <a:ea typeface="Verdana"/>
                <a:cs typeface="Verdana"/>
                <a:sym typeface="Verdana"/>
              </a:rPr>
              <a:t>V</a:t>
            </a:r>
            <a:r>
              <a:rPr b="0" i="0" lang="en-US" sz="1500" u="none" cap="none" strike="noStrike">
                <a:solidFill>
                  <a:schemeClr val="dk1"/>
                </a:solidFill>
                <a:latin typeface="Verdana"/>
                <a:ea typeface="Verdana"/>
                <a:cs typeface="Verdana"/>
                <a:sym typeface="Verdana"/>
              </a:rPr>
              <a:t> 🡪 unit vector pointing viewer</a:t>
            </a:r>
            <a:endParaRPr/>
          </a:p>
          <a:p>
            <a:pPr indent="-469900" lvl="0" marL="469900" marR="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Ideal reflector exhibit specelur reflection in the direction of R only (i.e Ø=0) but for non-ideal case specular reflection is seen over finite range of viewing positions</a:t>
            </a:r>
            <a:endParaRPr/>
          </a:p>
        </p:txBody>
      </p:sp>
      <p:grpSp>
        <p:nvGrpSpPr>
          <p:cNvPr id="132" name="Google Shape;132;p12"/>
          <p:cNvGrpSpPr/>
          <p:nvPr/>
        </p:nvGrpSpPr>
        <p:grpSpPr>
          <a:xfrm>
            <a:off x="7110412" y="4724400"/>
            <a:ext cx="1957387" cy="1295400"/>
            <a:chOff x="4800" y="2976"/>
            <a:chExt cx="1233" cy="816"/>
          </a:xfrm>
        </p:grpSpPr>
        <p:sp>
          <p:nvSpPr>
            <p:cNvPr id="133" name="Google Shape;133;p12"/>
            <p:cNvSpPr/>
            <p:nvPr/>
          </p:nvSpPr>
          <p:spPr>
            <a:xfrm>
              <a:off x="4800" y="3596"/>
              <a:ext cx="1233" cy="196"/>
            </a:xfrm>
            <a:custGeom>
              <a:rect b="b" l="l" r="r" t="t"/>
              <a:pathLst>
                <a:path extrusionOk="0" h="196" w="1233">
                  <a:moveTo>
                    <a:pt x="8" y="140"/>
                  </a:moveTo>
                  <a:cubicBezTo>
                    <a:pt x="19" y="134"/>
                    <a:pt x="46" y="118"/>
                    <a:pt x="74" y="105"/>
                  </a:cubicBezTo>
                  <a:cubicBezTo>
                    <a:pt x="102" y="93"/>
                    <a:pt x="143" y="77"/>
                    <a:pt x="178" y="66"/>
                  </a:cubicBezTo>
                  <a:cubicBezTo>
                    <a:pt x="214" y="56"/>
                    <a:pt x="249" y="49"/>
                    <a:pt x="288" y="40"/>
                  </a:cubicBezTo>
                  <a:cubicBezTo>
                    <a:pt x="327" y="32"/>
                    <a:pt x="372" y="25"/>
                    <a:pt x="414" y="19"/>
                  </a:cubicBezTo>
                  <a:cubicBezTo>
                    <a:pt x="456" y="13"/>
                    <a:pt x="496" y="9"/>
                    <a:pt x="541" y="6"/>
                  </a:cubicBezTo>
                  <a:cubicBezTo>
                    <a:pt x="585" y="3"/>
                    <a:pt x="639" y="0"/>
                    <a:pt x="683" y="2"/>
                  </a:cubicBezTo>
                  <a:cubicBezTo>
                    <a:pt x="728" y="3"/>
                    <a:pt x="769" y="8"/>
                    <a:pt x="810" y="15"/>
                  </a:cubicBezTo>
                  <a:cubicBezTo>
                    <a:pt x="850" y="21"/>
                    <a:pt x="887" y="32"/>
                    <a:pt x="925" y="40"/>
                  </a:cubicBezTo>
                  <a:cubicBezTo>
                    <a:pt x="963" y="49"/>
                    <a:pt x="1000" y="56"/>
                    <a:pt x="1035" y="66"/>
                  </a:cubicBezTo>
                  <a:cubicBezTo>
                    <a:pt x="1070" y="77"/>
                    <a:pt x="1105" y="87"/>
                    <a:pt x="1134" y="101"/>
                  </a:cubicBezTo>
                  <a:cubicBezTo>
                    <a:pt x="1163" y="115"/>
                    <a:pt x="1233" y="144"/>
                    <a:pt x="1208" y="152"/>
                  </a:cubicBezTo>
                  <a:cubicBezTo>
                    <a:pt x="1183" y="160"/>
                    <a:pt x="1040" y="149"/>
                    <a:pt x="984" y="152"/>
                  </a:cubicBezTo>
                  <a:cubicBezTo>
                    <a:pt x="928" y="155"/>
                    <a:pt x="924" y="164"/>
                    <a:pt x="872" y="168"/>
                  </a:cubicBezTo>
                  <a:cubicBezTo>
                    <a:pt x="820" y="172"/>
                    <a:pt x="721" y="173"/>
                    <a:pt x="672" y="176"/>
                  </a:cubicBezTo>
                  <a:cubicBezTo>
                    <a:pt x="623" y="179"/>
                    <a:pt x="612" y="181"/>
                    <a:pt x="576" y="184"/>
                  </a:cubicBezTo>
                  <a:cubicBezTo>
                    <a:pt x="540" y="187"/>
                    <a:pt x="497" y="196"/>
                    <a:pt x="456" y="192"/>
                  </a:cubicBezTo>
                  <a:cubicBezTo>
                    <a:pt x="415" y="188"/>
                    <a:pt x="369" y="163"/>
                    <a:pt x="328" y="160"/>
                  </a:cubicBezTo>
                  <a:cubicBezTo>
                    <a:pt x="287" y="157"/>
                    <a:pt x="263" y="179"/>
                    <a:pt x="208" y="176"/>
                  </a:cubicBezTo>
                  <a:cubicBezTo>
                    <a:pt x="153" y="173"/>
                    <a:pt x="43" y="151"/>
                    <a:pt x="0" y="144"/>
                  </a:cubicBezTo>
                </a:path>
              </a:pathLst>
            </a:custGeom>
            <a:solidFill>
              <a:srgbClr val="336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 name="Google Shape;134;p12"/>
            <p:cNvSpPr/>
            <p:nvPr/>
          </p:nvSpPr>
          <p:spPr>
            <a:xfrm>
              <a:off x="4800" y="3596"/>
              <a:ext cx="1208" cy="144"/>
            </a:xfrm>
            <a:custGeom>
              <a:rect b="b" l="l" r="r" t="t"/>
              <a:pathLst>
                <a:path extrusionOk="0" h="267" w="1760">
                  <a:moveTo>
                    <a:pt x="0" y="259"/>
                  </a:moveTo>
                  <a:cubicBezTo>
                    <a:pt x="16" y="248"/>
                    <a:pt x="55" y="218"/>
                    <a:pt x="96" y="195"/>
                  </a:cubicBezTo>
                  <a:cubicBezTo>
                    <a:pt x="137" y="172"/>
                    <a:pt x="196" y="143"/>
                    <a:pt x="248" y="123"/>
                  </a:cubicBezTo>
                  <a:cubicBezTo>
                    <a:pt x="300" y="103"/>
                    <a:pt x="351" y="90"/>
                    <a:pt x="408" y="75"/>
                  </a:cubicBezTo>
                  <a:cubicBezTo>
                    <a:pt x="465" y="60"/>
                    <a:pt x="531" y="46"/>
                    <a:pt x="592" y="35"/>
                  </a:cubicBezTo>
                  <a:cubicBezTo>
                    <a:pt x="653" y="24"/>
                    <a:pt x="711" y="16"/>
                    <a:pt x="776" y="11"/>
                  </a:cubicBezTo>
                  <a:cubicBezTo>
                    <a:pt x="841" y="6"/>
                    <a:pt x="919" y="0"/>
                    <a:pt x="984" y="3"/>
                  </a:cubicBezTo>
                  <a:cubicBezTo>
                    <a:pt x="1049" y="6"/>
                    <a:pt x="1109" y="15"/>
                    <a:pt x="1168" y="27"/>
                  </a:cubicBezTo>
                  <a:cubicBezTo>
                    <a:pt x="1227" y="39"/>
                    <a:pt x="1281" y="59"/>
                    <a:pt x="1336" y="75"/>
                  </a:cubicBezTo>
                  <a:cubicBezTo>
                    <a:pt x="1391" y="91"/>
                    <a:pt x="1445" y="104"/>
                    <a:pt x="1496" y="123"/>
                  </a:cubicBezTo>
                  <a:cubicBezTo>
                    <a:pt x="1547" y="142"/>
                    <a:pt x="1596" y="163"/>
                    <a:pt x="1640" y="187"/>
                  </a:cubicBezTo>
                  <a:cubicBezTo>
                    <a:pt x="1684" y="211"/>
                    <a:pt x="1735" y="250"/>
                    <a:pt x="1760" y="267"/>
                  </a:cubicBezTo>
                </a:path>
              </a:pathLst>
            </a:custGeom>
            <a:noFill/>
            <a:ln cap="flat" cmpd="sng" w="28575">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5" name="Google Shape;135;p12"/>
            <p:cNvCxnSpPr/>
            <p:nvPr/>
          </p:nvCxnSpPr>
          <p:spPr>
            <a:xfrm rot="10800000">
              <a:off x="5376" y="3120"/>
              <a:ext cx="0" cy="476"/>
            </a:xfrm>
            <a:prstGeom prst="straightConnector1">
              <a:avLst/>
            </a:prstGeom>
            <a:noFill/>
            <a:ln cap="flat" cmpd="sng" w="28575">
              <a:solidFill>
                <a:schemeClr val="dk1"/>
              </a:solidFill>
              <a:prstDash val="solid"/>
              <a:miter lim="800000"/>
              <a:headEnd len="med" w="med" type="none"/>
              <a:tailEnd len="med" w="med" type="triangle"/>
            </a:ln>
          </p:spPr>
        </p:cxnSp>
        <p:cxnSp>
          <p:nvCxnSpPr>
            <p:cNvPr id="136" name="Google Shape;136;p12"/>
            <p:cNvCxnSpPr/>
            <p:nvPr/>
          </p:nvCxnSpPr>
          <p:spPr>
            <a:xfrm rot="10800000">
              <a:off x="5040" y="3216"/>
              <a:ext cx="336" cy="384"/>
            </a:xfrm>
            <a:prstGeom prst="straightConnector1">
              <a:avLst/>
            </a:prstGeom>
            <a:noFill/>
            <a:ln cap="flat" cmpd="sng" w="28575">
              <a:solidFill>
                <a:schemeClr val="dk1"/>
              </a:solidFill>
              <a:prstDash val="solid"/>
              <a:miter lim="800000"/>
              <a:headEnd len="med" w="med" type="none"/>
              <a:tailEnd len="med" w="med" type="triangle"/>
            </a:ln>
          </p:spPr>
        </p:cxnSp>
        <p:cxnSp>
          <p:nvCxnSpPr>
            <p:cNvPr id="137" name="Google Shape;137;p12"/>
            <p:cNvCxnSpPr/>
            <p:nvPr/>
          </p:nvCxnSpPr>
          <p:spPr>
            <a:xfrm flipH="1" rot="10800000">
              <a:off x="5376" y="3216"/>
              <a:ext cx="336" cy="380"/>
            </a:xfrm>
            <a:prstGeom prst="straightConnector1">
              <a:avLst/>
            </a:prstGeom>
            <a:noFill/>
            <a:ln cap="flat" cmpd="sng" w="28575">
              <a:solidFill>
                <a:schemeClr val="dk1"/>
              </a:solidFill>
              <a:prstDash val="solid"/>
              <a:miter lim="800000"/>
              <a:headEnd len="med" w="med" type="none"/>
              <a:tailEnd len="med" w="med" type="triangle"/>
            </a:ln>
          </p:spPr>
        </p:cxnSp>
        <p:cxnSp>
          <p:nvCxnSpPr>
            <p:cNvPr id="138" name="Google Shape;138;p12"/>
            <p:cNvCxnSpPr/>
            <p:nvPr/>
          </p:nvCxnSpPr>
          <p:spPr>
            <a:xfrm flipH="1" rot="10800000">
              <a:off x="5376" y="3456"/>
              <a:ext cx="480" cy="144"/>
            </a:xfrm>
            <a:prstGeom prst="straightConnector1">
              <a:avLst/>
            </a:prstGeom>
            <a:noFill/>
            <a:ln cap="flat" cmpd="sng" w="28575">
              <a:solidFill>
                <a:schemeClr val="dk1"/>
              </a:solidFill>
              <a:prstDash val="solid"/>
              <a:miter lim="800000"/>
              <a:headEnd len="med" w="med" type="none"/>
              <a:tailEnd len="med" w="med" type="triangle"/>
            </a:ln>
          </p:spPr>
        </p:cxnSp>
        <p:sp>
          <p:nvSpPr>
            <p:cNvPr id="139" name="Google Shape;139;p12"/>
            <p:cNvSpPr/>
            <p:nvPr/>
          </p:nvSpPr>
          <p:spPr>
            <a:xfrm>
              <a:off x="5248" y="3420"/>
              <a:ext cx="320" cy="132"/>
            </a:xfrm>
            <a:custGeom>
              <a:rect b="b" l="l" r="r" t="t"/>
              <a:pathLst>
                <a:path extrusionOk="0" h="132" w="320">
                  <a:moveTo>
                    <a:pt x="0" y="44"/>
                  </a:moveTo>
                  <a:cubicBezTo>
                    <a:pt x="13" y="37"/>
                    <a:pt x="48" y="8"/>
                    <a:pt x="80" y="4"/>
                  </a:cubicBezTo>
                  <a:cubicBezTo>
                    <a:pt x="112" y="0"/>
                    <a:pt x="157" y="11"/>
                    <a:pt x="192" y="20"/>
                  </a:cubicBezTo>
                  <a:cubicBezTo>
                    <a:pt x="227" y="29"/>
                    <a:pt x="267" y="41"/>
                    <a:pt x="288" y="60"/>
                  </a:cubicBezTo>
                  <a:cubicBezTo>
                    <a:pt x="309" y="79"/>
                    <a:pt x="313" y="117"/>
                    <a:pt x="320" y="132"/>
                  </a:cubicBezTo>
                </a:path>
              </a:pathLst>
            </a:cu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0" name="Google Shape;140;p12"/>
            <p:cNvSpPr txBox="1"/>
            <p:nvPr/>
          </p:nvSpPr>
          <p:spPr>
            <a:xfrm>
              <a:off x="5174" y="3264"/>
              <a:ext cx="178"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θ</a:t>
              </a:r>
              <a:endParaRPr/>
            </a:p>
          </p:txBody>
        </p:sp>
        <p:sp>
          <p:nvSpPr>
            <p:cNvPr id="141" name="Google Shape;141;p12"/>
            <p:cNvSpPr txBox="1"/>
            <p:nvPr/>
          </p:nvSpPr>
          <p:spPr>
            <a:xfrm>
              <a:off x="5376" y="3264"/>
              <a:ext cx="178"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θ</a:t>
              </a:r>
              <a:endParaRPr/>
            </a:p>
          </p:txBody>
        </p:sp>
        <p:sp>
          <p:nvSpPr>
            <p:cNvPr id="142" name="Google Shape;142;p12"/>
            <p:cNvSpPr txBox="1"/>
            <p:nvPr/>
          </p:nvSpPr>
          <p:spPr>
            <a:xfrm>
              <a:off x="5501" y="3360"/>
              <a:ext cx="211"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Ø</a:t>
              </a:r>
              <a:endParaRPr/>
            </a:p>
          </p:txBody>
        </p:sp>
        <p:sp>
          <p:nvSpPr>
            <p:cNvPr id="143" name="Google Shape;143;p12"/>
            <p:cNvSpPr txBox="1"/>
            <p:nvPr/>
          </p:nvSpPr>
          <p:spPr>
            <a:xfrm>
              <a:off x="4901" y="3072"/>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L</a:t>
              </a:r>
              <a:endParaRPr/>
            </a:p>
          </p:txBody>
        </p:sp>
        <p:sp>
          <p:nvSpPr>
            <p:cNvPr id="144" name="Google Shape;144;p12"/>
            <p:cNvSpPr txBox="1"/>
            <p:nvPr/>
          </p:nvSpPr>
          <p:spPr>
            <a:xfrm>
              <a:off x="5280" y="2976"/>
              <a:ext cx="211"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N</a:t>
              </a:r>
              <a:endParaRPr/>
            </a:p>
          </p:txBody>
        </p:sp>
        <p:sp>
          <p:nvSpPr>
            <p:cNvPr id="145" name="Google Shape;145;p12"/>
            <p:cNvSpPr txBox="1"/>
            <p:nvPr/>
          </p:nvSpPr>
          <p:spPr>
            <a:xfrm>
              <a:off x="5616" y="3072"/>
              <a:ext cx="20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R</a:t>
              </a:r>
              <a:endParaRPr/>
            </a:p>
          </p:txBody>
        </p:sp>
        <p:sp>
          <p:nvSpPr>
            <p:cNvPr id="146" name="Google Shape;146;p12"/>
            <p:cNvSpPr txBox="1"/>
            <p:nvPr/>
          </p:nvSpPr>
          <p:spPr>
            <a:xfrm>
              <a:off x="5808" y="3360"/>
              <a:ext cx="202"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V</a:t>
              </a:r>
              <a:endParaRPr/>
            </a:p>
          </p:txBody>
        </p:sp>
      </p:grpSp>
      <p:pic>
        <p:nvPicPr>
          <p:cNvPr id="147" name="Google Shape;147;p12"/>
          <p:cNvPicPr preferRelativeResize="0"/>
          <p:nvPr/>
        </p:nvPicPr>
        <p:blipFill rotWithShape="1">
          <a:blip r:embed="rId3">
            <a:alphaModFix/>
          </a:blip>
          <a:srcRect b="0" l="0" r="0" t="0"/>
          <a:stretch/>
        </p:blipFill>
        <p:spPr>
          <a:xfrm>
            <a:off x="7010400" y="3025775"/>
            <a:ext cx="2057400" cy="154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1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153" name="Google Shape;153;p13"/>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154" name="Google Shape;154;p13"/>
          <p:cNvSpPr txBox="1"/>
          <p:nvPr>
            <p:ph idx="4294967295" type="title"/>
          </p:nvPr>
        </p:nvSpPr>
        <p:spPr>
          <a:xfrm>
            <a:off x="574675" y="304800"/>
            <a:ext cx="8001000" cy="1216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Phong Model</a:t>
            </a:r>
            <a:endParaRPr/>
          </a:p>
        </p:txBody>
      </p:sp>
      <p:sp>
        <p:nvSpPr>
          <p:cNvPr id="155" name="Google Shape;155;p13"/>
          <p:cNvSpPr txBox="1"/>
          <p:nvPr>
            <p:ph idx="4294967295" type="body"/>
          </p:nvPr>
        </p:nvSpPr>
        <p:spPr>
          <a:xfrm>
            <a:off x="566737" y="1752600"/>
            <a:ext cx="6138862"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Intensity of specular reflection: proportional to</a:t>
            </a:r>
            <a:endParaRPr/>
          </a:p>
          <a:p>
            <a:pPr indent="-354012" lvl="1" marL="908050" marR="0" rtl="0" algn="l">
              <a:lnSpc>
                <a:spcPct val="80000"/>
              </a:lnSpc>
              <a:spcBef>
                <a:spcPts val="260"/>
              </a:spcBef>
              <a:spcAft>
                <a:spcPts val="0"/>
              </a:spcAft>
              <a:buClr>
                <a:schemeClr val="accent2"/>
              </a:buClr>
              <a:buSzPts val="1300"/>
              <a:buFont typeface="Noto Sans Symbols"/>
              <a:buNone/>
            </a:pPr>
            <a:r>
              <a:t/>
            </a:r>
            <a:endParaRPr b="0" i="1" sz="1300" u="none" cap="none" strike="noStrike">
              <a:solidFill>
                <a:schemeClr val="dk1"/>
              </a:solidFill>
              <a:latin typeface="Verdana"/>
              <a:ea typeface="Verdana"/>
              <a:cs typeface="Verdana"/>
              <a:sym typeface="Verdana"/>
            </a:endParaRPr>
          </a:p>
          <a:p>
            <a:pPr indent="-312737" lvl="2" marL="1304925" marR="0" rtl="0" algn="l">
              <a:lnSpc>
                <a:spcPct val="80000"/>
              </a:lnSpc>
              <a:spcBef>
                <a:spcPts val="260"/>
              </a:spcBef>
              <a:spcAft>
                <a:spcPts val="0"/>
              </a:spcAft>
              <a:buClr>
                <a:schemeClr val="accent2"/>
              </a:buClr>
              <a:buSzPts val="1300"/>
              <a:buFont typeface="Noto Sans Symbols"/>
              <a:buNone/>
            </a:pPr>
            <a:r>
              <a:t/>
            </a:r>
            <a:endParaRPr b="0" i="1" sz="1300" u="none" cap="none" strike="noStrike">
              <a:solidFill>
                <a:schemeClr val="dk1"/>
              </a:solidFill>
              <a:latin typeface="Verdana"/>
              <a:ea typeface="Verdana"/>
              <a:cs typeface="Verdana"/>
              <a:sym typeface="Verdana"/>
            </a:endParaRPr>
          </a:p>
          <a:p>
            <a:pPr indent="-395287" lvl="2" marL="1304925" marR="0" rtl="0" algn="l">
              <a:lnSpc>
                <a:spcPct val="80000"/>
              </a:lnSpc>
              <a:spcBef>
                <a:spcPts val="260"/>
              </a:spcBef>
              <a:spcAft>
                <a:spcPts val="0"/>
              </a:spcAft>
              <a:buClr>
                <a:schemeClr val="accent2"/>
              </a:buClr>
              <a:buSzPts val="1300"/>
              <a:buFont typeface="Noto Sans Symbols"/>
              <a:buChar char="□"/>
            </a:pPr>
            <a:r>
              <a:rPr b="0" i="1" lang="en-US" sz="1300" u="none" cap="none" strike="noStrike">
                <a:solidFill>
                  <a:schemeClr val="dk1"/>
                </a:solidFill>
                <a:latin typeface="Verdana"/>
                <a:ea typeface="Verdana"/>
                <a:cs typeface="Verdana"/>
                <a:sym typeface="Verdana"/>
              </a:rPr>
              <a:t>n</a:t>
            </a:r>
            <a:r>
              <a:rPr b="0" baseline="-25000" i="1" lang="en-US" sz="1300" u="none" cap="none" strike="noStrike">
                <a:solidFill>
                  <a:schemeClr val="dk1"/>
                </a:solidFill>
                <a:latin typeface="Verdana"/>
                <a:ea typeface="Verdana"/>
                <a:cs typeface="Verdana"/>
                <a:sym typeface="Verdana"/>
              </a:rPr>
              <a:t>s</a:t>
            </a:r>
            <a:r>
              <a:rPr b="0" i="0" lang="en-US" sz="1300" u="none" cap="none" strike="noStrike">
                <a:solidFill>
                  <a:schemeClr val="dk1"/>
                </a:solidFill>
                <a:latin typeface="Verdana"/>
                <a:ea typeface="Verdana"/>
                <a:cs typeface="Verdana"/>
                <a:sym typeface="Verdana"/>
              </a:rPr>
              <a:t> 🡪 </a:t>
            </a:r>
            <a:r>
              <a:rPr b="1" i="0" lang="en-US" sz="1300" u="none" cap="none" strike="noStrike">
                <a:solidFill>
                  <a:schemeClr val="dk1"/>
                </a:solidFill>
                <a:latin typeface="Verdana"/>
                <a:ea typeface="Verdana"/>
                <a:cs typeface="Verdana"/>
                <a:sym typeface="Verdana"/>
              </a:rPr>
              <a:t>specular reflection parameter </a:t>
            </a:r>
            <a:r>
              <a:rPr b="0" i="0" lang="en-US" sz="1300" u="none" cap="none" strike="noStrike">
                <a:solidFill>
                  <a:schemeClr val="dk1"/>
                </a:solidFill>
                <a:latin typeface="Verdana"/>
                <a:ea typeface="Verdana"/>
                <a:cs typeface="Verdana"/>
                <a:sym typeface="Verdana"/>
              </a:rPr>
              <a:t>(depends on surface) </a:t>
            </a:r>
            <a:endParaRPr/>
          </a:p>
          <a:p>
            <a:pPr indent="-395287" lvl="2" marL="1304925" marR="0" rtl="0" algn="l">
              <a:lnSpc>
                <a:spcPct val="80000"/>
              </a:lnSpc>
              <a:spcBef>
                <a:spcPts val="260"/>
              </a:spcBef>
              <a:spcAft>
                <a:spcPts val="0"/>
              </a:spcAft>
              <a:buClr>
                <a:schemeClr val="accent2"/>
              </a:buClr>
              <a:buSzPts val="1300"/>
              <a:buFont typeface="Noto Sans Symbols"/>
              <a:buChar char="□"/>
            </a:pPr>
            <a:r>
              <a:rPr b="0" i="0" lang="en-US" sz="1300" u="none" cap="none" strike="noStrike">
                <a:solidFill>
                  <a:schemeClr val="dk1"/>
                </a:solidFill>
                <a:latin typeface="Verdana"/>
                <a:ea typeface="Verdana"/>
                <a:cs typeface="Verdana"/>
                <a:sym typeface="Verdana"/>
              </a:rPr>
              <a:t>Ø ranges from 0 to 90</a:t>
            </a:r>
            <a:r>
              <a:rPr b="0" baseline="30000" i="0" lang="en-US" sz="1300" u="none" cap="none" strike="noStrike">
                <a:solidFill>
                  <a:schemeClr val="dk1"/>
                </a:solidFill>
                <a:latin typeface="Verdana"/>
                <a:ea typeface="Verdana"/>
                <a:cs typeface="Verdana"/>
                <a:sym typeface="Verdana"/>
              </a:rPr>
              <a:t>0 </a:t>
            </a:r>
            <a:r>
              <a:rPr b="0" i="0" lang="en-US" sz="1300" u="none" cap="none" strike="noStrike">
                <a:solidFill>
                  <a:schemeClr val="dk1"/>
                </a:solidFill>
                <a:latin typeface="Verdana"/>
                <a:ea typeface="Verdana"/>
                <a:cs typeface="Verdana"/>
                <a:sym typeface="Verdana"/>
              </a:rPr>
              <a:t>(i.e </a:t>
            </a:r>
            <a:r>
              <a:rPr b="0" i="1" lang="en-US" sz="1300" u="none" cap="none" strike="noStrike">
                <a:solidFill>
                  <a:schemeClr val="dk1"/>
                </a:solidFill>
                <a:latin typeface="Verdana"/>
                <a:ea typeface="Verdana"/>
                <a:cs typeface="Verdana"/>
                <a:sym typeface="Verdana"/>
              </a:rPr>
              <a:t>cos Ø </a:t>
            </a:r>
            <a:r>
              <a:rPr b="0" i="0" lang="en-US" sz="1300" u="none" cap="none" strike="noStrike">
                <a:solidFill>
                  <a:schemeClr val="dk1"/>
                </a:solidFill>
                <a:latin typeface="Verdana"/>
                <a:ea typeface="Verdana"/>
                <a:cs typeface="Verdana"/>
                <a:sym typeface="Verdana"/>
              </a:rPr>
              <a:t>varies from 0 to 1)</a:t>
            </a:r>
            <a:endParaRPr b="0" baseline="30000" i="1" sz="1300" u="none" cap="none" strike="noStrike">
              <a:solidFill>
                <a:schemeClr val="dk1"/>
              </a:solidFill>
              <a:latin typeface="Verdana"/>
              <a:ea typeface="Verdana"/>
              <a:cs typeface="Verdana"/>
              <a:sym typeface="Verdana"/>
            </a:endParaRPr>
          </a:p>
          <a:p>
            <a:pPr indent="-469900" lvl="0" marL="469900" marR="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Intensity of specular reflection depends on:</a:t>
            </a:r>
            <a:endParaRPr/>
          </a:p>
          <a:p>
            <a:pPr indent="-436562" lvl="1" marL="908050" marR="0" rtl="0" algn="l">
              <a:lnSpc>
                <a:spcPct val="80000"/>
              </a:lnSpc>
              <a:spcBef>
                <a:spcPts val="260"/>
              </a:spcBef>
              <a:spcAft>
                <a:spcPts val="0"/>
              </a:spcAft>
              <a:buClr>
                <a:schemeClr val="accent2"/>
              </a:buClr>
              <a:buSzPts val="1300"/>
              <a:buFont typeface="Noto Sans Symbols"/>
              <a:buChar char="■"/>
            </a:pPr>
            <a:r>
              <a:rPr b="0" i="0" lang="en-US" sz="1300" u="none" cap="none" strike="noStrike">
                <a:solidFill>
                  <a:schemeClr val="dk1"/>
                </a:solidFill>
                <a:latin typeface="Verdana"/>
                <a:ea typeface="Verdana"/>
                <a:cs typeface="Verdana"/>
                <a:sym typeface="Verdana"/>
              </a:rPr>
              <a:t>Material properties of surface</a:t>
            </a:r>
            <a:endParaRPr/>
          </a:p>
          <a:p>
            <a:pPr indent="-436562" lvl="1" marL="908050" marR="0" rtl="0" algn="l">
              <a:lnSpc>
                <a:spcPct val="80000"/>
              </a:lnSpc>
              <a:spcBef>
                <a:spcPts val="260"/>
              </a:spcBef>
              <a:spcAft>
                <a:spcPts val="0"/>
              </a:spcAft>
              <a:buClr>
                <a:schemeClr val="accent2"/>
              </a:buClr>
              <a:buSzPts val="1300"/>
              <a:buFont typeface="Noto Sans Symbols"/>
              <a:buChar char="■"/>
            </a:pPr>
            <a:r>
              <a:rPr b="0" i="0" lang="en-US" sz="1300" u="none" cap="none" strike="noStrike">
                <a:solidFill>
                  <a:schemeClr val="dk1"/>
                </a:solidFill>
                <a:latin typeface="Verdana"/>
                <a:ea typeface="Verdana"/>
                <a:cs typeface="Verdana"/>
                <a:sym typeface="Verdana"/>
              </a:rPr>
              <a:t>Angle of incidence </a:t>
            </a:r>
            <a:r>
              <a:rPr b="0" i="1" lang="en-US" sz="1300" u="none" cap="none" strike="noStrike">
                <a:solidFill>
                  <a:schemeClr val="dk1"/>
                </a:solidFill>
                <a:latin typeface="Verdana"/>
                <a:ea typeface="Verdana"/>
                <a:cs typeface="Verdana"/>
                <a:sym typeface="Verdana"/>
              </a:rPr>
              <a:t>θ</a:t>
            </a:r>
            <a:endParaRPr/>
          </a:p>
          <a:p>
            <a:pPr indent="-436562" lvl="1" marL="908050" marR="0" rtl="0" algn="l">
              <a:lnSpc>
                <a:spcPct val="80000"/>
              </a:lnSpc>
              <a:spcBef>
                <a:spcPts val="260"/>
              </a:spcBef>
              <a:spcAft>
                <a:spcPts val="0"/>
              </a:spcAft>
              <a:buClr>
                <a:schemeClr val="accent2"/>
              </a:buClr>
              <a:buSzPts val="1300"/>
              <a:buFont typeface="Noto Sans Symbols"/>
              <a:buChar char="■"/>
            </a:pPr>
            <a:r>
              <a:rPr b="0" i="0" lang="en-US" sz="1300" u="none" cap="none" strike="noStrike">
                <a:solidFill>
                  <a:schemeClr val="dk1"/>
                </a:solidFill>
                <a:latin typeface="Verdana"/>
                <a:ea typeface="Verdana"/>
                <a:cs typeface="Verdana"/>
                <a:sym typeface="Verdana"/>
              </a:rPr>
              <a:t>Other factors such as polarization and color of the incident light</a:t>
            </a:r>
            <a:endParaRPr/>
          </a:p>
          <a:p>
            <a:pPr indent="-469900" lvl="0" marL="469900" marR="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Monochromatic specular intensity variations can be approximated using </a:t>
            </a:r>
            <a:r>
              <a:rPr b="1" i="0" lang="en-US" sz="1500" u="none">
                <a:solidFill>
                  <a:schemeClr val="dk1"/>
                </a:solidFill>
                <a:latin typeface="Verdana"/>
                <a:ea typeface="Verdana"/>
                <a:cs typeface="Verdana"/>
                <a:sym typeface="Verdana"/>
              </a:rPr>
              <a:t>specular-reflection coefficient</a:t>
            </a:r>
            <a:r>
              <a:rPr b="0" i="0" lang="en-US" sz="1500" u="none">
                <a:solidFill>
                  <a:schemeClr val="dk1"/>
                </a:solidFill>
                <a:latin typeface="Verdana"/>
                <a:ea typeface="Verdana"/>
                <a:cs typeface="Verdana"/>
                <a:sym typeface="Verdana"/>
              </a:rPr>
              <a:t>, </a:t>
            </a:r>
            <a:r>
              <a:rPr b="0" i="1" lang="en-US" sz="1500" u="none">
                <a:solidFill>
                  <a:schemeClr val="dk1"/>
                </a:solidFill>
                <a:latin typeface="Verdana"/>
                <a:ea typeface="Verdana"/>
                <a:cs typeface="Verdana"/>
                <a:sym typeface="Verdana"/>
              </a:rPr>
              <a:t>w(θ)</a:t>
            </a:r>
            <a:r>
              <a:rPr b="0" i="0" lang="en-US" sz="1500" u="none">
                <a:solidFill>
                  <a:schemeClr val="dk1"/>
                </a:solidFill>
                <a:latin typeface="Verdana"/>
                <a:ea typeface="Verdana"/>
                <a:cs typeface="Verdana"/>
                <a:sym typeface="Verdana"/>
              </a:rPr>
              <a:t> for each surface</a:t>
            </a:r>
            <a:endParaRPr/>
          </a:p>
          <a:p>
            <a:pPr indent="-374650" lvl="0" marL="469900" marR="0" rtl="0" algn="l">
              <a:lnSpc>
                <a:spcPct val="80000"/>
              </a:lnSpc>
              <a:spcBef>
                <a:spcPts val="300"/>
              </a:spcBef>
              <a:spcAft>
                <a:spcPts val="0"/>
              </a:spcAft>
              <a:buClr>
                <a:schemeClr val="accent2"/>
              </a:buClr>
              <a:buSzPts val="1500"/>
              <a:buFont typeface="Noto Sans Symbols"/>
              <a:buNone/>
            </a:pPr>
            <a:r>
              <a:t/>
            </a:r>
            <a:endParaRPr b="0" i="0" sz="1500" u="none">
              <a:solidFill>
                <a:schemeClr val="dk1"/>
              </a:solidFill>
              <a:latin typeface="Verdana"/>
              <a:ea typeface="Verdana"/>
              <a:cs typeface="Verdana"/>
              <a:sym typeface="Verdana"/>
            </a:endParaRPr>
          </a:p>
          <a:p>
            <a:pPr indent="-374650" lvl="0" marL="469900" marR="0" rtl="0" algn="l">
              <a:lnSpc>
                <a:spcPct val="80000"/>
              </a:lnSpc>
              <a:spcBef>
                <a:spcPts val="300"/>
              </a:spcBef>
              <a:spcAft>
                <a:spcPts val="0"/>
              </a:spcAft>
              <a:buClr>
                <a:schemeClr val="accent2"/>
              </a:buClr>
              <a:buSzPts val="1500"/>
              <a:buFont typeface="Noto Sans Symbols"/>
              <a:buNone/>
            </a:pPr>
            <a:r>
              <a:t/>
            </a:r>
            <a:endParaRPr b="0" i="0" sz="1500" u="none">
              <a:solidFill>
                <a:schemeClr val="dk1"/>
              </a:solidFill>
              <a:latin typeface="Verdana"/>
              <a:ea typeface="Verdana"/>
              <a:cs typeface="Verdana"/>
              <a:sym typeface="Verdana"/>
            </a:endParaRPr>
          </a:p>
          <a:p>
            <a:pPr indent="-469900" lvl="0" marL="469900" marR="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At </a:t>
            </a:r>
            <a:r>
              <a:rPr b="0" i="1" lang="en-US" sz="1500" u="none">
                <a:solidFill>
                  <a:schemeClr val="dk1"/>
                </a:solidFill>
                <a:latin typeface="Verdana"/>
                <a:ea typeface="Verdana"/>
                <a:cs typeface="Verdana"/>
                <a:sym typeface="Verdana"/>
              </a:rPr>
              <a:t>θ = 90</a:t>
            </a:r>
            <a:r>
              <a:rPr b="0" baseline="30000" i="1" lang="en-US" sz="1500" u="none">
                <a:solidFill>
                  <a:schemeClr val="dk1"/>
                </a:solidFill>
                <a:latin typeface="Verdana"/>
                <a:ea typeface="Verdana"/>
                <a:cs typeface="Verdana"/>
                <a:sym typeface="Verdana"/>
              </a:rPr>
              <a:t>0</a:t>
            </a:r>
            <a:r>
              <a:rPr b="0" i="1" lang="en-US" sz="1500" u="none">
                <a:solidFill>
                  <a:schemeClr val="dk1"/>
                </a:solidFill>
                <a:latin typeface="Verdana"/>
                <a:ea typeface="Verdana"/>
                <a:cs typeface="Verdana"/>
                <a:sym typeface="Verdana"/>
              </a:rPr>
              <a:t>, w(θ)</a:t>
            </a:r>
            <a:r>
              <a:rPr b="0" i="0" lang="en-US" sz="1500" u="none">
                <a:solidFill>
                  <a:schemeClr val="dk1"/>
                </a:solidFill>
                <a:latin typeface="Verdana"/>
                <a:ea typeface="Verdana"/>
                <a:cs typeface="Verdana"/>
                <a:sym typeface="Verdana"/>
              </a:rPr>
              <a:t> = 1 🡪 all incident light is reflected</a:t>
            </a:r>
            <a:endParaRPr/>
          </a:p>
        </p:txBody>
      </p:sp>
      <p:grpSp>
        <p:nvGrpSpPr>
          <p:cNvPr id="156" name="Google Shape;156;p13"/>
          <p:cNvGrpSpPr/>
          <p:nvPr/>
        </p:nvGrpSpPr>
        <p:grpSpPr>
          <a:xfrm>
            <a:off x="7010400" y="3383089"/>
            <a:ext cx="1957387" cy="1341310"/>
            <a:chOff x="3504" y="1699"/>
            <a:chExt cx="1233" cy="845"/>
          </a:xfrm>
        </p:grpSpPr>
        <p:sp>
          <p:nvSpPr>
            <p:cNvPr id="157" name="Google Shape;157;p13"/>
            <p:cNvSpPr/>
            <p:nvPr/>
          </p:nvSpPr>
          <p:spPr>
            <a:xfrm rot="-8340000">
              <a:off x="4229" y="1659"/>
              <a:ext cx="193" cy="843"/>
            </a:xfrm>
            <a:prstGeom prst="triangle">
              <a:avLst>
                <a:gd fmla="val 12076" name="adj"/>
              </a:avLst>
            </a:prstGeom>
            <a:solidFill>
              <a:srgbClr val="FF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8" name="Google Shape;158;p13"/>
            <p:cNvSpPr/>
            <p:nvPr/>
          </p:nvSpPr>
          <p:spPr>
            <a:xfrm>
              <a:off x="3504" y="2348"/>
              <a:ext cx="1233" cy="196"/>
            </a:xfrm>
            <a:custGeom>
              <a:rect b="b" l="l" r="r" t="t"/>
              <a:pathLst>
                <a:path extrusionOk="0" h="196" w="1233">
                  <a:moveTo>
                    <a:pt x="8" y="140"/>
                  </a:moveTo>
                  <a:cubicBezTo>
                    <a:pt x="19" y="134"/>
                    <a:pt x="46" y="118"/>
                    <a:pt x="74" y="105"/>
                  </a:cubicBezTo>
                  <a:cubicBezTo>
                    <a:pt x="102" y="93"/>
                    <a:pt x="143" y="77"/>
                    <a:pt x="178" y="66"/>
                  </a:cubicBezTo>
                  <a:cubicBezTo>
                    <a:pt x="214" y="56"/>
                    <a:pt x="249" y="49"/>
                    <a:pt x="288" y="40"/>
                  </a:cubicBezTo>
                  <a:cubicBezTo>
                    <a:pt x="327" y="32"/>
                    <a:pt x="372" y="25"/>
                    <a:pt x="414" y="19"/>
                  </a:cubicBezTo>
                  <a:cubicBezTo>
                    <a:pt x="456" y="13"/>
                    <a:pt x="496" y="9"/>
                    <a:pt x="541" y="6"/>
                  </a:cubicBezTo>
                  <a:cubicBezTo>
                    <a:pt x="585" y="3"/>
                    <a:pt x="639" y="0"/>
                    <a:pt x="683" y="2"/>
                  </a:cubicBezTo>
                  <a:cubicBezTo>
                    <a:pt x="728" y="3"/>
                    <a:pt x="769" y="8"/>
                    <a:pt x="810" y="15"/>
                  </a:cubicBezTo>
                  <a:cubicBezTo>
                    <a:pt x="850" y="21"/>
                    <a:pt x="887" y="32"/>
                    <a:pt x="925" y="40"/>
                  </a:cubicBezTo>
                  <a:cubicBezTo>
                    <a:pt x="963" y="49"/>
                    <a:pt x="1000" y="56"/>
                    <a:pt x="1035" y="66"/>
                  </a:cubicBezTo>
                  <a:cubicBezTo>
                    <a:pt x="1070" y="77"/>
                    <a:pt x="1105" y="87"/>
                    <a:pt x="1134" y="101"/>
                  </a:cubicBezTo>
                  <a:cubicBezTo>
                    <a:pt x="1163" y="115"/>
                    <a:pt x="1233" y="144"/>
                    <a:pt x="1208" y="152"/>
                  </a:cubicBezTo>
                  <a:cubicBezTo>
                    <a:pt x="1183" y="160"/>
                    <a:pt x="1040" y="149"/>
                    <a:pt x="984" y="152"/>
                  </a:cubicBezTo>
                  <a:cubicBezTo>
                    <a:pt x="928" y="155"/>
                    <a:pt x="924" y="164"/>
                    <a:pt x="872" y="168"/>
                  </a:cubicBezTo>
                  <a:cubicBezTo>
                    <a:pt x="820" y="172"/>
                    <a:pt x="721" y="173"/>
                    <a:pt x="672" y="176"/>
                  </a:cubicBezTo>
                  <a:cubicBezTo>
                    <a:pt x="623" y="179"/>
                    <a:pt x="612" y="181"/>
                    <a:pt x="576" y="184"/>
                  </a:cubicBezTo>
                  <a:cubicBezTo>
                    <a:pt x="540" y="187"/>
                    <a:pt x="497" y="196"/>
                    <a:pt x="456" y="192"/>
                  </a:cubicBezTo>
                  <a:cubicBezTo>
                    <a:pt x="415" y="188"/>
                    <a:pt x="369" y="163"/>
                    <a:pt x="328" y="160"/>
                  </a:cubicBezTo>
                  <a:cubicBezTo>
                    <a:pt x="287" y="157"/>
                    <a:pt x="263" y="179"/>
                    <a:pt x="208" y="176"/>
                  </a:cubicBezTo>
                  <a:cubicBezTo>
                    <a:pt x="153" y="173"/>
                    <a:pt x="43" y="151"/>
                    <a:pt x="0" y="144"/>
                  </a:cubicBezTo>
                </a:path>
              </a:pathLst>
            </a:custGeom>
            <a:solidFill>
              <a:srgbClr val="336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9" name="Google Shape;159;p13"/>
            <p:cNvSpPr/>
            <p:nvPr/>
          </p:nvSpPr>
          <p:spPr>
            <a:xfrm>
              <a:off x="3504" y="2348"/>
              <a:ext cx="1208" cy="144"/>
            </a:xfrm>
            <a:custGeom>
              <a:rect b="b" l="l" r="r" t="t"/>
              <a:pathLst>
                <a:path extrusionOk="0" h="267" w="1760">
                  <a:moveTo>
                    <a:pt x="0" y="259"/>
                  </a:moveTo>
                  <a:cubicBezTo>
                    <a:pt x="16" y="248"/>
                    <a:pt x="55" y="218"/>
                    <a:pt x="96" y="195"/>
                  </a:cubicBezTo>
                  <a:cubicBezTo>
                    <a:pt x="137" y="172"/>
                    <a:pt x="196" y="143"/>
                    <a:pt x="248" y="123"/>
                  </a:cubicBezTo>
                  <a:cubicBezTo>
                    <a:pt x="300" y="103"/>
                    <a:pt x="351" y="90"/>
                    <a:pt x="408" y="75"/>
                  </a:cubicBezTo>
                  <a:cubicBezTo>
                    <a:pt x="465" y="60"/>
                    <a:pt x="531" y="46"/>
                    <a:pt x="592" y="35"/>
                  </a:cubicBezTo>
                  <a:cubicBezTo>
                    <a:pt x="653" y="24"/>
                    <a:pt x="711" y="16"/>
                    <a:pt x="776" y="11"/>
                  </a:cubicBezTo>
                  <a:cubicBezTo>
                    <a:pt x="841" y="6"/>
                    <a:pt x="919" y="0"/>
                    <a:pt x="984" y="3"/>
                  </a:cubicBezTo>
                  <a:cubicBezTo>
                    <a:pt x="1049" y="6"/>
                    <a:pt x="1109" y="15"/>
                    <a:pt x="1168" y="27"/>
                  </a:cubicBezTo>
                  <a:cubicBezTo>
                    <a:pt x="1227" y="39"/>
                    <a:pt x="1281" y="59"/>
                    <a:pt x="1336" y="75"/>
                  </a:cubicBezTo>
                  <a:cubicBezTo>
                    <a:pt x="1391" y="91"/>
                    <a:pt x="1445" y="104"/>
                    <a:pt x="1496" y="123"/>
                  </a:cubicBezTo>
                  <a:cubicBezTo>
                    <a:pt x="1547" y="142"/>
                    <a:pt x="1596" y="163"/>
                    <a:pt x="1640" y="187"/>
                  </a:cubicBezTo>
                  <a:cubicBezTo>
                    <a:pt x="1684" y="211"/>
                    <a:pt x="1735" y="250"/>
                    <a:pt x="1760" y="267"/>
                  </a:cubicBezTo>
                </a:path>
              </a:pathLst>
            </a:custGeom>
            <a:noFill/>
            <a:ln cap="flat" cmpd="sng" w="28575">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60" name="Google Shape;160;p13"/>
            <p:cNvCxnSpPr/>
            <p:nvPr/>
          </p:nvCxnSpPr>
          <p:spPr>
            <a:xfrm rot="10800000">
              <a:off x="4080" y="1872"/>
              <a:ext cx="0" cy="476"/>
            </a:xfrm>
            <a:prstGeom prst="straightConnector1">
              <a:avLst/>
            </a:prstGeom>
            <a:noFill/>
            <a:ln cap="flat" cmpd="sng" w="28575">
              <a:solidFill>
                <a:schemeClr val="dk1"/>
              </a:solidFill>
              <a:prstDash val="solid"/>
              <a:miter lim="800000"/>
              <a:headEnd len="med" w="med" type="none"/>
              <a:tailEnd len="med" w="med" type="triangle"/>
            </a:ln>
          </p:spPr>
        </p:cxnSp>
        <p:cxnSp>
          <p:nvCxnSpPr>
            <p:cNvPr id="161" name="Google Shape;161;p13"/>
            <p:cNvCxnSpPr/>
            <p:nvPr/>
          </p:nvCxnSpPr>
          <p:spPr>
            <a:xfrm rot="10800000">
              <a:off x="3744" y="1968"/>
              <a:ext cx="336" cy="384"/>
            </a:xfrm>
            <a:prstGeom prst="straightConnector1">
              <a:avLst/>
            </a:prstGeom>
            <a:noFill/>
            <a:ln cap="flat" cmpd="sng" w="28575">
              <a:solidFill>
                <a:schemeClr val="dk1"/>
              </a:solidFill>
              <a:prstDash val="solid"/>
              <a:miter lim="800000"/>
              <a:headEnd len="med" w="med" type="none"/>
              <a:tailEnd len="med" w="med" type="triangle"/>
            </a:ln>
          </p:spPr>
        </p:cxnSp>
        <p:cxnSp>
          <p:nvCxnSpPr>
            <p:cNvPr id="162" name="Google Shape;162;p13"/>
            <p:cNvCxnSpPr/>
            <p:nvPr/>
          </p:nvCxnSpPr>
          <p:spPr>
            <a:xfrm flipH="1" rot="10800000">
              <a:off x="4080" y="1968"/>
              <a:ext cx="336" cy="380"/>
            </a:xfrm>
            <a:prstGeom prst="straightConnector1">
              <a:avLst/>
            </a:prstGeom>
            <a:noFill/>
            <a:ln cap="flat" cmpd="sng" w="28575">
              <a:solidFill>
                <a:schemeClr val="dk1"/>
              </a:solidFill>
              <a:prstDash val="solid"/>
              <a:miter lim="800000"/>
              <a:headEnd len="med" w="med" type="none"/>
              <a:tailEnd len="med" w="med" type="triangle"/>
            </a:ln>
          </p:spPr>
        </p:cxnSp>
        <p:sp>
          <p:nvSpPr>
            <p:cNvPr id="163" name="Google Shape;163;p13"/>
            <p:cNvSpPr txBox="1"/>
            <p:nvPr/>
          </p:nvSpPr>
          <p:spPr>
            <a:xfrm>
              <a:off x="3605" y="1824"/>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L</a:t>
              </a:r>
              <a:endParaRPr/>
            </a:p>
          </p:txBody>
        </p:sp>
        <p:sp>
          <p:nvSpPr>
            <p:cNvPr id="164" name="Google Shape;164;p13"/>
            <p:cNvSpPr txBox="1"/>
            <p:nvPr/>
          </p:nvSpPr>
          <p:spPr>
            <a:xfrm>
              <a:off x="3984" y="1728"/>
              <a:ext cx="211"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N</a:t>
              </a:r>
              <a:endParaRPr/>
            </a:p>
          </p:txBody>
        </p:sp>
        <p:sp>
          <p:nvSpPr>
            <p:cNvPr id="165" name="Google Shape;165;p13"/>
            <p:cNvSpPr txBox="1"/>
            <p:nvPr/>
          </p:nvSpPr>
          <p:spPr>
            <a:xfrm>
              <a:off x="4320" y="1824"/>
              <a:ext cx="20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R</a:t>
              </a:r>
              <a:endParaRPr/>
            </a:p>
          </p:txBody>
        </p:sp>
      </p:grpSp>
      <p:grpSp>
        <p:nvGrpSpPr>
          <p:cNvPr id="166" name="Google Shape;166;p13"/>
          <p:cNvGrpSpPr/>
          <p:nvPr/>
        </p:nvGrpSpPr>
        <p:grpSpPr>
          <a:xfrm>
            <a:off x="6958012" y="4679822"/>
            <a:ext cx="2039013" cy="1492377"/>
            <a:chOff x="4128" y="2625"/>
            <a:chExt cx="1284" cy="940"/>
          </a:xfrm>
        </p:grpSpPr>
        <p:sp>
          <p:nvSpPr>
            <p:cNvPr id="167" name="Google Shape;167;p13"/>
            <p:cNvSpPr/>
            <p:nvPr/>
          </p:nvSpPr>
          <p:spPr>
            <a:xfrm rot="-8340000">
              <a:off x="4800" y="2640"/>
              <a:ext cx="372" cy="872"/>
            </a:xfrm>
            <a:prstGeom prst="triangle">
              <a:avLst>
                <a:gd fmla="val 12076" name="adj"/>
              </a:avLst>
            </a:prstGeom>
            <a:solidFill>
              <a:srgbClr val="FF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8" name="Google Shape;168;p13"/>
            <p:cNvSpPr/>
            <p:nvPr/>
          </p:nvSpPr>
          <p:spPr>
            <a:xfrm>
              <a:off x="4128" y="3369"/>
              <a:ext cx="1233" cy="196"/>
            </a:xfrm>
            <a:custGeom>
              <a:rect b="b" l="l" r="r" t="t"/>
              <a:pathLst>
                <a:path extrusionOk="0" h="196" w="1233">
                  <a:moveTo>
                    <a:pt x="8" y="140"/>
                  </a:moveTo>
                  <a:cubicBezTo>
                    <a:pt x="19" y="134"/>
                    <a:pt x="46" y="118"/>
                    <a:pt x="74" y="105"/>
                  </a:cubicBezTo>
                  <a:cubicBezTo>
                    <a:pt x="102" y="93"/>
                    <a:pt x="143" y="77"/>
                    <a:pt x="178" y="66"/>
                  </a:cubicBezTo>
                  <a:cubicBezTo>
                    <a:pt x="214" y="56"/>
                    <a:pt x="249" y="49"/>
                    <a:pt x="288" y="40"/>
                  </a:cubicBezTo>
                  <a:cubicBezTo>
                    <a:pt x="327" y="32"/>
                    <a:pt x="372" y="25"/>
                    <a:pt x="414" y="19"/>
                  </a:cubicBezTo>
                  <a:cubicBezTo>
                    <a:pt x="456" y="13"/>
                    <a:pt x="496" y="9"/>
                    <a:pt x="541" y="6"/>
                  </a:cubicBezTo>
                  <a:cubicBezTo>
                    <a:pt x="585" y="3"/>
                    <a:pt x="639" y="0"/>
                    <a:pt x="683" y="2"/>
                  </a:cubicBezTo>
                  <a:cubicBezTo>
                    <a:pt x="728" y="3"/>
                    <a:pt x="769" y="8"/>
                    <a:pt x="810" y="15"/>
                  </a:cubicBezTo>
                  <a:cubicBezTo>
                    <a:pt x="850" y="21"/>
                    <a:pt x="887" y="32"/>
                    <a:pt x="925" y="40"/>
                  </a:cubicBezTo>
                  <a:cubicBezTo>
                    <a:pt x="963" y="49"/>
                    <a:pt x="1000" y="56"/>
                    <a:pt x="1035" y="66"/>
                  </a:cubicBezTo>
                  <a:cubicBezTo>
                    <a:pt x="1070" y="77"/>
                    <a:pt x="1105" y="87"/>
                    <a:pt x="1134" y="101"/>
                  </a:cubicBezTo>
                  <a:cubicBezTo>
                    <a:pt x="1163" y="115"/>
                    <a:pt x="1233" y="144"/>
                    <a:pt x="1208" y="152"/>
                  </a:cubicBezTo>
                  <a:cubicBezTo>
                    <a:pt x="1183" y="160"/>
                    <a:pt x="1040" y="149"/>
                    <a:pt x="984" y="152"/>
                  </a:cubicBezTo>
                  <a:cubicBezTo>
                    <a:pt x="928" y="155"/>
                    <a:pt x="924" y="164"/>
                    <a:pt x="872" y="168"/>
                  </a:cubicBezTo>
                  <a:cubicBezTo>
                    <a:pt x="820" y="172"/>
                    <a:pt x="721" y="173"/>
                    <a:pt x="672" y="176"/>
                  </a:cubicBezTo>
                  <a:cubicBezTo>
                    <a:pt x="623" y="179"/>
                    <a:pt x="612" y="181"/>
                    <a:pt x="576" y="184"/>
                  </a:cubicBezTo>
                  <a:cubicBezTo>
                    <a:pt x="540" y="187"/>
                    <a:pt x="497" y="196"/>
                    <a:pt x="456" y="192"/>
                  </a:cubicBezTo>
                  <a:cubicBezTo>
                    <a:pt x="415" y="188"/>
                    <a:pt x="369" y="163"/>
                    <a:pt x="328" y="160"/>
                  </a:cubicBezTo>
                  <a:cubicBezTo>
                    <a:pt x="287" y="157"/>
                    <a:pt x="263" y="179"/>
                    <a:pt x="208" y="176"/>
                  </a:cubicBezTo>
                  <a:cubicBezTo>
                    <a:pt x="153" y="173"/>
                    <a:pt x="43" y="151"/>
                    <a:pt x="0" y="144"/>
                  </a:cubicBezTo>
                </a:path>
              </a:pathLst>
            </a:custGeom>
            <a:solidFill>
              <a:srgbClr val="336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9" name="Google Shape;169;p13"/>
            <p:cNvSpPr/>
            <p:nvPr/>
          </p:nvSpPr>
          <p:spPr>
            <a:xfrm>
              <a:off x="4128" y="3369"/>
              <a:ext cx="1208" cy="144"/>
            </a:xfrm>
            <a:custGeom>
              <a:rect b="b" l="l" r="r" t="t"/>
              <a:pathLst>
                <a:path extrusionOk="0" h="267" w="1760">
                  <a:moveTo>
                    <a:pt x="0" y="259"/>
                  </a:moveTo>
                  <a:cubicBezTo>
                    <a:pt x="16" y="248"/>
                    <a:pt x="55" y="218"/>
                    <a:pt x="96" y="195"/>
                  </a:cubicBezTo>
                  <a:cubicBezTo>
                    <a:pt x="137" y="172"/>
                    <a:pt x="196" y="143"/>
                    <a:pt x="248" y="123"/>
                  </a:cubicBezTo>
                  <a:cubicBezTo>
                    <a:pt x="300" y="103"/>
                    <a:pt x="351" y="90"/>
                    <a:pt x="408" y="75"/>
                  </a:cubicBezTo>
                  <a:cubicBezTo>
                    <a:pt x="465" y="60"/>
                    <a:pt x="531" y="46"/>
                    <a:pt x="592" y="35"/>
                  </a:cubicBezTo>
                  <a:cubicBezTo>
                    <a:pt x="653" y="24"/>
                    <a:pt x="711" y="16"/>
                    <a:pt x="776" y="11"/>
                  </a:cubicBezTo>
                  <a:cubicBezTo>
                    <a:pt x="841" y="6"/>
                    <a:pt x="919" y="0"/>
                    <a:pt x="984" y="3"/>
                  </a:cubicBezTo>
                  <a:cubicBezTo>
                    <a:pt x="1049" y="6"/>
                    <a:pt x="1109" y="15"/>
                    <a:pt x="1168" y="27"/>
                  </a:cubicBezTo>
                  <a:cubicBezTo>
                    <a:pt x="1227" y="39"/>
                    <a:pt x="1281" y="59"/>
                    <a:pt x="1336" y="75"/>
                  </a:cubicBezTo>
                  <a:cubicBezTo>
                    <a:pt x="1391" y="91"/>
                    <a:pt x="1445" y="104"/>
                    <a:pt x="1496" y="123"/>
                  </a:cubicBezTo>
                  <a:cubicBezTo>
                    <a:pt x="1547" y="142"/>
                    <a:pt x="1596" y="163"/>
                    <a:pt x="1640" y="187"/>
                  </a:cubicBezTo>
                  <a:cubicBezTo>
                    <a:pt x="1684" y="211"/>
                    <a:pt x="1735" y="250"/>
                    <a:pt x="1760" y="267"/>
                  </a:cubicBezTo>
                </a:path>
              </a:pathLst>
            </a:custGeom>
            <a:noFill/>
            <a:ln cap="flat" cmpd="sng" w="28575">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70" name="Google Shape;170;p13"/>
            <p:cNvCxnSpPr/>
            <p:nvPr/>
          </p:nvCxnSpPr>
          <p:spPr>
            <a:xfrm rot="10800000">
              <a:off x="4704" y="2893"/>
              <a:ext cx="0" cy="476"/>
            </a:xfrm>
            <a:prstGeom prst="straightConnector1">
              <a:avLst/>
            </a:prstGeom>
            <a:noFill/>
            <a:ln cap="flat" cmpd="sng" w="28575">
              <a:solidFill>
                <a:schemeClr val="dk1"/>
              </a:solidFill>
              <a:prstDash val="solid"/>
              <a:miter lim="800000"/>
              <a:headEnd len="med" w="med" type="none"/>
              <a:tailEnd len="med" w="med" type="triangle"/>
            </a:ln>
          </p:spPr>
        </p:cxnSp>
        <p:cxnSp>
          <p:nvCxnSpPr>
            <p:cNvPr id="171" name="Google Shape;171;p13"/>
            <p:cNvCxnSpPr/>
            <p:nvPr/>
          </p:nvCxnSpPr>
          <p:spPr>
            <a:xfrm rot="10800000">
              <a:off x="4368" y="2989"/>
              <a:ext cx="336" cy="384"/>
            </a:xfrm>
            <a:prstGeom prst="straightConnector1">
              <a:avLst/>
            </a:prstGeom>
            <a:noFill/>
            <a:ln cap="flat" cmpd="sng" w="28575">
              <a:solidFill>
                <a:schemeClr val="dk1"/>
              </a:solidFill>
              <a:prstDash val="solid"/>
              <a:miter lim="800000"/>
              <a:headEnd len="med" w="med" type="none"/>
              <a:tailEnd len="med" w="med" type="triangle"/>
            </a:ln>
          </p:spPr>
        </p:cxnSp>
        <p:cxnSp>
          <p:nvCxnSpPr>
            <p:cNvPr id="172" name="Google Shape;172;p13"/>
            <p:cNvCxnSpPr/>
            <p:nvPr/>
          </p:nvCxnSpPr>
          <p:spPr>
            <a:xfrm flipH="1" rot="10800000">
              <a:off x="4704" y="2989"/>
              <a:ext cx="336" cy="380"/>
            </a:xfrm>
            <a:prstGeom prst="straightConnector1">
              <a:avLst/>
            </a:prstGeom>
            <a:noFill/>
            <a:ln cap="flat" cmpd="sng" w="28575">
              <a:solidFill>
                <a:schemeClr val="dk1"/>
              </a:solidFill>
              <a:prstDash val="solid"/>
              <a:miter lim="800000"/>
              <a:headEnd len="med" w="med" type="none"/>
              <a:tailEnd len="med" w="med" type="triangle"/>
            </a:ln>
          </p:spPr>
        </p:cxnSp>
        <p:sp>
          <p:nvSpPr>
            <p:cNvPr id="173" name="Google Shape;173;p13"/>
            <p:cNvSpPr txBox="1"/>
            <p:nvPr/>
          </p:nvSpPr>
          <p:spPr>
            <a:xfrm>
              <a:off x="4229" y="2845"/>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L</a:t>
              </a:r>
              <a:endParaRPr/>
            </a:p>
          </p:txBody>
        </p:sp>
        <p:sp>
          <p:nvSpPr>
            <p:cNvPr id="174" name="Google Shape;174;p13"/>
            <p:cNvSpPr txBox="1"/>
            <p:nvPr/>
          </p:nvSpPr>
          <p:spPr>
            <a:xfrm>
              <a:off x="4608" y="2749"/>
              <a:ext cx="211"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N</a:t>
              </a:r>
              <a:endParaRPr/>
            </a:p>
          </p:txBody>
        </p:sp>
        <p:sp>
          <p:nvSpPr>
            <p:cNvPr id="175" name="Google Shape;175;p13"/>
            <p:cNvSpPr txBox="1"/>
            <p:nvPr/>
          </p:nvSpPr>
          <p:spPr>
            <a:xfrm>
              <a:off x="4944" y="2845"/>
              <a:ext cx="20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R</a:t>
              </a:r>
              <a:endParaRPr/>
            </a:p>
          </p:txBody>
        </p:sp>
      </p:grpSp>
      <p:grpSp>
        <p:nvGrpSpPr>
          <p:cNvPr id="176" name="Google Shape;176;p13"/>
          <p:cNvGrpSpPr/>
          <p:nvPr/>
        </p:nvGrpSpPr>
        <p:grpSpPr>
          <a:xfrm>
            <a:off x="6788150" y="1598485"/>
            <a:ext cx="2359013" cy="1894141"/>
            <a:chOff x="3792" y="1103"/>
            <a:chExt cx="1486" cy="1193"/>
          </a:xfrm>
        </p:grpSpPr>
        <p:sp>
          <p:nvSpPr>
            <p:cNvPr id="177" name="Google Shape;177;p13"/>
            <p:cNvSpPr/>
            <p:nvPr/>
          </p:nvSpPr>
          <p:spPr>
            <a:xfrm rot="-8340000">
              <a:off x="4288" y="1255"/>
              <a:ext cx="796" cy="889"/>
            </a:xfrm>
            <a:prstGeom prst="triangle">
              <a:avLst>
                <a:gd fmla="val 12076" name="adj"/>
              </a:avLst>
            </a:prstGeom>
            <a:solidFill>
              <a:srgbClr val="FF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78" name="Google Shape;178;p13"/>
            <p:cNvGrpSpPr/>
            <p:nvPr/>
          </p:nvGrpSpPr>
          <p:grpSpPr>
            <a:xfrm>
              <a:off x="3792" y="1392"/>
              <a:ext cx="1233" cy="816"/>
              <a:chOff x="3792" y="1392"/>
              <a:chExt cx="1233" cy="816"/>
            </a:xfrm>
          </p:grpSpPr>
          <p:sp>
            <p:nvSpPr>
              <p:cNvPr id="179" name="Google Shape;179;p13"/>
              <p:cNvSpPr/>
              <p:nvPr/>
            </p:nvSpPr>
            <p:spPr>
              <a:xfrm>
                <a:off x="3792" y="2012"/>
                <a:ext cx="1233" cy="196"/>
              </a:xfrm>
              <a:custGeom>
                <a:rect b="b" l="l" r="r" t="t"/>
                <a:pathLst>
                  <a:path extrusionOk="0" h="196" w="1233">
                    <a:moveTo>
                      <a:pt x="8" y="140"/>
                    </a:moveTo>
                    <a:cubicBezTo>
                      <a:pt x="19" y="134"/>
                      <a:pt x="46" y="118"/>
                      <a:pt x="74" y="105"/>
                    </a:cubicBezTo>
                    <a:cubicBezTo>
                      <a:pt x="102" y="93"/>
                      <a:pt x="143" y="77"/>
                      <a:pt x="178" y="66"/>
                    </a:cubicBezTo>
                    <a:cubicBezTo>
                      <a:pt x="214" y="56"/>
                      <a:pt x="249" y="49"/>
                      <a:pt x="288" y="40"/>
                    </a:cubicBezTo>
                    <a:cubicBezTo>
                      <a:pt x="327" y="32"/>
                      <a:pt x="372" y="25"/>
                      <a:pt x="414" y="19"/>
                    </a:cubicBezTo>
                    <a:cubicBezTo>
                      <a:pt x="456" y="13"/>
                      <a:pt x="496" y="9"/>
                      <a:pt x="541" y="6"/>
                    </a:cubicBezTo>
                    <a:cubicBezTo>
                      <a:pt x="585" y="3"/>
                      <a:pt x="639" y="0"/>
                      <a:pt x="683" y="2"/>
                    </a:cubicBezTo>
                    <a:cubicBezTo>
                      <a:pt x="728" y="3"/>
                      <a:pt x="769" y="8"/>
                      <a:pt x="810" y="15"/>
                    </a:cubicBezTo>
                    <a:cubicBezTo>
                      <a:pt x="850" y="21"/>
                      <a:pt x="887" y="32"/>
                      <a:pt x="925" y="40"/>
                    </a:cubicBezTo>
                    <a:cubicBezTo>
                      <a:pt x="963" y="49"/>
                      <a:pt x="1000" y="56"/>
                      <a:pt x="1035" y="66"/>
                    </a:cubicBezTo>
                    <a:cubicBezTo>
                      <a:pt x="1070" y="77"/>
                      <a:pt x="1105" y="87"/>
                      <a:pt x="1134" y="101"/>
                    </a:cubicBezTo>
                    <a:cubicBezTo>
                      <a:pt x="1163" y="115"/>
                      <a:pt x="1233" y="144"/>
                      <a:pt x="1208" y="152"/>
                    </a:cubicBezTo>
                    <a:cubicBezTo>
                      <a:pt x="1183" y="160"/>
                      <a:pt x="1040" y="149"/>
                      <a:pt x="984" y="152"/>
                    </a:cubicBezTo>
                    <a:cubicBezTo>
                      <a:pt x="928" y="155"/>
                      <a:pt x="924" y="164"/>
                      <a:pt x="872" y="168"/>
                    </a:cubicBezTo>
                    <a:cubicBezTo>
                      <a:pt x="820" y="172"/>
                      <a:pt x="721" y="173"/>
                      <a:pt x="672" y="176"/>
                    </a:cubicBezTo>
                    <a:cubicBezTo>
                      <a:pt x="623" y="179"/>
                      <a:pt x="612" y="181"/>
                      <a:pt x="576" y="184"/>
                    </a:cubicBezTo>
                    <a:cubicBezTo>
                      <a:pt x="540" y="187"/>
                      <a:pt x="497" y="196"/>
                      <a:pt x="456" y="192"/>
                    </a:cubicBezTo>
                    <a:cubicBezTo>
                      <a:pt x="415" y="188"/>
                      <a:pt x="369" y="163"/>
                      <a:pt x="328" y="160"/>
                    </a:cubicBezTo>
                    <a:cubicBezTo>
                      <a:pt x="287" y="157"/>
                      <a:pt x="263" y="179"/>
                      <a:pt x="208" y="176"/>
                    </a:cubicBezTo>
                    <a:cubicBezTo>
                      <a:pt x="153" y="173"/>
                      <a:pt x="43" y="151"/>
                      <a:pt x="0" y="144"/>
                    </a:cubicBezTo>
                  </a:path>
                </a:pathLst>
              </a:custGeom>
              <a:solidFill>
                <a:srgbClr val="336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0" name="Google Shape;180;p13"/>
              <p:cNvSpPr/>
              <p:nvPr/>
            </p:nvSpPr>
            <p:spPr>
              <a:xfrm>
                <a:off x="3792" y="2012"/>
                <a:ext cx="1208" cy="144"/>
              </a:xfrm>
              <a:custGeom>
                <a:rect b="b" l="l" r="r" t="t"/>
                <a:pathLst>
                  <a:path extrusionOk="0" h="267" w="1760">
                    <a:moveTo>
                      <a:pt x="0" y="259"/>
                    </a:moveTo>
                    <a:cubicBezTo>
                      <a:pt x="16" y="248"/>
                      <a:pt x="55" y="218"/>
                      <a:pt x="96" y="195"/>
                    </a:cubicBezTo>
                    <a:cubicBezTo>
                      <a:pt x="137" y="172"/>
                      <a:pt x="196" y="143"/>
                      <a:pt x="248" y="123"/>
                    </a:cubicBezTo>
                    <a:cubicBezTo>
                      <a:pt x="300" y="103"/>
                      <a:pt x="351" y="90"/>
                      <a:pt x="408" y="75"/>
                    </a:cubicBezTo>
                    <a:cubicBezTo>
                      <a:pt x="465" y="60"/>
                      <a:pt x="531" y="46"/>
                      <a:pt x="592" y="35"/>
                    </a:cubicBezTo>
                    <a:cubicBezTo>
                      <a:pt x="653" y="24"/>
                      <a:pt x="711" y="16"/>
                      <a:pt x="776" y="11"/>
                    </a:cubicBezTo>
                    <a:cubicBezTo>
                      <a:pt x="841" y="6"/>
                      <a:pt x="919" y="0"/>
                      <a:pt x="984" y="3"/>
                    </a:cubicBezTo>
                    <a:cubicBezTo>
                      <a:pt x="1049" y="6"/>
                      <a:pt x="1109" y="15"/>
                      <a:pt x="1168" y="27"/>
                    </a:cubicBezTo>
                    <a:cubicBezTo>
                      <a:pt x="1227" y="39"/>
                      <a:pt x="1281" y="59"/>
                      <a:pt x="1336" y="75"/>
                    </a:cubicBezTo>
                    <a:cubicBezTo>
                      <a:pt x="1391" y="91"/>
                      <a:pt x="1445" y="104"/>
                      <a:pt x="1496" y="123"/>
                    </a:cubicBezTo>
                    <a:cubicBezTo>
                      <a:pt x="1547" y="142"/>
                      <a:pt x="1596" y="163"/>
                      <a:pt x="1640" y="187"/>
                    </a:cubicBezTo>
                    <a:cubicBezTo>
                      <a:pt x="1684" y="211"/>
                      <a:pt x="1735" y="250"/>
                      <a:pt x="1760" y="267"/>
                    </a:cubicBezTo>
                  </a:path>
                </a:pathLst>
              </a:custGeom>
              <a:noFill/>
              <a:ln cap="flat" cmpd="sng" w="28575">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81" name="Google Shape;181;p13"/>
              <p:cNvCxnSpPr/>
              <p:nvPr/>
            </p:nvCxnSpPr>
            <p:spPr>
              <a:xfrm rot="10800000">
                <a:off x="4368" y="1536"/>
                <a:ext cx="0" cy="476"/>
              </a:xfrm>
              <a:prstGeom prst="straightConnector1">
                <a:avLst/>
              </a:prstGeom>
              <a:noFill/>
              <a:ln cap="flat" cmpd="sng" w="28575">
                <a:solidFill>
                  <a:schemeClr val="dk1"/>
                </a:solidFill>
                <a:prstDash val="solid"/>
                <a:miter lim="800000"/>
                <a:headEnd len="med" w="med" type="none"/>
                <a:tailEnd len="med" w="med" type="triangle"/>
              </a:ln>
            </p:spPr>
          </p:cxnSp>
          <p:cxnSp>
            <p:nvCxnSpPr>
              <p:cNvPr id="182" name="Google Shape;182;p13"/>
              <p:cNvCxnSpPr/>
              <p:nvPr/>
            </p:nvCxnSpPr>
            <p:spPr>
              <a:xfrm rot="10800000">
                <a:off x="4032" y="1632"/>
                <a:ext cx="336" cy="384"/>
              </a:xfrm>
              <a:prstGeom prst="straightConnector1">
                <a:avLst/>
              </a:prstGeom>
              <a:noFill/>
              <a:ln cap="flat" cmpd="sng" w="28575">
                <a:solidFill>
                  <a:schemeClr val="dk1"/>
                </a:solidFill>
                <a:prstDash val="solid"/>
                <a:miter lim="800000"/>
                <a:headEnd len="med" w="med" type="none"/>
                <a:tailEnd len="med" w="med" type="triangle"/>
              </a:ln>
            </p:spPr>
          </p:cxnSp>
          <p:cxnSp>
            <p:nvCxnSpPr>
              <p:cNvPr id="183" name="Google Shape;183;p13"/>
              <p:cNvCxnSpPr/>
              <p:nvPr/>
            </p:nvCxnSpPr>
            <p:spPr>
              <a:xfrm flipH="1" rot="10800000">
                <a:off x="4368" y="1632"/>
                <a:ext cx="336" cy="380"/>
              </a:xfrm>
              <a:prstGeom prst="straightConnector1">
                <a:avLst/>
              </a:prstGeom>
              <a:noFill/>
              <a:ln cap="flat" cmpd="sng" w="28575">
                <a:solidFill>
                  <a:schemeClr val="dk1"/>
                </a:solidFill>
                <a:prstDash val="solid"/>
                <a:miter lim="800000"/>
                <a:headEnd len="med" w="med" type="none"/>
                <a:tailEnd len="med" w="med" type="triangle"/>
              </a:ln>
            </p:spPr>
          </p:cxnSp>
          <p:cxnSp>
            <p:nvCxnSpPr>
              <p:cNvPr id="184" name="Google Shape;184;p13"/>
              <p:cNvCxnSpPr/>
              <p:nvPr/>
            </p:nvCxnSpPr>
            <p:spPr>
              <a:xfrm flipH="1" rot="10800000">
                <a:off x="4368" y="1776"/>
                <a:ext cx="432" cy="240"/>
              </a:xfrm>
              <a:prstGeom prst="straightConnector1">
                <a:avLst/>
              </a:prstGeom>
              <a:noFill/>
              <a:ln cap="flat" cmpd="sng" w="28575">
                <a:solidFill>
                  <a:schemeClr val="dk1"/>
                </a:solidFill>
                <a:prstDash val="solid"/>
                <a:miter lim="800000"/>
                <a:headEnd len="med" w="med" type="none"/>
                <a:tailEnd len="med" w="med" type="triangle"/>
              </a:ln>
            </p:spPr>
          </p:cxnSp>
          <p:sp>
            <p:nvSpPr>
              <p:cNvPr id="185" name="Google Shape;185;p13"/>
              <p:cNvSpPr/>
              <p:nvPr/>
            </p:nvSpPr>
            <p:spPr>
              <a:xfrm>
                <a:off x="4240" y="1836"/>
                <a:ext cx="272" cy="84"/>
              </a:xfrm>
              <a:custGeom>
                <a:rect b="b" l="l" r="r" t="t"/>
                <a:pathLst>
                  <a:path extrusionOk="0" h="132" w="320">
                    <a:moveTo>
                      <a:pt x="0" y="44"/>
                    </a:moveTo>
                    <a:cubicBezTo>
                      <a:pt x="13" y="37"/>
                      <a:pt x="48" y="8"/>
                      <a:pt x="80" y="4"/>
                    </a:cubicBezTo>
                    <a:cubicBezTo>
                      <a:pt x="112" y="0"/>
                      <a:pt x="157" y="11"/>
                      <a:pt x="192" y="20"/>
                    </a:cubicBezTo>
                    <a:cubicBezTo>
                      <a:pt x="227" y="29"/>
                      <a:pt x="267" y="41"/>
                      <a:pt x="288" y="60"/>
                    </a:cubicBezTo>
                    <a:cubicBezTo>
                      <a:pt x="309" y="79"/>
                      <a:pt x="313" y="117"/>
                      <a:pt x="320" y="132"/>
                    </a:cubicBezTo>
                  </a:path>
                </a:pathLst>
              </a:cu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6" name="Google Shape;186;p13"/>
              <p:cNvSpPr txBox="1"/>
              <p:nvPr/>
            </p:nvSpPr>
            <p:spPr>
              <a:xfrm>
                <a:off x="4166" y="1680"/>
                <a:ext cx="178"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θ</a:t>
                </a:r>
                <a:endParaRPr/>
              </a:p>
            </p:txBody>
          </p:sp>
          <p:sp>
            <p:nvSpPr>
              <p:cNvPr id="187" name="Google Shape;187;p13"/>
              <p:cNvSpPr txBox="1"/>
              <p:nvPr/>
            </p:nvSpPr>
            <p:spPr>
              <a:xfrm>
                <a:off x="4368" y="1680"/>
                <a:ext cx="178"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θ</a:t>
                </a:r>
                <a:endParaRPr/>
              </a:p>
            </p:txBody>
          </p:sp>
          <p:sp>
            <p:nvSpPr>
              <p:cNvPr id="188" name="Google Shape;188;p13"/>
              <p:cNvSpPr txBox="1"/>
              <p:nvPr/>
            </p:nvSpPr>
            <p:spPr>
              <a:xfrm>
                <a:off x="4493" y="1752"/>
                <a:ext cx="184"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Verdana"/>
                  <a:buNone/>
                </a:pPr>
                <a:r>
                  <a:rPr b="1" i="0" lang="en-US" sz="1000" u="none">
                    <a:solidFill>
                      <a:schemeClr val="dk1"/>
                    </a:solidFill>
                    <a:latin typeface="Verdana"/>
                    <a:ea typeface="Verdana"/>
                    <a:cs typeface="Verdana"/>
                    <a:sym typeface="Verdana"/>
                  </a:rPr>
                  <a:t>Ø</a:t>
                </a:r>
                <a:endParaRPr/>
              </a:p>
            </p:txBody>
          </p:sp>
          <p:sp>
            <p:nvSpPr>
              <p:cNvPr id="189" name="Google Shape;189;p13"/>
              <p:cNvSpPr txBox="1"/>
              <p:nvPr/>
            </p:nvSpPr>
            <p:spPr>
              <a:xfrm>
                <a:off x="3893" y="1488"/>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L</a:t>
                </a:r>
                <a:endParaRPr/>
              </a:p>
            </p:txBody>
          </p:sp>
          <p:sp>
            <p:nvSpPr>
              <p:cNvPr id="190" name="Google Shape;190;p13"/>
              <p:cNvSpPr txBox="1"/>
              <p:nvPr/>
            </p:nvSpPr>
            <p:spPr>
              <a:xfrm>
                <a:off x="4272" y="1392"/>
                <a:ext cx="211"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N</a:t>
                </a:r>
                <a:endParaRPr/>
              </a:p>
            </p:txBody>
          </p:sp>
          <p:sp>
            <p:nvSpPr>
              <p:cNvPr id="191" name="Google Shape;191;p13"/>
              <p:cNvSpPr txBox="1"/>
              <p:nvPr/>
            </p:nvSpPr>
            <p:spPr>
              <a:xfrm>
                <a:off x="4608" y="1488"/>
                <a:ext cx="20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R</a:t>
                </a:r>
                <a:endParaRPr/>
              </a:p>
            </p:txBody>
          </p:sp>
          <p:sp>
            <p:nvSpPr>
              <p:cNvPr id="192" name="Google Shape;192;p13"/>
              <p:cNvSpPr txBox="1"/>
              <p:nvPr/>
            </p:nvSpPr>
            <p:spPr>
              <a:xfrm>
                <a:off x="4752" y="1728"/>
                <a:ext cx="202"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V</a:t>
                </a:r>
                <a:endParaRPr/>
              </a:p>
            </p:txBody>
          </p:sp>
        </p:grpSp>
      </p:grpSp>
      <p:pic>
        <p:nvPicPr>
          <p:cNvPr id="193" name="Google Shape;193;p13"/>
          <p:cNvPicPr preferRelativeResize="0"/>
          <p:nvPr>
            <p:ph idx="4294967295" type="body"/>
          </p:nvPr>
        </p:nvPicPr>
        <p:blipFill rotWithShape="1">
          <a:blip r:embed="rId3">
            <a:alphaModFix/>
          </a:blip>
          <a:srcRect b="0" l="0" r="0" t="0"/>
          <a:stretch/>
        </p:blipFill>
        <p:spPr>
          <a:xfrm>
            <a:off x="2819400" y="2032000"/>
            <a:ext cx="811212" cy="406400"/>
          </a:xfrm>
          <a:prstGeom prst="rect">
            <a:avLst/>
          </a:prstGeom>
          <a:noFill/>
          <a:ln>
            <a:noFill/>
          </a:ln>
        </p:spPr>
      </p:pic>
      <p:pic>
        <p:nvPicPr>
          <p:cNvPr id="194" name="Google Shape;194;p13"/>
          <p:cNvPicPr preferRelativeResize="0"/>
          <p:nvPr/>
        </p:nvPicPr>
        <p:blipFill rotWithShape="1">
          <a:blip r:embed="rId4">
            <a:alphaModFix/>
          </a:blip>
          <a:srcRect b="0" l="0" r="0" t="0"/>
          <a:stretch/>
        </p:blipFill>
        <p:spPr>
          <a:xfrm>
            <a:off x="2743200" y="4495800"/>
            <a:ext cx="2274887" cy="45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200" name="Google Shape;200;p14"/>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201" name="Google Shape;201;p1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000"/>
              <a:buFont typeface="Verdana"/>
              <a:buNone/>
            </a:pPr>
            <a:r>
              <a:rPr b="0" i="0" lang="en-US" sz="3000" u="none">
                <a:solidFill>
                  <a:schemeClr val="dk2"/>
                </a:solidFill>
                <a:latin typeface="Verdana"/>
                <a:ea typeface="Verdana"/>
                <a:cs typeface="Verdana"/>
                <a:sym typeface="Verdana"/>
              </a:rPr>
              <a:t>Plot For            and  Specular Reflection Coefficient For Various Materials</a:t>
            </a:r>
            <a:endParaRPr/>
          </a:p>
        </p:txBody>
      </p:sp>
      <p:pic>
        <p:nvPicPr>
          <p:cNvPr id="202" name="Google Shape;202;p14"/>
          <p:cNvPicPr preferRelativeResize="0"/>
          <p:nvPr/>
        </p:nvPicPr>
        <p:blipFill rotWithShape="1">
          <a:blip r:embed="rId3">
            <a:alphaModFix/>
          </a:blip>
          <a:srcRect b="0" l="0" r="0" t="0"/>
          <a:stretch/>
        </p:blipFill>
        <p:spPr>
          <a:xfrm>
            <a:off x="609600" y="3886200"/>
            <a:ext cx="2819400" cy="1668462"/>
          </a:xfrm>
          <a:prstGeom prst="rect">
            <a:avLst/>
          </a:prstGeom>
          <a:noFill/>
          <a:ln>
            <a:noFill/>
          </a:ln>
        </p:spPr>
      </p:pic>
      <p:pic>
        <p:nvPicPr>
          <p:cNvPr id="203" name="Google Shape;203;p14"/>
          <p:cNvPicPr preferRelativeResize="0"/>
          <p:nvPr/>
        </p:nvPicPr>
        <p:blipFill rotWithShape="1">
          <a:blip r:embed="rId4">
            <a:alphaModFix/>
          </a:blip>
          <a:srcRect b="0" l="0" r="0" t="0"/>
          <a:stretch/>
        </p:blipFill>
        <p:spPr>
          <a:xfrm>
            <a:off x="3429000" y="3886200"/>
            <a:ext cx="2743200" cy="1624012"/>
          </a:xfrm>
          <a:prstGeom prst="rect">
            <a:avLst/>
          </a:prstGeom>
          <a:noFill/>
          <a:ln>
            <a:noFill/>
          </a:ln>
        </p:spPr>
      </p:pic>
      <p:pic>
        <p:nvPicPr>
          <p:cNvPr id="204" name="Google Shape;204;p14"/>
          <p:cNvPicPr preferRelativeResize="0"/>
          <p:nvPr/>
        </p:nvPicPr>
        <p:blipFill rotWithShape="1">
          <a:blip r:embed="rId5">
            <a:alphaModFix/>
          </a:blip>
          <a:srcRect b="0" l="0" r="0" t="0"/>
          <a:stretch/>
        </p:blipFill>
        <p:spPr>
          <a:xfrm>
            <a:off x="381000" y="1752600"/>
            <a:ext cx="2743200" cy="1576387"/>
          </a:xfrm>
          <a:prstGeom prst="rect">
            <a:avLst/>
          </a:prstGeom>
          <a:noFill/>
          <a:ln>
            <a:noFill/>
          </a:ln>
        </p:spPr>
      </p:pic>
      <p:pic>
        <p:nvPicPr>
          <p:cNvPr id="205" name="Google Shape;205;p14"/>
          <p:cNvPicPr preferRelativeResize="0"/>
          <p:nvPr/>
        </p:nvPicPr>
        <p:blipFill rotWithShape="1">
          <a:blip r:embed="rId6">
            <a:alphaModFix/>
          </a:blip>
          <a:srcRect b="0" l="0" r="0" t="0"/>
          <a:stretch/>
        </p:blipFill>
        <p:spPr>
          <a:xfrm>
            <a:off x="3200400" y="1752600"/>
            <a:ext cx="2743200" cy="1597025"/>
          </a:xfrm>
          <a:prstGeom prst="rect">
            <a:avLst/>
          </a:prstGeom>
          <a:noFill/>
          <a:ln>
            <a:noFill/>
          </a:ln>
        </p:spPr>
      </p:pic>
      <p:pic>
        <p:nvPicPr>
          <p:cNvPr id="206" name="Google Shape;206;p14"/>
          <p:cNvPicPr preferRelativeResize="0"/>
          <p:nvPr/>
        </p:nvPicPr>
        <p:blipFill rotWithShape="1">
          <a:blip r:embed="rId7">
            <a:alphaModFix/>
          </a:blip>
          <a:srcRect b="0" l="0" r="0" t="0"/>
          <a:stretch/>
        </p:blipFill>
        <p:spPr>
          <a:xfrm>
            <a:off x="6019800" y="1752600"/>
            <a:ext cx="2590800" cy="1530350"/>
          </a:xfrm>
          <a:prstGeom prst="rect">
            <a:avLst/>
          </a:prstGeom>
          <a:noFill/>
          <a:ln>
            <a:noFill/>
          </a:ln>
        </p:spPr>
      </p:pic>
      <p:pic>
        <p:nvPicPr>
          <p:cNvPr id="207" name="Google Shape;207;p14"/>
          <p:cNvPicPr preferRelativeResize="0"/>
          <p:nvPr/>
        </p:nvPicPr>
        <p:blipFill rotWithShape="1">
          <a:blip r:embed="rId8">
            <a:alphaModFix/>
          </a:blip>
          <a:srcRect b="0" l="0" r="0" t="0"/>
          <a:stretch/>
        </p:blipFill>
        <p:spPr>
          <a:xfrm>
            <a:off x="6096000" y="3657600"/>
            <a:ext cx="2438400" cy="1873250"/>
          </a:xfrm>
          <a:prstGeom prst="rect">
            <a:avLst/>
          </a:prstGeom>
          <a:noFill/>
          <a:ln>
            <a:noFill/>
          </a:ln>
        </p:spPr>
      </p:pic>
      <p:pic>
        <p:nvPicPr>
          <p:cNvPr id="208" name="Google Shape;208;p14"/>
          <p:cNvPicPr preferRelativeResize="0"/>
          <p:nvPr>
            <p:ph idx="1" type="body"/>
          </p:nvPr>
        </p:nvPicPr>
        <p:blipFill rotWithShape="1">
          <a:blip r:embed="rId9">
            <a:alphaModFix/>
          </a:blip>
          <a:srcRect b="0" l="0" r="0" t="0"/>
          <a:stretch/>
        </p:blipFill>
        <p:spPr>
          <a:xfrm>
            <a:off x="2286000" y="457200"/>
            <a:ext cx="1371600" cy="68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ofile">
  <a:themeElements>
    <a:clrScheme name="Profile">
      <a:dk1>
        <a:srgbClr val="000000"/>
      </a:dk1>
      <a:lt1>
        <a:srgbClr val="FFFFFF"/>
      </a:lt1>
      <a:dk2>
        <a:srgbClr val="000000"/>
      </a:dk2>
      <a:lt2>
        <a:srgbClr val="DDDDDD"/>
      </a:lt2>
      <a:accent1>
        <a:srgbClr val="A3B2C1"/>
      </a:accent1>
      <a:accent2>
        <a:srgbClr val="CC0000"/>
      </a:accent2>
      <a:accent3>
        <a:srgbClr val="FFFFFF"/>
      </a:accent3>
      <a:accent4>
        <a:srgbClr val="A3B2C1"/>
      </a:accent4>
      <a:accent5>
        <a:srgbClr val="CC0000"/>
      </a:accent5>
      <a:accent6>
        <a:srgbClr val="FFFFFF"/>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