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4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5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png"/><Relationship Id="rId4" Type="http://schemas.openxmlformats.org/officeDocument/2006/relationships/image" Target="../media/image3.jpg"/><Relationship Id="rId9" Type="http://schemas.openxmlformats.org/officeDocument/2006/relationships/image" Target="../media/image9.jpg"/><Relationship Id="rId5" Type="http://schemas.openxmlformats.org/officeDocument/2006/relationships/image" Target="../media/image6.png"/><Relationship Id="rId6" Type="http://schemas.openxmlformats.org/officeDocument/2006/relationships/image" Target="../media/image35.pn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22.png"/><Relationship Id="rId6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25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6.jpg"/><Relationship Id="rId5" Type="http://schemas.openxmlformats.org/officeDocument/2006/relationships/image" Target="../media/image24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9.png"/><Relationship Id="rId6" Type="http://schemas.openxmlformats.org/officeDocument/2006/relationships/image" Target="../media/image32.png"/><Relationship Id="rId7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28.png"/><Relationship Id="rId7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" name="Google Shape;39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Computer Graphics (L07)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1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EG678EX</a:t>
            </a:r>
            <a:endParaRPr/>
          </a:p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2-D Algorithms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" name="Google Shape;47;p6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Ellipse Generating Algorithms</a:t>
            </a:r>
            <a:endParaRPr/>
          </a:p>
        </p:txBody>
      </p:sp>
      <p:sp>
        <p:nvSpPr>
          <p:cNvPr id="48" name="Google Shape;48;p6"/>
          <p:cNvSpPr txBox="1"/>
          <p:nvPr>
            <p:ph idx="4294967295" type="body"/>
          </p:nvPr>
        </p:nvSpPr>
        <p:spPr>
          <a:xfrm>
            <a:off x="566737" y="1752600"/>
            <a:ext cx="81962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Equation of ellipse: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F1🡪(x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F2🡪(x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 Equation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Simplified Form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polar co-ordinate</a:t>
            </a:r>
            <a:endParaRPr/>
          </a:p>
        </p:txBody>
      </p:sp>
      <p:pic>
        <p:nvPicPr>
          <p:cNvPr id="49" name="Google Shape;49;p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835275"/>
            <a:ext cx="5105400" cy="4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0787" y="1752600"/>
            <a:ext cx="2690812" cy="19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2057400"/>
            <a:ext cx="2514600" cy="45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" y="3581400"/>
            <a:ext cx="4064000" cy="43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6800" y="4343400"/>
            <a:ext cx="2362200" cy="827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4000" y="5486400"/>
            <a:ext cx="1600200" cy="623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096000" y="4114800"/>
            <a:ext cx="2828925" cy="2109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7"/>
          <p:cNvSpPr txBox="1"/>
          <p:nvPr>
            <p:ph idx="4294967295" type="body"/>
          </p:nvPr>
        </p:nvSpPr>
        <p:spPr>
          <a:xfrm>
            <a:off x="566737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Ellipse function</a:t>
            </a:r>
            <a:endParaRPr/>
          </a:p>
        </p:txBody>
      </p:sp>
      <p:pic>
        <p:nvPicPr>
          <p:cNvPr id="64" name="Google Shape;64;p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09800"/>
            <a:ext cx="3886200" cy="503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895600"/>
            <a:ext cx="6172200" cy="8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2" name="Google Shape;72;p8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Slope=-1</a:t>
            </a:r>
            <a:endParaRPr/>
          </a:p>
        </p:txBody>
      </p:sp>
      <p:sp>
        <p:nvSpPr>
          <p:cNvPr id="73" name="Google Shape;73;p8"/>
          <p:cNvSpPr txBox="1"/>
          <p:nvPr>
            <p:ph idx="4294967295" type="body"/>
          </p:nvPr>
        </p:nvSpPr>
        <p:spPr>
          <a:xfrm>
            <a:off x="566737" y="1752600"/>
            <a:ext cx="57578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□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 ellipse tangent slope:</a:t>
            </a:r>
            <a:endParaRPr/>
          </a:p>
          <a:p>
            <a:pPr indent="-33020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□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boundary region (slope = -1):</a:t>
            </a:r>
            <a:endParaRPr/>
          </a:p>
          <a:p>
            <a:pPr indent="-33020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□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 from (0,r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take x samples to boundary between 1 and 2</a:t>
            </a:r>
            <a:endParaRPr/>
          </a:p>
          <a:p>
            <a:pPr indent="-33020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□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Switch to sample y from boundary between 1 and 2 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(i.e whenever                 )</a:t>
            </a:r>
            <a:endParaRPr/>
          </a:p>
          <a:p>
            <a:pPr indent="-33020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4" name="Google Shape;74;p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752600"/>
            <a:ext cx="160020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2590800"/>
            <a:ext cx="1219200" cy="3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6600" y="5257800"/>
            <a:ext cx="1292225" cy="41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48400" y="3048000"/>
            <a:ext cx="2590800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8"/>
          <p:cNvSpPr txBox="1"/>
          <p:nvPr/>
        </p:nvSpPr>
        <p:spPr>
          <a:xfrm>
            <a:off x="7772400" y="3352800"/>
            <a:ext cx="9001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Slope=-1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" name="Google Shape;85;p9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increment calculation; Initially: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Incrementally: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Update x by adding 2r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first equation and update y by subtracting 2r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second equation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baseline="3000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" name="Google Shape;86;p9"/>
          <p:cNvSpPr txBox="1"/>
          <p:nvPr>
            <p:ph idx="4294967295" type="body"/>
          </p:nvPr>
        </p:nvSpPr>
        <p:spPr>
          <a:xfrm>
            <a:off x="566737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the region 1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next sample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Thus increment</a:t>
            </a:r>
            <a:endParaRPr/>
          </a:p>
        </p:txBody>
      </p:sp>
      <p:pic>
        <p:nvPicPr>
          <p:cNvPr id="87" name="Google Shape;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1828800"/>
            <a:ext cx="1981200" cy="1890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2133600"/>
            <a:ext cx="29718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800" y="3581400"/>
            <a:ext cx="4572000" cy="1500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0600" y="5410200"/>
            <a:ext cx="5168900" cy="74453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9"/>
          <p:cNvSpPr txBox="1"/>
          <p:nvPr/>
        </p:nvSpPr>
        <p:spPr>
          <a:xfrm>
            <a:off x="6248400" y="1676400"/>
            <a:ext cx="2514600" cy="38862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increment calculation; Initially: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Incrementally: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Update x by adding 2r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first equation and update y by subtracting 2r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second equation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baseline="3000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2" name="Google Shape;92;p9"/>
          <p:cNvPicPr preferRelativeResize="0"/>
          <p:nvPr>
            <p:ph idx="4294967295" type="body"/>
          </p:nvPr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29400" y="2209800"/>
            <a:ext cx="1828800" cy="10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98" name="Google Shape;98;p1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" name="Google Shape;99;p10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202F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rgbClr val="7A202F"/>
                </a:solidFill>
                <a:latin typeface="Verdana"/>
                <a:ea typeface="Verdana"/>
                <a:cs typeface="Verdana"/>
                <a:sym typeface="Verdana"/>
              </a:rPr>
              <a:t>(0,r</a:t>
            </a:r>
            <a:r>
              <a:rPr b="1" baseline="-25000" i="0" lang="en-US" sz="1200" u="none">
                <a:solidFill>
                  <a:srgbClr val="7A202F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1" i="0" lang="en-US" sz="1200" u="none">
                <a:solidFill>
                  <a:srgbClr val="7A202F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</p:txBody>
      </p:sp>
      <p:sp>
        <p:nvSpPr>
          <p:cNvPr id="100" name="Google Shape;100;p10"/>
          <p:cNvSpPr txBox="1"/>
          <p:nvPr>
            <p:ph idx="4294967295" type="body"/>
          </p:nvPr>
        </p:nvSpPr>
        <p:spPr>
          <a:xfrm>
            <a:off x="566737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 value</a:t>
            </a:r>
            <a:endParaRPr/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1" name="Google Shape;101;p1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590800"/>
            <a:ext cx="3200400" cy="20304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0"/>
          <p:cNvGrpSpPr/>
          <p:nvPr/>
        </p:nvGrpSpPr>
        <p:grpSpPr>
          <a:xfrm>
            <a:off x="5029200" y="3429000"/>
            <a:ext cx="1943100" cy="2667000"/>
            <a:chOff x="3168" y="2160"/>
            <a:chExt cx="1224" cy="1680"/>
          </a:xfrm>
        </p:grpSpPr>
        <p:pic>
          <p:nvPicPr>
            <p:cNvPr id="103" name="Google Shape;103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68" y="2160"/>
              <a:ext cx="1224" cy="1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0"/>
            <p:cNvSpPr txBox="1"/>
            <p:nvPr/>
          </p:nvSpPr>
          <p:spPr>
            <a:xfrm>
              <a:off x="3744" y="2256"/>
              <a:ext cx="41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A202F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rgbClr val="7A202F"/>
                  </a:solidFill>
                  <a:latin typeface="Verdana"/>
                  <a:ea typeface="Verdana"/>
                  <a:cs typeface="Verdana"/>
                  <a:sym typeface="Verdana"/>
                </a:rPr>
                <a:t>(0,r</a:t>
              </a:r>
              <a:r>
                <a:rPr b="1" baseline="-25000" i="0" lang="en-US" sz="1200" u="none">
                  <a:solidFill>
                    <a:srgbClr val="7A202F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r>
                <a:rPr b="1" i="0" lang="en-US" sz="1200" u="none">
                  <a:solidFill>
                    <a:srgbClr val="7A202F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endParaRPr/>
            </a:p>
          </p:txBody>
        </p:sp>
      </p:grpSp>
      <p:pic>
        <p:nvPicPr>
          <p:cNvPr id="105" name="Google Shape;10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5400" y="1593850"/>
            <a:ext cx="1828800" cy="174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" name="Google Shape;112;p11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simplification calculation of p2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can be done by selecting pixel positions in counter clockwise order starting at (r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,0) and unit samples to positive y direction until the boundary between two regions</a:t>
            </a:r>
            <a:endParaRPr/>
          </a:p>
        </p:txBody>
      </p:sp>
      <p:sp>
        <p:nvSpPr>
          <p:cNvPr id="113" name="Google Shape;113;p11"/>
          <p:cNvSpPr txBox="1"/>
          <p:nvPr>
            <p:ph idx="4294967295" type="body"/>
          </p:nvPr>
        </p:nvSpPr>
        <p:spPr>
          <a:xfrm>
            <a:off x="566737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the region 2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next sample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Initially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4" name="Google Shape;114;p1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133600"/>
            <a:ext cx="3048000" cy="9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1600200"/>
            <a:ext cx="2743200" cy="268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1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3448050"/>
            <a:ext cx="4419600" cy="15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95400" y="5181600"/>
            <a:ext cx="3048000" cy="1039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1"/>
          <p:cNvSpPr txBox="1"/>
          <p:nvPr/>
        </p:nvSpPr>
        <p:spPr>
          <a:xfrm>
            <a:off x="6019800" y="4419600"/>
            <a:ext cx="2590800" cy="21336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simplification calculation of p2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can be done by selecting pixel positions in counter clockwise order starting at (r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,0) and unit samples to positive y direction until the boundary between two regions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" name="Google Shape;125;p12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Algorithm</a:t>
            </a:r>
            <a:endParaRPr/>
          </a:p>
        </p:txBody>
      </p:sp>
      <p:sp>
        <p:nvSpPr>
          <p:cNvPr id="126" name="Google Shape;126;p12"/>
          <p:cNvSpPr txBox="1"/>
          <p:nvPr>
            <p:ph idx="4294967295" type="body"/>
          </p:nvPr>
        </p:nvSpPr>
        <p:spPr>
          <a:xfrm>
            <a:off x="566737" y="1752600"/>
            <a:ext cx="80438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AutoNum type="arabicPeriod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 r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,r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and the ellipse center(x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,yc) and obtain the first point on an ellipse centered on the origin as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(x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 (0,r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AutoNum type="arabicPeriod" startAt="2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Calculate the initial value of the decision parameter in region 1 as</a:t>
            </a:r>
            <a:endParaRPr/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AutoNum type="arabicPeriod" startAt="2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each x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position in region 1, starting at k = 0, perform the following test: If p1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&lt; 0, the next point along the ellipse centered on (0,0) is (x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and </a:t>
            </a:r>
            <a:endParaRPr/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Otherwise, the next point along the ellipse is (x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+1,y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-1) and</a:t>
            </a:r>
            <a:endParaRPr/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With</a:t>
            </a:r>
            <a:endParaRPr/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baseline="3000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baseline="3000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baseline="3000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and continue until </a:t>
            </a:r>
            <a:endParaRPr/>
          </a:p>
        </p:txBody>
      </p:sp>
      <p:sp>
        <p:nvSpPr>
          <p:cNvPr id="127" name="Google Shape;127;p12"/>
          <p:cNvSpPr txBox="1"/>
          <p:nvPr>
            <p:ph idx="4294967295" type="body"/>
          </p:nvPr>
        </p:nvSpPr>
        <p:spPr>
          <a:xfrm>
            <a:off x="5062537" y="1752600"/>
            <a:ext cx="3086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8" name="Google Shape;128;p1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468562"/>
            <a:ext cx="24384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3429000"/>
            <a:ext cx="2925762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4343400"/>
            <a:ext cx="4029075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76400" y="5029200"/>
            <a:ext cx="5611812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19400" y="5562600"/>
            <a:ext cx="1463675" cy="4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38" name="Google Shape;138;p1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9" name="Google Shape;139;p13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13"/>
          <p:cNvSpPr txBox="1"/>
          <p:nvPr>
            <p:ph idx="4294967295" type="body"/>
          </p:nvPr>
        </p:nvSpPr>
        <p:spPr>
          <a:xfrm>
            <a:off x="566737" y="1752600"/>
            <a:ext cx="80438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AutoNum type="arabicPeriod" startAt="4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Calculate the initial value of decision parameter in region 2 using the last point (x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calculated in region 1 as</a:t>
            </a:r>
            <a:endParaRPr/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AutoNum type="arabicPeriod" startAt="4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each y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position in region 2, starting at k = 0, perform the following test: If p2k&gt;0, the next point along the ellipse centered on (0,0) is (x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-1) and </a:t>
            </a:r>
            <a:endParaRPr/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Otherwise the next point along the ellipse is (x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+1,y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-1) and</a:t>
            </a:r>
            <a:endParaRPr/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Using the same incremental calculations for x and y as in region 1.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AutoNum type="arabicPeriod" startAt="6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Determine the symmetry points in the other three quadrants.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AutoNum type="arabicPeriod" startAt="6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Move each calculated pixel position (x,y) onto the elliptical path centered on (x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and plot the co-ordinate values: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X = x + x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y = y+ y</a:t>
            </a:r>
            <a:r>
              <a:rPr b="0" baseline="-2500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AutoNum type="arabicPeriod" startAt="8"/>
            </a:pPr>
            <a:r>
              <a:rPr b="0" i="0" lang="en-US" sz="13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Repeat the steps for region 1 until </a:t>
            </a:r>
            <a:endParaRPr/>
          </a:p>
          <a:p>
            <a:pPr indent="-387350" lvl="0" marL="469900" marR="0" rtl="0" algn="l">
              <a:lnSpc>
                <a:spcPct val="8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7350" lvl="0" marL="4699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1" name="Google Shape;141;p1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057400"/>
            <a:ext cx="35814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3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3124200"/>
            <a:ext cx="3544887" cy="5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0" y="3886200"/>
            <a:ext cx="4800600" cy="55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2600" y="5638800"/>
            <a:ext cx="1463675" cy="4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00912" y="2895600"/>
            <a:ext cx="13462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