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61.png"/><Relationship Id="rId5" Type="http://schemas.openxmlformats.org/officeDocument/2006/relationships/image" Target="../media/image33.png"/><Relationship Id="rId6" Type="http://schemas.openxmlformats.org/officeDocument/2006/relationships/image" Target="../media/image5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Relationship Id="rId4" Type="http://schemas.openxmlformats.org/officeDocument/2006/relationships/image" Target="../media/image46.png"/><Relationship Id="rId9" Type="http://schemas.openxmlformats.org/officeDocument/2006/relationships/image" Target="../media/image55.png"/><Relationship Id="rId5" Type="http://schemas.openxmlformats.org/officeDocument/2006/relationships/image" Target="../media/image47.jpg"/><Relationship Id="rId6" Type="http://schemas.openxmlformats.org/officeDocument/2006/relationships/image" Target="../media/image38.jpg"/><Relationship Id="rId7" Type="http://schemas.openxmlformats.org/officeDocument/2006/relationships/image" Target="../media/image43.jpg"/><Relationship Id="rId8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9.jpg"/><Relationship Id="rId4" Type="http://schemas.openxmlformats.org/officeDocument/2006/relationships/image" Target="../media/image45.jpg"/><Relationship Id="rId5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jpg"/><Relationship Id="rId4" Type="http://schemas.openxmlformats.org/officeDocument/2006/relationships/image" Target="../media/image60.jpg"/><Relationship Id="rId5" Type="http://schemas.openxmlformats.org/officeDocument/2006/relationships/image" Target="../media/image5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52.jpg"/><Relationship Id="rId5" Type="http://schemas.openxmlformats.org/officeDocument/2006/relationships/image" Target="../media/image56.jpg"/><Relationship Id="rId6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10" Type="http://schemas.openxmlformats.org/officeDocument/2006/relationships/image" Target="../media/image8.png"/><Relationship Id="rId9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5.jp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6.jpg"/><Relationship Id="rId7" Type="http://schemas.openxmlformats.org/officeDocument/2006/relationships/image" Target="../media/image21.jpg"/><Relationship Id="rId8" Type="http://schemas.openxmlformats.org/officeDocument/2006/relationships/image" Target="../media/image3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5.jp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(L08)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28600" y="1828800"/>
            <a:ext cx="4267200" cy="250348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Scaling are multiplicative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895600"/>
            <a:ext cx="39338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62200"/>
            <a:ext cx="3581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4648200" y="1828800"/>
            <a:ext cx="4267200" cy="250348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1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2286000"/>
            <a:ext cx="4114800" cy="76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533775"/>
            <a:ext cx="39624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228600" y="4648200"/>
            <a:ext cx="8686800" cy="19875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Concatenation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Matrix multiplication is associative, 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A.B.C = (A.B).C = A.(B.C)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product is not commutative, 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A.B ≠ B.A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Reflection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566737" y="1752600"/>
            <a:ext cx="82724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that produces mirror image of an object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Mirror image is produced when rotated 180 degree about axis of reflection 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43200"/>
            <a:ext cx="1524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105400"/>
            <a:ext cx="99536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2743200"/>
            <a:ext cx="2514600" cy="183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2743200"/>
            <a:ext cx="20796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1800" y="2743200"/>
            <a:ext cx="228758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4600" y="4876800"/>
            <a:ext cx="99536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56187" y="5181600"/>
            <a:ext cx="109378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0" y="43434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x-axis as axis of reflection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2133600" y="43434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y-axis as axis of reflection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4648200" y="4876800"/>
            <a:ext cx="1752600" cy="2540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origin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7086600" y="51816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fixed point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Reflection about a line</a:t>
            </a:r>
            <a:endParaRPr/>
          </a:p>
        </p:txBody>
      </p:sp>
      <p:sp>
        <p:nvSpPr>
          <p:cNvPr id="202" name="Google Shape;202;p1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35909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752600"/>
            <a:ext cx="35052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228600" y="4800600"/>
            <a:ext cx="86868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a line y=x can be accomplished in the sequence of left🡪right🡪down in the second figure. The reflection matrix is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sequence could be applied for line y=mx + b</a:t>
            </a:r>
            <a:endParaRPr/>
          </a:p>
        </p:txBody>
      </p:sp>
      <p:pic>
        <p:nvPicPr>
          <p:cNvPr id="206" name="Google Shape;206;p1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3850" y="5486400"/>
            <a:ext cx="6858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Shear</a:t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905000"/>
            <a:ext cx="426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4343400"/>
            <a:ext cx="4267200" cy="16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152400" y="1828800"/>
            <a:ext cx="4648200" cy="45021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that distorts the shape of an object such that Internal layers are shifted w.r.t each other.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Mathematically: For fixed y, all points are shifted by fixed amount in the x-direction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x+sh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points on reference line (y=0 in figure) stays fixed under transformation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matrix in homogeneous co-ordinate: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7" name="Google Shape;217;p1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334000"/>
            <a:ext cx="1752600" cy="77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457200" y="4495800"/>
            <a:ext cx="39624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w.r.t y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-1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(y-y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  y’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Shear</a:t>
            </a:r>
            <a:endParaRPr/>
          </a:p>
        </p:txBody>
      </p:sp>
      <p:pic>
        <p:nvPicPr>
          <p:cNvPr id="226" name="Google Shape;226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257800"/>
            <a:ext cx="3657600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28800"/>
            <a:ext cx="3886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1828800"/>
            <a:ext cx="4114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4724400" y="4495800"/>
            <a:ext cx="40386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w.r.t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-1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x,   y’ =  y + 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 – 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0" name="Google Shape;230;p20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5181600"/>
            <a:ext cx="3657600" cy="9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Translation</a:t>
            </a:r>
            <a:endParaRPr/>
          </a:p>
        </p:txBody>
      </p:sp>
      <p:pic>
        <p:nvPicPr>
          <p:cNvPr id="58" name="Google Shape;58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2667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2514600"/>
            <a:ext cx="3429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408362"/>
            <a:ext cx="1524000" cy="38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0" y="762000"/>
            <a:ext cx="2743200" cy="27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3600" y="3581400"/>
            <a:ext cx="2724150" cy="25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>
            <p:ph idx="4294967295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600" y="4830763"/>
            <a:ext cx="3962400" cy="115093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1066800" y="3810000"/>
            <a:ext cx="4572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representation if position P = (x,y) is translated to new position p’= (x’,y’) then: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</a:t>
            </a:r>
            <a:endParaRPr/>
          </a:p>
        </p:txBody>
      </p:sp>
      <p:pic>
        <p:nvPicPr>
          <p:cNvPr id="72" name="Google Shape;72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426720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90800"/>
            <a:ext cx="270510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048000"/>
            <a:ext cx="264795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4038600"/>
            <a:ext cx="117316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" y="4419600"/>
            <a:ext cx="2754312" cy="982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3733800" y="2590800"/>
            <a:ext cx="2971800" cy="1562100"/>
            <a:chOff x="2352" y="1632"/>
            <a:chExt cx="1872" cy="984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2352" y="1632"/>
              <a:ext cx="1872" cy="984"/>
            </a:xfrm>
            <a:prstGeom prst="rect">
              <a:avLst/>
            </a:prstGeom>
            <a:solidFill>
              <a:srgbClr val="F7CC93"/>
            </a:solidFill>
            <a:ln cap="flat" cmpd="sng" w="9525">
              <a:solidFill>
                <a:srgbClr val="C476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If Co-ordinates represented as row vector, Then: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79" name="Google Shape;7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40" y="1920"/>
              <a:ext cx="1185" cy="6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" name="Google Shape;8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0" y="1981200"/>
            <a:ext cx="2286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4098925" y="4146550"/>
            <a:ext cx="3502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co-ordinate</a:t>
            </a:r>
            <a:endParaRPr/>
          </a:p>
        </p:txBody>
      </p:sp>
      <p:pic>
        <p:nvPicPr>
          <p:cNvPr id="82" name="Google Shape;82;p9"/>
          <p:cNvPicPr preferRelativeResize="0"/>
          <p:nvPr>
            <p:ph idx="4294967295" type="body"/>
          </p:nvPr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91000" y="4643438"/>
            <a:ext cx="3962400" cy="100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Pivot Rotation</a:t>
            </a:r>
            <a:endParaRPr/>
          </a:p>
        </p:txBody>
      </p:sp>
      <p:pic>
        <p:nvPicPr>
          <p:cNvPr id="90" name="Google Shape;90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3276600" cy="58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962400"/>
            <a:ext cx="28956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322387"/>
            <a:ext cx="2819400" cy="249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304800" y="2514600"/>
            <a:ext cx="4648200" cy="10144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so as to coincide pivot to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object about the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back so as to return pivot to original position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304800" y="3581400"/>
            <a:ext cx="4648200" cy="27162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0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350" y="3886200"/>
            <a:ext cx="2982913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" y="5410200"/>
            <a:ext cx="411480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Scaling</a:t>
            </a:r>
            <a:endParaRPr/>
          </a:p>
        </p:txBody>
      </p:sp>
      <p:pic>
        <p:nvPicPr>
          <p:cNvPr id="104" name="Google Shape;104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28800"/>
            <a:ext cx="2819400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362200"/>
            <a:ext cx="2482850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429000"/>
            <a:ext cx="15240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381000"/>
            <a:ext cx="2895600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3200" y="1600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53200" y="4191000"/>
            <a:ext cx="2438400" cy="196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/>
        </p:nvSpPr>
        <p:spPr>
          <a:xfrm>
            <a:off x="838200" y="4191000"/>
            <a:ext cx="3502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co-ordinate</a:t>
            </a:r>
            <a:endParaRPr/>
          </a:p>
        </p:txBody>
      </p:sp>
      <p:pic>
        <p:nvPicPr>
          <p:cNvPr id="111" name="Google Shape;111;p11"/>
          <p:cNvPicPr preferRelativeResize="0"/>
          <p:nvPr>
            <p:ph idx="4294967295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2200" y="4687888"/>
            <a:ext cx="3636962" cy="100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05000"/>
            <a:ext cx="5343525" cy="318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</p:txBody>
      </p:sp>
      <p:sp>
        <p:nvSpPr>
          <p:cNvPr id="127" name="Google Shape;127;p13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</p:txBody>
      </p:sp>
      <p:pic>
        <p:nvPicPr>
          <p:cNvPr id="128" name="Google Shape;128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2514600"/>
            <a:ext cx="2057400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752600"/>
            <a:ext cx="25146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1752600"/>
            <a:ext cx="1939925" cy="7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6629400" y="3505200"/>
            <a:ext cx="2362200" cy="914400"/>
          </a:xfrm>
          <a:prstGeom prst="wedgeRoundRectCallout">
            <a:avLst>
              <a:gd fmla="val 16215" name="adj1"/>
              <a:gd fmla="val -637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Additive terms x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(1-s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) and y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(1-s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) are constant for all points in the object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0" y="4419600"/>
            <a:ext cx="3273425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3400" y="5486400"/>
            <a:ext cx="221297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" y="1752600"/>
            <a:ext cx="3584575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Scaling Directions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676400"/>
            <a:ext cx="3306762" cy="42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3400" y="1905000"/>
            <a:ext cx="4648200" cy="38544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object so that x and y axes coincide with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baseline="-2500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 scaling transformation in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object in opposite direction to return points to the original orientations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square converted to parallelogram with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 and θ = 45</a:t>
            </a:r>
            <a:r>
              <a:rPr b="0" baseline="30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shown in figure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800600"/>
            <a:ext cx="3429000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419600"/>
            <a:ext cx="213360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257800" y="1752600"/>
            <a:ext cx="3733800" cy="20161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Translations are additive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211388"/>
            <a:ext cx="3429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200400"/>
            <a:ext cx="3689350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762000" y="3733800"/>
            <a:ext cx="33528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Successive Rotations θ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θ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15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2895600"/>
            <a:ext cx="27432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609600" y="1828800"/>
            <a:ext cx="327501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Successive Translation vectors (tx1,ty1) and (tx2,ty2)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15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4495800"/>
            <a:ext cx="23622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5257800" y="4038600"/>
            <a:ext cx="3746500" cy="13779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Rotations are additive.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!!!!!!! PROVE YOURSELF !!!!!!!!!</a:t>
            </a:r>
            <a:endParaRPr/>
          </a:p>
        </p:txBody>
      </p:sp>
      <p:pic>
        <p:nvPicPr>
          <p:cNvPr id="161" name="Google Shape;161;p15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0" y="4419600"/>
            <a:ext cx="3019425" cy="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