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.fntdata"/><Relationship Id="rId6" Type="http://schemas.openxmlformats.org/officeDocument/2006/relationships/slide" Target="slides/slide1.xml"/><Relationship Id="rId18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6.png"/><Relationship Id="rId6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jpg"/><Relationship Id="rId4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9.png"/><Relationship Id="rId13" Type="http://schemas.openxmlformats.org/officeDocument/2006/relationships/image" Target="../media/image21.jp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5" Type="http://schemas.openxmlformats.org/officeDocument/2006/relationships/image" Target="../media/image7.png"/><Relationship Id="rId1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8.jpg"/><Relationship Id="rId6" Type="http://schemas.openxmlformats.org/officeDocument/2006/relationships/image" Target="../media/image23.jpg"/><Relationship Id="rId7" Type="http://schemas.openxmlformats.org/officeDocument/2006/relationships/image" Target="../media/image16.jpg"/><Relationship Id="rId8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jpg"/><Relationship Id="rId4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34.png"/><Relationship Id="rId13" Type="http://schemas.openxmlformats.org/officeDocument/2006/relationships/image" Target="../media/image38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32.jpg"/><Relationship Id="rId9" Type="http://schemas.openxmlformats.org/officeDocument/2006/relationships/image" Target="../media/image37.png"/><Relationship Id="rId15" Type="http://schemas.openxmlformats.org/officeDocument/2006/relationships/image" Target="../media/image46.png"/><Relationship Id="rId14" Type="http://schemas.openxmlformats.org/officeDocument/2006/relationships/image" Target="../media/image35.png"/><Relationship Id="rId17" Type="http://schemas.openxmlformats.org/officeDocument/2006/relationships/image" Target="../media/image33.png"/><Relationship Id="rId16" Type="http://schemas.openxmlformats.org/officeDocument/2006/relationships/image" Target="../media/image36.png"/><Relationship Id="rId5" Type="http://schemas.openxmlformats.org/officeDocument/2006/relationships/image" Target="../media/image19.jpg"/><Relationship Id="rId6" Type="http://schemas.openxmlformats.org/officeDocument/2006/relationships/image" Target="../media/image27.jpg"/><Relationship Id="rId7" Type="http://schemas.openxmlformats.org/officeDocument/2006/relationships/image" Target="../media/image26.png"/><Relationship Id="rId8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Relationship Id="rId5" Type="http://schemas.openxmlformats.org/officeDocument/2006/relationships/image" Target="../media/image47.png"/><Relationship Id="rId6" Type="http://schemas.openxmlformats.org/officeDocument/2006/relationships/image" Target="../media/image27.jpg"/><Relationship Id="rId7" Type="http://schemas.openxmlformats.org/officeDocument/2006/relationships/image" Target="../media/image57.jpg"/><Relationship Id="rId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8.png"/><Relationship Id="rId4" Type="http://schemas.openxmlformats.org/officeDocument/2006/relationships/image" Target="../media/image61.png"/><Relationship Id="rId5" Type="http://schemas.openxmlformats.org/officeDocument/2006/relationships/image" Target="../media/image8.jpg"/><Relationship Id="rId6" Type="http://schemas.openxmlformats.org/officeDocument/2006/relationships/image" Target="../media/image23.jpg"/><Relationship Id="rId7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(L09)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Transformations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609600" y="1752600"/>
            <a:ext cx="7924800" cy="436880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about origin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Point Scaling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Scaling</a:t>
            </a:r>
            <a:endParaRPr/>
          </a:p>
        </p:txBody>
      </p:sp>
      <p:pic>
        <p:nvPicPr>
          <p:cNvPr id="187" name="Google Shape;187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405062"/>
            <a:ext cx="1905000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114800"/>
            <a:ext cx="28194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5422900"/>
            <a:ext cx="71628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2133600"/>
            <a:ext cx="2514600" cy="1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Reflection</a:t>
            </a:r>
            <a:endParaRPr/>
          </a:p>
        </p:txBody>
      </p:sp>
      <p:sp>
        <p:nvSpPr>
          <p:cNvPr id="198" name="Google Shape;198;p17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Performed relative to a reflection axis or reflection plane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 reflection🡪 equivalent to 180 degree rotation about the axis in 3-D space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Plane reflection 🡪 equivalent to 180 degree rotation in 4-D space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4-D space ?? 🡪 not visualized in euclidian space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a plane converts right handed co-ordinate system to left handed co-ordinate system and vice versa</a:t>
            </a:r>
            <a:endParaRPr/>
          </a:p>
          <a:p>
            <a:pPr indent="-37465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in xy plane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-z</a:t>
            </a:r>
            <a:endParaRPr/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Matrix is as</a:t>
            </a:r>
            <a:endParaRPr/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581400"/>
            <a:ext cx="2714625" cy="179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876800"/>
            <a:ext cx="1828800" cy="1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Shear</a:t>
            </a:r>
            <a:endParaRPr/>
          </a:p>
        </p:txBody>
      </p:sp>
      <p:sp>
        <p:nvSpPr>
          <p:cNvPr id="208" name="Google Shape;208;p18"/>
          <p:cNvSpPr txBox="1"/>
          <p:nvPr>
            <p:ph idx="4294967295" type="body"/>
          </p:nvPr>
        </p:nvSpPr>
        <p:spPr>
          <a:xfrm>
            <a:off x="566737" y="1752600"/>
            <a:ext cx="7891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Z-axis shear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+ a.z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 + b.z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z</a:t>
            </a:r>
            <a:endParaRPr/>
          </a:p>
          <a:p>
            <a:pPr indent="-33655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Google Shape;209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905000"/>
            <a:ext cx="2362200" cy="13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038600"/>
            <a:ext cx="2362200" cy="1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Translation</a:t>
            </a:r>
            <a:endParaRPr/>
          </a:p>
        </p:txBody>
      </p:sp>
      <p:sp>
        <p:nvSpPr>
          <p:cNvPr id="58" name="Google Shape;58;p8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+ t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 + t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z’= z + t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/>
          </a:p>
        </p:txBody>
      </p:sp>
      <p:pic>
        <p:nvPicPr>
          <p:cNvPr id="59" name="Google Shape;59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29000"/>
            <a:ext cx="228600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5334000"/>
            <a:ext cx="1600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Rotation (about co-ordinate axes)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438400"/>
            <a:ext cx="2438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424112"/>
            <a:ext cx="213360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2362200"/>
            <a:ext cx="2133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3429000"/>
            <a:ext cx="12954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9400" y="3352800"/>
            <a:ext cx="12192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9000" y="3429000"/>
            <a:ext cx="1295400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400" y="1706562"/>
            <a:ext cx="1524000" cy="57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0" y="1676400"/>
            <a:ext cx="15240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1600200"/>
            <a:ext cx="1506537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8600" y="3886200"/>
            <a:ext cx="2209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14600" y="3886200"/>
            <a:ext cx="2286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76800" y="3886200"/>
            <a:ext cx="23622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7391400" y="3863975"/>
            <a:ext cx="1600200" cy="19272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Remember The cyclic order: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p9"/>
          <p:cNvPicPr preferRelativeResize="0"/>
          <p:nvPr>
            <p:ph idx="1" type="body"/>
          </p:nvPr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05700" y="4718050"/>
            <a:ext cx="1295400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Rotation about axis parallel to co-ordinate axis</a:t>
            </a:r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2438400" cy="205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0"/>
          <p:cNvGrpSpPr/>
          <p:nvPr/>
        </p:nvGrpSpPr>
        <p:grpSpPr>
          <a:xfrm>
            <a:off x="3276600" y="1676400"/>
            <a:ext cx="2438400" cy="2209800"/>
            <a:chOff x="3360" y="1104"/>
            <a:chExt cx="1488" cy="1345"/>
          </a:xfrm>
        </p:grpSpPr>
        <p:pic>
          <p:nvPicPr>
            <p:cNvPr id="92" name="Google Shape;9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60" y="1104"/>
              <a:ext cx="1488" cy="1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0"/>
            <p:cNvSpPr txBox="1"/>
            <p:nvPr/>
          </p:nvSpPr>
          <p:spPr>
            <a:xfrm>
              <a:off x="3408" y="1392"/>
              <a:ext cx="572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Step 1</a:t>
              </a:r>
              <a:endParaRPr/>
            </a:p>
          </p:txBody>
        </p:sp>
      </p:grpSp>
      <p:grpSp>
        <p:nvGrpSpPr>
          <p:cNvPr id="94" name="Google Shape;94;p10"/>
          <p:cNvGrpSpPr/>
          <p:nvPr/>
        </p:nvGrpSpPr>
        <p:grpSpPr>
          <a:xfrm>
            <a:off x="609600" y="3962400"/>
            <a:ext cx="2438400" cy="2217737"/>
            <a:chOff x="672" y="2496"/>
            <a:chExt cx="1488" cy="1397"/>
          </a:xfrm>
        </p:grpSpPr>
        <p:pic>
          <p:nvPicPr>
            <p:cNvPr id="95" name="Google Shape;9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2" y="2496"/>
              <a:ext cx="1488" cy="1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0"/>
            <p:cNvSpPr txBox="1"/>
            <p:nvPr/>
          </p:nvSpPr>
          <p:spPr>
            <a:xfrm>
              <a:off x="720" y="2832"/>
              <a:ext cx="5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Step 2</a:t>
              </a:r>
              <a:endParaRPr/>
            </a:p>
          </p:txBody>
        </p:sp>
      </p:grpSp>
      <p:grpSp>
        <p:nvGrpSpPr>
          <p:cNvPr id="97" name="Google Shape;97;p10"/>
          <p:cNvGrpSpPr/>
          <p:nvPr/>
        </p:nvGrpSpPr>
        <p:grpSpPr>
          <a:xfrm>
            <a:off x="3276600" y="3962400"/>
            <a:ext cx="2438400" cy="2082800"/>
            <a:chOff x="3360" y="2496"/>
            <a:chExt cx="1536" cy="1312"/>
          </a:xfrm>
        </p:grpSpPr>
        <p:pic>
          <p:nvPicPr>
            <p:cNvPr id="98" name="Google Shape;9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60" y="2496"/>
              <a:ext cx="1536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0"/>
            <p:cNvSpPr txBox="1"/>
            <p:nvPr/>
          </p:nvSpPr>
          <p:spPr>
            <a:xfrm>
              <a:off x="3408" y="2736"/>
              <a:ext cx="59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Step 3</a:t>
              </a:r>
              <a:endParaRPr/>
            </a:p>
          </p:txBody>
        </p:sp>
      </p:grpSp>
      <p:sp>
        <p:nvSpPr>
          <p:cNvPr id="100" name="Google Shape;100;p10"/>
          <p:cNvSpPr txBox="1"/>
          <p:nvPr/>
        </p:nvSpPr>
        <p:spPr>
          <a:xfrm>
            <a:off x="5867400" y="1752600"/>
            <a:ext cx="2743200" cy="326707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Translate the object so as to coincide rotation axis to parallel co-ordinate 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Perform the rotation about the 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Translate back the object so as to move rotation axis to original position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</a:t>
            </a:r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22066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752600"/>
            <a:ext cx="2209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4038600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4038600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200" y="4038600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9400" y="1752600"/>
            <a:ext cx="201453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4495800" y="2133600"/>
            <a:ext cx="3733800" cy="321786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object so as to coincide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origin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Mathematics</a:t>
            </a:r>
            <a:endParaRPr/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33600"/>
            <a:ext cx="3309937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429000"/>
            <a:ext cx="1903412" cy="1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</a:t>
            </a:r>
            <a:b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Mathematics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57150"/>
            <a:ext cx="1676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752600"/>
            <a:ext cx="2057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1752600"/>
            <a:ext cx="2057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3962400"/>
            <a:ext cx="2133600" cy="201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4800600" y="1676400"/>
            <a:ext cx="4267200" cy="449421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X- Axix rotation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6400" y="2133600"/>
            <a:ext cx="18288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895600"/>
            <a:ext cx="2133600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5400" y="3409950"/>
            <a:ext cx="14478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76800" y="4419600"/>
            <a:ext cx="1763713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76800" y="4038600"/>
            <a:ext cx="1752600" cy="33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06988" y="5334000"/>
            <a:ext cx="531813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62800" y="3962400"/>
            <a:ext cx="914400" cy="23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39000" y="4191000"/>
            <a:ext cx="7620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86400" y="2514600"/>
            <a:ext cx="14478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10400" y="3505200"/>
            <a:ext cx="1066800" cy="32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/>
          <p:nvPr/>
        </p:nvSpPr>
        <p:spPr>
          <a:xfrm>
            <a:off x="6477000" y="4038600"/>
            <a:ext cx="457200" cy="1981200"/>
          </a:xfrm>
          <a:prstGeom prst="rightBrace">
            <a:avLst>
              <a:gd fmla="val 8333" name="adj1"/>
              <a:gd fmla="val 36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>
            <p:ph idx="1" type="body"/>
          </p:nvPr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705600" y="4724400"/>
            <a:ext cx="2362200" cy="103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2438400" y="3886200"/>
            <a:ext cx="2286000" cy="180816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1475" lvl="0" marL="371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2</a:t>
            </a:r>
            <a:endParaRPr/>
          </a:p>
          <a:p>
            <a:pPr indent="-371475" lvl="0" marL="371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Accomplished in two steps</a:t>
            </a:r>
            <a:endParaRPr/>
          </a:p>
          <a:p>
            <a:pPr indent="-3079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AutoNum type="romanL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x axis rotation with angle 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 as to bring rotation axis to zx plane</a:t>
            </a:r>
            <a:endParaRPr/>
          </a:p>
          <a:p>
            <a:pPr indent="-3714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AutoNum type="romanL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y axis rotation with angle </a:t>
            </a:r>
            <a:r>
              <a:rPr b="0" i="0" lang="en-US" sz="1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ß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 as to coincide the rotation axis with z-axis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2743200" y="1693862"/>
            <a:ext cx="5181600" cy="440213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Y-Axis Rotation (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ß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</a:t>
            </a:r>
            <a:b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Mathematics</a:t>
            </a:r>
            <a:endParaRPr/>
          </a:p>
        </p:txBody>
      </p:sp>
      <p:pic>
        <p:nvPicPr>
          <p:cNvPr id="157" name="Google Shape;157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133600"/>
            <a:ext cx="1752600" cy="65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2971800"/>
            <a:ext cx="22860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3505200"/>
            <a:ext cx="2590800" cy="97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1752600"/>
            <a:ext cx="2133600" cy="201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" y="4114800"/>
            <a:ext cx="2133600" cy="201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>
            <p:ph idx="4294967295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7000" y="3352800"/>
            <a:ext cx="12192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1800" y="4700587"/>
            <a:ext cx="1981200" cy="116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/>
          <p:nvPr/>
        </p:nvSpPr>
        <p:spPr>
          <a:xfrm>
            <a:off x="5715000" y="2971800"/>
            <a:ext cx="457200" cy="121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91400" y="57150"/>
            <a:ext cx="16764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2286000" y="1752600"/>
            <a:ext cx="6629400" cy="437673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z-axis Rotation with angle θ (the angle which the object is to be rotated about the given axis)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inverse Rotation and i.e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baseline="30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(α)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30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(ß)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5</a:t>
            </a:r>
            <a:endParaRPr/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inverse Translation i.e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baseline="30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composite Matrix is obtained as: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baseline="3000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Mathematics</a:t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514600"/>
            <a:ext cx="2362200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5638800"/>
            <a:ext cx="558165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1676400"/>
            <a:ext cx="1600200" cy="149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" y="3276600"/>
            <a:ext cx="1600200" cy="149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" y="4876800"/>
            <a:ext cx="1600200" cy="14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