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Proxima Nova"/>
      <p:regular r:id="rId21"/>
      <p:bold r:id="rId22"/>
      <p:italic r:id="rId23"/>
      <p:boldItalic r:id="rId24"/>
    </p:embeddedFont>
    <p:embeddedFont>
      <p:font typeface="Inter"/>
      <p:regular r:id="rId25"/>
      <p:bold r:id="rId26"/>
      <p:italic r:id="rId27"/>
      <p:boldItalic r:id="rId28"/>
    </p:embeddedFont>
    <p:embeddedFont>
      <p:font typeface="Noto Sans"/>
      <p:regular r:id="rId29"/>
      <p:bold r:id="rId30"/>
      <p:italic r:id="rId31"/>
      <p:boldItalic r:id="rId32"/>
    </p:embeddedFont>
    <p:embeddedFont>
      <p:font typeface="Sofia"/>
      <p:regular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bold.fntdata"/><Relationship Id="rId21" Type="http://schemas.openxmlformats.org/officeDocument/2006/relationships/font" Target="fonts/ProximaNova-regular.fntdata"/><Relationship Id="rId24" Type="http://schemas.openxmlformats.org/officeDocument/2006/relationships/font" Target="fonts/ProximaNova-boldItalic.fntdata"/><Relationship Id="rId23" Type="http://schemas.openxmlformats.org/officeDocument/2006/relationships/font" Target="fonts/ProximaNova-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Noto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otoSans-italic.fntdata"/><Relationship Id="rId30" Type="http://schemas.openxmlformats.org/officeDocument/2006/relationships/font" Target="fonts/NotoSans-bold.fntdata"/><Relationship Id="rId11" Type="http://schemas.openxmlformats.org/officeDocument/2006/relationships/slide" Target="slides/slide7.xml"/><Relationship Id="rId33" Type="http://schemas.openxmlformats.org/officeDocument/2006/relationships/font" Target="fonts/Sofia-regular.fntdata"/><Relationship Id="rId10" Type="http://schemas.openxmlformats.org/officeDocument/2006/relationships/slide" Target="slides/slide6.xml"/><Relationship Id="rId32" Type="http://schemas.openxmlformats.org/officeDocument/2006/relationships/font" Target="fonts/NotoSans-bold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descr="Tag=AccentColor&#10;Flavor=Light&#10;Target=Fill" id="12" name="Google Shape;12;p2"/>
          <p:cNvSpPr/>
          <p:nvPr/>
        </p:nvSpPr>
        <p:spPr>
          <a:xfrm flipH="1">
            <a:off x="2599854" y="527562"/>
            <a:ext cx="6992292" cy="5102484"/>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13" name="Google Shape;13;p2"/>
          <p:cNvSpPr txBox="1"/>
          <p:nvPr>
            <p:ph type="ctrTitle"/>
          </p:nvPr>
        </p:nvSpPr>
        <p:spPr>
          <a:xfrm>
            <a:off x="1508760" y="1591056"/>
            <a:ext cx="5705856" cy="32644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1524000" y="4928616"/>
            <a:ext cx="5705856" cy="99669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Clr>
                <a:schemeClr val="dk1"/>
              </a:buClr>
              <a:buSzPts val="2400"/>
              <a:buNone/>
              <a:defRPr sz="2400" cap="none"/>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3" name="Shape 73"/>
        <p:cNvGrpSpPr/>
        <p:nvPr/>
      </p:nvGrpSpPr>
      <p:grpSpPr>
        <a:xfrm>
          <a:off x="0" y="0"/>
          <a:ext cx="0" cy="0"/>
          <a:chOff x="0" y="0"/>
          <a:chExt cx="0" cy="0"/>
        </a:xfrm>
      </p:grpSpPr>
      <p:sp>
        <p:nvSpPr>
          <p:cNvPr descr="Tag=AccentColor&#10;Flavor=Light&#10;Target=Fill" id="74" name="Google Shape;74;p11"/>
          <p:cNvSpPr/>
          <p:nvPr/>
        </p:nvSpPr>
        <p:spPr>
          <a:xfrm>
            <a:off x="684965" y="1332237"/>
            <a:ext cx="5263732" cy="3841102"/>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75" name="Google Shape;75;p11"/>
          <p:cNvSpPr txBox="1"/>
          <p:nvPr>
            <p:ph type="title"/>
          </p:nvPr>
        </p:nvSpPr>
        <p:spPr>
          <a:xfrm>
            <a:off x="1399032" y="2523744"/>
            <a:ext cx="3831336" cy="14538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p:nvPr>
            <p:ph idx="2" type="pic"/>
          </p:nvPr>
        </p:nvSpPr>
        <p:spPr>
          <a:xfrm>
            <a:off x="6711696" y="640079"/>
            <a:ext cx="4837176" cy="5568696"/>
          </a:xfrm>
          <a:prstGeom prst="rect">
            <a:avLst/>
          </a:prstGeom>
          <a:noFill/>
          <a:ln>
            <a:noFill/>
          </a:ln>
        </p:spPr>
      </p:sp>
      <p:sp>
        <p:nvSpPr>
          <p:cNvPr id="77" name="Google Shape;77;p11"/>
          <p:cNvSpPr txBox="1"/>
          <p:nvPr>
            <p:ph idx="1" type="body"/>
          </p:nvPr>
        </p:nvSpPr>
        <p:spPr>
          <a:xfrm>
            <a:off x="1655064" y="4087368"/>
            <a:ext cx="3319272" cy="649224"/>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sz="2000" cap="none"/>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8" name="Google Shape;7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1" name="Shape 81"/>
        <p:cNvGrpSpPr/>
        <p:nvPr/>
      </p:nvGrpSpPr>
      <p:grpSpPr>
        <a:xfrm>
          <a:off x="0" y="0"/>
          <a:ext cx="0" cy="0"/>
          <a:chOff x="0" y="0"/>
          <a:chExt cx="0" cy="0"/>
        </a:xfrm>
      </p:grpSpPr>
      <p:sp>
        <p:nvSpPr>
          <p:cNvPr id="82" name="Google Shape;8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7" name="Shape 87"/>
        <p:cNvGrpSpPr/>
        <p:nvPr/>
      </p:nvGrpSpPr>
      <p:grpSpPr>
        <a:xfrm>
          <a:off x="0" y="0"/>
          <a:ext cx="0" cy="0"/>
          <a:chOff x="0" y="0"/>
          <a:chExt cx="0" cy="0"/>
        </a:xfrm>
      </p:grpSpPr>
      <p:sp>
        <p:nvSpPr>
          <p:cNvPr id="88" name="Google Shape;88;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descr="Tag=AccentColor&#10;Flavor=Light&#10;Target=Fill" id="19" name="Google Shape;19;p3"/>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descr="Tag=AccentColor&#10;Flavor=Light&#10;Target=Fill" id="26" name="Google Shape;26;p4"/>
          <p:cNvSpPr/>
          <p:nvPr/>
        </p:nvSpPr>
        <p:spPr>
          <a:xfrm>
            <a:off x="7209816" y="0"/>
            <a:ext cx="4143984" cy="5747660"/>
          </a:xfrm>
          <a:custGeom>
            <a:rect b="b" l="l" r="r" t="t"/>
            <a:pathLst>
              <a:path extrusionOk="0" h="5956080" w="384375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27" name="Google Shape;27;p4"/>
          <p:cNvSpPr txBox="1"/>
          <p:nvPr>
            <p:ph type="title"/>
          </p:nvPr>
        </p:nvSpPr>
        <p:spPr>
          <a:xfrm>
            <a:off x="831850" y="1078991"/>
            <a:ext cx="5266944"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Century Gothic"/>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1850" y="4279392"/>
            <a:ext cx="526694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sz="2400" cap="none">
                <a:solidFill>
                  <a:schemeClr val="dk1"/>
                </a:solidFill>
              </a:defRPr>
            </a:lvl1pPr>
            <a:lvl2pPr indent="-228600" lvl="1" marL="914400" algn="l">
              <a:lnSpc>
                <a:spcPct val="100000"/>
              </a:lnSpc>
              <a:spcBef>
                <a:spcPts val="500"/>
              </a:spcBef>
              <a:spcAft>
                <a:spcPts val="0"/>
              </a:spcAft>
              <a:buClr>
                <a:srgbClr val="888888"/>
              </a:buClr>
              <a:buSzPts val="2000"/>
              <a:buNone/>
              <a:defRPr sz="2000">
                <a:solidFill>
                  <a:srgbClr val="888888"/>
                </a:solidFill>
              </a:defRPr>
            </a:lvl2pPr>
            <a:lvl3pPr indent="-228600" lvl="2" marL="1371600" algn="l">
              <a:lnSpc>
                <a:spcPct val="100000"/>
              </a:lnSpc>
              <a:spcBef>
                <a:spcPts val="500"/>
              </a:spcBef>
              <a:spcAft>
                <a:spcPts val="0"/>
              </a:spcAft>
              <a:buClr>
                <a:srgbClr val="888888"/>
              </a:buClr>
              <a:buSzPts val="1800"/>
              <a:buNone/>
              <a:defRPr sz="1800">
                <a:solidFill>
                  <a:srgbClr val="888888"/>
                </a:solidFill>
              </a:defRPr>
            </a:lvl3pPr>
            <a:lvl4pPr indent="-228600" lvl="3" marL="1828800" algn="l">
              <a:lnSpc>
                <a:spcPct val="100000"/>
              </a:lnSpc>
              <a:spcBef>
                <a:spcPts val="500"/>
              </a:spcBef>
              <a:spcAft>
                <a:spcPts val="0"/>
              </a:spcAft>
              <a:buClr>
                <a:srgbClr val="888888"/>
              </a:buClr>
              <a:buSzPts val="1600"/>
              <a:buNone/>
              <a:defRPr sz="1600">
                <a:solidFill>
                  <a:srgbClr val="888888"/>
                </a:solidFill>
              </a:defRPr>
            </a:lvl4pPr>
            <a:lvl5pPr indent="-228600" lvl="4" marL="2286000" algn="l">
              <a:lnSpc>
                <a:spcPct val="10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descr="Tag=AccentColor&#10;Flavor=Light&#10;Target=Fill" id="33" name="Google Shape;33;p5"/>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419088" y="2011680"/>
            <a:ext cx="4937760" cy="416052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descr="Tag=AccentColor&#10;Flavor=Light&#10;Target=Fill" id="41" name="Google Shape;41;p6"/>
          <p:cNvSpPr/>
          <p:nvPr/>
        </p:nvSpPr>
        <p:spPr>
          <a:xfrm flipH="1">
            <a:off x="1" y="315111"/>
            <a:ext cx="3021543" cy="143544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42" name="Google Shape;42;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 type="body"/>
          </p:nvPr>
        </p:nvSpPr>
        <p:spPr>
          <a:xfrm>
            <a:off x="8397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2" type="body"/>
          </p:nvPr>
        </p:nvSpPr>
        <p:spPr>
          <a:xfrm>
            <a:off x="8397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3" type="body"/>
          </p:nvPr>
        </p:nvSpPr>
        <p:spPr>
          <a:xfrm>
            <a:off x="6419088" y="2011680"/>
            <a:ext cx="4937760" cy="95097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800"/>
              <a:buNone/>
              <a:defRPr b="1" sz="2800"/>
            </a:lvl1pPr>
            <a:lvl2pPr indent="-228600" lvl="1" marL="914400" algn="l">
              <a:lnSpc>
                <a:spcPct val="100000"/>
              </a:lnSpc>
              <a:spcBef>
                <a:spcPts val="500"/>
              </a:spcBef>
              <a:spcAft>
                <a:spcPts val="0"/>
              </a:spcAft>
              <a:buClr>
                <a:schemeClr val="dk1"/>
              </a:buClr>
              <a:buSzPts val="2000"/>
              <a:buNone/>
              <a:defRPr b="1" sz="2000"/>
            </a:lvl2pPr>
            <a:lvl3pPr indent="-228600" lvl="2" marL="1371600" algn="l">
              <a:lnSpc>
                <a:spcPct val="100000"/>
              </a:lnSpc>
              <a:spcBef>
                <a:spcPts val="500"/>
              </a:spcBef>
              <a:spcAft>
                <a:spcPts val="0"/>
              </a:spcAft>
              <a:buClr>
                <a:schemeClr val="dk1"/>
              </a:buClr>
              <a:buSzPts val="1800"/>
              <a:buNone/>
              <a:defRPr b="1" sz="1800"/>
            </a:lvl3pPr>
            <a:lvl4pPr indent="-228600" lvl="3" marL="1828800" algn="l">
              <a:lnSpc>
                <a:spcPct val="100000"/>
              </a:lnSpc>
              <a:spcBef>
                <a:spcPts val="500"/>
              </a:spcBef>
              <a:spcAft>
                <a:spcPts val="0"/>
              </a:spcAft>
              <a:buClr>
                <a:schemeClr val="dk1"/>
              </a:buClr>
              <a:buSzPts val="1600"/>
              <a:buNone/>
              <a:defRPr b="1" sz="1600"/>
            </a:lvl4pPr>
            <a:lvl5pPr indent="-228600" lvl="4" marL="2286000" algn="l">
              <a:lnSpc>
                <a:spcPct val="10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6"/>
          <p:cNvSpPr txBox="1"/>
          <p:nvPr>
            <p:ph idx="4" type="body"/>
          </p:nvPr>
        </p:nvSpPr>
        <p:spPr>
          <a:xfrm>
            <a:off x="6419088" y="3127248"/>
            <a:ext cx="4937760" cy="306324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Char char="•"/>
              <a:defRPr/>
            </a:lvl1pPr>
            <a:lvl2pPr indent="-342900" lvl="1" marL="914400" algn="l">
              <a:lnSpc>
                <a:spcPct val="100000"/>
              </a:lnSpc>
              <a:spcBef>
                <a:spcPts val="500"/>
              </a:spcBef>
              <a:spcAft>
                <a:spcPts val="0"/>
              </a:spcAft>
              <a:buClr>
                <a:schemeClr val="dk1"/>
              </a:buClr>
              <a:buSzPts val="1800"/>
              <a:buChar char="•"/>
              <a:defRPr/>
            </a:lvl2pPr>
            <a:lvl3pPr indent="-342900" lvl="2" marL="1371600" algn="l">
              <a:lnSpc>
                <a:spcPct val="100000"/>
              </a:lnSpc>
              <a:spcBef>
                <a:spcPts val="500"/>
              </a:spcBef>
              <a:spcAft>
                <a:spcPts val="0"/>
              </a:spcAft>
              <a:buClr>
                <a:schemeClr val="dk1"/>
              </a:buClr>
              <a:buSzPts val="1800"/>
              <a:buChar char="•"/>
              <a:defRPr/>
            </a:lvl3pPr>
            <a:lvl4pPr indent="-342900" lvl="3" marL="1828800" algn="l">
              <a:lnSpc>
                <a:spcPct val="100000"/>
              </a:lnSpc>
              <a:spcBef>
                <a:spcPts val="500"/>
              </a:spcBef>
              <a:spcAft>
                <a:spcPts val="0"/>
              </a:spcAft>
              <a:buClr>
                <a:schemeClr val="dk1"/>
              </a:buClr>
              <a:buSzPts val="1800"/>
              <a:buChar char="•"/>
              <a:defRPr/>
            </a:lvl4pPr>
            <a:lvl5pPr indent="-342900" lvl="4" marL="2286000" algn="l">
              <a:lnSpc>
                <a:spcPct val="10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descr="Tag=AccentColor&#10;Flavor=Light&#10;Target=Fill" id="51" name="Google Shape;51;p7"/>
          <p:cNvSpPr/>
          <p:nvPr/>
        </p:nvSpPr>
        <p:spPr>
          <a:xfrm flipH="1">
            <a:off x="1969639" y="181596"/>
            <a:ext cx="8252722" cy="6022258"/>
          </a:xfrm>
          <a:custGeom>
            <a:rect b="b" l="l" r="r" t="t"/>
            <a:pathLst>
              <a:path extrusionOk="0" h="5025119" w="6886274">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52" name="Google Shape;52;p7"/>
          <p:cNvSpPr txBox="1"/>
          <p:nvPr>
            <p:ph type="title"/>
          </p:nvPr>
        </p:nvSpPr>
        <p:spPr>
          <a:xfrm>
            <a:off x="2843784" y="1572768"/>
            <a:ext cx="6501384" cy="409651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000"/>
              <a:buFont typeface="Century Gothic"/>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 2">
    <p:spTree>
      <p:nvGrpSpPr>
        <p:cNvPr id="60" name="Shape 60"/>
        <p:cNvGrpSpPr/>
        <p:nvPr/>
      </p:nvGrpSpPr>
      <p:grpSpPr>
        <a:xfrm>
          <a:off x="0" y="0"/>
          <a:ext cx="0" cy="0"/>
          <a:chOff x="0" y="0"/>
          <a:chExt cx="0" cy="0"/>
        </a:xfrm>
      </p:grpSpPr>
      <p:sp>
        <p:nvSpPr>
          <p:cNvPr descr="Mask ID=&#10;Mask position=bottom, center&#10;Mask family= brushstroke, landscape, wide" id="61" name="Google Shape;61;p9"/>
          <p:cNvSpPr/>
          <p:nvPr/>
        </p:nvSpPr>
        <p:spPr>
          <a:xfrm>
            <a:off x="1768100" y="-1"/>
            <a:ext cx="10423900" cy="5920155"/>
          </a:xfrm>
          <a:custGeom>
            <a:rect b="b" l="l" r="r" t="t"/>
            <a:pathLst>
              <a:path extrusionOk="0" h="5491534" w="10423900">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descr="Tag=AccentColor&#10;Flavor=Light&#10;Target=Fill" id="66" name="Google Shape;66;p10"/>
          <p:cNvSpPr/>
          <p:nvPr/>
        </p:nvSpPr>
        <p:spPr>
          <a:xfrm>
            <a:off x="4726728"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p:txBody>
      </p:sp>
      <p:sp>
        <p:nvSpPr>
          <p:cNvPr id="67" name="Google Shape;67;p10"/>
          <p:cNvSpPr txBox="1"/>
          <p:nvPr>
            <p:ph type="title"/>
          </p:nvPr>
        </p:nvSpPr>
        <p:spPr>
          <a:xfrm>
            <a:off x="839788" y="640080"/>
            <a:ext cx="3886200" cy="29535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7059168" y="640080"/>
            <a:ext cx="4489704" cy="5596128"/>
          </a:xfrm>
          <a:prstGeom prst="rect">
            <a:avLst/>
          </a:prstGeom>
          <a:noFill/>
          <a:ln>
            <a:noFill/>
          </a:ln>
        </p:spPr>
        <p:txBody>
          <a:bodyPr anchorCtr="0" anchor="ctr" bIns="45700" lIns="91425" spcFirstLastPara="1" rIns="91425" wrap="square" tIns="45700">
            <a:normAutofit/>
          </a:bodyPr>
          <a:lstStyle>
            <a:lvl1pPr indent="-431800" lvl="0" marL="457200" algn="l">
              <a:lnSpc>
                <a:spcPct val="100000"/>
              </a:lnSpc>
              <a:spcBef>
                <a:spcPts val="1000"/>
              </a:spcBef>
              <a:spcAft>
                <a:spcPts val="0"/>
              </a:spcAft>
              <a:buClr>
                <a:schemeClr val="dk1"/>
              </a:buClr>
              <a:buSzPts val="3200"/>
              <a:buChar char="•"/>
              <a:defRPr sz="3200"/>
            </a:lvl1pPr>
            <a:lvl2pPr indent="-406400" lvl="1" marL="914400" algn="l">
              <a:lnSpc>
                <a:spcPct val="100000"/>
              </a:lnSpc>
              <a:spcBef>
                <a:spcPts val="500"/>
              </a:spcBef>
              <a:spcAft>
                <a:spcPts val="0"/>
              </a:spcAft>
              <a:buClr>
                <a:schemeClr val="dk1"/>
              </a:buClr>
              <a:buSzPts val="2800"/>
              <a:buChar char="•"/>
              <a:defRPr sz="2800"/>
            </a:lvl2pPr>
            <a:lvl3pPr indent="-381000" lvl="2" marL="1371600" algn="l">
              <a:lnSpc>
                <a:spcPct val="100000"/>
              </a:lnSpc>
              <a:spcBef>
                <a:spcPts val="500"/>
              </a:spcBef>
              <a:spcAft>
                <a:spcPts val="0"/>
              </a:spcAft>
              <a:buClr>
                <a:schemeClr val="dk1"/>
              </a:buClr>
              <a:buSzPts val="2400"/>
              <a:buChar char="•"/>
              <a:defRPr sz="2400"/>
            </a:lvl3pPr>
            <a:lvl4pPr indent="-355600" lvl="3" marL="1828800" algn="l">
              <a:lnSpc>
                <a:spcPct val="100000"/>
              </a:lnSpc>
              <a:spcBef>
                <a:spcPts val="500"/>
              </a:spcBef>
              <a:spcAft>
                <a:spcPts val="0"/>
              </a:spcAft>
              <a:buClr>
                <a:schemeClr val="dk1"/>
              </a:buClr>
              <a:buSzPts val="2000"/>
              <a:buChar char="•"/>
              <a:defRPr sz="2000"/>
            </a:lvl4pPr>
            <a:lvl5pPr indent="-355600" lvl="4" marL="2286000" algn="l">
              <a:lnSpc>
                <a:spcPct val="10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9" name="Google Shape;69;p10"/>
          <p:cNvSpPr txBox="1"/>
          <p:nvPr>
            <p:ph idx="2" type="body"/>
          </p:nvPr>
        </p:nvSpPr>
        <p:spPr>
          <a:xfrm>
            <a:off x="839788" y="3776472"/>
            <a:ext cx="3886200" cy="246888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600"/>
              <a:buNone/>
              <a:defRPr sz="1600"/>
            </a:lvl1pPr>
            <a:lvl2pPr indent="-228600" lvl="1" marL="914400" algn="l">
              <a:lnSpc>
                <a:spcPct val="100000"/>
              </a:lnSpc>
              <a:spcBef>
                <a:spcPts val="500"/>
              </a:spcBef>
              <a:spcAft>
                <a:spcPts val="0"/>
              </a:spcAft>
              <a:buClr>
                <a:schemeClr val="dk1"/>
              </a:buClr>
              <a:buSzPts val="1400"/>
              <a:buNone/>
              <a:defRPr sz="1400"/>
            </a:lvl2pPr>
            <a:lvl3pPr indent="-228600" lvl="2" marL="1371600" algn="l">
              <a:lnSpc>
                <a:spcPct val="100000"/>
              </a:lnSpc>
              <a:spcBef>
                <a:spcPts val="500"/>
              </a:spcBef>
              <a:spcAft>
                <a:spcPts val="0"/>
              </a:spcAft>
              <a:buClr>
                <a:schemeClr val="dk1"/>
              </a:buClr>
              <a:buSzPts val="1200"/>
              <a:buNone/>
              <a:defRPr sz="1200"/>
            </a:lvl3pPr>
            <a:lvl4pPr indent="-228600" lvl="3" marL="1828800" algn="l">
              <a:lnSpc>
                <a:spcPct val="100000"/>
              </a:lnSpc>
              <a:spcBef>
                <a:spcPts val="500"/>
              </a:spcBef>
              <a:spcAft>
                <a:spcPts val="0"/>
              </a:spcAft>
              <a:buClr>
                <a:schemeClr val="dk1"/>
              </a:buClr>
              <a:buSzPts val="1000"/>
              <a:buNone/>
              <a:defRPr sz="1000"/>
            </a:lvl4pPr>
            <a:lvl5pPr indent="-228600" lvl="4" marL="2286000" algn="l">
              <a:lnSpc>
                <a:spcPct val="10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entury Gothic"/>
              <a:buNone/>
              <a:defRPr b="0" i="0" sz="4000" u="none" cap="none" strike="noStrik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000"/>
              </a:spcBef>
              <a:spcAft>
                <a:spcPts val="0"/>
              </a:spcAft>
              <a:buClr>
                <a:schemeClr val="dk1"/>
              </a:buClr>
              <a:buSzPts val="2800"/>
              <a:buFont typeface="Arial"/>
              <a:buChar char="•"/>
              <a:defRPr b="0" i="0" sz="2800" u="none" cap="none" strike="noStrike">
                <a:solidFill>
                  <a:schemeClr val="dk1"/>
                </a:solidFill>
                <a:latin typeface="Century Gothic"/>
                <a:ea typeface="Century Gothic"/>
                <a:cs typeface="Century Gothic"/>
                <a:sym typeface="Century Gothic"/>
              </a:defRPr>
            </a:lvl1pPr>
            <a:lvl2pPr indent="-381000" lvl="1" marL="914400" marR="0" rtl="0" algn="l">
              <a:lnSpc>
                <a:spcPct val="100000"/>
              </a:lnSpc>
              <a:spcBef>
                <a:spcPts val="500"/>
              </a:spcBef>
              <a:spcAft>
                <a:spcPts val="0"/>
              </a:spcAft>
              <a:buClr>
                <a:schemeClr val="dk1"/>
              </a:buClr>
              <a:buSzPts val="2400"/>
              <a:buFont typeface="Arial"/>
              <a:buChar char="•"/>
              <a:defRPr b="0" i="0" sz="2400" u="none" cap="none" strike="noStrike">
                <a:solidFill>
                  <a:schemeClr val="dk1"/>
                </a:solidFill>
                <a:latin typeface="Century Gothic"/>
                <a:ea typeface="Century Gothic"/>
                <a:cs typeface="Century Gothic"/>
                <a:sym typeface="Century Gothic"/>
              </a:defRPr>
            </a:lvl2pPr>
            <a:lvl3pPr indent="-355600" lvl="2" marL="1371600" marR="0" rtl="0" algn="l">
              <a:lnSpc>
                <a:spcPct val="100000"/>
              </a:lnSpc>
              <a:spcBef>
                <a:spcPts val="5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42900" lvl="4" marL="2286000" marR="0" rtl="0" algn="l">
              <a:lnSpc>
                <a:spcPct val="10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entury Gothic"/>
                <a:ea typeface="Century Gothic"/>
                <a:cs typeface="Century Gothic"/>
                <a:sym typeface="Century Gothic"/>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entury Gothic"/>
                <a:ea typeface="Century Gothic"/>
                <a:cs typeface="Century Gothic"/>
                <a:sym typeface="Century Gothic"/>
              </a:defRPr>
            </a:lvl1pPr>
            <a:lvl2pPr indent="0" lvl="1" marL="0" marR="0" rtl="0" algn="r">
              <a:spcBef>
                <a:spcPts val="0"/>
              </a:spcBef>
              <a:buNone/>
              <a:defRPr b="0" i="0" sz="1200" u="none" cap="none" strike="noStrike">
                <a:solidFill>
                  <a:srgbClr val="888888"/>
                </a:solidFill>
                <a:latin typeface="Century Gothic"/>
                <a:ea typeface="Century Gothic"/>
                <a:cs typeface="Century Gothic"/>
                <a:sym typeface="Century Gothic"/>
              </a:defRPr>
            </a:lvl2pPr>
            <a:lvl3pPr indent="0" lvl="2" marL="0" marR="0" rtl="0" algn="r">
              <a:spcBef>
                <a:spcPts val="0"/>
              </a:spcBef>
              <a:buNone/>
              <a:defRPr b="0" i="0" sz="1200" u="none" cap="none" strike="noStrike">
                <a:solidFill>
                  <a:srgbClr val="888888"/>
                </a:solidFill>
                <a:latin typeface="Century Gothic"/>
                <a:ea typeface="Century Gothic"/>
                <a:cs typeface="Century Gothic"/>
                <a:sym typeface="Century Gothic"/>
              </a:defRPr>
            </a:lvl3pPr>
            <a:lvl4pPr indent="0" lvl="3" marL="0" marR="0" rtl="0" algn="r">
              <a:spcBef>
                <a:spcPts val="0"/>
              </a:spcBef>
              <a:buNone/>
              <a:defRPr b="0" i="0" sz="1200" u="none" cap="none" strike="noStrike">
                <a:solidFill>
                  <a:srgbClr val="888888"/>
                </a:solidFill>
                <a:latin typeface="Century Gothic"/>
                <a:ea typeface="Century Gothic"/>
                <a:cs typeface="Century Gothic"/>
                <a:sym typeface="Century Gothic"/>
              </a:defRPr>
            </a:lvl4pPr>
            <a:lvl5pPr indent="0" lvl="4" marL="0" marR="0" rtl="0" algn="r">
              <a:spcBef>
                <a:spcPts val="0"/>
              </a:spcBef>
              <a:buNone/>
              <a:defRPr b="0" i="0" sz="1200" u="none" cap="none" strike="noStrike">
                <a:solidFill>
                  <a:srgbClr val="888888"/>
                </a:solidFill>
                <a:latin typeface="Century Gothic"/>
                <a:ea typeface="Century Gothic"/>
                <a:cs typeface="Century Gothic"/>
                <a:sym typeface="Century Gothic"/>
              </a:defRPr>
            </a:lvl5pPr>
            <a:lvl6pPr indent="0" lvl="5" marL="0" marR="0" rtl="0" algn="r">
              <a:spcBef>
                <a:spcPts val="0"/>
              </a:spcBef>
              <a:buNone/>
              <a:defRPr b="0" i="0" sz="1200" u="none" cap="none" strike="noStrike">
                <a:solidFill>
                  <a:srgbClr val="888888"/>
                </a:solidFill>
                <a:latin typeface="Century Gothic"/>
                <a:ea typeface="Century Gothic"/>
                <a:cs typeface="Century Gothic"/>
                <a:sym typeface="Century Gothic"/>
              </a:defRPr>
            </a:lvl6pPr>
            <a:lvl7pPr indent="0" lvl="6" marL="0" marR="0" rtl="0" algn="r">
              <a:spcBef>
                <a:spcPts val="0"/>
              </a:spcBef>
              <a:buNone/>
              <a:defRPr b="0" i="0" sz="1200" u="none" cap="none" strike="noStrike">
                <a:solidFill>
                  <a:srgbClr val="888888"/>
                </a:solidFill>
                <a:latin typeface="Century Gothic"/>
                <a:ea typeface="Century Gothic"/>
                <a:cs typeface="Century Gothic"/>
                <a:sym typeface="Century Gothic"/>
              </a:defRPr>
            </a:lvl7pPr>
            <a:lvl8pPr indent="0" lvl="7" marL="0" marR="0" rtl="0" algn="r">
              <a:spcBef>
                <a:spcPts val="0"/>
              </a:spcBef>
              <a:buNone/>
              <a:defRPr b="0" i="0" sz="1200" u="none" cap="none" strike="noStrike">
                <a:solidFill>
                  <a:srgbClr val="888888"/>
                </a:solidFill>
                <a:latin typeface="Century Gothic"/>
                <a:ea typeface="Century Gothic"/>
                <a:cs typeface="Century Gothic"/>
                <a:sym typeface="Century Gothic"/>
              </a:defRPr>
            </a:lvl8pPr>
            <a:lvl9pPr indent="0" lvl="8" marL="0" marR="0" rtl="0" algn="r">
              <a:spcBef>
                <a:spcPts val="0"/>
              </a:spcBef>
              <a:buNone/>
              <a:defRPr b="0" i="0" sz="1200" u="none" cap="none" strike="noStrike">
                <a:solidFill>
                  <a:srgbClr val="888888"/>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coconut.co/articles/lossless-vs-lossy-art-of-compress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techterms.com/definition/raster_graphic" TargetMode="External"/><Relationship Id="rId4" Type="http://schemas.openxmlformats.org/officeDocument/2006/relationships/hyperlink" Target="https://techterms.com/definition/monochrome" TargetMode="External"/><Relationship Id="rId5" Type="http://schemas.openxmlformats.org/officeDocument/2006/relationships/hyperlink" Target="https://techterms.com/definition/metada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techterms.com/definition/file_format" TargetMode="External"/><Relationship Id="rId4" Type="http://schemas.openxmlformats.org/officeDocument/2006/relationships/hyperlink" Target="https://techterms.com/definition/digitalcamera" TargetMode="External"/><Relationship Id="rId5" Type="http://schemas.openxmlformats.org/officeDocument/2006/relationships/hyperlink" Target="https://techterms.com/definition/compression" TargetMode="External"/><Relationship Id="rId6" Type="http://schemas.openxmlformats.org/officeDocument/2006/relationships/hyperlink" Target="https://techterms.com/definition/rgb"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techterms.com/definition/algorithm" TargetMode="External"/><Relationship Id="rId4" Type="http://schemas.openxmlformats.org/officeDocument/2006/relationships/hyperlink" Target="https://techterms.com/definition/bmp" TargetMode="External"/><Relationship Id="rId5" Type="http://schemas.openxmlformats.org/officeDocument/2006/relationships/hyperlink" Target="https://techterms.com/definition/lossy" TargetMode="External"/><Relationship Id="rId6" Type="http://schemas.openxmlformats.org/officeDocument/2006/relationships/hyperlink" Target="https://techterms.com/definition/camera_raw" TargetMode="External"/><Relationship Id="rId7" Type="http://schemas.openxmlformats.org/officeDocument/2006/relationships/hyperlink" Target="https://fileinfo.com/extension/jp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techterms.com/definition/png" TargetMode="External"/><Relationship Id="rId4" Type="http://schemas.openxmlformats.org/officeDocument/2006/relationships/hyperlink" Target="https://techterms.com/definition/raster_graphic" TargetMode="External"/><Relationship Id="rId5" Type="http://schemas.openxmlformats.org/officeDocument/2006/relationships/hyperlink" Target="https://fileinfo.com/extension/jpg" TargetMode="External"/><Relationship Id="rId6" Type="http://schemas.openxmlformats.org/officeDocument/2006/relationships/hyperlink" Target="https://techterms.com/definition/lossl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techterms.com/definition/jpeg" TargetMode="External"/><Relationship Id="rId4" Type="http://schemas.openxmlformats.org/officeDocument/2006/relationships/hyperlink" Target="https://techterms.com/definition/gif" TargetMode="External"/><Relationship Id="rId5" Type="http://schemas.openxmlformats.org/officeDocument/2006/relationships/hyperlink" Target="https://techterms.com/definition/tiff" TargetMode="External"/><Relationship Id="rId6" Type="http://schemas.openxmlformats.org/officeDocument/2006/relationships/hyperlink" Target="https://techterms.com/definition/eps" TargetMode="External"/><Relationship Id="rId7" Type="http://schemas.openxmlformats.org/officeDocument/2006/relationships/hyperlink" Target="https://techterms.com/definition/screensho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98" name="Google Shape;98;p14"/>
          <p:cNvSpPr txBox="1"/>
          <p:nvPr>
            <p:ph type="ctrTitle"/>
          </p:nvPr>
        </p:nvSpPr>
        <p:spPr>
          <a:xfrm>
            <a:off x="1523999" y="3851974"/>
            <a:ext cx="9948863" cy="179158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Century Gothic"/>
              <a:buNone/>
            </a:pPr>
            <a:r>
              <a:rPr lang="en-CA"/>
              <a:t>6.0 Multimedia System and Media Representation </a:t>
            </a:r>
            <a:endParaRPr/>
          </a:p>
        </p:txBody>
      </p:sp>
      <p:pic>
        <p:nvPicPr>
          <p:cNvPr id="99" name="Google Shape;99;p14"/>
          <p:cNvPicPr preferRelativeResize="0"/>
          <p:nvPr/>
        </p:nvPicPr>
        <p:blipFill rotWithShape="1">
          <a:blip r:embed="rId3">
            <a:alphaModFix/>
          </a:blip>
          <a:srcRect b="11865" l="0" r="0" t="39664"/>
          <a:stretch/>
        </p:blipFill>
        <p:spPr>
          <a:xfrm>
            <a:off x="838201" y="10"/>
            <a:ext cx="10484412" cy="3811394"/>
          </a:xfrm>
          <a:custGeom>
            <a:rect b="b" l="l" r="r" t="t"/>
            <a:pathLst>
              <a:path extrusionOk="0" h="3811404" w="10484412">
                <a:moveTo>
                  <a:pt x="0" y="3811403"/>
                </a:moveTo>
                <a:lnTo>
                  <a:pt x="10484412" y="3811403"/>
                </a:lnTo>
                <a:lnTo>
                  <a:pt x="10484412" y="3811404"/>
                </a:lnTo>
                <a:lnTo>
                  <a:pt x="0" y="3811404"/>
                </a:lnTo>
                <a:close/>
                <a:moveTo>
                  <a:pt x="181717" y="0"/>
                </a:moveTo>
                <a:lnTo>
                  <a:pt x="10224015" y="0"/>
                </a:lnTo>
                <a:cubicBezTo>
                  <a:pt x="10261561" y="45054"/>
                  <a:pt x="10301611" y="85103"/>
                  <a:pt x="10369193" y="110134"/>
                </a:cubicBezTo>
                <a:cubicBezTo>
                  <a:pt x="10321635" y="167704"/>
                  <a:pt x="10236530" y="182722"/>
                  <a:pt x="10173954" y="222771"/>
                </a:cubicBezTo>
                <a:cubicBezTo>
                  <a:pt x="10168948" y="255310"/>
                  <a:pt x="10269071" y="245298"/>
                  <a:pt x="10241537" y="317887"/>
                </a:cubicBezTo>
                <a:cubicBezTo>
                  <a:pt x="10206494" y="418008"/>
                  <a:pt x="10241537" y="528142"/>
                  <a:pt x="10071328" y="573196"/>
                </a:cubicBezTo>
                <a:cubicBezTo>
                  <a:pt x="10023770" y="668312"/>
                  <a:pt x="10008751" y="820997"/>
                  <a:pt x="10113880" y="913610"/>
                </a:cubicBezTo>
                <a:cubicBezTo>
                  <a:pt x="10271573" y="1048774"/>
                  <a:pt x="10244040" y="1138885"/>
                  <a:pt x="10036285" y="1216478"/>
                </a:cubicBezTo>
                <a:cubicBezTo>
                  <a:pt x="10011255" y="1226491"/>
                  <a:pt x="9978715" y="1231497"/>
                  <a:pt x="9966200" y="1256528"/>
                </a:cubicBezTo>
                <a:cubicBezTo>
                  <a:pt x="9986224" y="1289067"/>
                  <a:pt x="10031280" y="1281557"/>
                  <a:pt x="10063819" y="1289067"/>
                </a:cubicBezTo>
                <a:cubicBezTo>
                  <a:pt x="10211500" y="1324110"/>
                  <a:pt x="10214003" y="1324110"/>
                  <a:pt x="10176457" y="1441752"/>
                </a:cubicBezTo>
                <a:cubicBezTo>
                  <a:pt x="10163942" y="1476795"/>
                  <a:pt x="10188972" y="1491813"/>
                  <a:pt x="10211500" y="1511838"/>
                </a:cubicBezTo>
                <a:cubicBezTo>
                  <a:pt x="10296604" y="1591936"/>
                  <a:pt x="10296604" y="1594439"/>
                  <a:pt x="10206494" y="1664523"/>
                </a:cubicBezTo>
                <a:cubicBezTo>
                  <a:pt x="10181463" y="1684547"/>
                  <a:pt x="10163942" y="1704572"/>
                  <a:pt x="10151426" y="1732106"/>
                </a:cubicBezTo>
                <a:cubicBezTo>
                  <a:pt x="10128899" y="1782166"/>
                  <a:pt x="10128899" y="1822216"/>
                  <a:pt x="10208996" y="1847246"/>
                </a:cubicBezTo>
                <a:cubicBezTo>
                  <a:pt x="10266568" y="1864767"/>
                  <a:pt x="10296604" y="1884791"/>
                  <a:pt x="10299107" y="1939858"/>
                </a:cubicBezTo>
                <a:cubicBezTo>
                  <a:pt x="10299107" y="1987416"/>
                  <a:pt x="10306617" y="2017452"/>
                  <a:pt x="10244040" y="2037477"/>
                </a:cubicBezTo>
                <a:cubicBezTo>
                  <a:pt x="10193979" y="2054998"/>
                  <a:pt x="10178960" y="2090041"/>
                  <a:pt x="10183966" y="2130089"/>
                </a:cubicBezTo>
                <a:cubicBezTo>
                  <a:pt x="10193979" y="2230211"/>
                  <a:pt x="10126396" y="2287781"/>
                  <a:pt x="10013758" y="2335339"/>
                </a:cubicBezTo>
                <a:cubicBezTo>
                  <a:pt x="9908629" y="2377890"/>
                  <a:pt x="9813513" y="2437963"/>
                  <a:pt x="9715893" y="2493030"/>
                </a:cubicBezTo>
                <a:cubicBezTo>
                  <a:pt x="9605758" y="2553103"/>
                  <a:pt x="9480605" y="2590649"/>
                  <a:pt x="9347942" y="2623189"/>
                </a:cubicBezTo>
                <a:cubicBezTo>
                  <a:pt x="9370469" y="2665740"/>
                  <a:pt x="9453071" y="2640710"/>
                  <a:pt x="9460580" y="2700783"/>
                </a:cubicBezTo>
                <a:cubicBezTo>
                  <a:pt x="9255329" y="2753346"/>
                  <a:pt x="9060089" y="2833444"/>
                  <a:pt x="8827305" y="2855971"/>
                </a:cubicBezTo>
                <a:cubicBezTo>
                  <a:pt x="9015035" y="2843456"/>
                  <a:pt x="9182740" y="2908535"/>
                  <a:pt x="9360458" y="2926056"/>
                </a:cubicBezTo>
                <a:cubicBezTo>
                  <a:pt x="9377980" y="2961099"/>
                  <a:pt x="9337930" y="2951087"/>
                  <a:pt x="9322912" y="2958595"/>
                </a:cubicBezTo>
                <a:cubicBezTo>
                  <a:pt x="9307893" y="2963602"/>
                  <a:pt x="9287869" y="2966105"/>
                  <a:pt x="9285366" y="2991135"/>
                </a:cubicBezTo>
                <a:cubicBezTo>
                  <a:pt x="9370469" y="3023675"/>
                  <a:pt x="9478102" y="2998644"/>
                  <a:pt x="9565709" y="3033687"/>
                </a:cubicBezTo>
                <a:cubicBezTo>
                  <a:pt x="9543182" y="3083748"/>
                  <a:pt x="9468090" y="3056214"/>
                  <a:pt x="9435550" y="3096263"/>
                </a:cubicBezTo>
                <a:cubicBezTo>
                  <a:pt x="9518151" y="3101269"/>
                  <a:pt x="9593243" y="3103772"/>
                  <a:pt x="9668335" y="3113784"/>
                </a:cubicBezTo>
                <a:cubicBezTo>
                  <a:pt x="9725905" y="3121294"/>
                  <a:pt x="9740924" y="3163845"/>
                  <a:pt x="9700875" y="3193882"/>
                </a:cubicBezTo>
                <a:cubicBezTo>
                  <a:pt x="9665832" y="3221415"/>
                  <a:pt x="9613268" y="3223918"/>
                  <a:pt x="9565709" y="3236434"/>
                </a:cubicBezTo>
                <a:cubicBezTo>
                  <a:pt x="9232801" y="3319034"/>
                  <a:pt x="8882372" y="3351573"/>
                  <a:pt x="8529440" y="3364088"/>
                </a:cubicBezTo>
                <a:cubicBezTo>
                  <a:pt x="7961245" y="3386616"/>
                  <a:pt x="7393049" y="3394125"/>
                  <a:pt x="6827357" y="3419155"/>
                </a:cubicBezTo>
                <a:cubicBezTo>
                  <a:pt x="6481933" y="3434173"/>
                  <a:pt x="6136510" y="3456701"/>
                  <a:pt x="5788584" y="3456701"/>
                </a:cubicBezTo>
                <a:cubicBezTo>
                  <a:pt x="5415628" y="3456701"/>
                  <a:pt x="5042671" y="3464210"/>
                  <a:pt x="4669714" y="3411646"/>
                </a:cubicBezTo>
                <a:cubicBezTo>
                  <a:pt x="4479481" y="3384113"/>
                  <a:pt x="4279236" y="3396628"/>
                  <a:pt x="4086500" y="3376603"/>
                </a:cubicBezTo>
                <a:cubicBezTo>
                  <a:pt x="3793641" y="3346568"/>
                  <a:pt x="3500782" y="3306518"/>
                  <a:pt x="3210426" y="3256458"/>
                </a:cubicBezTo>
                <a:cubicBezTo>
                  <a:pt x="3117813" y="3241439"/>
                  <a:pt x="3007678" y="3231428"/>
                  <a:pt x="2937592" y="3166348"/>
                </a:cubicBezTo>
                <a:cubicBezTo>
                  <a:pt x="2824954" y="3211403"/>
                  <a:pt x="2757372" y="3131305"/>
                  <a:pt x="2669765" y="3106275"/>
                </a:cubicBezTo>
                <a:cubicBezTo>
                  <a:pt x="2634722" y="3096263"/>
                  <a:pt x="2592169" y="3081245"/>
                  <a:pt x="2597176" y="3048705"/>
                </a:cubicBezTo>
                <a:cubicBezTo>
                  <a:pt x="2604685" y="3006154"/>
                  <a:pt x="2654746" y="2978620"/>
                  <a:pt x="2702304" y="2986130"/>
                </a:cubicBezTo>
                <a:cubicBezTo>
                  <a:pt x="2849986" y="3011160"/>
                  <a:pt x="2985150" y="2948584"/>
                  <a:pt x="3137838" y="2956093"/>
                </a:cubicBezTo>
                <a:cubicBezTo>
                  <a:pt x="3005175" y="2933565"/>
                  <a:pt x="2872513" y="2908535"/>
                  <a:pt x="2739850" y="2886007"/>
                </a:cubicBezTo>
                <a:cubicBezTo>
                  <a:pt x="2940095" y="2863480"/>
                  <a:pt x="3132831" y="2896020"/>
                  <a:pt x="3328071" y="2913541"/>
                </a:cubicBezTo>
                <a:cubicBezTo>
                  <a:pt x="3390647" y="2921050"/>
                  <a:pt x="3485763" y="2968608"/>
                  <a:pt x="3503285" y="2898523"/>
                </a:cubicBezTo>
                <a:cubicBezTo>
                  <a:pt x="3513297" y="2850965"/>
                  <a:pt x="3410671" y="2850965"/>
                  <a:pt x="3350598" y="2838450"/>
                </a:cubicBezTo>
                <a:cubicBezTo>
                  <a:pt x="3090279" y="2785886"/>
                  <a:pt x="2824954" y="2758353"/>
                  <a:pt x="2562133" y="2725813"/>
                </a:cubicBezTo>
                <a:cubicBezTo>
                  <a:pt x="2537102" y="2723310"/>
                  <a:pt x="2504562" y="2725813"/>
                  <a:pt x="2487041" y="2715801"/>
                </a:cubicBezTo>
                <a:cubicBezTo>
                  <a:pt x="2354378" y="2633200"/>
                  <a:pt x="2184170" y="2608170"/>
                  <a:pt x="1998943" y="2548097"/>
                </a:cubicBezTo>
                <a:cubicBezTo>
                  <a:pt x="2116587" y="2515558"/>
                  <a:pt x="2196685" y="2575630"/>
                  <a:pt x="2294304" y="2560612"/>
                </a:cubicBezTo>
                <a:cubicBezTo>
                  <a:pt x="2196685" y="2498036"/>
                  <a:pt x="2079041" y="2488024"/>
                  <a:pt x="1978918" y="2455485"/>
                </a:cubicBezTo>
                <a:cubicBezTo>
                  <a:pt x="1906330" y="2430454"/>
                  <a:pt x="1635999" y="2357866"/>
                  <a:pt x="1595950" y="2335339"/>
                </a:cubicBezTo>
                <a:cubicBezTo>
                  <a:pt x="1473299" y="2267756"/>
                  <a:pt x="1315606" y="2237720"/>
                  <a:pt x="1215483" y="2145108"/>
                </a:cubicBezTo>
                <a:cubicBezTo>
                  <a:pt x="1145398" y="2080028"/>
                  <a:pt x="1025251" y="2095047"/>
                  <a:pt x="942649" y="2049992"/>
                </a:cubicBezTo>
                <a:cubicBezTo>
                  <a:pt x="912613" y="2004937"/>
                  <a:pt x="972686" y="1994925"/>
                  <a:pt x="992711" y="1969894"/>
                </a:cubicBezTo>
                <a:cubicBezTo>
                  <a:pt x="1020244" y="1939858"/>
                  <a:pt x="972686" y="1922337"/>
                  <a:pt x="960170" y="1884791"/>
                </a:cubicBezTo>
                <a:cubicBezTo>
                  <a:pt x="1117863" y="1922337"/>
                  <a:pt x="1268048" y="1944864"/>
                  <a:pt x="1448268" y="1957380"/>
                </a:cubicBezTo>
                <a:cubicBezTo>
                  <a:pt x="1390698" y="1897306"/>
                  <a:pt x="1318109" y="1927343"/>
                  <a:pt x="1270551" y="1904815"/>
                </a:cubicBezTo>
                <a:cubicBezTo>
                  <a:pt x="1238011" y="1889797"/>
                  <a:pt x="1190453" y="1884791"/>
                  <a:pt x="1200466" y="1849749"/>
                </a:cubicBezTo>
                <a:cubicBezTo>
                  <a:pt x="1207974" y="1822216"/>
                  <a:pt x="1248023" y="1824718"/>
                  <a:pt x="1278060" y="1827221"/>
                </a:cubicBezTo>
                <a:cubicBezTo>
                  <a:pt x="1393201" y="1834730"/>
                  <a:pt x="1503336" y="1834730"/>
                  <a:pt x="1615974" y="1764645"/>
                </a:cubicBezTo>
                <a:cubicBezTo>
                  <a:pt x="1338134" y="1669530"/>
                  <a:pt x="1015238" y="1717087"/>
                  <a:pt x="767434" y="1576917"/>
                </a:cubicBezTo>
                <a:cubicBezTo>
                  <a:pt x="802477" y="1531862"/>
                  <a:pt x="852539" y="1554390"/>
                  <a:pt x="890085" y="1559396"/>
                </a:cubicBezTo>
                <a:cubicBezTo>
                  <a:pt x="1132882" y="1591936"/>
                  <a:pt x="2003949" y="1514341"/>
                  <a:pt x="2129102" y="1556893"/>
                </a:cubicBezTo>
                <a:cubicBezTo>
                  <a:pt x="2204195" y="1584426"/>
                  <a:pt x="2286796" y="1594439"/>
                  <a:pt x="2369396" y="1576917"/>
                </a:cubicBezTo>
                <a:cubicBezTo>
                  <a:pt x="2469519" y="1554390"/>
                  <a:pt x="1881298" y="1519347"/>
                  <a:pt x="1746133" y="1421728"/>
                </a:cubicBezTo>
                <a:cubicBezTo>
                  <a:pt x="1678551" y="1374170"/>
                  <a:pt x="1082821" y="1146394"/>
                  <a:pt x="819999" y="1083817"/>
                </a:cubicBezTo>
                <a:cubicBezTo>
                  <a:pt x="857545" y="1041266"/>
                  <a:pt x="952662" y="1066296"/>
                  <a:pt x="940146" y="993707"/>
                </a:cubicBezTo>
                <a:cubicBezTo>
                  <a:pt x="794969" y="956162"/>
                  <a:pt x="627263" y="961168"/>
                  <a:pt x="459558" y="903598"/>
                </a:cubicBezTo>
                <a:cubicBezTo>
                  <a:pt x="537153" y="858543"/>
                  <a:pt x="622257" y="883573"/>
                  <a:pt x="699852" y="868556"/>
                </a:cubicBezTo>
                <a:cubicBezTo>
                  <a:pt x="657300" y="813489"/>
                  <a:pt x="582208" y="823500"/>
                  <a:pt x="522134" y="813489"/>
                </a:cubicBezTo>
                <a:cubicBezTo>
                  <a:pt x="464564" y="803476"/>
                  <a:pt x="349423" y="708360"/>
                  <a:pt x="374453" y="713367"/>
                </a:cubicBezTo>
                <a:cubicBezTo>
                  <a:pt x="607238" y="750912"/>
                  <a:pt x="842526" y="735895"/>
                  <a:pt x="1075312" y="773440"/>
                </a:cubicBezTo>
                <a:cubicBezTo>
                  <a:pt x="1152907" y="785955"/>
                  <a:pt x="1238011" y="810986"/>
                  <a:pt x="1275557" y="728385"/>
                </a:cubicBezTo>
                <a:cubicBezTo>
                  <a:pt x="1285569" y="703355"/>
                  <a:pt x="1278060" y="695846"/>
                  <a:pt x="1385692" y="725882"/>
                </a:cubicBezTo>
                <a:cubicBezTo>
                  <a:pt x="1425741" y="738397"/>
                  <a:pt x="1483311" y="750912"/>
                  <a:pt x="1525863" y="718373"/>
                </a:cubicBezTo>
                <a:cubicBezTo>
                  <a:pt x="1498330" y="678325"/>
                  <a:pt x="1445765" y="690839"/>
                  <a:pt x="1408219" y="680828"/>
                </a:cubicBezTo>
                <a:cubicBezTo>
                  <a:pt x="1305594" y="653294"/>
                  <a:pt x="922624" y="548166"/>
                  <a:pt x="825005" y="518129"/>
                </a:cubicBezTo>
                <a:cubicBezTo>
                  <a:pt x="619754" y="453051"/>
                  <a:pt x="492098" y="475578"/>
                  <a:pt x="286846" y="405492"/>
                </a:cubicBezTo>
                <a:cubicBezTo>
                  <a:pt x="356932" y="407995"/>
                  <a:pt x="336907" y="380462"/>
                  <a:pt x="406993" y="380462"/>
                </a:cubicBezTo>
                <a:cubicBezTo>
                  <a:pt x="437030" y="380462"/>
                  <a:pt x="472073" y="372954"/>
                  <a:pt x="472073" y="342917"/>
                </a:cubicBezTo>
                <a:cubicBezTo>
                  <a:pt x="472073" y="315384"/>
                  <a:pt x="104123" y="170207"/>
                  <a:pt x="156686" y="155188"/>
                </a:cubicBezTo>
                <a:cubicBezTo>
                  <a:pt x="301865" y="115140"/>
                  <a:pt x="667312" y="227777"/>
                  <a:pt x="579705" y="175213"/>
                </a:cubicBezTo>
                <a:cubicBezTo>
                  <a:pt x="447042" y="92613"/>
                  <a:pt x="427018" y="77594"/>
                  <a:pt x="326895" y="67583"/>
                </a:cubicBezTo>
                <a:cubicBezTo>
                  <a:pt x="296858" y="62576"/>
                  <a:pt x="244294" y="35043"/>
                  <a:pt x="181717" y="0"/>
                </a:cubicBezTo>
                <a:close/>
              </a:path>
            </a:pathLst>
          </a:cu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Process	</a:t>
            </a:r>
            <a:endParaRPr/>
          </a:p>
        </p:txBody>
      </p:sp>
      <p:sp>
        <p:nvSpPr>
          <p:cNvPr id="153" name="Google Shape;153;p23"/>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0C163B"/>
              </a:buClr>
              <a:buSzPts val="2800"/>
              <a:buNone/>
            </a:pPr>
            <a:r>
              <a:rPr b="1" i="0" lang="en-CA" u="none" strike="noStrike">
                <a:solidFill>
                  <a:srgbClr val="0C163B"/>
                </a:solidFill>
                <a:latin typeface="Inter"/>
                <a:ea typeface="Inter"/>
                <a:cs typeface="Inter"/>
                <a:sym typeface="Inter"/>
              </a:rPr>
              <a:t>1. Data Preprocessing –</a:t>
            </a:r>
            <a:r>
              <a:rPr b="0" i="0" lang="en-CA" u="none" strike="noStrike">
                <a:solidFill>
                  <a:srgbClr val="0C163B"/>
                </a:solidFill>
                <a:latin typeface="Inter"/>
                <a:ea typeface="Inter"/>
                <a:cs typeface="Inter"/>
                <a:sym typeface="Inter"/>
              </a:rPr>
              <a:t> Before compression begins, the audio and video data undergo preprocessing, including techniques such as color space conversion, downsampling, and transformation to optimize the data for compression.</a:t>
            </a:r>
            <a:endParaRPr/>
          </a:p>
          <a:p>
            <a:pPr indent="0" lvl="0" marL="0" rtl="0" algn="l">
              <a:lnSpc>
                <a:spcPct val="100000"/>
              </a:lnSpc>
              <a:spcBef>
                <a:spcPts val="1000"/>
              </a:spcBef>
              <a:spcAft>
                <a:spcPts val="0"/>
              </a:spcAft>
              <a:buClr>
                <a:srgbClr val="0C163B"/>
              </a:buClr>
              <a:buSzPts val="2800"/>
              <a:buNone/>
            </a:pPr>
            <a:r>
              <a:rPr b="1" i="0" lang="en-CA" u="none" strike="noStrike">
                <a:solidFill>
                  <a:srgbClr val="0C163B"/>
                </a:solidFill>
                <a:latin typeface="Inter"/>
                <a:ea typeface="Inter"/>
                <a:cs typeface="Inter"/>
                <a:sym typeface="Inter"/>
              </a:rPr>
              <a:t>2. Lossy Compression –</a:t>
            </a:r>
            <a:r>
              <a:rPr b="0" i="0" lang="en-CA" u="none" strike="noStrike">
                <a:solidFill>
                  <a:srgbClr val="0C163B"/>
                </a:solidFill>
                <a:latin typeface="Inter"/>
                <a:ea typeface="Inter"/>
                <a:cs typeface="Inter"/>
                <a:sym typeface="Inter"/>
              </a:rPr>
              <a:t> MPEG compression employs lossy compression algorithms, which exploit redundancies in the data and discard non-essential information based on human perception. This step significantly reduces the data size while attempting to preserve visual and auditory quality.</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Process Continues</a:t>
            </a:r>
            <a:br>
              <a:rPr lang="en-CA"/>
            </a:br>
            <a:endParaRPr/>
          </a:p>
        </p:txBody>
      </p:sp>
      <p:sp>
        <p:nvSpPr>
          <p:cNvPr id="159" name="Google Shape;159;p24"/>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Font typeface="Arial"/>
              <a:buChar char="•"/>
            </a:pPr>
            <a:r>
              <a:rPr b="1" i="0" lang="en-CA" u="none" strike="noStrike">
                <a:solidFill>
                  <a:srgbClr val="0C163B"/>
                </a:solidFill>
                <a:latin typeface="Inter"/>
                <a:ea typeface="Inter"/>
                <a:cs typeface="Inter"/>
                <a:sym typeface="Inter"/>
              </a:rPr>
              <a:t>Entropy Coding – </a:t>
            </a:r>
            <a:r>
              <a:rPr b="0" i="0" lang="en-CA" u="none" strike="noStrike">
                <a:solidFill>
                  <a:srgbClr val="0C163B"/>
                </a:solidFill>
                <a:latin typeface="Inter"/>
                <a:ea typeface="Inter"/>
                <a:cs typeface="Inter"/>
                <a:sym typeface="Inter"/>
              </a:rPr>
              <a:t>Following lossy compression, entropy coding techniques—such as Huffman and arithmetic coding—are applied to further compress the data by efficiently representing recurring patterns and reducing the entropy in the encoded bitstream.</a:t>
            </a:r>
            <a:endParaRPr/>
          </a:p>
          <a:p>
            <a:pPr indent="-228600" lvl="0" marL="228600" rtl="0" algn="l">
              <a:lnSpc>
                <a:spcPct val="100000"/>
              </a:lnSpc>
              <a:spcBef>
                <a:spcPts val="1000"/>
              </a:spcBef>
              <a:spcAft>
                <a:spcPts val="0"/>
              </a:spcAft>
              <a:buClr>
                <a:srgbClr val="0C163B"/>
              </a:buClr>
              <a:buSzPts val="2800"/>
              <a:buFont typeface="Arial"/>
              <a:buChar char="•"/>
            </a:pPr>
            <a:r>
              <a:rPr b="1" i="0" lang="en-CA" u="none" strike="noStrike">
                <a:solidFill>
                  <a:srgbClr val="0C163B"/>
                </a:solidFill>
                <a:latin typeface="Inter"/>
                <a:ea typeface="Inter"/>
                <a:cs typeface="Inter"/>
                <a:sym typeface="Inter"/>
              </a:rPr>
              <a:t>Decoding and Reconstruction –</a:t>
            </a:r>
            <a:r>
              <a:rPr b="0" i="0" lang="en-CA" u="none" strike="noStrike">
                <a:solidFill>
                  <a:srgbClr val="0C163B"/>
                </a:solidFill>
                <a:latin typeface="Inter"/>
                <a:ea typeface="Inter"/>
                <a:cs typeface="Inter"/>
                <a:sym typeface="Inter"/>
              </a:rPr>
              <a:t> Upon transmission or storage, the encoded MPEG data undergoes decoding and reconstruction processes, where the compressed data is unpacked and transformed back into a format suitable for playback or further processing.</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C163B"/>
              </a:buClr>
              <a:buSzPts val="4000"/>
              <a:buFont typeface="Sofia"/>
              <a:buNone/>
            </a:pPr>
            <a:r>
              <a:rPr b="1" i="0" lang="en-CA" u="none" strike="noStrike">
                <a:solidFill>
                  <a:srgbClr val="0C163B"/>
                </a:solidFill>
                <a:latin typeface="Sofia"/>
                <a:ea typeface="Sofia"/>
                <a:cs typeface="Sofia"/>
                <a:sym typeface="Sofia"/>
              </a:rPr>
              <a:t>Where is MPEG Compression Used?</a:t>
            </a:r>
            <a:br>
              <a:rPr b="1" i="0" lang="en-CA" u="none" strike="noStrike">
                <a:solidFill>
                  <a:srgbClr val="0C163B"/>
                </a:solidFill>
                <a:latin typeface="Sofia"/>
                <a:ea typeface="Sofia"/>
                <a:cs typeface="Sofia"/>
                <a:sym typeface="Sofia"/>
              </a:rPr>
            </a:br>
            <a:endParaRPr/>
          </a:p>
        </p:txBody>
      </p:sp>
      <p:sp>
        <p:nvSpPr>
          <p:cNvPr id="165" name="Google Shape;165;p2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Char char="•"/>
            </a:pPr>
            <a:r>
              <a:rPr b="1" i="0" lang="en-CA" u="none" strike="noStrike">
                <a:solidFill>
                  <a:srgbClr val="0C163B"/>
                </a:solidFill>
                <a:latin typeface="Inter"/>
                <a:ea typeface="Inter"/>
                <a:cs typeface="Inter"/>
                <a:sym typeface="Inter"/>
              </a:rPr>
              <a:t>Digital Television and Broadcasting</a:t>
            </a: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Internet Streaming and VOD</a:t>
            </a: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Physical Media Formats</a:t>
            </a:r>
            <a:endParaRPr b="1">
              <a:solidFill>
                <a:srgbClr val="0C163B"/>
              </a:solidFill>
              <a:latin typeface="Inter"/>
              <a:ea typeface="Inter"/>
              <a:cs typeface="Inter"/>
              <a:sym typeface="Inter"/>
            </a:endParaRPr>
          </a:p>
          <a:p>
            <a:pPr indent="-228600" lvl="0" marL="228600" rtl="0" algn="l">
              <a:lnSpc>
                <a:spcPct val="100000"/>
              </a:lnSpc>
              <a:spcBef>
                <a:spcPts val="1000"/>
              </a:spcBef>
              <a:spcAft>
                <a:spcPts val="0"/>
              </a:spcAft>
              <a:buClr>
                <a:srgbClr val="0C163B"/>
              </a:buClr>
              <a:buSzPts val="2800"/>
              <a:buChar char="•"/>
            </a:pPr>
            <a:r>
              <a:rPr b="1" i="0" lang="en-CA" u="none" strike="noStrike">
                <a:solidFill>
                  <a:srgbClr val="0C163B"/>
                </a:solidFill>
                <a:latin typeface="Inter"/>
                <a:ea typeface="Inter"/>
                <a:cs typeface="Inter"/>
                <a:sym typeface="Inter"/>
              </a:rPr>
              <a:t>Video Conferencing and Telecommunications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Digital Video Formats		</a:t>
            </a:r>
            <a:endParaRPr/>
          </a:p>
        </p:txBody>
      </p:sp>
      <p:sp>
        <p:nvSpPr>
          <p:cNvPr id="171" name="Google Shape;171;p2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chemeClr val="dk1"/>
              </a:buClr>
              <a:buSzPts val="2800"/>
              <a:buChar char="•"/>
            </a:pPr>
            <a:r>
              <a:rPr lang="en-CA"/>
              <a:t>Audio Video Interleave (AVI)</a:t>
            </a:r>
            <a:endParaRPr/>
          </a:p>
          <a:p>
            <a:pPr indent="-228600" lvl="0" marL="228600" rtl="0" algn="l">
              <a:lnSpc>
                <a:spcPct val="100000"/>
              </a:lnSpc>
              <a:spcBef>
                <a:spcPts val="1000"/>
              </a:spcBef>
              <a:spcAft>
                <a:spcPts val="0"/>
              </a:spcAft>
              <a:buClr>
                <a:srgbClr val="040C28"/>
              </a:buClr>
              <a:buSzPts val="2800"/>
              <a:buChar char="•"/>
            </a:pPr>
            <a:r>
              <a:rPr b="0" i="0" lang="en-CA" u="none" strike="noStrike">
                <a:solidFill>
                  <a:srgbClr val="040C28"/>
                </a:solidFill>
                <a:latin typeface="Arial"/>
                <a:ea typeface="Arial"/>
                <a:cs typeface="Arial"/>
                <a:sym typeface="Arial"/>
              </a:rPr>
              <a:t>QuickTime  Movie(</a:t>
            </a:r>
            <a:r>
              <a:rPr lang="en-CA"/>
              <a:t>MOV)</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AVI</a:t>
            </a:r>
            <a:endParaRPr/>
          </a:p>
        </p:txBody>
      </p:sp>
      <p:sp>
        <p:nvSpPr>
          <p:cNvPr id="177" name="Google Shape;177;p2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100000"/>
              </a:lnSpc>
              <a:spcBef>
                <a:spcPts val="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AVI, or Audio Video Interleave, is an older video format originally developed by Microsoft. It became popular in the 1990s and is known for its broad support of various codecs and its compatibility with different operating systems. AVI files can deliver good video quality and also support multiple audio tracks.</a:t>
            </a:r>
            <a:endParaRPr/>
          </a:p>
          <a:p>
            <a:pPr indent="-228600" lvl="0" marL="228600" rtl="0" algn="l">
              <a:lnSpc>
                <a:spcPct val="100000"/>
              </a:lnSpc>
              <a:spcBef>
                <a:spcPts val="100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Although AVI has many advantages, there are also some limitations. The file sizes can be relatively large, which can affect the transmission and streaming of AVI files. In addition, AVI does not support the latest video and audio codecs, which can lead to compatibility issues. Nevertheless, AVI is still used in many applications, especially for video editing and sharing video content.</a:t>
            </a:r>
            <a:endParaRPr/>
          </a:p>
          <a:p>
            <a:pPr indent="-77470" lvl="0" marL="22860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MOV</a:t>
            </a:r>
            <a:endParaRPr/>
          </a:p>
        </p:txBody>
      </p:sp>
      <p:sp>
        <p:nvSpPr>
          <p:cNvPr id="183" name="Google Shape;183;p2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00000"/>
              </a:lnSpc>
              <a:spcBef>
                <a:spcPts val="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MOV, or QuickTime Movie, is a video format developed by Apple and is closely associated with the QuickTime media framework. It is mainly used on Apple devices and in the Apple software environment. MOV can offer high quality and supports various video and audio codecs as well as subtitles and chapter markers.</a:t>
            </a:r>
            <a:endParaRPr/>
          </a:p>
          <a:p>
            <a:pPr indent="-228600" lvl="0" marL="228600" rtl="0" algn="l">
              <a:lnSpc>
                <a:spcPct val="100000"/>
              </a:lnSpc>
              <a:spcBef>
                <a:spcPts val="1000"/>
              </a:spcBef>
              <a:spcAft>
                <a:spcPts val="0"/>
              </a:spcAft>
              <a:buClr>
                <a:srgbClr val="000000"/>
              </a:buClr>
              <a:buSzPct val="100000"/>
              <a:buChar char="•"/>
            </a:pPr>
            <a:r>
              <a:rPr b="0" i="0" lang="en-CA" u="none" strike="noStrike">
                <a:solidFill>
                  <a:srgbClr val="000000"/>
                </a:solidFill>
                <a:latin typeface="Noto Sans"/>
                <a:ea typeface="Noto Sans"/>
                <a:cs typeface="Noto Sans"/>
                <a:sym typeface="Noto Sans"/>
              </a:rPr>
              <a:t>Since MOV is closely tied to the Apple platform, compatibility with non-Apple devices and applications can be a challenge. It is important to ensure that the required codecs are present on the device to play MOV files. Nevertheless, MOV is a popular format for video editing, especially with Apple Final Cut Pro, and is often used for exporting videos and movies.</a:t>
            </a:r>
            <a:endParaRPr/>
          </a:p>
          <a:p>
            <a:pPr indent="-64135" lvl="0" marL="228600" rtl="0" algn="l">
              <a:lnSpc>
                <a:spcPct val="100000"/>
              </a:lnSpc>
              <a:spcBef>
                <a:spcPts val="10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Comparison	</a:t>
            </a:r>
            <a:endParaRPr/>
          </a:p>
        </p:txBody>
      </p:sp>
      <p:sp>
        <p:nvSpPr>
          <p:cNvPr id="189" name="Google Shape;189;p2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Clr>
                <a:srgbClr val="FFFFFF"/>
              </a:buClr>
              <a:buSzPct val="100000"/>
              <a:buChar char="•"/>
            </a:pPr>
            <a:r>
              <a:rPr b="0" i="0" lang="en-CA" sz="2800" u="none" strike="noStrike">
                <a:solidFill>
                  <a:srgbClr val="FFFFFF"/>
                </a:solidFill>
                <a:highlight>
                  <a:srgbClr val="0F172B"/>
                </a:highlight>
                <a:latin typeface="Proxima Nova"/>
                <a:ea typeface="Proxima Nova"/>
                <a:cs typeface="Proxima Nova"/>
                <a:sym typeface="Proxima Nova"/>
              </a:rPr>
              <a:t>Both AVI and MOV formats offer a balance between video quality and file size, but they do so in different ways. AVI files use less compression, which can result in larger file sizes but also preserves more detail in the video or audio. On the other hand, MOV files use more advanced compression techniques, which can reduce file size while still maintaining high perceived quality. This makes MOV files a good choice for applications where high-quality multimedia content is required, but storage space or bandwidth is limited. However, the choice between </a:t>
            </a:r>
            <a:r>
              <a:rPr b="0" i="0" lang="en-CA" sz="2800" u="sng">
                <a:solidFill>
                  <a:schemeClr val="hlink"/>
                </a:solidFill>
                <a:latin typeface="Proxima Nova"/>
                <a:ea typeface="Proxima Nova"/>
                <a:cs typeface="Proxima Nova"/>
                <a:sym typeface="Proxima Nova"/>
                <a:hlinkClick r:id="rId3"/>
              </a:rPr>
              <a:t>lossless</a:t>
            </a:r>
            <a:r>
              <a:rPr b="0" i="0" lang="en-CA" sz="2800" u="none" strike="noStrike">
                <a:solidFill>
                  <a:srgbClr val="FFFFFF"/>
                </a:solidFill>
                <a:highlight>
                  <a:srgbClr val="0F172B"/>
                </a:highlight>
                <a:latin typeface="Proxima Nova"/>
                <a:ea typeface="Proxima Nova"/>
                <a:cs typeface="Proxima Nova"/>
                <a:sym typeface="Proxima Nova"/>
              </a:rPr>
              <a:t> (AVI) and lossy (MOV) compression ultimately depends on the specific requirements of the application and the preferences of the user. </a:t>
            </a:r>
            <a:endParaRPr sz="4000">
              <a:latin typeface="Century Gothic"/>
              <a:ea typeface="Century Gothic"/>
              <a:cs typeface="Century Gothic"/>
              <a:sym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Image Format</a:t>
            </a:r>
            <a:endParaRPr/>
          </a:p>
        </p:txBody>
      </p:sp>
      <p:sp>
        <p:nvSpPr>
          <p:cNvPr id="105" name="Google Shape;105;p15"/>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800"/>
              <a:buNone/>
            </a:pPr>
            <a:r>
              <a:rPr lang="en-CA" sz="1800">
                <a:latin typeface="Calibri"/>
                <a:ea typeface="Calibri"/>
                <a:cs typeface="Calibri"/>
                <a:sym typeface="Calibri"/>
              </a:rPr>
              <a:t>BMP</a:t>
            </a:r>
            <a:endParaRPr/>
          </a:p>
          <a:p>
            <a:pPr indent="0" lvl="0" marL="0" rtl="0" algn="l">
              <a:lnSpc>
                <a:spcPct val="115000"/>
              </a:lnSpc>
              <a:spcBef>
                <a:spcPts val="2000"/>
              </a:spcBef>
              <a:spcAft>
                <a:spcPts val="0"/>
              </a:spcAft>
              <a:buClr>
                <a:schemeClr val="dk1"/>
              </a:buClr>
              <a:buSzPts val="1800"/>
              <a:buNone/>
            </a:pPr>
            <a:r>
              <a:rPr lang="en-CA" sz="1800">
                <a:latin typeface="Calibri"/>
                <a:ea typeface="Calibri"/>
                <a:cs typeface="Calibri"/>
                <a:sym typeface="Calibri"/>
              </a:rPr>
              <a:t>JPEG</a:t>
            </a:r>
            <a:endParaRPr/>
          </a:p>
          <a:p>
            <a:pPr indent="0" lvl="0" marL="0" rtl="0" algn="l">
              <a:lnSpc>
                <a:spcPct val="115000"/>
              </a:lnSpc>
              <a:spcBef>
                <a:spcPts val="2000"/>
              </a:spcBef>
              <a:spcAft>
                <a:spcPts val="0"/>
              </a:spcAft>
              <a:buClr>
                <a:schemeClr val="dk1"/>
              </a:buClr>
              <a:buSzPts val="1800"/>
              <a:buNone/>
            </a:pPr>
            <a:r>
              <a:rPr lang="en-CA" sz="1800">
                <a:latin typeface="Calibri"/>
                <a:ea typeface="Calibri"/>
                <a:cs typeface="Calibri"/>
                <a:sym typeface="Calibri"/>
              </a:rPr>
              <a:t>PNG</a:t>
            </a:r>
            <a:endParaRPr/>
          </a:p>
          <a:p>
            <a:pPr indent="0" lvl="0" marL="0" rtl="0" algn="l">
              <a:lnSpc>
                <a:spcPct val="115000"/>
              </a:lnSpc>
              <a:spcBef>
                <a:spcPts val="2000"/>
              </a:spcBef>
              <a:spcAft>
                <a:spcPts val="0"/>
              </a:spcAft>
              <a:buClr>
                <a:schemeClr val="dk1"/>
              </a:buClr>
              <a:buSzPts val="1800"/>
              <a:buNone/>
            </a:pPr>
            <a:r>
              <a:t/>
            </a:r>
            <a:endParaRPr sz="1800">
              <a:latin typeface="Calibri"/>
              <a:ea typeface="Calibri"/>
              <a:cs typeface="Calibri"/>
              <a:sym typeface="Calibri"/>
            </a:endParaRPr>
          </a:p>
          <a:p>
            <a:pPr indent="-50800" lvl="0" marL="228600" rtl="0" algn="l">
              <a:lnSpc>
                <a:spcPct val="100000"/>
              </a:lnSpc>
              <a:spcBef>
                <a:spcPts val="2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BMP</a:t>
            </a:r>
            <a:br>
              <a:rPr lang="en-CA"/>
            </a:br>
            <a:endParaRPr/>
          </a:p>
        </p:txBody>
      </p:sp>
      <p:sp>
        <p:nvSpPr>
          <p:cNvPr id="111" name="Google Shape;111;p16"/>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A BMP file is an image saved in the Bitmap (BMP) </a:t>
            </a:r>
            <a:r>
              <a:rPr b="1" i="0" lang="en-CA" u="sng" strike="noStrike">
                <a:solidFill>
                  <a:schemeClr val="hlink"/>
                </a:solidFill>
                <a:latin typeface="Arial"/>
                <a:ea typeface="Arial"/>
                <a:cs typeface="Arial"/>
                <a:sym typeface="Arial"/>
                <a:hlinkClick r:id="rId3"/>
              </a:rPr>
              <a:t>raster image</a:t>
            </a:r>
            <a:r>
              <a:rPr b="0" i="0" lang="en-CA" u="none" strike="noStrike">
                <a:solidFill>
                  <a:srgbClr val="0A0A0A"/>
                </a:solidFill>
                <a:highlight>
                  <a:srgbClr val="FFFFFF"/>
                </a:highlight>
                <a:latin typeface="Arial"/>
                <a:ea typeface="Arial"/>
                <a:cs typeface="Arial"/>
                <a:sym typeface="Arial"/>
              </a:rPr>
              <a:t> format developed by Microsoft. It contains uncompressed image data that supports </a:t>
            </a:r>
            <a:r>
              <a:rPr b="1" i="0" lang="en-CA" u="sng" strike="noStrike">
                <a:solidFill>
                  <a:schemeClr val="hlink"/>
                </a:solidFill>
                <a:latin typeface="Arial"/>
                <a:ea typeface="Arial"/>
                <a:cs typeface="Arial"/>
                <a:sym typeface="Arial"/>
                <a:hlinkClick r:id="rId4"/>
              </a:rPr>
              <a:t>monochrome</a:t>
            </a:r>
            <a:r>
              <a:rPr b="0" i="0" lang="en-CA" u="none" strike="noStrike">
                <a:solidFill>
                  <a:srgbClr val="0A0A0A"/>
                </a:solidFill>
                <a:highlight>
                  <a:srgbClr val="FFFFFF"/>
                </a:highlight>
                <a:latin typeface="Arial"/>
                <a:ea typeface="Arial"/>
                <a:cs typeface="Arial"/>
                <a:sym typeface="Arial"/>
              </a:rPr>
              <a:t> and color images at variable color bit depths and image </a:t>
            </a:r>
            <a:r>
              <a:rPr b="1" i="0" lang="en-CA" u="sng" strike="noStrike">
                <a:solidFill>
                  <a:schemeClr val="hlink"/>
                </a:solidFill>
                <a:latin typeface="Arial"/>
                <a:ea typeface="Arial"/>
                <a:cs typeface="Arial"/>
                <a:sym typeface="Arial"/>
                <a:hlinkClick r:id="rId5"/>
              </a:rPr>
              <a:t>metadata</a:t>
            </a:r>
            <a:r>
              <a:rPr b="0" i="0" lang="en-CA" u="none" strike="noStrike">
                <a:solidFill>
                  <a:srgbClr val="0A0A0A"/>
                </a:solidFill>
                <a:highlight>
                  <a:srgbClr val="FFFFFF"/>
                </a:highlight>
                <a:latin typeface="Arial"/>
                <a:ea typeface="Arial"/>
                <a:cs typeface="Arial"/>
                <a:sym typeface="Arial"/>
              </a:rPr>
              <a:t>. Users commonly save digital photos as BMP files.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BMP Continue</a:t>
            </a:r>
            <a:endParaRPr/>
          </a:p>
        </p:txBody>
      </p:sp>
      <p:sp>
        <p:nvSpPr>
          <p:cNvPr id="117" name="Google Shape;117;p17"/>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Microsoft developed the BMP format, also known as the Device Independent Bitmap (DIB) format, to save images that appear consistent across different devices. The BMP format begins with a file header, including the bitmap identifier, file size, width, height, data compression method (optional), color options, and bitmap data starting point. After the header, the format stores raw pixel image data and optional ICC Color Profile data.</a:t>
            </a:r>
            <a:endParaRPr/>
          </a:p>
          <a:p>
            <a:pPr indent="-228600" lvl="0" marL="228600" rtl="0" algn="l">
              <a:lnSpc>
                <a:spcPct val="100000"/>
              </a:lnSpc>
              <a:spcBef>
                <a:spcPts val="1000"/>
              </a:spcBef>
              <a:spcAft>
                <a:spcPts val="0"/>
              </a:spcAft>
              <a:buClr>
                <a:srgbClr val="0A0A0A"/>
              </a:buClr>
              <a:buSzPts val="2800"/>
              <a:buChar char="•"/>
            </a:pPr>
            <a:r>
              <a:rPr b="1" i="0" lang="en-CA" u="none" strike="noStrike">
                <a:solidFill>
                  <a:srgbClr val="0A0A0A"/>
                </a:solidFill>
                <a:latin typeface="Arial"/>
                <a:ea typeface="Arial"/>
                <a:cs typeface="Arial"/>
                <a:sym typeface="Arial"/>
              </a:rPr>
              <a:t>NOTE:</a:t>
            </a:r>
            <a:r>
              <a:rPr b="0" i="0" lang="en-CA" u="none" strike="noStrike">
                <a:solidFill>
                  <a:srgbClr val="0A0A0A"/>
                </a:solidFill>
                <a:highlight>
                  <a:srgbClr val="FFFFFF"/>
                </a:highlight>
                <a:latin typeface="Arial"/>
                <a:ea typeface="Arial"/>
                <a:cs typeface="Arial"/>
                <a:sym typeface="Arial"/>
              </a:rPr>
              <a:t> Since BMP files are uncompressed, they may be large. Therefore, the JPEG and PNG image formats are common alternatives to the BMP format for saving and transferring digital images.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JPEG</a:t>
            </a:r>
            <a:endParaRPr/>
          </a:p>
        </p:txBody>
      </p:sp>
      <p:sp>
        <p:nvSpPr>
          <p:cNvPr id="123" name="Google Shape;123;p18"/>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00000"/>
              </a:lnSpc>
              <a:spcBef>
                <a:spcPts val="0"/>
              </a:spcBef>
              <a:spcAft>
                <a:spcPts val="0"/>
              </a:spcAft>
              <a:buClr>
                <a:srgbClr val="0A0A0A"/>
              </a:buClr>
              <a:buSzPct val="100000"/>
              <a:buChar char="•"/>
            </a:pPr>
            <a:r>
              <a:rPr b="0" i="0" lang="en-CA" sz="2800" u="none" strike="noStrike">
                <a:solidFill>
                  <a:srgbClr val="0A0A0A"/>
                </a:solidFill>
                <a:highlight>
                  <a:srgbClr val="FFFFFF"/>
                </a:highlight>
                <a:latin typeface="Arial"/>
                <a:ea typeface="Arial"/>
                <a:cs typeface="Arial"/>
                <a:sym typeface="Arial"/>
              </a:rPr>
              <a:t>Stands for "Joint Photographic Experts Group." JPEG is a popular image </a:t>
            </a:r>
            <a:r>
              <a:rPr b="0" i="0" lang="en-CA" sz="2800" u="sng" strike="noStrike">
                <a:solidFill>
                  <a:schemeClr val="hlink"/>
                </a:solidFill>
                <a:latin typeface="Arial"/>
                <a:ea typeface="Arial"/>
                <a:cs typeface="Arial"/>
                <a:sym typeface="Arial"/>
                <a:hlinkClick r:id="rId3"/>
              </a:rPr>
              <a:t>file format</a:t>
            </a:r>
            <a:r>
              <a:rPr b="0" i="0" lang="en-CA" sz="2800" u="none" strike="noStrike">
                <a:solidFill>
                  <a:srgbClr val="0A0A0A"/>
                </a:solidFill>
                <a:highlight>
                  <a:srgbClr val="FFFFFF"/>
                </a:highlight>
                <a:latin typeface="Arial"/>
                <a:ea typeface="Arial"/>
                <a:cs typeface="Arial"/>
                <a:sym typeface="Arial"/>
              </a:rPr>
              <a:t>. It is commonly used by </a:t>
            </a:r>
            <a:r>
              <a:rPr b="0" i="0" lang="en-CA" sz="2800" u="sng" strike="noStrike">
                <a:solidFill>
                  <a:schemeClr val="hlink"/>
                </a:solidFill>
                <a:latin typeface="Arial"/>
                <a:ea typeface="Arial"/>
                <a:cs typeface="Arial"/>
                <a:sym typeface="Arial"/>
                <a:hlinkClick r:id="rId4"/>
              </a:rPr>
              <a:t>digital cameras</a:t>
            </a:r>
            <a:r>
              <a:rPr b="0" i="0" lang="en-CA" sz="2800" u="none" strike="noStrike">
                <a:solidFill>
                  <a:srgbClr val="0A0A0A"/>
                </a:solidFill>
                <a:highlight>
                  <a:srgbClr val="FFFFFF"/>
                </a:highlight>
                <a:latin typeface="Arial"/>
                <a:ea typeface="Arial"/>
                <a:cs typeface="Arial"/>
                <a:sym typeface="Arial"/>
              </a:rPr>
              <a:t> to store photos since it supports 2</a:t>
            </a:r>
            <a:r>
              <a:rPr b="0" baseline="30000" i="0" lang="en-CA" sz="2800" u="none" strike="noStrike">
                <a:solidFill>
                  <a:srgbClr val="0A0A0A"/>
                </a:solidFill>
                <a:latin typeface="Arial"/>
                <a:ea typeface="Arial"/>
                <a:cs typeface="Arial"/>
                <a:sym typeface="Arial"/>
              </a:rPr>
              <a:t>24</a:t>
            </a:r>
            <a:r>
              <a:rPr b="0" i="0" lang="en-CA" sz="2800" u="none" strike="noStrike">
                <a:solidFill>
                  <a:srgbClr val="0A0A0A"/>
                </a:solidFill>
                <a:highlight>
                  <a:srgbClr val="FFFFFF"/>
                </a:highlight>
                <a:latin typeface="Arial"/>
                <a:ea typeface="Arial"/>
                <a:cs typeface="Arial"/>
                <a:sym typeface="Arial"/>
              </a:rPr>
              <a:t> or 16,777,216 colors. The format also supports varying levels of </a:t>
            </a:r>
            <a:r>
              <a:rPr b="0" i="0" lang="en-CA" sz="2800" u="sng" strike="noStrike">
                <a:solidFill>
                  <a:schemeClr val="hlink"/>
                </a:solidFill>
                <a:latin typeface="Arial"/>
                <a:ea typeface="Arial"/>
                <a:cs typeface="Arial"/>
                <a:sym typeface="Arial"/>
                <a:hlinkClick r:id="rId5"/>
              </a:rPr>
              <a:t>compression</a:t>
            </a:r>
            <a:r>
              <a:rPr b="0" i="0" lang="en-CA" sz="2800" u="none" strike="noStrike">
                <a:solidFill>
                  <a:srgbClr val="0A0A0A"/>
                </a:solidFill>
                <a:highlight>
                  <a:srgbClr val="FFFFFF"/>
                </a:highlight>
                <a:latin typeface="Arial"/>
                <a:ea typeface="Arial"/>
                <a:cs typeface="Arial"/>
                <a:sym typeface="Arial"/>
              </a:rPr>
              <a:t>, which makes it ideal for web graphics.</a:t>
            </a:r>
            <a:endParaRPr b="0" sz="4000" u="none" strike="noStrike">
              <a:highlight>
                <a:srgbClr val="FFFFFF"/>
              </a:highlight>
              <a:latin typeface="Century Gothic"/>
              <a:ea typeface="Century Gothic"/>
              <a:cs typeface="Century Gothic"/>
              <a:sym typeface="Century Gothic"/>
            </a:endParaRPr>
          </a:p>
          <a:p>
            <a:pPr indent="-228600" lvl="0" marL="228600" rtl="0" algn="l">
              <a:lnSpc>
                <a:spcPct val="100000"/>
              </a:lnSpc>
              <a:spcBef>
                <a:spcPts val="1000"/>
              </a:spcBef>
              <a:spcAft>
                <a:spcPts val="0"/>
              </a:spcAft>
              <a:buClr>
                <a:srgbClr val="0A0A0A"/>
              </a:buClr>
              <a:buSzPct val="100000"/>
              <a:buChar char="•"/>
            </a:pPr>
            <a:r>
              <a:rPr b="0" i="0" lang="en-CA" sz="2800" u="none" strike="noStrike">
                <a:solidFill>
                  <a:srgbClr val="0A0A0A"/>
                </a:solidFill>
                <a:highlight>
                  <a:srgbClr val="FFFFFF"/>
                </a:highlight>
                <a:latin typeface="Arial"/>
                <a:ea typeface="Arial"/>
                <a:cs typeface="Arial"/>
                <a:sym typeface="Arial"/>
              </a:rPr>
              <a:t>The 16 million possible colors in a JPEG image are produced by using 8 bits for each color (red, green, and blue) in the </a:t>
            </a:r>
            <a:r>
              <a:rPr b="0" i="0" lang="en-CA" sz="2800" u="sng" strike="noStrike">
                <a:solidFill>
                  <a:schemeClr val="hlink"/>
                </a:solidFill>
                <a:latin typeface="Arial"/>
                <a:ea typeface="Arial"/>
                <a:cs typeface="Arial"/>
                <a:sym typeface="Arial"/>
                <a:hlinkClick r:id="rId6"/>
              </a:rPr>
              <a:t>RGB</a:t>
            </a:r>
            <a:r>
              <a:rPr b="0" i="0" lang="en-CA" sz="2800" u="none" strike="noStrike">
                <a:solidFill>
                  <a:srgbClr val="0A0A0A"/>
                </a:solidFill>
                <a:highlight>
                  <a:srgbClr val="FFFFFF"/>
                </a:highlight>
                <a:latin typeface="Arial"/>
                <a:ea typeface="Arial"/>
                <a:cs typeface="Arial"/>
                <a:sym typeface="Arial"/>
              </a:rPr>
              <a:t> color space. This provides 2</a:t>
            </a:r>
            <a:r>
              <a:rPr b="0" baseline="30000" i="0" lang="en-CA" sz="2800" u="none" strike="noStrike">
                <a:solidFill>
                  <a:srgbClr val="0A0A0A"/>
                </a:solidFill>
                <a:latin typeface="Arial"/>
                <a:ea typeface="Arial"/>
                <a:cs typeface="Arial"/>
                <a:sym typeface="Arial"/>
              </a:rPr>
              <a:t>8</a:t>
            </a:r>
            <a:r>
              <a:rPr b="0" i="0" lang="en-CA" sz="2800" u="none" strike="noStrike">
                <a:solidFill>
                  <a:srgbClr val="0A0A0A"/>
                </a:solidFill>
                <a:highlight>
                  <a:srgbClr val="FFFFFF"/>
                </a:highlight>
                <a:latin typeface="Arial"/>
                <a:ea typeface="Arial"/>
                <a:cs typeface="Arial"/>
                <a:sym typeface="Arial"/>
              </a:rPr>
              <a:t>or 256 values for each of the three colors, which combined allow for 256 x 256 x 256 or 16,777,216 colors. Three values of 0 produce pure black, while three values of 255 create pure white.</a:t>
            </a:r>
            <a:endParaRPr sz="4000">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JPEG Continue</a:t>
            </a:r>
            <a:endParaRPr/>
          </a:p>
        </p:txBody>
      </p:sp>
      <p:sp>
        <p:nvSpPr>
          <p:cNvPr id="129" name="Google Shape;129;p19"/>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The JPEG compression </a:t>
            </a:r>
            <a:r>
              <a:rPr b="0" i="0" lang="en-CA" u="sng" strike="noStrike">
                <a:solidFill>
                  <a:schemeClr val="hlink"/>
                </a:solidFill>
                <a:latin typeface="Arial"/>
                <a:ea typeface="Arial"/>
                <a:cs typeface="Arial"/>
                <a:sym typeface="Arial"/>
                <a:hlinkClick r:id="rId3"/>
              </a:rPr>
              <a:t>algorithm</a:t>
            </a:r>
            <a:r>
              <a:rPr b="0" i="0" lang="en-CA" u="none" strike="noStrike">
                <a:solidFill>
                  <a:srgbClr val="0A0A0A"/>
                </a:solidFill>
                <a:highlight>
                  <a:srgbClr val="FFFFFF"/>
                </a:highlight>
                <a:latin typeface="Arial"/>
                <a:ea typeface="Arial"/>
                <a:cs typeface="Arial"/>
                <a:sym typeface="Arial"/>
              </a:rPr>
              <a:t> may reduce the file size of a bitmap (</a:t>
            </a:r>
            <a:r>
              <a:rPr b="0" i="0" lang="en-CA" u="sng" strike="noStrike">
                <a:solidFill>
                  <a:schemeClr val="hlink"/>
                </a:solidFill>
                <a:latin typeface="Arial"/>
                <a:ea typeface="Arial"/>
                <a:cs typeface="Arial"/>
                <a:sym typeface="Arial"/>
                <a:hlinkClick r:id="rId4"/>
              </a:rPr>
              <a:t>BMP</a:t>
            </a:r>
            <a:r>
              <a:rPr b="0" i="0" lang="en-CA" u="none" strike="noStrike">
                <a:solidFill>
                  <a:srgbClr val="0A0A0A"/>
                </a:solidFill>
                <a:highlight>
                  <a:srgbClr val="FFFFFF"/>
                </a:highlight>
                <a:latin typeface="Arial"/>
                <a:ea typeface="Arial"/>
                <a:cs typeface="Arial"/>
                <a:sym typeface="Arial"/>
              </a:rPr>
              <a:t>) image by ten times with almost no degradation in quality. Still, the compression algorithm is </a:t>
            </a:r>
            <a:r>
              <a:rPr b="0" i="0" lang="en-CA" u="sng" strike="noStrike">
                <a:solidFill>
                  <a:schemeClr val="hlink"/>
                </a:solidFill>
                <a:latin typeface="Arial"/>
                <a:ea typeface="Arial"/>
                <a:cs typeface="Arial"/>
                <a:sym typeface="Arial"/>
                <a:hlinkClick r:id="rId5"/>
              </a:rPr>
              <a:t>lossy</a:t>
            </a:r>
            <a:r>
              <a:rPr b="0" i="0" lang="en-CA" u="none" strike="noStrike">
                <a:solidFill>
                  <a:srgbClr val="0A0A0A"/>
                </a:solidFill>
                <a:highlight>
                  <a:srgbClr val="FFFFFF"/>
                </a:highlight>
                <a:latin typeface="Arial"/>
                <a:ea typeface="Arial"/>
                <a:cs typeface="Arial"/>
                <a:sym typeface="Arial"/>
              </a:rPr>
              <a:t>, meaning some image quality is lost during the compression process. For this reason, professional digital photographers often choose to capture images in a </a:t>
            </a:r>
            <a:r>
              <a:rPr b="0" i="0" lang="en-CA" u="sng" strike="noStrike">
                <a:solidFill>
                  <a:schemeClr val="hlink"/>
                </a:solidFill>
                <a:latin typeface="Arial"/>
                <a:ea typeface="Arial"/>
                <a:cs typeface="Arial"/>
                <a:sym typeface="Arial"/>
                <a:hlinkClick r:id="rId6"/>
              </a:rPr>
              <a:t>raw format</a:t>
            </a:r>
            <a:r>
              <a:rPr b="0" i="0" lang="en-CA" u="none" strike="noStrike">
                <a:solidFill>
                  <a:srgbClr val="0A0A0A"/>
                </a:solidFill>
                <a:highlight>
                  <a:srgbClr val="FFFFFF"/>
                </a:highlight>
                <a:latin typeface="Arial"/>
                <a:ea typeface="Arial"/>
                <a:cs typeface="Arial"/>
                <a:sym typeface="Arial"/>
              </a:rPr>
              <a:t> so they can edit their photos in the highest quality possible. They typically export the pictures as JPEG (</a:t>
            </a:r>
            <a:r>
              <a:rPr b="0" i="0" lang="en-CA" u="sng" strike="noStrike">
                <a:solidFill>
                  <a:schemeClr val="hlink"/>
                </a:solidFill>
                <a:latin typeface="Arial"/>
                <a:ea typeface="Arial"/>
                <a:cs typeface="Arial"/>
                <a:sym typeface="Arial"/>
                <a:hlinkClick r:id="rId7"/>
              </a:rPr>
              <a:t>.JPG</a:t>
            </a:r>
            <a:r>
              <a:rPr b="0" i="0" lang="en-CA" u="none" strike="noStrike">
                <a:solidFill>
                  <a:srgbClr val="0A0A0A"/>
                </a:solidFill>
                <a:highlight>
                  <a:srgbClr val="FFFFFF"/>
                </a:highlight>
                <a:latin typeface="Arial"/>
                <a:ea typeface="Arial"/>
                <a:cs typeface="Arial"/>
                <a:sym typeface="Arial"/>
              </a:rPr>
              <a:t>) images when they are shared or published on the web.</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PNG </a:t>
            </a:r>
            <a:endParaRPr/>
          </a:p>
        </p:txBody>
      </p:sp>
      <p:sp>
        <p:nvSpPr>
          <p:cNvPr id="135" name="Google Shape;135;p20"/>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highlight>
                  <a:srgbClr val="FFFFFF"/>
                </a:highlight>
                <a:latin typeface="Arial"/>
                <a:ea typeface="Arial"/>
                <a:cs typeface="Arial"/>
                <a:sym typeface="Arial"/>
              </a:rPr>
              <a:t>A PNG file is an image saved in the Portable Network Graphic (</a:t>
            </a:r>
            <a:r>
              <a:rPr b="1" i="0" lang="en-CA" u="sng" strike="noStrike">
                <a:solidFill>
                  <a:schemeClr val="hlink"/>
                </a:solidFill>
                <a:latin typeface="Arial"/>
                <a:ea typeface="Arial"/>
                <a:cs typeface="Arial"/>
                <a:sym typeface="Arial"/>
                <a:hlinkClick r:id="rId3"/>
              </a:rPr>
              <a:t>PNG</a:t>
            </a:r>
            <a:r>
              <a:rPr b="0" i="0" lang="en-CA" u="none" strike="noStrike">
                <a:solidFill>
                  <a:srgbClr val="0A0A0A"/>
                </a:solidFill>
                <a:highlight>
                  <a:srgbClr val="FFFFFF"/>
                </a:highlight>
                <a:latin typeface="Arial"/>
                <a:ea typeface="Arial"/>
                <a:cs typeface="Arial"/>
                <a:sym typeface="Arial"/>
              </a:rPr>
              <a:t>) format, commonly used to store web graphics, digital photographs, and images with transparent backgrounds. It is a </a:t>
            </a:r>
            <a:r>
              <a:rPr b="1" i="0" lang="en-CA" u="sng" strike="noStrike">
                <a:solidFill>
                  <a:schemeClr val="hlink"/>
                </a:solidFill>
                <a:latin typeface="Arial"/>
                <a:ea typeface="Arial"/>
                <a:cs typeface="Arial"/>
                <a:sym typeface="Arial"/>
                <a:hlinkClick r:id="rId4"/>
              </a:rPr>
              <a:t>raster graphic</a:t>
            </a:r>
            <a:r>
              <a:rPr b="0" i="0" lang="en-CA" u="none" strike="noStrike">
                <a:solidFill>
                  <a:srgbClr val="0A0A0A"/>
                </a:solidFill>
                <a:highlight>
                  <a:srgbClr val="FFFFFF"/>
                </a:highlight>
                <a:latin typeface="Arial"/>
                <a:ea typeface="Arial"/>
                <a:cs typeface="Arial"/>
                <a:sym typeface="Arial"/>
              </a:rPr>
              <a:t>similar to a </a:t>
            </a:r>
            <a:r>
              <a:rPr b="1" i="0" lang="en-CA" u="sng" strike="noStrike">
                <a:solidFill>
                  <a:schemeClr val="hlink"/>
                </a:solidFill>
                <a:latin typeface="Arial"/>
                <a:ea typeface="Arial"/>
                <a:cs typeface="Arial"/>
                <a:sym typeface="Arial"/>
                <a:hlinkClick r:id="rId5"/>
              </a:rPr>
              <a:t>.JPG</a:t>
            </a:r>
            <a:r>
              <a:rPr b="0" i="0" lang="en-CA" u="none" strike="noStrike">
                <a:solidFill>
                  <a:srgbClr val="0A0A0A"/>
                </a:solidFill>
                <a:highlight>
                  <a:srgbClr val="FFFFFF"/>
                </a:highlight>
                <a:latin typeface="Arial"/>
                <a:ea typeface="Arial"/>
                <a:cs typeface="Arial"/>
                <a:sym typeface="Arial"/>
              </a:rPr>
              <a:t> image but is compressed with </a:t>
            </a:r>
            <a:r>
              <a:rPr b="1" i="0" lang="en-CA" u="sng" strike="noStrike">
                <a:solidFill>
                  <a:schemeClr val="hlink"/>
                </a:solidFill>
                <a:latin typeface="Arial"/>
                <a:ea typeface="Arial"/>
                <a:cs typeface="Arial"/>
                <a:sym typeface="Arial"/>
                <a:hlinkClick r:id="rId6"/>
              </a:rPr>
              <a:t>lossless</a:t>
            </a:r>
            <a:r>
              <a:rPr b="0" i="0" lang="en-CA" u="none" strike="noStrike">
                <a:solidFill>
                  <a:srgbClr val="0A0A0A"/>
                </a:solidFill>
                <a:highlight>
                  <a:srgbClr val="FFFFFF"/>
                </a:highlight>
                <a:latin typeface="Arial"/>
                <a:ea typeface="Arial"/>
                <a:cs typeface="Arial"/>
                <a:sym typeface="Arial"/>
              </a:rPr>
              <a:t> compression and supports transparency.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PNG Continue</a:t>
            </a:r>
            <a:endParaRPr/>
          </a:p>
        </p:txBody>
      </p:sp>
      <p:sp>
        <p:nvSpPr>
          <p:cNvPr id="141" name="Google Shape;141;p21"/>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00000"/>
              </a:lnSpc>
              <a:spcBef>
                <a:spcPts val="0"/>
              </a:spcBef>
              <a:spcAft>
                <a:spcPts val="0"/>
              </a:spcAft>
              <a:buClr>
                <a:srgbClr val="0A0A0A"/>
              </a:buClr>
              <a:buSzPts val="2800"/>
              <a:buChar char="•"/>
            </a:pPr>
            <a:r>
              <a:rPr b="0" i="0" lang="en-CA" u="none" strike="noStrike">
                <a:solidFill>
                  <a:srgbClr val="0A0A0A"/>
                </a:solidFill>
                <a:latin typeface="Arial"/>
                <a:ea typeface="Arial"/>
                <a:cs typeface="Arial"/>
                <a:sym typeface="Arial"/>
              </a:rPr>
              <a:t>PNG is one of the most common image formats, along with </a:t>
            </a:r>
            <a:r>
              <a:rPr b="1" i="0" lang="en-CA" u="sng" strike="noStrike">
                <a:solidFill>
                  <a:schemeClr val="hlink"/>
                </a:solidFill>
                <a:latin typeface="Arial"/>
                <a:ea typeface="Arial"/>
                <a:cs typeface="Arial"/>
                <a:sym typeface="Arial"/>
                <a:hlinkClick r:id="rId3"/>
              </a:rPr>
              <a:t>JPEG</a:t>
            </a:r>
            <a:r>
              <a:rPr b="0" i="0" lang="en-CA" u="none" strike="noStrike">
                <a:solidFill>
                  <a:srgbClr val="0A0A0A"/>
                </a:solidFill>
                <a:latin typeface="Arial"/>
                <a:ea typeface="Arial"/>
                <a:cs typeface="Arial"/>
                <a:sym typeface="Arial"/>
              </a:rPr>
              <a:t>, </a:t>
            </a:r>
            <a:r>
              <a:rPr b="1" i="0" lang="en-CA" u="sng" strike="noStrike">
                <a:solidFill>
                  <a:schemeClr val="hlink"/>
                </a:solidFill>
                <a:latin typeface="Arial"/>
                <a:ea typeface="Arial"/>
                <a:cs typeface="Arial"/>
                <a:sym typeface="Arial"/>
                <a:hlinkClick r:id="rId4"/>
              </a:rPr>
              <a:t>GIF</a:t>
            </a:r>
            <a:r>
              <a:rPr b="0" i="0" lang="en-CA" u="none" strike="noStrike">
                <a:solidFill>
                  <a:srgbClr val="0A0A0A"/>
                </a:solidFill>
                <a:latin typeface="Arial"/>
                <a:ea typeface="Arial"/>
                <a:cs typeface="Arial"/>
                <a:sym typeface="Arial"/>
              </a:rPr>
              <a:t>, </a:t>
            </a:r>
            <a:r>
              <a:rPr b="1" i="0" lang="en-CA" u="sng" strike="noStrike">
                <a:solidFill>
                  <a:schemeClr val="hlink"/>
                </a:solidFill>
                <a:latin typeface="Arial"/>
                <a:ea typeface="Arial"/>
                <a:cs typeface="Arial"/>
                <a:sym typeface="Arial"/>
                <a:hlinkClick r:id="rId5"/>
              </a:rPr>
              <a:t>TIFF</a:t>
            </a:r>
            <a:r>
              <a:rPr b="0" i="0" lang="en-CA" u="none" strike="noStrike">
                <a:solidFill>
                  <a:srgbClr val="0A0A0A"/>
                </a:solidFill>
                <a:latin typeface="Arial"/>
                <a:ea typeface="Arial"/>
                <a:cs typeface="Arial"/>
                <a:sym typeface="Arial"/>
              </a:rPr>
              <a:t>, and </a:t>
            </a:r>
            <a:r>
              <a:rPr b="1" i="0" lang="en-CA" u="sng" strike="noStrike">
                <a:solidFill>
                  <a:schemeClr val="hlink"/>
                </a:solidFill>
                <a:latin typeface="Arial"/>
                <a:ea typeface="Arial"/>
                <a:cs typeface="Arial"/>
                <a:sym typeface="Arial"/>
                <a:hlinkClick r:id="rId6"/>
              </a:rPr>
              <a:t>EPS</a:t>
            </a:r>
            <a:r>
              <a:rPr b="0" i="0" lang="en-CA" u="none" strike="noStrike">
                <a:solidFill>
                  <a:srgbClr val="0A0A0A"/>
                </a:solidFill>
                <a:latin typeface="Arial"/>
                <a:ea typeface="Arial"/>
                <a:cs typeface="Arial"/>
                <a:sym typeface="Arial"/>
              </a:rPr>
              <a:t>. Examples of when you might encounter a PNG file include:</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Downloading an image from the Internet or an image attached to an email</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Saving a digital photograph with an image editor, such as a logo or icon designed by a graphics professional or web designer</a:t>
            </a:r>
            <a:endParaRPr/>
          </a:p>
          <a:p>
            <a:pPr indent="-228600" lvl="0" marL="228600" rtl="0" algn="l">
              <a:lnSpc>
                <a:spcPct val="100000"/>
              </a:lnSpc>
              <a:spcBef>
                <a:spcPts val="1000"/>
              </a:spcBef>
              <a:spcAft>
                <a:spcPts val="0"/>
              </a:spcAft>
              <a:buClr>
                <a:srgbClr val="0A0A0A"/>
              </a:buClr>
              <a:buSzPts val="2800"/>
              <a:buFont typeface="Arial"/>
              <a:buChar char="•"/>
            </a:pPr>
            <a:r>
              <a:rPr b="0" i="0" lang="en-CA" u="none" strike="noStrike">
                <a:solidFill>
                  <a:srgbClr val="0A0A0A"/>
                </a:solidFill>
                <a:latin typeface="Arial"/>
                <a:ea typeface="Arial"/>
                <a:cs typeface="Arial"/>
                <a:sym typeface="Arial"/>
              </a:rPr>
              <a:t>Taking a </a:t>
            </a:r>
            <a:r>
              <a:rPr b="1" i="0" lang="en-CA" u="sng" strike="noStrike">
                <a:solidFill>
                  <a:schemeClr val="hlink"/>
                </a:solidFill>
                <a:latin typeface="Arial"/>
                <a:ea typeface="Arial"/>
                <a:cs typeface="Arial"/>
                <a:sym typeface="Arial"/>
                <a:hlinkClick r:id="rId7"/>
              </a:rPr>
              <a:t>screenshot</a:t>
            </a:r>
            <a:r>
              <a:rPr b="0" i="0" lang="en-CA" u="none" strike="noStrike">
                <a:solidFill>
                  <a:srgbClr val="0A0A0A"/>
                </a:solidFill>
                <a:latin typeface="Arial"/>
                <a:ea typeface="Arial"/>
                <a:cs typeface="Arial"/>
                <a:sym typeface="Arial"/>
              </a:rPr>
              <a:t> in Windows or macOS 10.4 and later (Ubuntu Linux also stores print screen screenshots in the PNG format)</a:t>
            </a:r>
            <a:endParaRPr/>
          </a:p>
          <a:p>
            <a:pPr indent="-50800" lvl="0" marL="228600" rtl="0" algn="l">
              <a:lnSpc>
                <a:spcPct val="10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entury Gothic"/>
              <a:buNone/>
            </a:pPr>
            <a:r>
              <a:rPr lang="en-CA"/>
              <a:t>MPEG Compression</a:t>
            </a:r>
            <a:endParaRPr/>
          </a:p>
        </p:txBody>
      </p:sp>
      <p:sp>
        <p:nvSpPr>
          <p:cNvPr id="147" name="Google Shape;147;p22"/>
          <p:cNvSpPr txBox="1"/>
          <p:nvPr>
            <p:ph idx="1" type="body"/>
          </p:nvPr>
        </p:nvSpPr>
        <p:spPr>
          <a:xfrm>
            <a:off x="838200" y="2011680"/>
            <a:ext cx="10515600" cy="4160520"/>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0C163B"/>
              </a:buClr>
              <a:buSzPts val="2800"/>
              <a:buChar char="•"/>
            </a:pPr>
            <a:r>
              <a:rPr b="0" i="0" lang="en-CA" u="none" strike="noStrike">
                <a:solidFill>
                  <a:srgbClr val="0C163B"/>
                </a:solidFill>
                <a:highlight>
                  <a:srgbClr val="FFFFFF"/>
                </a:highlight>
                <a:latin typeface="Inter"/>
                <a:ea typeface="Inter"/>
                <a:cs typeface="Inter"/>
                <a:sym typeface="Inter"/>
              </a:rPr>
              <a:t>MPEG compression operates through a series of intricate encoding and decoding steps, each aimed at reducing the data size of audiovisual content without compromising perceptible quality.</a:t>
            </a:r>
            <a:endParaRPr/>
          </a:p>
          <a:p>
            <a:pPr indent="0" lvl="1" marL="457200" rtl="0" algn="l">
              <a:lnSpc>
                <a:spcPct val="100000"/>
              </a:lnSpc>
              <a:spcBef>
                <a:spcPts val="5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