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Int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Inter-bold.fntdata"/><Relationship Id="rId10" Type="http://schemas.openxmlformats.org/officeDocument/2006/relationships/slide" Target="slides/slide6.xml"/><Relationship Id="rId32" Type="http://schemas.openxmlformats.org/officeDocument/2006/relationships/font" Target="fonts/Inter-regular.fntdata"/><Relationship Id="rId13" Type="http://schemas.openxmlformats.org/officeDocument/2006/relationships/slide" Target="slides/slide9.xml"/><Relationship Id="rId35" Type="http://schemas.openxmlformats.org/officeDocument/2006/relationships/font" Target="fonts/Inter-boldItalic.fntdata"/><Relationship Id="rId12" Type="http://schemas.openxmlformats.org/officeDocument/2006/relationships/slide" Target="slides/slide8.xml"/><Relationship Id="rId34" Type="http://schemas.openxmlformats.org/officeDocument/2006/relationships/font" Target="fonts/Inter-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CA"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CA"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en-CA"/>
              <a:t>UNIT 7</a:t>
            </a:r>
            <a:endParaRPr/>
          </a:p>
        </p:txBody>
      </p:sp>
      <p:sp>
        <p:nvSpPr>
          <p:cNvPr id="235" name="Google Shape;235;p19"/>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rPr lang="en-CA"/>
              <a:t>MULTIMEDIA COMPRESSION TECHNIQUE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Twentieth Century"/>
              <a:buNone/>
            </a:pPr>
            <a:r>
              <a:rPr b="1" i="0" lang="en-CA" u="none" strike="noStrike">
                <a:solidFill>
                  <a:srgbClr val="000000"/>
                </a:solidFill>
              </a:rPr>
              <a:t>7. FILE FORMATTING</a:t>
            </a:r>
            <a:br>
              <a:rPr b="1" i="0" lang="en-CA" u="none" strike="noStrike">
                <a:solidFill>
                  <a:srgbClr val="000000"/>
                </a:solidFill>
              </a:rPr>
            </a:br>
            <a:endParaRPr/>
          </a:p>
        </p:txBody>
      </p:sp>
      <p:sp>
        <p:nvSpPr>
          <p:cNvPr id="288" name="Google Shape;288;p2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The compressed data is then formatted into a JPEG file, which includes headers and metadata necessary for decoding the image.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DECODING PROCESS</a:t>
            </a:r>
            <a:endParaRPr/>
          </a:p>
        </p:txBody>
      </p:sp>
      <p:sp>
        <p:nvSpPr>
          <p:cNvPr id="294" name="Google Shape;294;p2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Font typeface="Twentieth Century"/>
              <a:buAutoNum type="arabicPeriod"/>
            </a:pPr>
            <a:r>
              <a:rPr b="1" i="0" lang="en-CA" u="none" strike="noStrike">
                <a:solidFill>
                  <a:srgbClr val="000000"/>
                </a:solidFill>
              </a:rPr>
              <a:t>Entropy decoding</a:t>
            </a:r>
            <a:r>
              <a:rPr b="0" i="0" lang="en-CA" u="none" strike="noStrike">
                <a:solidFill>
                  <a:srgbClr val="000000"/>
                </a:solidFill>
              </a:rPr>
              <a:t> to retrieve the quantized DCT coefficients.</a:t>
            </a:r>
            <a:endParaRPr/>
          </a:p>
          <a:p>
            <a:pPr indent="-228600" lvl="0" marL="228600" rtl="0" algn="l">
              <a:lnSpc>
                <a:spcPct val="120000"/>
              </a:lnSpc>
              <a:spcBef>
                <a:spcPts val="1000"/>
              </a:spcBef>
              <a:spcAft>
                <a:spcPts val="0"/>
              </a:spcAft>
              <a:buClr>
                <a:srgbClr val="000000"/>
              </a:buClr>
              <a:buSzPts val="3000"/>
              <a:buFont typeface="Twentieth Century"/>
              <a:buAutoNum type="arabicPeriod"/>
            </a:pPr>
            <a:r>
              <a:rPr b="1" i="0" lang="en-CA" u="none" strike="noStrike">
                <a:solidFill>
                  <a:srgbClr val="000000"/>
                </a:solidFill>
              </a:rPr>
              <a:t>Inverse Quantization</a:t>
            </a:r>
            <a:r>
              <a:rPr b="0" i="0" lang="en-CA" u="none" strike="noStrike">
                <a:solidFill>
                  <a:srgbClr val="000000"/>
                </a:solidFill>
              </a:rPr>
              <a:t> to multiply the coefficients back by the quantization factors.</a:t>
            </a:r>
            <a:endParaRPr/>
          </a:p>
          <a:p>
            <a:pPr indent="-228600" lvl="0" marL="228600" rtl="0" algn="l">
              <a:lnSpc>
                <a:spcPct val="120000"/>
              </a:lnSpc>
              <a:spcBef>
                <a:spcPts val="1000"/>
              </a:spcBef>
              <a:spcAft>
                <a:spcPts val="0"/>
              </a:spcAft>
              <a:buClr>
                <a:srgbClr val="000000"/>
              </a:buClr>
              <a:buSzPts val="3000"/>
              <a:buFont typeface="Twentieth Century"/>
              <a:buAutoNum type="arabicPeriod"/>
            </a:pPr>
            <a:r>
              <a:rPr b="1" i="0" lang="en-CA" u="none" strike="noStrike">
                <a:solidFill>
                  <a:srgbClr val="000000"/>
                </a:solidFill>
              </a:rPr>
              <a:t>Inverse DCT</a:t>
            </a:r>
            <a:r>
              <a:rPr b="0" i="0" lang="en-CA" u="none" strike="noStrike">
                <a:solidFill>
                  <a:srgbClr val="000000"/>
                </a:solidFill>
              </a:rPr>
              <a:t> to convert the coefficients back to spatial domain pixel values.</a:t>
            </a:r>
            <a:endParaRPr/>
          </a:p>
          <a:p>
            <a:pPr indent="-228600" lvl="0" marL="228600" rtl="0" algn="l">
              <a:lnSpc>
                <a:spcPct val="120000"/>
              </a:lnSpc>
              <a:spcBef>
                <a:spcPts val="1000"/>
              </a:spcBef>
              <a:spcAft>
                <a:spcPts val="0"/>
              </a:spcAft>
              <a:buClr>
                <a:srgbClr val="000000"/>
              </a:buClr>
              <a:buSzPts val="3000"/>
              <a:buFont typeface="Twentieth Century"/>
              <a:buAutoNum type="arabicPeriod"/>
            </a:pPr>
            <a:r>
              <a:rPr b="1" i="0" lang="en-CA" u="none" strike="noStrike">
                <a:solidFill>
                  <a:srgbClr val="000000"/>
                </a:solidFill>
              </a:rPr>
              <a:t>Recombination</a:t>
            </a:r>
            <a:r>
              <a:rPr b="0" i="0" lang="en-CA" u="none" strike="noStrike">
                <a:solidFill>
                  <a:srgbClr val="000000"/>
                </a:solidFill>
              </a:rPr>
              <a:t> of the blocks into the full image.</a:t>
            </a:r>
            <a:endParaRPr/>
          </a:p>
          <a:p>
            <a:pPr indent="-228600" lvl="0" marL="228600" rtl="0" algn="l">
              <a:lnSpc>
                <a:spcPct val="120000"/>
              </a:lnSpc>
              <a:spcBef>
                <a:spcPts val="1000"/>
              </a:spcBef>
              <a:spcAft>
                <a:spcPts val="0"/>
              </a:spcAft>
              <a:buClr>
                <a:srgbClr val="000000"/>
              </a:buClr>
              <a:buSzPts val="3000"/>
              <a:buFont typeface="Twentieth Century"/>
              <a:buAutoNum type="arabicPeriod"/>
            </a:pPr>
            <a:r>
              <a:rPr b="1" i="0" lang="en-CA" u="none" strike="noStrike">
                <a:solidFill>
                  <a:srgbClr val="000000"/>
                </a:solidFill>
              </a:rPr>
              <a:t>Color space conversion</a:t>
            </a:r>
            <a:r>
              <a:rPr b="0" i="0" lang="en-CA" u="none" strike="noStrike">
                <a:solidFill>
                  <a:srgbClr val="000000"/>
                </a:solidFill>
              </a:rPr>
              <a:t> from YCbCr back to RGB.</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QUALITY AND COMPRESSION RATIO</a:t>
            </a:r>
            <a:endParaRPr/>
          </a:p>
        </p:txBody>
      </p:sp>
      <p:sp>
        <p:nvSpPr>
          <p:cNvPr id="300" name="Google Shape;300;p3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JPEG allows users to adjust the compression level, typically through a quality setting (usually ranging from 0 to 100). Lower quality settings increase compression (resulting in smaller file sizes) but reduce image quality. Higher quality settings reduce compression (resulting in larger file sizes) but maintain better image quality.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LIMITATIONS</a:t>
            </a:r>
            <a:endParaRPr/>
          </a:p>
        </p:txBody>
      </p:sp>
      <p:sp>
        <p:nvSpPr>
          <p:cNvPr id="306" name="Google Shape;306;p3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b="1" lang="en-CA"/>
              <a:t>Lossy Compression</a:t>
            </a:r>
            <a:r>
              <a:rPr lang="en-CA"/>
              <a:t>: Some data loss occurs, which can result in visible artifacts, especially at high compression ratios.</a:t>
            </a:r>
            <a:r>
              <a:rPr b="1" lang="en-CA"/>
              <a:t>Not Ideal for Line Art or Text</a:t>
            </a:r>
            <a:r>
              <a:rPr lang="en-CA"/>
              <a:t>: JPEG is not well-suited for images with sharp edges or text, as it can introduce blurring and artifacts.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CA"/>
              <a:t>LOSSY AUDIO COMPRESSION</a:t>
            </a:r>
            <a:endParaRPr/>
          </a:p>
        </p:txBody>
      </p:sp>
      <p:sp>
        <p:nvSpPr>
          <p:cNvPr id="312" name="Google Shape;312;p3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Lossy audio compression is a technique used to reduce the file size of audio data by removing parts of the audio signal that are deemed less important or imperceptible to human hearing. This type of compression results in some loss of audio quality, but it is designed to be minimal and often unnoticeable to the average listener. The goal is to achieve a significant reduction in file size while maintaining an acceptable level of audio quality.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Twentieth Century"/>
              <a:buNone/>
            </a:pPr>
            <a:r>
              <a:rPr b="1" i="0" lang="en-CA" u="none" strike="noStrike">
                <a:solidFill>
                  <a:srgbClr val="000000"/>
                </a:solidFill>
              </a:rPr>
              <a:t>PSYCHOACOUSTICS</a:t>
            </a:r>
            <a:br>
              <a:rPr lang="en-CA">
                <a:solidFill>
                  <a:srgbClr val="000000"/>
                </a:solidFill>
                <a:latin typeface="Arial"/>
                <a:ea typeface="Arial"/>
                <a:cs typeface="Arial"/>
                <a:sym typeface="Arial"/>
              </a:rPr>
            </a:br>
            <a:endParaRPr/>
          </a:p>
        </p:txBody>
      </p:sp>
      <p:sp>
        <p:nvSpPr>
          <p:cNvPr id="318" name="Google Shape;318;p3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rgbClr val="000000"/>
              </a:buClr>
              <a:buSzPts val="3000"/>
              <a:buNone/>
            </a:pPr>
            <a:r>
              <a:rPr b="1" i="0" lang="en-CA" u="none" strike="noStrike">
                <a:solidFill>
                  <a:srgbClr val="000000"/>
                </a:solidFill>
              </a:rPr>
              <a:t>Psychoacoustics</a:t>
            </a:r>
            <a:endParaRPr>
              <a:solidFill>
                <a:srgbClr val="000000"/>
              </a:solidFill>
              <a:latin typeface="Arial"/>
              <a:ea typeface="Arial"/>
              <a:cs typeface="Arial"/>
              <a:sym typeface="Arial"/>
            </a:endParaRPr>
          </a:p>
          <a:p>
            <a:pPr indent="0" lvl="0" marL="0" rtl="0" algn="l">
              <a:lnSpc>
                <a:spcPct val="120000"/>
              </a:lnSpc>
              <a:spcBef>
                <a:spcPts val="1000"/>
              </a:spcBef>
              <a:spcAft>
                <a:spcPts val="0"/>
              </a:spcAft>
              <a:buClr>
                <a:srgbClr val="000000"/>
              </a:buClr>
              <a:buSzPts val="3000"/>
              <a:buNone/>
            </a:pPr>
            <a:r>
              <a:rPr b="0" i="0" lang="en-CA" u="none" strike="noStrike">
                <a:solidFill>
                  <a:srgbClr val="000000"/>
                </a:solidFill>
                <a:latin typeface="Arial"/>
                <a:ea typeface="Arial"/>
                <a:cs typeface="Arial"/>
                <a:sym typeface="Arial"/>
              </a:rPr>
              <a:t>Psychoacoustics is the study of how humans perceive sound. Lossy audio compression algorithms use psychoacoustic models to identify and remove audio data that is unlikely to be perceived by the human ear. For example, sounds that are masked by louder sounds nearby in frequency or time can be discarded.</a:t>
            </a:r>
            <a:endParaRPr b="0" i="0" u="none" strike="noStrike">
              <a:solidFill>
                <a:srgbClr val="000000"/>
              </a:solidFill>
              <a:latin typeface="Arial"/>
              <a:ea typeface="Arial"/>
              <a:cs typeface="Arial"/>
              <a:sym typeface="Arial"/>
            </a:endParaRPr>
          </a:p>
          <a:p>
            <a:pPr indent="0" lvl="0" marL="0" rtl="0" algn="l">
              <a:lnSpc>
                <a:spcPct val="120000"/>
              </a:lnSpc>
              <a:spcBef>
                <a:spcPts val="1000"/>
              </a:spcBef>
              <a:spcAft>
                <a:spcPts val="0"/>
              </a:spcAft>
              <a:buClr>
                <a:schemeClr val="lt1"/>
              </a:buClr>
              <a:buSzPts val="3000"/>
              <a:buNone/>
            </a:pPr>
            <a:r>
              <a:t/>
            </a:r>
            <a:endParaRPr b="0" i="0" u="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Twentieth Century"/>
              <a:buNone/>
            </a:pPr>
            <a:r>
              <a:rPr b="1" i="0" lang="en-CA" u="none" strike="noStrike">
                <a:solidFill>
                  <a:srgbClr val="000000"/>
                </a:solidFill>
              </a:rPr>
              <a:t>MP3 (MPEG-1 AUDIO LAYER 3)</a:t>
            </a:r>
            <a:r>
              <a:rPr b="0" i="0" lang="en-CA" u="none" strike="noStrike">
                <a:solidFill>
                  <a:srgbClr val="000000"/>
                </a:solidFill>
                <a:latin typeface="Arial"/>
                <a:ea typeface="Arial"/>
                <a:cs typeface="Arial"/>
                <a:sym typeface="Arial"/>
              </a:rPr>
              <a:t>:</a:t>
            </a:r>
            <a:endParaRPr/>
          </a:p>
        </p:txBody>
      </p:sp>
      <p:sp>
        <p:nvSpPr>
          <p:cNvPr id="324" name="Google Shape;324;p3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MP3 is one of the most widely used lossy audio compression formats. It uses a psychoacoustic model to remove inaudible parts of the audio and compresses the remaining data using transform coding and quantization.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OVERVIEW</a:t>
            </a:r>
            <a:endParaRPr/>
          </a:p>
        </p:txBody>
      </p:sp>
      <p:sp>
        <p:nvSpPr>
          <p:cNvPr id="330" name="Google Shape;330;p3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Font typeface="Arial"/>
              <a:buChar char="•"/>
            </a:pPr>
            <a:r>
              <a:rPr b="1" i="0" lang="en-CA" u="none" strike="noStrike">
                <a:solidFill>
                  <a:srgbClr val="000000"/>
                </a:solidFill>
              </a:rPr>
              <a:t>Development</a:t>
            </a:r>
            <a:r>
              <a:rPr b="0" i="0" lang="en-CA" u="none" strike="noStrike">
                <a:solidFill>
                  <a:srgbClr val="000000"/>
                </a:solidFill>
              </a:rPr>
              <a:t>: MP3 was developed by the Fraunhofer Society in the early 1990s and became a standard in 1993.</a:t>
            </a:r>
            <a:endParaRPr/>
          </a:p>
          <a:p>
            <a:pPr indent="-228600" lvl="0" marL="228600" rtl="0" algn="l">
              <a:lnSpc>
                <a:spcPct val="120000"/>
              </a:lnSpc>
              <a:spcBef>
                <a:spcPts val="1000"/>
              </a:spcBef>
              <a:spcAft>
                <a:spcPts val="0"/>
              </a:spcAft>
              <a:buClr>
                <a:srgbClr val="000000"/>
              </a:buClr>
              <a:buSzPts val="3000"/>
              <a:buFont typeface="Arial"/>
              <a:buChar char="•"/>
            </a:pPr>
            <a:r>
              <a:rPr b="1" i="0" lang="en-CA" u="none" strike="noStrike">
                <a:solidFill>
                  <a:srgbClr val="000000"/>
                </a:solidFill>
              </a:rPr>
              <a:t>Compression Method</a:t>
            </a:r>
            <a:r>
              <a:rPr b="0" i="0" lang="en-CA" u="none" strike="noStrike">
                <a:solidFill>
                  <a:srgbClr val="000000"/>
                </a:solidFill>
              </a:rPr>
              <a:t>: Uses psychoacoustic models to remove inaudible parts of the audio, then applies transform coding (MDCT) and quantization to compress the data.</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KEY FEATURES</a:t>
            </a:r>
            <a:endParaRPr/>
          </a:p>
        </p:txBody>
      </p:sp>
      <p:sp>
        <p:nvSpPr>
          <p:cNvPr id="336" name="Google Shape;336;p3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b="1" lang="en-CA"/>
              <a:t>Bit Rates</a:t>
            </a:r>
            <a:r>
              <a:rPr lang="en-CA"/>
              <a:t>: Typically ranges from 32 kbps to 320 kbps. Common bit rates for music are 128 kbps, 192 kbps, and 256 kbps.</a:t>
            </a:r>
            <a:endParaRPr/>
          </a:p>
          <a:p>
            <a:pPr indent="-228600" lvl="0" marL="228600" rtl="0" algn="l">
              <a:lnSpc>
                <a:spcPct val="120000"/>
              </a:lnSpc>
              <a:spcBef>
                <a:spcPts val="1000"/>
              </a:spcBef>
              <a:spcAft>
                <a:spcPts val="0"/>
              </a:spcAft>
              <a:buClr>
                <a:schemeClr val="lt1"/>
              </a:buClr>
              <a:buSzPts val="3000"/>
              <a:buChar char="•"/>
            </a:pPr>
            <a:r>
              <a:rPr b="1" lang="en-CA"/>
              <a:t>Compatibility</a:t>
            </a:r>
            <a:r>
              <a:rPr lang="en-CA"/>
              <a:t>: Widely supported across almost all digital audio players, smartphones, and media software.</a:t>
            </a:r>
            <a:endParaRPr/>
          </a:p>
          <a:p>
            <a:pPr indent="-228600" lvl="0" marL="228600" rtl="0" algn="l">
              <a:lnSpc>
                <a:spcPct val="120000"/>
              </a:lnSpc>
              <a:spcBef>
                <a:spcPts val="1000"/>
              </a:spcBef>
              <a:spcAft>
                <a:spcPts val="0"/>
              </a:spcAft>
              <a:buClr>
                <a:schemeClr val="lt1"/>
              </a:buClr>
              <a:buSzPts val="3000"/>
              <a:buChar char="•"/>
            </a:pPr>
            <a:r>
              <a:rPr b="1" lang="en-CA"/>
              <a:t>File Extension</a:t>
            </a:r>
            <a:r>
              <a:rPr lang="en-CA"/>
              <a:t>: .mp3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ADVANTAGES</a:t>
            </a:r>
            <a:endParaRPr/>
          </a:p>
        </p:txBody>
      </p:sp>
      <p:sp>
        <p:nvSpPr>
          <p:cNvPr id="342" name="Google Shape;342;p3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b="1" lang="en-CA"/>
              <a:t>Ubiquity</a:t>
            </a:r>
            <a:r>
              <a:rPr lang="en-CA"/>
              <a:t>: MP3 is one of the most universally accepted audio formats.</a:t>
            </a:r>
            <a:endParaRPr/>
          </a:p>
          <a:p>
            <a:pPr indent="-228600" lvl="0" marL="228600" rtl="0" algn="l">
              <a:lnSpc>
                <a:spcPct val="120000"/>
              </a:lnSpc>
              <a:spcBef>
                <a:spcPts val="1000"/>
              </a:spcBef>
              <a:spcAft>
                <a:spcPts val="0"/>
              </a:spcAft>
              <a:buClr>
                <a:schemeClr val="lt1"/>
              </a:buClr>
              <a:buSzPts val="3000"/>
              <a:buChar char="•"/>
            </a:pPr>
            <a:r>
              <a:rPr b="1" lang="en-CA"/>
              <a:t>Compatibility</a:t>
            </a:r>
            <a:r>
              <a:rPr lang="en-CA"/>
              <a:t>: Nearly all audio playback devices and software support MP3.</a:t>
            </a:r>
            <a:endParaRPr/>
          </a:p>
          <a:p>
            <a:pPr indent="-228600" lvl="0" marL="228600" rtl="0" algn="l">
              <a:lnSpc>
                <a:spcPct val="120000"/>
              </a:lnSpc>
              <a:spcBef>
                <a:spcPts val="1000"/>
              </a:spcBef>
              <a:spcAft>
                <a:spcPts val="0"/>
              </a:spcAft>
              <a:buClr>
                <a:schemeClr val="lt1"/>
              </a:buClr>
              <a:buSzPts val="3000"/>
              <a:buChar char="•"/>
            </a:pPr>
            <a:r>
              <a:rPr b="1" lang="en-CA"/>
              <a:t>Decent Quality at High Bit Rates</a:t>
            </a:r>
            <a:r>
              <a:rPr lang="en-CA"/>
              <a:t>: Provides good audio quality at higher bit rates (192 kbps and above).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CA"/>
              <a:t>JPEG COMPRESSION</a:t>
            </a:r>
            <a:endParaRPr/>
          </a:p>
        </p:txBody>
      </p:sp>
      <p:sp>
        <p:nvSpPr>
          <p:cNvPr id="241" name="Google Shape;241;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rPr>
              <a:t>JPEG (Joint Photographic Experts Group) compression is a widely used method for compressing digital images, particularly for those images produced by digital photography. It is a lossy compression technique, meaning that some amount of original image data is lost and cannot be recovered, but it is designed to reduce file size while maintaining acceptable image quality. Here’s a breakdown of how JPEG compression works:</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Twentieth Century"/>
              <a:buNone/>
            </a:pPr>
            <a:r>
              <a:rPr b="1" i="0" lang="en-CA" u="none" strike="noStrike">
                <a:solidFill>
                  <a:srgbClr val="000000"/>
                </a:solidFill>
              </a:rPr>
              <a:t>AAC (ADVANCED AUDIO CODING)</a:t>
            </a:r>
            <a:r>
              <a:rPr b="0" i="0" lang="en-CA" u="none" strike="noStrike">
                <a:solidFill>
                  <a:srgbClr val="000000"/>
                </a:solidFill>
                <a:latin typeface="Arial"/>
                <a:ea typeface="Arial"/>
                <a:cs typeface="Arial"/>
                <a:sym typeface="Arial"/>
              </a:rPr>
              <a:t>:</a:t>
            </a:r>
            <a:endParaRPr/>
          </a:p>
        </p:txBody>
      </p:sp>
      <p:sp>
        <p:nvSpPr>
          <p:cNvPr id="348" name="Google Shape;348;p3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AAC is considered the successor to MP3 and offers better sound quality at similar bit rates. It is used in various applications, including streaming services, video platforms, and digital radio.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OVERVIEW</a:t>
            </a:r>
            <a:endParaRPr/>
          </a:p>
        </p:txBody>
      </p:sp>
      <p:sp>
        <p:nvSpPr>
          <p:cNvPr id="354" name="Google Shape;354;p3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b="1" lang="en-CA"/>
              <a:t>Development</a:t>
            </a:r>
            <a:r>
              <a:rPr lang="en-CA"/>
              <a:t>: AAC was developed as part of the MPEG-2 and MPEG-4 standards by a consortium including companies like Dolby Laboratories, AT&amp;T, Sony, and Nokia. It became a standard in 1997.</a:t>
            </a:r>
            <a:endParaRPr/>
          </a:p>
          <a:p>
            <a:pPr indent="-228600" lvl="0" marL="228600" rtl="0" algn="l">
              <a:lnSpc>
                <a:spcPct val="120000"/>
              </a:lnSpc>
              <a:spcBef>
                <a:spcPts val="1000"/>
              </a:spcBef>
              <a:spcAft>
                <a:spcPts val="0"/>
              </a:spcAft>
              <a:buClr>
                <a:schemeClr val="lt1"/>
              </a:buClr>
              <a:buSzPts val="3000"/>
              <a:buChar char="•"/>
            </a:pPr>
            <a:r>
              <a:rPr b="1" lang="en-CA"/>
              <a:t>Compression Method</a:t>
            </a:r>
            <a:r>
              <a:rPr lang="en-CA"/>
              <a:t>: Uses more advanced psychoacoustic models and coding techniques than MP3, such as temporal noise shaping, prediction, and better handling of frequencies.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KEY FEATURES</a:t>
            </a:r>
            <a:endParaRPr/>
          </a:p>
        </p:txBody>
      </p:sp>
      <p:sp>
        <p:nvSpPr>
          <p:cNvPr id="360" name="Google Shape;360;p4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Font typeface="Arial"/>
              <a:buChar char="•"/>
            </a:pPr>
            <a:r>
              <a:rPr b="1" i="0" lang="en-CA" u="none" strike="noStrike">
                <a:solidFill>
                  <a:srgbClr val="000000"/>
                </a:solidFill>
              </a:rPr>
              <a:t>Bit Rates</a:t>
            </a:r>
            <a:r>
              <a:rPr b="0" i="0" lang="en-CA" u="none" strike="noStrike">
                <a:solidFill>
                  <a:srgbClr val="000000"/>
                </a:solidFill>
              </a:rPr>
              <a:t>: Typically ranges from 8 kbps to 512 kbps. Common bit rates for music are 128 kbps, 192 kbps, and 256 kbps.</a:t>
            </a:r>
            <a:endParaRPr/>
          </a:p>
          <a:p>
            <a:pPr indent="-228600" lvl="0" marL="228600" rtl="0" algn="l">
              <a:lnSpc>
                <a:spcPct val="120000"/>
              </a:lnSpc>
              <a:spcBef>
                <a:spcPts val="1000"/>
              </a:spcBef>
              <a:spcAft>
                <a:spcPts val="0"/>
              </a:spcAft>
              <a:buClr>
                <a:srgbClr val="000000"/>
              </a:buClr>
              <a:buSzPts val="3000"/>
              <a:buFont typeface="Arial"/>
              <a:buChar char="•"/>
            </a:pPr>
            <a:r>
              <a:rPr b="1" i="0" lang="en-CA" u="none" strike="noStrike">
                <a:solidFill>
                  <a:srgbClr val="000000"/>
                </a:solidFill>
              </a:rPr>
              <a:t>Compatibility</a:t>
            </a:r>
            <a:r>
              <a:rPr b="0" i="0" lang="en-CA" u="none" strike="noStrike">
                <a:solidFill>
                  <a:srgbClr val="000000"/>
                </a:solidFill>
              </a:rPr>
              <a:t>: Supported by most modern devices and software, including smartphones, media players, and streaming services.</a:t>
            </a:r>
            <a:endParaRPr/>
          </a:p>
          <a:p>
            <a:pPr indent="-228600" lvl="0" marL="228600" rtl="0" algn="l">
              <a:lnSpc>
                <a:spcPct val="120000"/>
              </a:lnSpc>
              <a:spcBef>
                <a:spcPts val="1000"/>
              </a:spcBef>
              <a:spcAft>
                <a:spcPts val="0"/>
              </a:spcAft>
              <a:buClr>
                <a:srgbClr val="000000"/>
              </a:buClr>
              <a:buSzPts val="3000"/>
              <a:buFont typeface="Arial"/>
              <a:buChar char="•"/>
            </a:pPr>
            <a:r>
              <a:rPr b="1" i="0" lang="en-CA" u="none" strike="noStrike">
                <a:solidFill>
                  <a:srgbClr val="000000"/>
                </a:solidFill>
              </a:rPr>
              <a:t>File Extension</a:t>
            </a:r>
            <a:r>
              <a:rPr b="0" i="0" lang="en-CA" u="none" strike="noStrike">
                <a:solidFill>
                  <a:srgbClr val="000000"/>
                </a:solidFill>
              </a:rPr>
              <a:t>: .aac or .m4a (commonly used in iTunes and Apple devices).</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ADVANTAGES</a:t>
            </a:r>
            <a:endParaRPr/>
          </a:p>
        </p:txBody>
      </p:sp>
      <p:sp>
        <p:nvSpPr>
          <p:cNvPr id="366" name="Google Shape;366;p4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b="1" lang="en-CA"/>
              <a:t>Better Quality at Lower Bit Rates</a:t>
            </a:r>
            <a:r>
              <a:rPr lang="en-CA"/>
              <a:t>: Offers better audio quality than MP3 at the same or even lower bit rates.</a:t>
            </a:r>
            <a:endParaRPr/>
          </a:p>
          <a:p>
            <a:pPr indent="-228600" lvl="0" marL="228600" rtl="0" algn="l">
              <a:lnSpc>
                <a:spcPct val="120000"/>
              </a:lnSpc>
              <a:spcBef>
                <a:spcPts val="1000"/>
              </a:spcBef>
              <a:spcAft>
                <a:spcPts val="0"/>
              </a:spcAft>
              <a:buClr>
                <a:schemeClr val="lt1"/>
              </a:buClr>
              <a:buSzPts val="3000"/>
              <a:buChar char="•"/>
            </a:pPr>
            <a:r>
              <a:rPr b="1" lang="en-CA"/>
              <a:t>Efficiency</a:t>
            </a:r>
            <a:r>
              <a:rPr lang="en-CA"/>
              <a:t>: More efficient compression results in smaller file sizes for the same quality.</a:t>
            </a:r>
            <a:endParaRPr/>
          </a:p>
          <a:p>
            <a:pPr indent="-228600" lvl="0" marL="228600" rtl="0" algn="l">
              <a:lnSpc>
                <a:spcPct val="120000"/>
              </a:lnSpc>
              <a:spcBef>
                <a:spcPts val="1000"/>
              </a:spcBef>
              <a:spcAft>
                <a:spcPts val="0"/>
              </a:spcAft>
              <a:buClr>
                <a:schemeClr val="lt1"/>
              </a:buClr>
              <a:buSzPts val="3000"/>
              <a:buChar char="•"/>
            </a:pPr>
            <a:r>
              <a:rPr b="1" lang="en-CA"/>
              <a:t>Versatility</a:t>
            </a:r>
            <a:r>
              <a:rPr lang="en-CA"/>
              <a:t>: Supports more audio channels and higher resolution audio.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DISADVANTAGES</a:t>
            </a:r>
            <a:endParaRPr/>
          </a:p>
        </p:txBody>
      </p:sp>
      <p:sp>
        <p:nvSpPr>
          <p:cNvPr id="372" name="Google Shape;372;p4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b="1" lang="en-CA"/>
              <a:t>Less Ubiquity</a:t>
            </a:r>
            <a:r>
              <a:rPr lang="en-CA"/>
              <a:t>: While widely supported, it is not as universally compatible as MP3, particularly on older devices.</a:t>
            </a:r>
            <a:r>
              <a:rPr b="1" lang="en-CA"/>
              <a:t>Licensing</a:t>
            </a:r>
            <a:r>
              <a:rPr lang="en-CA"/>
              <a:t>: Some proprietary aspects might complicate usage in certain open-source or free software projects.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CA"/>
              <a:t>MP3 VS AAC</a:t>
            </a:r>
            <a:endParaRPr/>
          </a:p>
        </p:txBody>
      </p:sp>
      <p:sp>
        <p:nvSpPr>
          <p:cNvPr id="378" name="Google Shape;378;p4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C163B"/>
              </a:buClr>
              <a:buSzPts val="3000"/>
              <a:buChar char="•"/>
            </a:pPr>
            <a:r>
              <a:rPr b="1" i="0" lang="en-CA" u="none" strike="noStrike">
                <a:solidFill>
                  <a:srgbClr val="0C163B"/>
                </a:solidFill>
                <a:latin typeface="Inter"/>
                <a:ea typeface="Inter"/>
                <a:cs typeface="Inter"/>
                <a:sym typeface="Inter"/>
              </a:rPr>
              <a:t>Compression &amp; Size</a:t>
            </a:r>
            <a:endParaRPr/>
          </a:p>
          <a:p>
            <a:pPr indent="0" lvl="0" marL="0" rtl="0" algn="l">
              <a:lnSpc>
                <a:spcPct val="120000"/>
              </a:lnSpc>
              <a:spcBef>
                <a:spcPts val="1000"/>
              </a:spcBef>
              <a:spcAft>
                <a:spcPts val="0"/>
              </a:spcAft>
              <a:buClr>
                <a:srgbClr val="0C163B"/>
              </a:buClr>
              <a:buSzPts val="3000"/>
              <a:buNone/>
            </a:pPr>
            <a:r>
              <a:rPr b="1" lang="en-CA">
                <a:solidFill>
                  <a:srgbClr val="0C163B"/>
                </a:solidFill>
                <a:latin typeface="Inter"/>
                <a:ea typeface="Inter"/>
                <a:cs typeface="Inter"/>
                <a:sym typeface="Inter"/>
              </a:rPr>
              <a:t>	</a:t>
            </a:r>
            <a:r>
              <a:rPr b="0" i="0" lang="en-CA" u="none" strike="noStrike">
                <a:solidFill>
                  <a:srgbClr val="0C163B"/>
                </a:solidFill>
                <a:highlight>
                  <a:srgbClr val="FFFFFF"/>
                </a:highlight>
                <a:latin typeface="Inter"/>
                <a:ea typeface="Inter"/>
                <a:cs typeface="Inter"/>
                <a:sym typeface="Inter"/>
              </a:rPr>
              <a:t>AAC &amp; MP3: Both are lossy formats. They compress audio data to reduce file size, leading to some loss in quality. However, AAC typically offers better quality at similar bit rates than MP3.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t/>
            </a:r>
            <a:endParaRPr/>
          </a:p>
        </p:txBody>
      </p:sp>
      <p:sp>
        <p:nvSpPr>
          <p:cNvPr id="384" name="Google Shape;384;p4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C163B"/>
              </a:buClr>
              <a:buSzPts val="3000"/>
              <a:buChar char="•"/>
            </a:pPr>
            <a:r>
              <a:rPr b="1" i="0" lang="en-CA" u="none" strike="noStrike">
                <a:solidFill>
                  <a:srgbClr val="0C163B"/>
                </a:solidFill>
                <a:latin typeface="Inter"/>
                <a:ea typeface="Inter"/>
                <a:cs typeface="Inter"/>
                <a:sym typeface="Inter"/>
              </a:rPr>
              <a:t>Compatibility</a:t>
            </a:r>
            <a:endParaRPr/>
          </a:p>
          <a:p>
            <a:pPr indent="-228600" lvl="1" marL="685800" rtl="0" algn="l">
              <a:lnSpc>
                <a:spcPct val="120000"/>
              </a:lnSpc>
              <a:spcBef>
                <a:spcPts val="500"/>
              </a:spcBef>
              <a:spcAft>
                <a:spcPts val="0"/>
              </a:spcAft>
              <a:buClr>
                <a:srgbClr val="0C163B"/>
              </a:buClr>
              <a:buSzPts val="2500"/>
              <a:buChar char="•"/>
            </a:pPr>
            <a:r>
              <a:rPr b="0" i="0" lang="en-CA" u="none" strike="noStrike">
                <a:solidFill>
                  <a:srgbClr val="0C163B"/>
                </a:solidFill>
                <a:highlight>
                  <a:srgbClr val="FFFFFF"/>
                </a:highlight>
                <a:latin typeface="Inter"/>
                <a:ea typeface="Inter"/>
                <a:cs typeface="Inter"/>
                <a:sym typeface="Inter"/>
              </a:rPr>
              <a:t>MP3’s longevity ensures broad compatibility across devices, old and new. However, AAC is widely accepted in modern devices, especially thanks to endorsements from big players like Apple.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t/>
            </a:r>
            <a:endParaRPr/>
          </a:p>
        </p:txBody>
      </p:sp>
      <p:sp>
        <p:nvSpPr>
          <p:cNvPr id="390" name="Google Shape;390;p4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C163B"/>
              </a:buClr>
              <a:buSzPts val="3000"/>
              <a:buChar char="•"/>
            </a:pPr>
            <a:r>
              <a:rPr b="1" i="0" lang="en-CA" u="none" strike="noStrike">
                <a:solidFill>
                  <a:srgbClr val="0C163B"/>
                </a:solidFill>
                <a:latin typeface="Inter"/>
                <a:ea typeface="Inter"/>
                <a:cs typeface="Inter"/>
                <a:sym typeface="Inter"/>
              </a:rPr>
              <a:t>Sound Quality</a:t>
            </a:r>
            <a:endParaRPr/>
          </a:p>
          <a:p>
            <a:pPr indent="0" lvl="0" marL="0" rtl="0" algn="l">
              <a:lnSpc>
                <a:spcPct val="120000"/>
              </a:lnSpc>
              <a:spcBef>
                <a:spcPts val="1000"/>
              </a:spcBef>
              <a:spcAft>
                <a:spcPts val="0"/>
              </a:spcAft>
              <a:buClr>
                <a:srgbClr val="0C163B"/>
              </a:buClr>
              <a:buSzPts val="3000"/>
              <a:buNone/>
            </a:pPr>
            <a:r>
              <a:rPr b="0" i="0" lang="en-CA" u="none" strike="noStrike">
                <a:solidFill>
                  <a:srgbClr val="0C163B"/>
                </a:solidFill>
                <a:latin typeface="Inter"/>
                <a:ea typeface="Inter"/>
                <a:cs typeface="Inter"/>
                <a:sym typeface="Inter"/>
              </a:rPr>
              <a:t>	When comparing AAC vs MP3, AAC is generally superior to MP3, especially at lower bit rates where MP3 can sound less clear. Yet MP3 still offers decent quality, especially at higher bit rates, but might not be as crisp as AAC.</a:t>
            </a:r>
            <a:endParaRPr/>
          </a:p>
          <a:p>
            <a:pPr indent="-228600" lvl="0" marL="228600" rtl="0" algn="l">
              <a:lnSpc>
                <a:spcPct val="120000"/>
              </a:lnSpc>
              <a:spcBef>
                <a:spcPts val="1000"/>
              </a:spcBef>
              <a:spcAft>
                <a:spcPts val="0"/>
              </a:spcAft>
              <a:buClr>
                <a:schemeClr val="lt1"/>
              </a:buClr>
              <a:buSzPts val="3000"/>
              <a:buChar char="•"/>
            </a:pPr>
            <a:br>
              <a:rPr lang="en-CA"/>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Working with JPEG - Graphics Mill" id="246" name="Google Shape;246;p21"/>
          <p:cNvPicPr preferRelativeResize="0"/>
          <p:nvPr>
            <p:ph idx="1" type="body"/>
          </p:nvPr>
        </p:nvPicPr>
        <p:blipFill rotWithShape="1">
          <a:blip r:embed="rId3">
            <a:alphaModFix/>
          </a:blip>
          <a:srcRect b="0" l="0" r="0" t="0"/>
          <a:stretch/>
        </p:blipFill>
        <p:spPr>
          <a:xfrm>
            <a:off x="1395124" y="1114425"/>
            <a:ext cx="10192039" cy="50199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1. </a:t>
            </a:r>
            <a:r>
              <a:rPr b="1" i="0" lang="en-CA" u="none" strike="noStrike">
                <a:solidFill>
                  <a:srgbClr val="000000"/>
                </a:solidFill>
              </a:rPr>
              <a:t>COLOR SPACE TRANSFORMATION</a:t>
            </a:r>
            <a:endParaRPr/>
          </a:p>
        </p:txBody>
      </p:sp>
      <p:sp>
        <p:nvSpPr>
          <p:cNvPr id="252" name="Google Shape;252;p2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JPEG compression typically starts by converting the image from the RGB color space to the YCbCr color space. This separates the image into one luminance component (Y) and two chrominance components (Cb and Cr). Human vision is more sensitive to luminance changes than to chrominance changes, which allows more compression on the chrominance components.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2. </a:t>
            </a:r>
            <a:r>
              <a:rPr b="1" i="0" lang="en-CA" u="none" strike="noStrike">
                <a:solidFill>
                  <a:srgbClr val="000000"/>
                </a:solidFill>
              </a:rPr>
              <a:t>DOWNSAMPLING</a:t>
            </a:r>
            <a:endParaRPr/>
          </a:p>
        </p:txBody>
      </p:sp>
      <p:sp>
        <p:nvSpPr>
          <p:cNvPr id="258" name="Google Shape;258;p2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The chrominance components (Cb and Cr) are often downsampled. Common ratios are 4:2:2 or 4:2:0, meaning that the chrominance information is stored at a lower resolution than the luminance information. This step reduces the amount of data without significantly affecting perceived image quality.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3. </a:t>
            </a:r>
            <a:r>
              <a:rPr b="1" i="0" lang="en-CA" u="none" strike="noStrike">
                <a:solidFill>
                  <a:srgbClr val="000000"/>
                </a:solidFill>
              </a:rPr>
              <a:t>BLOCK SPLITTING</a:t>
            </a:r>
            <a:endParaRPr/>
          </a:p>
        </p:txBody>
      </p:sp>
      <p:sp>
        <p:nvSpPr>
          <p:cNvPr id="264" name="Google Shape;264;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rPr>
              <a:t>The image is divided into 8x8 blocks of pixels. Each block is processed independently, which allows for localized compression and helps in managing the complexity of the calculations.</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4. </a:t>
            </a:r>
            <a:r>
              <a:rPr b="1" i="0" lang="en-CA" u="none" strike="noStrike">
                <a:solidFill>
                  <a:srgbClr val="000000"/>
                </a:solidFill>
              </a:rPr>
              <a:t>DISCRETE COSINE TRANSFORM (DCT)</a:t>
            </a:r>
            <a:endParaRPr/>
          </a:p>
        </p:txBody>
      </p:sp>
      <p:sp>
        <p:nvSpPr>
          <p:cNvPr id="270" name="Google Shape;270;p2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Each 8x8 block is transformed from the spatial domain to the frequency domain using the Discrete Cosine Transform (DCT). This step converts pixel values into sets of coefficients that represent the image's spatial frequencies. The DCT tends to concentrate most of the block's information into a few coefficients, particularly the low-frequency ones.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5. </a:t>
            </a:r>
            <a:r>
              <a:rPr b="1" i="0" lang="en-CA" u="none" strike="noStrike">
                <a:solidFill>
                  <a:srgbClr val="000000"/>
                </a:solidFill>
              </a:rPr>
              <a:t>QUANTIZATION</a:t>
            </a:r>
            <a:endParaRPr/>
          </a:p>
        </p:txBody>
      </p:sp>
      <p:sp>
        <p:nvSpPr>
          <p:cNvPr id="276" name="Google Shape;276;p2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rPr>
              <a:t>The DCT coefficients are then quantized. This means dividing each coefficient by a quantization factor and rounding the result. The quantization step is where most of the compression happens, as it reduces the precision of the DCT coefficients, leading to loss of some image data. Quantization is controlled by a quantization matrix, and adjusting this matrix allows control over the trade-off between image quality and file size.</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6. </a:t>
            </a:r>
            <a:r>
              <a:rPr b="1" i="0" lang="en-CA" u="none" strike="noStrike">
                <a:solidFill>
                  <a:srgbClr val="000000"/>
                </a:solidFill>
              </a:rPr>
              <a:t>ENTROPY CODING</a:t>
            </a:r>
            <a:endParaRPr/>
          </a:p>
        </p:txBody>
      </p:sp>
      <p:sp>
        <p:nvSpPr>
          <p:cNvPr id="282" name="Google Shape;282;p2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After quantization, the coefficients are ordered in a zigzag sequence to group the zero values together. This sequence is then subjected to entropy coding (typically Huffman coding or arithmetic coding), which further reduces the file size by encoding the data more efficiently.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