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6858000" cx="9144000"/>
  <p:notesSz cx="6858000" cy="9144000"/>
  <p:embeddedFontLst>
    <p:embeddedFont>
      <p:font typeface="Noto Sans Symbols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NotoSansSymbols-bold.fntdata"/><Relationship Id="rId50" Type="http://schemas.openxmlformats.org/officeDocument/2006/relationships/font" Target="fonts/NotoSansSymbols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CHAPTER TWO</a:t>
            </a:r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</a:t>
            </a:r>
            <a:r>
              <a:rPr b="1" lang="en-US"/>
              <a:t>Software Metric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Measures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Metric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Indicators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Software Management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Metric for software quality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Statistical Quality Control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Metric for small Organizations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Lines of code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1. Cost per line of code </a:t>
            </a:r>
            <a:r>
              <a:rPr lang="en-US" sz="2400"/>
              <a:t>= </a:t>
            </a:r>
            <a:r>
              <a:rPr lang="en-US" sz="1800"/>
              <a:t>Labor rate / Productivity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2. Estimated project cost </a:t>
            </a:r>
            <a:r>
              <a:rPr lang="en-US" sz="2400"/>
              <a:t>= </a:t>
            </a:r>
            <a:r>
              <a:rPr lang="en-US" sz="1600"/>
              <a:t>Estimated line of code/cost per line of code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3. Estimate  labor effort </a:t>
            </a:r>
            <a:r>
              <a:rPr lang="en-US" sz="1800"/>
              <a:t>= Estimated line of code / Productivity 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LOC 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Estimated line of code = 33,200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Productivity = 620 LOC/PM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Labor Rate = $ 8000/PM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Cost per line of code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Estimated Project cost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Estimate Labor Effort = 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of LOC 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/>
              <a:t>Cost per line of code = $8000/620 </a:t>
            </a:r>
            <a:endParaRPr/>
          </a:p>
          <a:p>
            <a:pPr indent="0" lvl="8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      = $13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/>
          </a:p>
          <a:p>
            <a:pPr indent="-342900" lvl="8" marL="404813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/>
              <a:t> </a:t>
            </a:r>
            <a:r>
              <a:rPr lang="en-US" sz="3200"/>
              <a:t>Estimated project cost = 33,200 * 13</a:t>
            </a:r>
            <a:endParaRPr/>
          </a:p>
          <a:p>
            <a:pPr indent="0" lvl="8" marL="61913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			= $431,600</a:t>
            </a:r>
            <a:endParaRPr/>
          </a:p>
          <a:p>
            <a:pPr indent="-342900" lvl="8" marL="404813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❑"/>
            </a:pPr>
            <a:r>
              <a:rPr lang="en-US" sz="3200"/>
              <a:t>Estimated Labor effort = LOC / productivity </a:t>
            </a:r>
            <a:endParaRPr/>
          </a:p>
          <a:p>
            <a:pPr indent="0" lvl="8" marL="61913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			= 33,200/620 </a:t>
            </a:r>
            <a:endParaRPr/>
          </a:p>
          <a:p>
            <a:pPr indent="0" lvl="8" marL="61913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			= 54 PM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Point Metric 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/>
              <a:t>Size of software product computed directly </a:t>
            </a:r>
            <a:r>
              <a:rPr b="1" lang="en-US" sz="4000"/>
              <a:t>from problem specification</a:t>
            </a:r>
            <a:endParaRPr/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/>
              <a:t>Size of software = number of different functions/ features it supports</a:t>
            </a:r>
            <a:endParaRPr/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	Input                                  Output</a:t>
            </a:r>
            <a:endParaRPr sz="4000"/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/>
              <a:t>Many features        Larger size</a:t>
            </a:r>
            <a:endParaRPr/>
          </a:p>
          <a:p>
            <a:pPr indent="-2032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4000"/>
              <a:t>Apart from that size depends 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	-	number of files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	-	number of interfaces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	-	number of enquiries</a:t>
            </a:r>
            <a:endParaRPr/>
          </a:p>
          <a:p>
            <a:pPr indent="-231140" lvl="0" marL="342900" rtl="0" algn="l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2362200" y="2971798"/>
            <a:ext cx="1600200" cy="990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3962400" y="3204058"/>
            <a:ext cx="299288" cy="526081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2062912" y="3209225"/>
            <a:ext cx="299288" cy="526081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/>
          <p:nvPr/>
        </p:nvSpPr>
        <p:spPr>
          <a:xfrm>
            <a:off x="2590800" y="4114800"/>
            <a:ext cx="299288" cy="526081"/>
          </a:xfrm>
          <a:prstGeom prst="rightArrow">
            <a:avLst>
              <a:gd fmla="val 50000" name="adj1"/>
              <a:gd fmla="val 25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Point 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Size of Function Point (FP)= Weighted sum of  	these five problem characteristics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1.</a:t>
            </a:r>
            <a:r>
              <a:rPr b="1" lang="en-US"/>
              <a:t>Number of inputs</a:t>
            </a:r>
            <a:r>
              <a:rPr lang="en-US"/>
              <a:t>: Data items input by 	user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(Group of user inputs taken together)</a:t>
            </a:r>
            <a:endParaRPr/>
          </a:p>
          <a:p>
            <a:pPr indent="-298450" lvl="4" marL="22415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412750" lvl="4" marL="22415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</a:pPr>
            <a:r>
              <a:rPr lang="en-US" sz="2400"/>
              <a:t>Employee		Account</a:t>
            </a:r>
            <a:endParaRPr/>
          </a:p>
          <a:p>
            <a:pPr indent="-412750" lvl="4" marL="22415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/>
              <a:t>Name		-      Account Name</a:t>
            </a:r>
            <a:endParaRPr/>
          </a:p>
          <a:p>
            <a:pPr indent="-412750" lvl="4" marL="22415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/>
              <a:t>Age			-      Account Number	</a:t>
            </a:r>
            <a:endParaRPr/>
          </a:p>
          <a:p>
            <a:pPr indent="-412750" lvl="4" marL="22415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/>
              <a:t>Sex		 	-      Account Open Date</a:t>
            </a:r>
            <a:endParaRPr/>
          </a:p>
          <a:p>
            <a:pPr indent="-412750" lvl="4" marL="22415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-US" sz="1800"/>
              <a:t>Address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Point Metric 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 2.Number of Outputs</a:t>
            </a:r>
            <a:r>
              <a:rPr lang="en-US"/>
              <a:t>: Reports, Screen outputs,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    Error Messages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</a:t>
            </a:r>
            <a:r>
              <a:rPr b="1" lang="en-US"/>
              <a:t>Number of inquiries</a:t>
            </a:r>
            <a:r>
              <a:rPr lang="en-US"/>
              <a:t>: Interactive queries made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by users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</a:t>
            </a:r>
            <a:r>
              <a:rPr b="1" lang="en-US"/>
              <a:t>Number of Files</a:t>
            </a:r>
            <a:r>
              <a:rPr lang="en-US"/>
              <a:t>: Logical files e.g. data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structures, physical files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5. </a:t>
            </a:r>
            <a:r>
              <a:rPr b="1" lang="en-US"/>
              <a:t>Number of interfaces</a:t>
            </a:r>
            <a:r>
              <a:rPr lang="en-US"/>
              <a:t>: Interfaces for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exchanging information e.g. disk, tapes,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communication links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Point 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C:\Users\NCIT\Documents\functional point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879065"/>
            <a:ext cx="8229600" cy="5296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Point Metric </a:t>
            </a:r>
            <a:endParaRPr/>
          </a:p>
        </p:txBody>
      </p:sp>
      <p:pic>
        <p:nvPicPr>
          <p:cNvPr id="190" name="Google Shape;190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1" y="1600200"/>
            <a:ext cx="8382000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point </a:t>
            </a:r>
            <a:endParaRPr/>
          </a:p>
        </p:txBody>
      </p:sp>
      <p:pic>
        <p:nvPicPr>
          <p:cNvPr id="196" name="Google Shape;196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274" y="1524000"/>
            <a:ext cx="7656125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Point (FP)</a:t>
            </a:r>
            <a:endParaRPr/>
          </a:p>
        </p:txBody>
      </p:sp>
      <p:pic>
        <p:nvPicPr>
          <p:cNvPr id="202" name="Google Shape;202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656969"/>
            <a:ext cx="6553200" cy="56676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Metrics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Measure : A measure provides a </a:t>
            </a:r>
            <a:r>
              <a:rPr b="1" lang="en-US"/>
              <a:t>quantitative indication</a:t>
            </a:r>
            <a:r>
              <a:rPr lang="en-US"/>
              <a:t> of  the extent, amount, dimension, capacity , or size of some attribute of a product or process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Metric : Metric as “ a </a:t>
            </a:r>
            <a:r>
              <a:rPr b="1" lang="en-US"/>
              <a:t>quantitative measure </a:t>
            </a:r>
            <a:r>
              <a:rPr lang="en-US"/>
              <a:t>of the </a:t>
            </a:r>
            <a:r>
              <a:rPr b="1" lang="en-US"/>
              <a:t>degree to </a:t>
            </a:r>
            <a:r>
              <a:rPr lang="en-US"/>
              <a:t>which a system, component, or process possesses a given attribute.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Indicator: An indicator is a metric or condition of the metrics that provides </a:t>
            </a:r>
            <a:r>
              <a:rPr b="1" lang="en-US"/>
              <a:t>insight</a:t>
            </a:r>
            <a:r>
              <a:rPr lang="en-US"/>
              <a:t> into the software process, a software project, or the product itself.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Point 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Expected Value for estimate variable size (s) = 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Make optimistic  , most likely, pessimistic , estimate for each item, then compute expected value 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419600"/>
            <a:ext cx="73914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Point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Consider a project with the following functional units 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 of user inputs = 50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 of user outputs = 40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 of user enquiries = 35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 of user files = 06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Number of external interfaces = 04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Assuming all complexity adjustment factors and weighing factors as average, the function points for the project will be;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Point 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Characteristics for weights are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0 = No influence, 1= Incidental, 2= moderate,3= Average, 4 = Significant, 5 = Essential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Functional Point 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Function point ( FP )= UFP x VAF</a:t>
            </a:r>
            <a:endParaRPr/>
          </a:p>
          <a:p>
            <a:pPr indent="0" lvl="0" marL="2800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Where ,UFP = Unadjusted function point , </a:t>
            </a:r>
            <a:endParaRPr/>
          </a:p>
          <a:p>
            <a:pPr indent="0" lvl="0" marL="2800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VAF =Value Adjustment Factor</a:t>
            </a:r>
            <a:endParaRPr sz="2000"/>
          </a:p>
          <a:p>
            <a:pPr indent="0" lvl="0" marL="2800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 sz="2000"/>
            </a:b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FP 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FP 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FP</a:t>
            </a:r>
            <a:r>
              <a:rPr baseline="-25000" lang="en-US"/>
              <a:t>estimated</a:t>
            </a:r>
            <a:r>
              <a:rPr lang="en-US"/>
              <a:t> =  672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Organizational productivity = 6.5 FP/PM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Labor Rate = $8000 /PM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Cost per FP = $8000/6.5 = $1230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Effort = Fp</a:t>
            </a:r>
            <a:r>
              <a:rPr baseline="-25000" lang="en-US" sz="2800"/>
              <a:t>estimated/</a:t>
            </a:r>
            <a:r>
              <a:rPr lang="en-US" sz="2800"/>
              <a:t>Productivity = 672/6.5 =103 PM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Total project cost = (672*1230) = $826560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Categories of Metrics 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Product Metrics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Process Metrics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Project Metrics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Characteristics of Metrics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Product Metrics : Product metric describes the characteristics of the product, such as </a:t>
            </a:r>
            <a:r>
              <a:rPr b="1" lang="en-US"/>
              <a:t>size</a:t>
            </a:r>
            <a:r>
              <a:rPr lang="en-US"/>
              <a:t>, </a:t>
            </a:r>
            <a:r>
              <a:rPr b="1" lang="en-US"/>
              <a:t>complexity, performance, efficiency.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Characteristics of Metrics 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Process Metrics</a:t>
            </a:r>
            <a:r>
              <a:rPr lang="en-US"/>
              <a:t>: Process metric describe </a:t>
            </a:r>
            <a:r>
              <a:rPr b="1" lang="en-US"/>
              <a:t>effectiveness and quality </a:t>
            </a:r>
            <a:r>
              <a:rPr lang="en-US"/>
              <a:t>of the process. E.g</a:t>
            </a:r>
            <a:endParaRPr/>
          </a:p>
          <a:p>
            <a:pPr indent="-342900" lvl="0" marL="85407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Effort</a:t>
            </a:r>
            <a:r>
              <a:rPr lang="en-US"/>
              <a:t> required in the process</a:t>
            </a:r>
            <a:endParaRPr/>
          </a:p>
          <a:p>
            <a:pPr indent="-342900" lvl="0" marL="85407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Time</a:t>
            </a:r>
            <a:r>
              <a:rPr lang="en-US"/>
              <a:t> to produce the product</a:t>
            </a:r>
            <a:endParaRPr/>
          </a:p>
          <a:p>
            <a:pPr indent="-342900" lvl="0" marL="85407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Number of </a:t>
            </a:r>
            <a:r>
              <a:rPr b="1" lang="en-US"/>
              <a:t>defects</a:t>
            </a:r>
            <a:r>
              <a:rPr lang="en-US"/>
              <a:t> found during testing </a:t>
            </a:r>
            <a:endParaRPr/>
          </a:p>
          <a:p>
            <a:pPr indent="-139700" lvl="0" marL="85407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Categories of Metrics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b="1" lang="en-US" sz="3600"/>
              <a:t>Project Metrics</a:t>
            </a:r>
            <a:r>
              <a:rPr lang="en-US" sz="3600"/>
              <a:t>: Project metrics describe the project characteristics and execution. E.g</a:t>
            </a:r>
            <a:endParaRPr sz="3600"/>
          </a:p>
          <a:p>
            <a:pPr indent="-342900" lvl="0" marL="114776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Number of software developer </a:t>
            </a:r>
            <a:endParaRPr/>
          </a:p>
          <a:p>
            <a:pPr indent="-342900" lvl="0" marL="114776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Staffing pattern over the life cycle of the software</a:t>
            </a:r>
            <a:endParaRPr/>
          </a:p>
          <a:p>
            <a:pPr indent="-342900" lvl="0" marL="114776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Cost and schedule</a:t>
            </a:r>
            <a:endParaRPr/>
          </a:p>
          <a:p>
            <a:pPr indent="-342900" lvl="0" marL="1147763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Productivity 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Metrics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Metrics strongly support software project </a:t>
            </a:r>
            <a:r>
              <a:rPr b="1" lang="en-US"/>
              <a:t>management activities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They  relate to the four functions of management as follows: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Planning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Organizing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Controlling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Improving 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Attribute of Effective Software Metrics </a:t>
            </a:r>
            <a:endParaRPr b="1"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Simple and computable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Empirically and Intuitively Persuasive (satisfy Engineers’ intuitive)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Consistent and Objective 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Consistent in the use of units and dimensions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Programming  Language Independent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An Effective Mechanism for High Quality Feedback</a:t>
            </a:r>
            <a:endParaRPr/>
          </a:p>
          <a:p>
            <a:pPr indent="-3111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 for Software Quality 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Software quality can be measured through the software Engineering process, </a:t>
            </a:r>
            <a:r>
              <a:rPr b="1" lang="en-US"/>
              <a:t>before release </a:t>
            </a:r>
            <a:r>
              <a:rPr lang="en-US"/>
              <a:t>to customer and </a:t>
            </a:r>
            <a:r>
              <a:rPr b="1" lang="en-US"/>
              <a:t>after release </a:t>
            </a:r>
            <a:r>
              <a:rPr lang="en-US"/>
              <a:t>to the customer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main goal of software engineering is to produce a high-quality system.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good software Engineer and  good software engineering must measure if </a:t>
            </a:r>
            <a:r>
              <a:rPr b="1" lang="en-US"/>
              <a:t>high quality </a:t>
            </a:r>
            <a:r>
              <a:rPr lang="en-US"/>
              <a:t>is to be realized 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 for software quality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</a:t>
            </a:r>
            <a:r>
              <a:rPr b="1" lang="en-US"/>
              <a:t>Measuring Quality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Indicators to measure the quality </a:t>
            </a:r>
            <a:endParaRPr/>
          </a:p>
          <a:p>
            <a:pPr indent="-342900" lvl="0" marL="176847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/>
              <a:t>Correctness </a:t>
            </a:r>
            <a:endParaRPr/>
          </a:p>
          <a:p>
            <a:pPr indent="-342900" lvl="0" marL="176847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/>
              <a:t>Maintainability </a:t>
            </a:r>
            <a:endParaRPr/>
          </a:p>
          <a:p>
            <a:pPr indent="-342900" lvl="0" marL="176847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/>
              <a:t>Integrity (loyally functioning or not )</a:t>
            </a:r>
            <a:endParaRPr/>
          </a:p>
          <a:p>
            <a:pPr indent="-342900" lvl="0" marL="1768475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/>
              <a:t>Usability (user friendly or not)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Defect Removal Efficiency </a:t>
            </a:r>
            <a:endParaRPr b="1"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quality metric that provides </a:t>
            </a:r>
            <a:r>
              <a:rPr b="1" lang="en-US"/>
              <a:t>benefit at both the project and process </a:t>
            </a:r>
            <a:r>
              <a:rPr lang="en-US"/>
              <a:t>level is defect removal efficiency (DRE)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DRE is computed as</a:t>
            </a:r>
            <a:endParaRPr/>
          </a:p>
          <a:p>
            <a:pPr indent="0" lvl="8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DRE = E/E+D</a:t>
            </a:r>
            <a:endParaRPr/>
          </a:p>
          <a:p>
            <a:pPr indent="0" lvl="8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Where E = Errors found before delivery of the software </a:t>
            </a:r>
            <a:endParaRPr/>
          </a:p>
          <a:p>
            <a:pPr indent="0" lvl="8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D = Defects found after the delivery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 for small Organization </a:t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Organization might select the following set of easily collected measures: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Time (hours or days) elapsed from the time a request is made until evaluation is complete, 	</a:t>
            </a:r>
            <a:r>
              <a:rPr i="1" lang="en-US"/>
              <a:t>t</a:t>
            </a:r>
            <a:r>
              <a:rPr lang="en-US"/>
              <a:t>queue.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Effort (person-hours) to perform the evaluation, </a:t>
            </a:r>
            <a:r>
              <a:rPr i="1" lang="en-US"/>
              <a:t>W</a:t>
            </a:r>
            <a:r>
              <a:rPr lang="en-US"/>
              <a:t>eval.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Time (hours or days) elapsed from completion of evaluation to assignment of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 for small Organization</a:t>
            </a:r>
            <a:endParaRPr/>
          </a:p>
        </p:txBody>
      </p:sp>
      <p:sp>
        <p:nvSpPr>
          <p:cNvPr id="299" name="Google Shape;299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comprehensive software metrics programs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software organizations of all sizes measure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use the resultant metrics to help improve their local software.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 for small Organization</a:t>
            </a:r>
            <a:endParaRPr/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change order to personnel, </a:t>
            </a:r>
            <a:r>
              <a:rPr i="1" lang="en-US"/>
              <a:t>t</a:t>
            </a:r>
            <a:r>
              <a:rPr lang="en-US"/>
              <a:t>eval.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 Effort (person-hours) required to make the change, </a:t>
            </a:r>
            <a:r>
              <a:rPr i="1" lang="en-US"/>
              <a:t>W</a:t>
            </a:r>
            <a:r>
              <a:rPr lang="en-US"/>
              <a:t>change.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 Time required (hours or days) to make the change, </a:t>
            </a:r>
            <a:r>
              <a:rPr i="1" lang="en-US"/>
              <a:t>t</a:t>
            </a:r>
            <a:r>
              <a:rPr lang="en-US"/>
              <a:t>change.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 Errors uncovered during work to make change, </a:t>
            </a:r>
            <a:r>
              <a:rPr i="1" lang="en-US"/>
              <a:t>E</a:t>
            </a:r>
            <a:r>
              <a:rPr lang="en-US"/>
              <a:t>change.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 Defects uncovered after change is released to the customer base, </a:t>
            </a:r>
            <a:r>
              <a:rPr i="1" lang="en-US"/>
              <a:t>D</a:t>
            </a:r>
            <a:r>
              <a:rPr lang="en-US"/>
              <a:t>change.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Metric for Small organization</a:t>
            </a:r>
            <a:endParaRPr/>
          </a:p>
        </p:txBody>
      </p:sp>
      <p:sp>
        <p:nvSpPr>
          <p:cNvPr id="311" name="Google Shape;311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 Defect removal efficiency </a:t>
            </a:r>
            <a:endParaRPr/>
          </a:p>
          <a:p>
            <a:pPr indent="-101600" lvl="8" marL="3886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312" name="Google Shape;31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1" y="2057400"/>
            <a:ext cx="6324600" cy="266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 Estimation Technique </a:t>
            </a:r>
            <a:endParaRPr/>
          </a:p>
        </p:txBody>
      </p:sp>
      <p:sp>
        <p:nvSpPr>
          <p:cNvPr id="318" name="Google Shape;318;p5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Empirical estimation technique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Heuristic Technique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 estimation technique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Estimation Technique </a:t>
            </a:r>
            <a:endParaRPr/>
          </a:p>
        </p:txBody>
      </p:sp>
      <p:sp>
        <p:nvSpPr>
          <p:cNvPr id="325" name="Google Shape;325;p5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Empirical Estimation </a:t>
            </a:r>
            <a:r>
              <a:rPr lang="en-US"/>
              <a:t>: making an educated guess of the project using past experience e.g Delphi and Expert judges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Heuristic Techniques: Project parameter can be modeled by the mathematical expression.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Analytic Estimation : Like Heuristic Technique but supports scientific facts 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Size Estimation Metrics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Size of a program is not the number </a:t>
            </a:r>
            <a:r>
              <a:rPr b="1" lang="en-US"/>
              <a:t>of bytes </a:t>
            </a:r>
            <a:r>
              <a:rPr lang="en-US"/>
              <a:t>that the source code occupies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</a:t>
            </a:r>
            <a:r>
              <a:rPr b="1" lang="en-US"/>
              <a:t>not the size  </a:t>
            </a:r>
            <a:r>
              <a:rPr lang="en-US"/>
              <a:t>of the executable code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 is an indicator of the effort and time required to develop the program.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Size of program indicates development complexity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 Estimating the problem size is fundamental to estimating </a:t>
            </a:r>
            <a:r>
              <a:rPr b="1" lang="en-US"/>
              <a:t>the effort, time, and cost </a:t>
            </a:r>
            <a:r>
              <a:rPr lang="en-US"/>
              <a:t>of planned software.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COCOMO II MODEL</a:t>
            </a:r>
            <a:endParaRPr/>
          </a:p>
        </p:txBody>
      </p:sp>
      <p:sp>
        <p:nvSpPr>
          <p:cNvPr id="331" name="Google Shape;331;p5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constructive cost model (COCOMO) is an algorithmic software cost estimation model developed by Barry Boehm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model uses a basic regression formula, with some parameters that are derived from historical project data and current project characteristic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COCOMO II MODEL</a:t>
            </a:r>
            <a:endParaRPr/>
          </a:p>
        </p:txBody>
      </p:sp>
      <p:sp>
        <p:nvSpPr>
          <p:cNvPr id="337" name="Google Shape;337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COCOMO II is actually a hierarchy of estimation models that address the following areas: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Application composition model</a:t>
            </a:r>
            <a:r>
              <a:rPr lang="en-US"/>
              <a:t>: Used during the early stages of software engineering, when prototyping of user interfaces, consideration of software and system interaction, assessment of performance, and evaluation of technology maturity are paramount.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Early design stage model</a:t>
            </a:r>
            <a:r>
              <a:rPr lang="en-US"/>
              <a:t>: Used once requirements have been stabilized and basic software architecture has been established.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Post-architecture-stage model</a:t>
            </a:r>
            <a:r>
              <a:rPr lang="en-US"/>
              <a:t>: Used during the construction of the software. </a:t>
            </a:r>
            <a:endParaRPr/>
          </a:p>
          <a:p>
            <a:pPr indent="0" lvl="0" marL="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endParaRPr/>
          </a:p>
          <a:p>
            <a:pPr indent="-20066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Basic COCOMO-II Model </a:t>
            </a:r>
            <a:br>
              <a:rPr lang="en-US"/>
            </a:br>
            <a:endParaRPr/>
          </a:p>
        </p:txBody>
      </p:sp>
      <p:sp>
        <p:nvSpPr>
          <p:cNvPr id="343" name="Google Shape;343;p5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COCOMO applies to three classes of software projects:</a:t>
            </a:r>
            <a:br>
              <a:rPr lang="en-US"/>
            </a:b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▪ </a:t>
            </a:r>
            <a:r>
              <a:rPr b="1" lang="en-US"/>
              <a:t>Organic: </a:t>
            </a:r>
            <a:r>
              <a:rPr lang="en-US"/>
              <a:t>Developing well understood application programs, small experienced team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▪ </a:t>
            </a:r>
            <a:r>
              <a:rPr b="1" lang="en-US"/>
              <a:t>Semi Detached</a:t>
            </a:r>
            <a:r>
              <a:rPr lang="en-US"/>
              <a:t>: mix of experienced and non-experienced team</a:t>
            </a:r>
            <a:br>
              <a:rPr lang="en-US"/>
            </a:b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▪ </a:t>
            </a:r>
            <a:r>
              <a:rPr b="1" lang="en-US"/>
              <a:t>Embedded</a:t>
            </a:r>
            <a:r>
              <a:rPr lang="en-US"/>
              <a:t>: strongly coupled to computer hardware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49" name="Google Shape;349;p5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Basic COCOMO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▪ </a:t>
            </a:r>
            <a:r>
              <a:rPr lang="en-US"/>
              <a:t>Effort = a (KLOC)b PM</a:t>
            </a:r>
            <a:br>
              <a:rPr lang="en-US"/>
            </a:b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▪ </a:t>
            </a:r>
            <a:r>
              <a:rPr lang="en-US"/>
              <a:t>Time = c (Effort)d Months</a:t>
            </a:r>
            <a:br>
              <a:rPr lang="en-US"/>
            </a:b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▪ </a:t>
            </a:r>
            <a:r>
              <a:rPr lang="en-US"/>
              <a:t>Number of people required = (Effort applied) 				/ (Development time)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55" name="Google Shape;355;p5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Example: </a:t>
            </a:r>
            <a:r>
              <a:rPr lang="en-US"/>
              <a:t>The size of organic software is estimated to be  32,000 LOC. The average salary for software engineering is Rs. 15000/- per month. What will be effort and time for the completion of the project?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/>
            </a:br>
            <a:r>
              <a:rPr lang="en-US"/>
              <a:t>Solution: 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▪ </a:t>
            </a:r>
            <a:r>
              <a:rPr b="1" lang="en-US"/>
              <a:t>Effort applied </a:t>
            </a:r>
            <a:r>
              <a:rPr lang="en-US"/>
              <a:t>= 2.4 x (32)</a:t>
            </a:r>
            <a:r>
              <a:rPr baseline="30000" lang="en-US"/>
              <a:t>1.05</a:t>
            </a:r>
            <a:r>
              <a:rPr lang="en-US"/>
              <a:t> PM = 91.33 PM (Since: 	32000 LOC = 32KLOC) </a:t>
            </a: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▪ </a:t>
            </a:r>
            <a:r>
              <a:rPr lang="en-US"/>
              <a:t>Time = 2.5 x (91.33)</a:t>
            </a:r>
            <a:r>
              <a:rPr baseline="30000" lang="en-US"/>
              <a:t>0.38</a:t>
            </a:r>
            <a:r>
              <a:rPr lang="en-US"/>
              <a:t> 	Month = 13.899 Months</a:t>
            </a:r>
            <a:br>
              <a:rPr lang="en-US"/>
            </a:b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▪ </a:t>
            </a:r>
            <a:r>
              <a:rPr b="1" lang="en-US"/>
              <a:t>Cost </a:t>
            </a:r>
            <a:r>
              <a:rPr lang="en-US"/>
              <a:t>= Time x Average salary per month = 13.899 x 1		5000 = Rs. 208480.85</a:t>
            </a:r>
            <a:br>
              <a:rPr lang="en-US"/>
            </a:br>
            <a:r>
              <a:rPr lang="en-US">
                <a:latin typeface="Noto Sans Symbols"/>
                <a:ea typeface="Noto Sans Symbols"/>
                <a:cs typeface="Noto Sans Symbols"/>
                <a:sym typeface="Noto Sans Symbols"/>
              </a:rPr>
              <a:t>▪ </a:t>
            </a:r>
            <a:r>
              <a:rPr b="1" lang="en-US"/>
              <a:t>People required </a:t>
            </a:r>
            <a:r>
              <a:rPr lang="en-US"/>
              <a:t>= (Effort applied) / (development 		time) = 6.57 = 7 persons 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Software Measurement 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b="1" lang="en-US"/>
              <a:t>Direct measure </a:t>
            </a:r>
            <a:r>
              <a:rPr lang="en-US"/>
              <a:t>and </a:t>
            </a:r>
            <a:r>
              <a:rPr b="1" lang="en-US"/>
              <a:t>indirect measure.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Direct measures of the software include how many lines of </a:t>
            </a:r>
            <a:r>
              <a:rPr b="1" lang="en-US"/>
              <a:t>code (LOC) produced</a:t>
            </a:r>
            <a:r>
              <a:rPr lang="en-US"/>
              <a:t>, </a:t>
            </a:r>
            <a:r>
              <a:rPr b="1" lang="en-US"/>
              <a:t>execution speed, memory size, and defects reported</a:t>
            </a:r>
            <a:r>
              <a:rPr lang="en-US"/>
              <a:t>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</a:pPr>
            <a:r>
              <a:rPr lang="en-US"/>
              <a:t> Indirect measures include functionality, quality, complexity, efficiency, reliability, and maintainability of the software. </a:t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Lines of Code 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lang="en-US" sz="2400"/>
              <a:t>simplest</a:t>
            </a:r>
            <a:r>
              <a:rPr lang="en-US"/>
              <a:t> among all metrics available to estimate project size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Project size estimated by </a:t>
            </a:r>
            <a:r>
              <a:rPr lang="en-US" sz="2400"/>
              <a:t>counting the number</a:t>
            </a:r>
            <a:r>
              <a:rPr lang="en-US"/>
              <a:t> of source instructions 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Lines used for </a:t>
            </a:r>
            <a:r>
              <a:rPr lang="en-US" sz="2400"/>
              <a:t>commenting, header lines</a:t>
            </a:r>
            <a:r>
              <a:rPr lang="en-US"/>
              <a:t> ignored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find LOC at the beginning of a project </a:t>
            </a:r>
            <a:r>
              <a:rPr lang="en-US" sz="2400"/>
              <a:t>divide module into sub modules</a:t>
            </a:r>
            <a:r>
              <a:rPr lang="en-US"/>
              <a:t> and so on until size of each module can be predicted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Disadvantages of LOC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Gives a numerical value of problem size   that vary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   widely with individual coding style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If( x&gt;y )			x &gt; y ? x++ : y++;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   then x++;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else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	   y++;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Effort needed for analysis, design , coding, testing etc  (not just coding)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Disadvantages of LOC 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# Larger Code size 🡺 Better Quality?</a:t>
            </a:r>
            <a:endParaRPr sz="1400"/>
          </a:p>
          <a:p>
            <a:pPr indent="-254000" lvl="0" marL="3429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# Logical Complexity?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Complex Logic   -&gt; More Effort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Simple Logic     -&gt; Less Effort</a:t>
            </a:r>
            <a:endParaRPr/>
          </a:p>
          <a:p>
            <a:pPr indent="-139700" lvl="3" marL="1600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4" marL="18288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/>
              <a:t>while(i&lt;4) {			printf(“testing”);</a:t>
            </a:r>
            <a:endParaRPr/>
          </a:p>
          <a:p>
            <a:pPr indent="0" lvl="4" marL="18288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/>
              <a:t>   printf(“testing”);			printf(“testing”);</a:t>
            </a:r>
            <a:endParaRPr/>
          </a:p>
          <a:p>
            <a:pPr indent="0" lvl="4" marL="18288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US" sz="1900"/>
              <a:t>}				printf(“testing”);					printf(“testing”);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Disadvantage of LOC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Accurate computation of  LOC only after 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 project completion!!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