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6858000" cx="9144000"/>
  <p:notesSz cx="6858000" cy="9144000"/>
  <p:embeddedFontLst>
    <p:embeddedFont>
      <p:font typeface="Noto Sans Symbols"/>
      <p:regular r:id="rId50"/>
      <p:bold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NotoSansSymbols-bold.fntdata"/><Relationship Id="rId50" Type="http://schemas.openxmlformats.org/officeDocument/2006/relationships/font" Target="fonts/NotoSansSymbols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533400" y="2286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CHAPTER TWO</a:t>
            </a:r>
            <a:endParaRPr/>
          </a:p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12/8/2023</a:t>
            </a:r>
            <a:endParaRPr/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Online Interaction CLasss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LOC Calculation</a:t>
            </a:r>
            <a:endParaRPr/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Cost per line of code</a:t>
            </a:r>
            <a:r>
              <a:rPr lang="en-US"/>
              <a:t> = Labor rate/ productivity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Estimated project cost </a:t>
            </a:r>
            <a:r>
              <a:rPr lang="en-US"/>
              <a:t>= cost per line of code * estimated line of code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Estimated labor effort </a:t>
            </a:r>
            <a:r>
              <a:rPr lang="en-US"/>
              <a:t>= LOC/productivity </a:t>
            </a:r>
            <a:endParaRPr/>
          </a:p>
        </p:txBody>
      </p:sp>
      <p:sp>
        <p:nvSpPr>
          <p:cNvPr id="170" name="Google Shape;170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12/8/2023</a:t>
            </a:r>
            <a:endParaRPr/>
          </a:p>
        </p:txBody>
      </p:sp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Online Interaction CLasss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Example Of LOC </a:t>
            </a:r>
            <a:endParaRPr b="1"/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Estimated line of code = 33,200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Productivity = 620 LOC/pm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Labor Rate per month = $ 8000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Cost per line of code = 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Estimated Project cost = 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Estimate Labor Effort = ?</a:t>
            </a:r>
            <a:endParaRPr/>
          </a:p>
        </p:txBody>
      </p:sp>
      <p:sp>
        <p:nvSpPr>
          <p:cNvPr id="179" name="Google Shape;179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12/8/2023</a:t>
            </a:r>
            <a:endParaRPr/>
          </a:p>
        </p:txBody>
      </p:sp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Online Interaction CLasss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of LOC </a:t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lang="en-US"/>
              <a:t>Cost per line of code = $8000/620 </a:t>
            </a:r>
            <a:endParaRPr/>
          </a:p>
          <a:p>
            <a:pPr indent="0" lvl="8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     = $13</a:t>
            </a:r>
            <a:endParaRPr/>
          </a:p>
          <a:p>
            <a:pPr indent="-101600" lvl="8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342900" lvl="8" marL="404813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/>
              <a:t> </a:t>
            </a:r>
            <a:r>
              <a:rPr lang="en-US" sz="3200"/>
              <a:t>Estimated project cost = 33,200 * 13</a:t>
            </a:r>
            <a:endParaRPr/>
          </a:p>
          <a:p>
            <a:pPr indent="0" lvl="8" marL="61913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			= $431,600</a:t>
            </a:r>
            <a:endParaRPr/>
          </a:p>
          <a:p>
            <a:pPr indent="-342900" lvl="8" marL="404813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lang="en-US" sz="3200"/>
              <a:t>Estimated  effort = LOC / productivity </a:t>
            </a:r>
            <a:endParaRPr/>
          </a:p>
          <a:p>
            <a:pPr indent="0" lvl="8" marL="61913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			= 33,200/620 </a:t>
            </a:r>
            <a:endParaRPr/>
          </a:p>
          <a:p>
            <a:pPr indent="0" lvl="8" marL="61913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			= 54 pm</a:t>
            </a:r>
            <a:endParaRPr/>
          </a:p>
        </p:txBody>
      </p:sp>
      <p:sp>
        <p:nvSpPr>
          <p:cNvPr id="188" name="Google Shape;188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12/8/2023</a:t>
            </a:r>
            <a:endParaRPr/>
          </a:p>
        </p:txBody>
      </p:sp>
      <p:sp>
        <p:nvSpPr>
          <p:cNvPr id="189" name="Google Shape;18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Online Interaction CLasss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Point Metric </a:t>
            </a:r>
            <a:endParaRPr/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4000"/>
              <a:t>Size of software product computed directly </a:t>
            </a:r>
            <a:r>
              <a:rPr b="1" lang="en-US" sz="4000"/>
              <a:t>from problem specification</a:t>
            </a:r>
            <a:endParaRPr/>
          </a:p>
          <a:p>
            <a:pPr indent="-2032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000"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4000"/>
              <a:t>Size of software = number of different functions/ features it supports</a:t>
            </a:r>
            <a:endParaRPr/>
          </a:p>
          <a:p>
            <a:pPr indent="-2032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  	Input                                  Output</a:t>
            </a:r>
            <a:endParaRPr/>
          </a:p>
          <a:p>
            <a:pPr indent="-2032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000"/>
          </a:p>
          <a:p>
            <a:pPr indent="-2032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000"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4000"/>
              <a:t>Many features        Larger size</a:t>
            </a:r>
            <a:endParaRPr/>
          </a:p>
          <a:p>
            <a:pPr indent="-2032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000"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4000"/>
              <a:t>Apart from that size depends 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	-	number of files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	-	number of interfaces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	-	number of enquiries</a:t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98" name="Google Shape;198;p25"/>
          <p:cNvSpPr/>
          <p:nvPr/>
        </p:nvSpPr>
        <p:spPr>
          <a:xfrm>
            <a:off x="2362200" y="2971798"/>
            <a:ext cx="1600200" cy="990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3962400" y="3204058"/>
            <a:ext cx="299288" cy="526081"/>
          </a:xfrm>
          <a:prstGeom prst="rightArrow">
            <a:avLst>
              <a:gd fmla="val 50000" name="adj1"/>
              <a:gd fmla="val 25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2062912" y="3209225"/>
            <a:ext cx="299288" cy="526081"/>
          </a:xfrm>
          <a:prstGeom prst="rightArrow">
            <a:avLst>
              <a:gd fmla="val 50000" name="adj1"/>
              <a:gd fmla="val 25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2590800" y="4114800"/>
            <a:ext cx="299288" cy="526081"/>
          </a:xfrm>
          <a:prstGeom prst="rightArrow">
            <a:avLst>
              <a:gd fmla="val 50000" name="adj1"/>
              <a:gd fmla="val 25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12/8/2023</a:t>
            </a:r>
            <a:endParaRPr/>
          </a:p>
        </p:txBody>
      </p:sp>
      <p:sp>
        <p:nvSpPr>
          <p:cNvPr id="203" name="Google Shape;20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Online Interaction CLasss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Point </a:t>
            </a:r>
            <a:endParaRPr/>
          </a:p>
        </p:txBody>
      </p:sp>
      <p:sp>
        <p:nvSpPr>
          <p:cNvPr id="210" name="Google Shape;210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Size of Function Point (FP)= Weighted sum of  	these five problem characteristics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1.</a:t>
            </a:r>
            <a:r>
              <a:rPr b="1" lang="en-US"/>
              <a:t>Number of inputs</a:t>
            </a:r>
            <a:r>
              <a:rPr lang="en-US"/>
              <a:t>:</a:t>
            </a:r>
            <a:endParaRPr/>
          </a:p>
          <a:p>
            <a:pPr indent="0" lvl="0" marL="973138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2.Number of Outputs</a:t>
            </a:r>
            <a:r>
              <a:rPr lang="en-US"/>
              <a:t>: </a:t>
            </a:r>
            <a:endParaRPr/>
          </a:p>
          <a:p>
            <a:pPr indent="0" lvl="0" marL="973138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3. </a:t>
            </a:r>
            <a:r>
              <a:rPr b="1" lang="en-US"/>
              <a:t>Number of inquiries</a:t>
            </a:r>
            <a:endParaRPr/>
          </a:p>
          <a:p>
            <a:pPr indent="0" lvl="0" marL="973138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4. </a:t>
            </a:r>
            <a:r>
              <a:rPr b="1" lang="en-US"/>
              <a:t>Number of Files</a:t>
            </a:r>
            <a:endParaRPr/>
          </a:p>
          <a:p>
            <a:pPr indent="0" lvl="0" marL="973138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5. </a:t>
            </a:r>
            <a:r>
              <a:rPr b="1" lang="en-US"/>
              <a:t>Number of interfaces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11" name="Google Shape;21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12/8/2023</a:t>
            </a:r>
            <a:endParaRPr/>
          </a:p>
        </p:txBody>
      </p:sp>
      <p:sp>
        <p:nvSpPr>
          <p:cNvPr id="212" name="Google Shape;212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Online Interaction CLasss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Point </a:t>
            </a:r>
            <a:endParaRPr/>
          </a:p>
        </p:txBody>
      </p:sp>
      <p:pic>
        <p:nvPicPr>
          <p:cNvPr id="219" name="Google Shape;219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9" y="2137300"/>
            <a:ext cx="8305801" cy="449209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12/8/2023</a:t>
            </a:r>
            <a:endParaRPr/>
          </a:p>
        </p:txBody>
      </p:sp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Online Interaction CLasss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point </a:t>
            </a:r>
            <a:endParaRPr/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</a:t>
            </a:r>
            <a:r>
              <a:rPr b="1" lang="en-US"/>
              <a:t>	Limitation of function point metric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The weight of items on metric is fixed which may not sufficient for all cases.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29" name="Google Shape;229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12/8/2023</a:t>
            </a:r>
            <a:endParaRPr/>
          </a:p>
        </p:txBody>
      </p:sp>
      <p:sp>
        <p:nvSpPr>
          <p:cNvPr id="230" name="Google Shape;230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Online Interaction CLasss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Point </a:t>
            </a:r>
            <a:endParaRPr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To compute function points (FP), the following 	relationship is used: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FP =  count total * [0.65 + 0.01 *∑(Fi )]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Fi (i 1 to 14) are value adjustment factors (VAF) based on responses to the following questions </a:t>
            </a:r>
            <a:endParaRPr/>
          </a:p>
        </p:txBody>
      </p:sp>
      <p:sp>
        <p:nvSpPr>
          <p:cNvPr id="238" name="Google Shape;238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12/8/2023</a:t>
            </a:r>
            <a:endParaRPr/>
          </a:p>
        </p:txBody>
      </p:sp>
      <p:sp>
        <p:nvSpPr>
          <p:cNvPr id="239" name="Google Shape;239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Online Interaction CLasss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Point</a:t>
            </a:r>
            <a:endParaRPr/>
          </a:p>
        </p:txBody>
      </p:sp>
      <p:sp>
        <p:nvSpPr>
          <p:cNvPr id="246" name="Google Shape;246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These 14 questions are scaled to 0 to 5 where,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0 = No influence or No importance, 1= Incidental, 2= moderate, 3= Average, 4 = Significant, 5 = Essential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47" name="Google Shape;247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12/8/2023</a:t>
            </a:r>
            <a:endParaRPr/>
          </a:p>
        </p:txBody>
      </p:sp>
      <p:sp>
        <p:nvSpPr>
          <p:cNvPr id="248" name="Google Shape;248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Online Interaction CLasss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Point</a:t>
            </a:r>
            <a:endParaRPr/>
          </a:p>
        </p:txBody>
      </p:sp>
      <p:sp>
        <p:nvSpPr>
          <p:cNvPr id="255" name="Google Shape;255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1. Does the system require </a:t>
            </a:r>
            <a:r>
              <a:rPr b="1" lang="en-US"/>
              <a:t>reliable backup and recovery</a:t>
            </a:r>
            <a:r>
              <a:rPr lang="en-US"/>
              <a:t>?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2. Are specialized data communications required to transfer information to or from the application?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3. Are there distributed processing functions?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4. Is performance critical?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5. Will the system run in an existing, heavily utilized operational environment?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6. Does the system require online data entry?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7. Does the online data entry require the input transaction to be built over multiple screens or operations?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8. Are the ILFs updated online? </a:t>
            </a:r>
            <a:endParaRPr/>
          </a:p>
        </p:txBody>
      </p:sp>
      <p:sp>
        <p:nvSpPr>
          <p:cNvPr id="256" name="Google Shape;256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12/8/2023</a:t>
            </a:r>
            <a:endParaRPr/>
          </a:p>
        </p:txBody>
      </p:sp>
      <p:sp>
        <p:nvSpPr>
          <p:cNvPr id="257" name="Google Shape;257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Online Interaction CLasss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Metrics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Measure : A measure provides a </a:t>
            </a:r>
            <a:r>
              <a:rPr b="1" lang="en-US"/>
              <a:t>quantitative indication</a:t>
            </a:r>
            <a:r>
              <a:rPr lang="en-US"/>
              <a:t> of  the extent, amount, dimension, capacity , or size of some attribute of a product or process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Metric : Metric as “ a </a:t>
            </a:r>
            <a:r>
              <a:rPr b="1" lang="en-US"/>
              <a:t>quantitative measure </a:t>
            </a:r>
            <a:r>
              <a:rPr lang="en-US"/>
              <a:t>of the </a:t>
            </a:r>
            <a:r>
              <a:rPr b="1" lang="en-US"/>
              <a:t>degree to </a:t>
            </a:r>
            <a:r>
              <a:rPr lang="en-US"/>
              <a:t>which a system, component, or process possesses a given attribute.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Indicator: An indicator is a metric or condition of the metrics that provides </a:t>
            </a:r>
            <a:r>
              <a:rPr b="1" lang="en-US"/>
              <a:t>insight</a:t>
            </a:r>
            <a:r>
              <a:rPr lang="en-US"/>
              <a:t> into the software process, a software project, or the product itself</a:t>
            </a:r>
            <a:endParaRPr/>
          </a:p>
        </p:txBody>
      </p:sp>
      <p:sp>
        <p:nvSpPr>
          <p:cNvPr id="98" name="Google Shape;9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12/8/2023</a:t>
            </a:r>
            <a:endParaRPr/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Online Interaction CLasss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Point</a:t>
            </a:r>
            <a:endParaRPr/>
          </a:p>
        </p:txBody>
      </p:sp>
      <p:sp>
        <p:nvSpPr>
          <p:cNvPr id="264" name="Google Shape;264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7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9. Are the inputs, outputs, files, or inquiries complex?</a:t>
            </a:r>
            <a:endParaRPr/>
          </a:p>
          <a:p>
            <a:pPr indent="-342900" lvl="7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10. Is the internal processing complex?</a:t>
            </a:r>
            <a:endParaRPr/>
          </a:p>
          <a:p>
            <a:pPr indent="-342900" lvl="7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11. Is the code designed to be reusable?</a:t>
            </a:r>
            <a:endParaRPr/>
          </a:p>
          <a:p>
            <a:pPr indent="-342900" lvl="7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12. Are conversion and installation included in the design? </a:t>
            </a:r>
            <a:endParaRPr/>
          </a:p>
          <a:p>
            <a:pPr indent="-342900" lvl="7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13. Is the system designed for multiple installations in different organizations? </a:t>
            </a:r>
            <a:endParaRPr/>
          </a:p>
          <a:p>
            <a:pPr indent="-342900" lvl="7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14. Is the application designed to facilitate change and ease of use by the user?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65" name="Google Shape;265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12/8/2023</a:t>
            </a:r>
            <a:endParaRPr/>
          </a:p>
        </p:txBody>
      </p:sp>
      <p:sp>
        <p:nvSpPr>
          <p:cNvPr id="266" name="Google Shape;266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Online Interaction CLasss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Point </a:t>
            </a:r>
            <a:endParaRPr/>
          </a:p>
        </p:txBody>
      </p:sp>
      <p:sp>
        <p:nvSpPr>
          <p:cNvPr id="273" name="Google Shape;273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Example : With the given data for an online shopping site developed by ABC software developers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Number of user input = 98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Numbers of user Output = 51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Number of User Inquires = 47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Number of External Interfaces = 32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Number of Logical Files = 61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Assuming that the complexity of the given website development is average, compute the function point if the productivity of the ABC S/W developers is 35 FP/PM and their salary structure is Rs. 1500 per month on average, estimate total cost of the software .</a:t>
            </a:r>
            <a:endParaRPr sz="2000"/>
          </a:p>
        </p:txBody>
      </p:sp>
      <p:sp>
        <p:nvSpPr>
          <p:cNvPr id="274" name="Google Shape;274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12/8/2023</a:t>
            </a:r>
            <a:endParaRPr/>
          </a:p>
        </p:txBody>
      </p:sp>
      <p:sp>
        <p:nvSpPr>
          <p:cNvPr id="275" name="Google Shape;275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Online Interaction CLasss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Point </a:t>
            </a:r>
            <a:endParaRPr/>
          </a:p>
        </p:txBody>
      </p:sp>
      <p:sp>
        <p:nvSpPr>
          <p:cNvPr id="282" name="Google Shape;282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Formula for Function Point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Cost per FP </a:t>
            </a:r>
            <a:r>
              <a:rPr lang="en-US" sz="2400"/>
              <a:t>=  labor rate/productivity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Estimated project cost  </a:t>
            </a:r>
            <a:r>
              <a:rPr lang="en-US"/>
              <a:t>= </a:t>
            </a:r>
            <a:r>
              <a:rPr i="1" lang="en-US" sz="2400"/>
              <a:t>estimated fP* cost   							per Fp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Estimated Labor effort </a:t>
            </a:r>
            <a:r>
              <a:rPr lang="en-US" sz="2400"/>
              <a:t>=  </a:t>
            </a:r>
            <a:r>
              <a:rPr i="1" lang="en-US" sz="2000"/>
              <a:t>Estimated FP/Productivity </a:t>
            </a:r>
            <a:endParaRPr i="1" sz="2000"/>
          </a:p>
        </p:txBody>
      </p:sp>
      <p:sp>
        <p:nvSpPr>
          <p:cNvPr id="283" name="Google Shape;283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12/8/2023</a:t>
            </a:r>
            <a:endParaRPr/>
          </a:p>
        </p:txBody>
      </p:sp>
      <p:sp>
        <p:nvSpPr>
          <p:cNvPr id="284" name="Google Shape;284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Online Interaction CLasss </a:t>
            </a:r>
            <a:endParaRPr/>
          </a:p>
        </p:txBody>
      </p:sp>
      <p:sp>
        <p:nvSpPr>
          <p:cNvPr id="285" name="Google Shape;285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Point </a:t>
            </a:r>
            <a:endParaRPr/>
          </a:p>
        </p:txBody>
      </p:sp>
      <p:sp>
        <p:nvSpPr>
          <p:cNvPr id="291" name="Google Shape;291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FP =  672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Organizational productivity = 6.5 FP/pm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Labor Rate per month = $8000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Cost per FP = $8000/6.5 = $1230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Effort = FP/Productivity = 672/6.5 =103 PM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Total project cost = (672*1230) = $826560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92" name="Google Shape;292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12/8/2023</a:t>
            </a:r>
            <a:endParaRPr/>
          </a:p>
        </p:txBody>
      </p:sp>
      <p:sp>
        <p:nvSpPr>
          <p:cNvPr id="293" name="Google Shape;293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Online Interaction CLasss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FP Problem (Class Work )</a:t>
            </a:r>
            <a:endParaRPr/>
          </a:p>
        </p:txBody>
      </p:sp>
      <p:sp>
        <p:nvSpPr>
          <p:cNvPr id="300" name="Google Shape;300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Assuming that the complexity of the NCIT MIS software development is average, compute the function point for it with the given data: </a:t>
            </a:r>
            <a:endParaRPr/>
          </a:p>
          <a:p>
            <a:pPr indent="0" lvl="0" marL="688975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Number of User Input   : 95</a:t>
            </a:r>
            <a:endParaRPr/>
          </a:p>
          <a:p>
            <a:pPr indent="0" lvl="0" marL="688975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Number of User Output : 55</a:t>
            </a:r>
            <a:endParaRPr/>
          </a:p>
          <a:p>
            <a:pPr indent="0" lvl="0" marL="688975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Number of Inquiries      : 4</a:t>
            </a:r>
            <a:endParaRPr/>
          </a:p>
          <a:p>
            <a:pPr indent="0" lvl="0" marL="688975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Number of logical Files : 66</a:t>
            </a:r>
            <a:endParaRPr/>
          </a:p>
          <a:p>
            <a:pPr indent="0" lvl="0" marL="688975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Number of External Interfaces:27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the productivity of the software developers is 30 FP/PM and their salary structure is RS.18000 per month on average, estimate the total cost of the software. </a:t>
            </a:r>
            <a:endParaRPr/>
          </a:p>
        </p:txBody>
      </p:sp>
      <p:sp>
        <p:nvSpPr>
          <p:cNvPr id="301" name="Google Shape;301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12/8/2023</a:t>
            </a:r>
            <a:endParaRPr/>
          </a:p>
        </p:txBody>
      </p:sp>
      <p:sp>
        <p:nvSpPr>
          <p:cNvPr id="302" name="Google Shape;302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Online Interaction CLasss </a:t>
            </a:r>
            <a:endParaRPr/>
          </a:p>
        </p:txBody>
      </p:sp>
      <p:sp>
        <p:nvSpPr>
          <p:cNvPr id="303" name="Google Shape;303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point </a:t>
            </a:r>
            <a:endParaRPr/>
          </a:p>
        </p:txBody>
      </p:sp>
      <p:pic>
        <p:nvPicPr>
          <p:cNvPr id="309" name="Google Shape;309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209800"/>
            <a:ext cx="7539320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12/8/2023</a:t>
            </a:r>
            <a:endParaRPr/>
          </a:p>
        </p:txBody>
      </p:sp>
      <p:sp>
        <p:nvSpPr>
          <p:cNvPr id="311" name="Google Shape;311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2" name="Google Shape;312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Online Interaction CLasss </a:t>
            </a:r>
            <a:endParaRPr/>
          </a:p>
        </p:txBody>
      </p:sp>
      <p:sp>
        <p:nvSpPr>
          <p:cNvPr id="313" name="Google Shape;313;p37"/>
          <p:cNvSpPr txBox="1"/>
          <p:nvPr/>
        </p:nvSpPr>
        <p:spPr>
          <a:xfrm>
            <a:off x="8077200" y="2544005"/>
            <a:ext cx="1295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 Count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7"/>
          <p:cNvSpPr txBox="1"/>
          <p:nvPr/>
        </p:nvSpPr>
        <p:spPr>
          <a:xfrm>
            <a:off x="8534400" y="3402809"/>
            <a:ext cx="838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7"/>
          <p:cNvSpPr/>
          <p:nvPr/>
        </p:nvSpPr>
        <p:spPr>
          <a:xfrm>
            <a:off x="7620000" y="3364951"/>
            <a:ext cx="685800" cy="44504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S*4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Point </a:t>
            </a:r>
            <a:endParaRPr/>
          </a:p>
        </p:txBody>
      </p:sp>
      <p:sp>
        <p:nvSpPr>
          <p:cNvPr id="321" name="Google Shape;321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Expected Value for estimate variable size (s) = 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Make optimistic  , most likely, pessimistic , estimate for each item, then compute expected value 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22" name="Google Shape;32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4495800"/>
            <a:ext cx="73914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12/8/2023</a:t>
            </a:r>
            <a:endParaRPr/>
          </a:p>
        </p:txBody>
      </p:sp>
      <p:sp>
        <p:nvSpPr>
          <p:cNvPr id="324" name="Google Shape;324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5" name="Google Shape;325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Online Interaction CLasss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Categories of Metrics </a:t>
            </a:r>
            <a:endParaRPr/>
          </a:p>
        </p:txBody>
      </p:sp>
      <p:sp>
        <p:nvSpPr>
          <p:cNvPr id="331" name="Google Shape;331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Product Metrics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Process Metrics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Project Metrics</a:t>
            </a:r>
            <a:endParaRPr/>
          </a:p>
        </p:txBody>
      </p:sp>
      <p:sp>
        <p:nvSpPr>
          <p:cNvPr id="332" name="Google Shape;332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12/8/2023</a:t>
            </a:r>
            <a:endParaRPr/>
          </a:p>
        </p:txBody>
      </p:sp>
      <p:sp>
        <p:nvSpPr>
          <p:cNvPr id="333" name="Google Shape;333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4" name="Google Shape;334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Online Interaction CLasss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Characteristics of Metrics</a:t>
            </a:r>
            <a:endParaRPr/>
          </a:p>
        </p:txBody>
      </p:sp>
      <p:sp>
        <p:nvSpPr>
          <p:cNvPr id="340" name="Google Shape;340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Product Metrics : Product metric describes the characteristics of the product, such as </a:t>
            </a:r>
            <a:r>
              <a:rPr b="1" lang="en-US"/>
              <a:t>size</a:t>
            </a:r>
            <a:r>
              <a:rPr lang="en-US"/>
              <a:t>, </a:t>
            </a:r>
            <a:r>
              <a:rPr b="1" lang="en-US"/>
              <a:t>complexity, performance, efficiency.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</p:txBody>
      </p:sp>
      <p:sp>
        <p:nvSpPr>
          <p:cNvPr id="341" name="Google Shape;341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12/8/2023</a:t>
            </a:r>
            <a:endParaRPr/>
          </a:p>
        </p:txBody>
      </p:sp>
      <p:sp>
        <p:nvSpPr>
          <p:cNvPr id="342" name="Google Shape;342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3" name="Google Shape;343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Online Interaction CLasss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Characteristics of Metrics </a:t>
            </a:r>
            <a:endParaRPr/>
          </a:p>
        </p:txBody>
      </p:sp>
      <p:sp>
        <p:nvSpPr>
          <p:cNvPr id="349" name="Google Shape;349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Process Metrics</a:t>
            </a:r>
            <a:r>
              <a:rPr lang="en-US"/>
              <a:t>: Process metric describe </a:t>
            </a:r>
            <a:r>
              <a:rPr b="1" lang="en-US"/>
              <a:t>effectiveness and quality </a:t>
            </a:r>
            <a:r>
              <a:rPr lang="en-US"/>
              <a:t>of the process. E.g</a:t>
            </a:r>
            <a:endParaRPr/>
          </a:p>
          <a:p>
            <a:pPr indent="-342900" lvl="0" marL="854075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Effort</a:t>
            </a:r>
            <a:r>
              <a:rPr lang="en-US"/>
              <a:t> required in the process</a:t>
            </a:r>
            <a:endParaRPr/>
          </a:p>
          <a:p>
            <a:pPr indent="-342900" lvl="0" marL="854075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Time</a:t>
            </a:r>
            <a:r>
              <a:rPr lang="en-US"/>
              <a:t> to produce the product</a:t>
            </a:r>
            <a:endParaRPr/>
          </a:p>
          <a:p>
            <a:pPr indent="-342900" lvl="0" marL="854075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Number of </a:t>
            </a:r>
            <a:r>
              <a:rPr b="1" lang="en-US"/>
              <a:t>defects</a:t>
            </a:r>
            <a:r>
              <a:rPr lang="en-US"/>
              <a:t> found during testing </a:t>
            </a:r>
            <a:endParaRPr/>
          </a:p>
          <a:p>
            <a:pPr indent="-139700" lvl="0" marL="854075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350" name="Google Shape;350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12/8/2023</a:t>
            </a:r>
            <a:endParaRPr/>
          </a:p>
        </p:txBody>
      </p:sp>
      <p:sp>
        <p:nvSpPr>
          <p:cNvPr id="351" name="Google Shape;351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2" name="Google Shape;352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Online Interaction CLasss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Metrics 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Metrics strongly support software project </a:t>
            </a:r>
            <a:r>
              <a:rPr b="1" lang="en-US"/>
              <a:t>management activities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They  relate to the four functions of management as follows:</a:t>
            </a:r>
            <a:endParaRPr/>
          </a:p>
          <a:p>
            <a:pPr indent="-342900" lvl="0" marL="10350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US"/>
              <a:t>Planning</a:t>
            </a:r>
            <a:endParaRPr/>
          </a:p>
          <a:p>
            <a:pPr indent="-342900" lvl="0" marL="10350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US"/>
              <a:t>Organizing</a:t>
            </a:r>
            <a:endParaRPr/>
          </a:p>
          <a:p>
            <a:pPr indent="-342900" lvl="0" marL="10350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US"/>
              <a:t>Controlling </a:t>
            </a:r>
            <a:endParaRPr/>
          </a:p>
          <a:p>
            <a:pPr indent="-342900" lvl="0" marL="10350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US"/>
              <a:t>Improving </a:t>
            </a:r>
            <a:endParaRPr b="1" i="1"/>
          </a:p>
        </p:txBody>
      </p:sp>
      <p:sp>
        <p:nvSpPr>
          <p:cNvPr id="107" name="Google Shape;10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12/8/2023</a:t>
            </a:r>
            <a:endParaRPr/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Online Interaction CLasss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Categories of Metrics</a:t>
            </a:r>
            <a:endParaRPr/>
          </a:p>
        </p:txBody>
      </p:sp>
      <p:sp>
        <p:nvSpPr>
          <p:cNvPr id="358" name="Google Shape;358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000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US" sz="3600"/>
              <a:t>Project Metrics</a:t>
            </a:r>
            <a:r>
              <a:rPr lang="en-US" sz="3600"/>
              <a:t>: Project metrics describe the project characteristics and execution. E.g</a:t>
            </a:r>
            <a:endParaRPr sz="3600"/>
          </a:p>
          <a:p>
            <a:pPr indent="-342900" lvl="0" marL="1147763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Number of software developer </a:t>
            </a:r>
            <a:endParaRPr/>
          </a:p>
          <a:p>
            <a:pPr indent="-342900" lvl="0" marL="1147763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Staffing pattern over the life cycle of the software</a:t>
            </a:r>
            <a:endParaRPr/>
          </a:p>
          <a:p>
            <a:pPr indent="-342900" lvl="0" marL="1147763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Cost and schedule</a:t>
            </a:r>
            <a:endParaRPr/>
          </a:p>
          <a:p>
            <a:pPr indent="-342900" lvl="0" marL="1147763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Productivity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359" name="Google Shape;359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12/8/2023</a:t>
            </a:r>
            <a:endParaRPr/>
          </a:p>
        </p:txBody>
      </p:sp>
      <p:sp>
        <p:nvSpPr>
          <p:cNvPr id="360" name="Google Shape;360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" name="Google Shape;361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Online Interaction CLasss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Attribute of Effective Software Metrics </a:t>
            </a:r>
            <a:endParaRPr b="1"/>
          </a:p>
        </p:txBody>
      </p:sp>
      <p:sp>
        <p:nvSpPr>
          <p:cNvPr id="367" name="Google Shape;367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Simple and computable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Empirically and Intuitively Persuasive (satisfy Engineers’ intuitive)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Consistent and Objective 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Consistent in the use of units and dimensions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Programming  Language Independent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An Effective Mechanism for High Quality Feedback</a:t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68" name="Google Shape;368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12/8/2023</a:t>
            </a:r>
            <a:endParaRPr/>
          </a:p>
        </p:txBody>
      </p:sp>
      <p:sp>
        <p:nvSpPr>
          <p:cNvPr id="369" name="Google Shape;369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0" name="Google Shape;370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Online Interaction CLasss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Metric for Software Quality </a:t>
            </a:r>
            <a:endParaRPr/>
          </a:p>
        </p:txBody>
      </p:sp>
      <p:sp>
        <p:nvSpPr>
          <p:cNvPr id="376" name="Google Shape;376;p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Software quality can be measured through the software Engineering process, </a:t>
            </a:r>
            <a:r>
              <a:rPr b="1" lang="en-US"/>
              <a:t>before release </a:t>
            </a:r>
            <a:r>
              <a:rPr lang="en-US"/>
              <a:t>to customer and </a:t>
            </a:r>
            <a:r>
              <a:rPr b="1" lang="en-US"/>
              <a:t>after release </a:t>
            </a:r>
            <a:r>
              <a:rPr lang="en-US"/>
              <a:t>to the customer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main goal of software engineering is to produce a high-quality system.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good software Engineer and  good software engineering must measure if </a:t>
            </a:r>
            <a:r>
              <a:rPr b="1" lang="en-US"/>
              <a:t>high quality </a:t>
            </a:r>
            <a:r>
              <a:rPr lang="en-US"/>
              <a:t>is to be realized .</a:t>
            </a:r>
            <a:endParaRPr/>
          </a:p>
        </p:txBody>
      </p:sp>
      <p:sp>
        <p:nvSpPr>
          <p:cNvPr id="377" name="Google Shape;377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12/8/2023</a:t>
            </a:r>
            <a:endParaRPr/>
          </a:p>
        </p:txBody>
      </p:sp>
      <p:sp>
        <p:nvSpPr>
          <p:cNvPr id="378" name="Google Shape;378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9" name="Google Shape;379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Online Interaction CLasss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Metric for software quality</a:t>
            </a:r>
            <a:endParaRPr/>
          </a:p>
        </p:txBody>
      </p:sp>
      <p:sp>
        <p:nvSpPr>
          <p:cNvPr id="385" name="Google Shape;385;p4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	</a:t>
            </a:r>
            <a:r>
              <a:rPr b="1" lang="en-US"/>
              <a:t>Measuring Quality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Indicators to measure the quality </a:t>
            </a:r>
            <a:endParaRPr/>
          </a:p>
          <a:p>
            <a:pPr indent="-342900" lvl="0" marL="1768475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/>
              <a:t>Correctness </a:t>
            </a:r>
            <a:endParaRPr/>
          </a:p>
          <a:p>
            <a:pPr indent="-342900" lvl="0" marL="1768475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/>
              <a:t>Maintainability </a:t>
            </a:r>
            <a:endParaRPr/>
          </a:p>
          <a:p>
            <a:pPr indent="-342900" lvl="0" marL="1768475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/>
              <a:t>Understandability </a:t>
            </a:r>
            <a:endParaRPr/>
          </a:p>
          <a:p>
            <a:pPr indent="-342900" lvl="0" marL="1768475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/>
              <a:t>Integrity </a:t>
            </a:r>
            <a:endParaRPr/>
          </a:p>
          <a:p>
            <a:pPr indent="-342900" lvl="0" marL="1768475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/>
              <a:t>Usability (user friendly or not)</a:t>
            </a:r>
            <a:endParaRPr/>
          </a:p>
        </p:txBody>
      </p:sp>
      <p:sp>
        <p:nvSpPr>
          <p:cNvPr id="386" name="Google Shape;386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12/8/2023</a:t>
            </a:r>
            <a:endParaRPr/>
          </a:p>
        </p:txBody>
      </p:sp>
      <p:sp>
        <p:nvSpPr>
          <p:cNvPr id="387" name="Google Shape;387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8" name="Google Shape;388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Online Interaction CLasss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Defect Removal Efficiency </a:t>
            </a:r>
            <a:endParaRPr b="1"/>
          </a:p>
        </p:txBody>
      </p:sp>
      <p:sp>
        <p:nvSpPr>
          <p:cNvPr id="394" name="Google Shape;394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quality metric that provides </a:t>
            </a:r>
            <a:r>
              <a:rPr b="1" lang="en-US"/>
              <a:t>benefit at both the project and process </a:t>
            </a:r>
            <a:r>
              <a:rPr lang="en-US"/>
              <a:t>level is defect removal efficiency (DRE)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DRE is computed as</a:t>
            </a:r>
            <a:endParaRPr/>
          </a:p>
          <a:p>
            <a:pPr indent="0" lvl="8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DRE = E/E+D</a:t>
            </a:r>
            <a:endParaRPr/>
          </a:p>
          <a:p>
            <a:pPr indent="0" lvl="8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Where E = Errors found before delivery of the software </a:t>
            </a:r>
            <a:endParaRPr/>
          </a:p>
          <a:p>
            <a:pPr indent="0" lvl="8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D = Defects found after the delivery </a:t>
            </a:r>
            <a:endParaRPr/>
          </a:p>
        </p:txBody>
      </p:sp>
      <p:sp>
        <p:nvSpPr>
          <p:cNvPr id="395" name="Google Shape;395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12/8/2023</a:t>
            </a:r>
            <a:endParaRPr/>
          </a:p>
        </p:txBody>
      </p:sp>
      <p:sp>
        <p:nvSpPr>
          <p:cNvPr id="396" name="Google Shape;396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7" name="Google Shape;397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Online Interaction CLasss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Metric for small Organization </a:t>
            </a:r>
            <a:endParaRPr/>
          </a:p>
        </p:txBody>
      </p:sp>
      <p:sp>
        <p:nvSpPr>
          <p:cNvPr id="403" name="Google Shape;403;p4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organization might select the following set of easily collected measures: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Time (hours or days) elapsed from the time a request is made until evaluation is complete, 	</a:t>
            </a:r>
            <a:r>
              <a:rPr i="1" lang="en-US"/>
              <a:t>t</a:t>
            </a:r>
            <a:r>
              <a:rPr lang="en-US"/>
              <a:t>queue.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Effort (person-hours) to perform the evaluation, </a:t>
            </a:r>
            <a:r>
              <a:rPr i="1" lang="en-US"/>
              <a:t>W</a:t>
            </a:r>
            <a:r>
              <a:rPr lang="en-US"/>
              <a:t>eval.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Time (hours or days) elapsed from completion of evaluation to assignment of</a:t>
            </a:r>
            <a:endParaRPr/>
          </a:p>
        </p:txBody>
      </p:sp>
      <p:sp>
        <p:nvSpPr>
          <p:cNvPr id="404" name="Google Shape;404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12/8/2023</a:t>
            </a:r>
            <a:endParaRPr/>
          </a:p>
        </p:txBody>
      </p:sp>
      <p:sp>
        <p:nvSpPr>
          <p:cNvPr id="405" name="Google Shape;405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6" name="Google Shape;406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Online Interaction CLasss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Metric for small Organization</a:t>
            </a:r>
            <a:endParaRPr b="1"/>
          </a:p>
        </p:txBody>
      </p:sp>
      <p:sp>
        <p:nvSpPr>
          <p:cNvPr id="412" name="Google Shape;412;p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Change order to personnel, </a:t>
            </a:r>
            <a:r>
              <a:rPr i="1" lang="en-US"/>
              <a:t>t</a:t>
            </a:r>
            <a:r>
              <a:rPr lang="en-US"/>
              <a:t>eval.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 Effort (person-hours) required to make the change, </a:t>
            </a:r>
            <a:r>
              <a:rPr i="1" lang="en-US"/>
              <a:t>W</a:t>
            </a:r>
            <a:r>
              <a:rPr lang="en-US"/>
              <a:t>change.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 Time required (hours or days) to make the change, </a:t>
            </a:r>
            <a:r>
              <a:rPr i="1" lang="en-US"/>
              <a:t>t</a:t>
            </a:r>
            <a:r>
              <a:rPr lang="en-US"/>
              <a:t>change.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 Errors uncovered during work to make change, </a:t>
            </a:r>
            <a:r>
              <a:rPr i="1" lang="en-US"/>
              <a:t>E</a:t>
            </a:r>
            <a:r>
              <a:rPr lang="en-US"/>
              <a:t>change.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 Defects uncovered after change is released to the customer base, </a:t>
            </a:r>
            <a:r>
              <a:rPr i="1" lang="en-US"/>
              <a:t>D</a:t>
            </a:r>
            <a:r>
              <a:rPr lang="en-US"/>
              <a:t>change.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413" name="Google Shape;413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12/8/2023</a:t>
            </a:r>
            <a:endParaRPr/>
          </a:p>
        </p:txBody>
      </p:sp>
      <p:sp>
        <p:nvSpPr>
          <p:cNvPr id="414" name="Google Shape;414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5" name="Google Shape;415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Online Interaction CLasss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Metric for small Organization</a:t>
            </a:r>
            <a:endParaRPr/>
          </a:p>
        </p:txBody>
      </p:sp>
      <p:sp>
        <p:nvSpPr>
          <p:cNvPr id="421" name="Google Shape;421;p4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Comprehensive software metrics programs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Software organizations of all sizes measure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Use the resultant metrics to help improve their local software.</a:t>
            </a:r>
            <a:endParaRPr/>
          </a:p>
        </p:txBody>
      </p:sp>
      <p:sp>
        <p:nvSpPr>
          <p:cNvPr id="422" name="Google Shape;422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12/8/2023</a:t>
            </a:r>
            <a:endParaRPr/>
          </a:p>
        </p:txBody>
      </p:sp>
      <p:sp>
        <p:nvSpPr>
          <p:cNvPr id="423" name="Google Shape;423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4" name="Google Shape;424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Online Interaction CLasss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COCOMO  MODEL</a:t>
            </a:r>
            <a:endParaRPr/>
          </a:p>
        </p:txBody>
      </p:sp>
      <p:sp>
        <p:nvSpPr>
          <p:cNvPr id="430" name="Google Shape;430;p5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constructive cost model (COCOMO) is an algorithmic software cost estimation model developed by </a:t>
            </a:r>
            <a:r>
              <a:rPr b="1" lang="en-US"/>
              <a:t>Barry Boehm </a:t>
            </a:r>
            <a:endParaRPr b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model uses a basic regression formula, with some parameters that are derived from historical project data and current project characteristic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431" name="Google Shape;431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12/8/2023</a:t>
            </a:r>
            <a:endParaRPr/>
          </a:p>
        </p:txBody>
      </p:sp>
      <p:sp>
        <p:nvSpPr>
          <p:cNvPr id="432" name="Google Shape;432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3" name="Google Shape;433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Online Interaction CLasss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COCOMO II MODEL</a:t>
            </a:r>
            <a:endParaRPr/>
          </a:p>
        </p:txBody>
      </p:sp>
      <p:sp>
        <p:nvSpPr>
          <p:cNvPr id="439" name="Google Shape;439;p5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COCOMO II is actually a hierarchy of estimation models that address the following areas: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Application composition model</a:t>
            </a:r>
            <a:r>
              <a:rPr lang="en-US"/>
              <a:t>: Used during the early stages of software engineering, when prototyping of user interfaces, consideration of software and system interaction, assessment of performance, and evaluation of technology maturity are paramount.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Early design stage model</a:t>
            </a:r>
            <a:r>
              <a:rPr lang="en-US"/>
              <a:t>: Used once requirements have been stabilized and basic software architecture has been established.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Post-architecture-stage model</a:t>
            </a:r>
            <a:r>
              <a:rPr lang="en-US"/>
              <a:t>: Used during the construction of the software. 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/>
            </a:b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440" name="Google Shape;440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12/8/2023</a:t>
            </a:r>
            <a:endParaRPr/>
          </a:p>
        </p:txBody>
      </p:sp>
      <p:sp>
        <p:nvSpPr>
          <p:cNvPr id="441" name="Google Shape;441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2" name="Google Shape;442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Online Interaction CLasss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Size Estimation Metrics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Size of a program is not the number </a:t>
            </a:r>
            <a:r>
              <a:rPr b="1" lang="en-US"/>
              <a:t>of bytes </a:t>
            </a:r>
            <a:r>
              <a:rPr lang="en-US"/>
              <a:t>that the source code occupies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It is an indicator of the effort and time required to develop the program.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Estimating the problem size is fundamental to estimating </a:t>
            </a:r>
            <a:r>
              <a:rPr b="1" lang="en-US"/>
              <a:t>the effort, time, and cost </a:t>
            </a:r>
            <a:r>
              <a:rPr lang="en-US"/>
              <a:t>of planned software.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12/8/2023</a:t>
            </a:r>
            <a:endParaRPr/>
          </a:p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Online Interaction CLasss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COCOMO II Model</a:t>
            </a:r>
            <a:endParaRPr/>
          </a:p>
        </p:txBody>
      </p:sp>
      <p:sp>
        <p:nvSpPr>
          <p:cNvPr id="448" name="Google Shape;448;p5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Types of COCOMO  model levels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	</a:t>
            </a:r>
            <a:r>
              <a:rPr i="1" lang="en-US"/>
              <a:t>Basic COCOMO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i="1" lang="en-US"/>
              <a:t>	Intermediate COCOMO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i="1" lang="en-US"/>
              <a:t>       Detailed </a:t>
            </a:r>
            <a:r>
              <a:rPr lang="en-US"/>
              <a:t>	COCOMO </a:t>
            </a:r>
            <a:endParaRPr/>
          </a:p>
        </p:txBody>
      </p:sp>
      <p:sp>
        <p:nvSpPr>
          <p:cNvPr id="449" name="Google Shape;449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12/8/2023</a:t>
            </a:r>
            <a:endParaRPr/>
          </a:p>
        </p:txBody>
      </p:sp>
      <p:sp>
        <p:nvSpPr>
          <p:cNvPr id="450" name="Google Shape;450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1" name="Google Shape;451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Online Interaction CLasss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Basic COCOMO-II Model </a:t>
            </a:r>
            <a:br>
              <a:rPr lang="en-US"/>
            </a:br>
            <a:endParaRPr/>
          </a:p>
        </p:txBody>
      </p:sp>
      <p:sp>
        <p:nvSpPr>
          <p:cNvPr id="457" name="Google Shape;457;p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COCOMO applies to three classes of software projects:</a:t>
            </a:r>
            <a:br>
              <a:rPr lang="en-US"/>
            </a:b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▪ </a:t>
            </a:r>
            <a:r>
              <a:rPr b="1" lang="en-US"/>
              <a:t>Organic: </a:t>
            </a:r>
            <a:r>
              <a:rPr lang="en-US"/>
              <a:t>Developing well understood application programs, small experienced team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▪ </a:t>
            </a:r>
            <a:r>
              <a:rPr b="1" lang="en-US"/>
              <a:t>Semi Detached</a:t>
            </a:r>
            <a:r>
              <a:rPr lang="en-US"/>
              <a:t>: mix of experienced and non-experienced team</a:t>
            </a:r>
            <a:br>
              <a:rPr lang="en-US"/>
            </a:b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▪ </a:t>
            </a:r>
            <a:r>
              <a:rPr b="1" lang="en-US"/>
              <a:t>Embedded</a:t>
            </a:r>
            <a:r>
              <a:rPr lang="en-US"/>
              <a:t>: strongly coupled to computer hardware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458" name="Google Shape;458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12/8/2023</a:t>
            </a:r>
            <a:endParaRPr/>
          </a:p>
        </p:txBody>
      </p:sp>
      <p:sp>
        <p:nvSpPr>
          <p:cNvPr id="459" name="Google Shape;459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0" name="Google Shape;460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Online Interaction CLasss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Basic COCOMO</a:t>
            </a:r>
            <a:endParaRPr/>
          </a:p>
        </p:txBody>
      </p:sp>
      <p:sp>
        <p:nvSpPr>
          <p:cNvPr id="466" name="Google Shape;466;p5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▪ </a:t>
            </a:r>
            <a:r>
              <a:rPr lang="en-US"/>
              <a:t>Effort = a (KLOC)^b PM</a:t>
            </a:r>
            <a:br>
              <a:rPr lang="en-US"/>
            </a:b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▪ </a:t>
            </a:r>
            <a:r>
              <a:rPr lang="en-US"/>
              <a:t>Time = c (Effort)^d Months</a:t>
            </a:r>
            <a:br>
              <a:rPr lang="en-US"/>
            </a:b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▪ </a:t>
            </a:r>
            <a:r>
              <a:rPr lang="en-US"/>
              <a:t>Number of people required = (Effort applied) 				/ (Development time)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467" name="Google Shape;467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12/8/2023</a:t>
            </a:r>
            <a:endParaRPr/>
          </a:p>
        </p:txBody>
      </p:sp>
      <p:sp>
        <p:nvSpPr>
          <p:cNvPr id="468" name="Google Shape;468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9" name="Google Shape;469;p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Online Interaction CLasss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COCOMO Model</a:t>
            </a:r>
            <a:endParaRPr/>
          </a:p>
        </p:txBody>
      </p:sp>
      <p:pic>
        <p:nvPicPr>
          <p:cNvPr id="475" name="Google Shape;475;p5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828641"/>
            <a:ext cx="7924800" cy="406908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12/8/2023</a:t>
            </a:r>
            <a:endParaRPr/>
          </a:p>
        </p:txBody>
      </p:sp>
      <p:sp>
        <p:nvSpPr>
          <p:cNvPr id="477" name="Google Shape;477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8" name="Google Shape;478;p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Online Interaction CLasss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84" name="Google Shape;484;p5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Define Measure and Metric with examples. </a:t>
            </a:r>
            <a:r>
              <a:rPr lang="en-US"/>
              <a:t>Given the data below, compute the function point value, productivity, documentation and cost per function for a project with the following information domain characteristics.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Number of user inputs: 27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Number of user outputs: 43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Number of user inquiries: 5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Number of files: 4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Number of external interfaces: 2 and Effort = 37 PM, Technical document=360 pages, user document = 129 pages, cost= Rs 200 per month complexity adjustment values are 4,1,1,3,5,5,4,4,3,3,2,3,4,5</a:t>
            </a:r>
            <a:endParaRPr/>
          </a:p>
        </p:txBody>
      </p:sp>
      <p:sp>
        <p:nvSpPr>
          <p:cNvPr id="485" name="Google Shape;485;p5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12/8/2023</a:t>
            </a:r>
            <a:endParaRPr/>
          </a:p>
        </p:txBody>
      </p:sp>
      <p:sp>
        <p:nvSpPr>
          <p:cNvPr id="486" name="Google Shape;486;p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Online Interaction CLasss </a:t>
            </a:r>
            <a:endParaRPr/>
          </a:p>
        </p:txBody>
      </p:sp>
      <p:sp>
        <p:nvSpPr>
          <p:cNvPr id="487" name="Google Shape;487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Measurement 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Direct measure and indirect measure.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Direct measures of the software include how many lines of </a:t>
            </a:r>
            <a:r>
              <a:rPr b="1" lang="en-US"/>
              <a:t>code (LOC) produced</a:t>
            </a:r>
            <a:r>
              <a:rPr lang="en-US"/>
              <a:t>, </a:t>
            </a:r>
            <a:r>
              <a:rPr b="1" lang="en-US"/>
              <a:t>execution speed, memory size, and defects reported</a:t>
            </a:r>
            <a:r>
              <a:rPr lang="en-US"/>
              <a:t>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  Indirect measures include functionality, quality, complexity, efficiency, reliability, and maintainability of the software. </a:t>
            </a:r>
            <a:endParaRPr b="1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1"/>
          </a:p>
        </p:txBody>
      </p:sp>
      <p:sp>
        <p:nvSpPr>
          <p:cNvPr id="125" name="Google Shape;12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12/8/2023</a:t>
            </a:r>
            <a:endParaRPr/>
          </a:p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Online Interaction CLasss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Lines of Code </a:t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</a:t>
            </a:r>
            <a:r>
              <a:rPr lang="en-US" sz="2400"/>
              <a:t>simplest</a:t>
            </a:r>
            <a:r>
              <a:rPr lang="en-US"/>
              <a:t> among all metrics available to estimate project size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Project size estimated by </a:t>
            </a:r>
            <a:r>
              <a:rPr lang="en-US" sz="2400"/>
              <a:t>counting the number</a:t>
            </a:r>
            <a:r>
              <a:rPr lang="en-US"/>
              <a:t> of source instructions 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Lines used for </a:t>
            </a:r>
            <a:r>
              <a:rPr lang="en-US" sz="2400"/>
              <a:t>commenting, header lines</a:t>
            </a:r>
            <a:r>
              <a:rPr lang="en-US"/>
              <a:t> ignored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 find LOC at the beginning of a project </a:t>
            </a:r>
            <a:r>
              <a:rPr lang="en-US" sz="2400"/>
              <a:t>divide module into sub modules</a:t>
            </a:r>
            <a:r>
              <a:rPr lang="en-US"/>
              <a:t> and so on until size of each module can be predicted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12/8/2023</a:t>
            </a:r>
            <a:endParaRPr/>
          </a:p>
        </p:txBody>
      </p:sp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Online Interaction CLasss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Disadvantages of LOC</a:t>
            </a:r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Gives a numerical value of problem size   that vary 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   widely with individual coding style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If( x&gt;y )			x &gt; y ? x++ : y++;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   then x++;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else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   y++;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 Effort needed for analysis, design , coding, testing etc  (not just coding)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43" name="Google Shape;143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12/8/2023</a:t>
            </a:r>
            <a:endParaRPr/>
          </a:p>
        </p:txBody>
      </p: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Online Interaction CLasss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Disadvantages of LOC </a:t>
            </a:r>
            <a:endParaRPr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# Larger Code size 🡺 Better Quality?</a:t>
            </a:r>
            <a:endParaRPr sz="1400"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# Logical Complexity?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Complex Logic   -&gt; More Effort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Simple Logic     -&gt; Less Effort</a:t>
            </a:r>
            <a:endParaRPr/>
          </a:p>
          <a:p>
            <a:pPr indent="-139700" lvl="3" marL="1600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12/8/2023</a:t>
            </a:r>
            <a:endParaRPr/>
          </a:p>
        </p:txBody>
      </p:sp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Online Interaction CLasss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Disadvantage of LOC</a:t>
            </a:r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Accurate computation of  LOC only after 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 project completion!!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12/8/2023</a:t>
            </a:r>
            <a:endParaRPr/>
          </a:p>
        </p:txBody>
      </p:sp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Online Interaction CLasss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