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44A029-F645-4571-BD7B-42503AEA381F}">
  <a:tblStyle styleId="{2644A029-F645-4571-BD7B-42503AEA381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7" marL="3429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7" marL="3429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7" marL="3429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7" marL="3429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7" marL="3429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7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Software Engineering Fundamental (SEF )</a:t>
            </a:r>
            <a:endParaRPr/>
          </a:p>
          <a:p>
            <a:pPr indent="0" lvl="7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		            by </a:t>
            </a:r>
            <a:endParaRPr/>
          </a:p>
          <a:p>
            <a:pPr indent="0" lvl="7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	</a:t>
            </a:r>
            <a:r>
              <a:rPr b="1" lang="en-US" sz="3200"/>
              <a:t>Er. Nirdosh Adhikari </a:t>
            </a:r>
            <a:endParaRPr b="1" sz="3200"/>
          </a:p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</a:t>
            </a:r>
            <a:r>
              <a:rPr b="1" lang="en-US"/>
              <a:t>Software Crisis  </a:t>
            </a:r>
            <a:endParaRPr b="1"/>
          </a:p>
        </p:txBody>
      </p:sp>
      <p:pic>
        <p:nvPicPr>
          <p:cNvPr id="169" name="Google Shape;16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2" y="2062956"/>
            <a:ext cx="6505575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171" name="Google Shape;1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</a:t>
            </a:r>
            <a:r>
              <a:rPr b="1" lang="en-US"/>
              <a:t>	Causes of Software Crisis</a:t>
            </a:r>
            <a:endParaRPr b="1"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cost of </a:t>
            </a:r>
            <a:r>
              <a:rPr b="1" lang="en-US"/>
              <a:t>owning and maintaining </a:t>
            </a:r>
            <a:r>
              <a:rPr lang="en-US"/>
              <a:t>software was as expensive as developing the software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that time </a:t>
            </a:r>
            <a:r>
              <a:rPr b="1" lang="en-US"/>
              <a:t>Projects was </a:t>
            </a:r>
            <a:r>
              <a:rPr lang="en-US"/>
              <a:t>running over-time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that time Software was very </a:t>
            </a:r>
            <a:r>
              <a:rPr b="1" lang="en-US"/>
              <a:t>inefficient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quality of software was </a:t>
            </a:r>
            <a:r>
              <a:rPr b="1" lang="en-US"/>
              <a:t>low quality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often did not </a:t>
            </a:r>
            <a:r>
              <a:rPr b="1" lang="en-US"/>
              <a:t>meet requirements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180" name="Google Shape;18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</a:t>
            </a:r>
            <a:r>
              <a:rPr b="1" lang="en-US"/>
              <a:t>Solution to crisis </a:t>
            </a:r>
            <a:endParaRPr b="1"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Reduction</a:t>
            </a:r>
            <a:r>
              <a:rPr lang="en-US"/>
              <a:t> in software over-budget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quality</a:t>
            </a:r>
            <a:r>
              <a:rPr lang="en-US"/>
              <a:t> of software must be high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Experience</a:t>
            </a:r>
            <a:r>
              <a:rPr lang="en-US"/>
              <a:t> working team member on software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must be </a:t>
            </a:r>
            <a:r>
              <a:rPr b="1" lang="en-US"/>
              <a:t>delivered</a:t>
            </a:r>
            <a:r>
              <a:rPr lang="en-US"/>
              <a:t> on time </a:t>
            </a:r>
            <a:endParaRPr/>
          </a:p>
        </p:txBody>
      </p:sp>
      <p:sp>
        <p:nvSpPr>
          <p:cNvPr id="188" name="Google Shape;18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	</a:t>
            </a:r>
            <a:r>
              <a:rPr b="1" lang="en-US"/>
              <a:t>Objective of Course  </a:t>
            </a:r>
            <a:endParaRPr b="1"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course has intended to make familiar to </a:t>
            </a:r>
            <a:r>
              <a:rPr b="1" lang="en-US"/>
              <a:t>software development Life Cycle (SDLC)</a:t>
            </a:r>
            <a:r>
              <a:rPr lang="en-US"/>
              <a:t>  and software development practice at the industrial level.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Familiar to the </a:t>
            </a:r>
            <a:r>
              <a:rPr b="1" lang="en-US"/>
              <a:t>project management </a:t>
            </a:r>
            <a:r>
              <a:rPr lang="en-US"/>
              <a:t>concept.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course helps to make  more familiar with </a:t>
            </a:r>
            <a:r>
              <a:rPr b="1" lang="en-US"/>
              <a:t>Structural analysis </a:t>
            </a:r>
            <a:r>
              <a:rPr lang="en-US"/>
              <a:t>and less with </a:t>
            </a:r>
            <a:r>
              <a:rPr b="1" lang="en-US"/>
              <a:t>Object Oriented Analysis</a:t>
            </a:r>
            <a:r>
              <a:rPr lang="en-US"/>
              <a:t>.</a:t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	</a:t>
            </a:r>
            <a:r>
              <a:rPr b="1" lang="en-US"/>
              <a:t>SEF Book </a:t>
            </a:r>
            <a:endParaRPr b="1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Pressman R.S Software Engineering a Practitioner Approach 5</a:t>
            </a:r>
            <a:r>
              <a:rPr baseline="30000" lang="en-US"/>
              <a:t>th</a:t>
            </a:r>
            <a:r>
              <a:rPr lang="en-US"/>
              <a:t> Edition as Text book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/>
              <a:t>Booch Grady, Rumbaugh James, Jacobson Avar The Unified Modelling Language User Guide as Reference Book </a:t>
            </a:r>
            <a:endParaRPr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Object Oriented Concept </a:t>
            </a:r>
            <a:endParaRPr b="1"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1.Class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2.Objects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3.Abstraction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4.Encaptulation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5.Inheritance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6.Polymorphism </a:t>
            </a:r>
            <a:endParaRPr/>
          </a:p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		</a:t>
            </a:r>
            <a:r>
              <a:rPr b="1" lang="en-US" sz="2800"/>
              <a:t>Software Engineering Vs Computer Engineering </a:t>
            </a:r>
            <a:br>
              <a:rPr b="1" lang="en-US" sz="2800"/>
            </a:br>
            <a:endParaRPr sz="2800"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1" marL="6858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Computer Engineering deals with designing, developing, and developing overall computer system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Software Engineering deals with building and maintaining software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</a:t>
            </a:r>
            <a:r>
              <a:rPr b="1" lang="en-US"/>
              <a:t>Software Vs Program</a:t>
            </a:r>
            <a:endParaRPr b="1"/>
          </a:p>
        </p:txBody>
      </p:sp>
      <p:graphicFrame>
        <p:nvGraphicFramePr>
          <p:cNvPr id="133" name="Google Shape;133;p18"/>
          <p:cNvGraphicFramePr/>
          <p:nvPr/>
        </p:nvGraphicFramePr>
        <p:xfrm>
          <a:off x="838200" y="1825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{2644A029-F645-4571-BD7B-42503AEA381F}</a:tableStyleId>
              </a:tblPr>
              <a:tblGrid>
                <a:gridCol w="5385175"/>
                <a:gridCol w="5385175"/>
              </a:tblGrid>
              <a:tr h="3948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                        </a:t>
                      </a:r>
                      <a:r>
                        <a:rPr b="1" lang="en-US" sz="2800" u="none" cap="none" strike="noStrike"/>
                        <a:t>Program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AutoNum type="arabicPeriod"/>
                      </a:pPr>
                      <a:r>
                        <a:rPr b="0" lang="en-US" sz="2800"/>
                        <a:t>Usually small in size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AutoNum type="arabicPeriod"/>
                      </a:pPr>
                      <a:r>
                        <a:rPr b="0" lang="en-US" sz="2800"/>
                        <a:t>Single developer 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AutoNum type="arabicPeriod"/>
                      </a:pPr>
                      <a:r>
                        <a:rPr b="0" lang="en-US" sz="2800"/>
                        <a:t>Lack</a:t>
                      </a:r>
                      <a:r>
                        <a:rPr b="0" lang="en-US" sz="2800"/>
                        <a:t> of proper user interface</a:t>
                      </a:r>
                      <a:endParaRPr/>
                    </a:p>
                    <a:p>
                      <a:pPr indent="-3429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AutoNum type="arabicPeriod"/>
                      </a:pPr>
                      <a:r>
                        <a:rPr b="0" lang="en-US" sz="2800"/>
                        <a:t>Lack of Proper Documentation</a:t>
                      </a:r>
                      <a:endParaRPr b="0"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/>
                        <a:t>                 Software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/>
                        <a:t>1.Large in size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/>
                        <a:t>2. Team of developer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/>
                        <a:t>3.Well-designed interface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/>
                        <a:t>4.Proper</a:t>
                      </a:r>
                      <a:r>
                        <a:rPr b="0" lang="en-US" sz="2800"/>
                        <a:t> Documentation </a:t>
                      </a:r>
                      <a:endParaRPr b="0"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</a:t>
            </a:r>
            <a:r>
              <a:rPr b="1" lang="en-US"/>
              <a:t>Definition of Software </a:t>
            </a:r>
            <a:endParaRPr b="1"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                             Software consists of :-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 of instructions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structures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Descriptive information – both hard &amp; soft copy </a:t>
            </a:r>
            <a:endParaRPr/>
          </a:p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</a:t>
            </a:r>
            <a:r>
              <a:rPr b="1" lang="en-US"/>
              <a:t>Types of software </a:t>
            </a:r>
            <a:endParaRPr b="1"/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System Software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Application Software – package , trailered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Utility Software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Artificial Intelligence software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Engineering/Scientific Software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 source software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</a:t>
            </a:r>
            <a:r>
              <a:rPr b="1" lang="en-US"/>
              <a:t>Characteristics of software </a:t>
            </a:r>
            <a:endParaRPr b="1"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Some characteristics of software that is considerably different than hardware are:</a:t>
            </a:r>
            <a:endParaRPr/>
          </a:p>
          <a:p>
            <a:pPr indent="0" lvl="0" marL="20018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1.Software is developed; it is not manufactured</a:t>
            </a:r>
            <a:endParaRPr/>
          </a:p>
          <a:p>
            <a:pPr indent="0" lvl="0" marL="20018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Software doesn’t wear out but it deteriorate</a:t>
            </a:r>
            <a:endParaRPr/>
          </a:p>
          <a:p>
            <a:pPr indent="0" lvl="0" marL="20018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Can be custom build </a:t>
            </a:r>
            <a:endParaRPr/>
          </a:p>
          <a:p>
            <a:pPr indent="0" lvl="0" marL="20018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10/6/2023</a:t>
            </a:r>
            <a:endParaRPr/>
          </a:p>
        </p:txBody>
      </p:sp>
      <p:sp>
        <p:nvSpPr>
          <p:cNvPr id="162" name="Google Shape;16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 </a:t>
            </a:r>
            <a:endParaRPr/>
          </a:p>
        </p:txBody>
      </p:sp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