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Extreme Programming (XP)</a:t>
            </a:r>
            <a:endParaRPr b="1"/>
          </a:p>
        </p:txBody>
      </p:sp>
      <p:sp>
        <p:nvSpPr>
          <p:cNvPr id="85" name="Google Shape;85;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One of the </a:t>
            </a:r>
            <a:r>
              <a:rPr b="1" lang="en-US"/>
              <a:t>widely </a:t>
            </a:r>
            <a:r>
              <a:rPr lang="en-US"/>
              <a:t>used approach of  agile software development.</a:t>
            </a:r>
            <a:endParaRPr/>
          </a:p>
          <a:p>
            <a:pPr indent="-342900" lvl="0" marL="342900" rtl="0" algn="l">
              <a:spcBef>
                <a:spcPts val="640"/>
              </a:spcBef>
              <a:spcAft>
                <a:spcPts val="0"/>
              </a:spcAft>
              <a:buClr>
                <a:schemeClr val="dk1"/>
              </a:buClr>
              <a:buSzPts val="3200"/>
              <a:buChar char="•"/>
            </a:pPr>
            <a:r>
              <a:rPr lang="en-US"/>
              <a:t>XP uses a set of </a:t>
            </a:r>
            <a:r>
              <a:rPr b="1" lang="en-US"/>
              <a:t>five values </a:t>
            </a:r>
            <a:r>
              <a:rPr lang="en-US"/>
              <a:t>that establish a foundation for all work per formed</a:t>
            </a:r>
            <a:endParaRPr/>
          </a:p>
          <a:p>
            <a:pPr indent="-285750" lvl="1" marL="742950" rtl="0" algn="l">
              <a:spcBef>
                <a:spcPts val="560"/>
              </a:spcBef>
              <a:spcAft>
                <a:spcPts val="0"/>
              </a:spcAft>
              <a:buClr>
                <a:srgbClr val="FF0000"/>
              </a:buClr>
              <a:buSzPts val="2800"/>
              <a:buChar char="–"/>
            </a:pPr>
            <a:r>
              <a:rPr b="1" lang="en-US">
                <a:solidFill>
                  <a:srgbClr val="FF0000"/>
                </a:solidFill>
                <a:latin typeface="Courier New"/>
                <a:ea typeface="Courier New"/>
                <a:cs typeface="Courier New"/>
                <a:sym typeface="Courier New"/>
              </a:rPr>
              <a:t>Communication</a:t>
            </a:r>
            <a:endParaRPr/>
          </a:p>
          <a:p>
            <a:pPr indent="-285750" lvl="1" marL="742950" rtl="0" algn="l">
              <a:spcBef>
                <a:spcPts val="560"/>
              </a:spcBef>
              <a:spcAft>
                <a:spcPts val="0"/>
              </a:spcAft>
              <a:buClr>
                <a:srgbClr val="FF0000"/>
              </a:buClr>
              <a:buSzPts val="2800"/>
              <a:buChar char="–"/>
            </a:pPr>
            <a:r>
              <a:rPr b="1" lang="en-US">
                <a:solidFill>
                  <a:srgbClr val="FF0000"/>
                </a:solidFill>
                <a:latin typeface="Courier New"/>
                <a:ea typeface="Courier New"/>
                <a:cs typeface="Courier New"/>
                <a:sym typeface="Courier New"/>
              </a:rPr>
              <a:t>Simplicity </a:t>
            </a:r>
            <a:endParaRPr/>
          </a:p>
          <a:p>
            <a:pPr indent="-285750" lvl="1" marL="742950" rtl="0" algn="l">
              <a:spcBef>
                <a:spcPts val="560"/>
              </a:spcBef>
              <a:spcAft>
                <a:spcPts val="0"/>
              </a:spcAft>
              <a:buClr>
                <a:srgbClr val="FF0000"/>
              </a:buClr>
              <a:buSzPts val="2800"/>
              <a:buChar char="–"/>
            </a:pPr>
            <a:r>
              <a:rPr b="1" lang="en-US">
                <a:solidFill>
                  <a:srgbClr val="FF0000"/>
                </a:solidFill>
                <a:latin typeface="Courier New"/>
                <a:ea typeface="Courier New"/>
                <a:cs typeface="Courier New"/>
                <a:sym typeface="Courier New"/>
              </a:rPr>
              <a:t>Feedback </a:t>
            </a:r>
            <a:endParaRPr/>
          </a:p>
          <a:p>
            <a:pPr indent="-285750" lvl="1" marL="742950" rtl="0" algn="l">
              <a:spcBef>
                <a:spcPts val="560"/>
              </a:spcBef>
              <a:spcAft>
                <a:spcPts val="0"/>
              </a:spcAft>
              <a:buClr>
                <a:srgbClr val="FF0000"/>
              </a:buClr>
              <a:buSzPts val="2800"/>
              <a:buChar char="–"/>
            </a:pPr>
            <a:r>
              <a:rPr b="1" lang="en-US">
                <a:solidFill>
                  <a:srgbClr val="FF0000"/>
                </a:solidFill>
                <a:latin typeface="Courier New"/>
                <a:ea typeface="Courier New"/>
                <a:cs typeface="Courier New"/>
                <a:sym typeface="Courier New"/>
              </a:rPr>
              <a:t>Courage </a:t>
            </a:r>
            <a:endParaRPr/>
          </a:p>
          <a:p>
            <a:pPr indent="-285750" lvl="1" marL="742950" rtl="0" algn="l">
              <a:spcBef>
                <a:spcPts val="560"/>
              </a:spcBef>
              <a:spcAft>
                <a:spcPts val="0"/>
              </a:spcAft>
              <a:buClr>
                <a:srgbClr val="FF0000"/>
              </a:buClr>
              <a:buSzPts val="2800"/>
              <a:buChar char="–"/>
            </a:pPr>
            <a:r>
              <a:rPr b="1" lang="en-US">
                <a:solidFill>
                  <a:srgbClr val="FF0000"/>
                </a:solidFill>
                <a:latin typeface="Courier New"/>
                <a:ea typeface="Courier New"/>
                <a:cs typeface="Courier New"/>
                <a:sym typeface="Courier New"/>
              </a:rPr>
              <a:t>Respect </a:t>
            </a:r>
            <a:endParaRPr b="1">
              <a:solidFill>
                <a:srgbClr val="FF0000"/>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XP Process </a:t>
            </a:r>
            <a:endParaRPr b="1"/>
          </a:p>
        </p:txBody>
      </p:sp>
      <p:pic>
        <p:nvPicPr>
          <p:cNvPr id="139" name="Google Shape;139;p22"/>
          <p:cNvPicPr preferRelativeResize="0"/>
          <p:nvPr>
            <p:ph idx="1" type="body"/>
          </p:nvPr>
        </p:nvPicPr>
        <p:blipFill rotWithShape="1">
          <a:blip r:embed="rId3">
            <a:alphaModFix/>
          </a:blip>
          <a:srcRect b="0" l="0" r="0" t="0"/>
          <a:stretch/>
        </p:blipFill>
        <p:spPr>
          <a:xfrm>
            <a:off x="152400" y="1447800"/>
            <a:ext cx="8991599" cy="5105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1. Planning</a:t>
            </a:r>
            <a:endParaRPr b="1"/>
          </a:p>
        </p:txBody>
      </p:sp>
      <p:sp>
        <p:nvSpPr>
          <p:cNvPr id="145" name="Google Shape;145;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planning activity also called </a:t>
            </a:r>
            <a:r>
              <a:rPr b="1" lang="en-US"/>
              <a:t>the planning game begins</a:t>
            </a:r>
            <a:r>
              <a:rPr lang="en-US"/>
              <a:t> with listening—a requirements gathering activity that enables the technical members of the XP team to understand the </a:t>
            </a:r>
            <a:r>
              <a:rPr b="1" lang="en-US"/>
              <a:t>business context </a:t>
            </a:r>
            <a:r>
              <a:rPr lang="en-US"/>
              <a:t>for the software and to get a broad feel for required output and major features and functionality.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1. Planning </a:t>
            </a:r>
            <a:endParaRPr b="1"/>
          </a:p>
        </p:txBody>
      </p:sp>
      <p:sp>
        <p:nvSpPr>
          <p:cNvPr id="151" name="Google Shape;15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 Listening leads to the creation of a set of </a:t>
            </a:r>
            <a:r>
              <a:rPr b="1" lang="en-US"/>
              <a:t>“stories” </a:t>
            </a:r>
            <a:r>
              <a:rPr lang="en-US"/>
              <a:t> also called </a:t>
            </a:r>
            <a:r>
              <a:rPr b="1" lang="en-US"/>
              <a:t>user stories</a:t>
            </a:r>
            <a:r>
              <a:rPr lang="en-US"/>
              <a:t> that describe required output, features, and functionality for software to be built</a:t>
            </a:r>
            <a:endParaRPr/>
          </a:p>
          <a:p>
            <a:pPr indent="-342900" lvl="0" marL="342900" rtl="0" algn="l">
              <a:spcBef>
                <a:spcPts val="640"/>
              </a:spcBef>
              <a:spcAft>
                <a:spcPts val="0"/>
              </a:spcAft>
              <a:buClr>
                <a:schemeClr val="dk1"/>
              </a:buClr>
              <a:buSzPts val="3200"/>
              <a:buChar char="•"/>
            </a:pPr>
            <a:r>
              <a:rPr lang="en-US"/>
              <a:t>Each story similar to use  is written by the customer and is placed on an </a:t>
            </a:r>
            <a:r>
              <a:rPr b="1" lang="en-US"/>
              <a:t>index card.</a:t>
            </a:r>
            <a:endParaRPr/>
          </a:p>
          <a:p>
            <a:pPr indent="-342900" lvl="0" marL="342900" rtl="0" algn="l">
              <a:spcBef>
                <a:spcPts val="640"/>
              </a:spcBef>
              <a:spcAft>
                <a:spcPts val="0"/>
              </a:spcAft>
              <a:buClr>
                <a:schemeClr val="dk1"/>
              </a:buClr>
              <a:buSzPts val="3200"/>
              <a:buChar char="•"/>
            </a:pPr>
            <a:r>
              <a:rPr lang="en-US"/>
              <a:t> The customer assigns a</a:t>
            </a:r>
            <a:r>
              <a:rPr b="1" lang="en-US"/>
              <a:t> value </a:t>
            </a:r>
            <a:r>
              <a:rPr lang="en-US"/>
              <a:t>i.e a priority to the story based on the overall business value of the feature or function.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1. Planning </a:t>
            </a:r>
            <a:endParaRPr b="1"/>
          </a:p>
        </p:txBody>
      </p:sp>
      <p:sp>
        <p:nvSpPr>
          <p:cNvPr id="157" name="Google Shape;15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Members of the XP team then assess each story and assign </a:t>
            </a:r>
            <a:r>
              <a:rPr b="1" lang="en-US"/>
              <a:t>a cost</a:t>
            </a:r>
            <a:r>
              <a:rPr lang="en-US"/>
              <a:t>—measured in development weeks—to it.</a:t>
            </a:r>
            <a:endParaRPr/>
          </a:p>
          <a:p>
            <a:pPr indent="-342900" lvl="0" marL="342900" rtl="0" algn="l">
              <a:spcBef>
                <a:spcPts val="640"/>
              </a:spcBef>
              <a:spcAft>
                <a:spcPts val="0"/>
              </a:spcAft>
              <a:buClr>
                <a:schemeClr val="dk1"/>
              </a:buClr>
              <a:buSzPts val="3200"/>
              <a:buChar char="•"/>
            </a:pPr>
            <a:r>
              <a:rPr lang="en-US"/>
              <a:t> If the story is estimated to require more than three development weeks, the customer is asked to split the story into smaller stories and the assignment of value and cost occurs again.</a:t>
            </a:r>
            <a:endParaRPr/>
          </a:p>
          <a:p>
            <a:pPr indent="-342900" lvl="0" marL="342900" rtl="0" algn="l">
              <a:spcBef>
                <a:spcPts val="640"/>
              </a:spcBef>
              <a:spcAft>
                <a:spcPts val="0"/>
              </a:spcAft>
              <a:buClr>
                <a:schemeClr val="dk1"/>
              </a:buClr>
              <a:buSzPts val="3200"/>
              <a:buChar char="•"/>
            </a:pPr>
            <a:r>
              <a:rPr lang="en-US"/>
              <a:t> It is important to note that new stories can be written at any time.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1. Planning </a:t>
            </a:r>
            <a:endParaRPr b="1"/>
          </a:p>
        </p:txBody>
      </p:sp>
      <p:sp>
        <p:nvSpPr>
          <p:cNvPr id="163" name="Google Shape;163;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Customers and developers work together to decide how to group stories into the next release (the next software increment) to be developed by the XP team.</a:t>
            </a:r>
            <a:endParaRPr/>
          </a:p>
          <a:p>
            <a:pPr indent="-342900" lvl="0" marL="342900" rtl="0" algn="l">
              <a:spcBef>
                <a:spcPts val="592"/>
              </a:spcBef>
              <a:spcAft>
                <a:spcPts val="0"/>
              </a:spcAft>
              <a:buClr>
                <a:schemeClr val="dk1"/>
              </a:buClr>
              <a:buSzPct val="100000"/>
              <a:buChar char="•"/>
            </a:pPr>
            <a:r>
              <a:rPr lang="en-US"/>
              <a:t> Once a basic commitment (agreement on stories to be included, delivery date, and other project matters) is made for a release, the XP team orders the stories that will be developed in one of three ways:</a:t>
            </a:r>
            <a:endParaRPr/>
          </a:p>
          <a:p>
            <a:pPr indent="0" lvl="0" marL="0" rtl="0" algn="l">
              <a:spcBef>
                <a:spcPts val="592"/>
              </a:spcBef>
              <a:spcAft>
                <a:spcPts val="0"/>
              </a:spcAft>
              <a:buClr>
                <a:schemeClr val="dk1"/>
              </a:buClr>
              <a:buSzPct val="100000"/>
              <a:buNone/>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1. Planning </a:t>
            </a:r>
            <a:endParaRPr b="1"/>
          </a:p>
        </p:txBody>
      </p:sp>
      <p:sp>
        <p:nvSpPr>
          <p:cNvPr id="169" name="Google Shape;169;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 all stories will be implemented immediately (within a few weeks),</a:t>
            </a:r>
            <a:endParaRPr/>
          </a:p>
          <a:p>
            <a:pPr indent="0" lvl="0" marL="0" rtl="0" algn="l">
              <a:spcBef>
                <a:spcPts val="640"/>
              </a:spcBef>
              <a:spcAft>
                <a:spcPts val="0"/>
              </a:spcAft>
              <a:buClr>
                <a:schemeClr val="dk1"/>
              </a:buClr>
              <a:buSzPts val="3200"/>
              <a:buNone/>
            </a:pPr>
            <a:r>
              <a:rPr lang="en-US"/>
              <a:t>2.  the stories with highest value will be moved up in the schedule and implemented first</a:t>
            </a:r>
            <a:endParaRPr/>
          </a:p>
          <a:p>
            <a:pPr indent="0" lvl="0" marL="0" rtl="0" algn="l">
              <a:spcBef>
                <a:spcPts val="640"/>
              </a:spcBef>
              <a:spcAft>
                <a:spcPts val="0"/>
              </a:spcAft>
              <a:buClr>
                <a:schemeClr val="dk1"/>
              </a:buClr>
              <a:buSzPts val="3200"/>
              <a:buNone/>
            </a:pPr>
            <a:r>
              <a:rPr lang="en-US"/>
              <a:t>3.  the riskiest stories will be moved up in the schedule and implemented first.</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2. Design.</a:t>
            </a:r>
            <a:endParaRPr/>
          </a:p>
        </p:txBody>
      </p:sp>
      <p:sp>
        <p:nvSpPr>
          <p:cNvPr id="175" name="Google Shape;175;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XP design rigorously follows the </a:t>
            </a:r>
            <a:r>
              <a:rPr b="1" lang="en-US"/>
              <a:t>KIS (keep it simple) principle.</a:t>
            </a:r>
            <a:endParaRPr/>
          </a:p>
          <a:p>
            <a:pPr indent="-342900" lvl="0" marL="342900" rtl="0" algn="l">
              <a:spcBef>
                <a:spcPts val="640"/>
              </a:spcBef>
              <a:spcAft>
                <a:spcPts val="0"/>
              </a:spcAft>
              <a:buClr>
                <a:schemeClr val="dk1"/>
              </a:buClr>
              <a:buSzPts val="3200"/>
              <a:buChar char="•"/>
            </a:pPr>
            <a:r>
              <a:rPr lang="en-US"/>
              <a:t> A simple design is always preferred over a more complex representation.</a:t>
            </a:r>
            <a:endParaRPr/>
          </a:p>
          <a:p>
            <a:pPr indent="-342900" lvl="0" marL="342900" rtl="0" algn="l">
              <a:spcBef>
                <a:spcPts val="640"/>
              </a:spcBef>
              <a:spcAft>
                <a:spcPts val="0"/>
              </a:spcAft>
              <a:buClr>
                <a:schemeClr val="dk1"/>
              </a:buClr>
              <a:buSzPts val="3200"/>
              <a:buChar char="•"/>
            </a:pPr>
            <a:r>
              <a:rPr lang="en-US"/>
              <a:t>The design of extra functionality (because the developer assumes it will be required later) is discouraged.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2. Design </a:t>
            </a:r>
            <a:endParaRPr b="1"/>
          </a:p>
        </p:txBody>
      </p:sp>
      <p:sp>
        <p:nvSpPr>
          <p:cNvPr id="181" name="Google Shape;18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XP encourages the use of </a:t>
            </a:r>
            <a:r>
              <a:rPr b="1" lang="en-US"/>
              <a:t>CRC cards </a:t>
            </a:r>
            <a:r>
              <a:rPr lang="en-US"/>
              <a:t>as an effective mechanism for thinking about the software in an object-oriented context.</a:t>
            </a:r>
            <a:endParaRPr/>
          </a:p>
          <a:p>
            <a:pPr indent="-342900" lvl="0" marL="342900" rtl="0" algn="l">
              <a:spcBef>
                <a:spcPts val="640"/>
              </a:spcBef>
              <a:spcAft>
                <a:spcPts val="0"/>
              </a:spcAft>
              <a:buClr>
                <a:schemeClr val="dk1"/>
              </a:buClr>
              <a:buSzPts val="3200"/>
              <a:buChar char="•"/>
            </a:pPr>
            <a:r>
              <a:rPr lang="en-US"/>
              <a:t> CRC (class-responsibility collaborator) cards identify and organize the object-oriented classes that are relevant to the current software increment.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2. Design </a:t>
            </a:r>
            <a:endParaRPr b="1"/>
          </a:p>
        </p:txBody>
      </p:sp>
      <p:sp>
        <p:nvSpPr>
          <p:cNvPr id="187" name="Google Shape;187;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If a difficult design problem is encountered as part of the design of a story, XP recommends the immediate creation of an operational prototype of that portion of the </a:t>
            </a:r>
            <a:r>
              <a:rPr b="1" lang="en-US"/>
              <a:t>design Called a spike solution</a:t>
            </a:r>
            <a:endParaRPr/>
          </a:p>
          <a:p>
            <a:pPr indent="-342900" lvl="0" marL="342900" rtl="0" algn="l">
              <a:spcBef>
                <a:spcPts val="544"/>
              </a:spcBef>
              <a:spcAft>
                <a:spcPts val="0"/>
              </a:spcAft>
              <a:buClr>
                <a:schemeClr val="dk1"/>
              </a:buClr>
              <a:buSzPct val="100000"/>
              <a:buChar char="•"/>
            </a:pPr>
            <a:r>
              <a:rPr lang="en-US"/>
              <a:t> XP encourages</a:t>
            </a:r>
            <a:r>
              <a:rPr b="1" lang="en-US"/>
              <a:t> refactoring</a:t>
            </a:r>
            <a:r>
              <a:rPr lang="en-US"/>
              <a:t>—a</a:t>
            </a:r>
            <a:r>
              <a:rPr b="1" lang="en-US"/>
              <a:t> </a:t>
            </a:r>
            <a:r>
              <a:rPr lang="en-US"/>
              <a:t>construction technique that is also a method for design optimization</a:t>
            </a:r>
            <a:endParaRPr/>
          </a:p>
          <a:p>
            <a:pPr indent="-342900" lvl="0" marL="342900" rtl="0" algn="l">
              <a:spcBef>
                <a:spcPts val="544"/>
              </a:spcBef>
              <a:spcAft>
                <a:spcPts val="0"/>
              </a:spcAft>
              <a:buClr>
                <a:schemeClr val="dk1"/>
              </a:buClr>
              <a:buSzPct val="100000"/>
              <a:buChar char="•"/>
            </a:pPr>
            <a:r>
              <a:rPr b="1" lang="en-US"/>
              <a:t>Refactoring</a:t>
            </a:r>
            <a:r>
              <a:rPr lang="en-US"/>
              <a:t> is the process of changing a software system in such a way that it does not alter the external behavior of the code yet improves the internal structure</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3. Coding </a:t>
            </a:r>
            <a:endParaRPr b="1"/>
          </a:p>
        </p:txBody>
      </p:sp>
      <p:sp>
        <p:nvSpPr>
          <p:cNvPr id="193" name="Google Shape;19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After stories are developed and preliminary design work is done, the team does not move to code, but rather develops a series of </a:t>
            </a:r>
            <a:r>
              <a:rPr b="1" lang="en-US"/>
              <a:t>unit tests </a:t>
            </a:r>
            <a:endParaRPr/>
          </a:p>
          <a:p>
            <a:pPr indent="-342900" lvl="0" marL="342900" rtl="0" algn="l">
              <a:spcBef>
                <a:spcPts val="592"/>
              </a:spcBef>
              <a:spcAft>
                <a:spcPts val="0"/>
              </a:spcAft>
              <a:buClr>
                <a:schemeClr val="dk1"/>
              </a:buClr>
              <a:buSzPct val="100000"/>
              <a:buChar char="•"/>
            </a:pPr>
            <a:r>
              <a:rPr lang="en-US"/>
              <a:t> Once the unit test has been created, the developer is better able to focus on what must be implemented to pass the test.</a:t>
            </a:r>
            <a:endParaRPr/>
          </a:p>
          <a:p>
            <a:pPr indent="-342900" lvl="0" marL="342900" rtl="0" algn="l">
              <a:spcBef>
                <a:spcPts val="592"/>
              </a:spcBef>
              <a:spcAft>
                <a:spcPts val="0"/>
              </a:spcAft>
              <a:buClr>
                <a:schemeClr val="dk1"/>
              </a:buClr>
              <a:buSzPct val="100000"/>
              <a:buChar char="•"/>
            </a:pPr>
            <a:r>
              <a:rPr lang="en-US"/>
              <a:t> Nothing extraneous is added </a:t>
            </a:r>
            <a:r>
              <a:rPr b="1" lang="en-US"/>
              <a:t>(KIS). </a:t>
            </a:r>
            <a:endParaRPr/>
          </a:p>
          <a:p>
            <a:pPr indent="-342900" lvl="0" marL="342900" rtl="0" algn="l">
              <a:spcBef>
                <a:spcPts val="592"/>
              </a:spcBef>
              <a:spcAft>
                <a:spcPts val="0"/>
              </a:spcAft>
              <a:buClr>
                <a:schemeClr val="dk1"/>
              </a:buClr>
              <a:buSzPct val="100000"/>
              <a:buChar char="•"/>
            </a:pPr>
            <a:r>
              <a:rPr lang="en-US"/>
              <a:t>Once the code is complete, it can be unit-tested immediately, thereby providing instantaneous feedback to the developers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1. Communication</a:t>
            </a:r>
            <a:endParaRPr b="1"/>
          </a:p>
        </p:txBody>
      </p:sp>
      <p:sp>
        <p:nvSpPr>
          <p:cNvPr id="91" name="Google Shape;9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For  effective communication between software engineers and other stakeholders  XP emphasizes close, </a:t>
            </a:r>
            <a:r>
              <a:rPr b="1" lang="en-US"/>
              <a:t>yet informal (verbal) collaboration between customers and developers. </a:t>
            </a:r>
            <a:endParaRPr/>
          </a:p>
          <a:p>
            <a:pPr indent="-342900" lvl="0" marL="342900" rtl="0" algn="l">
              <a:spcBef>
                <a:spcPts val="592"/>
              </a:spcBef>
              <a:spcAft>
                <a:spcPts val="0"/>
              </a:spcAft>
              <a:buClr>
                <a:schemeClr val="dk1"/>
              </a:buClr>
              <a:buSzPct val="100000"/>
              <a:buChar char="•"/>
            </a:pPr>
            <a:r>
              <a:rPr lang="en-US"/>
              <a:t>The establishment of effective </a:t>
            </a:r>
            <a:r>
              <a:rPr b="1" lang="en-US"/>
              <a:t>metaphors </a:t>
            </a:r>
            <a:r>
              <a:rPr lang="en-US"/>
              <a:t> for communicating </a:t>
            </a:r>
            <a:r>
              <a:rPr b="1" lang="en-US"/>
              <a:t>important concepts</a:t>
            </a:r>
            <a:r>
              <a:rPr lang="en-US"/>
              <a:t>, </a:t>
            </a:r>
            <a:r>
              <a:rPr b="1" lang="en-US"/>
              <a:t>continuous feedback</a:t>
            </a:r>
            <a:r>
              <a:rPr lang="en-US"/>
              <a:t>, and </a:t>
            </a:r>
            <a:r>
              <a:rPr b="1" lang="en-US"/>
              <a:t>the avoidance of voluminous documentation</a:t>
            </a:r>
            <a:r>
              <a:rPr lang="en-US"/>
              <a:t> as a communication medium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4. Coding</a:t>
            </a:r>
            <a:endParaRPr b="1"/>
          </a:p>
        </p:txBody>
      </p:sp>
      <p:sp>
        <p:nvSpPr>
          <p:cNvPr id="199" name="Google Shape;199;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A key concept during the coding activity </a:t>
            </a:r>
            <a:r>
              <a:rPr b="1" lang="en-US"/>
              <a:t>is pair programming. </a:t>
            </a:r>
            <a:endParaRPr/>
          </a:p>
          <a:p>
            <a:pPr indent="-342900" lvl="0" marL="342900" rtl="0" algn="l">
              <a:spcBef>
                <a:spcPts val="640"/>
              </a:spcBef>
              <a:spcAft>
                <a:spcPts val="0"/>
              </a:spcAft>
              <a:buClr>
                <a:schemeClr val="dk1"/>
              </a:buClr>
              <a:buSzPts val="3200"/>
              <a:buChar char="•"/>
            </a:pPr>
            <a:r>
              <a:rPr lang="en-US"/>
              <a:t>XP recommends that two people work together at one computer workstation to create code for a story. </a:t>
            </a:r>
            <a:endParaRPr/>
          </a:p>
          <a:p>
            <a:pPr indent="-342900" lvl="0" marL="342900" rtl="0" algn="l">
              <a:spcBef>
                <a:spcPts val="640"/>
              </a:spcBef>
              <a:spcAft>
                <a:spcPts val="0"/>
              </a:spcAft>
              <a:buClr>
                <a:schemeClr val="dk1"/>
              </a:buClr>
              <a:buSzPts val="3200"/>
              <a:buChar char="•"/>
            </a:pPr>
            <a:r>
              <a:rPr lang="en-US"/>
              <a:t>This provides a mechanism for real time problem solving (two heads are often better than one) and real-time quality assurance (the code is reviewed as it is created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4. Coding</a:t>
            </a:r>
            <a:endParaRPr b="1"/>
          </a:p>
        </p:txBody>
      </p:sp>
      <p:sp>
        <p:nvSpPr>
          <p:cNvPr id="205" name="Google Shape;205;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It also keeps the developers focused on the problem at hand.</a:t>
            </a:r>
            <a:endParaRPr/>
          </a:p>
          <a:p>
            <a:pPr indent="0" lvl="0" marL="0" rtl="0" algn="l">
              <a:spcBef>
                <a:spcPts val="640"/>
              </a:spcBef>
              <a:spcAft>
                <a:spcPts val="0"/>
              </a:spcAft>
              <a:buClr>
                <a:schemeClr val="dk1"/>
              </a:buClr>
              <a:buSzPts val="3200"/>
              <a:buNone/>
            </a:pPr>
            <a:r>
              <a:rPr lang="en-US"/>
              <a:t> In practice, each person takes on a slightly different role. </a:t>
            </a:r>
            <a:endParaRPr/>
          </a:p>
          <a:p>
            <a:pPr indent="-342900" lvl="0" marL="342900" rtl="0" algn="l">
              <a:spcBef>
                <a:spcPts val="640"/>
              </a:spcBef>
              <a:spcAft>
                <a:spcPts val="0"/>
              </a:spcAft>
              <a:buClr>
                <a:schemeClr val="dk1"/>
              </a:buClr>
              <a:buSzPts val="3200"/>
              <a:buChar char="•"/>
            </a:pPr>
            <a:r>
              <a:rPr lang="en-US"/>
              <a:t>One person – coding details of particular design</a:t>
            </a:r>
            <a:endParaRPr/>
          </a:p>
          <a:p>
            <a:pPr indent="-342900" lvl="0" marL="342900" rtl="0" algn="l">
              <a:spcBef>
                <a:spcPts val="640"/>
              </a:spcBef>
              <a:spcAft>
                <a:spcPts val="0"/>
              </a:spcAft>
              <a:buClr>
                <a:schemeClr val="dk1"/>
              </a:buClr>
              <a:buSzPts val="3200"/>
              <a:buChar char="•"/>
            </a:pPr>
            <a:r>
              <a:rPr lang="en-US"/>
              <a:t>Another person – Coding standards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3. Testing </a:t>
            </a:r>
            <a:endParaRPr b="1"/>
          </a:p>
        </p:txBody>
      </p:sp>
      <p:sp>
        <p:nvSpPr>
          <p:cNvPr id="211" name="Google Shape;21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There creation of </a:t>
            </a:r>
            <a:r>
              <a:rPr b="1" lang="en-US"/>
              <a:t>unit tests </a:t>
            </a:r>
            <a:r>
              <a:rPr lang="en-US"/>
              <a:t>before coding commences is a key element of the XP approach. </a:t>
            </a:r>
            <a:endParaRPr/>
          </a:p>
          <a:p>
            <a:pPr indent="-342900" lvl="0" marL="342900" rtl="0" algn="l">
              <a:spcBef>
                <a:spcPts val="592"/>
              </a:spcBef>
              <a:spcAft>
                <a:spcPts val="0"/>
              </a:spcAft>
              <a:buClr>
                <a:schemeClr val="dk1"/>
              </a:buClr>
              <a:buSzPct val="100000"/>
              <a:buChar char="•"/>
            </a:pPr>
            <a:r>
              <a:rPr lang="en-US"/>
              <a:t>The unit tests that are created should be implemented using a </a:t>
            </a:r>
            <a:r>
              <a:rPr b="1" lang="en-US"/>
              <a:t>framework </a:t>
            </a:r>
            <a:r>
              <a:rPr lang="en-US"/>
              <a:t>that enables them to be </a:t>
            </a:r>
            <a:r>
              <a:rPr b="1" lang="en-US"/>
              <a:t>automated</a:t>
            </a:r>
            <a:r>
              <a:rPr lang="en-US"/>
              <a:t> (hence, they can be executed easily and repeatedly).</a:t>
            </a:r>
            <a:endParaRPr/>
          </a:p>
          <a:p>
            <a:pPr indent="-342900" lvl="0" marL="342900" rtl="0" algn="l">
              <a:spcBef>
                <a:spcPts val="592"/>
              </a:spcBef>
              <a:spcAft>
                <a:spcPts val="0"/>
              </a:spcAft>
              <a:buClr>
                <a:schemeClr val="dk1"/>
              </a:buClr>
              <a:buSzPct val="100000"/>
              <a:buChar char="•"/>
            </a:pPr>
            <a:r>
              <a:rPr lang="en-US"/>
              <a:t> This encourages a </a:t>
            </a:r>
            <a:r>
              <a:rPr b="1" lang="en-US"/>
              <a:t>regression testing strategy  </a:t>
            </a:r>
            <a:r>
              <a:rPr lang="en-US"/>
              <a:t>whenever code is modified (which is often, given the XP refactoring philosophy).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3. Testing </a:t>
            </a:r>
            <a:endParaRPr b="1"/>
          </a:p>
        </p:txBody>
      </p:sp>
      <p:sp>
        <p:nvSpPr>
          <p:cNvPr id="217" name="Google Shape;21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As the individual unit tests are organized into a “</a:t>
            </a:r>
            <a:r>
              <a:rPr b="1" lang="en-US"/>
              <a:t>universal testing suite”, </a:t>
            </a:r>
            <a:r>
              <a:rPr lang="en-US"/>
              <a:t>integration and validation testing of the system can occur on a daily basis. </a:t>
            </a:r>
            <a:endParaRPr/>
          </a:p>
          <a:p>
            <a:pPr indent="-342900" lvl="0" marL="342900" rtl="0" algn="l">
              <a:spcBef>
                <a:spcPts val="592"/>
              </a:spcBef>
              <a:spcAft>
                <a:spcPts val="0"/>
              </a:spcAft>
              <a:buClr>
                <a:schemeClr val="dk1"/>
              </a:buClr>
              <a:buSzPct val="100000"/>
              <a:buChar char="•"/>
            </a:pPr>
            <a:r>
              <a:rPr lang="en-US"/>
              <a:t>This provides the XP team with a continual indication of progress and also can raise warning flags early if things go awry. </a:t>
            </a:r>
            <a:endParaRPr/>
          </a:p>
          <a:p>
            <a:pPr indent="-342900" lvl="0" marL="342900" rtl="0" algn="l">
              <a:spcBef>
                <a:spcPts val="592"/>
              </a:spcBef>
              <a:spcAft>
                <a:spcPts val="0"/>
              </a:spcAft>
              <a:buClr>
                <a:schemeClr val="dk1"/>
              </a:buClr>
              <a:buSzPct val="100000"/>
              <a:buChar char="•"/>
            </a:pPr>
            <a:r>
              <a:rPr lang="en-US"/>
              <a:t>“Fixing small problems every few hours takes less time than fixing huge problems just before the deadline.”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3. Testing </a:t>
            </a:r>
            <a:endParaRPr b="1"/>
          </a:p>
        </p:txBody>
      </p:sp>
      <p:sp>
        <p:nvSpPr>
          <p:cNvPr id="223" name="Google Shape;22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XP acceptance tests</a:t>
            </a:r>
            <a:r>
              <a:rPr lang="en-US"/>
              <a:t>, also </a:t>
            </a:r>
            <a:r>
              <a:rPr b="1" lang="en-US"/>
              <a:t>called customer tests</a:t>
            </a:r>
            <a:r>
              <a:rPr lang="en-US"/>
              <a:t>, are specified by the customer and focus on overall system features and functionality that are visible and reviewable by the customer.</a:t>
            </a:r>
            <a:endParaRPr/>
          </a:p>
          <a:p>
            <a:pPr indent="-342900" lvl="0" marL="342900" rtl="0" algn="l">
              <a:spcBef>
                <a:spcPts val="640"/>
              </a:spcBef>
              <a:spcAft>
                <a:spcPts val="0"/>
              </a:spcAft>
              <a:buClr>
                <a:schemeClr val="dk1"/>
              </a:buClr>
              <a:buSzPts val="3200"/>
              <a:buChar char="•"/>
            </a:pPr>
            <a:r>
              <a:rPr lang="en-US"/>
              <a:t> </a:t>
            </a:r>
            <a:r>
              <a:rPr b="1" lang="en-US"/>
              <a:t>Acceptance tests </a:t>
            </a:r>
            <a:r>
              <a:rPr lang="en-US"/>
              <a:t>are derived from user stories that have been implemented as part of a software release.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1. Communication</a:t>
            </a:r>
            <a:endParaRPr b="1"/>
          </a:p>
        </p:txBody>
      </p:sp>
      <p:sp>
        <p:nvSpPr>
          <p:cNvPr id="97" name="Google Shape;9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a:t>
            </a:r>
            <a:r>
              <a:rPr b="1" lang="en-US"/>
              <a:t>metaphor</a:t>
            </a:r>
            <a:r>
              <a:rPr lang="en-US"/>
              <a:t> is “a story that everyone—customers, programmers, and managers— can tell about how the system works”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2. Simplicity</a:t>
            </a:r>
            <a:endParaRPr b="1"/>
          </a:p>
        </p:txBody>
      </p:sp>
      <p:sp>
        <p:nvSpPr>
          <p:cNvPr id="103" name="Google Shape;103;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To achieve simplicity, XP restricts developers to design only for immediate needs  rather than consider </a:t>
            </a:r>
            <a:r>
              <a:rPr b="1" lang="en-US"/>
              <a:t>future needs. </a:t>
            </a:r>
            <a:endParaRPr/>
          </a:p>
          <a:p>
            <a:pPr indent="-342900" lvl="0" marL="342900" rtl="0" algn="l">
              <a:spcBef>
                <a:spcPts val="640"/>
              </a:spcBef>
              <a:spcAft>
                <a:spcPts val="0"/>
              </a:spcAft>
              <a:buClr>
                <a:schemeClr val="dk1"/>
              </a:buClr>
              <a:buSzPts val="3200"/>
              <a:buChar char="•"/>
            </a:pPr>
            <a:r>
              <a:rPr lang="en-US"/>
              <a:t>The intent is to create a </a:t>
            </a:r>
            <a:r>
              <a:rPr b="1" lang="en-US"/>
              <a:t>simple design </a:t>
            </a:r>
            <a:r>
              <a:rPr lang="en-US"/>
              <a:t>that can be easily implemented in code</a:t>
            </a:r>
            <a:endParaRPr/>
          </a:p>
          <a:p>
            <a:pPr indent="-342900" lvl="0" marL="342900" rtl="0" algn="l">
              <a:spcBef>
                <a:spcPts val="640"/>
              </a:spcBef>
              <a:spcAft>
                <a:spcPts val="0"/>
              </a:spcAft>
              <a:buClr>
                <a:schemeClr val="dk1"/>
              </a:buClr>
              <a:buSzPts val="3200"/>
              <a:buChar char="•"/>
            </a:pPr>
            <a:r>
              <a:rPr lang="en-US"/>
              <a:t>If the design must be improved, it can be </a:t>
            </a:r>
            <a:r>
              <a:rPr b="1" lang="en-US"/>
              <a:t>refactored</a:t>
            </a:r>
            <a:r>
              <a:rPr lang="en-US"/>
              <a:t> at a later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3. Feedback </a:t>
            </a:r>
            <a:endParaRPr b="1"/>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Feedback is derived from three sources: the implemented software itself, the customer, and other software team members.</a:t>
            </a:r>
            <a:endParaRPr/>
          </a:p>
          <a:p>
            <a:pPr indent="-342900" lvl="0" marL="342900" rtl="0" algn="l">
              <a:spcBef>
                <a:spcPts val="592"/>
              </a:spcBef>
              <a:spcAft>
                <a:spcPts val="0"/>
              </a:spcAft>
              <a:buClr>
                <a:schemeClr val="dk1"/>
              </a:buClr>
              <a:buSzPct val="100000"/>
              <a:buChar char="•"/>
            </a:pPr>
            <a:r>
              <a:rPr lang="en-US"/>
              <a:t>Team members deliver software frequently, get feedback about it, and improve a product according to the new requirements.</a:t>
            </a:r>
            <a:endParaRPr/>
          </a:p>
          <a:p>
            <a:pPr indent="-342900" lvl="0" marL="342900" rtl="0" algn="l">
              <a:spcBef>
                <a:spcPts val="592"/>
              </a:spcBef>
              <a:spcAft>
                <a:spcPts val="0"/>
              </a:spcAft>
              <a:buClr>
                <a:schemeClr val="dk1"/>
              </a:buClr>
              <a:buSzPct val="100000"/>
              <a:buChar char="•"/>
            </a:pPr>
            <a:r>
              <a:rPr lang="en-US"/>
              <a:t> By designing and implementing </a:t>
            </a:r>
            <a:r>
              <a:rPr b="1" lang="en-US"/>
              <a:t>an effective testing strategy  </a:t>
            </a:r>
            <a:r>
              <a:rPr lang="en-US"/>
              <a:t>the software (via test results) provides the agile team with feedback. </a:t>
            </a:r>
            <a:endParaRPr/>
          </a:p>
          <a:p>
            <a:pPr indent="-342900" lvl="0" marL="342900" rtl="0" algn="l">
              <a:spcBef>
                <a:spcPts val="592"/>
              </a:spcBef>
              <a:spcAft>
                <a:spcPts val="0"/>
              </a:spcAft>
              <a:buClr>
                <a:schemeClr val="dk1"/>
              </a:buClr>
              <a:buSzPct val="100000"/>
              <a:buChar char="•"/>
            </a:pPr>
            <a:r>
              <a:rPr lang="en-US"/>
              <a:t>XP makes use of the </a:t>
            </a:r>
            <a:r>
              <a:rPr b="1" lang="en-US"/>
              <a:t>unit test </a:t>
            </a:r>
            <a:r>
              <a:rPr lang="en-US"/>
              <a:t>as its primary </a:t>
            </a:r>
            <a:r>
              <a:rPr b="1" lang="en-US"/>
              <a:t>testing tactic</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4. Courage </a:t>
            </a:r>
            <a:endParaRPr b="1"/>
          </a:p>
        </p:txBody>
      </p:sp>
      <p:sp>
        <p:nvSpPr>
          <p:cNvPr id="115" name="Google Shape;11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XP team strictly </a:t>
            </a:r>
            <a:r>
              <a:rPr b="1" lang="en-US"/>
              <a:t>adhere discipline</a:t>
            </a:r>
            <a:r>
              <a:rPr lang="en-US"/>
              <a:t>.</a:t>
            </a:r>
            <a:endParaRPr/>
          </a:p>
          <a:p>
            <a:pPr indent="-342900" lvl="0" marL="342900" rtl="0" algn="l">
              <a:spcBef>
                <a:spcPts val="640"/>
              </a:spcBef>
              <a:spcAft>
                <a:spcPts val="0"/>
              </a:spcAft>
              <a:buClr>
                <a:schemeClr val="dk1"/>
              </a:buClr>
              <a:buSzPts val="3200"/>
              <a:buChar char="•"/>
            </a:pPr>
            <a:r>
              <a:rPr lang="en-US"/>
              <a:t> For example, there is often significant pressure to design for future requirements. </a:t>
            </a:r>
            <a:endParaRPr/>
          </a:p>
          <a:p>
            <a:pPr indent="-342900" lvl="0" marL="342900" rtl="0" algn="l">
              <a:spcBef>
                <a:spcPts val="640"/>
              </a:spcBef>
              <a:spcAft>
                <a:spcPts val="0"/>
              </a:spcAft>
              <a:buClr>
                <a:schemeClr val="dk1"/>
              </a:buClr>
              <a:buSzPts val="3200"/>
              <a:buChar char="•"/>
            </a:pPr>
            <a:r>
              <a:rPr lang="en-US"/>
              <a:t>Most software teams succumb, arguing that “designing for tomorrow” will save time and effort in the long run.</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4.Courage </a:t>
            </a:r>
            <a:endParaRPr b="1"/>
          </a:p>
        </p:txBody>
      </p:sp>
      <p:sp>
        <p:nvSpPr>
          <p:cNvPr id="121" name="Google Shape;12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An agile XP team must have the discipline (courage) to design for today, recognizing that future requirements may change dramatically, thereby demanding substantial rework of the design and implemented code.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5. Respect </a:t>
            </a:r>
            <a:endParaRPr b="1"/>
          </a:p>
        </p:txBody>
      </p:sp>
      <p:sp>
        <p:nvSpPr>
          <p:cNvPr id="127" name="Google Shape;12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 The agile team respect among it members, between other stakeholders and team members, and indirectly, for the software itself.</a:t>
            </a:r>
            <a:endParaRPr/>
          </a:p>
          <a:p>
            <a:pPr indent="-342900" lvl="0" marL="342900" rtl="0" algn="l">
              <a:spcBef>
                <a:spcPts val="640"/>
              </a:spcBef>
              <a:spcAft>
                <a:spcPts val="0"/>
              </a:spcAft>
              <a:buClr>
                <a:schemeClr val="dk1"/>
              </a:buClr>
              <a:buSzPts val="3200"/>
              <a:buChar char="•"/>
            </a:pPr>
            <a:r>
              <a:rPr lang="en-US"/>
              <a:t> As they achieve successful delivery of software increments, the team develops growing respect for the XP process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The XP Process</a:t>
            </a:r>
            <a:endParaRPr b="1" baseline="-25000"/>
          </a:p>
        </p:txBody>
      </p:sp>
      <p:sp>
        <p:nvSpPr>
          <p:cNvPr id="133" name="Google Shape;13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Extreme Programming uses an </a:t>
            </a:r>
            <a:r>
              <a:rPr b="1" lang="en-US"/>
              <a:t>object-oriented </a:t>
            </a:r>
            <a:r>
              <a:rPr lang="en-US"/>
              <a:t>approach as its preferred development paradigm</a:t>
            </a:r>
            <a:endParaRPr/>
          </a:p>
          <a:p>
            <a:pPr indent="-342900" lvl="0" marL="342900" rtl="0" algn="l">
              <a:spcBef>
                <a:spcPts val="592"/>
              </a:spcBef>
              <a:spcAft>
                <a:spcPts val="0"/>
              </a:spcAft>
              <a:buClr>
                <a:schemeClr val="dk1"/>
              </a:buClr>
              <a:buSzPct val="100000"/>
              <a:buChar char="•"/>
            </a:pPr>
            <a:r>
              <a:rPr lang="en-US"/>
              <a:t> Encompasses a set of rules and practices that occur within the context of four framework activities: </a:t>
            </a:r>
            <a:endParaRPr/>
          </a:p>
          <a:p>
            <a:pPr indent="-285750" lvl="1" marL="742950" rtl="0" algn="l">
              <a:spcBef>
                <a:spcPts val="518"/>
              </a:spcBef>
              <a:spcAft>
                <a:spcPts val="0"/>
              </a:spcAft>
              <a:buClr>
                <a:srgbClr val="FF0000"/>
              </a:buClr>
              <a:buSzPct val="100000"/>
              <a:buChar char="–"/>
            </a:pPr>
            <a:r>
              <a:rPr b="1" lang="en-US">
                <a:solidFill>
                  <a:srgbClr val="FF0000"/>
                </a:solidFill>
                <a:latin typeface="Courier New"/>
                <a:ea typeface="Courier New"/>
                <a:cs typeface="Courier New"/>
                <a:sym typeface="Courier New"/>
              </a:rPr>
              <a:t>planning</a:t>
            </a:r>
            <a:endParaRPr b="1">
              <a:solidFill>
                <a:srgbClr val="FF0000"/>
              </a:solidFill>
              <a:latin typeface="Courier New"/>
              <a:ea typeface="Courier New"/>
              <a:cs typeface="Courier New"/>
              <a:sym typeface="Courier New"/>
            </a:endParaRPr>
          </a:p>
          <a:p>
            <a:pPr indent="-285750" lvl="1" marL="742950" rtl="0" algn="l">
              <a:spcBef>
                <a:spcPts val="518"/>
              </a:spcBef>
              <a:spcAft>
                <a:spcPts val="0"/>
              </a:spcAft>
              <a:buClr>
                <a:srgbClr val="FF0000"/>
              </a:buClr>
              <a:buSzPct val="100000"/>
              <a:buChar char="–"/>
            </a:pPr>
            <a:r>
              <a:rPr b="1" lang="en-US">
                <a:solidFill>
                  <a:srgbClr val="FF0000"/>
                </a:solidFill>
                <a:latin typeface="Courier New"/>
                <a:ea typeface="Courier New"/>
                <a:cs typeface="Courier New"/>
                <a:sym typeface="Courier New"/>
              </a:rPr>
              <a:t>design</a:t>
            </a:r>
            <a:endParaRPr/>
          </a:p>
          <a:p>
            <a:pPr indent="-285750" lvl="1" marL="742950" rtl="0" algn="l">
              <a:spcBef>
                <a:spcPts val="518"/>
              </a:spcBef>
              <a:spcAft>
                <a:spcPts val="0"/>
              </a:spcAft>
              <a:buClr>
                <a:srgbClr val="FF0000"/>
              </a:buClr>
              <a:buSzPct val="100000"/>
              <a:buChar char="–"/>
            </a:pPr>
            <a:r>
              <a:rPr b="1" lang="en-US">
                <a:solidFill>
                  <a:srgbClr val="FF0000"/>
                </a:solidFill>
                <a:latin typeface="Courier New"/>
                <a:ea typeface="Courier New"/>
                <a:cs typeface="Courier New"/>
                <a:sym typeface="Courier New"/>
              </a:rPr>
              <a:t>coding</a:t>
            </a:r>
            <a:endParaRPr b="1">
              <a:solidFill>
                <a:srgbClr val="FF0000"/>
              </a:solidFill>
              <a:latin typeface="Courier New"/>
              <a:ea typeface="Courier New"/>
              <a:cs typeface="Courier New"/>
              <a:sym typeface="Courier New"/>
            </a:endParaRPr>
          </a:p>
          <a:p>
            <a:pPr indent="-285750" lvl="1" marL="742950" rtl="0" algn="l">
              <a:spcBef>
                <a:spcPts val="518"/>
              </a:spcBef>
              <a:spcAft>
                <a:spcPts val="0"/>
              </a:spcAft>
              <a:buClr>
                <a:srgbClr val="FF0000"/>
              </a:buClr>
              <a:buSzPct val="100000"/>
              <a:buChar char="–"/>
            </a:pPr>
            <a:r>
              <a:rPr b="1" lang="en-US">
                <a:solidFill>
                  <a:srgbClr val="FF0000"/>
                </a:solidFill>
                <a:latin typeface="Courier New"/>
                <a:ea typeface="Courier New"/>
                <a:cs typeface="Courier New"/>
                <a:sym typeface="Courier New"/>
              </a:rPr>
              <a:t>testing. </a:t>
            </a:r>
            <a:endParaRPr b="1">
              <a:solidFill>
                <a:srgbClr val="FF0000"/>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