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      </a:t>
            </a:r>
            <a:r>
              <a:rPr b="1" lang="en-US"/>
              <a:t>Chapter 5</a:t>
            </a:r>
            <a:endParaRPr b="1" sz="4000"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/>
              <a:t>               Software Configuration Management</a:t>
            </a:r>
            <a:endParaRPr/>
          </a:p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        </a:t>
            </a:r>
            <a:r>
              <a:rPr b="1" lang="en-US"/>
              <a:t>Baseline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Once a baseline is established, </a:t>
            </a:r>
            <a:r>
              <a:rPr b="1" lang="en-US"/>
              <a:t>changes can be made</a:t>
            </a:r>
            <a:r>
              <a:rPr lang="en-US"/>
              <a:t>, but a specific formal procedure must be applied to evaluate in every each change.</a:t>
            </a:r>
            <a:endParaRPr/>
          </a:p>
        </p:txBody>
      </p:sp>
      <p:sp>
        <p:nvSpPr>
          <p:cNvPr id="171" name="Google Shape;1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72" name="Google Shape;1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80" name="Google Shape;18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</a:t>
            </a:r>
            <a:r>
              <a:rPr b="1" lang="en-US"/>
              <a:t>Baseline </a:t>
            </a:r>
            <a:endParaRPr/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engineering task produce one or more SCIs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After SCIs are reviewed and approved they are placed in a project database (Known as software repository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member of a software engineering team wants to make a modifications to a baseline SCI, it is copied from the project database into the Engineering’s private work space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this extracted SCI can be modified only if SCM controls are followed.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89" name="Google Shape;18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configuration item as </a:t>
            </a:r>
            <a:r>
              <a:rPr b="1" lang="en-US"/>
              <a:t>information</a:t>
            </a:r>
            <a:r>
              <a:rPr lang="en-US"/>
              <a:t> that is </a:t>
            </a:r>
            <a:r>
              <a:rPr b="1" lang="en-US"/>
              <a:t>created</a:t>
            </a:r>
            <a:r>
              <a:rPr lang="en-US"/>
              <a:t> as part of the software engineering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SCI could be considered to be a single section of a large specification or one test case in large suite of tests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SCI is all or part of a work product (e.g a document , an entire suite of test cases, or a named program component 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98" name="Google Shape;19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4943475" y="2600325"/>
            <a:ext cx="2143125" cy="2057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Deliverable of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Large Software Development 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1543050" y="2571751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SRS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3028950" y="5017295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 Case</a:t>
            </a:r>
            <a:endParaRPr/>
          </a:p>
        </p:txBody>
      </p:sp>
      <p:sp>
        <p:nvSpPr>
          <p:cNvPr id="209" name="Google Shape;209;p26"/>
          <p:cNvSpPr/>
          <p:nvPr/>
        </p:nvSpPr>
        <p:spPr>
          <a:xfrm>
            <a:off x="4179094" y="1825625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Source code</a:t>
            </a:r>
            <a:endParaRPr/>
          </a:p>
        </p:txBody>
      </p:sp>
      <p:sp>
        <p:nvSpPr>
          <p:cNvPr id="210" name="Google Shape;210;p26"/>
          <p:cNvSpPr/>
          <p:nvPr/>
        </p:nvSpPr>
        <p:spPr>
          <a:xfrm>
            <a:off x="9348786" y="2281238"/>
            <a:ext cx="1352551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 Document </a:t>
            </a: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5259049" y="2281238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8434387" y="5017295"/>
            <a:ext cx="9144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Manual </a:t>
            </a:r>
            <a:endParaRPr/>
          </a:p>
        </p:txBody>
      </p:sp>
      <p:cxnSp>
        <p:nvCxnSpPr>
          <p:cNvPr id="213" name="Google Shape;213;p26"/>
          <p:cNvCxnSpPr/>
          <p:nvPr/>
        </p:nvCxnSpPr>
        <p:spPr>
          <a:xfrm>
            <a:off x="6215063" y="4248945"/>
            <a:ext cx="3028950" cy="86836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p26"/>
          <p:cNvCxnSpPr/>
          <p:nvPr/>
        </p:nvCxnSpPr>
        <p:spPr>
          <a:xfrm>
            <a:off x="2538413" y="3352800"/>
            <a:ext cx="3471862" cy="60007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p26"/>
          <p:cNvCxnSpPr/>
          <p:nvPr/>
        </p:nvCxnSpPr>
        <p:spPr>
          <a:xfrm rot="10800000">
            <a:off x="4943475" y="2571751"/>
            <a:ext cx="271463" cy="2857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6" name="Google Shape;216;p26"/>
          <p:cNvCxnSpPr/>
          <p:nvPr/>
        </p:nvCxnSpPr>
        <p:spPr>
          <a:xfrm flipH="1" rot="10800000">
            <a:off x="3676650" y="4267200"/>
            <a:ext cx="1445419" cy="7500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26"/>
          <p:cNvCxnSpPr/>
          <p:nvPr/>
        </p:nvCxnSpPr>
        <p:spPr>
          <a:xfrm flipH="1" rot="10800000">
            <a:off x="7086600" y="3028951"/>
            <a:ext cx="2262187" cy="3238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19" name="Google Shape;21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SCIS are organized to form </a:t>
            </a:r>
            <a:r>
              <a:rPr b="1" i="1" lang="en-US"/>
              <a:t>configuration objects </a:t>
            </a:r>
            <a:r>
              <a:rPr lang="en-US"/>
              <a:t>that may be cataloged in the project db with a single 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b="1" lang="en-US"/>
              <a:t>configuration object </a:t>
            </a:r>
            <a:r>
              <a:rPr lang="en-US"/>
              <a:t>has a </a:t>
            </a:r>
            <a:r>
              <a:rPr b="1" lang="en-US"/>
              <a:t>name</a:t>
            </a:r>
            <a:r>
              <a:rPr lang="en-US"/>
              <a:t>, </a:t>
            </a:r>
            <a:r>
              <a:rPr b="1" lang="en-US"/>
              <a:t>attributes</a:t>
            </a:r>
            <a:r>
              <a:rPr lang="en-US"/>
              <a:t>, and is connected to the other objects by relationships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</a:t>
            </a:r>
            <a:r>
              <a:rPr b="1" lang="en-US"/>
              <a:t>Design Specification</a:t>
            </a:r>
            <a:r>
              <a:rPr lang="en-US"/>
              <a:t>, </a:t>
            </a:r>
            <a:r>
              <a:rPr b="1" lang="en-US"/>
              <a:t>Data Model Component</a:t>
            </a:r>
            <a:r>
              <a:rPr lang="en-US"/>
              <a:t> , </a:t>
            </a:r>
            <a:r>
              <a:rPr b="1" lang="en-US"/>
              <a:t>Source Cod</a:t>
            </a:r>
            <a:r>
              <a:rPr lang="en-US"/>
              <a:t>e, and Test Specification are each identified separately </a:t>
            </a:r>
            <a:endParaRPr/>
          </a:p>
        </p:txBody>
      </p:sp>
      <p:sp>
        <p:nvSpPr>
          <p:cNvPr id="227" name="Google Shape;22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28" name="Google Shape;22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29" name="Google Shape;22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Configurations Objects </a:t>
            </a:r>
            <a:endParaRPr/>
          </a:p>
        </p:txBody>
      </p:sp>
      <p:pic>
        <p:nvPicPr>
          <p:cNvPr id="235" name="Google Shape;235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825625"/>
            <a:ext cx="11812554" cy="4911798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37" name="Google Shape;23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Software Configuration Items </a:t>
            </a:r>
            <a:endParaRPr/>
          </a:p>
        </p:txBody>
      </p:sp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of the objects is related to the others as shown by the arrows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curved arrow indicates a compositional relation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That is, </a:t>
            </a:r>
            <a:r>
              <a:rPr b="1" lang="en-US"/>
              <a:t>Data Model </a:t>
            </a:r>
            <a:r>
              <a:rPr lang="en-US"/>
              <a:t>and </a:t>
            </a:r>
            <a:r>
              <a:rPr b="1" lang="en-US"/>
              <a:t>ComponentN </a:t>
            </a:r>
            <a:r>
              <a:rPr lang="en-US"/>
              <a:t>are part of the object </a:t>
            </a:r>
            <a:r>
              <a:rPr b="1" lang="en-US"/>
              <a:t>Design Specification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double-headed straight arrow indicates an interrelationship.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If a change were made to the </a:t>
            </a:r>
            <a:r>
              <a:rPr b="1" lang="en-US"/>
              <a:t>Source Code </a:t>
            </a:r>
            <a:r>
              <a:rPr lang="en-US"/>
              <a:t>object, the interrelationships enable you to determine what other objects (and SCIs) might be affected.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46" name="Google Shape;24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709127" y="365126"/>
            <a:ext cx="10644673" cy="997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SCM Repository 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73224" y="1825624"/>
            <a:ext cx="10980576" cy="4873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early days of software engineering, software configuration items were maintained as paper documents.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This approach was problematic for many reasons: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(1) finding a configuration item when it was needed was often difficult,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(2) determining which items were changed, when and by whom was often challenging,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(3) constructing a new version of an existing program was time consuming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and error prone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(4) describing detailed or complex relationships between configuration items was virtually impossible.</a:t>
            </a:r>
            <a:endParaRPr/>
          </a:p>
        </p:txBody>
      </p:sp>
      <p:sp>
        <p:nvSpPr>
          <p:cNvPr id="254" name="Google Shape;25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55" name="Google Shape;25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56" name="Google Shape;25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      SCM Repository </a:t>
            </a:r>
            <a:endParaRPr/>
          </a:p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Today, SCIs are maintained in a project </a:t>
            </a:r>
            <a:r>
              <a:rPr b="1" lang="en-US" sz="3200"/>
              <a:t>database or repository.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SCM repository is the set of mechanisms and data structures that allow a software team to manage change in an effective manner.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provides the obvious functions of a modern database management system by </a:t>
            </a:r>
            <a:r>
              <a:rPr b="1" lang="en-US" sz="3200"/>
              <a:t>ensuring data </a:t>
            </a:r>
            <a:r>
              <a:rPr lang="en-US" sz="3200"/>
              <a:t>integration functions of a modern database management system by ensuring data integrity, sharing, and integration. </a:t>
            </a:r>
            <a:endParaRPr/>
          </a:p>
        </p:txBody>
      </p:sp>
      <p:sp>
        <p:nvSpPr>
          <p:cNvPr id="264" name="Google Shape;26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65" name="Google Shape;26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</a:t>
            </a:r>
            <a:r>
              <a:rPr b="1" lang="en-US"/>
              <a:t>Software Configuration Management 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Change is </a:t>
            </a:r>
            <a:r>
              <a:rPr b="1" lang="en-US"/>
              <a:t>inevitable</a:t>
            </a:r>
            <a:r>
              <a:rPr lang="en-US"/>
              <a:t> when computer software is built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Change increases the level of </a:t>
            </a:r>
            <a:r>
              <a:rPr b="1" lang="en-US"/>
              <a:t>confusion </a:t>
            </a:r>
            <a:r>
              <a:rPr lang="en-US"/>
              <a:t>when you and other members of a software team are working on a project.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Confusion arises when changes are not analyzed before they are made, recorded before they are implemented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The </a:t>
            </a:r>
            <a:r>
              <a:rPr b="1" lang="en-US"/>
              <a:t>art of coordinating </a:t>
            </a:r>
            <a:r>
              <a:rPr lang="en-US"/>
              <a:t>software development to minimize confusion is called configuration management </a:t>
            </a:r>
            <a:r>
              <a:rPr lang="en-US" sz="3200"/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72" name="Google Shape;27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895" y="167951"/>
            <a:ext cx="12112105" cy="647544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74" name="Google Shape;274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The SCM Process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software configuration management process defines a series of tasks that have four primary objectives: 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(1) to </a:t>
            </a:r>
            <a:r>
              <a:rPr b="1" lang="en-US"/>
              <a:t>identify all items </a:t>
            </a:r>
            <a:r>
              <a:rPr lang="en-US"/>
              <a:t>that collectively define the software configuration, 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(2) to </a:t>
            </a:r>
            <a:r>
              <a:rPr b="1" lang="en-US"/>
              <a:t>manage changes </a:t>
            </a:r>
            <a:r>
              <a:rPr lang="en-US"/>
              <a:t>to one or more of these items, 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(3) to </a:t>
            </a:r>
            <a:r>
              <a:rPr b="1" lang="en-US"/>
              <a:t>facilitate </a:t>
            </a:r>
            <a:r>
              <a:rPr lang="en-US"/>
              <a:t>the construction of different versions of an application, and</a:t>
            </a:r>
            <a:endParaRPr/>
          </a:p>
          <a:p>
            <a:pPr indent="0" lvl="0" marL="234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(4) to </a:t>
            </a:r>
            <a:r>
              <a:rPr b="1" lang="en-US"/>
              <a:t>ensure</a:t>
            </a:r>
            <a:r>
              <a:rPr lang="en-US"/>
              <a:t> that software quality is maintained as the configuration evolves over time.</a:t>
            </a:r>
            <a:endParaRPr/>
          </a:p>
        </p:txBody>
      </p:sp>
      <p:sp>
        <p:nvSpPr>
          <p:cNvPr id="282" name="Google Shape;28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83" name="Google Shape;28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838200" y="365125"/>
            <a:ext cx="108997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Layers in Software Configuration Management </a:t>
            </a:r>
            <a:endParaRPr/>
          </a:p>
        </p:txBody>
      </p:sp>
      <p:pic>
        <p:nvPicPr>
          <p:cNvPr id="290" name="Google Shape;290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437" y="2230582"/>
            <a:ext cx="8160328" cy="410918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292" name="Google Shape;29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522515" y="167951"/>
            <a:ext cx="10775302" cy="1522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b="1" lang="en-US"/>
            </a:br>
            <a:r>
              <a:rPr b="1" lang="en-US"/>
              <a:t>                   Identification of Objects</a:t>
            </a:r>
            <a:br>
              <a:rPr lang="en-US"/>
            </a:b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control and manage software configuration items, each should be </a:t>
            </a:r>
            <a:r>
              <a:rPr b="1" lang="en-US"/>
              <a:t>separately named </a:t>
            </a:r>
            <a:r>
              <a:rPr lang="en-US"/>
              <a:t>and then </a:t>
            </a:r>
            <a:r>
              <a:rPr b="1" lang="en-US"/>
              <a:t>organized using </a:t>
            </a:r>
            <a:r>
              <a:rPr lang="en-US"/>
              <a:t>an object-oriented approach.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types of objects  are identified - </a:t>
            </a:r>
            <a:r>
              <a:rPr b="1" lang="en-US"/>
              <a:t>Basic Objects</a:t>
            </a:r>
            <a:r>
              <a:rPr lang="en-US"/>
              <a:t>, </a:t>
            </a:r>
            <a:r>
              <a:rPr b="1" lang="en-US"/>
              <a:t>aggregated objects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object has a set of distinct features that identify it uniquely: </a:t>
            </a:r>
            <a:r>
              <a:rPr b="1" lang="en-US"/>
              <a:t>a name</a:t>
            </a:r>
            <a:r>
              <a:rPr lang="en-US"/>
              <a:t>, a </a:t>
            </a:r>
            <a:r>
              <a:rPr b="1" lang="en-US"/>
              <a:t>descriptio</a:t>
            </a:r>
            <a:r>
              <a:rPr lang="en-US"/>
              <a:t>n, a list of </a:t>
            </a:r>
            <a:r>
              <a:rPr b="1" lang="en-US"/>
              <a:t>resources</a:t>
            </a:r>
            <a:r>
              <a:rPr lang="en-US"/>
              <a:t>, and a “</a:t>
            </a:r>
            <a:r>
              <a:rPr b="1" lang="en-US"/>
              <a:t>realization.” </a:t>
            </a:r>
            <a:endParaRPr/>
          </a:p>
        </p:txBody>
      </p:sp>
      <p:sp>
        <p:nvSpPr>
          <p:cNvPr id="300" name="Google Shape;30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01" name="Google Shape;30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Identification of Objects</a:t>
            </a:r>
            <a:endParaRPr/>
          </a:p>
        </p:txBody>
      </p:sp>
      <p:sp>
        <p:nvSpPr>
          <p:cNvPr id="308" name="Google Shape;308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10" name="Google Shape;31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11" name="Google Shape;31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104" y="1825625"/>
            <a:ext cx="10217232" cy="405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		Identification of Objects</a:t>
            </a:r>
            <a:endParaRPr/>
          </a:p>
        </p:txBody>
      </p:sp>
      <p:sp>
        <p:nvSpPr>
          <p:cNvPr id="318" name="Google Shape;31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identification scheme for software objects must recognize that objects evolve throughout the software process.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Before an object is baselined, it may change many times, and even after a baseline has been established, changes may be quite frequent.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It is possible to create an evolution graph  for any object. </a:t>
            </a:r>
            <a:endParaRPr/>
          </a:p>
        </p:txBody>
      </p:sp>
      <p:sp>
        <p:nvSpPr>
          <p:cNvPr id="319" name="Google Shape;319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20" name="Google Shape;320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 Identification of Objects</a:t>
            </a:r>
            <a:endParaRPr/>
          </a:p>
        </p:txBody>
      </p:sp>
      <p:sp>
        <p:nvSpPr>
          <p:cNvPr id="327" name="Google Shape;327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evolution graph describes the change history of an object, as illustrated 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Configuration object 1.0 undergoes revision and becomes object 1.1.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Minor corrections and changes result in versions 1.1.1 and 1.1.2, which is followed by a major update that is object 1.2.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evolution of object 1.0 continues through 1.3 and 1.4, but at the same time, a major modification to the object results in a new evolutionary path, version 2.0.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Both versions are currently supported</a:t>
            </a:r>
            <a:endParaRPr/>
          </a:p>
        </p:txBody>
      </p:sp>
      <p:sp>
        <p:nvSpPr>
          <p:cNvPr id="328" name="Google Shape;328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29" name="Google Shape;329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30" name="Google Shape;330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             Change Control</a:t>
            </a:r>
            <a:endParaRPr/>
          </a:p>
        </p:txBody>
      </p:sp>
      <p:sp>
        <p:nvSpPr>
          <p:cNvPr id="336" name="Google Shape;336;p39"/>
          <p:cNvSpPr txBox="1"/>
          <p:nvPr>
            <p:ph idx="1" type="body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</a:t>
            </a:r>
            <a:r>
              <a:rPr b="1" i="1" lang="en-US"/>
              <a:t>change request </a:t>
            </a:r>
            <a:r>
              <a:rPr lang="en-US"/>
              <a:t>is submitted and evaluated to assess </a:t>
            </a:r>
            <a:r>
              <a:rPr b="1" lang="en-US"/>
              <a:t>technical merit</a:t>
            </a:r>
            <a:r>
              <a:rPr lang="en-US"/>
              <a:t>, </a:t>
            </a:r>
            <a:r>
              <a:rPr b="1" lang="en-US"/>
              <a:t>potential side effects</a:t>
            </a:r>
            <a:r>
              <a:rPr lang="en-US"/>
              <a:t>, overall impact on other </a:t>
            </a:r>
            <a:r>
              <a:rPr b="1" lang="en-US"/>
              <a:t>configuration objects </a:t>
            </a:r>
            <a:r>
              <a:rPr lang="en-US"/>
              <a:t>and </a:t>
            </a:r>
            <a:r>
              <a:rPr b="1" lang="en-US"/>
              <a:t>system functions</a:t>
            </a:r>
            <a:r>
              <a:rPr lang="en-US"/>
              <a:t>, and the projected cost of the change.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results of the evaluation are presented as a </a:t>
            </a:r>
            <a:r>
              <a:rPr i="1" lang="en-US"/>
              <a:t>change report, </a:t>
            </a:r>
            <a:r>
              <a:rPr lang="en-US"/>
              <a:t>which is used by a </a:t>
            </a:r>
            <a:r>
              <a:rPr i="1" lang="en-US"/>
              <a:t>change control authority </a:t>
            </a:r>
            <a:r>
              <a:rPr lang="en-US"/>
              <a:t>(CCA)—a person or group that makes a final decision on the status and priority of the change.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An </a:t>
            </a:r>
            <a:r>
              <a:rPr b="1" i="1" lang="en-US"/>
              <a:t>engineering change order </a:t>
            </a:r>
            <a:r>
              <a:rPr b="1" lang="en-US"/>
              <a:t>(ECO) </a:t>
            </a:r>
            <a:r>
              <a:rPr lang="en-US"/>
              <a:t>is generated for each approved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The ECO describes the change to be made, the constraints that must be respected, and the criteria for review and audit.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object to be changed can be placed in a directory that is controlled solely by the software engineer making the change.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version control system updates the original file once the change has been made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37" name="Google Shape;33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38" name="Google Shape;33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39" name="Google Shape;33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45" name="Google Shape;345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46" name="Google Shape;346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40"/>
          <p:cNvSpPr txBox="1"/>
          <p:nvPr>
            <p:ph idx="1" type="body"/>
          </p:nvPr>
        </p:nvSpPr>
        <p:spPr>
          <a:xfrm>
            <a:off x="838200" y="429029"/>
            <a:ext cx="10515600" cy="57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aseline="-25000"/>
          </a:p>
        </p:txBody>
      </p:sp>
      <p:pic>
        <p:nvPicPr>
          <p:cNvPr id="348" name="Google Shape;3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0325" y="1218175"/>
            <a:ext cx="5977000" cy="625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Change Control </a:t>
            </a:r>
            <a:endParaRPr/>
          </a:p>
        </p:txBody>
      </p:sp>
      <p:pic>
        <p:nvPicPr>
          <p:cNvPr id="354" name="Google Shape;354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012" y="1324948"/>
            <a:ext cx="10842172" cy="5325234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56" name="Google Shape;356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57" name="Google Shape;357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</a:t>
            </a:r>
            <a:r>
              <a:rPr b="1" lang="en-US"/>
              <a:t>Software Configuration Management 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b="1" lang="en-US"/>
              <a:t>Configuration management is the art of identifying, organizing and controlling modifications to the software being built by a programming team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The goal is to </a:t>
            </a:r>
            <a:r>
              <a:rPr b="1" lang="en-US"/>
              <a:t>maximize productivity </a:t>
            </a:r>
            <a:r>
              <a:rPr lang="en-US"/>
              <a:t>by minimizing mistakes.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Software Configuration Management (SCM) is an </a:t>
            </a:r>
            <a:r>
              <a:rPr b="1" lang="en-US"/>
              <a:t>umbrella activity </a:t>
            </a:r>
            <a:r>
              <a:rPr lang="en-US"/>
              <a:t>that is applied throughout the software process because change can be occur at any time.</a:t>
            </a:r>
            <a:endParaRPr/>
          </a:p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013" y="288683"/>
            <a:ext cx="10263674" cy="634538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64" name="Google Shape;364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7896" y="623628"/>
            <a:ext cx="10867200" cy="6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72" name="Google Shape;37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73" name="Google Shape;37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</a:t>
            </a:r>
            <a:r>
              <a:rPr b="1" lang="en-US"/>
              <a:t>Version Control  </a:t>
            </a:r>
            <a:endParaRPr/>
          </a:p>
        </p:txBody>
      </p:sp>
      <p:sp>
        <p:nvSpPr>
          <p:cNvPr id="379" name="Google Shape;379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Version Control Combines procedures and tools to manage different version of configuration objects that are created during the software process.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version control system implements or is directly integrated with four major capabilities: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project database that stores all relevant configuration objects,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version management capability that stores all version of configuration object,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A make facility that enables the software engineer to collect all relevant configuration objects, and</a:t>
            </a:r>
            <a:endParaRPr/>
          </a:p>
          <a:p>
            <a:pPr indent="-514350" lvl="0" marL="936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/>
              <a:t>Construct a specific version of the software.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80" name="Google Shape;380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81" name="Google Shape;381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Version Control </a:t>
            </a:r>
            <a:endParaRPr/>
          </a:p>
        </p:txBody>
      </p:sp>
      <p:sp>
        <p:nvSpPr>
          <p:cNvPr id="388" name="Google Shape;388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version control systems establish a set – a collection of all changes (to some baseline configuration) that are required to create a specific version of the software.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“Changes set” captures all changes to all files in the configuration along with reason for changes and details of who made the changes and when.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named change set can be identified for an application or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This enables a software engineer to construct a version of the software by specifying the changes set (by name) that must be applied to the baseline configuration.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9" name="Google Shape;389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90" name="Google Shape;390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391" name="Google Shape;391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	Version Control</a:t>
            </a: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Version control combines procedures and tools to manage different versions of configuration objects that are created during the software process.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One representation of the different versions of a system is the evolution graph.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node on the graph is an aggregate object, that is, a complete version of the software.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8" name="Google Shape;398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399" name="Google Shape;399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00" name="Google Shape;400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	Version Control</a:t>
            </a:r>
            <a:endParaRPr/>
          </a:p>
        </p:txBody>
      </p:sp>
      <p:sp>
        <p:nvSpPr>
          <p:cNvPr id="406" name="Google Shape;406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07" name="Google Shape;407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08" name="Google Shape;408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09" name="Google Shape;40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58" y="2582943"/>
            <a:ext cx="8439150" cy="2988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			Version Control</a:t>
            </a:r>
            <a:endParaRPr/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Each version of the software is a collection of SCIs (source code, documents, data), and each version may be composed of different variants.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illustrate this concept, composed of entities 1, 2, 3, 4, and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Entity 4 is used only when the software is implemented using </a:t>
            </a:r>
            <a:r>
              <a:rPr lang="en-US">
                <a:solidFill>
                  <a:srgbClr val="FF0000"/>
                </a:solidFill>
              </a:rPr>
              <a:t>color displays.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Entity 5 is implemented when </a:t>
            </a:r>
            <a:r>
              <a:rPr lang="en-US">
                <a:solidFill>
                  <a:srgbClr val="FF0000"/>
                </a:solidFill>
              </a:rPr>
              <a:t>monochrome displays </a:t>
            </a:r>
            <a:r>
              <a:rPr lang="en-US"/>
              <a:t>are available. Therefore, two variants of the version can be defined: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(1) entities 1, 2, 3, and 4;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(2) entities 1, 2, 3, and 5.</a:t>
            </a:r>
            <a:endParaRPr/>
          </a:p>
        </p:txBody>
      </p:sp>
      <p:sp>
        <p:nvSpPr>
          <p:cNvPr id="417" name="Google Shape;417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18" name="Google Shape;418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19" name="Google Shape;419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Version Control </a:t>
            </a:r>
            <a:endParaRPr/>
          </a:p>
        </p:txBody>
      </p:sp>
      <p:sp>
        <p:nvSpPr>
          <p:cNvPr id="425" name="Google Shape;425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Another way to conceptualize the relationship between entities, variants and versions (revisions) is to represent them as an </a:t>
            </a:r>
            <a:r>
              <a:rPr lang="en-US">
                <a:solidFill>
                  <a:srgbClr val="FF0000"/>
                </a:solidFill>
              </a:rPr>
              <a:t>object pool 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Referring to F the relationship between configuration objects and entities, variants and versions can be represented in a </a:t>
            </a:r>
            <a:r>
              <a:rPr lang="en-US">
                <a:solidFill>
                  <a:srgbClr val="FF0000"/>
                </a:solidFill>
              </a:rPr>
              <a:t>three-dimensional space.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 entity is composed of a collection of</a:t>
            </a:r>
            <a:r>
              <a:rPr lang="en-US">
                <a:solidFill>
                  <a:srgbClr val="FF0000"/>
                </a:solidFill>
              </a:rPr>
              <a:t> objects </a:t>
            </a:r>
            <a:r>
              <a:rPr lang="en-US"/>
              <a:t>at the same revision level.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variant is a different collection of objects at the same revision level and therefore coexists in parallel with other variants.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A new version is defined when major changes are made to one or more objects.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426" name="Google Shape;426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27" name="Google Shape;427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28" name="Google Shape;428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	</a:t>
            </a:r>
            <a:r>
              <a:rPr b="1" lang="en-US"/>
              <a:t>Version Control </a:t>
            </a:r>
            <a:endParaRPr/>
          </a:p>
        </p:txBody>
      </p:sp>
      <p:pic>
        <p:nvPicPr>
          <p:cNvPr id="434" name="Google Shape;434;p5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9117" y="1951347"/>
            <a:ext cx="9115720" cy="422561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36" name="Google Shape;43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37" name="Google Shape;43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	</a:t>
            </a:r>
            <a:r>
              <a:rPr b="1" lang="en-US"/>
              <a:t>Configuration Audit</a:t>
            </a:r>
            <a:endParaRPr/>
          </a:p>
        </p:txBody>
      </p:sp>
      <p:sp>
        <p:nvSpPr>
          <p:cNvPr id="443" name="Google Shape;443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 can we ensure that the change has been properly implemented?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(1) formal technical reviews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(2) the software configuration audit.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formal technical review focuses on the technical correctness of the configuration object that has been modified.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reviewers assess the SCI to determine consistency with other SCIs, </a:t>
            </a:r>
            <a:r>
              <a:rPr b="1" lang="en-US"/>
              <a:t>omissions, or potential side effects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 A formal technical review should be conducted for all but the most </a:t>
            </a:r>
            <a:r>
              <a:rPr b="1" lang="en-US"/>
              <a:t>trivial changes.</a:t>
            </a:r>
            <a:endParaRPr/>
          </a:p>
        </p:txBody>
      </p:sp>
      <p:sp>
        <p:nvSpPr>
          <p:cNvPr id="444" name="Google Shape;44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45" name="Google Shape;44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46" name="Google Shape;44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</a:t>
            </a:r>
            <a:r>
              <a:rPr b="1" lang="en-US"/>
              <a:t>SCM activities are Developed to 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Identify change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Control Change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Ensure</a:t>
            </a:r>
            <a:r>
              <a:rPr lang="en-US"/>
              <a:t> that change is being properly implemented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b="1" lang="en-US"/>
              <a:t>Report</a:t>
            </a:r>
            <a:r>
              <a:rPr lang="en-US"/>
              <a:t> the change to others who may have an interest</a:t>
            </a:r>
            <a:endParaRPr/>
          </a:p>
        </p:txBody>
      </p:sp>
      <p:sp>
        <p:nvSpPr>
          <p:cNvPr id="117" name="Google Shape;11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18" name="Google Shape;11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Configuration Audit </a:t>
            </a:r>
            <a:endParaRPr/>
          </a:p>
        </p:txBody>
      </p:sp>
      <p:sp>
        <p:nvSpPr>
          <p:cNvPr id="452" name="Google Shape;452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i="1" lang="en-US"/>
              <a:t>Software configuration audit </a:t>
            </a:r>
            <a:r>
              <a:rPr lang="en-US"/>
              <a:t>complements the technical review.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audit asks and answers the following questions: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the change specified in the ECO been made? Have any additional modifications been incorporated?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a technical review been conducted to assess technical correctness?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the software process been followed and have software engineering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    standards been properly applied?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Has the change been “highlighted” in the SCI?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Have SCM procedures for noting the change, recording it, and reporting it been followed?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Have all related SCIs been properly updated?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/>
          </a:p>
        </p:txBody>
      </p:sp>
      <p:sp>
        <p:nvSpPr>
          <p:cNvPr id="453" name="Google Shape;45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54" name="Google Shape;45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55" name="Google Shape;45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</a:t>
            </a:r>
            <a:r>
              <a:rPr b="1" lang="en-US"/>
              <a:t>		Configuration Audit</a:t>
            </a:r>
            <a:endParaRPr/>
          </a:p>
        </p:txBody>
      </p:sp>
      <p:sp>
        <p:nvSpPr>
          <p:cNvPr id="461" name="Google Shape;46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some cases, the audit questions are asked as part of a formal technical review.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However, when SCM is a formal activity, the SCM audit is conducted separately by the quality assurance group.</a:t>
            </a:r>
            <a:endParaRPr/>
          </a:p>
        </p:txBody>
      </p:sp>
      <p:sp>
        <p:nvSpPr>
          <p:cNvPr id="462" name="Google Shape;46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63" name="Google Shape;46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64" name="Google Shape;46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Configuration status reporting </a:t>
            </a:r>
            <a:endParaRPr/>
          </a:p>
        </p:txBody>
      </p:sp>
      <p:sp>
        <p:nvSpPr>
          <p:cNvPr id="470" name="Google Shape;470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Configuration status reporting also </a:t>
            </a:r>
            <a:r>
              <a:rPr lang="en-US"/>
              <a:t>called </a:t>
            </a:r>
            <a:r>
              <a:rPr b="1" i="1" lang="en-US"/>
              <a:t>status accounting</a:t>
            </a:r>
            <a:r>
              <a:rPr b="1" lang="en-US"/>
              <a:t> </a:t>
            </a:r>
            <a:r>
              <a:rPr lang="en-US"/>
              <a:t>is an SCM task that answers the following questions: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(1) What happened?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(2) Who did it?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(3) When did it happen?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(4) What else will be affected?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71" name="Google Shape;471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72" name="Google Shape;472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73" name="Google Shape;473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		SCM Features </a:t>
            </a:r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Versioning.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Dependency tracking and change management.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Requirements tracing.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Configuration management.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Audit trails.</a:t>
            </a:r>
            <a:endParaRPr/>
          </a:p>
        </p:txBody>
      </p:sp>
      <p:sp>
        <p:nvSpPr>
          <p:cNvPr id="481" name="Google Shape;48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482" name="Google Shape;48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483" name="Google Shape;48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Difference between SCM and Software Support </a:t>
            </a:r>
            <a:endParaRPr/>
          </a:p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Support is a set of software engineering activities that occur after software has been delivered to the customers and put into operation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configuration management is a set of tracking and control activities that are initiated when a software engineering project begins and terminates only when the software is taken out of operation .</a:t>
            </a:r>
            <a:endParaRPr/>
          </a:p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                software process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838200" y="1825624"/>
            <a:ext cx="10657114" cy="48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Programs (both source level and executable format)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Documents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/>
              <a:t>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items that comprise all information produced as part of the software process are collectively called a </a:t>
            </a:r>
            <a:r>
              <a:rPr b="1" lang="en-US"/>
              <a:t>software configuration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 the software process progresses, the number of software configuration items (SCIs) grows rapidly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hierarchy of SCIs is created as each SCI creates new SCIS.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There will be little confusion if any SCI are involved but there is always a factor called Change that generates a lot of confusion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   </a:t>
            </a:r>
            <a:r>
              <a:rPr b="1" lang="en-US"/>
              <a:t>Software Process </a:t>
            </a:r>
            <a:endParaRPr/>
          </a:p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May occur at </a:t>
            </a:r>
            <a:r>
              <a:rPr b="1" lang="en-US"/>
              <a:t>anytime</a:t>
            </a:r>
            <a:r>
              <a:rPr lang="en-US"/>
              <a:t>, for any reason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First Law of System Engineering states </a:t>
            </a:r>
            <a:r>
              <a:rPr lang="en-US"/>
              <a:t>“No matter where you are in the system life cycle, the system will change, and the desire to change it will persist throughout the life cycle”</a:t>
            </a:r>
            <a:endParaRPr/>
          </a:p>
        </p:txBody>
      </p:sp>
      <p:sp>
        <p:nvSpPr>
          <p:cNvPr id="144" name="Google Shape;14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Fundamental Source of Change </a:t>
            </a:r>
            <a:endParaRPr/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838200" y="1825625"/>
            <a:ext cx="10515600" cy="4780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New business or market conditions </a:t>
            </a:r>
            <a:r>
              <a:rPr lang="en-US"/>
              <a:t>dictate changes in product requirements or business rules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 </a:t>
            </a:r>
            <a:r>
              <a:rPr b="1" lang="en-US"/>
              <a:t>customer</a:t>
            </a:r>
            <a:r>
              <a:rPr lang="en-US"/>
              <a:t> need demands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Business </a:t>
            </a:r>
            <a:r>
              <a:rPr b="1" lang="en-US"/>
              <a:t>growth/downsizing </a:t>
            </a:r>
            <a:r>
              <a:rPr lang="en-US"/>
              <a:t>causes the 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Budgetary or scheduling </a:t>
            </a:r>
            <a:r>
              <a:rPr lang="en-US"/>
              <a:t>constraints cause a redefinition of the system or product.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Software Configuration Management is a set of activities that have been developed to manage change through the life cycle of Computer Software.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SCM can be viewed as a </a:t>
            </a:r>
            <a:r>
              <a:rPr b="1" lang="en-US"/>
              <a:t>software Quality Assurance Activity</a:t>
            </a:r>
            <a:r>
              <a:rPr lang="en-US"/>
              <a:t> that is applied throughout the software process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54" name="Google Shape;15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                  </a:t>
            </a:r>
            <a:r>
              <a:rPr b="1" lang="en-US"/>
              <a:t>Baseline </a:t>
            </a:r>
            <a:endParaRPr/>
          </a:p>
        </p:txBody>
      </p:sp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Change is a fact in software Development </a:t>
            </a:r>
            <a:endParaRPr/>
          </a:p>
          <a:p>
            <a:pPr indent="-220662" lvl="0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Customers want to modify the requirements </a:t>
            </a:r>
            <a:endParaRPr/>
          </a:p>
          <a:p>
            <a:pPr indent="-220662" lvl="0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Developers want to modify the technical approach</a:t>
            </a:r>
            <a:endParaRPr/>
          </a:p>
          <a:p>
            <a:pPr indent="-220662" lvl="0" marL="8096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Mangers want to modify the project strategy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baseline is a software configuration management concept that helps you to </a:t>
            </a:r>
            <a:r>
              <a:rPr b="1" lang="en-US"/>
              <a:t>control change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Before a software configuration item becomes a baseline, changes maybe made </a:t>
            </a:r>
            <a:r>
              <a:rPr b="1" lang="en-US"/>
              <a:t>quickly and informally.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1/1/2024</a:t>
            </a:r>
            <a:endParaRPr/>
          </a:p>
        </p:txBody>
      </p:sp>
      <p:sp>
        <p:nvSpPr>
          <p:cNvPr id="163" name="Google Shape;1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SEF Class Material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