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Software Engineering Fundamental Revision 		</a:t>
            </a:r>
            <a:endParaRPr b="1"/>
          </a:p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 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Management myths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Myth: </a:t>
            </a:r>
            <a:r>
              <a:rPr b="1" i="1" lang="en-US"/>
              <a:t>We already have a book that’s full of standards and procedures for building software</a:t>
            </a:r>
            <a:r>
              <a:rPr lang="en-US"/>
              <a:t>. Won’t that provide my people with everything they need to know?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/>
              <a:t>Reality: </a:t>
            </a:r>
            <a:r>
              <a:rPr i="1" lang="en-US" sz="2000">
                <a:solidFill>
                  <a:srgbClr val="FF0000"/>
                </a:solidFill>
              </a:rPr>
              <a:t>Are software practitioners aware of its existence? Does it reflect modern software engineering practice? Is it complete? Is it adaptable</a:t>
            </a:r>
            <a:r>
              <a:rPr lang="en-US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 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Management Myths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Myth :If we get </a:t>
            </a:r>
            <a:r>
              <a:rPr b="1" lang="en-US"/>
              <a:t>behind schedule</a:t>
            </a:r>
            <a:r>
              <a:rPr lang="en-US"/>
              <a:t>, we can add more programmers and catch up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Reality :</a:t>
            </a:r>
            <a:r>
              <a:rPr i="1" lang="en-US" sz="2400">
                <a:solidFill>
                  <a:srgbClr val="FF0000"/>
                </a:solidFill>
              </a:rPr>
              <a:t>new people are added, people who were working must spend time educating the newcomers, thereby reducing the amount of time spent on productive development effort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Management Myth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Myth: If I decide to outsource the software project to a third party, I can just relax and let that firm build it.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/>
              <a:t>Reality: </a:t>
            </a:r>
            <a:r>
              <a:rPr i="1" lang="en-US" sz="2000">
                <a:solidFill>
                  <a:srgbClr val="FF0000"/>
                </a:solidFill>
              </a:rPr>
              <a:t>If an organization does not understand how to manage and control software projects internally, it will invariably struggle when it outsources software projects.</a:t>
            </a:r>
            <a:endParaRPr i="1" sz="2000">
              <a:solidFill>
                <a:srgbClr val="FF0000"/>
              </a:solidFill>
            </a:endParaRPr>
          </a:p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Customer myths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Myth: A </a:t>
            </a:r>
            <a:r>
              <a:rPr b="1" lang="en-US"/>
              <a:t>general statement</a:t>
            </a:r>
            <a:r>
              <a:rPr lang="en-US"/>
              <a:t> of objectives is sufficient to begin writing programs—we can fill in the details later.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/>
              <a:t>Reality: </a:t>
            </a:r>
            <a:r>
              <a:rPr i="1" lang="en-US">
                <a:solidFill>
                  <a:srgbClr val="FF0000"/>
                </a:solidFill>
              </a:rPr>
              <a:t>an ambiguous “statement of objectives” is a recipe for disaster.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199" name="Google Shape;19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Customer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Myth: Software </a:t>
            </a:r>
            <a:r>
              <a:rPr b="1" lang="en-US"/>
              <a:t>requirements continually change</a:t>
            </a:r>
            <a:r>
              <a:rPr lang="en-US"/>
              <a:t>, but change can be easily accommodated because software is flexible.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i="1" lang="en-US" sz="2600"/>
              <a:t>Reality :</a:t>
            </a:r>
            <a:r>
              <a:rPr i="1" lang="en-US" sz="2600">
                <a:solidFill>
                  <a:srgbClr val="FF0000"/>
                </a:solidFill>
              </a:rPr>
              <a:t>When requirements changes are requested early (before design or code has been started), the cost impact is relatively  small. However, as time passes, the cost impact grows rapidly</a:t>
            </a:r>
            <a:endParaRPr i="1" sz="2600">
              <a:solidFill>
                <a:srgbClr val="FF0000"/>
              </a:solidFill>
            </a:endParaRPr>
          </a:p>
        </p:txBody>
      </p:sp>
      <p:sp>
        <p:nvSpPr>
          <p:cNvPr id="208" name="Google Shape;20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 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Practitioner’s myths.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Myth: Once we write the program and get it to work, our job is done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Reality: </a:t>
            </a:r>
            <a:r>
              <a:rPr i="1" lang="en-US" sz="2400">
                <a:solidFill>
                  <a:srgbClr val="FF0000"/>
                </a:solidFill>
              </a:rPr>
              <a:t>Industry data indicate that between 60 and 80 percent of all effort expended on software will be expended after it is delivered to the customer for the first time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 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	</a:t>
            </a:r>
            <a:r>
              <a:rPr b="1" lang="en-US"/>
              <a:t>Practitioner’s myths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Myth: Until I get the program “running” I have no way of assessing its quality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Reality: </a:t>
            </a:r>
            <a:r>
              <a:rPr lang="en-US">
                <a:solidFill>
                  <a:srgbClr val="FF0000"/>
                </a:solidFill>
              </a:rPr>
              <a:t>Quality focuses from at the time of requirement analysis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6" name="Google Shape;22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Myth: The only </a:t>
            </a:r>
            <a:r>
              <a:rPr b="1" lang="en-US"/>
              <a:t>deliverable work product </a:t>
            </a:r>
            <a:r>
              <a:rPr lang="en-US"/>
              <a:t>for a successful project is the working program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1" lang="en-US" sz="2200"/>
              <a:t>Reality</a:t>
            </a:r>
            <a:r>
              <a:rPr i="1" lang="en-US" sz="2200">
                <a:solidFill>
                  <a:srgbClr val="FF0000"/>
                </a:solidFill>
              </a:rPr>
              <a:t>: A variety of work products (e.g., models, documents, plans) provide a foundation for successful engineering and, more important, guidance for software support</a:t>
            </a:r>
            <a:r>
              <a:rPr lang="en-US">
                <a:solidFill>
                  <a:srgbClr val="FF0000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Myths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</a:t>
            </a:r>
            <a:r>
              <a:rPr b="1" lang="en-US"/>
              <a:t>Practitioners Myths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Myth: Software engineering will make us </a:t>
            </a:r>
            <a:r>
              <a:rPr b="1" lang="en-US"/>
              <a:t>create voluminous and unnecessary </a:t>
            </a:r>
            <a:r>
              <a:rPr lang="en-US"/>
              <a:t>documentation and will invariably slow us down.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Reality: </a:t>
            </a:r>
            <a:r>
              <a:rPr lang="en-US">
                <a:solidFill>
                  <a:srgbClr val="FF0000"/>
                </a:solidFill>
              </a:rPr>
              <a:t>Software engineering is not about creating documents. It is </a:t>
            </a:r>
            <a:r>
              <a:rPr b="1" lang="en-US">
                <a:solidFill>
                  <a:srgbClr val="FF0000"/>
                </a:solidFill>
              </a:rPr>
              <a:t>about creating a quality product</a:t>
            </a:r>
            <a:r>
              <a:rPr lang="en-US">
                <a:solidFill>
                  <a:srgbClr val="FF0000"/>
                </a:solidFill>
              </a:rPr>
              <a:t>. Better quality leads to reduced rework. And reduced rework results in faster delivery times.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4" name="Google Shape;24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Software Development Life Cycle (SDLC)</a:t>
            </a:r>
            <a:endParaRPr/>
          </a:p>
        </p:txBody>
      </p:sp>
      <p:pic>
        <p:nvPicPr>
          <p:cNvPr id="252" name="Google Shape;252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930" y="1600200"/>
            <a:ext cx="690014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ONE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 of software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Engineering vs. Computer Science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curve of  Hardware and software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Myths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development life cycle (SDLC)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Development  methods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Process Model of Software Engineering 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Waterfall model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Incremental model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Prototype model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Spiral  model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RAD model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Agile (Framework-&gt;Scrum)</a:t>
            </a:r>
            <a:endParaRPr/>
          </a:p>
        </p:txBody>
      </p:sp>
      <p:sp>
        <p:nvSpPr>
          <p:cNvPr id="262" name="Google Shape;26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 </a:t>
            </a:r>
            <a:endParaRPr/>
          </a:p>
        </p:txBody>
      </p:sp>
      <p:pic>
        <p:nvPicPr>
          <p:cNvPr id="270" name="Google Shape;27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87156"/>
            <a:ext cx="8229600" cy="195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/>
          <p:nvPr/>
        </p:nvSpPr>
        <p:spPr>
          <a:xfrm>
            <a:off x="1143000" y="5181600"/>
            <a:ext cx="6934200" cy="9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 are well understood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1981200" y="2057400"/>
            <a:ext cx="4191000" cy="609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Waterfall model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</a:t>
            </a:r>
            <a:endParaRPr/>
          </a:p>
        </p:txBody>
      </p:sp>
      <p:pic>
        <p:nvPicPr>
          <p:cNvPr id="281" name="Google Shape;28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86000"/>
            <a:ext cx="7772400" cy="36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/>
          <p:nvPr/>
        </p:nvSpPr>
        <p:spPr>
          <a:xfrm>
            <a:off x="1143000" y="5638800"/>
            <a:ext cx="7543800" cy="1219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 there may be a compelling need to provide a limited set of software functionality to users quickly and then refine and expand on that functionality in later software releases.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1828800" y="1600200"/>
            <a:ext cx="4191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Incremental model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8001000" y="1752600"/>
            <a:ext cx="1143000" cy="327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an incremental model is used, the first increment is often a core product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 </a:t>
            </a:r>
            <a:endParaRPr/>
          </a:p>
        </p:txBody>
      </p:sp>
      <p:pic>
        <p:nvPicPr>
          <p:cNvPr id="293" name="Google Shape;293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3239"/>
            <a:ext cx="8229600" cy="451988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/>
          <p:nvPr/>
        </p:nvSpPr>
        <p:spPr>
          <a:xfrm>
            <a:off x="304800" y="5257800"/>
            <a:ext cx="8534400" cy="16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Often, a customer defines a set of general objectives for software, but does not identify detailed requirements for functions and features. In other cases, the developer may be unsure of the efficiency of an algorithm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2438400" y="1828800"/>
            <a:ext cx="2286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Prototype model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Software Process Model</a:t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685800" y="5715000"/>
            <a:ext cx="7924800" cy="914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spiral development model is a risk-driven process model generator that is used to guide multi-stakeholder concurrent engineering of software intensive systems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18719"/>
            <a:ext cx="8229600" cy="348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/>
          <p:nvPr/>
        </p:nvSpPr>
        <p:spPr>
          <a:xfrm>
            <a:off x="2362200" y="1600200"/>
            <a:ext cx="41910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Spiral Model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 </a:t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2133600" y="1828800"/>
            <a:ext cx="48006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Rapid Application Development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971800"/>
            <a:ext cx="7315200" cy="33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/>
          <p:nvPr/>
        </p:nvSpPr>
        <p:spPr>
          <a:xfrm>
            <a:off x="3124200" y="2667000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 to 90  days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 </a:t>
            </a:r>
            <a:endParaRPr/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	</a:t>
            </a:r>
            <a:r>
              <a:rPr b="1" lang="en-US"/>
              <a:t>Agile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Agility has become today’s buzzword when describing a modern software process.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An agile team quickly respond to changes.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Change is what software development is very much about.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Agility has </a:t>
            </a:r>
            <a:r>
              <a:rPr b="1" lang="en-US"/>
              <a:t>12 principles </a:t>
            </a:r>
            <a:r>
              <a:rPr lang="en-US"/>
              <a:t>and </a:t>
            </a:r>
            <a:r>
              <a:rPr b="1" lang="en-US"/>
              <a:t>four guidelines </a:t>
            </a:r>
            <a:endParaRPr b="1"/>
          </a:p>
        </p:txBody>
      </p:sp>
      <p:sp>
        <p:nvSpPr>
          <p:cNvPr id="327" name="Google Shape;32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 </a:t>
            </a:r>
            <a:endParaRPr/>
          </a:p>
        </p:txBody>
      </p:sp>
      <p:pic>
        <p:nvPicPr>
          <p:cNvPr id="335" name="Google Shape;335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030" y="2285999"/>
            <a:ext cx="7139940" cy="382889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9"/>
          <p:cNvSpPr/>
          <p:nvPr/>
        </p:nvSpPr>
        <p:spPr>
          <a:xfrm>
            <a:off x="2286000" y="1752600"/>
            <a:ext cx="4495800" cy="533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 Process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38" name="Google Shape;33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 </a:t>
            </a:r>
            <a:endParaRPr/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	</a:t>
            </a:r>
            <a:r>
              <a:rPr b="1" lang="en-US"/>
              <a:t>	Scrum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one of the </a:t>
            </a:r>
            <a:r>
              <a:rPr b="1" lang="en-US"/>
              <a:t>popular framework </a:t>
            </a:r>
            <a:r>
              <a:rPr lang="en-US"/>
              <a:t>for the agile development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Other popular frameworks are Kanban, Extreme Programming (XP)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 </a:t>
            </a:r>
            <a:endParaRPr/>
          </a:p>
        </p:txBody>
      </p:sp>
      <p:pic>
        <p:nvPicPr>
          <p:cNvPr id="354" name="Google Shape;354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55346"/>
            <a:ext cx="7982055" cy="467081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1"/>
          <p:cNvSpPr/>
          <p:nvPr/>
        </p:nvSpPr>
        <p:spPr>
          <a:xfrm>
            <a:off x="4118991" y="3244334"/>
            <a:ext cx="906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Metaphor for Software Development </a:t>
            </a:r>
            <a:endParaRPr/>
          </a:p>
        </p:txBody>
      </p:sp>
      <p:pic>
        <p:nvPicPr>
          <p:cNvPr id="106" name="Google Shape;10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512" y="1648619"/>
            <a:ext cx="6276975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64" name="Google Shape;364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65" name="Google Shape;365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366" name="Google Shape;36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7" name="Google Shape;367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541111"/>
            <a:ext cx="7239000" cy="2644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/>
          <p:nvPr/>
        </p:nvSpPr>
        <p:spPr>
          <a:xfrm>
            <a:off x="1828800" y="1752600"/>
            <a:ext cx="43434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Scrum process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 Meeting </a:t>
            </a:r>
            <a:endParaRPr/>
          </a:p>
        </p:txBody>
      </p:sp>
      <p:pic>
        <p:nvPicPr>
          <p:cNvPr id="374" name="Google Shape;374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72390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76" name="Google Shape;37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377" name="Google Shape;37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</a:t>
            </a:r>
            <a:endParaRPr/>
          </a:p>
        </p:txBody>
      </p:sp>
      <p:sp>
        <p:nvSpPr>
          <p:cNvPr id="383" name="Google Shape;383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	Backlog 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Items can be added to the backlog at any time (this is how changes are introduced).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The product manager assesses the backlog and updates priorities as required. 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Sprint: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consist of work units that are required to achieve a requirement defined in the backlog that must be fit into a predefined time-box(typically 30 days). </a:t>
            </a:r>
            <a:endParaRPr sz="2000"/>
          </a:p>
        </p:txBody>
      </p:sp>
      <p:sp>
        <p:nvSpPr>
          <p:cNvPr id="384" name="Google Shape;38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 </a:t>
            </a:r>
            <a:endParaRPr/>
          </a:p>
        </p:txBody>
      </p:sp>
      <p:sp>
        <p:nvSpPr>
          <p:cNvPr id="392" name="Google Shape;392;p45"/>
          <p:cNvSpPr txBox="1"/>
          <p:nvPr>
            <p:ph idx="1" type="body"/>
          </p:nvPr>
        </p:nvSpPr>
        <p:spPr>
          <a:xfrm>
            <a:off x="419100" y="18018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</a:t>
            </a:r>
            <a:r>
              <a:rPr b="1" lang="en-US"/>
              <a:t>Scrum Meeting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Scrum meetings are short (typically 15 minutes) meetings held daily by the Scrum team.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Three key questions are asked and answered by all team members 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What did you do since the last team meeting? 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What obstacles are you encountering? 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What do you plan to accomplish by the next team meeting?</a:t>
            </a:r>
            <a:endParaRPr b="1"/>
          </a:p>
        </p:txBody>
      </p:sp>
      <p:sp>
        <p:nvSpPr>
          <p:cNvPr id="393" name="Google Shape;393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394" name="Google Shape;39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 </a:t>
            </a:r>
            <a:endParaRPr/>
          </a:p>
        </p:txBody>
      </p:sp>
      <p:sp>
        <p:nvSpPr>
          <p:cNvPr id="401" name="Google Shape;40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team leader, </a:t>
            </a:r>
            <a:r>
              <a:rPr b="1" lang="en-US"/>
              <a:t>Scrum master</a:t>
            </a:r>
            <a:r>
              <a:rPr lang="en-US"/>
              <a:t>, leads the meeting and assesses the responses from each person.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Scrum meeting helps the team to uncover potential problems as early as possible.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</a:t>
            </a:r>
            <a:r>
              <a:rPr b="1" lang="en-US"/>
              <a:t>Demos: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Deliver the software increment to the customer so that functionality that has been implemented can be demonstrated and evaluated by the customer.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Demo may not contain all planned functionality, but rather those functions that can be delivered within the time-box that was established</a:t>
            </a:r>
            <a:endParaRPr/>
          </a:p>
        </p:txBody>
      </p:sp>
      <p:sp>
        <p:nvSpPr>
          <p:cNvPr id="402" name="Google Shape;40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403" name="Google Shape;40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model </a:t>
            </a:r>
            <a:endParaRPr/>
          </a:p>
        </p:txBody>
      </p:sp>
      <p:pic>
        <p:nvPicPr>
          <p:cNvPr id="410" name="Google Shape;410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51017"/>
            <a:ext cx="8229600" cy="302432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/>
          <p:nvPr/>
        </p:nvSpPr>
        <p:spPr>
          <a:xfrm>
            <a:off x="1295400" y="5562600"/>
            <a:ext cx="69342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Fig : The  Unified process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413" name="Google Shape;41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415" name="Google Shape;415;p47"/>
          <p:cNvSpPr/>
          <p:nvPr/>
        </p:nvSpPr>
        <p:spPr>
          <a:xfrm>
            <a:off x="2971800" y="1447800"/>
            <a:ext cx="2514600" cy="304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Unified process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FOUR P’s</a:t>
            </a:r>
            <a:endParaRPr/>
          </a:p>
        </p:txBody>
      </p:sp>
      <p:sp>
        <p:nvSpPr>
          <p:cNvPr id="421" name="Google Shape;421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Effective software project management focus on Four P’s</a:t>
            </a:r>
            <a:endParaRPr/>
          </a:p>
          <a:p>
            <a:pPr indent="-342900" lvl="0" marL="21145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People</a:t>
            </a:r>
            <a:endParaRPr/>
          </a:p>
          <a:p>
            <a:pPr indent="-342900" lvl="0" marL="21145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Product</a:t>
            </a:r>
            <a:endParaRPr/>
          </a:p>
          <a:p>
            <a:pPr indent="-342900" lvl="0" marL="21145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Process</a:t>
            </a:r>
            <a:endParaRPr/>
          </a:p>
          <a:p>
            <a:pPr indent="-342900" lvl="0" marL="21145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Project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22" name="Google Shape;42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423" name="Google Shape;42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424" name="Google Shape;42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Four P’s </a:t>
            </a:r>
            <a:endParaRPr/>
          </a:p>
        </p:txBody>
      </p:sp>
      <p:sp>
        <p:nvSpPr>
          <p:cNvPr id="430" name="Google Shape;430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                           		People</a:t>
            </a:r>
            <a:endParaRPr b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Highly </a:t>
            </a:r>
            <a:r>
              <a:rPr b="1" lang="en-US"/>
              <a:t>skilled manpower </a:t>
            </a:r>
            <a:r>
              <a:rPr lang="en-US"/>
              <a:t>is needed for the software industry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Software industry follows the </a:t>
            </a:r>
            <a:r>
              <a:rPr b="1" i="1" lang="en-US">
                <a:solidFill>
                  <a:srgbClr val="FF0000"/>
                </a:solidFill>
              </a:rPr>
              <a:t>People Management capability Maturity Model (PM-CMM)  </a:t>
            </a:r>
            <a:r>
              <a:rPr i="1" lang="en-US"/>
              <a:t>to enhance the readiness of software organization</a:t>
            </a:r>
            <a:r>
              <a:rPr b="1" i="1" lang="en-US">
                <a:solidFill>
                  <a:srgbClr val="FF0000"/>
                </a:solidFill>
              </a:rPr>
              <a:t>.</a:t>
            </a:r>
            <a:endParaRPr b="1" i="1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i="1" lang="en-US">
                <a:solidFill>
                  <a:srgbClr val="FF0000"/>
                </a:solidFill>
              </a:rPr>
              <a:t>PM-CMM </a:t>
            </a:r>
            <a:r>
              <a:rPr i="1" lang="en-US"/>
              <a:t>defines the key practice areas for software: recruiting, performance, training, selection, compensation</a:t>
            </a:r>
            <a:endParaRPr i="1"/>
          </a:p>
        </p:txBody>
      </p:sp>
      <p:sp>
        <p:nvSpPr>
          <p:cNvPr id="431" name="Google Shape;43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432" name="Google Shape;43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433" name="Google Shape;43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Four P’s</a:t>
            </a:r>
            <a:endParaRPr/>
          </a:p>
        </p:txBody>
      </p:sp>
      <p:sp>
        <p:nvSpPr>
          <p:cNvPr id="439" name="Google Shape;439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                    </a:t>
            </a:r>
            <a:r>
              <a:rPr b="1" lang="en-US"/>
              <a:t> 	 Product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Before a project can be planned</a:t>
            </a:r>
            <a:r>
              <a:rPr b="1" lang="en-US"/>
              <a:t>, product objective and scopes </a:t>
            </a:r>
            <a:r>
              <a:rPr lang="en-US"/>
              <a:t>should be established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Only then we can establish </a:t>
            </a:r>
            <a:r>
              <a:rPr b="1" lang="en-US"/>
              <a:t>accurate estimation of cost, effective project management, risk assessment, scheduling</a:t>
            </a:r>
            <a:r>
              <a:rPr lang="en-US"/>
              <a:t>.</a:t>
            </a:r>
            <a:endParaRPr/>
          </a:p>
        </p:txBody>
      </p:sp>
      <p:sp>
        <p:nvSpPr>
          <p:cNvPr id="440" name="Google Shape;440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441" name="Google Shape;441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442" name="Google Shape;44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Four P’s </a:t>
            </a:r>
            <a:endParaRPr/>
          </a:p>
        </p:txBody>
      </p:sp>
      <p:sp>
        <p:nvSpPr>
          <p:cNvPr id="448" name="Google Shape;448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                                    Process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An effective software process provides the framework from which comprehensive plan for software development is established.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49" name="Google Shape;449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450" name="Google Shape;450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451" name="Google Shape;451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Software</a:t>
            </a:r>
            <a:r>
              <a:rPr lang="en-US"/>
              <a:t> (set of instruction + design diagrams+ necessary databases)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Software Engineering </a:t>
            </a:r>
            <a:r>
              <a:rPr lang="en-US"/>
              <a:t>: Creation and design of the software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Computer Science</a:t>
            </a:r>
            <a:r>
              <a:rPr lang="en-US"/>
              <a:t>: Broad approach to the study of the principles and use of computers that covers both theory and application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Four P’s </a:t>
            </a:r>
            <a:endParaRPr/>
          </a:p>
        </p:txBody>
      </p:sp>
      <p:sp>
        <p:nvSpPr>
          <p:cNvPr id="457" name="Google Shape;457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  </a:t>
            </a:r>
            <a:r>
              <a:rPr b="1" lang="en-US"/>
              <a:t>       	Project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conduct </a:t>
            </a:r>
            <a:r>
              <a:rPr lang="en-US">
                <a:solidFill>
                  <a:srgbClr val="FF0000"/>
                </a:solidFill>
              </a:rPr>
              <a:t>planned and Controlled </a:t>
            </a:r>
            <a:r>
              <a:rPr lang="en-US"/>
              <a:t>software project for one primary reason – it is the only way to manage the complexity.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software projects have failed due to poor management of the project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order to avoid the project failure a software project manager and the software engineer must develop the commonsense approach for planning, monitoring and controlling the project.</a:t>
            </a:r>
            <a:endParaRPr/>
          </a:p>
        </p:txBody>
      </p:sp>
      <p:sp>
        <p:nvSpPr>
          <p:cNvPr id="458" name="Google Shape;458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459" name="Google Shape;459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460" name="Google Shape;460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Software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software has characteristics that are considerably different than those of hardware:</a:t>
            </a:r>
            <a:endParaRPr/>
          </a:p>
          <a:p>
            <a:pPr indent="-32639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Software is developed ; it is not manufactured (</a:t>
            </a:r>
            <a:r>
              <a:rPr i="1" lang="en-US" sz="1700"/>
              <a:t>Both process focuses to achieve high quality, for hardware can introduce quality problems that are nonexistent for a software</a:t>
            </a:r>
            <a:r>
              <a:rPr lang="en-US"/>
              <a:t>)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Software doesn’t “wear out.”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Software is custom build  </a:t>
            </a:r>
            <a:endParaRPr/>
          </a:p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software </a:t>
            </a:r>
            <a:endParaRPr/>
          </a:p>
        </p:txBody>
      </p:sp>
      <p:pic>
        <p:nvPicPr>
          <p:cNvPr id="151" name="Google Shape;15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30" y="1905000"/>
            <a:ext cx="8345570" cy="395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838200" y="3810000"/>
            <a:ext cx="1600200" cy="236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Software doesn’t wear out but it does deteriorates 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 Software </a:t>
            </a:r>
            <a:endParaRPr/>
          </a:p>
        </p:txBody>
      </p:sp>
      <p:pic>
        <p:nvPicPr>
          <p:cNvPr id="161" name="Google Shape;16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234" y="1981200"/>
            <a:ext cx="7787366" cy="402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838200" y="5638800"/>
            <a:ext cx="7391400" cy="9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Software doesn't wear out but hardware  does 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11/22/2023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Teaching Material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