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          Equivalent Partitioning </a:t>
            </a:r>
            <a:endParaRPr b="1"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Equivalence partitioning </a:t>
            </a:r>
            <a:r>
              <a:rPr lang="en-US"/>
              <a:t>is a </a:t>
            </a:r>
            <a:r>
              <a:rPr b="1" lang="en-US"/>
              <a:t>black-box testing </a:t>
            </a:r>
            <a:r>
              <a:rPr lang="en-US"/>
              <a:t>method that divides the input domain of a program into classes of data from which test cases can be derived.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Test-case design for equivalence partitioning is based on an evaluation of </a:t>
            </a:r>
            <a:r>
              <a:rPr i="1" lang="en-US"/>
              <a:t>equivalence classes </a:t>
            </a:r>
            <a:r>
              <a:rPr lang="en-US"/>
              <a:t>for an input condition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Basis Path Testing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Linearly Independent Path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</a:t>
            </a:r>
            <a:r>
              <a:rPr b="1" lang="en-US"/>
              <a:t>Path 1 = 1-2-1-3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</a:t>
            </a:r>
            <a:r>
              <a:rPr b="1" lang="en-US"/>
              <a:t>Path 2 = 1-3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Basis Path Testing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Prepare test case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For Path 1 </a:t>
            </a:r>
            <a:r>
              <a:rPr lang="en-US"/>
              <a:t>= 1-2-1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test case is x= 5 and y = 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For Path 2 </a:t>
            </a:r>
            <a:r>
              <a:rPr lang="en-US"/>
              <a:t>= 1-3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test case is x =7 and y =5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         Basis Path Testing </a:t>
            </a:r>
            <a:endParaRPr b="1"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If (x&lt;y)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	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	Print(“”success)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Print(“fail”)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Equivalence classes may be defined according to the following guidelines: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If an input condition </a:t>
            </a:r>
            <a:r>
              <a:rPr b="1" lang="en-US"/>
              <a:t>specifies a range</a:t>
            </a:r>
            <a:r>
              <a:rPr lang="en-US"/>
              <a:t>, one valid and two invalid equivalence classes are defined.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If an input condition requires a specific value, one valid and two invalid equivalence classes are defined.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If an input condition specifies a member of a set, one valid and one invalid equivalence class are defined.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If an input condition is Boolean, one valid and one invalid class are defined. 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Equivalent Partitioning </a:t>
            </a:r>
            <a:endParaRPr/>
          </a:p>
        </p:txBody>
      </p:sp>
      <p:pic>
        <p:nvPicPr>
          <p:cNvPr id="97" name="Google Shape;9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300" y="2083594"/>
            <a:ext cx="9169400" cy="38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Equivalent Partitioning </a:t>
            </a:r>
            <a:endParaRPr/>
          </a:p>
        </p:txBody>
      </p:sp>
      <p:pic>
        <p:nvPicPr>
          <p:cNvPr id="103" name="Google Shape;10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650" y="2375694"/>
            <a:ext cx="9156700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           Basis Path Testing </a:t>
            </a:r>
            <a:endParaRPr b="1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following steps can be applied to derive the basis set: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Using the design or code as a foundation, draw a </a:t>
            </a:r>
            <a:r>
              <a:rPr b="1" lang="en-US"/>
              <a:t>corresponding flow graph.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Determine the </a:t>
            </a:r>
            <a:r>
              <a:rPr b="1" lang="en-US"/>
              <a:t>cyclomatic complexity</a:t>
            </a:r>
            <a:r>
              <a:rPr lang="en-US"/>
              <a:t> of the resultant flow graph.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Determine a basis set of linearly </a:t>
            </a:r>
            <a:r>
              <a:rPr b="1" lang="en-US"/>
              <a:t>independent paths. </a:t>
            </a:r>
            <a:endParaRPr b="1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 </a:t>
            </a:r>
            <a:r>
              <a:rPr b="1" lang="en-US"/>
              <a:t>Prepare test cases </a:t>
            </a:r>
            <a:r>
              <a:rPr lang="en-US"/>
              <a:t>that will force execution of each path in the basis set.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Basis Path testing method 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 </a:t>
            </a:r>
            <a:r>
              <a:rPr b="1" lang="en-US"/>
              <a:t>While loop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while (x&lt;y)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     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         Print{“the value”};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        }</a:t>
            </a:r>
            <a:endParaRPr/>
          </a:p>
        </p:txBody>
      </p:sp>
      <p:cxnSp>
        <p:nvCxnSpPr>
          <p:cNvPr id="116" name="Google Shape;116;p18"/>
          <p:cNvCxnSpPr/>
          <p:nvPr/>
        </p:nvCxnSpPr>
        <p:spPr>
          <a:xfrm flipH="1" rot="10800000">
            <a:off x="4068416" y="2830375"/>
            <a:ext cx="2862471" cy="2500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18"/>
          <p:cNvCxnSpPr/>
          <p:nvPr/>
        </p:nvCxnSpPr>
        <p:spPr>
          <a:xfrm flipH="1" rot="10800000">
            <a:off x="6539945" y="3901023"/>
            <a:ext cx="2398644" cy="1457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8"/>
          <p:cNvCxnSpPr/>
          <p:nvPr/>
        </p:nvCxnSpPr>
        <p:spPr>
          <a:xfrm flipH="1" rot="10800000">
            <a:off x="3856381" y="4893219"/>
            <a:ext cx="3684104" cy="1457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8"/>
          <p:cNvSpPr/>
          <p:nvPr/>
        </p:nvSpPr>
        <p:spPr>
          <a:xfrm>
            <a:off x="6652592" y="2484059"/>
            <a:ext cx="689113" cy="57543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9129090" y="3637722"/>
            <a:ext cx="834887" cy="58309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8786191" y="4956313"/>
            <a:ext cx="689113" cy="67586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Basis Path Testing 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5777950" y="3086894"/>
            <a:ext cx="914400" cy="914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5910471" y="1825625"/>
            <a:ext cx="914400" cy="914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3631097" y="4101841"/>
            <a:ext cx="914400" cy="914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9"/>
          <p:cNvCxnSpPr>
            <a:stCxn id="129" idx="4"/>
          </p:cNvCxnSpPr>
          <p:nvPr/>
        </p:nvCxnSpPr>
        <p:spPr>
          <a:xfrm>
            <a:off x="6367671" y="2740025"/>
            <a:ext cx="0" cy="34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19"/>
          <p:cNvCxnSpPr>
            <a:endCxn id="130" idx="0"/>
          </p:cNvCxnSpPr>
          <p:nvPr/>
        </p:nvCxnSpPr>
        <p:spPr>
          <a:xfrm flipH="1">
            <a:off x="4088297" y="2282941"/>
            <a:ext cx="1822200" cy="1818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19"/>
          <p:cNvCxnSpPr/>
          <p:nvPr/>
        </p:nvCxnSpPr>
        <p:spPr>
          <a:xfrm rot="-5400000">
            <a:off x="6132467" y="2920027"/>
            <a:ext cx="1285500" cy="13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</a:t>
            </a:r>
            <a:r>
              <a:rPr b="1" lang="en-US"/>
              <a:t>Basis Path Testing </a:t>
            </a:r>
            <a:endParaRPr b="1"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38200" y="1825625"/>
            <a:ext cx="10515600" cy="4628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Cyclomatic Complexity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is a source code complexity measurement that is being correlated to a number of coding errors.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is calculated by developing a </a:t>
            </a:r>
            <a:r>
              <a:rPr b="1" lang="en-US"/>
              <a:t>control Flow Graph </a:t>
            </a:r>
            <a:r>
              <a:rPr lang="en-US"/>
              <a:t>of the code that measures the number of linearly-independent paths through a program module.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cyclomatic complexity V(G) can be calculated as:</a:t>
            </a:r>
            <a:endParaRPr/>
          </a:p>
          <a:p>
            <a:pPr indent="0" lvl="0" marL="9286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V(G) = regions</a:t>
            </a:r>
            <a:endParaRPr/>
          </a:p>
          <a:p>
            <a:pPr indent="0" lvl="0" marL="9286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V(G)= predicate nodes (P) + 1</a:t>
            </a:r>
            <a:endParaRPr/>
          </a:p>
          <a:p>
            <a:pPr indent="0" lvl="0" marL="9286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V(G)= No. of edge (E)- No. of nodes (N)+2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Basis Path Testing 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For above case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V(G) = 2 regions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V(G) = Predicate Node +1 = 1+1 =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V(G) = 3edges- 3 nodes +2 =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